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471" r:id="rId3"/>
    <p:sldId id="459" r:id="rId4"/>
    <p:sldId id="518" r:id="rId5"/>
    <p:sldId id="519" r:id="rId6"/>
    <p:sldId id="608" r:id="rId7"/>
    <p:sldId id="523" r:id="rId8"/>
    <p:sldId id="609" r:id="rId9"/>
    <p:sldId id="637" r:id="rId10"/>
    <p:sldId id="636" r:id="rId11"/>
    <p:sldId id="638" r:id="rId12"/>
    <p:sldId id="639" r:id="rId13"/>
    <p:sldId id="640" r:id="rId14"/>
    <p:sldId id="641" r:id="rId15"/>
    <p:sldId id="610" r:id="rId16"/>
    <p:sldId id="611" r:id="rId17"/>
    <p:sldId id="618" r:id="rId18"/>
    <p:sldId id="619" r:id="rId19"/>
    <p:sldId id="613" r:id="rId20"/>
    <p:sldId id="614" r:id="rId21"/>
    <p:sldId id="617" r:id="rId22"/>
    <p:sldId id="615" r:id="rId23"/>
    <p:sldId id="616" r:id="rId24"/>
    <p:sldId id="620" r:id="rId25"/>
    <p:sldId id="642" r:id="rId26"/>
    <p:sldId id="647" r:id="rId27"/>
    <p:sldId id="622" r:id="rId28"/>
    <p:sldId id="648" r:id="rId29"/>
    <p:sldId id="649" r:id="rId30"/>
    <p:sldId id="643" r:id="rId31"/>
    <p:sldId id="644" r:id="rId32"/>
    <p:sldId id="645" r:id="rId33"/>
    <p:sldId id="623" r:id="rId34"/>
    <p:sldId id="624" r:id="rId35"/>
    <p:sldId id="625" r:id="rId36"/>
    <p:sldId id="626" r:id="rId37"/>
    <p:sldId id="627" r:id="rId38"/>
    <p:sldId id="628" r:id="rId39"/>
    <p:sldId id="646" r:id="rId40"/>
  </p:sldIdLst>
  <p:sldSz cx="9144000" cy="6858000" type="screen4x3"/>
  <p:notesSz cx="6858000" cy="9144000"/>
  <p:embeddedFontLst>
    <p:embeddedFont>
      <p:font typeface="Segoe UI" panose="020B0502040204020203" pitchFamily="34" charset="0"/>
      <p:regular r:id="rId41"/>
      <p:bold r:id="rId42"/>
      <p:italic r:id="rId43"/>
      <p:boldItalic r:id="rId44"/>
    </p:embeddedFont>
    <p:embeddedFont>
      <p:font typeface="Segoe UI Semilight" panose="020B0402040204020203" pitchFamily="34" charset="0"/>
      <p:regular r:id="rId45"/>
      <p:italic r:id="rId46"/>
    </p:embeddedFont>
    <p:embeddedFont>
      <p:font typeface="Swis721 Cn BT" panose="020B0506020202030204" pitchFamily="34" charset="0"/>
      <p:regular r:id="rId47"/>
      <p:bold r:id="rId48"/>
      <p:italic r:id="rId49"/>
      <p:boldItalic r:id="rId5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77AA"/>
    <a:srgbClr val="F2F2F2"/>
    <a:srgbClr val="A2A2A2"/>
    <a:srgbClr val="F4FBFE"/>
    <a:srgbClr val="E0F3FC"/>
    <a:srgbClr val="1485BE"/>
    <a:srgbClr val="008080"/>
    <a:srgbClr val="FF6600"/>
    <a:srgbClr val="009999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2C8C85-51F0-491E-9774-3900AFEF0FD7}" styleName="Stile chiaro 2 - Color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34" autoAdjust="0"/>
    <p:restoredTop sz="94660"/>
  </p:normalViewPr>
  <p:slideViewPr>
    <p:cSldViewPr snapToGrid="0">
      <p:cViewPr>
        <p:scale>
          <a:sx n="75" d="100"/>
          <a:sy n="75" d="100"/>
        </p:scale>
        <p:origin x="2934" y="6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1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5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schemas.openxmlformats.org/officeDocument/2006/relationships/font" Target="fonts/font1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1 6">
            <a:extLst>
              <a:ext uri="{FF2B5EF4-FFF2-40B4-BE49-F238E27FC236}">
                <a16:creationId xmlns:a16="http://schemas.microsoft.com/office/drawing/2014/main" id="{B2265149-7078-49A1-85E3-981827BA6E9B}"/>
              </a:ext>
            </a:extLst>
          </p:cNvPr>
          <p:cNvCxnSpPr/>
          <p:nvPr userDrawn="1"/>
        </p:nvCxnSpPr>
        <p:spPr>
          <a:xfrm>
            <a:off x="3219450" y="4935787"/>
            <a:ext cx="5295900" cy="0"/>
          </a:xfrm>
          <a:prstGeom prst="line">
            <a:avLst/>
          </a:prstGeom>
          <a:ln w="57150">
            <a:solidFill>
              <a:srgbClr val="1277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B8E3A30F-A9E1-4C6A-A429-C237F91A64B6}"/>
              </a:ext>
            </a:extLst>
          </p:cNvPr>
          <p:cNvCxnSpPr/>
          <p:nvPr userDrawn="1"/>
        </p:nvCxnSpPr>
        <p:spPr>
          <a:xfrm flipV="1">
            <a:off x="3219450" y="4983702"/>
            <a:ext cx="5295900" cy="2856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3">
            <a:extLst>
              <a:ext uri="{FF2B5EF4-FFF2-40B4-BE49-F238E27FC236}">
                <a16:creationId xmlns:a16="http://schemas.microsoft.com/office/drawing/2014/main" id="{E2963675-C336-4FFA-ABA6-AE1C3BAD0D61}"/>
              </a:ext>
            </a:extLst>
          </p:cNvPr>
          <p:cNvSpPr txBox="1">
            <a:spLocks/>
          </p:cNvSpPr>
          <p:nvPr userDrawn="1"/>
        </p:nvSpPr>
        <p:spPr>
          <a:xfrm>
            <a:off x="0" y="3124002"/>
            <a:ext cx="3219450" cy="82037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it-IT" sz="3600" b="1" i="0" dirty="0">
                <a:solidFill>
                  <a:srgbClr val="1277AA"/>
                </a:solidFill>
                <a:latin typeface="Swis721 Cn BT" panose="020B0506020202030204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LEZIONE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A7B70F03-AB95-484D-9C4B-958F6E84442C}"/>
              </a:ext>
            </a:extLst>
          </p:cNvPr>
          <p:cNvSpPr txBox="1">
            <a:spLocks/>
          </p:cNvSpPr>
          <p:nvPr userDrawn="1"/>
        </p:nvSpPr>
        <p:spPr>
          <a:xfrm>
            <a:off x="3219451" y="5051146"/>
            <a:ext cx="5295900" cy="9269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it-IT" sz="1600" b="1" kern="1200" dirty="0">
                <a:solidFill>
                  <a:schemeClr val="bg1">
                    <a:lumMod val="65000"/>
                  </a:schemeClr>
                </a:solidFill>
                <a:latin typeface="Swis721 Cn BT" panose="020B0506020202030204" pitchFamily="34" charset="0"/>
                <a:ea typeface="+mj-ea"/>
                <a:cs typeface="Segoe UI Semilight" panose="020B0402040204020203" pitchFamily="34" charset="0"/>
              </a:rPr>
              <a:t>A. A. </a:t>
            </a:r>
            <a:r>
              <a:rPr lang="it-IT" sz="1600" b="1" kern="1200" baseline="0" dirty="0">
                <a:solidFill>
                  <a:schemeClr val="bg1">
                    <a:lumMod val="65000"/>
                  </a:schemeClr>
                </a:solidFill>
                <a:latin typeface="Swis721 Cn BT" panose="020B0506020202030204" pitchFamily="34" charset="0"/>
                <a:ea typeface="+mj-ea"/>
                <a:cs typeface="Segoe UI Semilight" panose="020B0402040204020203" pitchFamily="34" charset="0"/>
              </a:rPr>
              <a:t>2022-2023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100" b="1" kern="1200" baseline="0" dirty="0">
                <a:solidFill>
                  <a:schemeClr val="bg1">
                    <a:lumMod val="65000"/>
                  </a:schemeClr>
                </a:solidFill>
                <a:latin typeface="Swis721 Cn BT" panose="020B0506020202030204" pitchFamily="34" charset="0"/>
                <a:ea typeface="+mj-ea"/>
                <a:cs typeface="Segoe UI Semilight" panose="020B0402040204020203" pitchFamily="34" charset="0"/>
              </a:rPr>
              <a:t>Laboratorio di </a:t>
            </a:r>
            <a:r>
              <a:rPr lang="it-IT" sz="1600" b="1" kern="1200" baseline="0" dirty="0">
                <a:solidFill>
                  <a:schemeClr val="bg1">
                    <a:lumMod val="65000"/>
                  </a:schemeClr>
                </a:solidFill>
                <a:latin typeface="Swis721 Cn BT" panose="020B0506020202030204" pitchFamily="34" charset="0"/>
                <a:ea typeface="+mj-ea"/>
                <a:cs typeface="Segoe UI Semilight" panose="020B0402040204020203" pitchFamily="34" charset="0"/>
              </a:rPr>
              <a:t>Progettazione Tecnologica dell’Architettura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100" b="1" kern="1200" baseline="0" dirty="0">
                <a:solidFill>
                  <a:schemeClr val="bg1">
                    <a:lumMod val="65000"/>
                  </a:schemeClr>
                </a:solidFill>
                <a:latin typeface="Swis721 Cn BT" panose="020B0506020202030204" pitchFamily="34" charset="0"/>
                <a:ea typeface="+mj-ea"/>
                <a:cs typeface="Segoe UI Semilight" panose="020B0402040204020203" pitchFamily="34" charset="0"/>
              </a:rPr>
              <a:t>Corso di </a:t>
            </a:r>
            <a:r>
              <a:rPr lang="it-IT" sz="1600" b="1" kern="1200" baseline="0" dirty="0">
                <a:solidFill>
                  <a:schemeClr val="bg1">
                    <a:lumMod val="65000"/>
                  </a:schemeClr>
                </a:solidFill>
                <a:latin typeface="Swis721 Cn BT" panose="020B0506020202030204" pitchFamily="34" charset="0"/>
                <a:ea typeface="+mj-ea"/>
                <a:cs typeface="Segoe UI Semilight" panose="020B0402040204020203" pitchFamily="34" charset="0"/>
              </a:rPr>
              <a:t>Metodi e Strumenti di Progettazione Tecnologica</a:t>
            </a:r>
            <a:endParaRPr lang="it-IT" sz="1600" b="1" kern="1200" dirty="0">
              <a:solidFill>
                <a:schemeClr val="bg1">
                  <a:lumMod val="65000"/>
                </a:schemeClr>
              </a:solidFill>
              <a:latin typeface="Swis721 Cn BT" panose="020B0506020202030204" pitchFamily="34" charset="0"/>
              <a:ea typeface="+mj-ea"/>
              <a:cs typeface="Segoe UI Semilight" panose="020B0402040204020203" pitchFamily="34" charset="0"/>
            </a:endParaRP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B9E338E1-9531-48B0-B6F4-A75F2565592D}"/>
              </a:ext>
            </a:extLst>
          </p:cNvPr>
          <p:cNvSpPr txBox="1">
            <a:spLocks/>
          </p:cNvSpPr>
          <p:nvPr userDrawn="1"/>
        </p:nvSpPr>
        <p:spPr>
          <a:xfrm>
            <a:off x="5456579" y="118655"/>
            <a:ext cx="3058771" cy="13684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it-IT" sz="1400" b="1" kern="1200" dirty="0">
                <a:solidFill>
                  <a:schemeClr val="tx1"/>
                </a:solidFill>
                <a:latin typeface="Swis721 Cn BT" panose="020B0506020202030204" pitchFamily="34" charset="0"/>
                <a:ea typeface="+mj-ea"/>
                <a:cs typeface="Segoe UI Semilight" panose="020B0402040204020203" pitchFamily="34" charset="0"/>
              </a:rPr>
              <a:t>Ing. Carlo Antonio Stival</a:t>
            </a:r>
          </a:p>
          <a:p>
            <a:pPr algn="r">
              <a:lnSpc>
                <a:spcPct val="100000"/>
              </a:lnSpc>
            </a:pPr>
            <a:r>
              <a:rPr lang="it-IT" sz="1400" b="0" kern="1200" dirty="0">
                <a:solidFill>
                  <a:schemeClr val="tx1"/>
                </a:solidFill>
                <a:latin typeface="Swis721 Cn BT" panose="020B0506020202030204" pitchFamily="34" charset="0"/>
                <a:ea typeface="+mj-ea"/>
                <a:cs typeface="Segoe UI Semilight" panose="020B0402040204020203" pitchFamily="34" charset="0"/>
              </a:rPr>
              <a:t>via A. Valerio 6/1</a:t>
            </a:r>
          </a:p>
          <a:p>
            <a:pPr algn="r">
              <a:lnSpc>
                <a:spcPct val="100000"/>
              </a:lnSpc>
            </a:pPr>
            <a:r>
              <a:rPr lang="it-IT" sz="1400" b="0" kern="1200" dirty="0">
                <a:solidFill>
                  <a:schemeClr val="tx1"/>
                </a:solidFill>
                <a:latin typeface="Swis721 Cn BT" panose="020B0506020202030204" pitchFamily="34" charset="0"/>
                <a:ea typeface="+mj-ea"/>
                <a:cs typeface="Segoe UI Semilight" panose="020B0402040204020203" pitchFamily="34" charset="0"/>
              </a:rPr>
              <a:t>34127 Trieste</a:t>
            </a:r>
          </a:p>
          <a:p>
            <a:pPr algn="r">
              <a:lnSpc>
                <a:spcPct val="100000"/>
              </a:lnSpc>
            </a:pPr>
            <a:r>
              <a:rPr lang="it-IT" sz="1400" b="0" kern="1200" dirty="0">
                <a:solidFill>
                  <a:schemeClr val="tx1"/>
                </a:solidFill>
                <a:latin typeface="Swis721 Cn BT" panose="020B0506020202030204" pitchFamily="34" charset="0"/>
                <a:ea typeface="+mj-ea"/>
                <a:cs typeface="Segoe UI Semilight" panose="020B0402040204020203" pitchFamily="34" charset="0"/>
              </a:rPr>
              <a:t>+390405583489</a:t>
            </a:r>
          </a:p>
          <a:p>
            <a:pPr algn="r">
              <a:lnSpc>
                <a:spcPct val="100000"/>
              </a:lnSpc>
            </a:pPr>
            <a:r>
              <a:rPr lang="it-IT" sz="1400" b="0" kern="1200" dirty="0">
                <a:solidFill>
                  <a:schemeClr val="tx1"/>
                </a:solidFill>
                <a:latin typeface="Swis721 Cn BT" panose="020B0506020202030204" pitchFamily="34" charset="0"/>
                <a:ea typeface="+mj-ea"/>
                <a:cs typeface="Segoe UI Semilight" panose="020B0402040204020203" pitchFamily="34" charset="0"/>
              </a:rPr>
              <a:t>cstival@units.it</a:t>
            </a: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66324964-E7B3-46D9-A52A-059A768E1BE3}"/>
              </a:ext>
            </a:extLst>
          </p:cNvPr>
          <p:cNvSpPr txBox="1">
            <a:spLocks/>
          </p:cNvSpPr>
          <p:nvPr userDrawn="1"/>
        </p:nvSpPr>
        <p:spPr>
          <a:xfrm>
            <a:off x="0" y="3312000"/>
            <a:ext cx="3219450" cy="3204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it-IT" sz="16700" b="1" spc="-1000" baseline="0" dirty="0">
                <a:solidFill>
                  <a:srgbClr val="1277AA"/>
                </a:solidFill>
                <a:latin typeface="Swis721 Cn BT" panose="020B0506020202030204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8</a:t>
            </a:r>
            <a:endParaRPr lang="it-IT" sz="11600" b="1" spc="-1000" baseline="0" dirty="0">
              <a:solidFill>
                <a:srgbClr val="1277AA"/>
              </a:solidFill>
              <a:latin typeface="Swis721 Cn BT" panose="020B0506020202030204" pitchFamily="34" charset="0"/>
              <a:ea typeface="Segoe UI" panose="020B05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6" name="Picture 2" descr="immagine menu dipartimento | Dipartimento di Ingegneria e Architettura">
            <a:extLst>
              <a:ext uri="{FF2B5EF4-FFF2-40B4-BE49-F238E27FC236}">
                <a16:creationId xmlns:a16="http://schemas.microsoft.com/office/drawing/2014/main" id="{AE244EB3-63C2-4C50-96FC-C4D414A6B1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687" y="297971"/>
            <a:ext cx="1305892" cy="982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nuovo logo UniTS">
            <a:extLst>
              <a:ext uri="{FF2B5EF4-FFF2-40B4-BE49-F238E27FC236}">
                <a16:creationId xmlns:a16="http://schemas.microsoft.com/office/drawing/2014/main" id="{91E33BC3-A901-48B4-A4A9-3E1C13311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252838"/>
            <a:ext cx="3025775" cy="101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455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5522EF6-1B50-4C06-A1D8-20F6E87FB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6773635" cy="65563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000" b="1">
                <a:latin typeface="Swis721 Cn BT" panose="020B0506020202030204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F2B1935-5F4C-40D6-AF97-F4DB7403271F}"/>
              </a:ext>
            </a:extLst>
          </p:cNvPr>
          <p:cNvSpPr txBox="1">
            <a:spLocks/>
          </p:cNvSpPr>
          <p:nvPr userDrawn="1"/>
        </p:nvSpPr>
        <p:spPr>
          <a:xfrm>
            <a:off x="1277537" y="6470650"/>
            <a:ext cx="6838949" cy="38261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it-IT" sz="1100" b="1" kern="1200" baseline="0" dirty="0">
                <a:solidFill>
                  <a:schemeClr val="bg1">
                    <a:lumMod val="65000"/>
                  </a:schemeClr>
                </a:solidFill>
                <a:latin typeface="Swis721 Cn BT" panose="020B0506020202030204" pitchFamily="34" charset="0"/>
                <a:ea typeface="+mj-ea"/>
                <a:cs typeface="Segoe UI Semilight" panose="020B0402040204020203" pitchFamily="34" charset="0"/>
              </a:rPr>
              <a:t>Carlo Antonio Stival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b="1" kern="1200" baseline="0" dirty="0">
                <a:solidFill>
                  <a:schemeClr val="bg1">
                    <a:lumMod val="65000"/>
                  </a:schemeClr>
                </a:solidFill>
                <a:latin typeface="Swis721 Cn BT" panose="020B0506020202030204" pitchFamily="34" charset="0"/>
                <a:ea typeface="+mj-ea"/>
                <a:cs typeface="Segoe UI Semilight" panose="020B0402040204020203" pitchFamily="34" charset="0"/>
              </a:rPr>
              <a:t>Metodi e Strumenti di Progettazione Tecnologica</a:t>
            </a:r>
            <a:endParaRPr lang="it-IT" sz="1100" b="1" kern="1200" dirty="0">
              <a:solidFill>
                <a:schemeClr val="bg1">
                  <a:lumMod val="65000"/>
                </a:schemeClr>
              </a:solidFill>
              <a:latin typeface="Swis721 Cn BT" panose="020B0506020202030204" pitchFamily="34" charset="0"/>
              <a:ea typeface="+mj-ea"/>
              <a:cs typeface="Segoe UI Semilight" panose="020B0402040204020203" pitchFamily="34" charset="0"/>
            </a:endParaRPr>
          </a:p>
          <a:p>
            <a:pPr algn="r" fontAlgn="auto">
              <a:spcAft>
                <a:spcPts val="0"/>
              </a:spcAft>
              <a:defRPr/>
            </a:pPr>
            <a:endParaRPr lang="it-IT" sz="1100" i="1" dirty="0">
              <a:latin typeface="Swis721 Cn BT" panose="020B050602020203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6869FF64-B989-4996-8642-1465F584A571}"/>
              </a:ext>
            </a:extLst>
          </p:cNvPr>
          <p:cNvSpPr txBox="1">
            <a:spLocks/>
          </p:cNvSpPr>
          <p:nvPr userDrawn="1"/>
        </p:nvSpPr>
        <p:spPr>
          <a:xfrm>
            <a:off x="628649" y="50143"/>
            <a:ext cx="5273043" cy="55310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i="1" kern="1200" noProof="0" dirty="0">
                <a:solidFill>
                  <a:schemeClr val="tx1"/>
                </a:solidFill>
                <a:latin typeface="Swis721 Cn BT" panose="020B0506020202030204" pitchFamily="34" charset="0"/>
                <a:ea typeface="+mj-ea"/>
                <a:cs typeface="Segoe UI Semilight" panose="020B0402040204020203" pitchFamily="34" charset="0"/>
              </a:rPr>
              <a:t>Chiusure</a:t>
            </a:r>
            <a:r>
              <a:rPr lang="it-IT" sz="1200" i="1" kern="1200" baseline="0" noProof="0" dirty="0">
                <a:solidFill>
                  <a:schemeClr val="tx1"/>
                </a:solidFill>
                <a:latin typeface="Swis721 Cn BT" panose="020B0506020202030204" pitchFamily="34" charset="0"/>
                <a:ea typeface="+mj-ea"/>
                <a:cs typeface="Segoe UI Semilight" panose="020B0402040204020203" pitchFamily="34" charset="0"/>
              </a:rPr>
              <a:t> verticali</a:t>
            </a:r>
            <a:r>
              <a:rPr lang="it-IT" sz="1200" i="1" kern="1200" noProof="0" dirty="0">
                <a:solidFill>
                  <a:schemeClr val="tx1"/>
                </a:solidFill>
                <a:latin typeface="Swis721 Cn BT" panose="020B0506020202030204" pitchFamily="34" charset="0"/>
                <a:ea typeface="+mj-ea"/>
                <a:cs typeface="Segoe UI Semilight" panose="020B0402040204020203" pitchFamily="34" charset="0"/>
              </a:rPr>
              <a:t>. Requisiti, classificazione e funzionamento.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43E4097-8D0D-419D-8F89-973C7F24FAF2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208520" y="0"/>
            <a:ext cx="1306829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ource Sans Pro Black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ource Sans Pro Black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ource Sans Pro Black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ource Sans Pro Black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ource Sans Pro Black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ource Sans Pro Black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ource Sans Pro Black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ource Sans Pro Black"/>
              </a:defRPr>
            </a:lvl9pPr>
          </a:lstStyle>
          <a:p>
            <a:pPr algn="r">
              <a:lnSpc>
                <a:spcPct val="100000"/>
              </a:lnSpc>
            </a:pPr>
            <a:fld id="{925AA9F4-7852-4789-B752-44D4F3C209BD}" type="slidenum">
              <a:rPr lang="en-US" sz="6400" spc="-300" baseline="0" smtClean="0">
                <a:solidFill>
                  <a:srgbClr val="1277AA"/>
                </a:solidFill>
                <a:latin typeface="Swis721 Cn BT" panose="020B0506020202030204" pitchFamily="34" charset="0"/>
                <a:ea typeface="Source Sans Pro Semibold" panose="020B0603030403020204" pitchFamily="34" charset="0"/>
                <a:cs typeface="Segoe UI Semilight" panose="020B0402040204020203" pitchFamily="34" charset="0"/>
              </a:rPr>
              <a:pPr algn="r">
                <a:lnSpc>
                  <a:spcPct val="100000"/>
                </a:lnSpc>
              </a:pPr>
              <a:t>‹N›</a:t>
            </a:fld>
            <a:endParaRPr lang="en-US" sz="6400" spc="-300" baseline="0" dirty="0">
              <a:solidFill>
                <a:srgbClr val="1277AA"/>
              </a:solidFill>
              <a:latin typeface="Swis721 Cn BT" panose="020B0506020202030204" pitchFamily="34" charset="0"/>
              <a:ea typeface="Source Sans Pro Semibold" panose="020B060303040302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11BE3A05-6A21-4053-ACD4-DB14ACBB2E74}"/>
              </a:ext>
            </a:extLst>
          </p:cNvPr>
          <p:cNvSpPr txBox="1">
            <a:spLocks/>
          </p:cNvSpPr>
          <p:nvPr userDrawn="1"/>
        </p:nvSpPr>
        <p:spPr>
          <a:xfrm>
            <a:off x="7892031" y="6385764"/>
            <a:ext cx="697987" cy="37393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it-IT" sz="2800" b="1" spc="-100" baseline="0" dirty="0">
                <a:solidFill>
                  <a:srgbClr val="1277AA"/>
                </a:solidFill>
                <a:latin typeface="Swis721 Cn BT" panose="020B0506020202030204" pitchFamily="34" charset="0"/>
                <a:cs typeface="Segoe UI Semilight" panose="020B0402040204020203" pitchFamily="34" charset="0"/>
              </a:rPr>
              <a:t>8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9FCF78F5-128B-415A-B643-34FDFB828A3B}"/>
              </a:ext>
            </a:extLst>
          </p:cNvPr>
          <p:cNvSpPr/>
          <p:nvPr userDrawn="1"/>
        </p:nvSpPr>
        <p:spPr>
          <a:xfrm>
            <a:off x="1158242" y="6814840"/>
            <a:ext cx="1384934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11" name="Connettore 1 7">
            <a:extLst>
              <a:ext uri="{FF2B5EF4-FFF2-40B4-BE49-F238E27FC236}">
                <a16:creationId xmlns:a16="http://schemas.microsoft.com/office/drawing/2014/main" id="{DE4B0E0D-7076-4D0D-83BE-D32F433F0023}"/>
              </a:ext>
            </a:extLst>
          </p:cNvPr>
          <p:cNvCxnSpPr/>
          <p:nvPr userDrawn="1"/>
        </p:nvCxnSpPr>
        <p:spPr>
          <a:xfrm>
            <a:off x="628650" y="1020763"/>
            <a:ext cx="7886700" cy="0"/>
          </a:xfrm>
          <a:prstGeom prst="line">
            <a:avLst/>
          </a:prstGeom>
          <a:ln w="57150">
            <a:solidFill>
              <a:srgbClr val="1277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8">
            <a:extLst>
              <a:ext uri="{FF2B5EF4-FFF2-40B4-BE49-F238E27FC236}">
                <a16:creationId xmlns:a16="http://schemas.microsoft.com/office/drawing/2014/main" id="{4FCECAA5-50A2-442E-A8A4-3A7895112292}"/>
              </a:ext>
            </a:extLst>
          </p:cNvPr>
          <p:cNvCxnSpPr/>
          <p:nvPr userDrawn="1"/>
        </p:nvCxnSpPr>
        <p:spPr>
          <a:xfrm>
            <a:off x="628650" y="6338888"/>
            <a:ext cx="7886700" cy="0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3">
            <a:extLst>
              <a:ext uri="{FF2B5EF4-FFF2-40B4-BE49-F238E27FC236}">
                <a16:creationId xmlns:a16="http://schemas.microsoft.com/office/drawing/2014/main" id="{DF5F922A-C971-4F64-9D7F-FA41385FECAE}"/>
              </a:ext>
            </a:extLst>
          </p:cNvPr>
          <p:cNvSpPr txBox="1">
            <a:spLocks/>
          </p:cNvSpPr>
          <p:nvPr userDrawn="1"/>
        </p:nvSpPr>
        <p:spPr>
          <a:xfrm>
            <a:off x="0" y="3602169"/>
            <a:ext cx="3219450" cy="263168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it-IT" sz="19900" b="1" kern="1200" spc="-1000" baseline="0" dirty="0">
                <a:solidFill>
                  <a:srgbClr val="F4FBFE"/>
                </a:solidFill>
                <a:latin typeface="Swis721 Cn BT" panose="020B0506020202030204" pitchFamily="34" charset="0"/>
                <a:ea typeface="+mj-ea"/>
                <a:cs typeface="Segoe UI Semilight" panose="020B0402040204020203" pitchFamily="34" charset="0"/>
              </a:rPr>
              <a:t>8</a:t>
            </a:r>
          </a:p>
        </p:txBody>
      </p:sp>
      <p:pic>
        <p:nvPicPr>
          <p:cNvPr id="14" name="Picture 2" descr="immagine menu dipartimento | Dipartimento di Ingegneria e Architettura">
            <a:extLst>
              <a:ext uri="{FF2B5EF4-FFF2-40B4-BE49-F238E27FC236}">
                <a16:creationId xmlns:a16="http://schemas.microsoft.com/office/drawing/2014/main" id="{AEBB7923-426C-44A9-BB2E-E8E37B8B39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613" y="6387359"/>
            <a:ext cx="510563" cy="38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nuovo logo UniTS">
            <a:extLst>
              <a:ext uri="{FF2B5EF4-FFF2-40B4-BE49-F238E27FC236}">
                <a16:creationId xmlns:a16="http://schemas.microsoft.com/office/drawing/2014/main" id="{DB0D93F4-27D3-4C73-9B13-080FE2AE1FD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9" y="6385764"/>
            <a:ext cx="1189765" cy="40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770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ttore 1 6"/>
          <p:cNvCxnSpPr/>
          <p:nvPr userDrawn="1"/>
        </p:nvCxnSpPr>
        <p:spPr>
          <a:xfrm>
            <a:off x="628650" y="3502343"/>
            <a:ext cx="7886700" cy="0"/>
          </a:xfrm>
          <a:prstGeom prst="line">
            <a:avLst/>
          </a:prstGeom>
          <a:ln w="57150">
            <a:solidFill>
              <a:srgbClr val="1277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7"/>
          <p:cNvCxnSpPr/>
          <p:nvPr userDrawn="1"/>
        </p:nvCxnSpPr>
        <p:spPr>
          <a:xfrm>
            <a:off x="628650" y="3566597"/>
            <a:ext cx="7886700" cy="0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0287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853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2">
            <a:extLst>
              <a:ext uri="{FF2B5EF4-FFF2-40B4-BE49-F238E27FC236}">
                <a16:creationId xmlns:a16="http://schemas.microsoft.com/office/drawing/2014/main" id="{50832087-1BA5-4C5A-A08C-FC5949BB964B}"/>
              </a:ext>
            </a:extLst>
          </p:cNvPr>
          <p:cNvSpPr txBox="1">
            <a:spLocks/>
          </p:cNvSpPr>
          <p:nvPr/>
        </p:nvSpPr>
        <p:spPr bwMode="auto">
          <a:xfrm>
            <a:off x="3219450" y="3816599"/>
            <a:ext cx="5295900" cy="109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/>
                </a:solidFill>
                <a:latin typeface="Swis721 Cn BT" panose="020B0506020202030204" pitchFamily="34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1277AA"/>
                </a:solidFill>
                <a:effectLst/>
                <a:uLnTx/>
                <a:uFillTx/>
                <a:cs typeface="Segoe UI Semilight" panose="020B0402040204020203" pitchFamily="34" charset="0"/>
              </a:rPr>
              <a:t>Chiusure verticali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it-IT" sz="1800" b="1" dirty="0">
                <a:solidFill>
                  <a:srgbClr val="1277AA"/>
                </a:solidFill>
                <a:cs typeface="Segoe UI Semilight" panose="020B0402040204020203" pitchFamily="34" charset="0"/>
              </a:rPr>
              <a:t>Requisiti, classificazione e funzionamento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1277AA"/>
              </a:solidFill>
              <a:effectLst/>
              <a:uLnTx/>
              <a:uFillTx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745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20378988-034A-4D90-9CE9-9B9F6C522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219949" cy="655638"/>
          </a:xfrm>
        </p:spPr>
        <p:txBody>
          <a:bodyPr/>
          <a:lstStyle/>
          <a:p>
            <a:pPr>
              <a:tabLst>
                <a:tab pos="4040188" algn="l"/>
              </a:tabLst>
            </a:pPr>
            <a:r>
              <a:rPr lang="it-IT" dirty="0"/>
              <a:t>Principi costruttivi</a:t>
            </a:r>
          </a:p>
        </p:txBody>
      </p:sp>
      <p:sp>
        <p:nvSpPr>
          <p:cNvPr id="31" name="Title 3">
            <a:extLst>
              <a:ext uri="{FF2B5EF4-FFF2-40B4-BE49-F238E27FC236}">
                <a16:creationId xmlns:a16="http://schemas.microsoft.com/office/drawing/2014/main" id="{3E9745E2-BCD2-49AE-9A3F-AB034CDEAC84}"/>
              </a:ext>
            </a:extLst>
          </p:cNvPr>
          <p:cNvSpPr txBox="1">
            <a:spLocks/>
          </p:cNvSpPr>
          <p:nvPr/>
        </p:nvSpPr>
        <p:spPr>
          <a:xfrm>
            <a:off x="628650" y="2567707"/>
            <a:ext cx="1764000" cy="672164"/>
          </a:xfrm>
          <a:prstGeom prst="rect">
            <a:avLst/>
          </a:prstGeom>
          <a:solidFill>
            <a:schemeClr val="bg1"/>
          </a:solidFill>
          <a:ln>
            <a:solidFill>
              <a:srgbClr val="1277AA"/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b="1">
                <a:solidFill>
                  <a:srgbClr val="008080"/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r>
              <a:rPr lang="it-IT" dirty="0">
                <a:solidFill>
                  <a:srgbClr val="1277AA"/>
                </a:solidFill>
                <a:cs typeface="Segoe UI Semilight" panose="020B0402040204020203" pitchFamily="34" charset="0"/>
              </a:rPr>
              <a:t>principi costruttivi</a:t>
            </a:r>
          </a:p>
        </p:txBody>
      </p:sp>
      <p:sp>
        <p:nvSpPr>
          <p:cNvPr id="32" name="Title 3">
            <a:extLst>
              <a:ext uri="{FF2B5EF4-FFF2-40B4-BE49-F238E27FC236}">
                <a16:creationId xmlns:a16="http://schemas.microsoft.com/office/drawing/2014/main" id="{D347B87E-E6A7-4E06-A14E-1353B7DA9F7B}"/>
              </a:ext>
            </a:extLst>
          </p:cNvPr>
          <p:cNvSpPr txBox="1">
            <a:spLocks/>
          </p:cNvSpPr>
          <p:nvPr/>
        </p:nvSpPr>
        <p:spPr>
          <a:xfrm>
            <a:off x="2966962" y="1273732"/>
            <a:ext cx="1922538" cy="4216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1277AA"/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400">
                <a:solidFill>
                  <a:srgbClr val="008080"/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r>
              <a:rPr lang="it-IT" b="1" dirty="0">
                <a:solidFill>
                  <a:srgbClr val="1277AA"/>
                </a:solidFill>
                <a:cs typeface="Segoe UI Semilight" panose="020B0402040204020203" pitchFamily="34" charset="0"/>
              </a:rPr>
              <a:t>percettivi</a:t>
            </a:r>
          </a:p>
        </p:txBody>
      </p:sp>
      <p:cxnSp>
        <p:nvCxnSpPr>
          <p:cNvPr id="33" name="Forma 9">
            <a:extLst>
              <a:ext uri="{FF2B5EF4-FFF2-40B4-BE49-F238E27FC236}">
                <a16:creationId xmlns:a16="http://schemas.microsoft.com/office/drawing/2014/main" id="{92C9FC80-3249-4F28-AE8B-7BF8D40DA0EC}"/>
              </a:ext>
            </a:extLst>
          </p:cNvPr>
          <p:cNvCxnSpPr>
            <a:cxnSpLocks/>
            <a:stCxn id="31" idx="3"/>
            <a:endCxn id="32" idx="1"/>
          </p:cNvCxnSpPr>
          <p:nvPr/>
        </p:nvCxnSpPr>
        <p:spPr bwMode="auto">
          <a:xfrm flipV="1">
            <a:off x="2392650" y="1484549"/>
            <a:ext cx="574312" cy="1419240"/>
          </a:xfrm>
          <a:prstGeom prst="bentConnector3">
            <a:avLst>
              <a:gd name="adj1" fmla="val 50000"/>
            </a:avLst>
          </a:prstGeom>
          <a:ln w="28575">
            <a:solidFill>
              <a:srgbClr val="1277AA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Forma 9">
            <a:extLst>
              <a:ext uri="{FF2B5EF4-FFF2-40B4-BE49-F238E27FC236}">
                <a16:creationId xmlns:a16="http://schemas.microsoft.com/office/drawing/2014/main" id="{643DAB17-FEEC-4CEA-ABEA-0EBF29081882}"/>
              </a:ext>
            </a:extLst>
          </p:cNvPr>
          <p:cNvCxnSpPr>
            <a:cxnSpLocks/>
            <a:stCxn id="31" idx="3"/>
            <a:endCxn id="38" idx="1"/>
          </p:cNvCxnSpPr>
          <p:nvPr/>
        </p:nvCxnSpPr>
        <p:spPr bwMode="auto">
          <a:xfrm flipV="1">
            <a:off x="2392650" y="2618050"/>
            <a:ext cx="574312" cy="285739"/>
          </a:xfrm>
          <a:prstGeom prst="bentConnector3">
            <a:avLst>
              <a:gd name="adj1" fmla="val 50000"/>
            </a:avLst>
          </a:prstGeom>
          <a:ln w="28575">
            <a:solidFill>
              <a:srgbClr val="1277AA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itle 3">
            <a:extLst>
              <a:ext uri="{FF2B5EF4-FFF2-40B4-BE49-F238E27FC236}">
                <a16:creationId xmlns:a16="http://schemas.microsoft.com/office/drawing/2014/main" id="{3163F4B8-484C-44AC-A559-348AD759AC9D}"/>
              </a:ext>
            </a:extLst>
          </p:cNvPr>
          <p:cNvSpPr txBox="1">
            <a:spLocks/>
          </p:cNvSpPr>
          <p:nvPr/>
        </p:nvSpPr>
        <p:spPr>
          <a:xfrm>
            <a:off x="628650" y="1273732"/>
            <a:ext cx="1764000" cy="1076519"/>
          </a:xfrm>
          <a:prstGeom prst="rect">
            <a:avLst/>
          </a:prstGeom>
          <a:solidFill>
            <a:srgbClr val="1277AA"/>
          </a:solidFill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2000" b="1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it-IT" sz="1600" dirty="0">
                <a:cs typeface="Segoe UI Semilight" panose="020B0402040204020203" pitchFamily="34" charset="0"/>
              </a:rPr>
              <a:t>CHIUSURE VERTICALI</a:t>
            </a:r>
          </a:p>
        </p:txBody>
      </p:sp>
      <p:sp>
        <p:nvSpPr>
          <p:cNvPr id="38" name="Title 3">
            <a:extLst>
              <a:ext uri="{FF2B5EF4-FFF2-40B4-BE49-F238E27FC236}">
                <a16:creationId xmlns:a16="http://schemas.microsoft.com/office/drawing/2014/main" id="{D0656CCC-11E7-417A-AFF6-D0100E608483}"/>
              </a:ext>
            </a:extLst>
          </p:cNvPr>
          <p:cNvSpPr txBox="1">
            <a:spLocks/>
          </p:cNvSpPr>
          <p:nvPr/>
        </p:nvSpPr>
        <p:spPr>
          <a:xfrm>
            <a:off x="2966962" y="2407233"/>
            <a:ext cx="1922538" cy="4216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1277AA"/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400">
                <a:solidFill>
                  <a:srgbClr val="008080"/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r>
              <a:rPr lang="it-IT" b="1" dirty="0">
                <a:solidFill>
                  <a:srgbClr val="1277AA"/>
                </a:solidFill>
                <a:cs typeface="Segoe UI Semilight" panose="020B0402040204020203" pitchFamily="34" charset="0"/>
              </a:rPr>
              <a:t>del comfort ambientale</a:t>
            </a:r>
          </a:p>
        </p:txBody>
      </p:sp>
      <p:sp>
        <p:nvSpPr>
          <p:cNvPr id="20" name="Rectangle 66">
            <a:extLst>
              <a:ext uri="{FF2B5EF4-FFF2-40B4-BE49-F238E27FC236}">
                <a16:creationId xmlns:a16="http://schemas.microsoft.com/office/drawing/2014/main" id="{BCF9A88B-8239-4123-8A88-B3E58D5A76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7098" y="1272380"/>
            <a:ext cx="3508252" cy="2344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91440" tIns="108000" rIns="91440" bIns="10800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it-IT" altLang="it-IT" sz="1400" dirty="0">
                <a:solidFill>
                  <a:srgbClr val="1277AA"/>
                </a:solidFill>
                <a:latin typeface="Swis721 Cn BT" panose="020B0506020202030204" pitchFamily="34" charset="0"/>
                <a:ea typeface="+mj-ea"/>
                <a:cs typeface="Segoe UI Semilight" panose="020B0402040204020203" pitchFamily="34" charset="0"/>
              </a:rPr>
              <a:t>MATERICA</a:t>
            </a:r>
          </a:p>
        </p:txBody>
      </p:sp>
      <p:sp>
        <p:nvSpPr>
          <p:cNvPr id="21" name="Rectangle 66">
            <a:extLst>
              <a:ext uri="{FF2B5EF4-FFF2-40B4-BE49-F238E27FC236}">
                <a16:creationId xmlns:a16="http://schemas.microsoft.com/office/drawing/2014/main" id="{BEF1DF15-FDF2-47A9-8038-1E9EDE0888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7099" y="1531069"/>
            <a:ext cx="3508252" cy="2344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91440" tIns="108000" rIns="91440" bIns="10800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it-IT" altLang="it-IT" sz="1400" dirty="0">
                <a:solidFill>
                  <a:srgbClr val="1277AA"/>
                </a:solidFill>
                <a:latin typeface="Swis721 Cn BT" panose="020B0506020202030204" pitchFamily="34" charset="0"/>
                <a:ea typeface="+mj-ea"/>
                <a:cs typeface="Segoe UI Semilight" panose="020B0402040204020203" pitchFamily="34" charset="0"/>
              </a:rPr>
              <a:t>GEOMETRICA</a:t>
            </a:r>
          </a:p>
        </p:txBody>
      </p:sp>
      <p:sp>
        <p:nvSpPr>
          <p:cNvPr id="25" name="Rectangle 66">
            <a:extLst>
              <a:ext uri="{FF2B5EF4-FFF2-40B4-BE49-F238E27FC236}">
                <a16:creationId xmlns:a16="http://schemas.microsoft.com/office/drawing/2014/main" id="{8EBBFF2E-65CB-4F8D-9B73-5769BE998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7098" y="2407233"/>
            <a:ext cx="3508252" cy="2327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91440" tIns="108000" rIns="91440" bIns="10800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it-IT" altLang="it-IT" sz="1400" dirty="0">
                <a:solidFill>
                  <a:srgbClr val="1277AA"/>
                </a:solidFill>
                <a:latin typeface="Swis721 Cn BT" panose="020B0506020202030204" pitchFamily="34" charset="0"/>
                <a:ea typeface="+mj-ea"/>
                <a:cs typeface="Segoe UI Semilight" panose="020B0402040204020203" pitchFamily="34" charset="0"/>
              </a:rPr>
              <a:t>CORPO UNICO</a:t>
            </a:r>
          </a:p>
        </p:txBody>
      </p:sp>
      <p:sp>
        <p:nvSpPr>
          <p:cNvPr id="26" name="Rectangle 66">
            <a:extLst>
              <a:ext uri="{FF2B5EF4-FFF2-40B4-BE49-F238E27FC236}">
                <a16:creationId xmlns:a16="http://schemas.microsoft.com/office/drawing/2014/main" id="{CABC5363-BDE4-4BFA-802F-3384B44F6F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7098" y="2663790"/>
            <a:ext cx="3508252" cy="2327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91440" tIns="108000" rIns="91440" bIns="10800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it-IT" altLang="it-IT" sz="1400" dirty="0">
                <a:solidFill>
                  <a:srgbClr val="1277AA"/>
                </a:solidFill>
                <a:latin typeface="Swis721 Cn BT" panose="020B0506020202030204" pitchFamily="34" charset="0"/>
                <a:ea typeface="+mj-ea"/>
                <a:cs typeface="Segoe UI Semilight" panose="020B0402040204020203" pitchFamily="34" charset="0"/>
              </a:rPr>
              <a:t>CORPO MULTIPLO</a:t>
            </a:r>
          </a:p>
        </p:txBody>
      </p:sp>
      <p:cxnSp>
        <p:nvCxnSpPr>
          <p:cNvPr id="27" name="Forma 9">
            <a:extLst>
              <a:ext uri="{FF2B5EF4-FFF2-40B4-BE49-F238E27FC236}">
                <a16:creationId xmlns:a16="http://schemas.microsoft.com/office/drawing/2014/main" id="{643DAB17-FEEC-4CEA-ABEA-0EBF29081882}"/>
              </a:ext>
            </a:extLst>
          </p:cNvPr>
          <p:cNvCxnSpPr>
            <a:cxnSpLocks/>
            <a:stCxn id="31" idx="3"/>
            <a:endCxn id="28" idx="1"/>
          </p:cNvCxnSpPr>
          <p:nvPr/>
        </p:nvCxnSpPr>
        <p:spPr bwMode="auto">
          <a:xfrm>
            <a:off x="2392650" y="2903789"/>
            <a:ext cx="574312" cy="847473"/>
          </a:xfrm>
          <a:prstGeom prst="bentConnector3">
            <a:avLst>
              <a:gd name="adj1" fmla="val 50000"/>
            </a:avLst>
          </a:prstGeom>
          <a:ln w="28575">
            <a:solidFill>
              <a:srgbClr val="1277AA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le 3">
            <a:extLst>
              <a:ext uri="{FF2B5EF4-FFF2-40B4-BE49-F238E27FC236}">
                <a16:creationId xmlns:a16="http://schemas.microsoft.com/office/drawing/2014/main" id="{D0656CCC-11E7-417A-AFF6-D0100E608483}"/>
              </a:ext>
            </a:extLst>
          </p:cNvPr>
          <p:cNvSpPr txBox="1">
            <a:spLocks/>
          </p:cNvSpPr>
          <p:nvPr/>
        </p:nvSpPr>
        <p:spPr>
          <a:xfrm>
            <a:off x="2966962" y="3540445"/>
            <a:ext cx="1922538" cy="4216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1277AA"/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400">
                <a:solidFill>
                  <a:srgbClr val="008080"/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r>
              <a:rPr lang="it-IT" b="1" dirty="0">
                <a:solidFill>
                  <a:srgbClr val="1277AA"/>
                </a:solidFill>
                <a:cs typeface="Segoe UI Semilight" panose="020B0402040204020203" pitchFamily="34" charset="0"/>
              </a:rPr>
              <a:t>elementari</a:t>
            </a:r>
          </a:p>
          <a:p>
            <a:r>
              <a:rPr lang="it-IT" b="1" dirty="0">
                <a:solidFill>
                  <a:srgbClr val="1277AA"/>
                </a:solidFill>
                <a:cs typeface="Segoe UI Semilight" panose="020B0402040204020203" pitchFamily="34" charset="0"/>
              </a:rPr>
              <a:t>e complessi</a:t>
            </a:r>
          </a:p>
        </p:txBody>
      </p:sp>
      <p:sp>
        <p:nvSpPr>
          <p:cNvPr id="29" name="Rectangle 66">
            <a:extLst>
              <a:ext uri="{FF2B5EF4-FFF2-40B4-BE49-F238E27FC236}">
                <a16:creationId xmlns:a16="http://schemas.microsoft.com/office/drawing/2014/main" id="{8EBBFF2E-65CB-4F8D-9B73-5769BE998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7098" y="3540445"/>
            <a:ext cx="3508252" cy="2327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91440" tIns="108000" rIns="91440" bIns="10800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it-IT" altLang="it-IT" sz="1400" dirty="0">
                <a:solidFill>
                  <a:srgbClr val="1277AA"/>
                </a:solidFill>
                <a:latin typeface="Swis721 Cn BT" panose="020B0506020202030204" pitchFamily="34" charset="0"/>
                <a:ea typeface="+mj-ea"/>
                <a:cs typeface="Segoe UI Semilight" panose="020B0402040204020203" pitchFamily="34" charset="0"/>
              </a:rPr>
              <a:t>RESISTENTE PER FORMA</a:t>
            </a:r>
          </a:p>
        </p:txBody>
      </p:sp>
      <p:sp>
        <p:nvSpPr>
          <p:cNvPr id="30" name="Rectangle 66">
            <a:extLst>
              <a:ext uri="{FF2B5EF4-FFF2-40B4-BE49-F238E27FC236}">
                <a16:creationId xmlns:a16="http://schemas.microsoft.com/office/drawing/2014/main" id="{CABC5363-BDE4-4BFA-802F-3384B44F6F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7098" y="3797002"/>
            <a:ext cx="3508252" cy="2327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91440" tIns="108000" rIns="91440" bIns="10800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it-IT" altLang="it-IT" sz="1400" dirty="0">
                <a:solidFill>
                  <a:srgbClr val="1277AA"/>
                </a:solidFill>
                <a:latin typeface="Swis721 Cn BT" panose="020B0506020202030204" pitchFamily="34" charset="0"/>
                <a:ea typeface="+mj-ea"/>
                <a:cs typeface="Segoe UI Semilight" panose="020B0402040204020203" pitchFamily="34" charset="0"/>
              </a:rPr>
              <a:t>RESISTENTE PER SEZIONE</a:t>
            </a:r>
          </a:p>
        </p:txBody>
      </p:sp>
    </p:spTree>
    <p:extLst>
      <p:ext uri="{BB962C8B-B14F-4D97-AF65-F5344CB8AC3E}">
        <p14:creationId xmlns:p14="http://schemas.microsoft.com/office/powerpoint/2010/main" val="1098792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20378988-034A-4D90-9CE9-9B9F6C522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219949" cy="655638"/>
          </a:xfrm>
        </p:spPr>
        <p:txBody>
          <a:bodyPr/>
          <a:lstStyle/>
          <a:p>
            <a:pPr>
              <a:tabLst>
                <a:tab pos="4040188" algn="l"/>
              </a:tabLst>
            </a:pPr>
            <a:r>
              <a:rPr lang="it-IT" dirty="0"/>
              <a:t>Caratterizzazione delle chiusure verticali</a:t>
            </a:r>
          </a:p>
        </p:txBody>
      </p:sp>
      <p:pic>
        <p:nvPicPr>
          <p:cNvPr id="17" name="Segnaposto contenuto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30"/>
          <a:stretch/>
        </p:blipFill>
        <p:spPr>
          <a:xfrm>
            <a:off x="393703" y="1219200"/>
            <a:ext cx="3527422" cy="4914900"/>
          </a:xfrm>
          <a:prstGeom prst="rect">
            <a:avLst/>
          </a:prstGeom>
        </p:spPr>
      </p:pic>
      <p:pic>
        <p:nvPicPr>
          <p:cNvPr id="18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236" y="1219200"/>
            <a:ext cx="4455214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66">
            <a:extLst>
              <a:ext uri="{FF2B5EF4-FFF2-40B4-BE49-F238E27FC236}">
                <a16:creationId xmlns:a16="http://schemas.microsoft.com/office/drawing/2014/main" id="{7EF72970-8741-467C-AADA-7813D409C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399" y="1295400"/>
            <a:ext cx="3295651" cy="562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1277AA"/>
            </a:solidFill>
          </a:ln>
        </p:spPr>
        <p:txBody>
          <a:bodyPr vert="horz" lIns="91440" tIns="108000" rIns="91440" bIns="10800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it-IT" altLang="it-IT" sz="1400" dirty="0">
                <a:solidFill>
                  <a:srgbClr val="1277AA"/>
                </a:solidFill>
                <a:latin typeface="Swis721 Cn BT" panose="020B0506020202030204" pitchFamily="34" charset="0"/>
                <a:cs typeface="Segoe UI Semilight" panose="020B0402040204020203" pitchFamily="34" charset="0"/>
              </a:rPr>
              <a:t>RESISTENZA MECCANICA</a:t>
            </a:r>
          </a:p>
        </p:txBody>
      </p:sp>
    </p:spTree>
    <p:extLst>
      <p:ext uri="{BB962C8B-B14F-4D97-AF65-F5344CB8AC3E}">
        <p14:creationId xmlns:p14="http://schemas.microsoft.com/office/powerpoint/2010/main" val="250811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o 2"/>
          <p:cNvGrpSpPr>
            <a:grpSpLocks/>
          </p:cNvGrpSpPr>
          <p:nvPr/>
        </p:nvGrpSpPr>
        <p:grpSpPr bwMode="auto">
          <a:xfrm>
            <a:off x="628650" y="1162049"/>
            <a:ext cx="7918450" cy="5097463"/>
            <a:chOff x="184527" y="666310"/>
            <a:chExt cx="8635945" cy="6191690"/>
          </a:xfrm>
        </p:grpSpPr>
        <p:pic>
          <p:nvPicPr>
            <p:cNvPr id="8" name="Picture 2" descr="C:\Users\7235\Desktop\BCUP_10_02_13\ACCESSIBILITA'\FOTO MERCATI TRAIANEI_DIC 12\DSCF1758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666310"/>
              <a:ext cx="4104456" cy="6191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 descr="C:\Users\7235\Desktop\BCUP_10_02_13\ACCESSIBILITA'\FOTO MERCATI TRAIANEI_DIC 12\DSCF1776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527" y="666311"/>
              <a:ext cx="4352485" cy="6191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itolo 1">
            <a:extLst>
              <a:ext uri="{FF2B5EF4-FFF2-40B4-BE49-F238E27FC236}">
                <a16:creationId xmlns:a16="http://schemas.microsoft.com/office/drawing/2014/main" id="{20378988-034A-4D90-9CE9-9B9F6C522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219949" cy="655638"/>
          </a:xfrm>
        </p:spPr>
        <p:txBody>
          <a:bodyPr/>
          <a:lstStyle/>
          <a:p>
            <a:pPr>
              <a:tabLst>
                <a:tab pos="4040188" algn="l"/>
              </a:tabLst>
            </a:pPr>
            <a:r>
              <a:rPr lang="it-IT" dirty="0"/>
              <a:t>Caratterizzazione delle chiusure verticali</a:t>
            </a:r>
          </a:p>
        </p:txBody>
      </p:sp>
      <p:sp>
        <p:nvSpPr>
          <p:cNvPr id="22" name="Rectangle 66">
            <a:extLst>
              <a:ext uri="{FF2B5EF4-FFF2-40B4-BE49-F238E27FC236}">
                <a16:creationId xmlns:a16="http://schemas.microsoft.com/office/drawing/2014/main" id="{7EF72970-8741-467C-AADA-7813D409C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3761" y="5562600"/>
            <a:ext cx="3295651" cy="562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1277AA"/>
            </a:solidFill>
          </a:ln>
        </p:spPr>
        <p:txBody>
          <a:bodyPr vert="horz" lIns="91440" tIns="108000" rIns="91440" bIns="10800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it-IT" altLang="it-IT" sz="1400" dirty="0">
                <a:solidFill>
                  <a:srgbClr val="1277AA"/>
                </a:solidFill>
                <a:latin typeface="Swis721 Cn BT" panose="020B0506020202030204" pitchFamily="34" charset="0"/>
                <a:cs typeface="Segoe UI Semilight" panose="020B0402040204020203" pitchFamily="34" charset="0"/>
              </a:rPr>
              <a:t>EFFICACIA RAPPORTO PESO / CARICHI</a:t>
            </a:r>
          </a:p>
        </p:txBody>
      </p:sp>
    </p:spTree>
    <p:extLst>
      <p:ext uri="{BB962C8B-B14F-4D97-AF65-F5344CB8AC3E}">
        <p14:creationId xmlns:p14="http://schemas.microsoft.com/office/powerpoint/2010/main" val="966063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761998" y="1204622"/>
            <a:ext cx="7658101" cy="5062827"/>
            <a:chOff x="0" y="709613"/>
            <a:chExt cx="9144000" cy="6148387"/>
          </a:xfrm>
        </p:grpSpPr>
        <p:pic>
          <p:nvPicPr>
            <p:cNvPr id="10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540250" y="709613"/>
              <a:ext cx="4603750" cy="6142037"/>
            </a:xfrm>
            <a:prstGeom prst="rect">
              <a:avLst/>
            </a:prstGeom>
          </p:spPr>
        </p:pic>
        <p:pic>
          <p:nvPicPr>
            <p:cNvPr id="11" name="Immagin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09613"/>
              <a:ext cx="4449763" cy="6148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itolo 1">
            <a:extLst>
              <a:ext uri="{FF2B5EF4-FFF2-40B4-BE49-F238E27FC236}">
                <a16:creationId xmlns:a16="http://schemas.microsoft.com/office/drawing/2014/main" id="{20378988-034A-4D90-9CE9-9B9F6C522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219949" cy="655638"/>
          </a:xfrm>
        </p:spPr>
        <p:txBody>
          <a:bodyPr/>
          <a:lstStyle/>
          <a:p>
            <a:pPr>
              <a:tabLst>
                <a:tab pos="4040188" algn="l"/>
              </a:tabLst>
            </a:pPr>
            <a:r>
              <a:rPr lang="it-IT" dirty="0"/>
              <a:t>Caratterizzazione delle chiusure verticali</a:t>
            </a:r>
          </a:p>
        </p:txBody>
      </p:sp>
      <p:sp>
        <p:nvSpPr>
          <p:cNvPr id="22" name="Rectangle 66">
            <a:extLst>
              <a:ext uri="{FF2B5EF4-FFF2-40B4-BE49-F238E27FC236}">
                <a16:creationId xmlns:a16="http://schemas.microsoft.com/office/drawing/2014/main" id="{7EF72970-8741-467C-AADA-7813D409C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3761" y="5562600"/>
            <a:ext cx="3295651" cy="562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1277AA"/>
            </a:solidFill>
          </a:ln>
        </p:spPr>
        <p:txBody>
          <a:bodyPr vert="horz" lIns="91440" tIns="108000" rIns="91440" bIns="10800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it-IT" altLang="it-IT" sz="1400" dirty="0">
                <a:solidFill>
                  <a:srgbClr val="1277AA"/>
                </a:solidFill>
                <a:latin typeface="Swis721 Cn BT" panose="020B0506020202030204" pitchFamily="34" charset="0"/>
                <a:cs typeface="Segoe UI Semilight" panose="020B0402040204020203" pitchFamily="34" charset="0"/>
              </a:rPr>
              <a:t>ASPETTO</a:t>
            </a:r>
          </a:p>
        </p:txBody>
      </p:sp>
    </p:spTree>
    <p:extLst>
      <p:ext uri="{BB962C8B-B14F-4D97-AF65-F5344CB8AC3E}">
        <p14:creationId xmlns:p14="http://schemas.microsoft.com/office/powerpoint/2010/main" val="968775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/>
          <p:cNvGrpSpPr/>
          <p:nvPr/>
        </p:nvGrpSpPr>
        <p:grpSpPr>
          <a:xfrm>
            <a:off x="955879" y="1462377"/>
            <a:ext cx="7491413" cy="4457700"/>
            <a:chOff x="0" y="606425"/>
            <a:chExt cx="9148763" cy="6251575"/>
          </a:xfrm>
        </p:grpSpPr>
        <p:pic>
          <p:nvPicPr>
            <p:cNvPr id="7" name="Immagin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606425"/>
              <a:ext cx="4576763" cy="6251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magin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08013"/>
              <a:ext cx="4500563" cy="6249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itolo 1">
            <a:extLst>
              <a:ext uri="{FF2B5EF4-FFF2-40B4-BE49-F238E27FC236}">
                <a16:creationId xmlns:a16="http://schemas.microsoft.com/office/drawing/2014/main" id="{20378988-034A-4D90-9CE9-9B9F6C522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219949" cy="655638"/>
          </a:xfrm>
        </p:spPr>
        <p:txBody>
          <a:bodyPr/>
          <a:lstStyle/>
          <a:p>
            <a:pPr>
              <a:tabLst>
                <a:tab pos="4040188" algn="l"/>
              </a:tabLst>
            </a:pPr>
            <a:r>
              <a:rPr lang="it-IT" dirty="0"/>
              <a:t>Caratterizzazione delle chiusure verticali</a:t>
            </a:r>
          </a:p>
        </p:txBody>
      </p:sp>
      <p:sp>
        <p:nvSpPr>
          <p:cNvPr id="22" name="Rectangle 66">
            <a:extLst>
              <a:ext uri="{FF2B5EF4-FFF2-40B4-BE49-F238E27FC236}">
                <a16:creationId xmlns:a16="http://schemas.microsoft.com/office/drawing/2014/main" id="{7EF72970-8741-467C-AADA-7813D409C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3761" y="5562600"/>
            <a:ext cx="3295651" cy="562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1277AA"/>
            </a:solidFill>
          </a:ln>
        </p:spPr>
        <p:txBody>
          <a:bodyPr vert="horz" lIns="91440" tIns="108000" rIns="91440" bIns="10800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it-IT" altLang="it-IT" sz="1400" dirty="0">
                <a:solidFill>
                  <a:srgbClr val="1277AA"/>
                </a:solidFill>
                <a:latin typeface="Swis721 Cn BT" panose="020B0506020202030204" pitchFamily="34" charset="0"/>
                <a:cs typeface="Segoe UI Semilight" panose="020B0402040204020203" pitchFamily="34" charset="0"/>
              </a:rPr>
              <a:t>SICUREZZA</a:t>
            </a:r>
          </a:p>
        </p:txBody>
      </p:sp>
    </p:spTree>
    <p:extLst>
      <p:ext uri="{BB962C8B-B14F-4D97-AF65-F5344CB8AC3E}">
        <p14:creationId xmlns:p14="http://schemas.microsoft.com/office/powerpoint/2010/main" val="1309127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2"/>
          <p:cNvSpPr txBox="1">
            <a:spLocks/>
          </p:cNvSpPr>
          <p:nvPr/>
        </p:nvSpPr>
        <p:spPr>
          <a:xfrm>
            <a:off x="1143000" y="3602037"/>
            <a:ext cx="6858000" cy="1005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>
                <a:latin typeface="Source Sans Pro" panose="020B0503030403020204" pitchFamily="34" charset="0"/>
              </a:defRPr>
            </a:lvl1pPr>
            <a:lvl2pPr indent="0" algn="ctr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latin typeface="+mn-lt"/>
              </a:defRPr>
            </a:lvl2pPr>
            <a:lvl3pPr indent="0" algn="ctr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>
                <a:latin typeface="+mn-lt"/>
              </a:defRPr>
            </a:lvl3pPr>
            <a:lvl4pPr indent="0" algn="ctr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4pPr>
            <a:lvl5pPr indent="0" algn="ctr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9pPr>
          </a:lstStyle>
          <a:p>
            <a:r>
              <a:rPr lang="it-IT" sz="2800" dirty="0">
                <a:latin typeface="Swis721 Cn BT" panose="020B0506020202030204" pitchFamily="34" charset="0"/>
                <a:cs typeface="Segoe UI Semilight" panose="020B0402040204020203" pitchFamily="34" charset="0"/>
              </a:rPr>
              <a:t>L’elemento di confine:</a:t>
            </a:r>
          </a:p>
          <a:p>
            <a:pPr>
              <a:spcBef>
                <a:spcPts val="0"/>
              </a:spcBef>
            </a:pPr>
            <a:r>
              <a:rPr lang="it-IT" sz="2800" dirty="0">
                <a:latin typeface="Swis721 Cn BT" panose="020B0506020202030204" pitchFamily="34" charset="0"/>
                <a:cs typeface="Segoe UI Semilight" panose="020B0402040204020203" pitchFamily="34" charset="0"/>
              </a:rPr>
              <a:t>strati funzionali e requisiti tecnologici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8A41E07-A6AF-43A0-A181-B99689608CEB}"/>
              </a:ext>
            </a:extLst>
          </p:cNvPr>
          <p:cNvSpPr txBox="1">
            <a:spLocks/>
          </p:cNvSpPr>
          <p:nvPr/>
        </p:nvSpPr>
        <p:spPr>
          <a:xfrm>
            <a:off x="1143000" y="2423869"/>
            <a:ext cx="6858000" cy="1005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>
                <a:latin typeface="Source Sans Pro" panose="020B0503030403020204" pitchFamily="34" charset="0"/>
              </a:defRPr>
            </a:lvl1pPr>
            <a:lvl2pPr indent="0" algn="ctr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latin typeface="+mn-lt"/>
              </a:defRPr>
            </a:lvl2pPr>
            <a:lvl3pPr indent="0" algn="ctr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>
                <a:latin typeface="+mn-lt"/>
              </a:defRPr>
            </a:lvl3pPr>
            <a:lvl4pPr indent="0" algn="ctr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4pPr>
            <a:lvl5pPr indent="0" algn="ctr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9pPr>
          </a:lstStyle>
          <a:p>
            <a:r>
              <a:rPr lang="it-IT" sz="6600" dirty="0">
                <a:solidFill>
                  <a:srgbClr val="1277AA"/>
                </a:solidFill>
                <a:latin typeface="Swis721 Cn BT" panose="020B0506020202030204" pitchFamily="34" charset="0"/>
                <a:cs typeface="Segoe UI Semilight" panose="020B0402040204020203" pitchFamily="34" charset="0"/>
              </a:rPr>
              <a:t>8.2</a:t>
            </a:r>
          </a:p>
        </p:txBody>
      </p:sp>
    </p:spTree>
    <p:extLst>
      <p:ext uri="{BB962C8B-B14F-4D97-AF65-F5344CB8AC3E}">
        <p14:creationId xmlns:p14="http://schemas.microsoft.com/office/powerpoint/2010/main" val="82369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20378988-034A-4D90-9CE9-9B9F6C522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219949" cy="655638"/>
          </a:xfrm>
        </p:spPr>
        <p:txBody>
          <a:bodyPr/>
          <a:lstStyle/>
          <a:p>
            <a:pPr>
              <a:tabLst>
                <a:tab pos="4040188" algn="l"/>
              </a:tabLst>
            </a:pPr>
            <a:r>
              <a:rPr lang="it-IT" dirty="0"/>
              <a:t>Correlazioni requisiti e strati funzionali</a:t>
            </a:r>
          </a:p>
        </p:txBody>
      </p:sp>
      <p:sp>
        <p:nvSpPr>
          <p:cNvPr id="23" name="Rectangle 66">
            <a:extLst>
              <a:ext uri="{FF2B5EF4-FFF2-40B4-BE49-F238E27FC236}">
                <a16:creationId xmlns:a16="http://schemas.microsoft.com/office/drawing/2014/main" id="{177BD8B7-293B-441E-9EB7-309D5A863A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088" y="1190171"/>
            <a:ext cx="1944687" cy="802752"/>
          </a:xfrm>
          <a:prstGeom prst="rect">
            <a:avLst/>
          </a:prstGeom>
          <a:solidFill>
            <a:srgbClr val="1277AA"/>
          </a:solidFill>
        </p:spPr>
        <p:txBody>
          <a:bodyPr vert="horz" lIns="91440" tIns="108000" rIns="91440" bIns="10800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it-IT" altLang="it-IT" sz="1600" b="1" dirty="0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Segoe UI Semilight" panose="020B0402040204020203" pitchFamily="34" charset="0"/>
              </a:rPr>
              <a:t>RESISTENZA MECCANICA</a:t>
            </a:r>
          </a:p>
        </p:txBody>
      </p:sp>
      <p:sp>
        <p:nvSpPr>
          <p:cNvPr id="24" name="Rectangle 100">
            <a:extLst>
              <a:ext uri="{FF2B5EF4-FFF2-40B4-BE49-F238E27FC236}">
                <a16:creationId xmlns:a16="http://schemas.microsoft.com/office/drawing/2014/main" id="{F15720E1-9B90-4116-AEA7-B9B593AF4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9489" y="1190170"/>
            <a:ext cx="5504806" cy="12273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108000" rIns="91440" bIns="108000" rtlCol="0" anchor="ctr">
            <a:noAutofit/>
          </a:bodyPr>
          <a:lstStyle/>
          <a:p>
            <a:pPr algn="just">
              <a:spcBef>
                <a:spcPct val="0"/>
              </a:spcBef>
            </a:pPr>
            <a:r>
              <a:rPr lang="it-IT" altLang="it-IT" sz="1300" dirty="0">
                <a:solidFill>
                  <a:srgbClr val="1277AA"/>
                </a:solidFill>
                <a:latin typeface="Swis721 Cn BT" panose="020B0506020202030204" pitchFamily="34" charset="0"/>
                <a:cs typeface="Segoe UI Semilight" panose="020B0402040204020203" pitchFamily="34" charset="0"/>
              </a:rPr>
              <a:t>Funzione portante che la chiusura assume nei confronti dei carichi agenti (peso proprio; peso proprio degli elementi strutturali sovrastanti; carichi permanenti non strutturali; carichi di servizio.</a:t>
            </a:r>
          </a:p>
        </p:txBody>
      </p:sp>
      <p:sp>
        <p:nvSpPr>
          <p:cNvPr id="31" name="Title 3">
            <a:extLst>
              <a:ext uri="{FF2B5EF4-FFF2-40B4-BE49-F238E27FC236}">
                <a16:creationId xmlns:a16="http://schemas.microsoft.com/office/drawing/2014/main" id="{5D492D17-C82D-4CB5-8438-1F5B6F3F3A74}"/>
              </a:ext>
            </a:extLst>
          </p:cNvPr>
          <p:cNvSpPr txBox="1">
            <a:spLocks/>
          </p:cNvSpPr>
          <p:nvPr/>
        </p:nvSpPr>
        <p:spPr>
          <a:xfrm>
            <a:off x="700087" y="2417545"/>
            <a:ext cx="1944687" cy="714542"/>
          </a:xfrm>
          <a:prstGeom prst="rect">
            <a:avLst/>
          </a:prstGeom>
          <a:solidFill>
            <a:schemeClr val="bg1"/>
          </a:solidFill>
          <a:ln>
            <a:solidFill>
              <a:srgbClr val="1277AA"/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b="1">
                <a:solidFill>
                  <a:srgbClr val="1277AA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it-IT" dirty="0">
                <a:latin typeface="Swis721 Cn BT" panose="020B0506020202030204" pitchFamily="34" charset="0"/>
              </a:rPr>
              <a:t>STRATO PORTANTE</a:t>
            </a:r>
          </a:p>
        </p:txBody>
      </p:sp>
      <p:cxnSp>
        <p:nvCxnSpPr>
          <p:cNvPr id="32" name="Forma 9">
            <a:extLst>
              <a:ext uri="{FF2B5EF4-FFF2-40B4-BE49-F238E27FC236}">
                <a16:creationId xmlns:a16="http://schemas.microsoft.com/office/drawing/2014/main" id="{3DEC5174-85FD-49BB-B101-38B2A06152C7}"/>
              </a:ext>
            </a:extLst>
          </p:cNvPr>
          <p:cNvCxnSpPr>
            <a:stCxn id="23" idx="2"/>
            <a:endCxn id="31" idx="0"/>
          </p:cNvCxnSpPr>
          <p:nvPr/>
        </p:nvCxnSpPr>
        <p:spPr bwMode="auto">
          <a:xfrm rot="5400000">
            <a:off x="1460121" y="2205234"/>
            <a:ext cx="424622" cy="1"/>
          </a:xfrm>
          <a:prstGeom prst="bentConnector3">
            <a:avLst>
              <a:gd name="adj1" fmla="val 50000"/>
            </a:avLst>
          </a:prstGeom>
          <a:ln w="28575">
            <a:solidFill>
              <a:srgbClr val="1277AA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4">
            <a:extLst>
              <a:ext uri="{FF2B5EF4-FFF2-40B4-BE49-F238E27FC236}">
                <a16:creationId xmlns:a16="http://schemas.microsoft.com/office/drawing/2014/main" id="{0C972830-0618-4200-97BE-E9BCFB852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7288" y="3517654"/>
            <a:ext cx="315277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993CBE6D-F69A-4161-A65E-3B746CC7E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050" y="3527546"/>
            <a:ext cx="36195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6">
            <a:extLst>
              <a:ext uri="{FF2B5EF4-FFF2-40B4-BE49-F238E27FC236}">
                <a16:creationId xmlns:a16="http://schemas.microsoft.com/office/drawing/2014/main" id="{631B0869-4974-4753-B941-0AE42E95DA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3688" y="5853789"/>
            <a:ext cx="1322388" cy="369332"/>
          </a:xfrm>
          <a:prstGeom prst="rect">
            <a:avLst/>
          </a:prstGeom>
          <a:solidFill>
            <a:schemeClr val="bg1"/>
          </a:solidFill>
          <a:ln>
            <a:solidFill>
              <a:srgbClr val="1277AA"/>
            </a:solidFill>
          </a:ln>
        </p:spPr>
        <p:txBody>
          <a:bodyPr vert="horz" lIns="91440" tIns="108000" rIns="91440" bIns="10800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it-IT" b="1" dirty="0">
                <a:solidFill>
                  <a:srgbClr val="1277AA"/>
                </a:solidFill>
                <a:latin typeface="Swis721 Cn BT" panose="020B0506020202030204" pitchFamily="34" charset="0"/>
                <a:ea typeface="+mj-ea"/>
                <a:cs typeface="Segoe UI Semilight" panose="020B0402040204020203" pitchFamily="34" charset="0"/>
              </a:rPr>
              <a:t>scatolare</a:t>
            </a: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908AD8A9-DCA9-42B8-90F6-6BEC62640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807" y="5853789"/>
            <a:ext cx="1322388" cy="369332"/>
          </a:xfrm>
          <a:prstGeom prst="rect">
            <a:avLst/>
          </a:prstGeom>
          <a:solidFill>
            <a:schemeClr val="bg1"/>
          </a:solidFill>
          <a:ln>
            <a:solidFill>
              <a:srgbClr val="1277AA"/>
            </a:solidFill>
          </a:ln>
        </p:spPr>
        <p:txBody>
          <a:bodyPr vert="horz" lIns="91440" tIns="108000" rIns="91440" bIns="10800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it-IT" b="1" dirty="0">
                <a:solidFill>
                  <a:srgbClr val="1277AA"/>
                </a:solidFill>
                <a:latin typeface="Swis721 Cn BT" panose="020B0506020202030204" pitchFamily="34" charset="0"/>
                <a:ea typeface="+mj-ea"/>
                <a:cs typeface="Segoe UI Semilight" panose="020B0402040204020203" pitchFamily="34" charset="0"/>
              </a:rPr>
              <a:t>lineare</a:t>
            </a:r>
          </a:p>
        </p:txBody>
      </p:sp>
    </p:spTree>
    <p:extLst>
      <p:ext uri="{BB962C8B-B14F-4D97-AF65-F5344CB8AC3E}">
        <p14:creationId xmlns:p14="http://schemas.microsoft.com/office/powerpoint/2010/main" val="35860429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20378988-034A-4D90-9CE9-9B9F6C522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219949" cy="655638"/>
          </a:xfrm>
        </p:spPr>
        <p:txBody>
          <a:bodyPr/>
          <a:lstStyle/>
          <a:p>
            <a:pPr>
              <a:tabLst>
                <a:tab pos="4040188" algn="l"/>
              </a:tabLst>
            </a:pPr>
            <a:r>
              <a:rPr lang="it-IT" dirty="0"/>
              <a:t>Correlazioni requisiti e strati funzionali</a:t>
            </a:r>
          </a:p>
        </p:txBody>
      </p:sp>
      <p:sp>
        <p:nvSpPr>
          <p:cNvPr id="24" name="Rectangle 100">
            <a:extLst>
              <a:ext uri="{FF2B5EF4-FFF2-40B4-BE49-F238E27FC236}">
                <a16:creationId xmlns:a16="http://schemas.microsoft.com/office/drawing/2014/main" id="{F15720E1-9B90-4116-AEA7-B9B593AF4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9489" y="1190170"/>
            <a:ext cx="5504806" cy="12273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108000" rIns="91440" bIns="108000" rtlCol="0" anchor="ctr">
            <a:noAutofit/>
          </a:bodyPr>
          <a:lstStyle/>
          <a:p>
            <a:pPr algn="just">
              <a:spcBef>
                <a:spcPct val="0"/>
              </a:spcBef>
            </a:pPr>
            <a:r>
              <a:rPr lang="it-IT" altLang="it-IT" sz="1300" dirty="0">
                <a:solidFill>
                  <a:srgbClr val="1277AA"/>
                </a:solidFill>
                <a:latin typeface="Swis721 Cn BT" panose="020B0506020202030204" pitchFamily="34" charset="0"/>
                <a:cs typeface="Segoe UI Semilight" panose="020B0402040204020203" pitchFamily="34" charset="0"/>
              </a:rPr>
              <a:t>Controllo delle sollecitazioni derivanti da una differenza di pressione d’aria fra interno ed esterno, generata dai flussi d’aria che insistono sull’edificio</a:t>
            </a:r>
          </a:p>
        </p:txBody>
      </p:sp>
      <p:sp>
        <p:nvSpPr>
          <p:cNvPr id="15" name="Rectangle 66">
            <a:extLst>
              <a:ext uri="{FF2B5EF4-FFF2-40B4-BE49-F238E27FC236}">
                <a16:creationId xmlns:a16="http://schemas.microsoft.com/office/drawing/2014/main" id="{EFB8E89E-245C-43BA-921C-A4312B90BA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088" y="1190171"/>
            <a:ext cx="1944687" cy="802752"/>
          </a:xfrm>
          <a:prstGeom prst="rect">
            <a:avLst/>
          </a:prstGeom>
          <a:solidFill>
            <a:srgbClr val="1277AA"/>
          </a:solidFill>
        </p:spPr>
        <p:txBody>
          <a:bodyPr vert="horz" lIns="91440" tIns="108000" rIns="91440" bIns="10800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it-IT" altLang="it-IT" sz="1600" b="1" dirty="0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Segoe UI Semilight" panose="020B0402040204020203" pitchFamily="34" charset="0"/>
              </a:rPr>
              <a:t>RESISTENZA</a:t>
            </a:r>
          </a:p>
          <a:p>
            <a:pPr algn="ctr">
              <a:spcBef>
                <a:spcPct val="0"/>
              </a:spcBef>
            </a:pPr>
            <a:r>
              <a:rPr lang="it-IT" altLang="it-IT" sz="1600" b="1" dirty="0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Segoe UI Semilight" panose="020B0402040204020203" pitchFamily="34" charset="0"/>
              </a:rPr>
              <a:t>AL VENTO</a:t>
            </a: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CB81C933-17C7-4CD6-A258-3DC18338B73A}"/>
              </a:ext>
            </a:extLst>
          </p:cNvPr>
          <p:cNvSpPr txBox="1">
            <a:spLocks/>
          </p:cNvSpPr>
          <p:nvPr/>
        </p:nvSpPr>
        <p:spPr>
          <a:xfrm>
            <a:off x="700087" y="2417545"/>
            <a:ext cx="1944687" cy="714542"/>
          </a:xfrm>
          <a:prstGeom prst="rect">
            <a:avLst/>
          </a:prstGeom>
          <a:solidFill>
            <a:schemeClr val="bg1"/>
          </a:solidFill>
          <a:ln>
            <a:solidFill>
              <a:srgbClr val="1277AA"/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b="1">
                <a:solidFill>
                  <a:srgbClr val="1277AA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it-IT" dirty="0">
                <a:latin typeface="Swis721 Cn BT" panose="020B0506020202030204" pitchFamily="34" charset="0"/>
              </a:rPr>
              <a:t>STRATO PORTANTE</a:t>
            </a:r>
          </a:p>
        </p:txBody>
      </p:sp>
      <p:cxnSp>
        <p:nvCxnSpPr>
          <p:cNvPr id="17" name="Forma 9">
            <a:extLst>
              <a:ext uri="{FF2B5EF4-FFF2-40B4-BE49-F238E27FC236}">
                <a16:creationId xmlns:a16="http://schemas.microsoft.com/office/drawing/2014/main" id="{5E9E0F1D-1A26-4D37-BDF2-E93E7919F72C}"/>
              </a:ext>
            </a:extLst>
          </p:cNvPr>
          <p:cNvCxnSpPr>
            <a:stCxn id="15" idx="2"/>
            <a:endCxn id="16" idx="0"/>
          </p:cNvCxnSpPr>
          <p:nvPr/>
        </p:nvCxnSpPr>
        <p:spPr bwMode="auto">
          <a:xfrm rot="5400000">
            <a:off x="1460121" y="2205234"/>
            <a:ext cx="424622" cy="1"/>
          </a:xfrm>
          <a:prstGeom prst="bentConnector3">
            <a:avLst>
              <a:gd name="adj1" fmla="val 50000"/>
            </a:avLst>
          </a:prstGeom>
          <a:ln w="28575">
            <a:solidFill>
              <a:srgbClr val="1277AA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3">
            <a:extLst>
              <a:ext uri="{FF2B5EF4-FFF2-40B4-BE49-F238E27FC236}">
                <a16:creationId xmlns:a16="http://schemas.microsoft.com/office/drawing/2014/main" id="{BFD85BAE-25A1-4168-88DB-6E77E58974BF}"/>
              </a:ext>
            </a:extLst>
          </p:cNvPr>
          <p:cNvSpPr txBox="1">
            <a:spLocks/>
          </p:cNvSpPr>
          <p:nvPr/>
        </p:nvSpPr>
        <p:spPr>
          <a:xfrm>
            <a:off x="700087" y="3558879"/>
            <a:ext cx="1944687" cy="714542"/>
          </a:xfrm>
          <a:prstGeom prst="rect">
            <a:avLst/>
          </a:prstGeom>
          <a:solidFill>
            <a:schemeClr val="bg1"/>
          </a:solidFill>
          <a:ln>
            <a:solidFill>
              <a:srgbClr val="1277AA"/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b="1">
                <a:solidFill>
                  <a:srgbClr val="1277AA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it-IT" dirty="0">
                <a:latin typeface="Swis721 Cn BT" panose="020B0506020202030204" pitchFamily="34" charset="0"/>
              </a:rPr>
              <a:t>STRATO</a:t>
            </a:r>
          </a:p>
          <a:p>
            <a:r>
              <a:rPr lang="it-IT" dirty="0">
                <a:latin typeface="Swis721 Cn BT" panose="020B0506020202030204" pitchFamily="34" charset="0"/>
              </a:rPr>
              <a:t>DI TENUTA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29D817BA-89E8-4879-ACD1-6A395E24E700}"/>
              </a:ext>
            </a:extLst>
          </p:cNvPr>
          <p:cNvSpPr txBox="1">
            <a:spLocks/>
          </p:cNvSpPr>
          <p:nvPr/>
        </p:nvSpPr>
        <p:spPr>
          <a:xfrm>
            <a:off x="695565" y="4698043"/>
            <a:ext cx="1944687" cy="714542"/>
          </a:xfrm>
          <a:prstGeom prst="rect">
            <a:avLst/>
          </a:prstGeom>
          <a:solidFill>
            <a:schemeClr val="bg1"/>
          </a:solidFill>
          <a:ln>
            <a:solidFill>
              <a:srgbClr val="1277AA"/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b="1">
                <a:solidFill>
                  <a:srgbClr val="1277AA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it-IT" dirty="0">
                <a:latin typeface="Swis721 Cn BT" panose="020B0506020202030204" pitchFamily="34" charset="0"/>
              </a:rPr>
              <a:t>STRATO</a:t>
            </a:r>
          </a:p>
          <a:p>
            <a:r>
              <a:rPr lang="it-IT" dirty="0">
                <a:latin typeface="Swis721 Cn BT" panose="020B0506020202030204" pitchFamily="34" charset="0"/>
              </a:rPr>
              <a:t>DI PROTEZIONE</a:t>
            </a:r>
          </a:p>
        </p:txBody>
      </p:sp>
      <p:cxnSp>
        <p:nvCxnSpPr>
          <p:cNvPr id="20" name="Forma 9">
            <a:extLst>
              <a:ext uri="{FF2B5EF4-FFF2-40B4-BE49-F238E27FC236}">
                <a16:creationId xmlns:a16="http://schemas.microsoft.com/office/drawing/2014/main" id="{1F487F40-9265-4458-BB7B-67488BD05156}"/>
              </a:ext>
            </a:extLst>
          </p:cNvPr>
          <p:cNvCxnSpPr/>
          <p:nvPr/>
        </p:nvCxnSpPr>
        <p:spPr bwMode="auto">
          <a:xfrm rot="5400000">
            <a:off x="1455597" y="3344398"/>
            <a:ext cx="424622" cy="1"/>
          </a:xfrm>
          <a:prstGeom prst="bentConnector3">
            <a:avLst>
              <a:gd name="adj1" fmla="val 50000"/>
            </a:avLst>
          </a:prstGeom>
          <a:ln w="28575">
            <a:solidFill>
              <a:srgbClr val="1277AA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Forma 9">
            <a:extLst>
              <a:ext uri="{FF2B5EF4-FFF2-40B4-BE49-F238E27FC236}">
                <a16:creationId xmlns:a16="http://schemas.microsoft.com/office/drawing/2014/main" id="{55941C01-59B3-4EB6-A44A-70DB13A5F770}"/>
              </a:ext>
            </a:extLst>
          </p:cNvPr>
          <p:cNvCxnSpPr/>
          <p:nvPr/>
        </p:nvCxnSpPr>
        <p:spPr bwMode="auto">
          <a:xfrm rot="5400000">
            <a:off x="1455596" y="4490761"/>
            <a:ext cx="424622" cy="1"/>
          </a:xfrm>
          <a:prstGeom prst="bentConnector3">
            <a:avLst>
              <a:gd name="adj1" fmla="val 50000"/>
            </a:avLst>
          </a:prstGeom>
          <a:ln w="28575">
            <a:solidFill>
              <a:srgbClr val="1277AA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16">
            <a:extLst>
              <a:ext uri="{FF2B5EF4-FFF2-40B4-BE49-F238E27FC236}">
                <a16:creationId xmlns:a16="http://schemas.microsoft.com/office/drawing/2014/main" id="{28484F40-83B1-4430-8339-54A1054AAA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4267" y="5339427"/>
            <a:ext cx="189983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1600" b="1" dirty="0">
                <a:solidFill>
                  <a:srgbClr val="C00000"/>
                </a:solidFill>
                <a:latin typeface="Swis721 Cn BT" panose="020B0506020202030204" pitchFamily="34" charset="0"/>
                <a:cs typeface="Segoe UI Semilight" panose="020B0402040204020203" pitchFamily="34" charset="0"/>
              </a:rPr>
              <a:t>scatolare</a:t>
            </a:r>
          </a:p>
        </p:txBody>
      </p:sp>
      <p:pic>
        <p:nvPicPr>
          <p:cNvPr id="25" name="Picture 3">
            <a:extLst>
              <a:ext uri="{FF2B5EF4-FFF2-40B4-BE49-F238E27FC236}">
                <a16:creationId xmlns:a16="http://schemas.microsoft.com/office/drawing/2014/main" id="{F7D031A8-BAD2-4156-BC30-C7CB451383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14289" t="25806" r="50009" b="54961"/>
          <a:stretch/>
        </p:blipFill>
        <p:spPr bwMode="auto">
          <a:xfrm>
            <a:off x="4457708" y="2823750"/>
            <a:ext cx="2981496" cy="285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100">
            <a:extLst>
              <a:ext uri="{FF2B5EF4-FFF2-40B4-BE49-F238E27FC236}">
                <a16:creationId xmlns:a16="http://schemas.microsoft.com/office/drawing/2014/main" id="{A0DA92A3-8D1A-4490-BE76-CAC4A30BA3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9443" y="2796795"/>
            <a:ext cx="937742" cy="28693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108000" rIns="91440" bIns="108000" rtlCol="0" anchor="ctr">
            <a:noAutofit/>
          </a:bodyPr>
          <a:lstStyle/>
          <a:p>
            <a:pPr algn="just">
              <a:spcBef>
                <a:spcPct val="0"/>
              </a:spcBef>
            </a:pPr>
            <a:r>
              <a:rPr lang="it-IT" altLang="it-IT" sz="1200" dirty="0">
                <a:latin typeface="Swis721 Cn BT" panose="020B0506020202030204" pitchFamily="34" charset="0"/>
                <a:cs typeface="Segoe UI Semilight" panose="020B0402040204020203" pitchFamily="34" charset="0"/>
              </a:rPr>
              <a:t>direzione</a:t>
            </a:r>
          </a:p>
        </p:txBody>
      </p:sp>
      <p:sp>
        <p:nvSpPr>
          <p:cNvPr id="27" name="Rectangle 100">
            <a:extLst>
              <a:ext uri="{FF2B5EF4-FFF2-40B4-BE49-F238E27FC236}">
                <a16:creationId xmlns:a16="http://schemas.microsoft.com/office/drawing/2014/main" id="{032AC935-1F22-4D04-969C-DE56A104B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9444" y="3218824"/>
            <a:ext cx="937742" cy="28693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108000" rIns="91440" bIns="108000" rtlCol="0" anchor="ctr">
            <a:noAutofit/>
          </a:bodyPr>
          <a:lstStyle/>
          <a:p>
            <a:pPr algn="just">
              <a:spcBef>
                <a:spcPct val="0"/>
              </a:spcBef>
            </a:pPr>
            <a:r>
              <a:rPr lang="it-IT" altLang="it-IT" sz="1200" dirty="0">
                <a:latin typeface="Swis721 Cn BT" panose="020B0506020202030204" pitchFamily="34" charset="0"/>
                <a:cs typeface="Segoe UI Semilight" panose="020B0402040204020203" pitchFamily="34" charset="0"/>
              </a:rPr>
              <a:t>del vento</a:t>
            </a:r>
          </a:p>
        </p:txBody>
      </p:sp>
      <p:sp>
        <p:nvSpPr>
          <p:cNvPr id="28" name="Rectangle 100">
            <a:extLst>
              <a:ext uri="{FF2B5EF4-FFF2-40B4-BE49-F238E27FC236}">
                <a16:creationId xmlns:a16="http://schemas.microsoft.com/office/drawing/2014/main" id="{B2872CE8-935C-4C3E-A8A7-06853915A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746" y="3505761"/>
            <a:ext cx="3174777" cy="70620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108000" rIns="91440" bIns="108000" rtlCol="0" anchor="ctr">
            <a:noAutofit/>
          </a:bodyPr>
          <a:lstStyle/>
          <a:p>
            <a:pPr algn="just">
              <a:spcBef>
                <a:spcPct val="0"/>
              </a:spcBef>
            </a:pPr>
            <a:r>
              <a:rPr lang="it-IT" altLang="it-IT" sz="1200" dirty="0">
                <a:latin typeface="Swis721 Cn BT" panose="020B0506020202030204" pitchFamily="34" charset="0"/>
                <a:cs typeface="Segoe UI Semilight" panose="020B0402040204020203" pitchFamily="34" charset="0"/>
              </a:rPr>
              <a:t>Costruzioni aventi una parete con aperture di superficie minore di 1/3 della superficie totale</a:t>
            </a:r>
          </a:p>
        </p:txBody>
      </p:sp>
      <p:sp>
        <p:nvSpPr>
          <p:cNvPr id="29" name="Rectangle 100">
            <a:extLst>
              <a:ext uri="{FF2B5EF4-FFF2-40B4-BE49-F238E27FC236}">
                <a16:creationId xmlns:a16="http://schemas.microsoft.com/office/drawing/2014/main" id="{AF563123-F6E2-483A-B0E2-4A405F63E9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746" y="4320795"/>
            <a:ext cx="1350342" cy="28693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108000" rIns="91440" bIns="108000" rtlCol="0" anchor="ctr">
            <a:noAutofit/>
          </a:bodyPr>
          <a:lstStyle/>
          <a:p>
            <a:pPr algn="just">
              <a:spcBef>
                <a:spcPct val="0"/>
              </a:spcBef>
            </a:pPr>
            <a:r>
              <a:rPr lang="it-IT" altLang="it-IT" sz="1200" dirty="0">
                <a:latin typeface="Swis721 Cn BT" panose="020B0506020202030204" pitchFamily="34" charset="0"/>
                <a:cs typeface="Segoe UI Semilight" panose="020B0402040204020203" pitchFamily="34" charset="0"/>
              </a:rPr>
              <a:t>C</a:t>
            </a:r>
            <a:r>
              <a:rPr lang="it-IT" altLang="it-IT" sz="1200" baseline="-25000" dirty="0">
                <a:latin typeface="Swis721 Cn BT" panose="020B0506020202030204" pitchFamily="34" charset="0"/>
                <a:cs typeface="Segoe UI Semilight" panose="020B0402040204020203" pitchFamily="34" charset="0"/>
              </a:rPr>
              <a:t>pe</a:t>
            </a:r>
            <a:r>
              <a:rPr lang="it-IT" altLang="it-IT" sz="1200" dirty="0">
                <a:latin typeface="Swis721 Cn BT" panose="020B0506020202030204" pitchFamily="34" charset="0"/>
                <a:cs typeface="Segoe UI Semilight" panose="020B0402040204020203" pitchFamily="34" charset="0"/>
              </a:rPr>
              <a:t>=+0,03 · </a:t>
            </a:r>
            <a:r>
              <a:rPr lang="el-GR" altLang="it-IT" sz="1200" dirty="0">
                <a:latin typeface="Swis721 Cn BT" panose="020B0506020202030204" pitchFamily="34" charset="0"/>
                <a:cs typeface="Segoe UI Semilight" panose="020B0402040204020203" pitchFamily="34" charset="0"/>
              </a:rPr>
              <a:t>α</a:t>
            </a:r>
            <a:r>
              <a:rPr lang="it-IT" altLang="it-IT" sz="1200" dirty="0">
                <a:latin typeface="Swis721 Cn BT" panose="020B0506020202030204" pitchFamily="34" charset="0"/>
                <a:cs typeface="Segoe UI Semilight" panose="020B0402040204020203" pitchFamily="34" charset="0"/>
              </a:rPr>
              <a:t> -1</a:t>
            </a:r>
          </a:p>
        </p:txBody>
      </p:sp>
      <p:sp>
        <p:nvSpPr>
          <p:cNvPr id="30" name="Rectangle 100">
            <a:extLst>
              <a:ext uri="{FF2B5EF4-FFF2-40B4-BE49-F238E27FC236}">
                <a16:creationId xmlns:a16="http://schemas.microsoft.com/office/drawing/2014/main" id="{C3BE38A0-B0A1-4AE2-A8C0-A4455FAB9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6510" y="5050809"/>
            <a:ext cx="808190" cy="28693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108000" rIns="91440" bIns="108000" rtlCol="0" anchor="ctr">
            <a:noAutofit/>
          </a:bodyPr>
          <a:lstStyle/>
          <a:p>
            <a:pPr algn="just">
              <a:spcBef>
                <a:spcPct val="0"/>
              </a:spcBef>
            </a:pPr>
            <a:r>
              <a:rPr lang="it-IT" altLang="it-IT" sz="1200" dirty="0">
                <a:latin typeface="Swis721 Cn BT" panose="020B0506020202030204" pitchFamily="34" charset="0"/>
                <a:cs typeface="Segoe UI Semilight" panose="020B0402040204020203" pitchFamily="34" charset="0"/>
              </a:rPr>
              <a:t>C</a:t>
            </a:r>
            <a:r>
              <a:rPr lang="it-IT" altLang="it-IT" sz="1200" baseline="-25000" dirty="0">
                <a:latin typeface="Swis721 Cn BT" panose="020B0506020202030204" pitchFamily="34" charset="0"/>
                <a:cs typeface="Segoe UI Semilight" panose="020B0402040204020203" pitchFamily="34" charset="0"/>
              </a:rPr>
              <a:t>pe</a:t>
            </a:r>
            <a:r>
              <a:rPr lang="it-IT" altLang="it-IT" sz="1200" dirty="0">
                <a:latin typeface="Swis721 Cn BT" panose="020B0506020202030204" pitchFamily="34" charset="0"/>
                <a:cs typeface="Segoe UI Semilight" panose="020B0402040204020203" pitchFamily="34" charset="0"/>
              </a:rPr>
              <a:t>=+0,8</a:t>
            </a:r>
          </a:p>
        </p:txBody>
      </p:sp>
      <p:sp>
        <p:nvSpPr>
          <p:cNvPr id="33" name="Rectangle 100">
            <a:extLst>
              <a:ext uri="{FF2B5EF4-FFF2-40B4-BE49-F238E27FC236}">
                <a16:creationId xmlns:a16="http://schemas.microsoft.com/office/drawing/2014/main" id="{58C1671C-1A75-45A7-9A72-83FF6F00E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6105" y="4317646"/>
            <a:ext cx="794082" cy="28693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108000" rIns="91440" bIns="108000" rtlCol="0" anchor="ctr">
            <a:noAutofit/>
          </a:bodyPr>
          <a:lstStyle/>
          <a:p>
            <a:pPr algn="just">
              <a:spcBef>
                <a:spcPct val="0"/>
              </a:spcBef>
            </a:pPr>
            <a:r>
              <a:rPr lang="it-IT" altLang="it-IT" sz="1200" dirty="0">
                <a:latin typeface="Swis721 Cn BT" panose="020B0506020202030204" pitchFamily="34" charset="0"/>
                <a:cs typeface="Segoe UI Semilight" panose="020B0402040204020203" pitchFamily="34" charset="0"/>
              </a:rPr>
              <a:t>C</a:t>
            </a:r>
            <a:r>
              <a:rPr lang="it-IT" altLang="it-IT" sz="1200" baseline="-25000" dirty="0">
                <a:latin typeface="Swis721 Cn BT" panose="020B0506020202030204" pitchFamily="34" charset="0"/>
                <a:cs typeface="Segoe UI Semilight" panose="020B0402040204020203" pitchFamily="34" charset="0"/>
              </a:rPr>
              <a:t>pe</a:t>
            </a:r>
            <a:r>
              <a:rPr lang="it-IT" altLang="it-IT" sz="1200" dirty="0">
                <a:latin typeface="Swis721 Cn BT" panose="020B0506020202030204" pitchFamily="34" charset="0"/>
                <a:cs typeface="Segoe UI Semilight" panose="020B0402040204020203" pitchFamily="34" charset="0"/>
              </a:rPr>
              <a:t>=-0,4</a:t>
            </a:r>
          </a:p>
        </p:txBody>
      </p:sp>
      <p:sp>
        <p:nvSpPr>
          <p:cNvPr id="34" name="Rectangle 100">
            <a:extLst>
              <a:ext uri="{FF2B5EF4-FFF2-40B4-BE49-F238E27FC236}">
                <a16:creationId xmlns:a16="http://schemas.microsoft.com/office/drawing/2014/main" id="{D573A41E-0E35-4B3E-971D-CC12BDF9D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4354" y="5050808"/>
            <a:ext cx="794082" cy="28693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108000" rIns="91440" bIns="108000" rtlCol="0" anchor="ctr">
            <a:noAutofit/>
          </a:bodyPr>
          <a:lstStyle/>
          <a:p>
            <a:pPr algn="just">
              <a:spcBef>
                <a:spcPct val="0"/>
              </a:spcBef>
            </a:pPr>
            <a:r>
              <a:rPr lang="it-IT" altLang="it-IT" sz="1200" dirty="0">
                <a:latin typeface="Swis721 Cn BT" panose="020B0506020202030204" pitchFamily="34" charset="0"/>
                <a:cs typeface="Segoe UI Semilight" panose="020B0402040204020203" pitchFamily="34" charset="0"/>
              </a:rPr>
              <a:t>C</a:t>
            </a:r>
            <a:r>
              <a:rPr lang="it-IT" altLang="it-IT" sz="1200" baseline="-25000" dirty="0">
                <a:latin typeface="Swis721 Cn BT" panose="020B0506020202030204" pitchFamily="34" charset="0"/>
                <a:cs typeface="Segoe UI Semilight" panose="020B0402040204020203" pitchFamily="34" charset="0"/>
              </a:rPr>
              <a:t>pe</a:t>
            </a:r>
            <a:r>
              <a:rPr lang="it-IT" altLang="it-IT" sz="1200" dirty="0">
                <a:latin typeface="Swis721 Cn BT" panose="020B0506020202030204" pitchFamily="34" charset="0"/>
                <a:cs typeface="Segoe UI Semilight" panose="020B0402040204020203" pitchFamily="34" charset="0"/>
              </a:rPr>
              <a:t>=-0,4</a:t>
            </a:r>
          </a:p>
        </p:txBody>
      </p:sp>
      <p:sp>
        <p:nvSpPr>
          <p:cNvPr id="35" name="Rectangle 100">
            <a:extLst>
              <a:ext uri="{FF2B5EF4-FFF2-40B4-BE49-F238E27FC236}">
                <a16:creationId xmlns:a16="http://schemas.microsoft.com/office/drawing/2014/main" id="{07326083-D27B-4ED1-BF8B-58C39DFEA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2574" y="5073668"/>
            <a:ext cx="369852" cy="286937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>
            <a:noAutofit/>
          </a:bodyPr>
          <a:lstStyle/>
          <a:p>
            <a:pPr algn="just">
              <a:spcBef>
                <a:spcPct val="0"/>
              </a:spcBef>
            </a:pPr>
            <a:r>
              <a:rPr lang="it-IT" altLang="it-IT" sz="800" dirty="0">
                <a:latin typeface="Swis721 Cn BT" panose="020B0506020202030204" pitchFamily="34" charset="0"/>
                <a:cs typeface="Segoe UI Semilight" panose="020B0402040204020203" pitchFamily="34" charset="0"/>
              </a:rPr>
              <a:t>C</a:t>
            </a:r>
            <a:r>
              <a:rPr lang="it-IT" altLang="it-IT" sz="800" baseline="-25000" dirty="0">
                <a:latin typeface="Swis721 Cn BT" panose="020B0506020202030204" pitchFamily="34" charset="0"/>
                <a:cs typeface="Segoe UI Semilight" panose="020B0402040204020203" pitchFamily="34" charset="0"/>
              </a:rPr>
              <a:t>pi</a:t>
            </a:r>
            <a:r>
              <a:rPr lang="it-IT" altLang="it-IT" sz="800" dirty="0">
                <a:latin typeface="Swis721 Cn BT" panose="020B0506020202030204" pitchFamily="34" charset="0"/>
                <a:cs typeface="Segoe UI Semilight" panose="020B0402040204020203" pitchFamily="34" charset="0"/>
              </a:rPr>
              <a:t>=+0,2</a:t>
            </a:r>
          </a:p>
        </p:txBody>
      </p:sp>
      <p:sp>
        <p:nvSpPr>
          <p:cNvPr id="36" name="Rectangle 1">
            <a:extLst>
              <a:ext uri="{FF2B5EF4-FFF2-40B4-BE49-F238E27FC236}">
                <a16:creationId xmlns:a16="http://schemas.microsoft.com/office/drawing/2014/main" id="{8E767F6F-A09B-4E38-B7A4-BE841A658FBB}"/>
              </a:ext>
            </a:extLst>
          </p:cNvPr>
          <p:cNvSpPr/>
          <p:nvPr/>
        </p:nvSpPr>
        <p:spPr>
          <a:xfrm>
            <a:off x="7218664" y="4415961"/>
            <a:ext cx="266700" cy="19658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108000" rIns="91440" bIns="108000" rtlCol="0" anchor="ctr">
            <a:noAutofit/>
          </a:bodyPr>
          <a:lstStyle/>
          <a:p>
            <a:pPr algn="just">
              <a:spcBef>
                <a:spcPct val="0"/>
              </a:spcBef>
            </a:pPr>
            <a:endParaRPr lang="it-IT" sz="1200">
              <a:solidFill>
                <a:schemeClr val="tx1"/>
              </a:solidFill>
              <a:latin typeface="Swis721 Cn BT" panose="020B050602020203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37" name="Rectangle 35">
            <a:extLst>
              <a:ext uri="{FF2B5EF4-FFF2-40B4-BE49-F238E27FC236}">
                <a16:creationId xmlns:a16="http://schemas.microsoft.com/office/drawing/2014/main" id="{1705FBD9-58FF-484D-9ECD-08C8F1B35F55}"/>
              </a:ext>
            </a:extLst>
          </p:cNvPr>
          <p:cNvSpPr/>
          <p:nvPr/>
        </p:nvSpPr>
        <p:spPr>
          <a:xfrm>
            <a:off x="7218664" y="5118846"/>
            <a:ext cx="266700" cy="19658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108000" rIns="91440" bIns="108000" rtlCol="0" anchor="ctr">
            <a:noAutofit/>
          </a:bodyPr>
          <a:lstStyle/>
          <a:p>
            <a:pPr algn="just">
              <a:spcBef>
                <a:spcPct val="0"/>
              </a:spcBef>
            </a:pPr>
            <a:endParaRPr lang="it-IT" sz="1200">
              <a:solidFill>
                <a:schemeClr val="tx1"/>
              </a:solidFill>
              <a:latin typeface="Swis721 Cn BT" panose="020B0506020202030204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5163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20378988-034A-4D90-9CE9-9B9F6C522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219949" cy="655638"/>
          </a:xfrm>
        </p:spPr>
        <p:txBody>
          <a:bodyPr/>
          <a:lstStyle/>
          <a:p>
            <a:pPr>
              <a:tabLst>
                <a:tab pos="4040188" algn="l"/>
              </a:tabLst>
            </a:pPr>
            <a:r>
              <a:rPr lang="it-IT" dirty="0"/>
              <a:t>Correlazioni requisiti e strati funzionali</a:t>
            </a:r>
          </a:p>
        </p:txBody>
      </p:sp>
      <p:sp>
        <p:nvSpPr>
          <p:cNvPr id="23" name="Rectangle 100">
            <a:extLst>
              <a:ext uri="{FF2B5EF4-FFF2-40B4-BE49-F238E27FC236}">
                <a16:creationId xmlns:a16="http://schemas.microsoft.com/office/drawing/2014/main" id="{C172F01D-1A91-45F7-8020-E0B1040DE4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9489" y="1186218"/>
            <a:ext cx="5504806" cy="80670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108000" rIns="91440" bIns="108000" rtlCol="0" anchor="ctr">
            <a:noAutofit/>
          </a:bodyPr>
          <a:lstStyle/>
          <a:p>
            <a:pPr algn="just">
              <a:spcBef>
                <a:spcPct val="0"/>
              </a:spcBef>
            </a:pPr>
            <a:r>
              <a:rPr lang="it-IT" altLang="it-IT" sz="1300" dirty="0">
                <a:solidFill>
                  <a:srgbClr val="1277AA"/>
                </a:solidFill>
                <a:latin typeface="Swis721 Cn BT" panose="020B0506020202030204" pitchFamily="34" charset="0"/>
                <a:cs typeface="Segoe UI Semilight" panose="020B0402040204020203" pitchFamily="34" charset="0"/>
              </a:rPr>
              <a:t>Controllo delle sollecitazioni derivanti da urti che possono prodursi durante l’uso, sia sulla faccia interna che sulla faccia esterna della parete.</a:t>
            </a:r>
          </a:p>
        </p:txBody>
      </p:sp>
      <p:sp>
        <p:nvSpPr>
          <p:cNvPr id="31" name="Rectangle 66">
            <a:extLst>
              <a:ext uri="{FF2B5EF4-FFF2-40B4-BE49-F238E27FC236}">
                <a16:creationId xmlns:a16="http://schemas.microsoft.com/office/drawing/2014/main" id="{F855064E-8918-4FAC-A92E-39C82F02D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088" y="1190171"/>
            <a:ext cx="1944687" cy="802752"/>
          </a:xfrm>
          <a:prstGeom prst="rect">
            <a:avLst/>
          </a:prstGeom>
          <a:solidFill>
            <a:srgbClr val="1277AA"/>
          </a:solidFill>
        </p:spPr>
        <p:txBody>
          <a:bodyPr vert="horz" lIns="91440" tIns="108000" rIns="91440" bIns="10800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it-IT" altLang="it-IT" sz="1600" b="1" dirty="0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Segoe UI Semilight" panose="020B0402040204020203" pitchFamily="34" charset="0"/>
              </a:rPr>
              <a:t>RESISTENZA</a:t>
            </a:r>
          </a:p>
          <a:p>
            <a:pPr algn="ctr">
              <a:spcBef>
                <a:spcPct val="0"/>
              </a:spcBef>
            </a:pPr>
            <a:r>
              <a:rPr lang="it-IT" altLang="it-IT" sz="1600" b="1" dirty="0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Segoe UI Semilight" panose="020B0402040204020203" pitchFamily="34" charset="0"/>
              </a:rPr>
              <a:t>AGLI URTI</a:t>
            </a:r>
          </a:p>
        </p:txBody>
      </p:sp>
      <p:sp>
        <p:nvSpPr>
          <p:cNvPr id="32" name="Rectangle 100">
            <a:extLst>
              <a:ext uri="{FF2B5EF4-FFF2-40B4-BE49-F238E27FC236}">
                <a16:creationId xmlns:a16="http://schemas.microsoft.com/office/drawing/2014/main" id="{EA886B88-BA0C-4A2E-A899-6F2FA0530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9489" y="2129216"/>
            <a:ext cx="5504806" cy="80670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108000" rIns="91440" bIns="108000" rtlCol="0" anchor="ctr">
            <a:noAutofit/>
          </a:bodyPr>
          <a:lstStyle/>
          <a:p>
            <a:pPr algn="just">
              <a:spcBef>
                <a:spcPct val="0"/>
              </a:spcBef>
            </a:pPr>
            <a:r>
              <a:rPr lang="it-IT" altLang="it-IT" sz="1300" dirty="0">
                <a:solidFill>
                  <a:srgbClr val="1277AA"/>
                </a:solidFill>
                <a:latin typeface="Swis721 Cn BT" panose="020B0506020202030204" pitchFamily="34" charset="0"/>
                <a:cs typeface="Segoe UI Semilight" panose="020B0402040204020203" pitchFamily="34" charset="0"/>
              </a:rPr>
              <a:t>Inibizione della propagazione di un incendio sia interno sia proveniente da fabbricati o aree circostanti secondo le prescrizioni di specifiche normative di settore.</a:t>
            </a:r>
          </a:p>
        </p:txBody>
      </p:sp>
      <p:sp>
        <p:nvSpPr>
          <p:cNvPr id="38" name="Rectangle 66">
            <a:extLst>
              <a:ext uri="{FF2B5EF4-FFF2-40B4-BE49-F238E27FC236}">
                <a16:creationId xmlns:a16="http://schemas.microsoft.com/office/drawing/2014/main" id="{2E481DBB-9BE0-4FFD-97AF-C95AF24997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088" y="2133169"/>
            <a:ext cx="1944687" cy="802752"/>
          </a:xfrm>
          <a:prstGeom prst="rect">
            <a:avLst/>
          </a:prstGeom>
          <a:solidFill>
            <a:srgbClr val="1277AA"/>
          </a:solidFill>
        </p:spPr>
        <p:txBody>
          <a:bodyPr vert="horz" lIns="91440" tIns="108000" rIns="91440" bIns="10800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it-IT" altLang="it-IT" sz="1600" b="1" dirty="0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Segoe UI Semilight" panose="020B0402040204020203" pitchFamily="34" charset="0"/>
              </a:rPr>
              <a:t>RESISTENZA</a:t>
            </a:r>
          </a:p>
          <a:p>
            <a:pPr algn="ctr">
              <a:spcBef>
                <a:spcPct val="0"/>
              </a:spcBef>
            </a:pPr>
            <a:r>
              <a:rPr lang="it-IT" altLang="it-IT" sz="1600" b="1" dirty="0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Segoe UI Semilight" panose="020B0402040204020203" pitchFamily="34" charset="0"/>
              </a:rPr>
              <a:t>AL FUOCO</a:t>
            </a:r>
          </a:p>
        </p:txBody>
      </p:sp>
      <p:sp>
        <p:nvSpPr>
          <p:cNvPr id="39" name="Rectangle 100">
            <a:extLst>
              <a:ext uri="{FF2B5EF4-FFF2-40B4-BE49-F238E27FC236}">
                <a16:creationId xmlns:a16="http://schemas.microsoft.com/office/drawing/2014/main" id="{00916A6E-2719-441E-BC54-167A0735D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9489" y="3072214"/>
            <a:ext cx="5504806" cy="80670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108000" rIns="91440" bIns="108000" rtlCol="0" anchor="ctr">
            <a:noAutofit/>
          </a:bodyPr>
          <a:lstStyle/>
          <a:p>
            <a:pPr algn="just">
              <a:spcBef>
                <a:spcPct val="0"/>
              </a:spcBef>
            </a:pPr>
            <a:r>
              <a:rPr lang="it-IT" altLang="it-IT" sz="1300" dirty="0">
                <a:solidFill>
                  <a:srgbClr val="1277AA"/>
                </a:solidFill>
                <a:latin typeface="Swis721 Cn BT" panose="020B0506020202030204" pitchFamily="34" charset="0"/>
                <a:cs typeface="Segoe UI Semilight" panose="020B0402040204020203" pitchFamily="34" charset="0"/>
              </a:rPr>
              <a:t>Minimizzazione della partecipazione dei materiali costituenti ai processi di combustione, che possono interessare tutti gli strati funzionali.</a:t>
            </a:r>
          </a:p>
        </p:txBody>
      </p:sp>
      <p:sp>
        <p:nvSpPr>
          <p:cNvPr id="40" name="Rectangle 66">
            <a:extLst>
              <a:ext uri="{FF2B5EF4-FFF2-40B4-BE49-F238E27FC236}">
                <a16:creationId xmlns:a16="http://schemas.microsoft.com/office/drawing/2014/main" id="{55936FCA-A0F4-46B2-AA82-B076BEBAA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088" y="3076167"/>
            <a:ext cx="1944687" cy="802752"/>
          </a:xfrm>
          <a:prstGeom prst="rect">
            <a:avLst/>
          </a:prstGeom>
          <a:solidFill>
            <a:srgbClr val="1277AA"/>
          </a:solidFill>
        </p:spPr>
        <p:txBody>
          <a:bodyPr vert="horz" lIns="91440" tIns="108000" rIns="91440" bIns="10800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it-IT" altLang="it-IT" sz="1600" b="1" dirty="0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Segoe UI Semilight" panose="020B0402040204020203" pitchFamily="34" charset="0"/>
              </a:rPr>
              <a:t>REAZIONE</a:t>
            </a:r>
          </a:p>
          <a:p>
            <a:pPr algn="ctr">
              <a:spcBef>
                <a:spcPct val="0"/>
              </a:spcBef>
            </a:pPr>
            <a:r>
              <a:rPr lang="it-IT" altLang="it-IT" sz="1600" b="1" dirty="0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Segoe UI Semilight" panose="020B0402040204020203" pitchFamily="34" charset="0"/>
              </a:rPr>
              <a:t>AL FUOCO</a:t>
            </a:r>
          </a:p>
        </p:txBody>
      </p:sp>
      <p:sp>
        <p:nvSpPr>
          <p:cNvPr id="41" name="Title 3">
            <a:extLst>
              <a:ext uri="{FF2B5EF4-FFF2-40B4-BE49-F238E27FC236}">
                <a16:creationId xmlns:a16="http://schemas.microsoft.com/office/drawing/2014/main" id="{FF574150-93D0-42BE-88D3-55E33224766F}"/>
              </a:ext>
            </a:extLst>
          </p:cNvPr>
          <p:cNvSpPr txBox="1">
            <a:spLocks/>
          </p:cNvSpPr>
          <p:nvPr/>
        </p:nvSpPr>
        <p:spPr>
          <a:xfrm>
            <a:off x="700087" y="4692808"/>
            <a:ext cx="1944687" cy="714542"/>
          </a:xfrm>
          <a:prstGeom prst="rect">
            <a:avLst/>
          </a:prstGeom>
          <a:solidFill>
            <a:schemeClr val="bg1"/>
          </a:solidFill>
          <a:ln>
            <a:solidFill>
              <a:srgbClr val="1277AA"/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b="1">
                <a:solidFill>
                  <a:srgbClr val="1277AA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it-IT" dirty="0">
                <a:latin typeface="Swis721 Cn BT" panose="020B0506020202030204" pitchFamily="34" charset="0"/>
              </a:rPr>
              <a:t>STRATO PORTANTE</a:t>
            </a:r>
          </a:p>
        </p:txBody>
      </p:sp>
      <p:sp>
        <p:nvSpPr>
          <p:cNvPr id="42" name="Title 3">
            <a:extLst>
              <a:ext uri="{FF2B5EF4-FFF2-40B4-BE49-F238E27FC236}">
                <a16:creationId xmlns:a16="http://schemas.microsoft.com/office/drawing/2014/main" id="{3251B829-E0DF-453A-A800-F08BF65C0410}"/>
              </a:ext>
            </a:extLst>
          </p:cNvPr>
          <p:cNvSpPr txBox="1">
            <a:spLocks/>
          </p:cNvSpPr>
          <p:nvPr/>
        </p:nvSpPr>
        <p:spPr>
          <a:xfrm>
            <a:off x="2989489" y="4692808"/>
            <a:ext cx="1944687" cy="714542"/>
          </a:xfrm>
          <a:prstGeom prst="rect">
            <a:avLst/>
          </a:prstGeom>
          <a:solidFill>
            <a:schemeClr val="bg1"/>
          </a:solidFill>
          <a:ln>
            <a:solidFill>
              <a:srgbClr val="1277AA"/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b="1">
                <a:solidFill>
                  <a:srgbClr val="1277AA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it-IT" dirty="0">
                <a:latin typeface="Swis721 Cn BT" panose="020B0506020202030204" pitchFamily="34" charset="0"/>
              </a:rPr>
              <a:t>STRATO</a:t>
            </a:r>
          </a:p>
          <a:p>
            <a:r>
              <a:rPr lang="it-IT" dirty="0">
                <a:latin typeface="Swis721 Cn BT" panose="020B0506020202030204" pitchFamily="34" charset="0"/>
              </a:rPr>
              <a:t>DI PROTEZIONE</a:t>
            </a:r>
          </a:p>
        </p:txBody>
      </p:sp>
      <p:sp>
        <p:nvSpPr>
          <p:cNvPr id="43" name="Title 3">
            <a:extLst>
              <a:ext uri="{FF2B5EF4-FFF2-40B4-BE49-F238E27FC236}">
                <a16:creationId xmlns:a16="http://schemas.microsoft.com/office/drawing/2014/main" id="{0C569A0E-5A96-4E69-9422-7BEC4D43DA24}"/>
              </a:ext>
            </a:extLst>
          </p:cNvPr>
          <p:cNvSpPr txBox="1">
            <a:spLocks/>
          </p:cNvSpPr>
          <p:nvPr/>
        </p:nvSpPr>
        <p:spPr>
          <a:xfrm>
            <a:off x="5278891" y="4692808"/>
            <a:ext cx="1944687" cy="714542"/>
          </a:xfrm>
          <a:prstGeom prst="rect">
            <a:avLst/>
          </a:prstGeom>
          <a:solidFill>
            <a:schemeClr val="bg1"/>
          </a:solidFill>
          <a:ln>
            <a:solidFill>
              <a:srgbClr val="1277AA"/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b="1">
                <a:solidFill>
                  <a:srgbClr val="1277AA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it-IT" dirty="0">
                <a:latin typeface="Swis721 Cn BT" panose="020B0506020202030204" pitchFamily="34" charset="0"/>
              </a:rPr>
              <a:t>STRATO DI RIVESTIMENTO</a:t>
            </a:r>
          </a:p>
        </p:txBody>
      </p:sp>
      <p:cxnSp>
        <p:nvCxnSpPr>
          <p:cNvPr id="44" name="Forma 9">
            <a:extLst>
              <a:ext uri="{FF2B5EF4-FFF2-40B4-BE49-F238E27FC236}">
                <a16:creationId xmlns:a16="http://schemas.microsoft.com/office/drawing/2014/main" id="{9D42B972-FCA3-4E7D-99C8-83E5F1D1D610}"/>
              </a:ext>
            </a:extLst>
          </p:cNvPr>
          <p:cNvCxnSpPr>
            <a:cxnSpLocks/>
            <a:stCxn id="40" idx="2"/>
            <a:endCxn id="41" idx="0"/>
          </p:cNvCxnSpPr>
          <p:nvPr/>
        </p:nvCxnSpPr>
        <p:spPr bwMode="auto">
          <a:xfrm rot="5400000">
            <a:off x="1265488" y="4285863"/>
            <a:ext cx="813889" cy="1"/>
          </a:xfrm>
          <a:prstGeom prst="bentConnector3">
            <a:avLst>
              <a:gd name="adj1" fmla="val 50000"/>
            </a:avLst>
          </a:prstGeom>
          <a:ln w="28575">
            <a:solidFill>
              <a:srgbClr val="1277AA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Forma 9">
            <a:extLst>
              <a:ext uri="{FF2B5EF4-FFF2-40B4-BE49-F238E27FC236}">
                <a16:creationId xmlns:a16="http://schemas.microsoft.com/office/drawing/2014/main" id="{1682F747-4E53-4405-B25F-2F91B8A9158F}"/>
              </a:ext>
            </a:extLst>
          </p:cNvPr>
          <p:cNvCxnSpPr>
            <a:cxnSpLocks/>
            <a:stCxn id="41" idx="3"/>
            <a:endCxn id="42" idx="1"/>
          </p:cNvCxnSpPr>
          <p:nvPr/>
        </p:nvCxnSpPr>
        <p:spPr bwMode="auto">
          <a:xfrm>
            <a:off x="2644774" y="5050079"/>
            <a:ext cx="344715" cy="0"/>
          </a:xfrm>
          <a:prstGeom prst="bentConnector3">
            <a:avLst>
              <a:gd name="adj1" fmla="val 50000"/>
            </a:avLst>
          </a:prstGeom>
          <a:ln w="28575">
            <a:solidFill>
              <a:srgbClr val="1277AA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Forma 9">
            <a:extLst>
              <a:ext uri="{FF2B5EF4-FFF2-40B4-BE49-F238E27FC236}">
                <a16:creationId xmlns:a16="http://schemas.microsoft.com/office/drawing/2014/main" id="{B898D464-E74E-4DFE-B7A8-D5CA3DCBCD7B}"/>
              </a:ext>
            </a:extLst>
          </p:cNvPr>
          <p:cNvCxnSpPr>
            <a:cxnSpLocks/>
            <a:stCxn id="42" idx="3"/>
            <a:endCxn id="43" idx="1"/>
          </p:cNvCxnSpPr>
          <p:nvPr/>
        </p:nvCxnSpPr>
        <p:spPr bwMode="auto">
          <a:xfrm>
            <a:off x="4934176" y="5050079"/>
            <a:ext cx="344715" cy="0"/>
          </a:xfrm>
          <a:prstGeom prst="bentConnector3">
            <a:avLst>
              <a:gd name="adj1" fmla="val 50000"/>
            </a:avLst>
          </a:prstGeom>
          <a:ln w="28575">
            <a:solidFill>
              <a:srgbClr val="1277AA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5104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20378988-034A-4D90-9CE9-9B9F6C522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219949" cy="655638"/>
          </a:xfrm>
        </p:spPr>
        <p:txBody>
          <a:bodyPr/>
          <a:lstStyle/>
          <a:p>
            <a:pPr>
              <a:tabLst>
                <a:tab pos="4040188" algn="l"/>
              </a:tabLst>
            </a:pPr>
            <a:r>
              <a:rPr lang="it-IT" dirty="0"/>
              <a:t>Correlazioni requisiti e strati funzionali</a:t>
            </a:r>
          </a:p>
        </p:txBody>
      </p:sp>
      <p:sp>
        <p:nvSpPr>
          <p:cNvPr id="11" name="Rectangle 100">
            <a:extLst>
              <a:ext uri="{FF2B5EF4-FFF2-40B4-BE49-F238E27FC236}">
                <a16:creationId xmlns:a16="http://schemas.microsoft.com/office/drawing/2014/main" id="{EF82EBC9-204A-4BA3-ACC0-7D69D0947C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9489" y="1186218"/>
            <a:ext cx="5504806" cy="80670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108000" rIns="91440" bIns="108000" rtlCol="0" anchor="ctr">
            <a:noAutofit/>
          </a:bodyPr>
          <a:lstStyle/>
          <a:p>
            <a:pPr algn="just">
              <a:spcBef>
                <a:spcPct val="0"/>
              </a:spcBef>
            </a:pPr>
            <a:r>
              <a:rPr lang="it-IT" altLang="it-IT" sz="1300" dirty="0">
                <a:solidFill>
                  <a:srgbClr val="1277AA"/>
                </a:solidFill>
                <a:latin typeface="Swis721 Cn BT" panose="020B0506020202030204" pitchFamily="34" charset="0"/>
                <a:cs typeface="Segoe UI Semilight" panose="020B0402040204020203" pitchFamily="34" charset="0"/>
              </a:rPr>
              <a:t>Resistenza al passaggio del calore al fine di contenere i consumi energetici, e permettere il raggiungimento di condizioni di comfort termico.</a:t>
            </a:r>
          </a:p>
        </p:txBody>
      </p:sp>
      <p:sp>
        <p:nvSpPr>
          <p:cNvPr id="12" name="Rectangle 66">
            <a:extLst>
              <a:ext uri="{FF2B5EF4-FFF2-40B4-BE49-F238E27FC236}">
                <a16:creationId xmlns:a16="http://schemas.microsoft.com/office/drawing/2014/main" id="{0AEA9A7A-AB74-434B-8CCF-A49F2CAEB1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088" y="1190171"/>
            <a:ext cx="1944687" cy="802752"/>
          </a:xfrm>
          <a:prstGeom prst="rect">
            <a:avLst/>
          </a:prstGeom>
          <a:solidFill>
            <a:srgbClr val="1277AA"/>
          </a:solidFill>
        </p:spPr>
        <p:txBody>
          <a:bodyPr vert="horz" lIns="91440" tIns="108000" rIns="91440" bIns="10800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it-IT" altLang="it-IT" sz="1600" b="1" dirty="0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Segoe UI Semilight" panose="020B0402040204020203" pitchFamily="34" charset="0"/>
              </a:rPr>
              <a:t>ISOLAMENTO TERMICO</a:t>
            </a:r>
          </a:p>
        </p:txBody>
      </p:sp>
      <p:sp>
        <p:nvSpPr>
          <p:cNvPr id="13" name="Rectangle 100">
            <a:extLst>
              <a:ext uri="{FF2B5EF4-FFF2-40B4-BE49-F238E27FC236}">
                <a16:creationId xmlns:a16="http://schemas.microsoft.com/office/drawing/2014/main" id="{3D369E04-2274-4EB2-9CAF-87372E182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9489" y="2129217"/>
            <a:ext cx="5504806" cy="8027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108000" rIns="91440" bIns="108000" rtlCol="0" anchor="ctr">
            <a:noAutofit/>
          </a:bodyPr>
          <a:lstStyle/>
          <a:p>
            <a:pPr algn="just">
              <a:spcBef>
                <a:spcPct val="0"/>
              </a:spcBef>
            </a:pPr>
            <a:r>
              <a:rPr lang="it-IT" altLang="it-IT" sz="1300" dirty="0">
                <a:solidFill>
                  <a:srgbClr val="1277AA"/>
                </a:solidFill>
                <a:latin typeface="Swis721 Cn BT" panose="020B0506020202030204" pitchFamily="34" charset="0"/>
                <a:cs typeface="Segoe UI Semilight" panose="020B0402040204020203" pitchFamily="34" charset="0"/>
              </a:rPr>
              <a:t>Capacità di attenuare l’ampiezza di oscillazione della temperatura interna, ritardando l’effetto di surriscaldamento derivante dalla radiazione solare.</a:t>
            </a:r>
          </a:p>
        </p:txBody>
      </p:sp>
      <p:sp>
        <p:nvSpPr>
          <p:cNvPr id="18" name="Rectangle 66">
            <a:extLst>
              <a:ext uri="{FF2B5EF4-FFF2-40B4-BE49-F238E27FC236}">
                <a16:creationId xmlns:a16="http://schemas.microsoft.com/office/drawing/2014/main" id="{910889D0-09D5-40CE-80CC-C7CB9DFB4D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088" y="2133169"/>
            <a:ext cx="1944687" cy="802752"/>
          </a:xfrm>
          <a:prstGeom prst="rect">
            <a:avLst/>
          </a:prstGeom>
          <a:solidFill>
            <a:srgbClr val="1277AA"/>
          </a:solidFill>
        </p:spPr>
        <p:txBody>
          <a:bodyPr vert="horz" lIns="91440" tIns="108000" rIns="91440" bIns="10800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it-IT" altLang="it-IT" sz="1600" b="1" dirty="0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Segoe UI Semilight" panose="020B0402040204020203" pitchFamily="34" charset="0"/>
              </a:rPr>
              <a:t>INERZIA TERMICA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B62150B6-5274-4974-B8C4-CE1C989D3AE0}"/>
              </a:ext>
            </a:extLst>
          </p:cNvPr>
          <p:cNvSpPr txBox="1">
            <a:spLocks/>
          </p:cNvSpPr>
          <p:nvPr/>
        </p:nvSpPr>
        <p:spPr>
          <a:xfrm>
            <a:off x="695565" y="4698042"/>
            <a:ext cx="1944687" cy="995392"/>
          </a:xfrm>
          <a:prstGeom prst="rect">
            <a:avLst/>
          </a:prstGeom>
          <a:solidFill>
            <a:schemeClr val="bg1"/>
          </a:solidFill>
          <a:ln>
            <a:solidFill>
              <a:srgbClr val="1277AA"/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b="1">
                <a:solidFill>
                  <a:srgbClr val="1277AA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it-IT" dirty="0">
                <a:latin typeface="Swis721 Cn BT" panose="020B0506020202030204" pitchFamily="34" charset="0"/>
              </a:rPr>
              <a:t>STRATO DI ISOLAMENTO TERMICO</a:t>
            </a: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51A31968-1EE3-4156-A359-8012ED9256E0}"/>
              </a:ext>
            </a:extLst>
          </p:cNvPr>
          <p:cNvSpPr txBox="1">
            <a:spLocks/>
          </p:cNvSpPr>
          <p:nvPr/>
        </p:nvSpPr>
        <p:spPr>
          <a:xfrm>
            <a:off x="2927392" y="4698042"/>
            <a:ext cx="1944687" cy="995391"/>
          </a:xfrm>
          <a:prstGeom prst="rect">
            <a:avLst/>
          </a:prstGeom>
          <a:solidFill>
            <a:schemeClr val="bg1"/>
          </a:solidFill>
          <a:ln>
            <a:solidFill>
              <a:srgbClr val="1277AA"/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b="1">
                <a:solidFill>
                  <a:srgbClr val="1277AA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it-IT" dirty="0">
                <a:latin typeface="Swis721 Cn BT" panose="020B0506020202030204" pitchFamily="34" charset="0"/>
              </a:rPr>
              <a:t>STRATO</a:t>
            </a:r>
          </a:p>
          <a:p>
            <a:r>
              <a:rPr lang="it-IT" dirty="0">
                <a:latin typeface="Swis721 Cn BT" panose="020B0506020202030204" pitchFamily="34" charset="0"/>
              </a:rPr>
              <a:t>PORTANTE</a:t>
            </a:r>
          </a:p>
        </p:txBody>
      </p:sp>
      <p:cxnSp>
        <p:nvCxnSpPr>
          <p:cNvPr id="21" name="Forma 9">
            <a:extLst>
              <a:ext uri="{FF2B5EF4-FFF2-40B4-BE49-F238E27FC236}">
                <a16:creationId xmlns:a16="http://schemas.microsoft.com/office/drawing/2014/main" id="{8DFAFBB0-DDE8-48BD-8E6C-4C710AFFE8D5}"/>
              </a:ext>
            </a:extLst>
          </p:cNvPr>
          <p:cNvCxnSpPr>
            <a:stCxn id="18" idx="2"/>
          </p:cNvCxnSpPr>
          <p:nvPr/>
        </p:nvCxnSpPr>
        <p:spPr bwMode="auto">
          <a:xfrm rot="5400000">
            <a:off x="788856" y="3819497"/>
            <a:ext cx="1767153" cy="0"/>
          </a:xfrm>
          <a:prstGeom prst="bentConnector3">
            <a:avLst>
              <a:gd name="adj1" fmla="val 50000"/>
            </a:avLst>
          </a:prstGeom>
          <a:ln w="28575">
            <a:solidFill>
              <a:srgbClr val="1277AA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Forma 9">
            <a:extLst>
              <a:ext uri="{FF2B5EF4-FFF2-40B4-BE49-F238E27FC236}">
                <a16:creationId xmlns:a16="http://schemas.microsoft.com/office/drawing/2014/main" id="{2FF6E173-59FD-48B3-B024-8762CDF8B4E2}"/>
              </a:ext>
            </a:extLst>
          </p:cNvPr>
          <p:cNvCxnSpPr>
            <a:stCxn id="19" idx="3"/>
            <a:endCxn id="20" idx="1"/>
          </p:cNvCxnSpPr>
          <p:nvPr/>
        </p:nvCxnSpPr>
        <p:spPr bwMode="auto">
          <a:xfrm>
            <a:off x="2640252" y="5195738"/>
            <a:ext cx="287140" cy="0"/>
          </a:xfrm>
          <a:prstGeom prst="bentConnector3">
            <a:avLst>
              <a:gd name="adj1" fmla="val 50000"/>
            </a:avLst>
          </a:prstGeom>
          <a:ln w="28575">
            <a:solidFill>
              <a:srgbClr val="1277AA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3">
            <a:extLst>
              <a:ext uri="{FF2B5EF4-FFF2-40B4-BE49-F238E27FC236}">
                <a16:creationId xmlns:a16="http://schemas.microsoft.com/office/drawing/2014/main" id="{5F0BC884-704A-4539-B916-91D510F3912B}"/>
              </a:ext>
            </a:extLst>
          </p:cNvPr>
          <p:cNvSpPr txBox="1">
            <a:spLocks/>
          </p:cNvSpPr>
          <p:nvPr/>
        </p:nvSpPr>
        <p:spPr>
          <a:xfrm>
            <a:off x="5159219" y="4698042"/>
            <a:ext cx="1944687" cy="995391"/>
          </a:xfrm>
          <a:prstGeom prst="rect">
            <a:avLst/>
          </a:prstGeom>
          <a:solidFill>
            <a:schemeClr val="bg1"/>
          </a:solidFill>
          <a:ln>
            <a:solidFill>
              <a:srgbClr val="1277AA"/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b="1">
                <a:solidFill>
                  <a:srgbClr val="1277AA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it-IT" dirty="0">
                <a:latin typeface="Swis721 Cn BT" panose="020B0506020202030204" pitchFamily="34" charset="0"/>
              </a:rPr>
              <a:t>STRATO DI RIVESTIMENTO</a:t>
            </a:r>
          </a:p>
        </p:txBody>
      </p:sp>
      <p:cxnSp>
        <p:nvCxnSpPr>
          <p:cNvPr id="26" name="Forma 9">
            <a:extLst>
              <a:ext uri="{FF2B5EF4-FFF2-40B4-BE49-F238E27FC236}">
                <a16:creationId xmlns:a16="http://schemas.microsoft.com/office/drawing/2014/main" id="{A022B736-A066-49CB-AEA5-003FA24F4719}"/>
              </a:ext>
            </a:extLst>
          </p:cNvPr>
          <p:cNvCxnSpPr>
            <a:endCxn id="25" idx="1"/>
          </p:cNvCxnSpPr>
          <p:nvPr/>
        </p:nvCxnSpPr>
        <p:spPr bwMode="auto">
          <a:xfrm>
            <a:off x="4872079" y="5195738"/>
            <a:ext cx="287140" cy="0"/>
          </a:xfrm>
          <a:prstGeom prst="bentConnector3">
            <a:avLst>
              <a:gd name="adj1" fmla="val 50000"/>
            </a:avLst>
          </a:prstGeom>
          <a:ln w="28575">
            <a:solidFill>
              <a:srgbClr val="1277AA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3395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2"/>
          <p:cNvSpPr txBox="1">
            <a:spLocks/>
          </p:cNvSpPr>
          <p:nvPr/>
        </p:nvSpPr>
        <p:spPr>
          <a:xfrm>
            <a:off x="1143000" y="3602037"/>
            <a:ext cx="6858000" cy="1005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>
                <a:latin typeface="Source Sans Pro" panose="020B0503030403020204" pitchFamily="34" charset="0"/>
              </a:defRPr>
            </a:lvl1pPr>
            <a:lvl2pPr indent="0" algn="ctr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latin typeface="+mn-lt"/>
              </a:defRPr>
            </a:lvl2pPr>
            <a:lvl3pPr indent="0" algn="ctr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>
                <a:latin typeface="+mn-lt"/>
              </a:defRPr>
            </a:lvl3pPr>
            <a:lvl4pPr indent="0" algn="ctr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4pPr>
            <a:lvl5pPr indent="0" algn="ctr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9pPr>
          </a:lstStyle>
          <a:p>
            <a:r>
              <a:rPr lang="it-IT" sz="2800" dirty="0">
                <a:latin typeface="Swis721 Cn BT" panose="020B0506020202030204" pitchFamily="34" charset="0"/>
                <a:cs typeface="Segoe UI Semilight" panose="020B0402040204020203" pitchFamily="34" charset="0"/>
              </a:rPr>
              <a:t>Generalità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8A41E07-A6AF-43A0-A181-B99689608CEB}"/>
              </a:ext>
            </a:extLst>
          </p:cNvPr>
          <p:cNvSpPr txBox="1">
            <a:spLocks/>
          </p:cNvSpPr>
          <p:nvPr/>
        </p:nvSpPr>
        <p:spPr>
          <a:xfrm>
            <a:off x="1143000" y="2423869"/>
            <a:ext cx="6858000" cy="1005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>
                <a:latin typeface="Source Sans Pro" panose="020B0503030403020204" pitchFamily="34" charset="0"/>
              </a:defRPr>
            </a:lvl1pPr>
            <a:lvl2pPr indent="0" algn="ctr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latin typeface="+mn-lt"/>
              </a:defRPr>
            </a:lvl2pPr>
            <a:lvl3pPr indent="0" algn="ctr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>
                <a:latin typeface="+mn-lt"/>
              </a:defRPr>
            </a:lvl3pPr>
            <a:lvl4pPr indent="0" algn="ctr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4pPr>
            <a:lvl5pPr indent="0" algn="ctr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9pPr>
          </a:lstStyle>
          <a:p>
            <a:r>
              <a:rPr lang="it-IT" sz="6600" dirty="0">
                <a:solidFill>
                  <a:srgbClr val="1277AA"/>
                </a:solidFill>
                <a:latin typeface="Swis721 Cn BT" panose="020B0506020202030204" pitchFamily="34" charset="0"/>
                <a:cs typeface="Segoe UI Semilight" panose="020B0402040204020203" pitchFamily="34" charset="0"/>
              </a:rPr>
              <a:t>8.1</a:t>
            </a:r>
          </a:p>
        </p:txBody>
      </p:sp>
    </p:spTree>
    <p:extLst>
      <p:ext uri="{BB962C8B-B14F-4D97-AF65-F5344CB8AC3E}">
        <p14:creationId xmlns:p14="http://schemas.microsoft.com/office/powerpoint/2010/main" val="21955593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20378988-034A-4D90-9CE9-9B9F6C522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219949" cy="655638"/>
          </a:xfrm>
        </p:spPr>
        <p:txBody>
          <a:bodyPr/>
          <a:lstStyle/>
          <a:p>
            <a:pPr>
              <a:tabLst>
                <a:tab pos="4040188" algn="l"/>
              </a:tabLst>
            </a:pPr>
            <a:r>
              <a:rPr lang="it-IT" dirty="0"/>
              <a:t>Correlazioni requisiti e strati funzionali</a:t>
            </a:r>
          </a:p>
        </p:txBody>
      </p:sp>
      <p:sp>
        <p:nvSpPr>
          <p:cNvPr id="14" name="Rectangle 100">
            <a:extLst>
              <a:ext uri="{FF2B5EF4-FFF2-40B4-BE49-F238E27FC236}">
                <a16:creationId xmlns:a16="http://schemas.microsoft.com/office/drawing/2014/main" id="{B596E97E-CE75-4F48-9169-809C46FA7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9489" y="1186218"/>
            <a:ext cx="5504806" cy="10562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108000" rIns="91440" bIns="108000" rtlCol="0" anchor="ctr">
            <a:noAutofit/>
          </a:bodyPr>
          <a:lstStyle/>
          <a:p>
            <a:pPr algn="just">
              <a:spcBef>
                <a:spcPct val="0"/>
              </a:spcBef>
            </a:pPr>
            <a:r>
              <a:rPr lang="it-IT" altLang="it-IT" sz="1300" dirty="0">
                <a:solidFill>
                  <a:srgbClr val="1277AA"/>
                </a:solidFill>
                <a:latin typeface="Swis721 Cn BT" panose="020B0506020202030204" pitchFamily="34" charset="0"/>
                <a:cs typeface="Segoe UI Semilight" panose="020B0402040204020203" pitchFamily="34" charset="0"/>
              </a:rPr>
              <a:t>Assenza di condensa sulle superfici interne. Il requisito è particolarmente importante per pareti di ridotta inerzia termica, poco isolate e caratterizzate da temperature basse sulle superfici interne.</a:t>
            </a:r>
          </a:p>
        </p:txBody>
      </p:sp>
      <p:sp>
        <p:nvSpPr>
          <p:cNvPr id="15" name="Rectangle 66">
            <a:extLst>
              <a:ext uri="{FF2B5EF4-FFF2-40B4-BE49-F238E27FC236}">
                <a16:creationId xmlns:a16="http://schemas.microsoft.com/office/drawing/2014/main" id="{3564D428-3517-41D9-986A-01B74B0B1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088" y="1190171"/>
            <a:ext cx="1944687" cy="1052346"/>
          </a:xfrm>
          <a:prstGeom prst="rect">
            <a:avLst/>
          </a:prstGeom>
          <a:solidFill>
            <a:srgbClr val="1277AA"/>
          </a:solidFill>
        </p:spPr>
        <p:txBody>
          <a:bodyPr vert="horz" lIns="91440" tIns="108000" rIns="91440" bIns="10800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it-IT" altLang="it-IT" sz="1600" b="1" dirty="0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Segoe UI Semilight" panose="020B0402040204020203" pitchFamily="34" charset="0"/>
              </a:rPr>
              <a:t>CONTROLLO CONDENSAZIONE SUPERFICIALE</a:t>
            </a:r>
          </a:p>
        </p:txBody>
      </p:sp>
      <p:sp>
        <p:nvSpPr>
          <p:cNvPr id="16" name="Rectangle 100">
            <a:extLst>
              <a:ext uri="{FF2B5EF4-FFF2-40B4-BE49-F238E27FC236}">
                <a16:creationId xmlns:a16="http://schemas.microsoft.com/office/drawing/2014/main" id="{739F8210-B3E6-4768-94BF-5AADF12376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9489" y="2406381"/>
            <a:ext cx="5504806" cy="10536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108000" rIns="91440" bIns="108000" rtlCol="0" anchor="ctr">
            <a:noAutofit/>
          </a:bodyPr>
          <a:lstStyle/>
          <a:p>
            <a:pPr algn="just">
              <a:spcBef>
                <a:spcPct val="0"/>
              </a:spcBef>
            </a:pPr>
            <a:r>
              <a:rPr lang="it-IT" altLang="it-IT" sz="1300" dirty="0">
                <a:solidFill>
                  <a:srgbClr val="1277AA"/>
                </a:solidFill>
                <a:latin typeface="Swis721 Cn BT" panose="020B0506020202030204" pitchFamily="34" charset="0"/>
                <a:cs typeface="Segoe UI Semilight" panose="020B0402040204020203" pitchFamily="34" charset="0"/>
              </a:rPr>
              <a:t>Assenza di condensa all’interno della chiusura stessa, a salvaguardia dell’integrità di tutti gli strati funzionali.</a:t>
            </a:r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23627B7B-AFFE-42B8-8454-086D5CFC8693}"/>
              </a:ext>
            </a:extLst>
          </p:cNvPr>
          <p:cNvSpPr txBox="1">
            <a:spLocks/>
          </p:cNvSpPr>
          <p:nvPr/>
        </p:nvSpPr>
        <p:spPr>
          <a:xfrm>
            <a:off x="698146" y="4698042"/>
            <a:ext cx="1682745" cy="995392"/>
          </a:xfrm>
          <a:prstGeom prst="rect">
            <a:avLst/>
          </a:prstGeom>
          <a:solidFill>
            <a:schemeClr val="bg1"/>
          </a:solidFill>
          <a:ln>
            <a:solidFill>
              <a:srgbClr val="1277AA"/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b="1">
                <a:solidFill>
                  <a:srgbClr val="1277AA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it-IT" dirty="0">
                <a:latin typeface="Swis721 Cn BT" panose="020B0506020202030204" pitchFamily="34" charset="0"/>
              </a:rPr>
              <a:t>STRATO DI ISOLAMENTO TERMICO</a:t>
            </a:r>
          </a:p>
        </p:txBody>
      </p:sp>
      <p:cxnSp>
        <p:nvCxnSpPr>
          <p:cNvPr id="23" name="Forma 9">
            <a:extLst>
              <a:ext uri="{FF2B5EF4-FFF2-40B4-BE49-F238E27FC236}">
                <a16:creationId xmlns:a16="http://schemas.microsoft.com/office/drawing/2014/main" id="{C2536002-E4B3-46F9-96DF-ABA7D99CD92D}"/>
              </a:ext>
            </a:extLst>
          </p:cNvPr>
          <p:cNvCxnSpPr>
            <a:stCxn id="24" idx="2"/>
          </p:cNvCxnSpPr>
          <p:nvPr/>
        </p:nvCxnSpPr>
        <p:spPr bwMode="auto">
          <a:xfrm rot="5400000">
            <a:off x="1045797" y="4084730"/>
            <a:ext cx="1249386" cy="0"/>
          </a:xfrm>
          <a:prstGeom prst="bentConnector3">
            <a:avLst>
              <a:gd name="adj1" fmla="val 50000"/>
            </a:avLst>
          </a:prstGeom>
          <a:ln w="28575">
            <a:solidFill>
              <a:srgbClr val="1277AA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66">
            <a:extLst>
              <a:ext uri="{FF2B5EF4-FFF2-40B4-BE49-F238E27FC236}">
                <a16:creationId xmlns:a16="http://schemas.microsoft.com/office/drawing/2014/main" id="{2A028D08-528F-460E-B052-CC393BA42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146" y="2407691"/>
            <a:ext cx="1944687" cy="1052346"/>
          </a:xfrm>
          <a:prstGeom prst="rect">
            <a:avLst/>
          </a:prstGeom>
          <a:solidFill>
            <a:srgbClr val="1277AA"/>
          </a:solidFill>
        </p:spPr>
        <p:txBody>
          <a:bodyPr vert="horz" lIns="91440" tIns="108000" rIns="91440" bIns="10800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it-IT" altLang="it-IT" sz="1600" b="1" dirty="0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Segoe UI Semilight" panose="020B0402040204020203" pitchFamily="34" charset="0"/>
              </a:rPr>
              <a:t>CONTROLLO CONDENSAZIONE INTERSTIZIALE</a:t>
            </a:r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0973D5BB-D1D7-4D37-AF2F-4B0488C2526C}"/>
              </a:ext>
            </a:extLst>
          </p:cNvPr>
          <p:cNvSpPr txBox="1">
            <a:spLocks/>
          </p:cNvSpPr>
          <p:nvPr/>
        </p:nvSpPr>
        <p:spPr>
          <a:xfrm>
            <a:off x="2711845" y="4698042"/>
            <a:ext cx="1682745" cy="995392"/>
          </a:xfrm>
          <a:prstGeom prst="rect">
            <a:avLst/>
          </a:prstGeom>
          <a:solidFill>
            <a:schemeClr val="bg1"/>
          </a:solidFill>
          <a:ln>
            <a:solidFill>
              <a:srgbClr val="1277AA"/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b="1">
                <a:solidFill>
                  <a:srgbClr val="1277AA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it-IT" dirty="0">
                <a:latin typeface="Swis721 Cn BT" panose="020B0506020202030204" pitchFamily="34" charset="0"/>
              </a:rPr>
              <a:t>STRATO PORTANTE</a:t>
            </a:r>
          </a:p>
        </p:txBody>
      </p:sp>
      <p:sp>
        <p:nvSpPr>
          <p:cNvPr id="28" name="Title 3">
            <a:extLst>
              <a:ext uri="{FF2B5EF4-FFF2-40B4-BE49-F238E27FC236}">
                <a16:creationId xmlns:a16="http://schemas.microsoft.com/office/drawing/2014/main" id="{CB5E20C7-9764-4C21-B025-DBB71CAE30FB}"/>
              </a:ext>
            </a:extLst>
          </p:cNvPr>
          <p:cNvSpPr txBox="1">
            <a:spLocks/>
          </p:cNvSpPr>
          <p:nvPr/>
        </p:nvSpPr>
        <p:spPr>
          <a:xfrm>
            <a:off x="4725544" y="4698042"/>
            <a:ext cx="1682745" cy="995392"/>
          </a:xfrm>
          <a:prstGeom prst="rect">
            <a:avLst/>
          </a:prstGeom>
          <a:solidFill>
            <a:schemeClr val="bg1"/>
          </a:solidFill>
          <a:ln>
            <a:solidFill>
              <a:srgbClr val="1277AA"/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b="1">
                <a:solidFill>
                  <a:srgbClr val="1277AA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it-IT" dirty="0">
                <a:latin typeface="Swis721 Cn BT" panose="020B0506020202030204" pitchFamily="34" charset="0"/>
              </a:rPr>
              <a:t>STRATO</a:t>
            </a:r>
          </a:p>
          <a:p>
            <a:r>
              <a:rPr lang="it-IT" dirty="0">
                <a:latin typeface="Swis721 Cn BT" panose="020B0506020202030204" pitchFamily="34" charset="0"/>
              </a:rPr>
              <a:t>DI BARRIERA</a:t>
            </a:r>
          </a:p>
          <a:p>
            <a:r>
              <a:rPr lang="it-IT" dirty="0">
                <a:latin typeface="Swis721 Cn BT" panose="020B0506020202030204" pitchFamily="34" charset="0"/>
              </a:rPr>
              <a:t>AL VAPORE</a:t>
            </a:r>
          </a:p>
        </p:txBody>
      </p:sp>
      <p:sp>
        <p:nvSpPr>
          <p:cNvPr id="29" name="Title 3">
            <a:extLst>
              <a:ext uri="{FF2B5EF4-FFF2-40B4-BE49-F238E27FC236}">
                <a16:creationId xmlns:a16="http://schemas.microsoft.com/office/drawing/2014/main" id="{378D1DA5-EDA1-4B87-9AA4-8311ADFDB019}"/>
              </a:ext>
            </a:extLst>
          </p:cNvPr>
          <p:cNvSpPr txBox="1">
            <a:spLocks/>
          </p:cNvSpPr>
          <p:nvPr/>
        </p:nvSpPr>
        <p:spPr>
          <a:xfrm>
            <a:off x="6739243" y="4698042"/>
            <a:ext cx="1845957" cy="995392"/>
          </a:xfrm>
          <a:prstGeom prst="rect">
            <a:avLst/>
          </a:prstGeom>
          <a:solidFill>
            <a:schemeClr val="bg1"/>
          </a:solidFill>
          <a:ln>
            <a:solidFill>
              <a:srgbClr val="1277AA"/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b="1">
                <a:solidFill>
                  <a:srgbClr val="1277AA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it-IT" dirty="0">
                <a:latin typeface="Swis721 Cn BT" panose="020B0506020202030204" pitchFamily="34" charset="0"/>
              </a:rPr>
              <a:t>STRATO DI VENTILAZIONE</a:t>
            </a:r>
          </a:p>
        </p:txBody>
      </p:sp>
      <p:cxnSp>
        <p:nvCxnSpPr>
          <p:cNvPr id="30" name="Forma 9">
            <a:extLst>
              <a:ext uri="{FF2B5EF4-FFF2-40B4-BE49-F238E27FC236}">
                <a16:creationId xmlns:a16="http://schemas.microsoft.com/office/drawing/2014/main" id="{8B4D4ECB-3EEC-426C-9E92-8E109964B00B}"/>
              </a:ext>
            </a:extLst>
          </p:cNvPr>
          <p:cNvCxnSpPr>
            <a:stCxn id="17" idx="3"/>
            <a:endCxn id="27" idx="1"/>
          </p:cNvCxnSpPr>
          <p:nvPr/>
        </p:nvCxnSpPr>
        <p:spPr bwMode="auto">
          <a:xfrm>
            <a:off x="2380891" y="5195738"/>
            <a:ext cx="330954" cy="0"/>
          </a:xfrm>
          <a:prstGeom prst="bentConnector3">
            <a:avLst>
              <a:gd name="adj1" fmla="val 50000"/>
            </a:avLst>
          </a:prstGeom>
          <a:ln w="28575">
            <a:solidFill>
              <a:srgbClr val="1277AA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Forma 9">
            <a:extLst>
              <a:ext uri="{FF2B5EF4-FFF2-40B4-BE49-F238E27FC236}">
                <a16:creationId xmlns:a16="http://schemas.microsoft.com/office/drawing/2014/main" id="{0E48EB23-2CDA-4B60-8E7E-8B15E3E06505}"/>
              </a:ext>
            </a:extLst>
          </p:cNvPr>
          <p:cNvCxnSpPr/>
          <p:nvPr/>
        </p:nvCxnSpPr>
        <p:spPr bwMode="auto">
          <a:xfrm>
            <a:off x="4394590" y="5195738"/>
            <a:ext cx="330954" cy="0"/>
          </a:xfrm>
          <a:prstGeom prst="bentConnector3">
            <a:avLst>
              <a:gd name="adj1" fmla="val 50000"/>
            </a:avLst>
          </a:prstGeom>
          <a:ln w="28575">
            <a:solidFill>
              <a:srgbClr val="1277AA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Forma 9">
            <a:extLst>
              <a:ext uri="{FF2B5EF4-FFF2-40B4-BE49-F238E27FC236}">
                <a16:creationId xmlns:a16="http://schemas.microsoft.com/office/drawing/2014/main" id="{27EC1EC8-21E7-4073-A0D2-0F1ACFDF5B04}"/>
              </a:ext>
            </a:extLst>
          </p:cNvPr>
          <p:cNvCxnSpPr/>
          <p:nvPr/>
        </p:nvCxnSpPr>
        <p:spPr bwMode="auto">
          <a:xfrm>
            <a:off x="6408289" y="5195738"/>
            <a:ext cx="330954" cy="0"/>
          </a:xfrm>
          <a:prstGeom prst="bentConnector3">
            <a:avLst>
              <a:gd name="adj1" fmla="val 50000"/>
            </a:avLst>
          </a:prstGeom>
          <a:ln w="28575">
            <a:solidFill>
              <a:srgbClr val="1277AA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13247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20378988-034A-4D90-9CE9-9B9F6C522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219949" cy="655638"/>
          </a:xfrm>
        </p:spPr>
        <p:txBody>
          <a:bodyPr/>
          <a:lstStyle/>
          <a:p>
            <a:pPr>
              <a:tabLst>
                <a:tab pos="4040188" algn="l"/>
              </a:tabLst>
            </a:pPr>
            <a:r>
              <a:rPr lang="it-IT" dirty="0"/>
              <a:t>Correlazioni requisiti e strati funzionali</a:t>
            </a:r>
          </a:p>
        </p:txBody>
      </p:sp>
      <p:sp>
        <p:nvSpPr>
          <p:cNvPr id="23" name="Rectangle 66">
            <a:extLst>
              <a:ext uri="{FF2B5EF4-FFF2-40B4-BE49-F238E27FC236}">
                <a16:creationId xmlns:a16="http://schemas.microsoft.com/office/drawing/2014/main" id="{177BD8B7-293B-441E-9EB7-309D5A863A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088" y="1190171"/>
            <a:ext cx="1944687" cy="802752"/>
          </a:xfrm>
          <a:prstGeom prst="rect">
            <a:avLst/>
          </a:prstGeom>
          <a:solidFill>
            <a:srgbClr val="1277AA"/>
          </a:solidFill>
        </p:spPr>
        <p:txBody>
          <a:bodyPr vert="horz" lIns="91440" tIns="108000" rIns="91440" bIns="10800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it-IT" altLang="it-IT" sz="1600" b="1" dirty="0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Segoe UI Semilight" panose="020B0402040204020203" pitchFamily="34" charset="0"/>
              </a:rPr>
              <a:t>RESISTENZA MECCANICA</a:t>
            </a:r>
          </a:p>
        </p:txBody>
      </p:sp>
      <p:sp>
        <p:nvSpPr>
          <p:cNvPr id="24" name="Rectangle 100">
            <a:extLst>
              <a:ext uri="{FF2B5EF4-FFF2-40B4-BE49-F238E27FC236}">
                <a16:creationId xmlns:a16="http://schemas.microsoft.com/office/drawing/2014/main" id="{F15720E1-9B90-4116-AEA7-B9B593AF4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9489" y="1190170"/>
            <a:ext cx="5504806" cy="12273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108000" rIns="91440" bIns="108000" rtlCol="0" anchor="ctr">
            <a:noAutofit/>
          </a:bodyPr>
          <a:lstStyle/>
          <a:p>
            <a:pPr algn="just">
              <a:spcBef>
                <a:spcPct val="0"/>
              </a:spcBef>
            </a:pPr>
            <a:r>
              <a:rPr lang="it-IT" altLang="it-IT" sz="1300" dirty="0">
                <a:solidFill>
                  <a:srgbClr val="1277AA"/>
                </a:solidFill>
                <a:latin typeface="Swis721 Cn BT" panose="020B0506020202030204" pitchFamily="34" charset="0"/>
                <a:cs typeface="Segoe UI Semilight" panose="020B0402040204020203" pitchFamily="34" charset="0"/>
              </a:rPr>
              <a:t>Funzione portante che la chiusura assume nei confronti dei carichi agenti (peso proprio; peso proprio degli elementi strutturali sovrastanti; carichi permanenti non strutturali; carichi di servizio (compresi quelli derivanti dalla potenziale fruizione della copertura).</a:t>
            </a:r>
          </a:p>
        </p:txBody>
      </p:sp>
      <p:sp>
        <p:nvSpPr>
          <p:cNvPr id="31" name="Title 3">
            <a:extLst>
              <a:ext uri="{FF2B5EF4-FFF2-40B4-BE49-F238E27FC236}">
                <a16:creationId xmlns:a16="http://schemas.microsoft.com/office/drawing/2014/main" id="{5D492D17-C82D-4CB5-8438-1F5B6F3F3A74}"/>
              </a:ext>
            </a:extLst>
          </p:cNvPr>
          <p:cNvSpPr txBox="1">
            <a:spLocks/>
          </p:cNvSpPr>
          <p:nvPr/>
        </p:nvSpPr>
        <p:spPr>
          <a:xfrm>
            <a:off x="700087" y="2417545"/>
            <a:ext cx="1944687" cy="714542"/>
          </a:xfrm>
          <a:prstGeom prst="rect">
            <a:avLst/>
          </a:prstGeom>
          <a:solidFill>
            <a:schemeClr val="bg1"/>
          </a:solidFill>
          <a:ln>
            <a:solidFill>
              <a:srgbClr val="1277AA"/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b="1">
                <a:solidFill>
                  <a:srgbClr val="1277AA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it-IT" dirty="0">
                <a:latin typeface="Swis721 Cn BT" panose="020B0506020202030204" pitchFamily="34" charset="0"/>
              </a:rPr>
              <a:t>STRATO PORTANTE</a:t>
            </a:r>
          </a:p>
        </p:txBody>
      </p:sp>
      <p:cxnSp>
        <p:nvCxnSpPr>
          <p:cNvPr id="32" name="Forma 9">
            <a:extLst>
              <a:ext uri="{FF2B5EF4-FFF2-40B4-BE49-F238E27FC236}">
                <a16:creationId xmlns:a16="http://schemas.microsoft.com/office/drawing/2014/main" id="{3DEC5174-85FD-49BB-B101-38B2A06152C7}"/>
              </a:ext>
            </a:extLst>
          </p:cNvPr>
          <p:cNvCxnSpPr>
            <a:stCxn id="23" idx="2"/>
            <a:endCxn id="31" idx="0"/>
          </p:cNvCxnSpPr>
          <p:nvPr/>
        </p:nvCxnSpPr>
        <p:spPr bwMode="auto">
          <a:xfrm rot="5400000">
            <a:off x="1460121" y="2205234"/>
            <a:ext cx="424622" cy="1"/>
          </a:xfrm>
          <a:prstGeom prst="bentConnector3">
            <a:avLst>
              <a:gd name="adj1" fmla="val 50000"/>
            </a:avLst>
          </a:prstGeom>
          <a:ln w="28575">
            <a:solidFill>
              <a:srgbClr val="1277AA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100">
            <a:extLst>
              <a:ext uri="{FF2B5EF4-FFF2-40B4-BE49-F238E27FC236}">
                <a16:creationId xmlns:a16="http://schemas.microsoft.com/office/drawing/2014/main" id="{CBA2B7CA-4FAF-4E37-B6A8-2419467BC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9489" y="3657484"/>
            <a:ext cx="5504806" cy="8027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108000" rIns="91440" bIns="108000" rtlCol="0" anchor="ctr">
            <a:noAutofit/>
          </a:bodyPr>
          <a:lstStyle/>
          <a:p>
            <a:pPr algn="just">
              <a:spcBef>
                <a:spcPct val="0"/>
              </a:spcBef>
            </a:pPr>
            <a:r>
              <a:rPr lang="it-IT" altLang="it-IT" sz="1300" dirty="0">
                <a:solidFill>
                  <a:srgbClr val="1277AA"/>
                </a:solidFill>
                <a:latin typeface="Swis721 Cn BT" panose="020B0506020202030204" pitchFamily="34" charset="0"/>
                <a:cs typeface="Segoe UI Semilight" panose="020B0402040204020203" pitchFamily="34" charset="0"/>
              </a:rPr>
              <a:t>Controllo del passaggio dell’aria dall’ambiente esterno verso gli ambienti sottostanti la copertura (e viceversa)</a:t>
            </a:r>
          </a:p>
        </p:txBody>
      </p:sp>
      <p:sp>
        <p:nvSpPr>
          <p:cNvPr id="34" name="Rectangle 66">
            <a:extLst>
              <a:ext uri="{FF2B5EF4-FFF2-40B4-BE49-F238E27FC236}">
                <a16:creationId xmlns:a16="http://schemas.microsoft.com/office/drawing/2014/main" id="{D14A1122-601B-43DB-9902-0FE314D691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088" y="3661436"/>
            <a:ext cx="1944687" cy="802752"/>
          </a:xfrm>
          <a:prstGeom prst="rect">
            <a:avLst/>
          </a:prstGeom>
          <a:solidFill>
            <a:srgbClr val="1277AA"/>
          </a:solidFill>
        </p:spPr>
        <p:txBody>
          <a:bodyPr vert="horz" lIns="91440" tIns="108000" rIns="91440" bIns="10800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it-IT" altLang="it-IT" sz="1600" b="1" dirty="0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Segoe UI Semilight" panose="020B0402040204020203" pitchFamily="34" charset="0"/>
              </a:rPr>
              <a:t>TENUTA ALL’ARIA</a:t>
            </a:r>
          </a:p>
        </p:txBody>
      </p:sp>
      <p:sp>
        <p:nvSpPr>
          <p:cNvPr id="35" name="Title 3">
            <a:extLst>
              <a:ext uri="{FF2B5EF4-FFF2-40B4-BE49-F238E27FC236}">
                <a16:creationId xmlns:a16="http://schemas.microsoft.com/office/drawing/2014/main" id="{7A75C736-E3B6-4260-8BEE-B01B678FE340}"/>
              </a:ext>
            </a:extLst>
          </p:cNvPr>
          <p:cNvSpPr txBox="1">
            <a:spLocks/>
          </p:cNvSpPr>
          <p:nvPr/>
        </p:nvSpPr>
        <p:spPr>
          <a:xfrm>
            <a:off x="700087" y="4888810"/>
            <a:ext cx="1944687" cy="714542"/>
          </a:xfrm>
          <a:prstGeom prst="rect">
            <a:avLst/>
          </a:prstGeom>
          <a:solidFill>
            <a:schemeClr val="bg1"/>
          </a:solidFill>
          <a:ln>
            <a:solidFill>
              <a:srgbClr val="1277AA"/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b="1">
                <a:solidFill>
                  <a:srgbClr val="1277AA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it-IT" dirty="0">
                <a:latin typeface="Swis721 Cn BT" panose="020B0506020202030204" pitchFamily="34" charset="0"/>
              </a:rPr>
              <a:t>STRATO DI TENUTA ALL’ARIA</a:t>
            </a:r>
          </a:p>
        </p:txBody>
      </p:sp>
      <p:cxnSp>
        <p:nvCxnSpPr>
          <p:cNvPr id="36" name="Forma 9">
            <a:extLst>
              <a:ext uri="{FF2B5EF4-FFF2-40B4-BE49-F238E27FC236}">
                <a16:creationId xmlns:a16="http://schemas.microsoft.com/office/drawing/2014/main" id="{921B190B-D344-4A0E-9690-C01F5802E347}"/>
              </a:ext>
            </a:extLst>
          </p:cNvPr>
          <p:cNvCxnSpPr>
            <a:stCxn id="34" idx="2"/>
            <a:endCxn id="35" idx="0"/>
          </p:cNvCxnSpPr>
          <p:nvPr/>
        </p:nvCxnSpPr>
        <p:spPr bwMode="auto">
          <a:xfrm rot="5400000">
            <a:off x="1460121" y="4676499"/>
            <a:ext cx="424622" cy="1"/>
          </a:xfrm>
          <a:prstGeom prst="bentConnector3">
            <a:avLst>
              <a:gd name="adj1" fmla="val 50000"/>
            </a:avLst>
          </a:prstGeom>
          <a:ln w="28575">
            <a:solidFill>
              <a:srgbClr val="1277AA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47438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20378988-034A-4D90-9CE9-9B9F6C522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219949" cy="655638"/>
          </a:xfrm>
        </p:spPr>
        <p:txBody>
          <a:bodyPr/>
          <a:lstStyle/>
          <a:p>
            <a:pPr>
              <a:tabLst>
                <a:tab pos="4040188" algn="l"/>
              </a:tabLst>
            </a:pPr>
            <a:r>
              <a:rPr lang="it-IT" dirty="0"/>
              <a:t>Correlazioni requisiti e strati funzionali</a:t>
            </a:r>
          </a:p>
        </p:txBody>
      </p:sp>
      <p:sp>
        <p:nvSpPr>
          <p:cNvPr id="18" name="Rectangle 100">
            <a:extLst>
              <a:ext uri="{FF2B5EF4-FFF2-40B4-BE49-F238E27FC236}">
                <a16:creationId xmlns:a16="http://schemas.microsoft.com/office/drawing/2014/main" id="{7994193C-AC72-4116-80D2-E55654234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9489" y="1186218"/>
            <a:ext cx="5504806" cy="174970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108000" rIns="91440" bIns="108000" rtlCol="0" anchor="ctr">
            <a:noAutofit/>
          </a:bodyPr>
          <a:lstStyle/>
          <a:p>
            <a:pPr algn="just">
              <a:spcBef>
                <a:spcPct val="0"/>
              </a:spcBef>
            </a:pPr>
            <a:r>
              <a:rPr lang="it-IT" altLang="it-IT" sz="1300" dirty="0">
                <a:solidFill>
                  <a:srgbClr val="1277AA"/>
                </a:solidFill>
                <a:latin typeface="Swis721 Cn BT" panose="020B0506020202030204" pitchFamily="34" charset="0"/>
                <a:cs typeface="Segoe UI Semilight" panose="020B0402040204020203" pitchFamily="34" charset="0"/>
              </a:rPr>
              <a:t>Tenuta all’acqua meteorica, e ai liquidi che possono danneggiare o alterare gli strati funzionali (variazioni di aspetto, alterazioni alle prestazioni dei materiali impiegati). </a:t>
            </a:r>
          </a:p>
        </p:txBody>
      </p:sp>
      <p:sp>
        <p:nvSpPr>
          <p:cNvPr id="19" name="Rectangle 66">
            <a:extLst>
              <a:ext uri="{FF2B5EF4-FFF2-40B4-BE49-F238E27FC236}">
                <a16:creationId xmlns:a16="http://schemas.microsoft.com/office/drawing/2014/main" id="{9200704A-EE7E-4B31-8E03-45B409820B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088" y="1190171"/>
            <a:ext cx="1944687" cy="802752"/>
          </a:xfrm>
          <a:prstGeom prst="rect">
            <a:avLst/>
          </a:prstGeom>
          <a:solidFill>
            <a:srgbClr val="1277AA"/>
          </a:solidFill>
        </p:spPr>
        <p:txBody>
          <a:bodyPr vert="horz" lIns="91440" tIns="108000" rIns="91440" bIns="10800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it-IT" altLang="it-IT" sz="1600" b="1" dirty="0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Segoe UI Semilight" panose="020B0402040204020203" pitchFamily="34" charset="0"/>
              </a:rPr>
              <a:t>IDROREPELLENZA</a:t>
            </a:r>
          </a:p>
        </p:txBody>
      </p:sp>
      <p:sp>
        <p:nvSpPr>
          <p:cNvPr id="20" name="Rectangle 66">
            <a:extLst>
              <a:ext uri="{FF2B5EF4-FFF2-40B4-BE49-F238E27FC236}">
                <a16:creationId xmlns:a16="http://schemas.microsoft.com/office/drawing/2014/main" id="{7CD05FB6-495A-41A2-B0DB-7F74A20D2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088" y="2133169"/>
            <a:ext cx="1944687" cy="802752"/>
          </a:xfrm>
          <a:prstGeom prst="rect">
            <a:avLst/>
          </a:prstGeom>
          <a:solidFill>
            <a:srgbClr val="1277AA"/>
          </a:solidFill>
        </p:spPr>
        <p:txBody>
          <a:bodyPr vert="horz" lIns="91440" tIns="108000" rIns="91440" bIns="10800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it-IT" altLang="it-IT" sz="1600" b="1" dirty="0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Segoe UI Semilight" panose="020B0402040204020203" pitchFamily="34" charset="0"/>
              </a:rPr>
              <a:t>TENUTA ALL’ACQUA</a:t>
            </a: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C68F8F4F-1E0B-4DBD-9901-ECC1F7A4DE2A}"/>
              </a:ext>
            </a:extLst>
          </p:cNvPr>
          <p:cNvSpPr txBox="1">
            <a:spLocks/>
          </p:cNvSpPr>
          <p:nvPr/>
        </p:nvSpPr>
        <p:spPr>
          <a:xfrm>
            <a:off x="695565" y="4698042"/>
            <a:ext cx="1944687" cy="995392"/>
          </a:xfrm>
          <a:prstGeom prst="rect">
            <a:avLst/>
          </a:prstGeom>
          <a:solidFill>
            <a:schemeClr val="bg1"/>
          </a:solidFill>
          <a:ln>
            <a:solidFill>
              <a:srgbClr val="1277AA"/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b="1">
                <a:solidFill>
                  <a:srgbClr val="1277AA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it-IT" dirty="0">
                <a:latin typeface="Swis721 Cn BT" panose="020B0506020202030204" pitchFamily="34" charset="0"/>
              </a:rPr>
              <a:t>STRATO DI TENUTA ALL’ACQUA</a:t>
            </a:r>
          </a:p>
        </p:txBody>
      </p:sp>
      <p:sp>
        <p:nvSpPr>
          <p:cNvPr id="22" name="Title 3">
            <a:extLst>
              <a:ext uri="{FF2B5EF4-FFF2-40B4-BE49-F238E27FC236}">
                <a16:creationId xmlns:a16="http://schemas.microsoft.com/office/drawing/2014/main" id="{AF38D4AB-0D3A-47E7-A0E8-CD69338E6B15}"/>
              </a:ext>
            </a:extLst>
          </p:cNvPr>
          <p:cNvSpPr txBox="1">
            <a:spLocks/>
          </p:cNvSpPr>
          <p:nvPr/>
        </p:nvSpPr>
        <p:spPr>
          <a:xfrm>
            <a:off x="2927392" y="4698042"/>
            <a:ext cx="1657547" cy="995391"/>
          </a:xfrm>
          <a:prstGeom prst="rect">
            <a:avLst/>
          </a:prstGeom>
          <a:solidFill>
            <a:schemeClr val="bg1"/>
          </a:solidFill>
          <a:ln>
            <a:solidFill>
              <a:srgbClr val="1277AA"/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b="1">
                <a:solidFill>
                  <a:srgbClr val="1277AA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it-IT" dirty="0">
                <a:latin typeface="Swis721 Cn BT" panose="020B0506020202030204" pitchFamily="34" charset="0"/>
              </a:rPr>
              <a:t>STRATO PORTANTE</a:t>
            </a:r>
          </a:p>
        </p:txBody>
      </p:sp>
      <p:cxnSp>
        <p:nvCxnSpPr>
          <p:cNvPr id="25" name="Forma 9">
            <a:extLst>
              <a:ext uri="{FF2B5EF4-FFF2-40B4-BE49-F238E27FC236}">
                <a16:creationId xmlns:a16="http://schemas.microsoft.com/office/drawing/2014/main" id="{242AB1CE-7F0C-4F7A-A1E5-DB00138752F3}"/>
              </a:ext>
            </a:extLst>
          </p:cNvPr>
          <p:cNvCxnSpPr>
            <a:stCxn id="36" idx="2"/>
          </p:cNvCxnSpPr>
          <p:nvPr/>
        </p:nvCxnSpPr>
        <p:spPr bwMode="auto">
          <a:xfrm rot="5400000">
            <a:off x="1385715" y="4418298"/>
            <a:ext cx="569550" cy="0"/>
          </a:xfrm>
          <a:prstGeom prst="bentConnector3">
            <a:avLst>
              <a:gd name="adj1" fmla="val 50000"/>
            </a:avLst>
          </a:prstGeom>
          <a:ln w="28575">
            <a:solidFill>
              <a:srgbClr val="1277AA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Forma 9">
            <a:extLst>
              <a:ext uri="{FF2B5EF4-FFF2-40B4-BE49-F238E27FC236}">
                <a16:creationId xmlns:a16="http://schemas.microsoft.com/office/drawing/2014/main" id="{B7C790D7-4ACB-4C11-9910-95B79665E83A}"/>
              </a:ext>
            </a:extLst>
          </p:cNvPr>
          <p:cNvCxnSpPr>
            <a:cxnSpLocks/>
            <a:stCxn id="21" idx="3"/>
            <a:endCxn id="22" idx="1"/>
          </p:cNvCxnSpPr>
          <p:nvPr/>
        </p:nvCxnSpPr>
        <p:spPr bwMode="auto">
          <a:xfrm>
            <a:off x="2640252" y="5195738"/>
            <a:ext cx="287140" cy="0"/>
          </a:xfrm>
          <a:prstGeom prst="bentConnector3">
            <a:avLst>
              <a:gd name="adj1" fmla="val 50000"/>
            </a:avLst>
          </a:prstGeom>
          <a:ln w="28575">
            <a:solidFill>
              <a:srgbClr val="1277AA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itle 3">
            <a:extLst>
              <a:ext uri="{FF2B5EF4-FFF2-40B4-BE49-F238E27FC236}">
                <a16:creationId xmlns:a16="http://schemas.microsoft.com/office/drawing/2014/main" id="{EDCA123B-7430-4C28-BB48-68641EF27E61}"/>
              </a:ext>
            </a:extLst>
          </p:cNvPr>
          <p:cNvSpPr txBox="1">
            <a:spLocks/>
          </p:cNvSpPr>
          <p:nvPr/>
        </p:nvSpPr>
        <p:spPr>
          <a:xfrm>
            <a:off x="4872079" y="4698042"/>
            <a:ext cx="1944687" cy="995391"/>
          </a:xfrm>
          <a:prstGeom prst="rect">
            <a:avLst/>
          </a:prstGeom>
          <a:solidFill>
            <a:schemeClr val="bg1"/>
          </a:solidFill>
          <a:ln>
            <a:solidFill>
              <a:srgbClr val="1277AA"/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b="1">
                <a:solidFill>
                  <a:srgbClr val="1277AA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it-IT" dirty="0">
                <a:latin typeface="Swis721 Cn BT" panose="020B0506020202030204" pitchFamily="34" charset="0"/>
              </a:rPr>
              <a:t>STRATO DI RIVESTIMENTO</a:t>
            </a:r>
          </a:p>
        </p:txBody>
      </p:sp>
      <p:cxnSp>
        <p:nvCxnSpPr>
          <p:cNvPr id="34" name="Forma 9">
            <a:extLst>
              <a:ext uri="{FF2B5EF4-FFF2-40B4-BE49-F238E27FC236}">
                <a16:creationId xmlns:a16="http://schemas.microsoft.com/office/drawing/2014/main" id="{7171B49E-9538-43A1-972A-73853E185545}"/>
              </a:ext>
            </a:extLst>
          </p:cNvPr>
          <p:cNvCxnSpPr>
            <a:cxnSpLocks/>
            <a:stCxn id="22" idx="3"/>
            <a:endCxn id="33" idx="1"/>
          </p:cNvCxnSpPr>
          <p:nvPr/>
        </p:nvCxnSpPr>
        <p:spPr bwMode="auto">
          <a:xfrm>
            <a:off x="4584939" y="5195738"/>
            <a:ext cx="287140" cy="0"/>
          </a:xfrm>
          <a:prstGeom prst="bentConnector3">
            <a:avLst>
              <a:gd name="adj1" fmla="val 50000"/>
            </a:avLst>
          </a:prstGeom>
          <a:ln w="28575">
            <a:solidFill>
              <a:srgbClr val="1277AA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100">
            <a:extLst>
              <a:ext uri="{FF2B5EF4-FFF2-40B4-BE49-F238E27FC236}">
                <a16:creationId xmlns:a16="http://schemas.microsoft.com/office/drawing/2014/main" id="{056F4EDA-ACE4-4A4D-B6C2-883BFB1EEB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9489" y="3079867"/>
            <a:ext cx="5504806" cy="10536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108000" rIns="91440" bIns="108000" rtlCol="0" anchor="ctr">
            <a:noAutofit/>
          </a:bodyPr>
          <a:lstStyle/>
          <a:p>
            <a:pPr algn="just">
              <a:spcBef>
                <a:spcPct val="0"/>
              </a:spcBef>
            </a:pPr>
            <a:r>
              <a:rPr lang="it-IT" altLang="it-IT" sz="1300" dirty="0">
                <a:solidFill>
                  <a:srgbClr val="1277AA"/>
                </a:solidFill>
                <a:latin typeface="Swis721 Cn BT" panose="020B0506020202030204" pitchFamily="34" charset="0"/>
                <a:cs typeface="Segoe UI Semilight" panose="020B0402040204020203" pitchFamily="34" charset="0"/>
              </a:rPr>
              <a:t>Resistenza agli shock termici derivanti dal clima esterno e alle sollecitazioni derivanti, prodotte sotto l’effetto della temperatura, dell’irraggiamento solare, del gelo e del disgelo.</a:t>
            </a:r>
          </a:p>
        </p:txBody>
      </p:sp>
      <p:sp>
        <p:nvSpPr>
          <p:cNvPr id="36" name="Rectangle 66">
            <a:extLst>
              <a:ext uri="{FF2B5EF4-FFF2-40B4-BE49-F238E27FC236}">
                <a16:creationId xmlns:a16="http://schemas.microsoft.com/office/drawing/2014/main" id="{730D97F7-D4EB-41A8-9ECF-CAD98909A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146" y="3081177"/>
            <a:ext cx="1944687" cy="1052346"/>
          </a:xfrm>
          <a:prstGeom prst="rect">
            <a:avLst/>
          </a:prstGeom>
          <a:solidFill>
            <a:srgbClr val="1277AA"/>
          </a:solidFill>
        </p:spPr>
        <p:txBody>
          <a:bodyPr vert="horz" lIns="91440" tIns="108000" rIns="91440" bIns="10800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it-IT" altLang="it-IT" sz="1600" b="1" dirty="0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Segoe UI Semilight" panose="020B0402040204020203" pitchFamily="34" charset="0"/>
              </a:rPr>
              <a:t>RESISTENZA AGLI SHOCK TERMICI</a:t>
            </a:r>
          </a:p>
        </p:txBody>
      </p:sp>
    </p:spTree>
    <p:extLst>
      <p:ext uri="{BB962C8B-B14F-4D97-AF65-F5344CB8AC3E}">
        <p14:creationId xmlns:p14="http://schemas.microsoft.com/office/powerpoint/2010/main" val="29445689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20378988-034A-4D90-9CE9-9B9F6C522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219949" cy="655638"/>
          </a:xfrm>
        </p:spPr>
        <p:txBody>
          <a:bodyPr/>
          <a:lstStyle/>
          <a:p>
            <a:pPr>
              <a:tabLst>
                <a:tab pos="4040188" algn="l"/>
              </a:tabLst>
            </a:pPr>
            <a:r>
              <a:rPr lang="it-IT" dirty="0"/>
              <a:t>Correlazioni requisiti e strati funzionali</a:t>
            </a:r>
          </a:p>
        </p:txBody>
      </p:sp>
      <p:sp>
        <p:nvSpPr>
          <p:cNvPr id="18" name="Rectangle 100">
            <a:extLst>
              <a:ext uri="{FF2B5EF4-FFF2-40B4-BE49-F238E27FC236}">
                <a16:creationId xmlns:a16="http://schemas.microsoft.com/office/drawing/2014/main" id="{CAD44387-3ABD-4862-8072-B166E7D340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9489" y="1190171"/>
            <a:ext cx="5504806" cy="80670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108000" rIns="91440" bIns="108000" rtlCol="0" anchor="ctr">
            <a:noAutofit/>
          </a:bodyPr>
          <a:lstStyle/>
          <a:p>
            <a:pPr algn="just">
              <a:spcBef>
                <a:spcPct val="0"/>
              </a:spcBef>
            </a:pPr>
            <a:r>
              <a:rPr lang="it-IT" altLang="it-IT" sz="1300" dirty="0">
                <a:solidFill>
                  <a:srgbClr val="1277AA"/>
                </a:solidFill>
                <a:latin typeface="Swis721 Cn BT" panose="020B0506020202030204" pitchFamily="34" charset="0"/>
                <a:cs typeface="Segoe UI Semilight" panose="020B0402040204020203" pitchFamily="34" charset="0"/>
              </a:rPr>
              <a:t>Capacità delle coperture di isolare acusticamente gli ambienti interni dagli effetti sonori generati dalle sorgenti esterne, in modo da attenuarne la propagazione. </a:t>
            </a:r>
          </a:p>
        </p:txBody>
      </p:sp>
      <p:sp>
        <p:nvSpPr>
          <p:cNvPr id="19" name="Rectangle 66">
            <a:extLst>
              <a:ext uri="{FF2B5EF4-FFF2-40B4-BE49-F238E27FC236}">
                <a16:creationId xmlns:a16="http://schemas.microsoft.com/office/drawing/2014/main" id="{FCD604E7-B8E7-4A2C-8B4C-2C3FBD837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088" y="1194124"/>
            <a:ext cx="1944687" cy="802752"/>
          </a:xfrm>
          <a:prstGeom prst="rect">
            <a:avLst/>
          </a:prstGeom>
          <a:solidFill>
            <a:srgbClr val="1277AA"/>
          </a:solidFill>
        </p:spPr>
        <p:txBody>
          <a:bodyPr vert="horz" lIns="91440" tIns="108000" rIns="91440" bIns="10800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it-IT" altLang="it-IT" sz="1600" b="1" dirty="0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Segoe UI Semilight" panose="020B0402040204020203" pitchFamily="34" charset="0"/>
              </a:rPr>
              <a:t>CONTROLLO ACUSTICO</a:t>
            </a: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D3D0B073-E7BF-4567-9C5C-B72F8B31DACA}"/>
              </a:ext>
            </a:extLst>
          </p:cNvPr>
          <p:cNvSpPr txBox="1">
            <a:spLocks/>
          </p:cNvSpPr>
          <p:nvPr/>
        </p:nvSpPr>
        <p:spPr>
          <a:xfrm>
            <a:off x="695565" y="2605256"/>
            <a:ext cx="1944687" cy="925286"/>
          </a:xfrm>
          <a:prstGeom prst="rect">
            <a:avLst/>
          </a:prstGeom>
          <a:solidFill>
            <a:schemeClr val="bg1"/>
          </a:solidFill>
          <a:ln>
            <a:solidFill>
              <a:srgbClr val="1277AA"/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b="1">
                <a:solidFill>
                  <a:srgbClr val="1277AA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it-IT" dirty="0">
                <a:latin typeface="Swis721 Cn BT" panose="020B0506020202030204" pitchFamily="34" charset="0"/>
              </a:rPr>
              <a:t>STRATO PORTANTE</a:t>
            </a: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B7D713F7-A6C5-483E-BAF2-D232E6CD472A}"/>
              </a:ext>
            </a:extLst>
          </p:cNvPr>
          <p:cNvSpPr txBox="1">
            <a:spLocks/>
          </p:cNvSpPr>
          <p:nvPr/>
        </p:nvSpPr>
        <p:spPr>
          <a:xfrm>
            <a:off x="2927392" y="2605256"/>
            <a:ext cx="1944687" cy="925286"/>
          </a:xfrm>
          <a:prstGeom prst="rect">
            <a:avLst/>
          </a:prstGeom>
          <a:solidFill>
            <a:schemeClr val="bg1"/>
          </a:solidFill>
          <a:ln>
            <a:solidFill>
              <a:srgbClr val="1277AA"/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b="1">
                <a:solidFill>
                  <a:srgbClr val="1277AA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it-IT" dirty="0">
                <a:latin typeface="Swis721 Cn BT" panose="020B0506020202030204" pitchFamily="34" charset="0"/>
              </a:rPr>
              <a:t>STRATO DI ISOLAMENTO ACUSTICO</a:t>
            </a:r>
          </a:p>
        </p:txBody>
      </p:sp>
      <p:sp>
        <p:nvSpPr>
          <p:cNvPr id="22" name="Title 3">
            <a:extLst>
              <a:ext uri="{FF2B5EF4-FFF2-40B4-BE49-F238E27FC236}">
                <a16:creationId xmlns:a16="http://schemas.microsoft.com/office/drawing/2014/main" id="{6C7F151F-A8E2-4D5F-944A-90C3577084F7}"/>
              </a:ext>
            </a:extLst>
          </p:cNvPr>
          <p:cNvSpPr txBox="1">
            <a:spLocks/>
          </p:cNvSpPr>
          <p:nvPr/>
        </p:nvSpPr>
        <p:spPr>
          <a:xfrm>
            <a:off x="5159219" y="2605256"/>
            <a:ext cx="1944687" cy="925286"/>
          </a:xfrm>
          <a:prstGeom prst="rect">
            <a:avLst/>
          </a:prstGeom>
          <a:solidFill>
            <a:schemeClr val="bg1"/>
          </a:solidFill>
          <a:ln>
            <a:solidFill>
              <a:srgbClr val="1277AA"/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b="1">
                <a:solidFill>
                  <a:srgbClr val="1277AA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it-IT" dirty="0">
                <a:latin typeface="Swis721 Cn BT" panose="020B0506020202030204" pitchFamily="34" charset="0"/>
              </a:rPr>
              <a:t>STRATO DI TENUTA ALL’ARIA</a:t>
            </a:r>
          </a:p>
        </p:txBody>
      </p:sp>
      <p:cxnSp>
        <p:nvCxnSpPr>
          <p:cNvPr id="25" name="Forma 9">
            <a:extLst>
              <a:ext uri="{FF2B5EF4-FFF2-40B4-BE49-F238E27FC236}">
                <a16:creationId xmlns:a16="http://schemas.microsoft.com/office/drawing/2014/main" id="{ECB8CD45-15C6-4260-85CA-308545EB2230}"/>
              </a:ext>
            </a:extLst>
          </p:cNvPr>
          <p:cNvCxnSpPr>
            <a:stCxn id="19" idx="2"/>
            <a:endCxn id="20" idx="0"/>
          </p:cNvCxnSpPr>
          <p:nvPr/>
        </p:nvCxnSpPr>
        <p:spPr bwMode="auto">
          <a:xfrm rot="5400000">
            <a:off x="1368242" y="2301066"/>
            <a:ext cx="608380" cy="0"/>
          </a:xfrm>
          <a:prstGeom prst="bentConnector3">
            <a:avLst>
              <a:gd name="adj1" fmla="val 50000"/>
            </a:avLst>
          </a:prstGeom>
          <a:ln w="28575">
            <a:solidFill>
              <a:srgbClr val="1277AA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Forma 9">
            <a:extLst>
              <a:ext uri="{FF2B5EF4-FFF2-40B4-BE49-F238E27FC236}">
                <a16:creationId xmlns:a16="http://schemas.microsoft.com/office/drawing/2014/main" id="{AE60C4F4-2CB0-418F-88B5-83A586FF901C}"/>
              </a:ext>
            </a:extLst>
          </p:cNvPr>
          <p:cNvCxnSpPr>
            <a:stCxn id="20" idx="3"/>
            <a:endCxn id="21" idx="1"/>
          </p:cNvCxnSpPr>
          <p:nvPr/>
        </p:nvCxnSpPr>
        <p:spPr bwMode="auto">
          <a:xfrm>
            <a:off x="2640252" y="3067899"/>
            <a:ext cx="287140" cy="0"/>
          </a:xfrm>
          <a:prstGeom prst="bentConnector3">
            <a:avLst>
              <a:gd name="adj1" fmla="val 50000"/>
            </a:avLst>
          </a:prstGeom>
          <a:ln w="28575">
            <a:solidFill>
              <a:srgbClr val="1277AA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Forma 9">
            <a:extLst>
              <a:ext uri="{FF2B5EF4-FFF2-40B4-BE49-F238E27FC236}">
                <a16:creationId xmlns:a16="http://schemas.microsoft.com/office/drawing/2014/main" id="{E606CD17-0DE8-4382-A438-50F6FC74FCCE}"/>
              </a:ext>
            </a:extLst>
          </p:cNvPr>
          <p:cNvCxnSpPr/>
          <p:nvPr/>
        </p:nvCxnSpPr>
        <p:spPr bwMode="auto">
          <a:xfrm>
            <a:off x="4872079" y="3067899"/>
            <a:ext cx="287140" cy="0"/>
          </a:xfrm>
          <a:prstGeom prst="bentConnector3">
            <a:avLst>
              <a:gd name="adj1" fmla="val 50000"/>
            </a:avLst>
          </a:prstGeom>
          <a:ln w="28575">
            <a:solidFill>
              <a:srgbClr val="1277AA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0">
            <a:extLst>
              <a:ext uri="{FF2B5EF4-FFF2-40B4-BE49-F238E27FC236}">
                <a16:creationId xmlns:a16="http://schemas.microsoft.com/office/drawing/2014/main" id="{177D7F8F-14B4-44D6-9441-DB58B941D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9489" y="3657484"/>
            <a:ext cx="5504806" cy="8027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108000" rIns="91440" bIns="108000" rtlCol="0" anchor="ctr">
            <a:noAutofit/>
          </a:bodyPr>
          <a:lstStyle/>
          <a:p>
            <a:pPr algn="just">
              <a:spcBef>
                <a:spcPct val="0"/>
              </a:spcBef>
            </a:pPr>
            <a:r>
              <a:rPr lang="it-IT" altLang="it-IT" sz="1300" dirty="0">
                <a:solidFill>
                  <a:srgbClr val="1277AA"/>
                </a:solidFill>
                <a:latin typeface="Swis721 Cn BT" panose="020B0506020202030204" pitchFamily="34" charset="0"/>
                <a:cs typeface="Segoe UI Semilight" panose="020B0402040204020203" pitchFamily="34" charset="0"/>
              </a:rPr>
              <a:t>Capacità della parete di contenere componenti o elementi impiantistici, mediante incorporamento o fissaggio.</a:t>
            </a:r>
          </a:p>
          <a:p>
            <a:pPr algn="just">
              <a:spcBef>
                <a:spcPct val="0"/>
              </a:spcBef>
            </a:pPr>
            <a:r>
              <a:rPr lang="it-IT" altLang="it-IT" sz="1300" dirty="0">
                <a:solidFill>
                  <a:srgbClr val="1277AA"/>
                </a:solidFill>
                <a:latin typeface="Swis721 Cn BT" panose="020B0506020202030204" pitchFamily="34" charset="0"/>
                <a:cs typeface="Segoe UI Semilight" panose="020B0402040204020203" pitchFamily="34" charset="0"/>
              </a:rPr>
              <a:t>Capacità della parete e degli strati funzionali che lo compongono di sopportare i carichi sospesi sulle superfici interna ed esterna.</a:t>
            </a:r>
          </a:p>
        </p:txBody>
      </p:sp>
      <p:sp>
        <p:nvSpPr>
          <p:cNvPr id="12" name="Rectangle 66">
            <a:extLst>
              <a:ext uri="{FF2B5EF4-FFF2-40B4-BE49-F238E27FC236}">
                <a16:creationId xmlns:a16="http://schemas.microsoft.com/office/drawing/2014/main" id="{EF3E8D90-D819-47BD-8243-3D23FBA76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088" y="3661436"/>
            <a:ext cx="1944687" cy="802752"/>
          </a:xfrm>
          <a:prstGeom prst="rect">
            <a:avLst/>
          </a:prstGeom>
          <a:solidFill>
            <a:srgbClr val="1277AA"/>
          </a:solidFill>
        </p:spPr>
        <p:txBody>
          <a:bodyPr vert="horz" lIns="91440" tIns="108000" rIns="91440" bIns="10800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it-IT" altLang="it-IT" sz="1600" b="1" dirty="0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Segoe UI Semilight" panose="020B0402040204020203" pitchFamily="34" charset="0"/>
              </a:rPr>
              <a:t>ATTITUDINE ALL’INTEGRAZIONE</a:t>
            </a:r>
          </a:p>
        </p:txBody>
      </p:sp>
      <p:sp>
        <p:nvSpPr>
          <p:cNvPr id="30" name="Title 3">
            <a:extLst>
              <a:ext uri="{FF2B5EF4-FFF2-40B4-BE49-F238E27FC236}">
                <a16:creationId xmlns:a16="http://schemas.microsoft.com/office/drawing/2014/main" id="{E9E6FA91-6CDC-47EC-85DE-C370017673E4}"/>
              </a:ext>
            </a:extLst>
          </p:cNvPr>
          <p:cNvSpPr txBox="1">
            <a:spLocks/>
          </p:cNvSpPr>
          <p:nvPr/>
        </p:nvSpPr>
        <p:spPr>
          <a:xfrm>
            <a:off x="698146" y="5155242"/>
            <a:ext cx="1682745" cy="995392"/>
          </a:xfrm>
          <a:prstGeom prst="rect">
            <a:avLst/>
          </a:prstGeom>
          <a:solidFill>
            <a:schemeClr val="bg1"/>
          </a:solidFill>
          <a:ln>
            <a:solidFill>
              <a:srgbClr val="1277AA"/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b="1">
                <a:solidFill>
                  <a:srgbClr val="1277AA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it-IT" dirty="0">
                <a:latin typeface="Swis721 Cn BT" panose="020B0506020202030204" pitchFamily="34" charset="0"/>
              </a:rPr>
              <a:t>STRATO PORTANTE</a:t>
            </a:r>
          </a:p>
        </p:txBody>
      </p:sp>
      <p:cxnSp>
        <p:nvCxnSpPr>
          <p:cNvPr id="31" name="Forma 9">
            <a:extLst>
              <a:ext uri="{FF2B5EF4-FFF2-40B4-BE49-F238E27FC236}">
                <a16:creationId xmlns:a16="http://schemas.microsoft.com/office/drawing/2014/main" id="{B23BBC80-85FA-4908-97A9-7B1FFD2B27E9}"/>
              </a:ext>
            </a:extLst>
          </p:cNvPr>
          <p:cNvCxnSpPr>
            <a:cxnSpLocks/>
            <a:stCxn id="12" idx="2"/>
          </p:cNvCxnSpPr>
          <p:nvPr/>
        </p:nvCxnSpPr>
        <p:spPr bwMode="auto">
          <a:xfrm rot="5400000">
            <a:off x="1320245" y="4814435"/>
            <a:ext cx="702434" cy="1941"/>
          </a:xfrm>
          <a:prstGeom prst="bentConnector3">
            <a:avLst>
              <a:gd name="adj1" fmla="val 50000"/>
            </a:avLst>
          </a:prstGeom>
          <a:ln w="28575">
            <a:solidFill>
              <a:srgbClr val="1277AA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3">
            <a:extLst>
              <a:ext uri="{FF2B5EF4-FFF2-40B4-BE49-F238E27FC236}">
                <a16:creationId xmlns:a16="http://schemas.microsoft.com/office/drawing/2014/main" id="{7C2048F9-C1CF-4682-B74F-DE1237700108}"/>
              </a:ext>
            </a:extLst>
          </p:cNvPr>
          <p:cNvSpPr txBox="1">
            <a:spLocks/>
          </p:cNvSpPr>
          <p:nvPr/>
        </p:nvSpPr>
        <p:spPr>
          <a:xfrm>
            <a:off x="2711845" y="5155242"/>
            <a:ext cx="1682745" cy="995392"/>
          </a:xfrm>
          <a:prstGeom prst="rect">
            <a:avLst/>
          </a:prstGeom>
          <a:solidFill>
            <a:schemeClr val="bg1"/>
          </a:solidFill>
          <a:ln>
            <a:solidFill>
              <a:srgbClr val="1277AA"/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b="1">
                <a:solidFill>
                  <a:srgbClr val="1277AA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it-IT" spc="-200" dirty="0">
                <a:latin typeface="Swis721 Cn BT" panose="020B0506020202030204" pitchFamily="34" charset="0"/>
              </a:rPr>
              <a:t>STRATO DI ALLOGGIAMENTO IMPIANTISTICO</a:t>
            </a:r>
          </a:p>
        </p:txBody>
      </p:sp>
      <p:sp>
        <p:nvSpPr>
          <p:cNvPr id="34" name="Title 3">
            <a:extLst>
              <a:ext uri="{FF2B5EF4-FFF2-40B4-BE49-F238E27FC236}">
                <a16:creationId xmlns:a16="http://schemas.microsoft.com/office/drawing/2014/main" id="{0662A805-803C-475E-909C-B31D33DA65F1}"/>
              </a:ext>
            </a:extLst>
          </p:cNvPr>
          <p:cNvSpPr txBox="1">
            <a:spLocks/>
          </p:cNvSpPr>
          <p:nvPr/>
        </p:nvSpPr>
        <p:spPr>
          <a:xfrm>
            <a:off x="4725544" y="5155242"/>
            <a:ext cx="1682745" cy="995392"/>
          </a:xfrm>
          <a:prstGeom prst="rect">
            <a:avLst/>
          </a:prstGeom>
          <a:solidFill>
            <a:schemeClr val="bg1"/>
          </a:solidFill>
          <a:ln>
            <a:solidFill>
              <a:srgbClr val="1277AA"/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b="1">
                <a:solidFill>
                  <a:srgbClr val="1277AA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it-IT" dirty="0">
                <a:latin typeface="Swis721 Cn BT" panose="020B0506020202030204" pitchFamily="34" charset="0"/>
              </a:rPr>
              <a:t>STRATO</a:t>
            </a:r>
          </a:p>
          <a:p>
            <a:r>
              <a:rPr lang="it-IT" dirty="0">
                <a:latin typeface="Swis721 Cn BT" panose="020B0506020202030204" pitchFamily="34" charset="0"/>
              </a:rPr>
              <a:t>PORTANTE INTERNO</a:t>
            </a:r>
          </a:p>
        </p:txBody>
      </p:sp>
      <p:sp>
        <p:nvSpPr>
          <p:cNvPr id="35" name="Title 3">
            <a:extLst>
              <a:ext uri="{FF2B5EF4-FFF2-40B4-BE49-F238E27FC236}">
                <a16:creationId xmlns:a16="http://schemas.microsoft.com/office/drawing/2014/main" id="{C1BA0CCA-3497-4E4B-8E0A-9C604D1D93AE}"/>
              </a:ext>
            </a:extLst>
          </p:cNvPr>
          <p:cNvSpPr txBox="1">
            <a:spLocks/>
          </p:cNvSpPr>
          <p:nvPr/>
        </p:nvSpPr>
        <p:spPr>
          <a:xfrm>
            <a:off x="6739243" y="5155242"/>
            <a:ext cx="1845957" cy="995392"/>
          </a:xfrm>
          <a:prstGeom prst="rect">
            <a:avLst/>
          </a:prstGeom>
          <a:solidFill>
            <a:schemeClr val="bg1"/>
          </a:solidFill>
          <a:ln>
            <a:solidFill>
              <a:srgbClr val="1277AA"/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b="1">
                <a:solidFill>
                  <a:srgbClr val="1277AA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it-IT" dirty="0">
                <a:latin typeface="Swis721 Cn BT" panose="020B0506020202030204" pitchFamily="34" charset="0"/>
              </a:rPr>
              <a:t>STRATO DI VENTILAZIONE</a:t>
            </a:r>
          </a:p>
        </p:txBody>
      </p:sp>
      <p:cxnSp>
        <p:nvCxnSpPr>
          <p:cNvPr id="36" name="Forma 9">
            <a:extLst>
              <a:ext uri="{FF2B5EF4-FFF2-40B4-BE49-F238E27FC236}">
                <a16:creationId xmlns:a16="http://schemas.microsoft.com/office/drawing/2014/main" id="{2A54F6F8-55E4-472B-9F01-26BCD64C8FBB}"/>
              </a:ext>
            </a:extLst>
          </p:cNvPr>
          <p:cNvCxnSpPr>
            <a:stCxn id="30" idx="3"/>
            <a:endCxn id="32" idx="1"/>
          </p:cNvCxnSpPr>
          <p:nvPr/>
        </p:nvCxnSpPr>
        <p:spPr bwMode="auto">
          <a:xfrm>
            <a:off x="2380891" y="5652938"/>
            <a:ext cx="330954" cy="0"/>
          </a:xfrm>
          <a:prstGeom prst="bentConnector3">
            <a:avLst>
              <a:gd name="adj1" fmla="val 50000"/>
            </a:avLst>
          </a:prstGeom>
          <a:ln w="28575">
            <a:solidFill>
              <a:srgbClr val="1277AA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Forma 9">
            <a:extLst>
              <a:ext uri="{FF2B5EF4-FFF2-40B4-BE49-F238E27FC236}">
                <a16:creationId xmlns:a16="http://schemas.microsoft.com/office/drawing/2014/main" id="{016E7257-B696-41A7-97CF-3B7704378A00}"/>
              </a:ext>
            </a:extLst>
          </p:cNvPr>
          <p:cNvCxnSpPr/>
          <p:nvPr/>
        </p:nvCxnSpPr>
        <p:spPr bwMode="auto">
          <a:xfrm>
            <a:off x="4394590" y="5652938"/>
            <a:ext cx="330954" cy="0"/>
          </a:xfrm>
          <a:prstGeom prst="bentConnector3">
            <a:avLst>
              <a:gd name="adj1" fmla="val 50000"/>
            </a:avLst>
          </a:prstGeom>
          <a:ln w="28575">
            <a:solidFill>
              <a:srgbClr val="1277AA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Forma 9">
            <a:extLst>
              <a:ext uri="{FF2B5EF4-FFF2-40B4-BE49-F238E27FC236}">
                <a16:creationId xmlns:a16="http://schemas.microsoft.com/office/drawing/2014/main" id="{7E48D1B4-B409-437D-AEF4-21948A1BE130}"/>
              </a:ext>
            </a:extLst>
          </p:cNvPr>
          <p:cNvCxnSpPr/>
          <p:nvPr/>
        </p:nvCxnSpPr>
        <p:spPr bwMode="auto">
          <a:xfrm>
            <a:off x="6408289" y="5652938"/>
            <a:ext cx="330954" cy="0"/>
          </a:xfrm>
          <a:prstGeom prst="bentConnector3">
            <a:avLst>
              <a:gd name="adj1" fmla="val 50000"/>
            </a:avLst>
          </a:prstGeom>
          <a:ln w="28575">
            <a:solidFill>
              <a:srgbClr val="1277AA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98546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2"/>
          <p:cNvSpPr txBox="1">
            <a:spLocks/>
          </p:cNvSpPr>
          <p:nvPr/>
        </p:nvSpPr>
        <p:spPr>
          <a:xfrm>
            <a:off x="1143000" y="3602037"/>
            <a:ext cx="6858000" cy="1005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>
                <a:latin typeface="Source Sans Pro" panose="020B0503030403020204" pitchFamily="34" charset="0"/>
              </a:defRPr>
            </a:lvl1pPr>
            <a:lvl2pPr indent="0" algn="ctr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latin typeface="+mn-lt"/>
              </a:defRPr>
            </a:lvl2pPr>
            <a:lvl3pPr indent="0" algn="ctr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>
                <a:latin typeface="+mn-lt"/>
              </a:defRPr>
            </a:lvl3pPr>
            <a:lvl4pPr indent="0" algn="ctr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4pPr>
            <a:lvl5pPr indent="0" algn="ctr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9pPr>
          </a:lstStyle>
          <a:p>
            <a:r>
              <a:rPr lang="it-IT" sz="2800" dirty="0">
                <a:latin typeface="Swis721 Cn BT" panose="020B0506020202030204" pitchFamily="34" charset="0"/>
                <a:cs typeface="Segoe UI Semilight" panose="020B0402040204020203" pitchFamily="34" charset="0"/>
              </a:rPr>
              <a:t>Modalità di classificazione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8A41E07-A6AF-43A0-A181-B99689608CEB}"/>
              </a:ext>
            </a:extLst>
          </p:cNvPr>
          <p:cNvSpPr txBox="1">
            <a:spLocks/>
          </p:cNvSpPr>
          <p:nvPr/>
        </p:nvSpPr>
        <p:spPr>
          <a:xfrm>
            <a:off x="1143000" y="2423869"/>
            <a:ext cx="6858000" cy="1005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>
                <a:latin typeface="Source Sans Pro" panose="020B0503030403020204" pitchFamily="34" charset="0"/>
              </a:defRPr>
            </a:lvl1pPr>
            <a:lvl2pPr indent="0" algn="ctr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latin typeface="+mn-lt"/>
              </a:defRPr>
            </a:lvl2pPr>
            <a:lvl3pPr indent="0" algn="ctr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>
                <a:latin typeface="+mn-lt"/>
              </a:defRPr>
            </a:lvl3pPr>
            <a:lvl4pPr indent="0" algn="ctr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4pPr>
            <a:lvl5pPr indent="0" algn="ctr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9pPr>
          </a:lstStyle>
          <a:p>
            <a:r>
              <a:rPr lang="it-IT" sz="6600" dirty="0">
                <a:solidFill>
                  <a:srgbClr val="1277AA"/>
                </a:solidFill>
                <a:latin typeface="Swis721 Cn BT" panose="020B0506020202030204" pitchFamily="34" charset="0"/>
                <a:cs typeface="Segoe UI Semilight" panose="020B0402040204020203" pitchFamily="34" charset="0"/>
              </a:rPr>
              <a:t>8.3</a:t>
            </a:r>
          </a:p>
        </p:txBody>
      </p:sp>
    </p:spTree>
    <p:extLst>
      <p:ext uri="{BB962C8B-B14F-4D97-AF65-F5344CB8AC3E}">
        <p14:creationId xmlns:p14="http://schemas.microsoft.com/office/powerpoint/2010/main" val="13524587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olo 1">
            <a:extLst>
              <a:ext uri="{FF2B5EF4-FFF2-40B4-BE49-F238E27FC236}">
                <a16:creationId xmlns:a16="http://schemas.microsoft.com/office/drawing/2014/main" id="{20378988-034A-4D90-9CE9-9B9F6C522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219949" cy="655638"/>
          </a:xfrm>
        </p:spPr>
        <p:txBody>
          <a:bodyPr/>
          <a:lstStyle/>
          <a:p>
            <a:pPr>
              <a:tabLst>
                <a:tab pos="4040188" algn="l"/>
              </a:tabLst>
            </a:pPr>
            <a:r>
              <a:rPr lang="it-IT" dirty="0"/>
              <a:t>Schemi funzionali</a:t>
            </a:r>
          </a:p>
        </p:txBody>
      </p:sp>
      <p:sp>
        <p:nvSpPr>
          <p:cNvPr id="24" name="Title 3">
            <a:extLst>
              <a:ext uri="{FF2B5EF4-FFF2-40B4-BE49-F238E27FC236}">
                <a16:creationId xmlns:a16="http://schemas.microsoft.com/office/drawing/2014/main" id="{D5BA9D9C-BD71-4D74-8DB0-E555361562E9}"/>
              </a:ext>
            </a:extLst>
          </p:cNvPr>
          <p:cNvSpPr txBox="1">
            <a:spLocks/>
          </p:cNvSpPr>
          <p:nvPr/>
        </p:nvSpPr>
        <p:spPr>
          <a:xfrm>
            <a:off x="628650" y="1044000"/>
            <a:ext cx="3943350" cy="5272723"/>
          </a:xfrm>
          <a:prstGeom prst="rect">
            <a:avLst/>
          </a:prstGeom>
        </p:spPr>
        <p:txBody>
          <a:bodyPr lIns="90000" tIns="36000" rIns="90000" bIns="360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200" dirty="0">
                <a:solidFill>
                  <a:prstClr val="black"/>
                </a:solidFill>
                <a:latin typeface="Segoe UI" panose="020B0502040204020203" pitchFamily="34" charset="0"/>
                <a:ea typeface="Source Sans Pro Light" panose="020B0403030403020204" pitchFamily="34" charset="0"/>
                <a:cs typeface="Segoe UI" panose="020B0502040204020203" pitchFamily="34" charset="0"/>
              </a:rPr>
              <a:t>Sono i </a:t>
            </a:r>
            <a:r>
              <a:rPr lang="it-IT" sz="1200" b="1" dirty="0">
                <a:solidFill>
                  <a:srgbClr val="1277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requisiti connotanti </a:t>
            </a:r>
            <a:r>
              <a:rPr lang="it-IT" sz="1200" dirty="0">
                <a:solidFill>
                  <a:prstClr val="black"/>
                </a:solidFill>
                <a:latin typeface="Segoe UI" panose="020B0502040204020203" pitchFamily="34" charset="0"/>
                <a:ea typeface="Source Sans Pro Light" panose="020B0403030403020204" pitchFamily="34" charset="0"/>
                <a:cs typeface="Segoe UI" panose="020B0502040204020203" pitchFamily="34" charset="0"/>
              </a:rPr>
              <a:t>a definire le peculiarità tecnologiche delle chiusure verticali; le risposte in termini </a:t>
            </a:r>
            <a:r>
              <a:rPr lang="it-IT" sz="1200" b="1" dirty="0">
                <a:solidFill>
                  <a:srgbClr val="1277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fisici</a:t>
            </a:r>
            <a:r>
              <a:rPr lang="it-IT" sz="1200" dirty="0">
                <a:solidFill>
                  <a:prstClr val="black"/>
                </a:solidFill>
                <a:latin typeface="Segoe UI" panose="020B0502040204020203" pitchFamily="34" charset="0"/>
                <a:ea typeface="Source Sans Pro Light" panose="020B0403030403020204" pitchFamily="34" charset="0"/>
                <a:cs typeface="Segoe UI" panose="020B0502040204020203" pitchFamily="34" charset="0"/>
              </a:rPr>
              <a:t> e </a:t>
            </a:r>
            <a:r>
              <a:rPr lang="it-IT" sz="1200" b="1" dirty="0">
                <a:solidFill>
                  <a:srgbClr val="1277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progettuali</a:t>
            </a:r>
            <a:r>
              <a:rPr lang="it-IT" sz="1200" dirty="0">
                <a:solidFill>
                  <a:prstClr val="black"/>
                </a:solidFill>
                <a:latin typeface="Segoe UI" panose="020B0502040204020203" pitchFamily="34" charset="0"/>
                <a:ea typeface="Source Sans Pro Light" panose="020B0403030403020204" pitchFamily="34" charset="0"/>
                <a:cs typeface="Segoe UI" panose="020B0502040204020203" pitchFamily="34" charset="0"/>
              </a:rPr>
              <a:t> ai requisiti connotanti si sviluppano con l’individuazione di </a:t>
            </a:r>
            <a:r>
              <a:rPr lang="it-IT" sz="1200" b="1" dirty="0">
                <a:solidFill>
                  <a:srgbClr val="1277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schemi funzionali</a:t>
            </a:r>
            <a:r>
              <a:rPr lang="it-IT" sz="1200" dirty="0">
                <a:solidFill>
                  <a:prstClr val="black"/>
                </a:solidFill>
                <a:latin typeface="Segoe UI" panose="020B0502040204020203" pitchFamily="34" charset="0"/>
                <a:ea typeface="Source Sans Pro Light" panose="020B0403030403020204" pitchFamily="34" charset="0"/>
                <a:cs typeface="Segoe UI" panose="020B0502040204020203" pitchFamily="34" charset="0"/>
              </a:rPr>
              <a:t>, individuati per </a:t>
            </a:r>
            <a:r>
              <a:rPr lang="it-IT" sz="1200" b="1" dirty="0">
                <a:solidFill>
                  <a:srgbClr val="1277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modelli di comportamento</a:t>
            </a:r>
            <a:r>
              <a:rPr lang="it-IT" sz="1200" b="1" dirty="0">
                <a:solidFill>
                  <a:srgbClr val="008080"/>
                </a:solidFill>
                <a:latin typeface="Segoe UI" panose="020B0502040204020203" pitchFamily="34" charset="0"/>
                <a:ea typeface="Source Sans Pro Light" panose="020B0403030403020204" pitchFamily="34" charset="0"/>
                <a:cs typeface="Segoe UI" panose="020B0502040204020203" pitchFamily="34" charset="0"/>
              </a:rPr>
              <a:t> </a:t>
            </a:r>
            <a:r>
              <a:rPr lang="it-IT" sz="1200" dirty="0">
                <a:solidFill>
                  <a:prstClr val="black"/>
                </a:solidFill>
                <a:latin typeface="Segoe UI" panose="020B0502040204020203" pitchFamily="34" charset="0"/>
                <a:ea typeface="Source Sans Pro Light" panose="020B0403030403020204" pitchFamily="34" charset="0"/>
                <a:cs typeface="Segoe UI" panose="020B0502040204020203" pitchFamily="34" charset="0"/>
              </a:rPr>
              <a:t>e, di conseguenza, per </a:t>
            </a:r>
            <a:r>
              <a:rPr lang="it-IT" sz="1200" b="1" dirty="0">
                <a:solidFill>
                  <a:srgbClr val="1277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strati funzionali</a:t>
            </a:r>
            <a:r>
              <a:rPr lang="it-IT" sz="1200" dirty="0">
                <a:solidFill>
                  <a:prstClr val="black"/>
                </a:solidFill>
                <a:latin typeface="Segoe UI" panose="020B0502040204020203" pitchFamily="34" charset="0"/>
                <a:ea typeface="Source Sans Pro Light" panose="020B0403030403020204" pitchFamily="34" charset="0"/>
                <a:cs typeface="Segoe UI" panose="020B0502040204020203" pitchFamily="34" charset="0"/>
              </a:rPr>
              <a:t>.</a:t>
            </a:r>
          </a:p>
          <a:p>
            <a:pPr lvl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200" dirty="0">
                <a:solidFill>
                  <a:prstClr val="black"/>
                </a:solidFill>
                <a:latin typeface="Segoe UI" panose="020B0502040204020203" pitchFamily="34" charset="0"/>
                <a:ea typeface="Source Sans Pro Light" panose="020B0403030403020204" pitchFamily="34" charset="0"/>
                <a:cs typeface="Segoe UI" panose="020B0502040204020203" pitchFamily="34" charset="0"/>
              </a:rPr>
              <a:t>Al singolo strato funzionale (elemento tecnico, componente) corrisponde l’</a:t>
            </a:r>
            <a:r>
              <a:rPr lang="it-IT" sz="1200" b="1" dirty="0">
                <a:solidFill>
                  <a:srgbClr val="1277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espletamento</a:t>
            </a:r>
            <a:r>
              <a:rPr lang="it-IT" sz="1200" dirty="0">
                <a:solidFill>
                  <a:prstClr val="black"/>
                </a:solidFill>
                <a:latin typeface="Segoe UI" panose="020B0502040204020203" pitchFamily="34" charset="0"/>
                <a:ea typeface="Source Sans Pro Light" panose="020B0403030403020204" pitchFamily="34" charset="0"/>
                <a:cs typeface="Segoe UI" panose="020B0502040204020203" pitchFamily="34" charset="0"/>
              </a:rPr>
              <a:t> di </a:t>
            </a:r>
            <a:r>
              <a:rPr lang="it-IT" sz="1200" b="1" dirty="0">
                <a:solidFill>
                  <a:srgbClr val="1277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almeno</a:t>
            </a:r>
            <a:r>
              <a:rPr lang="it-IT" sz="1200" dirty="0">
                <a:solidFill>
                  <a:prstClr val="black"/>
                </a:solidFill>
                <a:latin typeface="Segoe UI" panose="020B0502040204020203" pitchFamily="34" charset="0"/>
                <a:ea typeface="Source Sans Pro Light" panose="020B0403030403020204" pitchFamily="34" charset="0"/>
                <a:cs typeface="Segoe UI" panose="020B0502040204020203" pitchFamily="34" charset="0"/>
              </a:rPr>
              <a:t> </a:t>
            </a:r>
            <a:r>
              <a:rPr lang="it-IT" sz="1200" b="1" dirty="0">
                <a:solidFill>
                  <a:srgbClr val="1277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una funzione</a:t>
            </a:r>
            <a:r>
              <a:rPr lang="it-IT" sz="1200" dirty="0">
                <a:solidFill>
                  <a:prstClr val="black"/>
                </a:solidFill>
                <a:latin typeface="Segoe UI" panose="020B0502040204020203" pitchFamily="34" charset="0"/>
                <a:ea typeface="Source Sans Pro Light" panose="020B0403030403020204" pitchFamily="34" charset="0"/>
                <a:cs typeface="Segoe UI" panose="020B0502040204020203" pitchFamily="34" charset="0"/>
              </a:rPr>
              <a:t>, nel livello di definizione corrispondente alla </a:t>
            </a:r>
            <a:r>
              <a:rPr lang="it-IT" sz="1200" b="1" dirty="0">
                <a:solidFill>
                  <a:srgbClr val="1277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soluzione conforme</a:t>
            </a:r>
            <a:r>
              <a:rPr lang="it-IT" sz="1200" dirty="0">
                <a:solidFill>
                  <a:prstClr val="black"/>
                </a:solidFill>
                <a:latin typeface="Segoe UI" panose="020B0502040204020203" pitchFamily="34" charset="0"/>
                <a:ea typeface="Source Sans Pro Light" panose="020B0403030403020204" pitchFamily="34" charset="0"/>
                <a:cs typeface="Segoe UI" panose="020B0502040204020203" pitchFamily="34" charset="0"/>
              </a:rPr>
              <a:t>.</a:t>
            </a:r>
          </a:p>
          <a:p>
            <a:pPr lvl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200" dirty="0">
                <a:solidFill>
                  <a:prstClr val="black"/>
                </a:solidFill>
                <a:latin typeface="Segoe UI" panose="020B0502040204020203" pitchFamily="34" charset="0"/>
                <a:ea typeface="Source Sans Pro Light" panose="020B0403030403020204" pitchFamily="34" charset="0"/>
                <a:cs typeface="Segoe UI" panose="020B0502040204020203" pitchFamily="34" charset="0"/>
              </a:rPr>
              <a:t>La suddivisione in schemi funzionali delle pareti verticali avviene considerando:</a:t>
            </a:r>
          </a:p>
          <a:p>
            <a:pPr marL="171450" indent="-171450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it-IT" sz="1200" dirty="0">
                <a:solidFill>
                  <a:prstClr val="black"/>
                </a:solidFill>
                <a:latin typeface="Segoe UI" panose="020B0502040204020203" pitchFamily="34" charset="0"/>
                <a:ea typeface="Source Sans Pro Light" panose="020B0403030403020204" pitchFamily="34" charset="0"/>
                <a:cs typeface="Segoe UI" panose="020B0502040204020203" pitchFamily="34" charset="0"/>
              </a:rPr>
              <a:t>gli strati funzionali che definiscono la chiusura;</a:t>
            </a:r>
          </a:p>
          <a:p>
            <a:pPr marL="171450" indent="-171450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it-IT" sz="1200" dirty="0">
                <a:solidFill>
                  <a:prstClr val="black"/>
                </a:solidFill>
                <a:latin typeface="Segoe UI" panose="020B0502040204020203" pitchFamily="34" charset="0"/>
                <a:ea typeface="Source Sans Pro Light" panose="020B0403030403020204" pitchFamily="34" charset="0"/>
                <a:cs typeface="Segoe UI" panose="020B0502040204020203" pitchFamily="34" charset="0"/>
              </a:rPr>
              <a:t>il rapporto con i </a:t>
            </a:r>
            <a:r>
              <a:rPr lang="it-IT" sz="1200" b="1" dirty="0">
                <a:solidFill>
                  <a:srgbClr val="1277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carichi</a:t>
            </a:r>
            <a:r>
              <a:rPr lang="it-IT" sz="1200" dirty="0">
                <a:solidFill>
                  <a:prstClr val="black"/>
                </a:solidFill>
                <a:latin typeface="Segoe UI" panose="020B0502040204020203" pitchFamily="34" charset="0"/>
                <a:ea typeface="Source Sans Pro Light" panose="020B0403030403020204" pitchFamily="34" charset="0"/>
                <a:cs typeface="Segoe UI" panose="020B0502040204020203" pitchFamily="34" charset="0"/>
              </a:rPr>
              <a:t> trasmessi dalle strutture.</a:t>
            </a:r>
          </a:p>
          <a:p>
            <a:pPr lvl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200" dirty="0">
                <a:solidFill>
                  <a:prstClr val="black"/>
                </a:solidFill>
                <a:latin typeface="Segoe UI" panose="020B0502040204020203" pitchFamily="34" charset="0"/>
                <a:ea typeface="Source Sans Pro Light" panose="020B0403030403020204" pitchFamily="34" charset="0"/>
                <a:cs typeface="Segoe UI" panose="020B0502040204020203" pitchFamily="34" charset="0"/>
              </a:rPr>
              <a:t>Rispetto al secondo punto, si parla di pareti perimetrali </a:t>
            </a:r>
            <a:r>
              <a:rPr lang="it-IT" sz="1200" b="1" dirty="0">
                <a:solidFill>
                  <a:srgbClr val="1277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portanti</a:t>
            </a:r>
            <a:r>
              <a:rPr lang="it-IT" sz="1200" dirty="0">
                <a:solidFill>
                  <a:prstClr val="black"/>
                </a:solidFill>
                <a:latin typeface="Segoe UI" panose="020B0502040204020203" pitchFamily="34" charset="0"/>
                <a:ea typeface="Source Sans Pro Light" panose="020B0403030403020204" pitchFamily="34" charset="0"/>
                <a:cs typeface="Segoe UI" panose="020B0502040204020203" pitchFamily="34" charset="0"/>
              </a:rPr>
              <a:t>, o di pareti </a:t>
            </a:r>
            <a:r>
              <a:rPr lang="it-IT" sz="1200" b="1" dirty="0">
                <a:solidFill>
                  <a:srgbClr val="1277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portate</a:t>
            </a:r>
            <a:r>
              <a:rPr lang="it-IT" sz="1200" dirty="0">
                <a:solidFill>
                  <a:prstClr val="black"/>
                </a:solidFill>
                <a:latin typeface="Segoe UI" panose="020B0502040204020203" pitchFamily="34" charset="0"/>
                <a:ea typeface="Source Sans Pro Light" panose="020B0403030403020204" pitchFamily="34" charset="0"/>
                <a:cs typeface="Segoe UI" panose="020B0502040204020203" pitchFamily="34" charset="0"/>
              </a:rPr>
              <a:t> / di </a:t>
            </a:r>
            <a:r>
              <a:rPr lang="it-IT" sz="1200" b="1" dirty="0">
                <a:solidFill>
                  <a:srgbClr val="1277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tamponamento</a:t>
            </a:r>
            <a:r>
              <a:rPr lang="it-IT" sz="1200" dirty="0">
                <a:solidFill>
                  <a:prstClr val="black"/>
                </a:solidFill>
                <a:latin typeface="Segoe UI" panose="020B0502040204020203" pitchFamily="34" charset="0"/>
                <a:ea typeface="Source Sans Pro Light" panose="020B0403030403020204" pitchFamily="34" charset="0"/>
                <a:cs typeface="Segoe UI" panose="020B0502040204020203" pitchFamily="34" charset="0"/>
              </a:rPr>
              <a:t>.</a:t>
            </a:r>
          </a:p>
          <a:p>
            <a:pPr lvl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200" dirty="0">
                <a:solidFill>
                  <a:prstClr val="black"/>
                </a:solidFill>
                <a:latin typeface="Segoe UI" panose="020B0502040204020203" pitchFamily="34" charset="0"/>
                <a:ea typeface="Source Sans Pro Light" panose="020B0403030403020204" pitchFamily="34" charset="0"/>
                <a:cs typeface="Segoe UI" panose="020B0502040204020203" pitchFamily="34" charset="0"/>
              </a:rPr>
              <a:t>Nelle soluzioni a scheletro portante, il </a:t>
            </a:r>
            <a:r>
              <a:rPr lang="it-IT" sz="1200" b="1" dirty="0">
                <a:solidFill>
                  <a:srgbClr val="1277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trasferimento</a:t>
            </a:r>
            <a:r>
              <a:rPr lang="it-IT" sz="1200" dirty="0">
                <a:solidFill>
                  <a:prstClr val="black"/>
                </a:solidFill>
                <a:latin typeface="Segoe UI" panose="020B0502040204020203" pitchFamily="34" charset="0"/>
                <a:ea typeface="Source Sans Pro Light" panose="020B0403030403020204" pitchFamily="34" charset="0"/>
                <a:cs typeface="Segoe UI" panose="020B0502040204020203" pitchFamily="34" charset="0"/>
              </a:rPr>
              <a:t> dei </a:t>
            </a:r>
            <a:r>
              <a:rPr lang="it-IT" sz="1200" b="1" dirty="0">
                <a:solidFill>
                  <a:srgbClr val="1277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carichi</a:t>
            </a:r>
            <a:r>
              <a:rPr lang="it-IT" sz="1200" dirty="0">
                <a:solidFill>
                  <a:prstClr val="black"/>
                </a:solidFill>
                <a:latin typeface="Segoe UI" panose="020B0502040204020203" pitchFamily="34" charset="0"/>
                <a:ea typeface="Source Sans Pro Light" panose="020B0403030403020204" pitchFamily="34" charset="0"/>
                <a:cs typeface="Segoe UI" panose="020B0502040204020203" pitchFamily="34" charset="0"/>
              </a:rPr>
              <a:t> può avvenire in modo </a:t>
            </a:r>
            <a:r>
              <a:rPr lang="it-IT" sz="1200" b="1" dirty="0">
                <a:solidFill>
                  <a:srgbClr val="1277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indiretto</a:t>
            </a:r>
            <a:r>
              <a:rPr lang="it-IT" sz="1200" dirty="0">
                <a:solidFill>
                  <a:prstClr val="black"/>
                </a:solidFill>
                <a:latin typeface="Segoe UI" panose="020B0502040204020203" pitchFamily="34" charset="0"/>
                <a:ea typeface="Source Sans Pro Light" panose="020B0403030403020204" pitchFamily="34" charset="0"/>
                <a:cs typeface="Segoe UI" panose="020B0502040204020203" pitchFamily="34" charset="0"/>
              </a:rPr>
              <a:t> o </a:t>
            </a:r>
            <a:r>
              <a:rPr lang="it-IT" sz="1200" b="1" dirty="0">
                <a:solidFill>
                  <a:srgbClr val="1277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diretto</a:t>
            </a:r>
            <a:r>
              <a:rPr lang="it-IT" sz="1200" dirty="0">
                <a:solidFill>
                  <a:prstClr val="black"/>
                </a:solidFill>
                <a:latin typeface="Segoe UI" panose="020B0502040204020203" pitchFamily="34" charset="0"/>
                <a:ea typeface="Source Sans Pro Light" panose="020B0403030403020204" pitchFamily="34" charset="0"/>
                <a:cs typeface="Segoe UI" panose="020B0502040204020203" pitchFamily="34" charset="0"/>
              </a:rPr>
              <a:t>, quindi con elementi </a:t>
            </a:r>
            <a:r>
              <a:rPr lang="it-IT" sz="1200" b="1" dirty="0">
                <a:solidFill>
                  <a:srgbClr val="1277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autoportanti</a:t>
            </a:r>
            <a:r>
              <a:rPr lang="it-IT" sz="1200" dirty="0">
                <a:solidFill>
                  <a:prstClr val="black"/>
                </a:solidFill>
                <a:latin typeface="Segoe UI" panose="020B0502040204020203" pitchFamily="34" charset="0"/>
                <a:ea typeface="Source Sans Pro Light" panose="020B0403030403020204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5284F09B-61A3-4B87-B72E-A91DB987A94A}"/>
              </a:ext>
            </a:extLst>
          </p:cNvPr>
          <p:cNvSpPr txBox="1">
            <a:spLocks/>
          </p:cNvSpPr>
          <p:nvPr/>
        </p:nvSpPr>
        <p:spPr>
          <a:xfrm>
            <a:off x="5102867" y="2510504"/>
            <a:ext cx="1255367" cy="672164"/>
          </a:xfrm>
          <a:prstGeom prst="rect">
            <a:avLst/>
          </a:prstGeom>
          <a:solidFill>
            <a:schemeClr val="bg1"/>
          </a:solidFill>
          <a:ln>
            <a:solidFill>
              <a:srgbClr val="1277AA"/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b="1" spc="-50">
                <a:solidFill>
                  <a:srgbClr val="1277AA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it-IT" spc="0" dirty="0">
                <a:latin typeface="Swis721 Cn BT" panose="020B0506020202030204" pitchFamily="34" charset="0"/>
              </a:rPr>
              <a:t>monostrato</a:t>
            </a:r>
          </a:p>
        </p:txBody>
      </p:sp>
      <p:sp>
        <p:nvSpPr>
          <p:cNvPr id="28" name="Title 3">
            <a:extLst>
              <a:ext uri="{FF2B5EF4-FFF2-40B4-BE49-F238E27FC236}">
                <a16:creationId xmlns:a16="http://schemas.microsoft.com/office/drawing/2014/main" id="{70D784CA-1C33-4BB5-A4CA-212ED6EA59B5}"/>
              </a:ext>
            </a:extLst>
          </p:cNvPr>
          <p:cNvSpPr txBox="1">
            <a:spLocks/>
          </p:cNvSpPr>
          <p:nvPr/>
        </p:nvSpPr>
        <p:spPr>
          <a:xfrm>
            <a:off x="6892305" y="1216529"/>
            <a:ext cx="1255368" cy="6109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1277AA"/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400">
                <a:solidFill>
                  <a:srgbClr val="1277AA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it-IT" dirty="0">
                <a:latin typeface="Swis721 Cn BT" panose="020B0506020202030204" pitchFamily="34" charset="0"/>
              </a:rPr>
              <a:t>strutturale</a:t>
            </a:r>
          </a:p>
        </p:txBody>
      </p:sp>
      <p:cxnSp>
        <p:nvCxnSpPr>
          <p:cNvPr id="29" name="Forma 9">
            <a:extLst>
              <a:ext uri="{FF2B5EF4-FFF2-40B4-BE49-F238E27FC236}">
                <a16:creationId xmlns:a16="http://schemas.microsoft.com/office/drawing/2014/main" id="{200C8E11-E304-4D11-BAB6-ADE66CACAFBB}"/>
              </a:ext>
            </a:extLst>
          </p:cNvPr>
          <p:cNvCxnSpPr>
            <a:stCxn id="27" idx="3"/>
            <a:endCxn id="28" idx="1"/>
          </p:cNvCxnSpPr>
          <p:nvPr/>
        </p:nvCxnSpPr>
        <p:spPr bwMode="auto">
          <a:xfrm flipV="1">
            <a:off x="6358234" y="1522024"/>
            <a:ext cx="534071" cy="1324562"/>
          </a:xfrm>
          <a:prstGeom prst="bentConnector3">
            <a:avLst>
              <a:gd name="adj1" fmla="val 62777"/>
            </a:avLst>
          </a:prstGeom>
          <a:ln w="28575">
            <a:solidFill>
              <a:srgbClr val="1277AA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le 3">
            <a:extLst>
              <a:ext uri="{FF2B5EF4-FFF2-40B4-BE49-F238E27FC236}">
                <a16:creationId xmlns:a16="http://schemas.microsoft.com/office/drawing/2014/main" id="{EBE4C74F-2122-4666-A366-C61465177C79}"/>
              </a:ext>
            </a:extLst>
          </p:cNvPr>
          <p:cNvSpPr txBox="1">
            <a:spLocks/>
          </p:cNvSpPr>
          <p:nvPr/>
        </p:nvSpPr>
        <p:spPr>
          <a:xfrm>
            <a:off x="6892305" y="2242662"/>
            <a:ext cx="1255368" cy="6109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1277AA"/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400">
                <a:solidFill>
                  <a:srgbClr val="1277AA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it-IT" dirty="0">
                <a:latin typeface="Swis721 Cn BT" panose="020B0506020202030204" pitchFamily="34" charset="0"/>
              </a:rPr>
              <a:t>non strutturale</a:t>
            </a:r>
          </a:p>
        </p:txBody>
      </p:sp>
      <p:cxnSp>
        <p:nvCxnSpPr>
          <p:cNvPr id="40" name="Forma 9">
            <a:extLst>
              <a:ext uri="{FF2B5EF4-FFF2-40B4-BE49-F238E27FC236}">
                <a16:creationId xmlns:a16="http://schemas.microsoft.com/office/drawing/2014/main" id="{ACE9A06F-DDBE-4A74-B6FE-83574C83121A}"/>
              </a:ext>
            </a:extLst>
          </p:cNvPr>
          <p:cNvCxnSpPr>
            <a:stCxn id="27" idx="3"/>
            <a:endCxn id="39" idx="1"/>
          </p:cNvCxnSpPr>
          <p:nvPr/>
        </p:nvCxnSpPr>
        <p:spPr bwMode="auto">
          <a:xfrm flipV="1">
            <a:off x="6358234" y="2548157"/>
            <a:ext cx="534071" cy="298429"/>
          </a:xfrm>
          <a:prstGeom prst="bentConnector3">
            <a:avLst>
              <a:gd name="adj1" fmla="val 62484"/>
            </a:avLst>
          </a:prstGeom>
          <a:ln w="28575">
            <a:solidFill>
              <a:srgbClr val="1277AA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itle 3">
            <a:extLst>
              <a:ext uri="{FF2B5EF4-FFF2-40B4-BE49-F238E27FC236}">
                <a16:creationId xmlns:a16="http://schemas.microsoft.com/office/drawing/2014/main" id="{A2CC9655-93B4-40B9-BAEF-A081626D7F76}"/>
              </a:ext>
            </a:extLst>
          </p:cNvPr>
          <p:cNvSpPr txBox="1">
            <a:spLocks/>
          </p:cNvSpPr>
          <p:nvPr/>
        </p:nvSpPr>
        <p:spPr>
          <a:xfrm>
            <a:off x="5102867" y="4648898"/>
            <a:ext cx="1255367" cy="672164"/>
          </a:xfrm>
          <a:prstGeom prst="rect">
            <a:avLst/>
          </a:prstGeom>
          <a:solidFill>
            <a:schemeClr val="bg1"/>
          </a:solidFill>
          <a:ln>
            <a:solidFill>
              <a:srgbClr val="1277AA"/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b="1" spc="-50">
                <a:solidFill>
                  <a:srgbClr val="1277AA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it-IT" spc="0" dirty="0">
                <a:latin typeface="Swis721 Cn BT" panose="020B0506020202030204" pitchFamily="34" charset="0"/>
              </a:rPr>
              <a:t>pluristrato</a:t>
            </a:r>
          </a:p>
        </p:txBody>
      </p:sp>
      <p:sp>
        <p:nvSpPr>
          <p:cNvPr id="42" name="Title 3">
            <a:extLst>
              <a:ext uri="{FF2B5EF4-FFF2-40B4-BE49-F238E27FC236}">
                <a16:creationId xmlns:a16="http://schemas.microsoft.com/office/drawing/2014/main" id="{EB25B6EA-1375-4664-9152-1B987322DCB8}"/>
              </a:ext>
            </a:extLst>
          </p:cNvPr>
          <p:cNvSpPr txBox="1">
            <a:spLocks/>
          </p:cNvSpPr>
          <p:nvPr/>
        </p:nvSpPr>
        <p:spPr>
          <a:xfrm>
            <a:off x="6892305" y="4648898"/>
            <a:ext cx="1255368" cy="6109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1277AA"/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400">
                <a:solidFill>
                  <a:srgbClr val="1277AA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it-IT" dirty="0">
                <a:latin typeface="Swis721 Cn BT" panose="020B0506020202030204" pitchFamily="34" charset="0"/>
              </a:rPr>
              <a:t>strutturale</a:t>
            </a:r>
          </a:p>
        </p:txBody>
      </p:sp>
      <p:cxnSp>
        <p:nvCxnSpPr>
          <p:cNvPr id="43" name="Forma 9">
            <a:extLst>
              <a:ext uri="{FF2B5EF4-FFF2-40B4-BE49-F238E27FC236}">
                <a16:creationId xmlns:a16="http://schemas.microsoft.com/office/drawing/2014/main" id="{0D94B759-18E8-4C3D-9124-6C075008217C}"/>
              </a:ext>
            </a:extLst>
          </p:cNvPr>
          <p:cNvCxnSpPr>
            <a:stCxn id="41" idx="3"/>
            <a:endCxn id="42" idx="1"/>
          </p:cNvCxnSpPr>
          <p:nvPr/>
        </p:nvCxnSpPr>
        <p:spPr bwMode="auto">
          <a:xfrm flipV="1">
            <a:off x="6358234" y="4954393"/>
            <a:ext cx="534071" cy="30587"/>
          </a:xfrm>
          <a:prstGeom prst="bentConnector3">
            <a:avLst>
              <a:gd name="adj1" fmla="val 50000"/>
            </a:avLst>
          </a:prstGeom>
          <a:ln w="28575">
            <a:solidFill>
              <a:srgbClr val="1277AA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itle 3">
            <a:extLst>
              <a:ext uri="{FF2B5EF4-FFF2-40B4-BE49-F238E27FC236}">
                <a16:creationId xmlns:a16="http://schemas.microsoft.com/office/drawing/2014/main" id="{F078E27A-70E8-4542-AA44-7239A6E0BBC8}"/>
              </a:ext>
            </a:extLst>
          </p:cNvPr>
          <p:cNvSpPr txBox="1">
            <a:spLocks/>
          </p:cNvSpPr>
          <p:nvPr/>
        </p:nvSpPr>
        <p:spPr>
          <a:xfrm>
            <a:off x="6892305" y="5518949"/>
            <a:ext cx="1255368" cy="6405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1277AA"/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400">
                <a:solidFill>
                  <a:srgbClr val="1277AA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it-IT" dirty="0">
                <a:latin typeface="Swis721 Cn BT" panose="020B0506020202030204" pitchFamily="34" charset="0"/>
              </a:rPr>
              <a:t>non strutturale</a:t>
            </a:r>
          </a:p>
        </p:txBody>
      </p:sp>
      <p:cxnSp>
        <p:nvCxnSpPr>
          <p:cNvPr id="45" name="Forma 9">
            <a:extLst>
              <a:ext uri="{FF2B5EF4-FFF2-40B4-BE49-F238E27FC236}">
                <a16:creationId xmlns:a16="http://schemas.microsoft.com/office/drawing/2014/main" id="{831DB92B-E971-48DB-8999-F05892AECEF0}"/>
              </a:ext>
            </a:extLst>
          </p:cNvPr>
          <p:cNvCxnSpPr>
            <a:stCxn id="41" idx="3"/>
            <a:endCxn id="44" idx="1"/>
          </p:cNvCxnSpPr>
          <p:nvPr/>
        </p:nvCxnSpPr>
        <p:spPr bwMode="auto">
          <a:xfrm>
            <a:off x="6358234" y="4984980"/>
            <a:ext cx="534071" cy="854228"/>
          </a:xfrm>
          <a:prstGeom prst="bentConnector3">
            <a:avLst>
              <a:gd name="adj1" fmla="val 50000"/>
            </a:avLst>
          </a:prstGeom>
          <a:ln w="28575">
            <a:solidFill>
              <a:srgbClr val="1277AA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itle 3">
            <a:extLst>
              <a:ext uri="{FF2B5EF4-FFF2-40B4-BE49-F238E27FC236}">
                <a16:creationId xmlns:a16="http://schemas.microsoft.com/office/drawing/2014/main" id="{83EB238C-5257-4A1B-9B95-5628ED10F545}"/>
              </a:ext>
            </a:extLst>
          </p:cNvPr>
          <p:cNvSpPr txBox="1">
            <a:spLocks/>
          </p:cNvSpPr>
          <p:nvPr/>
        </p:nvSpPr>
        <p:spPr>
          <a:xfrm>
            <a:off x="4848551" y="1216529"/>
            <a:ext cx="1764000" cy="1076519"/>
          </a:xfrm>
          <a:prstGeom prst="rect">
            <a:avLst/>
          </a:prstGeom>
          <a:solidFill>
            <a:srgbClr val="1277AA"/>
          </a:solidFill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600" b="1">
                <a:solidFill>
                  <a:schemeClr val="bg1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it-IT" dirty="0">
                <a:latin typeface="Swis721 Cn BT" panose="020B0506020202030204" pitchFamily="34" charset="0"/>
              </a:rPr>
              <a:t>SCHEMI FUNZIONALI</a:t>
            </a: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EBE4C74F-2122-4666-A366-C61465177C79}"/>
              </a:ext>
            </a:extLst>
          </p:cNvPr>
          <p:cNvSpPr txBox="1">
            <a:spLocks/>
          </p:cNvSpPr>
          <p:nvPr/>
        </p:nvSpPr>
        <p:spPr>
          <a:xfrm>
            <a:off x="4662680" y="3363860"/>
            <a:ext cx="1695554" cy="4510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400">
                <a:solidFill>
                  <a:srgbClr val="1277AA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it-IT" dirty="0">
                <a:latin typeface="Swis721 Cn BT" panose="020B0506020202030204" pitchFamily="34" charset="0"/>
              </a:rPr>
              <a:t>Trasferimento diretto del carico</a:t>
            </a: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EB25B6EA-1375-4664-9152-1B987322DCB8}"/>
              </a:ext>
            </a:extLst>
          </p:cNvPr>
          <p:cNvSpPr txBox="1">
            <a:spLocks/>
          </p:cNvSpPr>
          <p:nvPr/>
        </p:nvSpPr>
        <p:spPr>
          <a:xfrm>
            <a:off x="4662680" y="4005065"/>
            <a:ext cx="1695554" cy="45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400">
                <a:solidFill>
                  <a:srgbClr val="1277AA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it-IT" dirty="0">
                <a:latin typeface="Swis721 Cn BT" panose="020B0506020202030204" pitchFamily="34" charset="0"/>
              </a:rPr>
              <a:t>Trasferimento indiretto del carico</a:t>
            </a:r>
          </a:p>
        </p:txBody>
      </p:sp>
      <p:cxnSp>
        <p:nvCxnSpPr>
          <p:cNvPr id="18" name="Forma 9">
            <a:extLst>
              <a:ext uri="{FF2B5EF4-FFF2-40B4-BE49-F238E27FC236}">
                <a16:creationId xmlns:a16="http://schemas.microsoft.com/office/drawing/2014/main" id="{ACE9A06F-DDBE-4A74-B6FE-83574C83121A}"/>
              </a:ext>
            </a:extLst>
          </p:cNvPr>
          <p:cNvCxnSpPr>
            <a:stCxn id="39" idx="2"/>
            <a:endCxn id="15" idx="3"/>
          </p:cNvCxnSpPr>
          <p:nvPr/>
        </p:nvCxnSpPr>
        <p:spPr bwMode="auto">
          <a:xfrm rot="5400000">
            <a:off x="6615112" y="2596774"/>
            <a:ext cx="648000" cy="1161755"/>
          </a:xfrm>
          <a:prstGeom prst="bentConnector2">
            <a:avLst/>
          </a:prstGeom>
          <a:ln w="28575">
            <a:solidFill>
              <a:srgbClr val="1277AA"/>
            </a:solidFill>
            <a:prstDash val="sysDot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Forma 9">
            <a:extLst>
              <a:ext uri="{FF2B5EF4-FFF2-40B4-BE49-F238E27FC236}">
                <a16:creationId xmlns:a16="http://schemas.microsoft.com/office/drawing/2014/main" id="{ACE9A06F-DDBE-4A74-B6FE-83574C83121A}"/>
              </a:ext>
            </a:extLst>
          </p:cNvPr>
          <p:cNvCxnSpPr/>
          <p:nvPr/>
        </p:nvCxnSpPr>
        <p:spPr bwMode="auto">
          <a:xfrm flipH="1" flipV="1">
            <a:off x="6358234" y="3754490"/>
            <a:ext cx="1789439" cy="2088000"/>
          </a:xfrm>
          <a:prstGeom prst="bentConnector3">
            <a:avLst>
              <a:gd name="adj1" fmla="val -12775"/>
            </a:avLst>
          </a:prstGeom>
          <a:ln w="28575">
            <a:solidFill>
              <a:srgbClr val="1277AA"/>
            </a:solidFill>
            <a:prstDash val="sysDot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Forma 9">
            <a:extLst>
              <a:ext uri="{FF2B5EF4-FFF2-40B4-BE49-F238E27FC236}">
                <a16:creationId xmlns:a16="http://schemas.microsoft.com/office/drawing/2014/main" id="{ACE9A06F-DDBE-4A74-B6FE-83574C83121A}"/>
              </a:ext>
            </a:extLst>
          </p:cNvPr>
          <p:cNvCxnSpPr/>
          <p:nvPr/>
        </p:nvCxnSpPr>
        <p:spPr bwMode="auto">
          <a:xfrm flipH="1" flipV="1">
            <a:off x="6358234" y="4369765"/>
            <a:ext cx="1789439" cy="1476000"/>
          </a:xfrm>
          <a:prstGeom prst="bentConnector3">
            <a:avLst>
              <a:gd name="adj1" fmla="val -12775"/>
            </a:avLst>
          </a:prstGeom>
          <a:ln w="28575">
            <a:solidFill>
              <a:srgbClr val="1277AA"/>
            </a:solidFill>
            <a:prstDash val="sysDot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Forma 9">
            <a:extLst>
              <a:ext uri="{FF2B5EF4-FFF2-40B4-BE49-F238E27FC236}">
                <a16:creationId xmlns:a16="http://schemas.microsoft.com/office/drawing/2014/main" id="{ACE9A06F-DDBE-4A74-B6FE-83574C83121A}"/>
              </a:ext>
            </a:extLst>
          </p:cNvPr>
          <p:cNvCxnSpPr/>
          <p:nvPr/>
        </p:nvCxnSpPr>
        <p:spPr bwMode="auto">
          <a:xfrm rot="5400000">
            <a:off x="6391630" y="2817651"/>
            <a:ext cx="1260000" cy="1332000"/>
          </a:xfrm>
          <a:prstGeom prst="bentConnector2">
            <a:avLst/>
          </a:prstGeom>
          <a:ln w="28575">
            <a:solidFill>
              <a:srgbClr val="1277AA"/>
            </a:solidFill>
            <a:prstDash val="sysDot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6993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olo 1">
            <a:extLst>
              <a:ext uri="{FF2B5EF4-FFF2-40B4-BE49-F238E27FC236}">
                <a16:creationId xmlns:a16="http://schemas.microsoft.com/office/drawing/2014/main" id="{20378988-034A-4D90-9CE9-9B9F6C522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219949" cy="655638"/>
          </a:xfrm>
        </p:spPr>
        <p:txBody>
          <a:bodyPr/>
          <a:lstStyle/>
          <a:p>
            <a:pPr>
              <a:tabLst>
                <a:tab pos="4040188" algn="l"/>
              </a:tabLst>
            </a:pPr>
            <a:r>
              <a:rPr lang="it-IT" dirty="0"/>
              <a:t>Schemi funzionali</a:t>
            </a:r>
          </a:p>
        </p:txBody>
      </p:sp>
      <p:pic>
        <p:nvPicPr>
          <p:cNvPr id="15" name="Immagine 4" descr="madrid_08 0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255" y="1163143"/>
            <a:ext cx="3573145" cy="5078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190625"/>
            <a:ext cx="3787580" cy="505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asellaDiTesto 16"/>
          <p:cNvSpPr txBox="1"/>
          <p:nvPr/>
        </p:nvSpPr>
        <p:spPr>
          <a:xfrm>
            <a:off x="1046065" y="5694363"/>
            <a:ext cx="295275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1277AA"/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2000">
                <a:solidFill>
                  <a:srgbClr val="1277AA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it-IT" dirty="0">
                <a:latin typeface="Swis721 Cn BT" panose="020B0506020202030204" pitchFamily="34" charset="0"/>
              </a:rPr>
              <a:t>CORPO MULTIPLO</a:t>
            </a:r>
            <a:endParaRPr lang="en-US" dirty="0">
              <a:latin typeface="Swis721 Cn BT" panose="020B0506020202030204" pitchFamily="34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5271452" y="1339881"/>
            <a:ext cx="295275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1277AA"/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2000">
                <a:solidFill>
                  <a:srgbClr val="1277AA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it-IT" dirty="0">
                <a:latin typeface="Swis721 Cn BT" panose="020B0506020202030204" pitchFamily="34" charset="0"/>
              </a:rPr>
              <a:t>CORPO UNICO</a:t>
            </a:r>
            <a:endParaRPr lang="en-US" dirty="0">
              <a:latin typeface="Swis721 Cn BT" panose="020B05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4363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378988-034A-4D90-9CE9-9B9F6C522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219949" cy="655638"/>
          </a:xfrm>
        </p:spPr>
        <p:txBody>
          <a:bodyPr/>
          <a:lstStyle/>
          <a:p>
            <a:pPr>
              <a:tabLst>
                <a:tab pos="4040188" algn="l"/>
              </a:tabLst>
            </a:pPr>
            <a:r>
              <a:rPr lang="it-IT" dirty="0"/>
              <a:t>Schemi funzionali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394AEE2F-86DE-4FFD-9504-E2E1AE08F27E}"/>
              </a:ext>
            </a:extLst>
          </p:cNvPr>
          <p:cNvSpPr txBox="1">
            <a:spLocks/>
          </p:cNvSpPr>
          <p:nvPr/>
        </p:nvSpPr>
        <p:spPr>
          <a:xfrm>
            <a:off x="5102867" y="2510504"/>
            <a:ext cx="1255367" cy="672164"/>
          </a:xfrm>
          <a:prstGeom prst="rect">
            <a:avLst/>
          </a:prstGeom>
          <a:solidFill>
            <a:schemeClr val="bg1"/>
          </a:solidFill>
          <a:ln>
            <a:solidFill>
              <a:srgbClr val="1277AA"/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b="1">
                <a:solidFill>
                  <a:srgbClr val="1277AA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it-IT" spc="-50" dirty="0">
                <a:latin typeface="Swis721 Cn BT" panose="020B0506020202030204" pitchFamily="34" charset="0"/>
              </a:rPr>
              <a:t>tipologia di elementi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C9C5F0B-3BEC-4A6B-9C9B-1A190AC4886B}"/>
              </a:ext>
            </a:extLst>
          </p:cNvPr>
          <p:cNvSpPr txBox="1">
            <a:spLocks/>
          </p:cNvSpPr>
          <p:nvPr/>
        </p:nvSpPr>
        <p:spPr>
          <a:xfrm>
            <a:off x="7186863" y="1560899"/>
            <a:ext cx="1255368" cy="6109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1277AA"/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400">
                <a:solidFill>
                  <a:srgbClr val="1277AA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it-IT" dirty="0">
                <a:latin typeface="Swis721 Cn BT" panose="020B0506020202030204" pitchFamily="34" charset="0"/>
              </a:rPr>
              <a:t>piccoli elementi</a:t>
            </a:r>
          </a:p>
        </p:txBody>
      </p:sp>
      <p:cxnSp>
        <p:nvCxnSpPr>
          <p:cNvPr id="5" name="Forma 9">
            <a:extLst>
              <a:ext uri="{FF2B5EF4-FFF2-40B4-BE49-F238E27FC236}">
                <a16:creationId xmlns:a16="http://schemas.microsoft.com/office/drawing/2014/main" id="{FC3BE139-40CC-42D0-AA13-7D63467E708A}"/>
              </a:ext>
            </a:extLst>
          </p:cNvPr>
          <p:cNvCxnSpPr>
            <a:stCxn id="3" idx="3"/>
            <a:endCxn id="4" idx="1"/>
          </p:cNvCxnSpPr>
          <p:nvPr/>
        </p:nvCxnSpPr>
        <p:spPr bwMode="auto">
          <a:xfrm flipV="1">
            <a:off x="6358234" y="1866394"/>
            <a:ext cx="828629" cy="980192"/>
          </a:xfrm>
          <a:prstGeom prst="bentConnector3">
            <a:avLst>
              <a:gd name="adj1" fmla="val 50000"/>
            </a:avLst>
          </a:prstGeom>
          <a:ln w="28575">
            <a:solidFill>
              <a:srgbClr val="1277AA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3">
            <a:extLst>
              <a:ext uri="{FF2B5EF4-FFF2-40B4-BE49-F238E27FC236}">
                <a16:creationId xmlns:a16="http://schemas.microsoft.com/office/drawing/2014/main" id="{12A5B612-41B2-4047-A336-4A063F467620}"/>
              </a:ext>
            </a:extLst>
          </p:cNvPr>
          <p:cNvSpPr txBox="1">
            <a:spLocks/>
          </p:cNvSpPr>
          <p:nvPr/>
        </p:nvSpPr>
        <p:spPr>
          <a:xfrm>
            <a:off x="7186863" y="2760808"/>
            <a:ext cx="1255368" cy="6109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1277AA"/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400">
                <a:solidFill>
                  <a:srgbClr val="1277AA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it-IT" dirty="0">
                <a:latin typeface="Swis721 Cn BT" panose="020B0506020202030204" pitchFamily="34" charset="0"/>
              </a:rPr>
              <a:t>pannelli autoportanti</a:t>
            </a:r>
          </a:p>
        </p:txBody>
      </p:sp>
      <p:cxnSp>
        <p:nvCxnSpPr>
          <p:cNvPr id="7" name="Forma 9">
            <a:extLst>
              <a:ext uri="{FF2B5EF4-FFF2-40B4-BE49-F238E27FC236}">
                <a16:creationId xmlns:a16="http://schemas.microsoft.com/office/drawing/2014/main" id="{64D298BD-C901-4641-A46A-6EA73590FC24}"/>
              </a:ext>
            </a:extLst>
          </p:cNvPr>
          <p:cNvCxnSpPr>
            <a:stCxn id="3" idx="3"/>
            <a:endCxn id="6" idx="1"/>
          </p:cNvCxnSpPr>
          <p:nvPr/>
        </p:nvCxnSpPr>
        <p:spPr bwMode="auto">
          <a:xfrm>
            <a:off x="6358234" y="2846586"/>
            <a:ext cx="828629" cy="219717"/>
          </a:xfrm>
          <a:prstGeom prst="bentConnector3">
            <a:avLst>
              <a:gd name="adj1" fmla="val 50000"/>
            </a:avLst>
          </a:prstGeom>
          <a:ln w="28575">
            <a:solidFill>
              <a:srgbClr val="1277AA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3">
            <a:extLst>
              <a:ext uri="{FF2B5EF4-FFF2-40B4-BE49-F238E27FC236}">
                <a16:creationId xmlns:a16="http://schemas.microsoft.com/office/drawing/2014/main" id="{64787208-9C77-4301-B1A2-B037D47A4026}"/>
              </a:ext>
            </a:extLst>
          </p:cNvPr>
          <p:cNvSpPr txBox="1">
            <a:spLocks/>
          </p:cNvSpPr>
          <p:nvPr/>
        </p:nvSpPr>
        <p:spPr>
          <a:xfrm>
            <a:off x="7186863" y="4040935"/>
            <a:ext cx="1255368" cy="6109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1277AA"/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400">
                <a:solidFill>
                  <a:srgbClr val="1277AA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it-IT" dirty="0">
                <a:latin typeface="Swis721 Cn BT" panose="020B0506020202030204" pitchFamily="34" charset="0"/>
              </a:rPr>
              <a:t>parete</a:t>
            </a:r>
          </a:p>
          <a:p>
            <a:r>
              <a:rPr lang="it-IT" dirty="0">
                <a:latin typeface="Swis721 Cn BT" panose="020B0506020202030204" pitchFamily="34" charset="0"/>
              </a:rPr>
              <a:t>gettata</a:t>
            </a:r>
          </a:p>
        </p:txBody>
      </p:sp>
      <p:cxnSp>
        <p:nvCxnSpPr>
          <p:cNvPr id="9" name="Forma 9">
            <a:extLst>
              <a:ext uri="{FF2B5EF4-FFF2-40B4-BE49-F238E27FC236}">
                <a16:creationId xmlns:a16="http://schemas.microsoft.com/office/drawing/2014/main" id="{915C91F1-965A-4F13-9FFC-965FB0D4004C}"/>
              </a:ext>
            </a:extLst>
          </p:cNvPr>
          <p:cNvCxnSpPr>
            <a:stCxn id="3" idx="3"/>
            <a:endCxn id="8" idx="1"/>
          </p:cNvCxnSpPr>
          <p:nvPr/>
        </p:nvCxnSpPr>
        <p:spPr bwMode="auto">
          <a:xfrm>
            <a:off x="6358234" y="2846586"/>
            <a:ext cx="828629" cy="1499844"/>
          </a:xfrm>
          <a:prstGeom prst="bentConnector3">
            <a:avLst>
              <a:gd name="adj1" fmla="val 50000"/>
            </a:avLst>
          </a:prstGeom>
          <a:ln w="28575">
            <a:solidFill>
              <a:srgbClr val="1277AA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3">
            <a:extLst>
              <a:ext uri="{FF2B5EF4-FFF2-40B4-BE49-F238E27FC236}">
                <a16:creationId xmlns:a16="http://schemas.microsoft.com/office/drawing/2014/main" id="{15592FB5-6035-406C-9924-C59CA32844A4}"/>
              </a:ext>
            </a:extLst>
          </p:cNvPr>
          <p:cNvSpPr txBox="1">
            <a:spLocks/>
          </p:cNvSpPr>
          <p:nvPr/>
        </p:nvSpPr>
        <p:spPr>
          <a:xfrm>
            <a:off x="7186863" y="5321062"/>
            <a:ext cx="1255368" cy="6109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1277AA"/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400">
                <a:solidFill>
                  <a:srgbClr val="1277AA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it-IT" dirty="0">
                <a:latin typeface="Swis721 Cn BT" panose="020B0506020202030204" pitchFamily="34" charset="0"/>
              </a:rPr>
              <a:t>struttura ausiliaria</a:t>
            </a:r>
          </a:p>
        </p:txBody>
      </p:sp>
      <p:cxnSp>
        <p:nvCxnSpPr>
          <p:cNvPr id="11" name="Forma 9">
            <a:extLst>
              <a:ext uri="{FF2B5EF4-FFF2-40B4-BE49-F238E27FC236}">
                <a16:creationId xmlns:a16="http://schemas.microsoft.com/office/drawing/2014/main" id="{64994B72-14CB-4F2C-B7AA-59E3D183ED61}"/>
              </a:ext>
            </a:extLst>
          </p:cNvPr>
          <p:cNvCxnSpPr>
            <a:stCxn id="3" idx="3"/>
            <a:endCxn id="10" idx="1"/>
          </p:cNvCxnSpPr>
          <p:nvPr/>
        </p:nvCxnSpPr>
        <p:spPr bwMode="auto">
          <a:xfrm>
            <a:off x="6358234" y="2846586"/>
            <a:ext cx="828629" cy="2779971"/>
          </a:xfrm>
          <a:prstGeom prst="bentConnector3">
            <a:avLst>
              <a:gd name="adj1" fmla="val 50000"/>
            </a:avLst>
          </a:prstGeom>
          <a:ln w="28575">
            <a:solidFill>
              <a:srgbClr val="1277AA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3">
            <a:extLst>
              <a:ext uri="{FF2B5EF4-FFF2-40B4-BE49-F238E27FC236}">
                <a16:creationId xmlns:a16="http://schemas.microsoft.com/office/drawing/2014/main" id="{61FF1FF4-6609-43DA-9973-EE35574D4835}"/>
              </a:ext>
            </a:extLst>
          </p:cNvPr>
          <p:cNvSpPr txBox="1">
            <a:spLocks/>
          </p:cNvSpPr>
          <p:nvPr/>
        </p:nvSpPr>
        <p:spPr>
          <a:xfrm>
            <a:off x="4848551" y="1216529"/>
            <a:ext cx="1764000" cy="1076519"/>
          </a:xfrm>
          <a:prstGeom prst="rect">
            <a:avLst/>
          </a:prstGeom>
          <a:solidFill>
            <a:srgbClr val="1277AA"/>
          </a:solidFill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600" b="1">
                <a:solidFill>
                  <a:schemeClr val="bg1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it-IT" dirty="0">
                <a:latin typeface="Swis721 Cn BT" panose="020B0506020202030204" pitchFamily="34" charset="0"/>
              </a:rPr>
              <a:t>MORFOLOGIA ELEMENTI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F355B666-0BC5-419B-A15B-85A77D513B13}"/>
              </a:ext>
            </a:extLst>
          </p:cNvPr>
          <p:cNvSpPr txBox="1">
            <a:spLocks/>
          </p:cNvSpPr>
          <p:nvPr/>
        </p:nvSpPr>
        <p:spPr>
          <a:xfrm>
            <a:off x="755297" y="2510504"/>
            <a:ext cx="1764000" cy="672164"/>
          </a:xfrm>
          <a:prstGeom prst="rect">
            <a:avLst/>
          </a:prstGeom>
          <a:solidFill>
            <a:schemeClr val="bg1"/>
          </a:solidFill>
          <a:ln>
            <a:solidFill>
              <a:srgbClr val="1277AA"/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b="1">
                <a:solidFill>
                  <a:srgbClr val="1277AA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it-IT" spc="-50" dirty="0">
                <a:latin typeface="Swis721 Cn BT" panose="020B0506020202030204" pitchFamily="34" charset="0"/>
              </a:rPr>
              <a:t>caratterizzazione</a:t>
            </a: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C0F76876-F348-4C1E-9577-7B0665E5BB9A}"/>
              </a:ext>
            </a:extLst>
          </p:cNvPr>
          <p:cNvSpPr txBox="1">
            <a:spLocks/>
          </p:cNvSpPr>
          <p:nvPr/>
        </p:nvSpPr>
        <p:spPr>
          <a:xfrm>
            <a:off x="3093609" y="1560899"/>
            <a:ext cx="1255368" cy="6109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1277AA"/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400">
                <a:solidFill>
                  <a:srgbClr val="1277AA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it-IT" dirty="0">
                <a:latin typeface="Swis721 Cn BT" panose="020B0506020202030204" pitchFamily="34" charset="0"/>
              </a:rPr>
              <a:t>parete</a:t>
            </a:r>
          </a:p>
          <a:p>
            <a:r>
              <a:rPr lang="it-IT" dirty="0">
                <a:latin typeface="Swis721 Cn BT" panose="020B0506020202030204" pitchFamily="34" charset="0"/>
              </a:rPr>
              <a:t>doppia</a:t>
            </a:r>
          </a:p>
        </p:txBody>
      </p:sp>
      <p:cxnSp>
        <p:nvCxnSpPr>
          <p:cNvPr id="15" name="Forma 9">
            <a:extLst>
              <a:ext uri="{FF2B5EF4-FFF2-40B4-BE49-F238E27FC236}">
                <a16:creationId xmlns:a16="http://schemas.microsoft.com/office/drawing/2014/main" id="{950C12F5-CA17-441C-A5A2-C924925D253B}"/>
              </a:ext>
            </a:extLst>
          </p:cNvPr>
          <p:cNvCxnSpPr>
            <a:stCxn id="13" idx="3"/>
            <a:endCxn id="14" idx="1"/>
          </p:cNvCxnSpPr>
          <p:nvPr/>
        </p:nvCxnSpPr>
        <p:spPr bwMode="auto">
          <a:xfrm flipV="1">
            <a:off x="2519297" y="1866394"/>
            <a:ext cx="574312" cy="980192"/>
          </a:xfrm>
          <a:prstGeom prst="bentConnector3">
            <a:avLst>
              <a:gd name="adj1" fmla="val 50000"/>
            </a:avLst>
          </a:prstGeom>
          <a:ln w="28575">
            <a:solidFill>
              <a:srgbClr val="1277AA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3">
            <a:extLst>
              <a:ext uri="{FF2B5EF4-FFF2-40B4-BE49-F238E27FC236}">
                <a16:creationId xmlns:a16="http://schemas.microsoft.com/office/drawing/2014/main" id="{39012FFC-C5B3-409D-A7BC-D7CD258A18BE}"/>
              </a:ext>
            </a:extLst>
          </p:cNvPr>
          <p:cNvSpPr txBox="1">
            <a:spLocks/>
          </p:cNvSpPr>
          <p:nvPr/>
        </p:nvSpPr>
        <p:spPr>
          <a:xfrm>
            <a:off x="3093609" y="2436415"/>
            <a:ext cx="1255368" cy="6109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1277AA"/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400">
                <a:solidFill>
                  <a:srgbClr val="1277AA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it-IT" dirty="0">
                <a:latin typeface="Swis721 Cn BT" panose="020B0506020202030204" pitchFamily="34" charset="0"/>
              </a:rPr>
              <a:t>parete ventilata</a:t>
            </a:r>
          </a:p>
        </p:txBody>
      </p:sp>
      <p:cxnSp>
        <p:nvCxnSpPr>
          <p:cNvPr id="17" name="Forma 9">
            <a:extLst>
              <a:ext uri="{FF2B5EF4-FFF2-40B4-BE49-F238E27FC236}">
                <a16:creationId xmlns:a16="http://schemas.microsoft.com/office/drawing/2014/main" id="{13287D19-4FBF-456B-B9D7-EF14380D7CCA}"/>
              </a:ext>
            </a:extLst>
          </p:cNvPr>
          <p:cNvCxnSpPr>
            <a:stCxn id="13" idx="3"/>
            <a:endCxn id="16" idx="1"/>
          </p:cNvCxnSpPr>
          <p:nvPr/>
        </p:nvCxnSpPr>
        <p:spPr bwMode="auto">
          <a:xfrm flipV="1">
            <a:off x="2519297" y="2741910"/>
            <a:ext cx="574312" cy="104676"/>
          </a:xfrm>
          <a:prstGeom prst="bentConnector3">
            <a:avLst>
              <a:gd name="adj1" fmla="val 50000"/>
            </a:avLst>
          </a:prstGeom>
          <a:ln w="28575">
            <a:solidFill>
              <a:srgbClr val="1277AA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3">
            <a:extLst>
              <a:ext uri="{FF2B5EF4-FFF2-40B4-BE49-F238E27FC236}">
                <a16:creationId xmlns:a16="http://schemas.microsoft.com/office/drawing/2014/main" id="{15D73BF2-3A66-4436-9631-5F926EF0C8AD}"/>
              </a:ext>
            </a:extLst>
          </p:cNvPr>
          <p:cNvSpPr txBox="1">
            <a:spLocks/>
          </p:cNvSpPr>
          <p:nvPr/>
        </p:nvSpPr>
        <p:spPr>
          <a:xfrm>
            <a:off x="3091546" y="4194112"/>
            <a:ext cx="1255368" cy="6109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1277AA"/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400">
                <a:solidFill>
                  <a:srgbClr val="1277AA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it-IT" dirty="0">
                <a:latin typeface="Swis721 Cn BT" panose="020B0506020202030204" pitchFamily="34" charset="0"/>
              </a:rPr>
              <a:t>parete trasparente</a:t>
            </a:r>
          </a:p>
        </p:txBody>
      </p:sp>
      <p:cxnSp>
        <p:nvCxnSpPr>
          <p:cNvPr id="19" name="Forma 9">
            <a:extLst>
              <a:ext uri="{FF2B5EF4-FFF2-40B4-BE49-F238E27FC236}">
                <a16:creationId xmlns:a16="http://schemas.microsoft.com/office/drawing/2014/main" id="{8E13D4C0-1F86-4953-A69A-0AEB2E6F974E}"/>
              </a:ext>
            </a:extLst>
          </p:cNvPr>
          <p:cNvCxnSpPr>
            <a:stCxn id="13" idx="3"/>
            <a:endCxn id="18" idx="1"/>
          </p:cNvCxnSpPr>
          <p:nvPr/>
        </p:nvCxnSpPr>
        <p:spPr bwMode="auto">
          <a:xfrm>
            <a:off x="2519297" y="2846586"/>
            <a:ext cx="572249" cy="1653021"/>
          </a:xfrm>
          <a:prstGeom prst="bentConnector3">
            <a:avLst>
              <a:gd name="adj1" fmla="val 50000"/>
            </a:avLst>
          </a:prstGeom>
          <a:ln w="28575">
            <a:solidFill>
              <a:srgbClr val="1277AA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3">
            <a:extLst>
              <a:ext uri="{FF2B5EF4-FFF2-40B4-BE49-F238E27FC236}">
                <a16:creationId xmlns:a16="http://schemas.microsoft.com/office/drawing/2014/main" id="{E4954234-1F8B-47B1-B23A-F3FBEF352A2F}"/>
              </a:ext>
            </a:extLst>
          </p:cNvPr>
          <p:cNvSpPr txBox="1">
            <a:spLocks/>
          </p:cNvSpPr>
          <p:nvPr/>
        </p:nvSpPr>
        <p:spPr>
          <a:xfrm>
            <a:off x="3091546" y="5070946"/>
            <a:ext cx="1255368" cy="6109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1277AA"/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400">
                <a:solidFill>
                  <a:srgbClr val="1277AA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it-IT" dirty="0">
                <a:latin typeface="Swis721 Cn BT" panose="020B0506020202030204" pitchFamily="34" charset="0"/>
              </a:rPr>
              <a:t>parete captatrice</a:t>
            </a:r>
          </a:p>
        </p:txBody>
      </p:sp>
      <p:cxnSp>
        <p:nvCxnSpPr>
          <p:cNvPr id="21" name="Forma 9">
            <a:extLst>
              <a:ext uri="{FF2B5EF4-FFF2-40B4-BE49-F238E27FC236}">
                <a16:creationId xmlns:a16="http://schemas.microsoft.com/office/drawing/2014/main" id="{B7C74B44-191E-435C-B85F-F1B710A94E48}"/>
              </a:ext>
            </a:extLst>
          </p:cNvPr>
          <p:cNvCxnSpPr>
            <a:stCxn id="13" idx="3"/>
            <a:endCxn id="20" idx="1"/>
          </p:cNvCxnSpPr>
          <p:nvPr/>
        </p:nvCxnSpPr>
        <p:spPr bwMode="auto">
          <a:xfrm>
            <a:off x="2519297" y="2846586"/>
            <a:ext cx="572249" cy="2529855"/>
          </a:xfrm>
          <a:prstGeom prst="bentConnector3">
            <a:avLst>
              <a:gd name="adj1" fmla="val 50000"/>
            </a:avLst>
          </a:prstGeom>
          <a:ln w="28575">
            <a:solidFill>
              <a:srgbClr val="1277AA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3">
            <a:extLst>
              <a:ext uri="{FF2B5EF4-FFF2-40B4-BE49-F238E27FC236}">
                <a16:creationId xmlns:a16="http://schemas.microsoft.com/office/drawing/2014/main" id="{812B64DD-A139-40EF-89FA-4F10C0BA2365}"/>
              </a:ext>
            </a:extLst>
          </p:cNvPr>
          <p:cNvSpPr txBox="1">
            <a:spLocks/>
          </p:cNvSpPr>
          <p:nvPr/>
        </p:nvSpPr>
        <p:spPr>
          <a:xfrm>
            <a:off x="755297" y="1216529"/>
            <a:ext cx="1764000" cy="1076519"/>
          </a:xfrm>
          <a:prstGeom prst="rect">
            <a:avLst/>
          </a:prstGeom>
          <a:solidFill>
            <a:srgbClr val="1277AA"/>
          </a:solidFill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600" b="1">
                <a:solidFill>
                  <a:schemeClr val="bg1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it-IT" dirty="0">
                <a:latin typeface="Swis721 Cn BT" panose="020B0506020202030204" pitchFamily="34" charset="0"/>
              </a:rPr>
              <a:t>SPECIFICAZIONE FUNZIONALE</a:t>
            </a:r>
          </a:p>
        </p:txBody>
      </p:sp>
      <p:sp>
        <p:nvSpPr>
          <p:cNvPr id="24" name="Title 3">
            <a:extLst>
              <a:ext uri="{FF2B5EF4-FFF2-40B4-BE49-F238E27FC236}">
                <a16:creationId xmlns:a16="http://schemas.microsoft.com/office/drawing/2014/main" id="{39012FFC-C5B3-409D-A7BC-D7CD258A18BE}"/>
              </a:ext>
            </a:extLst>
          </p:cNvPr>
          <p:cNvSpPr txBox="1">
            <a:spLocks/>
          </p:cNvSpPr>
          <p:nvPr/>
        </p:nvSpPr>
        <p:spPr>
          <a:xfrm>
            <a:off x="3093608" y="3313249"/>
            <a:ext cx="1255368" cy="6109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1277AA"/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400">
                <a:solidFill>
                  <a:srgbClr val="1277AA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it-IT" dirty="0">
                <a:latin typeface="Swis721 Cn BT" panose="020B0506020202030204" pitchFamily="34" charset="0"/>
              </a:rPr>
              <a:t>parete</a:t>
            </a:r>
          </a:p>
          <a:p>
            <a:r>
              <a:rPr lang="it-IT" dirty="0">
                <a:latin typeface="Swis721 Cn BT" panose="020B0506020202030204" pitchFamily="34" charset="0"/>
              </a:rPr>
              <a:t>isolata</a:t>
            </a:r>
          </a:p>
        </p:txBody>
      </p:sp>
      <p:cxnSp>
        <p:nvCxnSpPr>
          <p:cNvPr id="28" name="Forma 9">
            <a:extLst>
              <a:ext uri="{FF2B5EF4-FFF2-40B4-BE49-F238E27FC236}">
                <a16:creationId xmlns:a16="http://schemas.microsoft.com/office/drawing/2014/main" id="{B7C74B44-191E-435C-B85F-F1B710A94E48}"/>
              </a:ext>
            </a:extLst>
          </p:cNvPr>
          <p:cNvCxnSpPr>
            <a:stCxn id="13" idx="3"/>
            <a:endCxn id="24" idx="1"/>
          </p:cNvCxnSpPr>
          <p:nvPr/>
        </p:nvCxnSpPr>
        <p:spPr bwMode="auto">
          <a:xfrm>
            <a:off x="2519297" y="2846586"/>
            <a:ext cx="574311" cy="772158"/>
          </a:xfrm>
          <a:prstGeom prst="bentConnector3">
            <a:avLst>
              <a:gd name="adj1" fmla="val 50000"/>
            </a:avLst>
          </a:prstGeom>
          <a:ln w="28575">
            <a:solidFill>
              <a:srgbClr val="1277AA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16633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378988-034A-4D90-9CE9-9B9F6C522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219949" cy="655638"/>
          </a:xfrm>
        </p:spPr>
        <p:txBody>
          <a:bodyPr/>
          <a:lstStyle/>
          <a:p>
            <a:pPr>
              <a:tabLst>
                <a:tab pos="4040188" algn="l"/>
              </a:tabLst>
            </a:pPr>
            <a:r>
              <a:rPr lang="it-IT" dirty="0"/>
              <a:t>Schemi funzionali</a:t>
            </a:r>
          </a:p>
        </p:txBody>
      </p:sp>
      <p:pic>
        <p:nvPicPr>
          <p:cNvPr id="2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462" y="1241425"/>
            <a:ext cx="3556701" cy="4807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41425"/>
            <a:ext cx="3467100" cy="4807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56635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378988-034A-4D90-9CE9-9B9F6C522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219949" cy="655638"/>
          </a:xfrm>
        </p:spPr>
        <p:txBody>
          <a:bodyPr/>
          <a:lstStyle/>
          <a:p>
            <a:pPr>
              <a:tabLst>
                <a:tab pos="4040188" algn="l"/>
              </a:tabLst>
            </a:pPr>
            <a:r>
              <a:rPr lang="it-IT" dirty="0"/>
              <a:t>Schemi funzionali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8"/>
          <a:stretch/>
        </p:blipFill>
        <p:spPr bwMode="auto">
          <a:xfrm>
            <a:off x="171450" y="1584325"/>
            <a:ext cx="4516577" cy="399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egnaposto contenuto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57"/>
          <a:stretch/>
        </p:blipFill>
        <p:spPr>
          <a:xfrm>
            <a:off x="4948238" y="1584325"/>
            <a:ext cx="3984570" cy="399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130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20378988-034A-4D90-9CE9-9B9F6C522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5"/>
            <a:ext cx="6579870" cy="655638"/>
          </a:xfrm>
        </p:spPr>
        <p:txBody>
          <a:bodyPr/>
          <a:lstStyle/>
          <a:p>
            <a:pPr>
              <a:tabLst>
                <a:tab pos="4040188" algn="l"/>
              </a:tabLst>
            </a:pPr>
            <a:r>
              <a:rPr lang="it-IT" dirty="0"/>
              <a:t>Alcune definizioni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E79BB90-5302-4627-AE13-EBAB5CD87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5674"/>
            <a:ext cx="9144000" cy="3569051"/>
          </a:xfrm>
          <a:prstGeom prst="rect">
            <a:avLst/>
          </a:prstGeom>
        </p:spPr>
      </p:pic>
      <p:sp>
        <p:nvSpPr>
          <p:cNvPr id="22" name="Title 3">
            <a:extLst>
              <a:ext uri="{FF2B5EF4-FFF2-40B4-BE49-F238E27FC236}">
                <a16:creationId xmlns:a16="http://schemas.microsoft.com/office/drawing/2014/main" id="{E6CE97F6-5D42-4182-A653-EA9CA3064085}"/>
              </a:ext>
            </a:extLst>
          </p:cNvPr>
          <p:cNvSpPr txBox="1">
            <a:spLocks/>
          </p:cNvSpPr>
          <p:nvPr/>
        </p:nvSpPr>
        <p:spPr>
          <a:xfrm>
            <a:off x="1109657" y="5000625"/>
            <a:ext cx="1765300" cy="1076325"/>
          </a:xfrm>
          <a:prstGeom prst="rect">
            <a:avLst/>
          </a:prstGeom>
          <a:solidFill>
            <a:srgbClr val="1277AA"/>
          </a:solidFill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600" b="1">
                <a:solidFill>
                  <a:schemeClr val="bg1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it-IT" dirty="0">
                <a:latin typeface="Swis721 Cn BT" panose="020B0506020202030204" pitchFamily="34" charset="0"/>
              </a:rPr>
              <a:t>ORGANISMO EDILIZIO</a:t>
            </a:r>
          </a:p>
        </p:txBody>
      </p:sp>
      <p:sp>
        <p:nvSpPr>
          <p:cNvPr id="24" name="Title 3">
            <a:extLst>
              <a:ext uri="{FF2B5EF4-FFF2-40B4-BE49-F238E27FC236}">
                <a16:creationId xmlns:a16="http://schemas.microsoft.com/office/drawing/2014/main" id="{0A592E23-CCC0-4D33-B70B-2F0432F9E981}"/>
              </a:ext>
            </a:extLst>
          </p:cNvPr>
          <p:cNvSpPr txBox="1">
            <a:spLocks/>
          </p:cNvSpPr>
          <p:nvPr/>
        </p:nvSpPr>
        <p:spPr>
          <a:xfrm>
            <a:off x="3689350" y="5000624"/>
            <a:ext cx="1765300" cy="1076325"/>
          </a:xfrm>
          <a:prstGeom prst="rect">
            <a:avLst/>
          </a:prstGeom>
          <a:solidFill>
            <a:srgbClr val="1277AA"/>
          </a:solidFill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600" b="1">
                <a:solidFill>
                  <a:schemeClr val="bg1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it-IT" dirty="0">
                <a:latin typeface="Swis721 Cn BT" panose="020B0506020202030204" pitchFamily="34" charset="0"/>
              </a:rPr>
              <a:t>SISTEMA TECNOLOGICO</a:t>
            </a:r>
          </a:p>
        </p:txBody>
      </p:sp>
      <p:sp>
        <p:nvSpPr>
          <p:cNvPr id="25" name="Title 3">
            <a:extLst>
              <a:ext uri="{FF2B5EF4-FFF2-40B4-BE49-F238E27FC236}">
                <a16:creationId xmlns:a16="http://schemas.microsoft.com/office/drawing/2014/main" id="{58573DB9-E8B8-4E84-8113-0E966E8586EE}"/>
              </a:ext>
            </a:extLst>
          </p:cNvPr>
          <p:cNvSpPr txBox="1">
            <a:spLocks/>
          </p:cNvSpPr>
          <p:nvPr/>
        </p:nvSpPr>
        <p:spPr>
          <a:xfrm>
            <a:off x="6269043" y="5000625"/>
            <a:ext cx="1765300" cy="1076325"/>
          </a:xfrm>
          <a:prstGeom prst="rect">
            <a:avLst/>
          </a:prstGeom>
          <a:solidFill>
            <a:srgbClr val="1277AA"/>
          </a:solidFill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600" b="1">
                <a:solidFill>
                  <a:schemeClr val="bg1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it-IT" dirty="0">
                <a:latin typeface="Swis721 Cn BT" panose="020B0506020202030204" pitchFamily="34" charset="0"/>
              </a:rPr>
              <a:t>SOTTOSISTEMI</a:t>
            </a:r>
          </a:p>
        </p:txBody>
      </p:sp>
      <p:cxnSp>
        <p:nvCxnSpPr>
          <p:cNvPr id="26" name="Forma 9">
            <a:extLst>
              <a:ext uri="{FF2B5EF4-FFF2-40B4-BE49-F238E27FC236}">
                <a16:creationId xmlns:a16="http://schemas.microsoft.com/office/drawing/2014/main" id="{EF7A7092-F0DA-4698-B718-8672CE45218F}"/>
              </a:ext>
            </a:extLst>
          </p:cNvPr>
          <p:cNvCxnSpPr>
            <a:cxnSpLocks/>
            <a:stCxn id="22" idx="3"/>
            <a:endCxn id="24" idx="1"/>
          </p:cNvCxnSpPr>
          <p:nvPr/>
        </p:nvCxnSpPr>
        <p:spPr bwMode="auto">
          <a:xfrm flipV="1">
            <a:off x="2874957" y="5538787"/>
            <a:ext cx="814393" cy="1"/>
          </a:xfrm>
          <a:prstGeom prst="bentConnector3">
            <a:avLst>
              <a:gd name="adj1" fmla="val 50000"/>
            </a:avLst>
          </a:prstGeom>
          <a:ln w="28575">
            <a:solidFill>
              <a:srgbClr val="1277AA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Forma 9">
            <a:extLst>
              <a:ext uri="{FF2B5EF4-FFF2-40B4-BE49-F238E27FC236}">
                <a16:creationId xmlns:a16="http://schemas.microsoft.com/office/drawing/2014/main" id="{B58DC225-40D1-4B5D-A4CD-06574BCC2BDE}"/>
              </a:ext>
            </a:extLst>
          </p:cNvPr>
          <p:cNvCxnSpPr>
            <a:cxnSpLocks/>
            <a:stCxn id="24" idx="3"/>
            <a:endCxn id="25" idx="1"/>
          </p:cNvCxnSpPr>
          <p:nvPr/>
        </p:nvCxnSpPr>
        <p:spPr bwMode="auto">
          <a:xfrm>
            <a:off x="5454650" y="5538787"/>
            <a:ext cx="814393" cy="1"/>
          </a:xfrm>
          <a:prstGeom prst="bentConnector3">
            <a:avLst>
              <a:gd name="adj1" fmla="val 50000"/>
            </a:avLst>
          </a:prstGeom>
          <a:ln w="28575">
            <a:solidFill>
              <a:srgbClr val="1277AA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Forma 9">
            <a:extLst>
              <a:ext uri="{FF2B5EF4-FFF2-40B4-BE49-F238E27FC236}">
                <a16:creationId xmlns:a16="http://schemas.microsoft.com/office/drawing/2014/main" id="{2DFBFCAC-CDBF-4C0A-9C6C-CF22616157B8}"/>
              </a:ext>
            </a:extLst>
          </p:cNvPr>
          <p:cNvCxnSpPr>
            <a:cxnSpLocks/>
            <a:stCxn id="25" idx="0"/>
            <a:endCxn id="22" idx="0"/>
          </p:cNvCxnSpPr>
          <p:nvPr/>
        </p:nvCxnSpPr>
        <p:spPr bwMode="auto">
          <a:xfrm rot="16200000" flipV="1">
            <a:off x="4572000" y="2420932"/>
            <a:ext cx="12700" cy="5159386"/>
          </a:xfrm>
          <a:prstGeom prst="bentConnector3">
            <a:avLst>
              <a:gd name="adj1" fmla="val 2200000"/>
            </a:avLst>
          </a:prstGeom>
          <a:ln w="28575">
            <a:solidFill>
              <a:srgbClr val="1277AA"/>
            </a:solidFill>
            <a:prstDash val="dash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itle 3">
            <a:extLst>
              <a:ext uri="{FF2B5EF4-FFF2-40B4-BE49-F238E27FC236}">
                <a16:creationId xmlns:a16="http://schemas.microsoft.com/office/drawing/2014/main" id="{94017313-4093-4A42-9670-F6FFD972A3DB}"/>
              </a:ext>
            </a:extLst>
          </p:cNvPr>
          <p:cNvSpPr txBox="1">
            <a:spLocks/>
          </p:cNvSpPr>
          <p:nvPr/>
        </p:nvSpPr>
        <p:spPr>
          <a:xfrm>
            <a:off x="3276600" y="4267200"/>
            <a:ext cx="2590800" cy="3597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1277AA"/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400">
                <a:solidFill>
                  <a:srgbClr val="1277AA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it-IT" dirty="0">
                <a:latin typeface="Swis721 Cn BT" panose="020B0506020202030204" pitchFamily="34" charset="0"/>
              </a:rPr>
              <a:t>controllo delle discontinuità</a:t>
            </a:r>
          </a:p>
        </p:txBody>
      </p:sp>
    </p:spTree>
    <p:extLst>
      <p:ext uri="{BB962C8B-B14F-4D97-AF65-F5344CB8AC3E}">
        <p14:creationId xmlns:p14="http://schemas.microsoft.com/office/powerpoint/2010/main" val="37877511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378988-034A-4D90-9CE9-9B9F6C522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219949" cy="655638"/>
          </a:xfrm>
        </p:spPr>
        <p:txBody>
          <a:bodyPr/>
          <a:lstStyle/>
          <a:p>
            <a:pPr>
              <a:tabLst>
                <a:tab pos="4040188" algn="l"/>
              </a:tabLst>
            </a:pPr>
            <a:r>
              <a:rPr lang="it-IT" dirty="0"/>
              <a:t>Schemi funzionali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F355B666-0BC5-419B-A15B-85A77D513B13}"/>
              </a:ext>
            </a:extLst>
          </p:cNvPr>
          <p:cNvSpPr txBox="1">
            <a:spLocks/>
          </p:cNvSpPr>
          <p:nvPr/>
        </p:nvSpPr>
        <p:spPr>
          <a:xfrm>
            <a:off x="755297" y="2510504"/>
            <a:ext cx="1764000" cy="672164"/>
          </a:xfrm>
          <a:prstGeom prst="rect">
            <a:avLst/>
          </a:prstGeom>
          <a:solidFill>
            <a:schemeClr val="bg1"/>
          </a:solidFill>
          <a:ln>
            <a:solidFill>
              <a:srgbClr val="1277AA"/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b="1">
                <a:solidFill>
                  <a:srgbClr val="1277AA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it-IT" spc="-50" dirty="0">
                <a:latin typeface="Swis721 Cn BT" panose="020B0506020202030204" pitchFamily="34" charset="0"/>
              </a:rPr>
              <a:t>caratterizzazione</a:t>
            </a: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C0F76876-F348-4C1E-9577-7B0665E5BB9A}"/>
              </a:ext>
            </a:extLst>
          </p:cNvPr>
          <p:cNvSpPr txBox="1">
            <a:spLocks/>
          </p:cNvSpPr>
          <p:nvPr/>
        </p:nvSpPr>
        <p:spPr>
          <a:xfrm>
            <a:off x="3093609" y="1560899"/>
            <a:ext cx="1255368" cy="6109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1277AA"/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400">
                <a:solidFill>
                  <a:srgbClr val="1277AA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it-IT" dirty="0">
                <a:latin typeface="Swis721 Cn BT" panose="020B0506020202030204" pitchFamily="34" charset="0"/>
              </a:rPr>
              <a:t>parete</a:t>
            </a:r>
          </a:p>
          <a:p>
            <a:r>
              <a:rPr lang="it-IT" dirty="0">
                <a:latin typeface="Swis721 Cn BT" panose="020B0506020202030204" pitchFamily="34" charset="0"/>
              </a:rPr>
              <a:t>inserita</a:t>
            </a:r>
          </a:p>
        </p:txBody>
      </p:sp>
      <p:cxnSp>
        <p:nvCxnSpPr>
          <p:cNvPr id="15" name="Forma 9">
            <a:extLst>
              <a:ext uri="{FF2B5EF4-FFF2-40B4-BE49-F238E27FC236}">
                <a16:creationId xmlns:a16="http://schemas.microsoft.com/office/drawing/2014/main" id="{950C12F5-CA17-441C-A5A2-C924925D253B}"/>
              </a:ext>
            </a:extLst>
          </p:cNvPr>
          <p:cNvCxnSpPr>
            <a:stCxn id="13" idx="3"/>
            <a:endCxn id="14" idx="1"/>
          </p:cNvCxnSpPr>
          <p:nvPr/>
        </p:nvCxnSpPr>
        <p:spPr bwMode="auto">
          <a:xfrm flipV="1">
            <a:off x="2519297" y="1866394"/>
            <a:ext cx="574312" cy="980192"/>
          </a:xfrm>
          <a:prstGeom prst="bentConnector3">
            <a:avLst>
              <a:gd name="adj1" fmla="val 50000"/>
            </a:avLst>
          </a:prstGeom>
          <a:ln w="28575">
            <a:solidFill>
              <a:srgbClr val="1277AA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3">
            <a:extLst>
              <a:ext uri="{FF2B5EF4-FFF2-40B4-BE49-F238E27FC236}">
                <a16:creationId xmlns:a16="http://schemas.microsoft.com/office/drawing/2014/main" id="{39012FFC-C5B3-409D-A7BC-D7CD258A18BE}"/>
              </a:ext>
            </a:extLst>
          </p:cNvPr>
          <p:cNvSpPr txBox="1">
            <a:spLocks/>
          </p:cNvSpPr>
          <p:nvPr/>
        </p:nvSpPr>
        <p:spPr>
          <a:xfrm>
            <a:off x="3093609" y="2760808"/>
            <a:ext cx="1255368" cy="6109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1277AA"/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400">
                <a:solidFill>
                  <a:srgbClr val="1277AA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it-IT" dirty="0">
                <a:latin typeface="Swis721 Cn BT" panose="020B0506020202030204" pitchFamily="34" charset="0"/>
              </a:rPr>
              <a:t>parete a </a:t>
            </a:r>
            <a:r>
              <a:rPr lang="it-IT" dirty="0" err="1">
                <a:latin typeface="Swis721 Cn BT" panose="020B0506020202030204" pitchFamily="34" charset="0"/>
              </a:rPr>
              <a:t>semicortina</a:t>
            </a:r>
            <a:endParaRPr lang="it-IT" dirty="0">
              <a:latin typeface="Swis721 Cn BT" panose="020B0506020202030204" pitchFamily="34" charset="0"/>
            </a:endParaRPr>
          </a:p>
        </p:txBody>
      </p:sp>
      <p:cxnSp>
        <p:nvCxnSpPr>
          <p:cNvPr id="17" name="Forma 9">
            <a:extLst>
              <a:ext uri="{FF2B5EF4-FFF2-40B4-BE49-F238E27FC236}">
                <a16:creationId xmlns:a16="http://schemas.microsoft.com/office/drawing/2014/main" id="{13287D19-4FBF-456B-B9D7-EF14380D7CCA}"/>
              </a:ext>
            </a:extLst>
          </p:cNvPr>
          <p:cNvCxnSpPr>
            <a:stCxn id="13" idx="3"/>
            <a:endCxn id="16" idx="1"/>
          </p:cNvCxnSpPr>
          <p:nvPr/>
        </p:nvCxnSpPr>
        <p:spPr bwMode="auto">
          <a:xfrm>
            <a:off x="2519297" y="2846586"/>
            <a:ext cx="574312" cy="219717"/>
          </a:xfrm>
          <a:prstGeom prst="bentConnector3">
            <a:avLst>
              <a:gd name="adj1" fmla="val 50000"/>
            </a:avLst>
          </a:prstGeom>
          <a:ln w="28575">
            <a:solidFill>
              <a:srgbClr val="1277AA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3">
            <a:extLst>
              <a:ext uri="{FF2B5EF4-FFF2-40B4-BE49-F238E27FC236}">
                <a16:creationId xmlns:a16="http://schemas.microsoft.com/office/drawing/2014/main" id="{15D73BF2-3A66-4436-9631-5F926EF0C8AD}"/>
              </a:ext>
            </a:extLst>
          </p:cNvPr>
          <p:cNvSpPr txBox="1">
            <a:spLocks/>
          </p:cNvSpPr>
          <p:nvPr/>
        </p:nvSpPr>
        <p:spPr>
          <a:xfrm>
            <a:off x="3093609" y="4040935"/>
            <a:ext cx="1255368" cy="6109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1277AA"/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400">
                <a:solidFill>
                  <a:srgbClr val="1277AA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it-IT" dirty="0">
                <a:latin typeface="Swis721 Cn BT" panose="020B0506020202030204" pitchFamily="34" charset="0"/>
              </a:rPr>
              <a:t>parete</a:t>
            </a:r>
          </a:p>
          <a:p>
            <a:r>
              <a:rPr lang="it-IT" dirty="0">
                <a:latin typeface="Swis721 Cn BT" panose="020B0506020202030204" pitchFamily="34" charset="0"/>
              </a:rPr>
              <a:t>a cortina</a:t>
            </a:r>
          </a:p>
        </p:txBody>
      </p:sp>
      <p:cxnSp>
        <p:nvCxnSpPr>
          <p:cNvPr id="19" name="Forma 9">
            <a:extLst>
              <a:ext uri="{FF2B5EF4-FFF2-40B4-BE49-F238E27FC236}">
                <a16:creationId xmlns:a16="http://schemas.microsoft.com/office/drawing/2014/main" id="{8E13D4C0-1F86-4953-A69A-0AEB2E6F974E}"/>
              </a:ext>
            </a:extLst>
          </p:cNvPr>
          <p:cNvCxnSpPr>
            <a:stCxn id="13" idx="3"/>
            <a:endCxn id="18" idx="1"/>
          </p:cNvCxnSpPr>
          <p:nvPr/>
        </p:nvCxnSpPr>
        <p:spPr bwMode="auto">
          <a:xfrm>
            <a:off x="2519297" y="2846586"/>
            <a:ext cx="574312" cy="1499844"/>
          </a:xfrm>
          <a:prstGeom prst="bentConnector3">
            <a:avLst>
              <a:gd name="adj1" fmla="val 50000"/>
            </a:avLst>
          </a:prstGeom>
          <a:ln w="28575">
            <a:solidFill>
              <a:srgbClr val="1277AA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3">
            <a:extLst>
              <a:ext uri="{FF2B5EF4-FFF2-40B4-BE49-F238E27FC236}">
                <a16:creationId xmlns:a16="http://schemas.microsoft.com/office/drawing/2014/main" id="{812B64DD-A139-40EF-89FA-4F10C0BA2365}"/>
              </a:ext>
            </a:extLst>
          </p:cNvPr>
          <p:cNvSpPr txBox="1">
            <a:spLocks/>
          </p:cNvSpPr>
          <p:nvPr/>
        </p:nvSpPr>
        <p:spPr>
          <a:xfrm>
            <a:off x="755297" y="1216529"/>
            <a:ext cx="1764000" cy="1076519"/>
          </a:xfrm>
          <a:prstGeom prst="rect">
            <a:avLst/>
          </a:prstGeom>
          <a:solidFill>
            <a:srgbClr val="1277AA"/>
          </a:solidFill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600" b="1">
                <a:solidFill>
                  <a:schemeClr val="bg1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it-IT" dirty="0">
                <a:latin typeface="Swis721 Cn BT" panose="020B0506020202030204" pitchFamily="34" charset="0"/>
              </a:rPr>
              <a:t>SPECIFICAZIONE FUNZIONALE</a:t>
            </a:r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9E868496-4748-4B2F-BBAC-BADDCB6BE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4850" y="2171888"/>
            <a:ext cx="4443518" cy="295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9797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378988-034A-4D90-9CE9-9B9F6C522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219949" cy="655638"/>
          </a:xfrm>
        </p:spPr>
        <p:txBody>
          <a:bodyPr/>
          <a:lstStyle/>
          <a:p>
            <a:pPr>
              <a:tabLst>
                <a:tab pos="4040188" algn="l"/>
              </a:tabLst>
            </a:pPr>
            <a:r>
              <a:rPr lang="it-IT" dirty="0"/>
              <a:t>Schemi funzionali</a:t>
            </a:r>
          </a:p>
        </p:txBody>
      </p:sp>
      <p:grpSp>
        <p:nvGrpSpPr>
          <p:cNvPr id="40" name="Gruppo 2"/>
          <p:cNvGrpSpPr>
            <a:grpSpLocks/>
          </p:cNvGrpSpPr>
          <p:nvPr/>
        </p:nvGrpSpPr>
        <p:grpSpPr bwMode="auto">
          <a:xfrm>
            <a:off x="1074961" y="3777696"/>
            <a:ext cx="5961725" cy="463976"/>
            <a:chOff x="1411128" y="2431043"/>
            <a:chExt cx="6664951" cy="576064"/>
          </a:xfrm>
        </p:grpSpPr>
        <p:sp>
          <p:nvSpPr>
            <p:cNvPr id="48" name="Rettangolo 1"/>
            <p:cNvSpPr>
              <a:spLocks noChangeArrowheads="1"/>
            </p:cNvSpPr>
            <p:nvPr/>
          </p:nvSpPr>
          <p:spPr bwMode="auto">
            <a:xfrm>
              <a:off x="1411128" y="2431043"/>
              <a:ext cx="576064" cy="576064"/>
            </a:xfrm>
            <a:prstGeom prst="rect">
              <a:avLst/>
            </a:prstGeom>
            <a:pattFill prst="pct40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rgbClr val="1277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altLang="it-IT">
                <a:solidFill>
                  <a:schemeClr val="lt1"/>
                </a:solidFill>
              </a:endParaRPr>
            </a:p>
          </p:txBody>
        </p:sp>
        <p:sp>
          <p:nvSpPr>
            <p:cNvPr id="49" name="Rettangolo 17"/>
            <p:cNvSpPr>
              <a:spLocks noChangeArrowheads="1"/>
            </p:cNvSpPr>
            <p:nvPr/>
          </p:nvSpPr>
          <p:spPr bwMode="auto">
            <a:xfrm>
              <a:off x="4455571" y="2431043"/>
              <a:ext cx="576064" cy="576064"/>
            </a:xfrm>
            <a:prstGeom prst="rect">
              <a:avLst/>
            </a:prstGeom>
            <a:pattFill prst="pct40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rgbClr val="1277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altLang="it-IT">
                <a:solidFill>
                  <a:schemeClr val="lt1"/>
                </a:solidFill>
              </a:endParaRPr>
            </a:p>
          </p:txBody>
        </p:sp>
        <p:sp>
          <p:nvSpPr>
            <p:cNvPr id="50" name="Rettangolo 18"/>
            <p:cNvSpPr>
              <a:spLocks noChangeArrowheads="1"/>
            </p:cNvSpPr>
            <p:nvPr/>
          </p:nvSpPr>
          <p:spPr bwMode="auto">
            <a:xfrm>
              <a:off x="7500015" y="2431043"/>
              <a:ext cx="576064" cy="576064"/>
            </a:xfrm>
            <a:prstGeom prst="rect">
              <a:avLst/>
            </a:prstGeom>
            <a:pattFill prst="pct40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rgbClr val="1277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altLang="it-IT">
                <a:solidFill>
                  <a:schemeClr val="lt1"/>
                </a:solidFill>
              </a:endParaRPr>
            </a:p>
          </p:txBody>
        </p:sp>
      </p:grpSp>
      <p:cxnSp>
        <p:nvCxnSpPr>
          <p:cNvPr id="46" name="Connettore 1 23"/>
          <p:cNvCxnSpPr>
            <a:cxnSpLocks noChangeShapeType="1"/>
          </p:cNvCxnSpPr>
          <p:nvPr/>
        </p:nvCxnSpPr>
        <p:spPr bwMode="auto">
          <a:xfrm>
            <a:off x="1938451" y="1981200"/>
            <a:ext cx="12700" cy="1473200"/>
          </a:xfrm>
          <a:prstGeom prst="line">
            <a:avLst/>
          </a:prstGeom>
          <a:noFill/>
          <a:ln w="76200" algn="ctr">
            <a:solidFill>
              <a:srgbClr val="1277A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Connettore 1 25"/>
          <p:cNvCxnSpPr>
            <a:cxnSpLocks noChangeShapeType="1"/>
          </p:cNvCxnSpPr>
          <p:nvPr/>
        </p:nvCxnSpPr>
        <p:spPr bwMode="auto">
          <a:xfrm>
            <a:off x="1920989" y="3421063"/>
            <a:ext cx="5538787" cy="0"/>
          </a:xfrm>
          <a:prstGeom prst="line">
            <a:avLst/>
          </a:prstGeom>
          <a:noFill/>
          <a:ln w="76200" algn="ctr">
            <a:solidFill>
              <a:srgbClr val="1277A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CasellaDiTesto 50"/>
          <p:cNvSpPr txBox="1">
            <a:spLocks noChangeArrowheads="1"/>
          </p:cNvSpPr>
          <p:nvPr/>
        </p:nvSpPr>
        <p:spPr bwMode="auto">
          <a:xfrm>
            <a:off x="628650" y="5222159"/>
            <a:ext cx="7727950" cy="4554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1277AA"/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400">
                <a:solidFill>
                  <a:srgbClr val="1277AA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it-IT" altLang="it-IT" sz="2000" dirty="0">
                <a:latin typeface="Swis721 Cn BT" panose="020B0506020202030204" pitchFamily="34" charset="0"/>
              </a:rPr>
              <a:t>PARETE  INSERITA</a:t>
            </a:r>
          </a:p>
        </p:txBody>
      </p:sp>
      <p:sp>
        <p:nvSpPr>
          <p:cNvPr id="43" name="Rettangolo 1"/>
          <p:cNvSpPr>
            <a:spLocks noChangeArrowheads="1"/>
          </p:cNvSpPr>
          <p:nvPr/>
        </p:nvSpPr>
        <p:spPr bwMode="auto">
          <a:xfrm>
            <a:off x="1074961" y="1958704"/>
            <a:ext cx="515283" cy="463976"/>
          </a:xfrm>
          <a:prstGeom prst="rect">
            <a:avLst/>
          </a:prstGeom>
          <a:pattFill prst="pct40">
            <a:fgClr>
              <a:schemeClr val="accent1"/>
            </a:fgClr>
            <a:bgClr>
              <a:schemeClr val="bg1"/>
            </a:bgClr>
          </a:pattFill>
          <a:ln>
            <a:solidFill>
              <a:srgbClr val="1277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altLang="it-IT">
              <a:solidFill>
                <a:schemeClr val="lt1"/>
              </a:solidFill>
            </a:endParaRPr>
          </a:p>
        </p:txBody>
      </p:sp>
      <p:cxnSp>
        <p:nvCxnSpPr>
          <p:cNvPr id="44" name="Connettore diritto 43"/>
          <p:cNvCxnSpPr/>
          <p:nvPr/>
        </p:nvCxnSpPr>
        <p:spPr bwMode="auto">
          <a:xfrm>
            <a:off x="1332026" y="1644650"/>
            <a:ext cx="0" cy="2365375"/>
          </a:xfrm>
          <a:prstGeom prst="line">
            <a:avLst/>
          </a:prstGeom>
          <a:ln w="28575">
            <a:solidFill>
              <a:srgbClr val="1277AA"/>
            </a:solidFill>
            <a:prstDash val="sysDot"/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diritto 44"/>
          <p:cNvCxnSpPr/>
          <p:nvPr/>
        </p:nvCxnSpPr>
        <p:spPr bwMode="auto">
          <a:xfrm>
            <a:off x="1332026" y="4010025"/>
            <a:ext cx="7018338" cy="0"/>
          </a:xfrm>
          <a:prstGeom prst="line">
            <a:avLst/>
          </a:prstGeom>
          <a:ln w="28575">
            <a:solidFill>
              <a:srgbClr val="1277AA"/>
            </a:solidFill>
            <a:prstDash val="sysDot"/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2198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378988-034A-4D90-9CE9-9B9F6C522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219949" cy="655638"/>
          </a:xfrm>
        </p:spPr>
        <p:txBody>
          <a:bodyPr/>
          <a:lstStyle/>
          <a:p>
            <a:pPr>
              <a:tabLst>
                <a:tab pos="4040188" algn="l"/>
              </a:tabLst>
            </a:pPr>
            <a:r>
              <a:rPr lang="it-IT" dirty="0"/>
              <a:t>Schemi funzionali</a:t>
            </a:r>
          </a:p>
        </p:txBody>
      </p:sp>
      <p:pic>
        <p:nvPicPr>
          <p:cNvPr id="1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96" y="1238249"/>
            <a:ext cx="3922341" cy="491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65901" y="1229115"/>
            <a:ext cx="3738374" cy="491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6770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378988-034A-4D90-9CE9-9B9F6C522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219949" cy="655638"/>
          </a:xfrm>
        </p:spPr>
        <p:txBody>
          <a:bodyPr/>
          <a:lstStyle/>
          <a:p>
            <a:pPr>
              <a:tabLst>
                <a:tab pos="4040188" algn="l"/>
              </a:tabLst>
            </a:pPr>
            <a:r>
              <a:rPr lang="it-IT" dirty="0"/>
              <a:t>Schemi funzionali</a:t>
            </a:r>
          </a:p>
        </p:txBody>
      </p:sp>
      <p:grpSp>
        <p:nvGrpSpPr>
          <p:cNvPr id="3" name="Gruppo 2"/>
          <p:cNvGrpSpPr>
            <a:grpSpLocks/>
          </p:cNvGrpSpPr>
          <p:nvPr/>
        </p:nvGrpSpPr>
        <p:grpSpPr bwMode="auto">
          <a:xfrm>
            <a:off x="1614488" y="3660775"/>
            <a:ext cx="5961062" cy="463550"/>
            <a:chOff x="1411128" y="2431043"/>
            <a:chExt cx="6664951" cy="576064"/>
          </a:xfrm>
        </p:grpSpPr>
        <p:sp>
          <p:nvSpPr>
            <p:cNvPr id="4" name="Rettangolo 1"/>
            <p:cNvSpPr>
              <a:spLocks noChangeArrowheads="1"/>
            </p:cNvSpPr>
            <p:nvPr/>
          </p:nvSpPr>
          <p:spPr bwMode="auto">
            <a:xfrm>
              <a:off x="1411128" y="2431043"/>
              <a:ext cx="576064" cy="576064"/>
            </a:xfrm>
            <a:prstGeom prst="rect">
              <a:avLst/>
            </a:prstGeom>
            <a:pattFill prst="pct40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rgbClr val="1277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altLang="it-IT">
                <a:solidFill>
                  <a:schemeClr val="lt1"/>
                </a:solidFill>
              </a:endParaRPr>
            </a:p>
          </p:txBody>
        </p:sp>
        <p:sp>
          <p:nvSpPr>
            <p:cNvPr id="5" name="Rettangolo 17"/>
            <p:cNvSpPr>
              <a:spLocks noChangeArrowheads="1"/>
            </p:cNvSpPr>
            <p:nvPr/>
          </p:nvSpPr>
          <p:spPr bwMode="auto">
            <a:xfrm>
              <a:off x="4455571" y="2431043"/>
              <a:ext cx="576064" cy="576064"/>
            </a:xfrm>
            <a:prstGeom prst="rect">
              <a:avLst/>
            </a:prstGeom>
            <a:pattFill prst="pct40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rgbClr val="1277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altLang="it-IT">
                <a:solidFill>
                  <a:schemeClr val="lt1"/>
                </a:solidFill>
              </a:endParaRPr>
            </a:p>
          </p:txBody>
        </p:sp>
        <p:sp>
          <p:nvSpPr>
            <p:cNvPr id="6" name="Rettangolo 18"/>
            <p:cNvSpPr>
              <a:spLocks noChangeArrowheads="1"/>
            </p:cNvSpPr>
            <p:nvPr/>
          </p:nvSpPr>
          <p:spPr bwMode="auto">
            <a:xfrm>
              <a:off x="7500015" y="2431043"/>
              <a:ext cx="576064" cy="576064"/>
            </a:xfrm>
            <a:prstGeom prst="rect">
              <a:avLst/>
            </a:prstGeom>
            <a:pattFill prst="pct40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rgbClr val="1277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altLang="it-IT">
                <a:solidFill>
                  <a:schemeClr val="lt1"/>
                </a:solidFill>
              </a:endParaRPr>
            </a:p>
          </p:txBody>
        </p:sp>
      </p:grpSp>
      <p:cxnSp>
        <p:nvCxnSpPr>
          <p:cNvPr id="8" name="Connettore 1 10"/>
          <p:cNvCxnSpPr>
            <a:cxnSpLocks noChangeShapeType="1"/>
          </p:cNvCxnSpPr>
          <p:nvPr/>
        </p:nvCxnSpPr>
        <p:spPr bwMode="auto">
          <a:xfrm>
            <a:off x="1621882" y="2952749"/>
            <a:ext cx="0" cy="1171576"/>
          </a:xfrm>
          <a:prstGeom prst="line">
            <a:avLst/>
          </a:prstGeom>
          <a:noFill/>
          <a:ln w="76200" algn="ctr">
            <a:solidFill>
              <a:srgbClr val="1277A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Connettore 1 12"/>
          <p:cNvCxnSpPr>
            <a:cxnSpLocks noChangeShapeType="1"/>
          </p:cNvCxnSpPr>
          <p:nvPr/>
        </p:nvCxnSpPr>
        <p:spPr bwMode="auto">
          <a:xfrm>
            <a:off x="1614488" y="4124325"/>
            <a:ext cx="6369050" cy="0"/>
          </a:xfrm>
          <a:prstGeom prst="line">
            <a:avLst/>
          </a:prstGeom>
          <a:noFill/>
          <a:ln w="76200" algn="ctr">
            <a:solidFill>
              <a:srgbClr val="1277A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Connettore 1 16"/>
          <p:cNvCxnSpPr>
            <a:cxnSpLocks noChangeShapeType="1"/>
          </p:cNvCxnSpPr>
          <p:nvPr/>
        </p:nvCxnSpPr>
        <p:spPr bwMode="auto">
          <a:xfrm>
            <a:off x="2137093" y="2952749"/>
            <a:ext cx="0" cy="706227"/>
          </a:xfrm>
          <a:prstGeom prst="line">
            <a:avLst/>
          </a:prstGeom>
          <a:noFill/>
          <a:ln w="76200" algn="ctr">
            <a:solidFill>
              <a:srgbClr val="1277A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Connettore 1 20"/>
          <p:cNvCxnSpPr>
            <a:cxnSpLocks noChangeShapeType="1"/>
          </p:cNvCxnSpPr>
          <p:nvPr/>
        </p:nvCxnSpPr>
        <p:spPr bwMode="auto">
          <a:xfrm>
            <a:off x="2129699" y="3658976"/>
            <a:ext cx="5853839" cy="0"/>
          </a:xfrm>
          <a:prstGeom prst="line">
            <a:avLst/>
          </a:prstGeom>
          <a:noFill/>
          <a:ln w="76200" algn="ctr">
            <a:solidFill>
              <a:srgbClr val="1277A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CasellaDiTesto 50"/>
          <p:cNvSpPr txBox="1">
            <a:spLocks noChangeArrowheads="1"/>
          </p:cNvSpPr>
          <p:nvPr/>
        </p:nvSpPr>
        <p:spPr bwMode="auto">
          <a:xfrm>
            <a:off x="628650" y="5222159"/>
            <a:ext cx="7727950" cy="4554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1277AA"/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2000">
                <a:solidFill>
                  <a:srgbClr val="1277AA"/>
                </a:solidFill>
                <a:latin typeface="Swis721 Cn BT" panose="020B0506020202030204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it-IT" altLang="it-IT" dirty="0"/>
              <a:t>PARETE DI SEMICORTINA</a:t>
            </a:r>
          </a:p>
        </p:txBody>
      </p:sp>
    </p:spTree>
    <p:extLst>
      <p:ext uri="{BB962C8B-B14F-4D97-AF65-F5344CB8AC3E}">
        <p14:creationId xmlns:p14="http://schemas.microsoft.com/office/powerpoint/2010/main" val="16613093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378988-034A-4D90-9CE9-9B9F6C522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219949" cy="655638"/>
          </a:xfrm>
        </p:spPr>
        <p:txBody>
          <a:bodyPr/>
          <a:lstStyle/>
          <a:p>
            <a:pPr>
              <a:tabLst>
                <a:tab pos="4040188" algn="l"/>
              </a:tabLst>
            </a:pPr>
            <a:r>
              <a:rPr lang="it-IT" dirty="0"/>
              <a:t>Schemi funzionali</a:t>
            </a:r>
          </a:p>
        </p:txBody>
      </p:sp>
      <p:pic>
        <p:nvPicPr>
          <p:cNvPr id="3" name="Picture 2" descr="C:\Users\7235\Desktop\BCUP_10_02_13\DOCUMENTI BASE\IMMAGINI\FOTO CITTA'\CITTA'\BARI\DSC039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0425" y="1174750"/>
            <a:ext cx="7445374" cy="501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2383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378988-034A-4D90-9CE9-9B9F6C522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219949" cy="655638"/>
          </a:xfrm>
        </p:spPr>
        <p:txBody>
          <a:bodyPr/>
          <a:lstStyle/>
          <a:p>
            <a:pPr>
              <a:tabLst>
                <a:tab pos="4040188" algn="l"/>
              </a:tabLst>
            </a:pPr>
            <a:r>
              <a:rPr lang="it-IT" dirty="0"/>
              <a:t>Schemi funzionali</a:t>
            </a:r>
          </a:p>
        </p:txBody>
      </p:sp>
      <p:pic>
        <p:nvPicPr>
          <p:cNvPr id="3" name="Segnaposto contenuto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3474" y="1164099"/>
            <a:ext cx="6715125" cy="503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5992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1"/>
          <p:cNvSpPr>
            <a:spLocks noChangeArrowheads="1"/>
          </p:cNvSpPr>
          <p:nvPr/>
        </p:nvSpPr>
        <p:spPr bwMode="auto">
          <a:xfrm>
            <a:off x="1750842" y="2161550"/>
            <a:ext cx="515316" cy="464125"/>
          </a:xfrm>
          <a:prstGeom prst="rect">
            <a:avLst/>
          </a:prstGeom>
          <a:pattFill prst="pct40">
            <a:fgClr>
              <a:schemeClr val="accent1"/>
            </a:fgClr>
            <a:bgClr>
              <a:schemeClr val="bg1"/>
            </a:bgClr>
          </a:pattFill>
          <a:ln>
            <a:solidFill>
              <a:srgbClr val="1277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altLang="it-IT">
              <a:solidFill>
                <a:schemeClr val="lt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0378988-034A-4D90-9CE9-9B9F6C522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219949" cy="655638"/>
          </a:xfrm>
        </p:spPr>
        <p:txBody>
          <a:bodyPr/>
          <a:lstStyle/>
          <a:p>
            <a:pPr>
              <a:tabLst>
                <a:tab pos="4040188" algn="l"/>
              </a:tabLst>
            </a:pPr>
            <a:r>
              <a:rPr lang="it-IT" dirty="0"/>
              <a:t>Schemi funzionali</a:t>
            </a:r>
          </a:p>
        </p:txBody>
      </p:sp>
      <p:sp>
        <p:nvSpPr>
          <p:cNvPr id="12" name="Rettangolo 1"/>
          <p:cNvSpPr>
            <a:spLocks noChangeArrowheads="1"/>
          </p:cNvSpPr>
          <p:nvPr/>
        </p:nvSpPr>
        <p:spPr bwMode="auto">
          <a:xfrm>
            <a:off x="1793777" y="3647722"/>
            <a:ext cx="515316" cy="464125"/>
          </a:xfrm>
          <a:prstGeom prst="rect">
            <a:avLst/>
          </a:prstGeom>
          <a:pattFill prst="pct40">
            <a:fgClr>
              <a:schemeClr val="accent1"/>
            </a:fgClr>
            <a:bgClr>
              <a:schemeClr val="bg1"/>
            </a:bgClr>
          </a:pattFill>
          <a:ln>
            <a:solidFill>
              <a:srgbClr val="1277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altLang="it-IT">
              <a:solidFill>
                <a:schemeClr val="lt1"/>
              </a:solidFill>
            </a:endParaRPr>
          </a:p>
        </p:txBody>
      </p:sp>
      <p:sp>
        <p:nvSpPr>
          <p:cNvPr id="13" name="Rettangolo 17"/>
          <p:cNvSpPr>
            <a:spLocks noChangeArrowheads="1"/>
          </p:cNvSpPr>
          <p:nvPr/>
        </p:nvSpPr>
        <p:spPr bwMode="auto">
          <a:xfrm>
            <a:off x="4517173" y="3647722"/>
            <a:ext cx="515316" cy="464125"/>
          </a:xfrm>
          <a:prstGeom prst="rect">
            <a:avLst/>
          </a:prstGeom>
          <a:pattFill prst="pct40">
            <a:fgClr>
              <a:schemeClr val="accent1"/>
            </a:fgClr>
            <a:bgClr>
              <a:schemeClr val="bg1"/>
            </a:bgClr>
          </a:pattFill>
          <a:ln>
            <a:solidFill>
              <a:srgbClr val="1277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altLang="it-IT">
              <a:solidFill>
                <a:schemeClr val="lt1"/>
              </a:solidFill>
            </a:endParaRPr>
          </a:p>
        </p:txBody>
      </p:sp>
      <p:sp>
        <p:nvSpPr>
          <p:cNvPr id="14" name="Rettangolo 18"/>
          <p:cNvSpPr>
            <a:spLocks noChangeArrowheads="1"/>
          </p:cNvSpPr>
          <p:nvPr/>
        </p:nvSpPr>
        <p:spPr bwMode="auto">
          <a:xfrm>
            <a:off x="7240570" y="3647722"/>
            <a:ext cx="515316" cy="464125"/>
          </a:xfrm>
          <a:prstGeom prst="rect">
            <a:avLst/>
          </a:prstGeom>
          <a:pattFill prst="pct40">
            <a:fgClr>
              <a:schemeClr val="accent1"/>
            </a:fgClr>
            <a:bgClr>
              <a:schemeClr val="bg1"/>
            </a:bgClr>
          </a:pattFill>
          <a:ln>
            <a:solidFill>
              <a:srgbClr val="1277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altLang="it-IT">
              <a:solidFill>
                <a:schemeClr val="lt1"/>
              </a:solidFill>
            </a:endParaRPr>
          </a:p>
        </p:txBody>
      </p:sp>
      <p:cxnSp>
        <p:nvCxnSpPr>
          <p:cNvPr id="10" name="Connettore 1 4"/>
          <p:cNvCxnSpPr>
            <a:cxnSpLocks noChangeShapeType="1"/>
          </p:cNvCxnSpPr>
          <p:nvPr/>
        </p:nvCxnSpPr>
        <p:spPr bwMode="auto">
          <a:xfrm>
            <a:off x="1187450" y="1893350"/>
            <a:ext cx="18040" cy="2897725"/>
          </a:xfrm>
          <a:prstGeom prst="line">
            <a:avLst/>
          </a:prstGeom>
          <a:noFill/>
          <a:ln w="76200" algn="ctr">
            <a:solidFill>
              <a:srgbClr val="1277A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Connettore 1 7"/>
          <p:cNvCxnSpPr>
            <a:cxnSpLocks noChangeShapeType="1"/>
          </p:cNvCxnSpPr>
          <p:nvPr/>
        </p:nvCxnSpPr>
        <p:spPr bwMode="auto">
          <a:xfrm>
            <a:off x="1187450" y="4791075"/>
            <a:ext cx="7019925" cy="0"/>
          </a:xfrm>
          <a:prstGeom prst="line">
            <a:avLst/>
          </a:prstGeom>
          <a:noFill/>
          <a:ln w="76200" algn="ctr">
            <a:solidFill>
              <a:srgbClr val="1277A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Connettore diritto 6"/>
          <p:cNvCxnSpPr/>
          <p:nvPr/>
        </p:nvCxnSpPr>
        <p:spPr bwMode="auto">
          <a:xfrm>
            <a:off x="2008188" y="1838325"/>
            <a:ext cx="0" cy="2033588"/>
          </a:xfrm>
          <a:prstGeom prst="line">
            <a:avLst/>
          </a:prstGeom>
          <a:ln w="28575">
            <a:solidFill>
              <a:srgbClr val="1277AA"/>
            </a:solidFill>
            <a:prstDash val="sysDot"/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diritto 7"/>
          <p:cNvCxnSpPr/>
          <p:nvPr/>
        </p:nvCxnSpPr>
        <p:spPr bwMode="auto">
          <a:xfrm>
            <a:off x="2008188" y="3871913"/>
            <a:ext cx="6170612" cy="0"/>
          </a:xfrm>
          <a:prstGeom prst="line">
            <a:avLst/>
          </a:prstGeom>
          <a:ln w="28575">
            <a:solidFill>
              <a:srgbClr val="1277AA"/>
            </a:solidFill>
            <a:prstDash val="sysDot"/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50"/>
          <p:cNvSpPr txBox="1">
            <a:spLocks noChangeArrowheads="1"/>
          </p:cNvSpPr>
          <p:nvPr/>
        </p:nvSpPr>
        <p:spPr bwMode="auto">
          <a:xfrm>
            <a:off x="628650" y="5222159"/>
            <a:ext cx="7727950" cy="4554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1277AA"/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2000">
                <a:solidFill>
                  <a:srgbClr val="1277AA"/>
                </a:solidFill>
                <a:latin typeface="Swis721 Cn BT" panose="020B0506020202030204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it-IT" altLang="it-IT" dirty="0"/>
              <a:t>PARETE DI CORTINA</a:t>
            </a:r>
          </a:p>
        </p:txBody>
      </p:sp>
    </p:spTree>
    <p:extLst>
      <p:ext uri="{BB962C8B-B14F-4D97-AF65-F5344CB8AC3E}">
        <p14:creationId xmlns:p14="http://schemas.microsoft.com/office/powerpoint/2010/main" val="7480692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7235\Desktop\BCUP_10_02_13\DOCUMENTI BASE\IMMAGINI\FOTO CITTA'\CITTA' 1\LONDRA_08\londra_08 0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248692"/>
            <a:ext cx="7315200" cy="4923508"/>
          </a:xfrm>
          <a:prstGeom prst="rect">
            <a:avLst/>
          </a:prstGeom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id="{20378988-034A-4D90-9CE9-9B9F6C522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219949" cy="655638"/>
          </a:xfrm>
        </p:spPr>
        <p:txBody>
          <a:bodyPr/>
          <a:lstStyle/>
          <a:p>
            <a:pPr>
              <a:tabLst>
                <a:tab pos="4040188" algn="l"/>
              </a:tabLst>
            </a:pPr>
            <a:r>
              <a:rPr lang="it-IT" dirty="0"/>
              <a:t>Schemi funzionali</a:t>
            </a:r>
          </a:p>
        </p:txBody>
      </p:sp>
    </p:spTree>
    <p:extLst>
      <p:ext uri="{BB962C8B-B14F-4D97-AF65-F5344CB8AC3E}">
        <p14:creationId xmlns:p14="http://schemas.microsoft.com/office/powerpoint/2010/main" val="28415224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D2A2D4C2-37F2-40EB-B1F4-63906F42C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963" y="1203800"/>
            <a:ext cx="7918074" cy="300244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B191C6DC-106F-49C1-852F-11EDA6D684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890" y="4053996"/>
            <a:ext cx="2004598" cy="2197883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8E5DF9C6-17DF-4053-9C7D-FE552E8DED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8894" y="4053995"/>
            <a:ext cx="2191655" cy="219788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B18EB84-CA00-496D-AE5E-D98ABD6B11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5955" y="4053995"/>
            <a:ext cx="2212960" cy="2197882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20378988-034A-4D90-9CE9-9B9F6C522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219949" cy="655638"/>
          </a:xfrm>
        </p:spPr>
        <p:txBody>
          <a:bodyPr/>
          <a:lstStyle/>
          <a:p>
            <a:pPr>
              <a:tabLst>
                <a:tab pos="4040188" algn="l"/>
              </a:tabLst>
            </a:pPr>
            <a:r>
              <a:rPr lang="it-IT" dirty="0"/>
              <a:t>Strati funzionali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795163" y="1260949"/>
            <a:ext cx="4623752" cy="4508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1277AA"/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2000">
                <a:solidFill>
                  <a:srgbClr val="1277AA"/>
                </a:solidFill>
                <a:latin typeface="Swis721 Cn BT" panose="020B0506020202030204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it-IT" dirty="0"/>
              <a:t>FUNZIONE DI CONTROLLO CLIMATICO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5036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20378988-034A-4D90-9CE9-9B9F6C522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219949" cy="655638"/>
          </a:xfrm>
        </p:spPr>
        <p:txBody>
          <a:bodyPr/>
          <a:lstStyle/>
          <a:p>
            <a:pPr>
              <a:tabLst>
                <a:tab pos="4040188" algn="l"/>
              </a:tabLst>
            </a:pPr>
            <a:r>
              <a:rPr lang="it-IT" dirty="0"/>
              <a:t>Strati funzionali</a:t>
            </a:r>
          </a:p>
        </p:txBody>
      </p:sp>
      <p:sp>
        <p:nvSpPr>
          <p:cNvPr id="28" name="Title 3">
            <a:extLst>
              <a:ext uri="{FF2B5EF4-FFF2-40B4-BE49-F238E27FC236}">
                <a16:creationId xmlns:a16="http://schemas.microsoft.com/office/drawing/2014/main" id="{CE436E12-97DC-4356-9B76-4C57AA347448}"/>
              </a:ext>
            </a:extLst>
          </p:cNvPr>
          <p:cNvSpPr txBox="1">
            <a:spLocks/>
          </p:cNvSpPr>
          <p:nvPr/>
        </p:nvSpPr>
        <p:spPr>
          <a:xfrm>
            <a:off x="6523669" y="3524719"/>
            <a:ext cx="2499147" cy="10928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400">
                <a:solidFill>
                  <a:srgbClr val="1277AA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it-IT" dirty="0">
                <a:latin typeface="Swis721 Cn BT" panose="020B0506020202030204" pitchFamily="34" charset="0"/>
              </a:rPr>
              <a:t>Sostegno ai carichi</a:t>
            </a:r>
          </a:p>
          <a:p>
            <a:r>
              <a:rPr lang="it-IT" dirty="0">
                <a:latin typeface="Swis721 Cn BT" panose="020B0506020202030204" pitchFamily="34" charset="0"/>
              </a:rPr>
              <a:t>Controllo della deformazione</a:t>
            </a:r>
          </a:p>
          <a:p>
            <a:r>
              <a:rPr lang="it-IT" dirty="0">
                <a:latin typeface="Swis721 Cn BT" panose="020B0506020202030204" pitchFamily="34" charset="0"/>
              </a:rPr>
              <a:t>Resistenza al fuoco</a:t>
            </a:r>
          </a:p>
          <a:p>
            <a:r>
              <a:rPr lang="it-IT" dirty="0">
                <a:latin typeface="Swis721 Cn BT" panose="020B0506020202030204" pitchFamily="34" charset="0"/>
              </a:rPr>
              <a:t>Rapporto peso / carichi</a:t>
            </a:r>
          </a:p>
          <a:p>
            <a:r>
              <a:rPr lang="it-IT" dirty="0">
                <a:latin typeface="Swis721 Cn BT" panose="020B0506020202030204" pitchFamily="34" charset="0"/>
              </a:rPr>
              <a:t>Isolamento termico</a:t>
            </a:r>
          </a:p>
        </p:txBody>
      </p:sp>
      <p:sp>
        <p:nvSpPr>
          <p:cNvPr id="29" name="Title 3">
            <a:extLst>
              <a:ext uri="{FF2B5EF4-FFF2-40B4-BE49-F238E27FC236}">
                <a16:creationId xmlns:a16="http://schemas.microsoft.com/office/drawing/2014/main" id="{F7C2407C-8A8B-4CA0-90FE-B97584D26B2D}"/>
              </a:ext>
            </a:extLst>
          </p:cNvPr>
          <p:cNvSpPr txBox="1">
            <a:spLocks/>
          </p:cNvSpPr>
          <p:nvPr/>
        </p:nvSpPr>
        <p:spPr>
          <a:xfrm>
            <a:off x="4572000" y="3524719"/>
            <a:ext cx="1727200" cy="10928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1277AA"/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400">
                <a:solidFill>
                  <a:srgbClr val="1277AA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it-IT" sz="1600" dirty="0">
                <a:latin typeface="Swis721 Cn BT" panose="020B0506020202030204" pitchFamily="34" charset="0"/>
              </a:rPr>
              <a:t>Parte </a:t>
            </a:r>
            <a:r>
              <a:rPr lang="it-IT" sz="1600" b="1" dirty="0">
                <a:latin typeface="Swis721 Cn BT" panose="020B0506020202030204" pitchFamily="34" charset="0"/>
              </a:rPr>
              <a:t>RESISTENTE</a:t>
            </a:r>
          </a:p>
          <a:p>
            <a:r>
              <a:rPr lang="it-IT" sz="1600" b="1" dirty="0">
                <a:latin typeface="Swis721 Cn BT" panose="020B0506020202030204" pitchFamily="34" charset="0"/>
              </a:rPr>
              <a:t>(SETTO)</a:t>
            </a:r>
          </a:p>
        </p:txBody>
      </p:sp>
      <p:sp>
        <p:nvSpPr>
          <p:cNvPr id="30" name="Title 3">
            <a:extLst>
              <a:ext uri="{FF2B5EF4-FFF2-40B4-BE49-F238E27FC236}">
                <a16:creationId xmlns:a16="http://schemas.microsoft.com/office/drawing/2014/main" id="{79FC52AB-D4CA-433E-9B29-5BB9719EF92E}"/>
              </a:ext>
            </a:extLst>
          </p:cNvPr>
          <p:cNvSpPr txBox="1">
            <a:spLocks/>
          </p:cNvSpPr>
          <p:nvPr/>
        </p:nvSpPr>
        <p:spPr>
          <a:xfrm>
            <a:off x="4572000" y="4827558"/>
            <a:ext cx="1727200" cy="4442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1277AA"/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400">
                <a:solidFill>
                  <a:srgbClr val="1277AA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it-IT" sz="1600" b="1" dirty="0">
                <a:latin typeface="Swis721 Cn BT" panose="020B0506020202030204" pitchFamily="34" charset="0"/>
              </a:rPr>
              <a:t>VUOTO TECNICO</a:t>
            </a:r>
          </a:p>
        </p:txBody>
      </p:sp>
      <p:sp>
        <p:nvSpPr>
          <p:cNvPr id="39" name="Title 3">
            <a:extLst>
              <a:ext uri="{FF2B5EF4-FFF2-40B4-BE49-F238E27FC236}">
                <a16:creationId xmlns:a16="http://schemas.microsoft.com/office/drawing/2014/main" id="{78061000-71C4-46D8-AD0A-E78742AF1ED7}"/>
              </a:ext>
            </a:extLst>
          </p:cNvPr>
          <p:cNvSpPr txBox="1">
            <a:spLocks/>
          </p:cNvSpPr>
          <p:nvPr/>
        </p:nvSpPr>
        <p:spPr>
          <a:xfrm>
            <a:off x="6536266" y="4827558"/>
            <a:ext cx="2499147" cy="4442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400">
                <a:solidFill>
                  <a:srgbClr val="1277AA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it-IT" dirty="0">
                <a:latin typeface="Swis721 Cn BT" panose="020B0506020202030204" pitchFamily="34" charset="0"/>
              </a:rPr>
              <a:t>Gestione</a:t>
            </a:r>
          </a:p>
          <a:p>
            <a:r>
              <a:rPr lang="it-IT" dirty="0">
                <a:latin typeface="Swis721 Cn BT" panose="020B0506020202030204" pitchFamily="34" charset="0"/>
              </a:rPr>
              <a:t>Integrazione impiantistica</a:t>
            </a:r>
          </a:p>
        </p:txBody>
      </p:sp>
      <p:sp>
        <p:nvSpPr>
          <p:cNvPr id="41" name="Title 3">
            <a:extLst>
              <a:ext uri="{FF2B5EF4-FFF2-40B4-BE49-F238E27FC236}">
                <a16:creationId xmlns:a16="http://schemas.microsoft.com/office/drawing/2014/main" id="{CC60F321-AADC-43D9-AAB7-0640EA0E57D4}"/>
              </a:ext>
            </a:extLst>
          </p:cNvPr>
          <p:cNvSpPr txBox="1">
            <a:spLocks/>
          </p:cNvSpPr>
          <p:nvPr/>
        </p:nvSpPr>
        <p:spPr>
          <a:xfrm>
            <a:off x="4572000" y="5481785"/>
            <a:ext cx="1727200" cy="4442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1277AA"/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400">
                <a:solidFill>
                  <a:srgbClr val="1277AA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it-IT" b="1" dirty="0">
                <a:latin typeface="Swis721 Cn BT" panose="020B0506020202030204" pitchFamily="34" charset="0"/>
              </a:rPr>
              <a:t>FINITURA INTERNA</a:t>
            </a:r>
          </a:p>
        </p:txBody>
      </p:sp>
      <p:sp>
        <p:nvSpPr>
          <p:cNvPr id="50" name="Title 3">
            <a:extLst>
              <a:ext uri="{FF2B5EF4-FFF2-40B4-BE49-F238E27FC236}">
                <a16:creationId xmlns:a16="http://schemas.microsoft.com/office/drawing/2014/main" id="{419B7F98-2785-45EC-8E89-72D0E4152177}"/>
              </a:ext>
            </a:extLst>
          </p:cNvPr>
          <p:cNvSpPr txBox="1">
            <a:spLocks/>
          </p:cNvSpPr>
          <p:nvPr/>
        </p:nvSpPr>
        <p:spPr>
          <a:xfrm>
            <a:off x="6536266" y="5481785"/>
            <a:ext cx="2499147" cy="4442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400">
                <a:solidFill>
                  <a:srgbClr val="1277AA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it-IT" dirty="0">
                <a:latin typeface="Swis721 Cn BT" panose="020B0506020202030204" pitchFamily="34" charset="0"/>
              </a:rPr>
              <a:t>Isolamento acustico</a:t>
            </a:r>
          </a:p>
          <a:p>
            <a:r>
              <a:rPr lang="it-IT" dirty="0">
                <a:latin typeface="Swis721 Cn BT" panose="020B0506020202030204" pitchFamily="34" charset="0"/>
              </a:rPr>
              <a:t>Resistenza al fuoco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CA59EF20-6103-4915-BD91-D62062465C8D}"/>
              </a:ext>
            </a:extLst>
          </p:cNvPr>
          <p:cNvSpPr/>
          <p:nvPr/>
        </p:nvSpPr>
        <p:spPr>
          <a:xfrm rot="5400000">
            <a:off x="104608" y="3593530"/>
            <a:ext cx="3619965" cy="1092820"/>
          </a:xfrm>
          <a:prstGeom prst="rect">
            <a:avLst/>
          </a:prstGeom>
          <a:pattFill prst="wdUpDiag">
            <a:fgClr>
              <a:srgbClr val="1277AA"/>
            </a:fgClr>
            <a:bgClr>
              <a:schemeClr val="bg1"/>
            </a:bgClr>
          </a:pattFill>
          <a:ln>
            <a:solidFill>
              <a:srgbClr val="1277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Swis721 Cn BT" panose="020B0506020202030204" pitchFamily="34" charset="0"/>
            </a:endParaRP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032342BF-C9FB-41E0-9AD6-786A0B715F0F}"/>
              </a:ext>
            </a:extLst>
          </p:cNvPr>
          <p:cNvSpPr/>
          <p:nvPr/>
        </p:nvSpPr>
        <p:spPr>
          <a:xfrm rot="5400000">
            <a:off x="-1317180" y="3916913"/>
            <a:ext cx="3619965" cy="446052"/>
          </a:xfrm>
          <a:prstGeom prst="rect">
            <a:avLst/>
          </a:prstGeom>
          <a:pattFill prst="dotGrid">
            <a:fgClr>
              <a:srgbClr val="1277AA"/>
            </a:fgClr>
            <a:bgClr>
              <a:schemeClr val="bg1"/>
            </a:bgClr>
          </a:pattFill>
          <a:ln>
            <a:solidFill>
              <a:srgbClr val="1277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Swis721 Cn BT" panose="020B0506020202030204" pitchFamily="34" charset="0"/>
            </a:endParaRPr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3FAB3A83-CE29-4212-A786-E423A146448A}"/>
              </a:ext>
            </a:extLst>
          </p:cNvPr>
          <p:cNvSpPr/>
          <p:nvPr/>
        </p:nvSpPr>
        <p:spPr>
          <a:xfrm rot="5400000">
            <a:off x="1405584" y="3593527"/>
            <a:ext cx="3619965" cy="1092820"/>
          </a:xfrm>
          <a:prstGeom prst="rect">
            <a:avLst/>
          </a:prstGeom>
          <a:pattFill prst="dashDnDiag">
            <a:fgClr>
              <a:srgbClr val="1277AA"/>
            </a:fgClr>
            <a:bgClr>
              <a:schemeClr val="bg1"/>
            </a:bgClr>
          </a:pattFill>
          <a:ln>
            <a:solidFill>
              <a:srgbClr val="1277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Swis721 Cn BT" panose="020B0506020202030204" pitchFamily="34" charset="0"/>
            </a:endParaRPr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4950964E-66DD-4925-B0B1-E5632B0F911A}"/>
              </a:ext>
            </a:extLst>
          </p:cNvPr>
          <p:cNvSpPr/>
          <p:nvPr/>
        </p:nvSpPr>
        <p:spPr>
          <a:xfrm rot="5400000">
            <a:off x="2385031" y="3916919"/>
            <a:ext cx="3619965" cy="446037"/>
          </a:xfrm>
          <a:prstGeom prst="rect">
            <a:avLst/>
          </a:prstGeom>
          <a:pattFill prst="diagBrick">
            <a:fgClr>
              <a:srgbClr val="1277AA"/>
            </a:fgClr>
            <a:bgClr>
              <a:schemeClr val="bg1"/>
            </a:bgClr>
          </a:pattFill>
          <a:ln>
            <a:solidFill>
              <a:srgbClr val="1277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Swis721 Cn BT" panose="020B0506020202030204" pitchFamily="34" charset="0"/>
            </a:endParaRPr>
          </a:p>
        </p:txBody>
      </p:sp>
      <p:sp>
        <p:nvSpPr>
          <p:cNvPr id="37" name="Rettangolo 36">
            <a:extLst>
              <a:ext uri="{FF2B5EF4-FFF2-40B4-BE49-F238E27FC236}">
                <a16:creationId xmlns:a16="http://schemas.microsoft.com/office/drawing/2014/main" id="{DBCACDE8-7A40-4CF2-97F5-76E3BBA69F4C}"/>
              </a:ext>
            </a:extLst>
          </p:cNvPr>
          <p:cNvSpPr/>
          <p:nvPr/>
        </p:nvSpPr>
        <p:spPr>
          <a:xfrm rot="5400000">
            <a:off x="-768925" y="3916912"/>
            <a:ext cx="3619965" cy="446051"/>
          </a:xfrm>
          <a:prstGeom prst="rect">
            <a:avLst/>
          </a:prstGeom>
          <a:noFill/>
          <a:ln>
            <a:solidFill>
              <a:srgbClr val="1277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Swis721 Cn BT" panose="020B0506020202030204" pitchFamily="34" charset="0"/>
            </a:endParaRPr>
          </a:p>
        </p:txBody>
      </p:sp>
      <p:cxnSp>
        <p:nvCxnSpPr>
          <p:cNvPr id="51" name="Forma 9">
            <a:extLst>
              <a:ext uri="{FF2B5EF4-FFF2-40B4-BE49-F238E27FC236}">
                <a16:creationId xmlns:a16="http://schemas.microsoft.com/office/drawing/2014/main" id="{E140D4A8-69EC-4BEB-8FBC-7FBDB641220E}"/>
              </a:ext>
            </a:extLst>
          </p:cNvPr>
          <p:cNvCxnSpPr>
            <a:cxnSpLocks/>
          </p:cNvCxnSpPr>
          <p:nvPr/>
        </p:nvCxnSpPr>
        <p:spPr bwMode="auto">
          <a:xfrm rot="10800000">
            <a:off x="238806" y="2059175"/>
            <a:ext cx="900000" cy="0"/>
          </a:xfrm>
          <a:prstGeom prst="bentConnector3">
            <a:avLst>
              <a:gd name="adj1" fmla="val 50000"/>
            </a:avLst>
          </a:prstGeom>
          <a:ln w="28575">
            <a:solidFill>
              <a:srgbClr val="1277AA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Forma 9">
            <a:extLst>
              <a:ext uri="{FF2B5EF4-FFF2-40B4-BE49-F238E27FC236}">
                <a16:creationId xmlns:a16="http://schemas.microsoft.com/office/drawing/2014/main" id="{9C2667F9-6D6B-415F-8143-09AA2706EC1E}"/>
              </a:ext>
            </a:extLst>
          </p:cNvPr>
          <p:cNvCxnSpPr>
            <a:cxnSpLocks/>
          </p:cNvCxnSpPr>
          <p:nvPr/>
        </p:nvCxnSpPr>
        <p:spPr bwMode="auto">
          <a:xfrm rot="10800000" flipH="1" flipV="1">
            <a:off x="3540536" y="2059175"/>
            <a:ext cx="900000" cy="0"/>
          </a:xfrm>
          <a:prstGeom prst="bentConnector3">
            <a:avLst>
              <a:gd name="adj1" fmla="val 50000"/>
            </a:avLst>
          </a:prstGeom>
          <a:ln w="28575">
            <a:solidFill>
              <a:srgbClr val="1277AA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itle 3">
            <a:extLst>
              <a:ext uri="{FF2B5EF4-FFF2-40B4-BE49-F238E27FC236}">
                <a16:creationId xmlns:a16="http://schemas.microsoft.com/office/drawing/2014/main" id="{FE3CF0D6-A395-48FC-BFB4-4EBA0F90FB7A}"/>
              </a:ext>
            </a:extLst>
          </p:cNvPr>
          <p:cNvSpPr txBox="1">
            <a:spLocks/>
          </p:cNvSpPr>
          <p:nvPr/>
        </p:nvSpPr>
        <p:spPr>
          <a:xfrm>
            <a:off x="1192062" y="1909008"/>
            <a:ext cx="1080516" cy="285558"/>
          </a:xfrm>
          <a:prstGeom prst="rect">
            <a:avLst/>
          </a:prstGeom>
          <a:solidFill>
            <a:schemeClr val="bg1"/>
          </a:solidFill>
          <a:ln>
            <a:solidFill>
              <a:srgbClr val="1277AA"/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b="1">
                <a:solidFill>
                  <a:srgbClr val="008080"/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r>
              <a:rPr lang="it-IT" sz="1400" dirty="0">
                <a:solidFill>
                  <a:srgbClr val="1277AA"/>
                </a:solidFill>
                <a:cs typeface="Segoe UI Semilight" panose="020B0402040204020203" pitchFamily="34" charset="0"/>
              </a:rPr>
              <a:t>esterno</a:t>
            </a:r>
          </a:p>
        </p:txBody>
      </p:sp>
      <p:sp>
        <p:nvSpPr>
          <p:cNvPr id="55" name="Title 3">
            <a:extLst>
              <a:ext uri="{FF2B5EF4-FFF2-40B4-BE49-F238E27FC236}">
                <a16:creationId xmlns:a16="http://schemas.microsoft.com/office/drawing/2014/main" id="{B8712C7B-2712-4C0F-9A5C-F717E32BC6D9}"/>
              </a:ext>
            </a:extLst>
          </p:cNvPr>
          <p:cNvSpPr txBox="1">
            <a:spLocks/>
          </p:cNvSpPr>
          <p:nvPr/>
        </p:nvSpPr>
        <p:spPr>
          <a:xfrm>
            <a:off x="2405180" y="1909008"/>
            <a:ext cx="1080000" cy="285558"/>
          </a:xfrm>
          <a:prstGeom prst="rect">
            <a:avLst/>
          </a:prstGeom>
          <a:solidFill>
            <a:schemeClr val="bg1"/>
          </a:solidFill>
          <a:ln>
            <a:solidFill>
              <a:srgbClr val="1277AA"/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b="1">
                <a:solidFill>
                  <a:srgbClr val="008080"/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r>
              <a:rPr lang="it-IT" sz="1400" dirty="0">
                <a:solidFill>
                  <a:srgbClr val="1277AA"/>
                </a:solidFill>
                <a:cs typeface="Segoe UI Semilight" panose="020B0402040204020203" pitchFamily="34" charset="0"/>
              </a:rPr>
              <a:t>interno</a:t>
            </a:r>
          </a:p>
        </p:txBody>
      </p:sp>
      <p:sp>
        <p:nvSpPr>
          <p:cNvPr id="56" name="Title 3">
            <a:extLst>
              <a:ext uri="{FF2B5EF4-FFF2-40B4-BE49-F238E27FC236}">
                <a16:creationId xmlns:a16="http://schemas.microsoft.com/office/drawing/2014/main" id="{AC6291E6-AE92-4963-A091-9B434C2BFA0E}"/>
              </a:ext>
            </a:extLst>
          </p:cNvPr>
          <p:cNvSpPr txBox="1">
            <a:spLocks/>
          </p:cNvSpPr>
          <p:nvPr/>
        </p:nvSpPr>
        <p:spPr>
          <a:xfrm>
            <a:off x="4572000" y="2507160"/>
            <a:ext cx="1727200" cy="8075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1277AA"/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400">
                <a:solidFill>
                  <a:srgbClr val="1277AA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it-IT" sz="1600" dirty="0">
                <a:latin typeface="Swis721 Cn BT" panose="020B0506020202030204" pitchFamily="34" charset="0"/>
              </a:rPr>
              <a:t>Parte di </a:t>
            </a:r>
            <a:r>
              <a:rPr lang="it-IT" sz="1500" b="1" spc="-20" dirty="0">
                <a:latin typeface="Swis721 Cn BT" panose="020B0506020202030204" pitchFamily="34" charset="0"/>
              </a:rPr>
              <a:t>COMPLETAMENTO</a:t>
            </a:r>
          </a:p>
        </p:txBody>
      </p:sp>
      <p:sp>
        <p:nvSpPr>
          <p:cNvPr id="57" name="Title 3">
            <a:extLst>
              <a:ext uri="{FF2B5EF4-FFF2-40B4-BE49-F238E27FC236}">
                <a16:creationId xmlns:a16="http://schemas.microsoft.com/office/drawing/2014/main" id="{44229A0A-CA0F-41BF-B525-BC86D2D5EDA6}"/>
              </a:ext>
            </a:extLst>
          </p:cNvPr>
          <p:cNvSpPr txBox="1">
            <a:spLocks/>
          </p:cNvSpPr>
          <p:nvPr/>
        </p:nvSpPr>
        <p:spPr>
          <a:xfrm>
            <a:off x="6536265" y="2507160"/>
            <a:ext cx="2499147" cy="8075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400">
                <a:solidFill>
                  <a:srgbClr val="1277AA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it-IT" dirty="0">
                <a:latin typeface="Swis721 Cn BT" panose="020B0506020202030204" pitchFamily="34" charset="0"/>
              </a:rPr>
              <a:t>Isolamento termico</a:t>
            </a:r>
          </a:p>
          <a:p>
            <a:r>
              <a:rPr lang="it-IT" dirty="0">
                <a:latin typeface="Swis721 Cn BT" panose="020B0506020202030204" pitchFamily="34" charset="0"/>
              </a:rPr>
              <a:t>Regolarizzazione</a:t>
            </a:r>
          </a:p>
          <a:p>
            <a:r>
              <a:rPr lang="it-IT" dirty="0">
                <a:latin typeface="Swis721 Cn BT" panose="020B0506020202030204" pitchFamily="34" charset="0"/>
              </a:rPr>
              <a:t>Resistenza agli shock</a:t>
            </a:r>
          </a:p>
        </p:txBody>
      </p:sp>
      <p:sp>
        <p:nvSpPr>
          <p:cNvPr id="58" name="Title 3">
            <a:extLst>
              <a:ext uri="{FF2B5EF4-FFF2-40B4-BE49-F238E27FC236}">
                <a16:creationId xmlns:a16="http://schemas.microsoft.com/office/drawing/2014/main" id="{7762F509-A5F4-4076-986D-CFD6F5122AF4}"/>
              </a:ext>
            </a:extLst>
          </p:cNvPr>
          <p:cNvSpPr txBox="1">
            <a:spLocks/>
          </p:cNvSpPr>
          <p:nvPr/>
        </p:nvSpPr>
        <p:spPr>
          <a:xfrm>
            <a:off x="4584597" y="1852933"/>
            <a:ext cx="1727200" cy="4442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1277AA"/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400">
                <a:solidFill>
                  <a:srgbClr val="1277AA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it-IT" b="1" dirty="0">
                <a:latin typeface="Swis721 Cn BT" panose="020B0506020202030204" pitchFamily="34" charset="0"/>
              </a:rPr>
              <a:t>FINITURA ESTERNA</a:t>
            </a:r>
          </a:p>
        </p:txBody>
      </p:sp>
      <p:sp>
        <p:nvSpPr>
          <p:cNvPr id="59" name="Title 3">
            <a:extLst>
              <a:ext uri="{FF2B5EF4-FFF2-40B4-BE49-F238E27FC236}">
                <a16:creationId xmlns:a16="http://schemas.microsoft.com/office/drawing/2014/main" id="{42791782-438E-4E20-A496-2D70C435B6A4}"/>
              </a:ext>
            </a:extLst>
          </p:cNvPr>
          <p:cNvSpPr txBox="1">
            <a:spLocks/>
          </p:cNvSpPr>
          <p:nvPr/>
        </p:nvSpPr>
        <p:spPr>
          <a:xfrm>
            <a:off x="6548863" y="1851104"/>
            <a:ext cx="2499147" cy="4442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400">
                <a:solidFill>
                  <a:srgbClr val="1277AA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it-IT" spc="-50" dirty="0">
                <a:latin typeface="Swis721 Cn BT" panose="020B0506020202030204" pitchFamily="34" charset="0"/>
              </a:rPr>
              <a:t>Protezione da agenti atmosferici</a:t>
            </a:r>
          </a:p>
          <a:p>
            <a:r>
              <a:rPr lang="it-IT" spc="-50" dirty="0">
                <a:latin typeface="Swis721 Cn BT" panose="020B0506020202030204" pitchFamily="34" charset="0"/>
              </a:rPr>
              <a:t>Aspetto</a:t>
            </a:r>
          </a:p>
        </p:txBody>
      </p:sp>
      <p:sp>
        <p:nvSpPr>
          <p:cNvPr id="60" name="Title 3">
            <a:extLst>
              <a:ext uri="{FF2B5EF4-FFF2-40B4-BE49-F238E27FC236}">
                <a16:creationId xmlns:a16="http://schemas.microsoft.com/office/drawing/2014/main" id="{86B54CE3-B52B-489D-9AB6-794185DD2F96}"/>
              </a:ext>
            </a:extLst>
          </p:cNvPr>
          <p:cNvSpPr txBox="1">
            <a:spLocks/>
          </p:cNvSpPr>
          <p:nvPr/>
        </p:nvSpPr>
        <p:spPr>
          <a:xfrm>
            <a:off x="1111253" y="1170253"/>
            <a:ext cx="6864348" cy="4045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1277AA"/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400">
                <a:solidFill>
                  <a:srgbClr val="1277AA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it-IT" dirty="0">
                <a:latin typeface="Swis721 Cn BT" panose="020B0506020202030204" pitchFamily="34" charset="0"/>
              </a:rPr>
              <a:t>Esploso per composizione degli elementi tecnologici di chiusura verticale</a:t>
            </a:r>
          </a:p>
        </p:txBody>
      </p:sp>
    </p:spTree>
    <p:extLst>
      <p:ext uri="{BB962C8B-B14F-4D97-AF65-F5344CB8AC3E}">
        <p14:creationId xmlns:p14="http://schemas.microsoft.com/office/powerpoint/2010/main" val="1919016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20378988-034A-4D90-9CE9-9B9F6C522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5"/>
            <a:ext cx="6579870" cy="655638"/>
          </a:xfrm>
        </p:spPr>
        <p:txBody>
          <a:bodyPr/>
          <a:lstStyle/>
          <a:p>
            <a:pPr>
              <a:tabLst>
                <a:tab pos="4040188" algn="l"/>
              </a:tabLst>
            </a:pPr>
            <a:r>
              <a:rPr lang="it-IT" dirty="0"/>
              <a:t>Alcune definizioni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F649A06-2EE4-439E-8F0D-DEB9DFA8D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7" y="1357312"/>
            <a:ext cx="7629525" cy="4562475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7E338B10-439C-4FFA-925C-815A39747D1D}"/>
              </a:ext>
            </a:extLst>
          </p:cNvPr>
          <p:cNvSpPr/>
          <p:nvPr/>
        </p:nvSpPr>
        <p:spPr>
          <a:xfrm rot="5400000">
            <a:off x="2817775" y="1293774"/>
            <a:ext cx="1567210" cy="3446191"/>
          </a:xfrm>
          <a:prstGeom prst="rect">
            <a:avLst/>
          </a:prstGeom>
          <a:ln w="19050">
            <a:solidFill>
              <a:srgbClr val="1277A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6CFD1E23-D03D-487B-A1A9-A837090B70F5}"/>
              </a:ext>
            </a:extLst>
          </p:cNvPr>
          <p:cNvSpPr/>
          <p:nvPr/>
        </p:nvSpPr>
        <p:spPr>
          <a:xfrm rot="5400000">
            <a:off x="3024159" y="2256337"/>
            <a:ext cx="466783" cy="500720"/>
          </a:xfrm>
          <a:prstGeom prst="rect">
            <a:avLst/>
          </a:prstGeom>
          <a:ln w="19050">
            <a:solidFill>
              <a:srgbClr val="1277A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941F00D9-D10F-4025-9CC5-2E7693760642}"/>
              </a:ext>
            </a:extLst>
          </p:cNvPr>
          <p:cNvSpPr/>
          <p:nvPr/>
        </p:nvSpPr>
        <p:spPr>
          <a:xfrm>
            <a:off x="4791541" y="1828800"/>
            <a:ext cx="532935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03248C54-1DB2-441C-AA01-95960E8A512D}"/>
              </a:ext>
            </a:extLst>
          </p:cNvPr>
          <p:cNvSpPr/>
          <p:nvPr/>
        </p:nvSpPr>
        <p:spPr>
          <a:xfrm>
            <a:off x="2990853" y="2803496"/>
            <a:ext cx="533396" cy="955264"/>
          </a:xfrm>
          <a:prstGeom prst="rect">
            <a:avLst/>
          </a:prstGeom>
          <a:solidFill>
            <a:srgbClr val="F2F2F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7B9C5578-421A-4338-95E5-FE61FCFA0C96}"/>
              </a:ext>
            </a:extLst>
          </p:cNvPr>
          <p:cNvSpPr/>
          <p:nvPr/>
        </p:nvSpPr>
        <p:spPr>
          <a:xfrm>
            <a:off x="3582331" y="2273303"/>
            <a:ext cx="533396" cy="1485455"/>
          </a:xfrm>
          <a:prstGeom prst="rect">
            <a:avLst/>
          </a:prstGeom>
          <a:solidFill>
            <a:srgbClr val="F2F2F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7A103950-43E8-4A62-B0A6-F5E431E7BCF6}"/>
              </a:ext>
            </a:extLst>
          </p:cNvPr>
          <p:cNvSpPr/>
          <p:nvPr/>
        </p:nvSpPr>
        <p:spPr>
          <a:xfrm>
            <a:off x="4179230" y="2273304"/>
            <a:ext cx="533396" cy="1485455"/>
          </a:xfrm>
          <a:prstGeom prst="rect">
            <a:avLst/>
          </a:prstGeom>
          <a:solidFill>
            <a:srgbClr val="F2F2F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762CD3DA-BB7E-4480-A9D2-4192E6B4C35F}"/>
              </a:ext>
            </a:extLst>
          </p:cNvPr>
          <p:cNvSpPr txBox="1">
            <a:spLocks/>
          </p:cNvSpPr>
          <p:nvPr/>
        </p:nvSpPr>
        <p:spPr>
          <a:xfrm>
            <a:off x="5409740" y="2273305"/>
            <a:ext cx="2692398" cy="4667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400">
                <a:solidFill>
                  <a:srgbClr val="1277AA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algn="just"/>
            <a:r>
              <a:rPr lang="it-IT" sz="1000" dirty="0">
                <a:latin typeface="Swis721 Cn BT" panose="020B0506020202030204" pitchFamily="34" charset="0"/>
              </a:rPr>
              <a:t>Insieme di u. t. e di e. t. aventi funzione di separare e di conformare gli spazi interni del sistema edilizio stesso rispetto all’esterno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C5492C2F-5565-4943-A68A-5743DBC99D8E}"/>
              </a:ext>
            </a:extLst>
          </p:cNvPr>
          <p:cNvSpPr/>
          <p:nvPr/>
        </p:nvSpPr>
        <p:spPr>
          <a:xfrm>
            <a:off x="4771212" y="2273304"/>
            <a:ext cx="533396" cy="466786"/>
          </a:xfrm>
          <a:prstGeom prst="rect">
            <a:avLst/>
          </a:prstGeom>
          <a:solidFill>
            <a:srgbClr val="F2F2F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9859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20378988-034A-4D90-9CE9-9B9F6C522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5"/>
            <a:ext cx="6579870" cy="655638"/>
          </a:xfrm>
        </p:spPr>
        <p:txBody>
          <a:bodyPr/>
          <a:lstStyle/>
          <a:p>
            <a:pPr>
              <a:tabLst>
                <a:tab pos="4040188" algn="l"/>
              </a:tabLst>
            </a:pPr>
            <a:r>
              <a:rPr lang="it-IT" dirty="0"/>
              <a:t>Alcune definizioni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F649A06-2EE4-439E-8F0D-DEB9DFA8D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7" y="1357312"/>
            <a:ext cx="7629525" cy="4562475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941F00D9-D10F-4025-9CC5-2E7693760642}"/>
              </a:ext>
            </a:extLst>
          </p:cNvPr>
          <p:cNvSpPr/>
          <p:nvPr/>
        </p:nvSpPr>
        <p:spPr>
          <a:xfrm>
            <a:off x="4791541" y="1828800"/>
            <a:ext cx="532935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762CD3DA-BB7E-4480-A9D2-4192E6B4C35F}"/>
              </a:ext>
            </a:extLst>
          </p:cNvPr>
          <p:cNvSpPr txBox="1">
            <a:spLocks/>
          </p:cNvSpPr>
          <p:nvPr/>
        </p:nvSpPr>
        <p:spPr>
          <a:xfrm>
            <a:off x="5409740" y="2273305"/>
            <a:ext cx="1167652" cy="4667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400">
                <a:solidFill>
                  <a:srgbClr val="1277AA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algn="just"/>
            <a:r>
              <a:rPr lang="it-IT" sz="1000" dirty="0">
                <a:latin typeface="Swis721 Cn BT" panose="020B0506020202030204" pitchFamily="34" charset="0"/>
              </a:rPr>
              <a:t>PARETI PERIMETRALI VERTICALI</a:t>
            </a:r>
          </a:p>
        </p:txBody>
      </p:sp>
      <p:sp>
        <p:nvSpPr>
          <p:cNvPr id="22" name="Title 3">
            <a:extLst>
              <a:ext uri="{FF2B5EF4-FFF2-40B4-BE49-F238E27FC236}">
                <a16:creationId xmlns:a16="http://schemas.microsoft.com/office/drawing/2014/main" id="{1D194A1C-2E07-45FA-AE2D-5FB3A49B8785}"/>
              </a:ext>
            </a:extLst>
          </p:cNvPr>
          <p:cNvSpPr txBox="1">
            <a:spLocks/>
          </p:cNvSpPr>
          <p:nvPr/>
        </p:nvSpPr>
        <p:spPr>
          <a:xfrm>
            <a:off x="6661072" y="2273304"/>
            <a:ext cx="1061102" cy="4667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400">
                <a:solidFill>
                  <a:srgbClr val="1277AA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algn="just"/>
            <a:r>
              <a:rPr lang="it-IT" sz="1000" dirty="0">
                <a:latin typeface="Swis721 Cn BT" panose="020B0506020202030204" pitchFamily="34" charset="0"/>
              </a:rPr>
              <a:t>INFISSI ESTERNI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CF26A9A9-4D6F-4241-8345-3F576A57C30F}"/>
              </a:ext>
            </a:extLst>
          </p:cNvPr>
          <p:cNvSpPr/>
          <p:nvPr/>
        </p:nvSpPr>
        <p:spPr>
          <a:xfrm rot="5400000">
            <a:off x="2817775" y="1293774"/>
            <a:ext cx="1567210" cy="3446191"/>
          </a:xfrm>
          <a:prstGeom prst="rect">
            <a:avLst/>
          </a:prstGeom>
          <a:ln w="19050">
            <a:solidFill>
              <a:srgbClr val="1277A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F6239A18-F70D-4AC5-8CCE-6C7F8EFC259C}"/>
              </a:ext>
            </a:extLst>
          </p:cNvPr>
          <p:cNvSpPr/>
          <p:nvPr/>
        </p:nvSpPr>
        <p:spPr>
          <a:xfrm rot="5400000">
            <a:off x="3024159" y="2256337"/>
            <a:ext cx="466783" cy="500720"/>
          </a:xfrm>
          <a:prstGeom prst="rect">
            <a:avLst/>
          </a:prstGeom>
          <a:ln w="19050">
            <a:solidFill>
              <a:srgbClr val="1277A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195770C7-597B-40B6-8D3E-FD004CE7D27D}"/>
              </a:ext>
            </a:extLst>
          </p:cNvPr>
          <p:cNvSpPr/>
          <p:nvPr/>
        </p:nvSpPr>
        <p:spPr>
          <a:xfrm>
            <a:off x="2990853" y="2803496"/>
            <a:ext cx="533396" cy="955264"/>
          </a:xfrm>
          <a:prstGeom prst="rect">
            <a:avLst/>
          </a:prstGeom>
          <a:solidFill>
            <a:srgbClr val="F2F2F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15FEEE31-41A9-498A-AAA2-360F501B02AA}"/>
              </a:ext>
            </a:extLst>
          </p:cNvPr>
          <p:cNvSpPr/>
          <p:nvPr/>
        </p:nvSpPr>
        <p:spPr>
          <a:xfrm>
            <a:off x="3582331" y="2273303"/>
            <a:ext cx="533396" cy="1485455"/>
          </a:xfrm>
          <a:prstGeom prst="rect">
            <a:avLst/>
          </a:prstGeom>
          <a:solidFill>
            <a:srgbClr val="F2F2F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CF106B90-F4CB-4597-9FCB-3C7F1C9EE3DD}"/>
              </a:ext>
            </a:extLst>
          </p:cNvPr>
          <p:cNvSpPr/>
          <p:nvPr/>
        </p:nvSpPr>
        <p:spPr>
          <a:xfrm>
            <a:off x="4179230" y="2273304"/>
            <a:ext cx="533396" cy="1485455"/>
          </a:xfrm>
          <a:prstGeom prst="rect">
            <a:avLst/>
          </a:prstGeom>
          <a:solidFill>
            <a:srgbClr val="F2F2F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8A713AA9-3A20-4398-B87B-3A386C654E1B}"/>
              </a:ext>
            </a:extLst>
          </p:cNvPr>
          <p:cNvSpPr/>
          <p:nvPr/>
        </p:nvSpPr>
        <p:spPr>
          <a:xfrm>
            <a:off x="4771212" y="2273304"/>
            <a:ext cx="533396" cy="466786"/>
          </a:xfrm>
          <a:prstGeom prst="rect">
            <a:avLst/>
          </a:prstGeom>
          <a:solidFill>
            <a:srgbClr val="F2F2F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3986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20378988-034A-4D90-9CE9-9B9F6C522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5"/>
            <a:ext cx="6579870" cy="655638"/>
          </a:xfrm>
        </p:spPr>
        <p:txBody>
          <a:bodyPr/>
          <a:lstStyle/>
          <a:p>
            <a:pPr>
              <a:tabLst>
                <a:tab pos="4040188" algn="l"/>
              </a:tabLst>
            </a:pPr>
            <a:r>
              <a:rPr lang="it-IT" dirty="0"/>
              <a:t>Alcune definizioni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F649A06-2EE4-439E-8F0D-DEB9DFA8D3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0137"/>
          <a:stretch/>
        </p:blipFill>
        <p:spPr>
          <a:xfrm>
            <a:off x="757237" y="1357312"/>
            <a:ext cx="4567239" cy="4562475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941F00D9-D10F-4025-9CC5-2E7693760642}"/>
              </a:ext>
            </a:extLst>
          </p:cNvPr>
          <p:cNvSpPr/>
          <p:nvPr/>
        </p:nvSpPr>
        <p:spPr>
          <a:xfrm>
            <a:off x="4791541" y="1828800"/>
            <a:ext cx="532935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CF26A9A9-4D6F-4241-8345-3F576A57C30F}"/>
              </a:ext>
            </a:extLst>
          </p:cNvPr>
          <p:cNvSpPr/>
          <p:nvPr/>
        </p:nvSpPr>
        <p:spPr>
          <a:xfrm rot="5400000">
            <a:off x="2817775" y="1293774"/>
            <a:ext cx="1567210" cy="3446191"/>
          </a:xfrm>
          <a:prstGeom prst="rect">
            <a:avLst/>
          </a:prstGeom>
          <a:ln w="19050">
            <a:solidFill>
              <a:srgbClr val="1277A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F6239A18-F70D-4AC5-8CCE-6C7F8EFC259C}"/>
              </a:ext>
            </a:extLst>
          </p:cNvPr>
          <p:cNvSpPr/>
          <p:nvPr/>
        </p:nvSpPr>
        <p:spPr>
          <a:xfrm rot="5400000">
            <a:off x="3024159" y="2256337"/>
            <a:ext cx="466783" cy="500720"/>
          </a:xfrm>
          <a:prstGeom prst="rect">
            <a:avLst/>
          </a:prstGeom>
          <a:ln w="19050">
            <a:solidFill>
              <a:srgbClr val="1277A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195770C7-597B-40B6-8D3E-FD004CE7D27D}"/>
              </a:ext>
            </a:extLst>
          </p:cNvPr>
          <p:cNvSpPr/>
          <p:nvPr/>
        </p:nvSpPr>
        <p:spPr>
          <a:xfrm>
            <a:off x="2990853" y="2803496"/>
            <a:ext cx="533396" cy="955264"/>
          </a:xfrm>
          <a:prstGeom prst="rect">
            <a:avLst/>
          </a:prstGeom>
          <a:solidFill>
            <a:srgbClr val="F2F2F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15FEEE31-41A9-498A-AAA2-360F501B02AA}"/>
              </a:ext>
            </a:extLst>
          </p:cNvPr>
          <p:cNvSpPr/>
          <p:nvPr/>
        </p:nvSpPr>
        <p:spPr>
          <a:xfrm>
            <a:off x="3582331" y="2273303"/>
            <a:ext cx="533396" cy="1485455"/>
          </a:xfrm>
          <a:prstGeom prst="rect">
            <a:avLst/>
          </a:prstGeom>
          <a:solidFill>
            <a:srgbClr val="F2F2F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CF106B90-F4CB-4597-9FCB-3C7F1C9EE3DD}"/>
              </a:ext>
            </a:extLst>
          </p:cNvPr>
          <p:cNvSpPr/>
          <p:nvPr/>
        </p:nvSpPr>
        <p:spPr>
          <a:xfrm>
            <a:off x="4179230" y="2273304"/>
            <a:ext cx="533396" cy="1485455"/>
          </a:xfrm>
          <a:prstGeom prst="rect">
            <a:avLst/>
          </a:prstGeom>
          <a:solidFill>
            <a:srgbClr val="F2F2F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8A713AA9-3A20-4398-B87B-3A386C654E1B}"/>
              </a:ext>
            </a:extLst>
          </p:cNvPr>
          <p:cNvSpPr/>
          <p:nvPr/>
        </p:nvSpPr>
        <p:spPr>
          <a:xfrm>
            <a:off x="4771212" y="2273304"/>
            <a:ext cx="533396" cy="466786"/>
          </a:xfrm>
          <a:prstGeom prst="rect">
            <a:avLst/>
          </a:prstGeom>
          <a:solidFill>
            <a:srgbClr val="F2F2F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7DC1301C-6861-4D51-8930-4DEFCB086218}"/>
              </a:ext>
            </a:extLst>
          </p:cNvPr>
          <p:cNvSpPr/>
          <p:nvPr/>
        </p:nvSpPr>
        <p:spPr>
          <a:xfrm rot="5400000">
            <a:off x="3620209" y="1712336"/>
            <a:ext cx="466783" cy="500720"/>
          </a:xfrm>
          <a:prstGeom prst="rect">
            <a:avLst/>
          </a:prstGeom>
          <a:ln w="19050">
            <a:solidFill>
              <a:srgbClr val="1277A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E46A0BA2-D1C0-4B0A-A1A2-69AB229F8E1B}"/>
              </a:ext>
            </a:extLst>
          </p:cNvPr>
          <p:cNvSpPr txBox="1">
            <a:spLocks/>
          </p:cNvSpPr>
          <p:nvPr/>
        </p:nvSpPr>
        <p:spPr>
          <a:xfrm>
            <a:off x="6453382" y="2479679"/>
            <a:ext cx="1764000" cy="672164"/>
          </a:xfrm>
          <a:prstGeom prst="rect">
            <a:avLst/>
          </a:prstGeom>
          <a:solidFill>
            <a:schemeClr val="bg1"/>
          </a:solidFill>
          <a:ln>
            <a:solidFill>
              <a:srgbClr val="1277AA"/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b="1">
                <a:solidFill>
                  <a:srgbClr val="008080"/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r>
              <a:rPr lang="it-IT" dirty="0">
                <a:solidFill>
                  <a:srgbClr val="1277AA"/>
                </a:solidFill>
                <a:cs typeface="Segoe UI Semilight" panose="020B0402040204020203" pitchFamily="34" charset="0"/>
              </a:rPr>
              <a:t>relazione</a:t>
            </a: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70CFDC50-B0B4-4606-9BEA-310168B7B308}"/>
              </a:ext>
            </a:extLst>
          </p:cNvPr>
          <p:cNvSpPr txBox="1">
            <a:spLocks/>
          </p:cNvSpPr>
          <p:nvPr/>
        </p:nvSpPr>
        <p:spPr>
          <a:xfrm>
            <a:off x="7453886" y="4944005"/>
            <a:ext cx="1371886" cy="6721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1277AA"/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400">
                <a:solidFill>
                  <a:srgbClr val="008080"/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r>
              <a:rPr lang="it-IT" b="1" dirty="0">
                <a:solidFill>
                  <a:srgbClr val="1277AA"/>
                </a:solidFill>
                <a:cs typeface="Segoe UI Semilight" panose="020B0402040204020203" pitchFamily="34" charset="0"/>
              </a:rPr>
              <a:t>strutture</a:t>
            </a:r>
          </a:p>
          <a:p>
            <a:r>
              <a:rPr lang="it-IT" b="1" dirty="0">
                <a:solidFill>
                  <a:srgbClr val="1277AA"/>
                </a:solidFill>
                <a:cs typeface="Segoe UI Semilight" panose="020B0402040204020203" pitchFamily="34" charset="0"/>
              </a:rPr>
              <a:t>in elevazione</a:t>
            </a:r>
          </a:p>
        </p:txBody>
      </p:sp>
      <p:cxnSp>
        <p:nvCxnSpPr>
          <p:cNvPr id="17" name="Forma 9">
            <a:extLst>
              <a:ext uri="{FF2B5EF4-FFF2-40B4-BE49-F238E27FC236}">
                <a16:creationId xmlns:a16="http://schemas.microsoft.com/office/drawing/2014/main" id="{4C40FBF8-B3DA-4BEB-B8DD-B3E965D1C5FD}"/>
              </a:ext>
            </a:extLst>
          </p:cNvPr>
          <p:cNvCxnSpPr>
            <a:cxnSpLocks/>
            <a:stCxn id="15" idx="2"/>
            <a:endCxn id="16" idx="0"/>
          </p:cNvCxnSpPr>
          <p:nvPr/>
        </p:nvCxnSpPr>
        <p:spPr bwMode="auto">
          <a:xfrm rot="16200000" flipH="1">
            <a:off x="6841524" y="3645700"/>
            <a:ext cx="1792162" cy="804447"/>
          </a:xfrm>
          <a:prstGeom prst="bentConnector3">
            <a:avLst>
              <a:gd name="adj1" fmla="val 50000"/>
            </a:avLst>
          </a:prstGeom>
          <a:ln w="28575">
            <a:solidFill>
              <a:srgbClr val="1277AA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Forma 9">
            <a:extLst>
              <a:ext uri="{FF2B5EF4-FFF2-40B4-BE49-F238E27FC236}">
                <a16:creationId xmlns:a16="http://schemas.microsoft.com/office/drawing/2014/main" id="{933BE1E6-84FB-4A7A-B34B-88E5068B1A5E}"/>
              </a:ext>
            </a:extLst>
          </p:cNvPr>
          <p:cNvCxnSpPr>
            <a:cxnSpLocks/>
            <a:stCxn id="15" idx="2"/>
            <a:endCxn id="23" idx="0"/>
          </p:cNvCxnSpPr>
          <p:nvPr/>
        </p:nvCxnSpPr>
        <p:spPr bwMode="auto">
          <a:xfrm rot="5400000">
            <a:off x="6049533" y="3658154"/>
            <a:ext cx="1792161" cy="779539"/>
          </a:xfrm>
          <a:prstGeom prst="bentConnector3">
            <a:avLst>
              <a:gd name="adj1" fmla="val 50000"/>
            </a:avLst>
          </a:prstGeom>
          <a:ln w="28575">
            <a:solidFill>
              <a:srgbClr val="1277AA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3">
            <a:extLst>
              <a:ext uri="{FF2B5EF4-FFF2-40B4-BE49-F238E27FC236}">
                <a16:creationId xmlns:a16="http://schemas.microsoft.com/office/drawing/2014/main" id="{3C71D380-3A96-48EC-870E-45FFE52E01F6}"/>
              </a:ext>
            </a:extLst>
          </p:cNvPr>
          <p:cNvSpPr txBox="1">
            <a:spLocks/>
          </p:cNvSpPr>
          <p:nvPr/>
        </p:nvSpPr>
        <p:spPr>
          <a:xfrm>
            <a:off x="6445523" y="1243223"/>
            <a:ext cx="1764000" cy="1076519"/>
          </a:xfrm>
          <a:prstGeom prst="rect">
            <a:avLst/>
          </a:prstGeom>
          <a:solidFill>
            <a:srgbClr val="1277AA"/>
          </a:solidFill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2000" b="1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it-IT" sz="1600" dirty="0">
                <a:cs typeface="Segoe UI Semilight" panose="020B0402040204020203" pitchFamily="34" charset="0"/>
              </a:rPr>
              <a:t>SISTEMA TECNOLOGICO</a:t>
            </a:r>
          </a:p>
        </p:txBody>
      </p:sp>
      <p:sp>
        <p:nvSpPr>
          <p:cNvPr id="23" name="Title 3">
            <a:extLst>
              <a:ext uri="{FF2B5EF4-FFF2-40B4-BE49-F238E27FC236}">
                <a16:creationId xmlns:a16="http://schemas.microsoft.com/office/drawing/2014/main" id="{863964E9-C3DA-449F-9894-F9496F1AD46A}"/>
              </a:ext>
            </a:extLst>
          </p:cNvPr>
          <p:cNvSpPr txBox="1">
            <a:spLocks/>
          </p:cNvSpPr>
          <p:nvPr/>
        </p:nvSpPr>
        <p:spPr>
          <a:xfrm>
            <a:off x="5869900" y="4944004"/>
            <a:ext cx="1371885" cy="6721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1277AA"/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400">
                <a:solidFill>
                  <a:srgbClr val="008080"/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r>
              <a:rPr lang="it-IT" b="1" dirty="0">
                <a:solidFill>
                  <a:srgbClr val="1277AA"/>
                </a:solidFill>
                <a:cs typeface="Segoe UI Semilight" panose="020B0402040204020203" pitchFamily="34" charset="0"/>
              </a:rPr>
              <a:t>chiusure verticali</a:t>
            </a:r>
          </a:p>
        </p:txBody>
      </p:sp>
    </p:spTree>
    <p:extLst>
      <p:ext uri="{BB962C8B-B14F-4D97-AF65-F5344CB8AC3E}">
        <p14:creationId xmlns:p14="http://schemas.microsoft.com/office/powerpoint/2010/main" val="2026217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20378988-034A-4D90-9CE9-9B9F6C522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219949" cy="655638"/>
          </a:xfrm>
        </p:spPr>
        <p:txBody>
          <a:bodyPr/>
          <a:lstStyle/>
          <a:p>
            <a:pPr>
              <a:tabLst>
                <a:tab pos="4040188" algn="l"/>
              </a:tabLst>
            </a:pPr>
            <a:r>
              <a:rPr lang="it-IT" dirty="0"/>
              <a:t>Funzioni di chiusure verticali</a:t>
            </a: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B087A8CF-95A2-42F3-8D9A-7DF073F58527}"/>
              </a:ext>
            </a:extLst>
          </p:cNvPr>
          <p:cNvSpPr txBox="1">
            <a:spLocks/>
          </p:cNvSpPr>
          <p:nvPr/>
        </p:nvSpPr>
        <p:spPr>
          <a:xfrm>
            <a:off x="628650" y="1044000"/>
            <a:ext cx="3943350" cy="5272723"/>
          </a:xfrm>
          <a:prstGeom prst="rect">
            <a:avLst/>
          </a:prstGeom>
        </p:spPr>
        <p:txBody>
          <a:bodyPr lIns="90000" tIns="36000" rIns="90000" bIns="360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200" dirty="0">
                <a:solidFill>
                  <a:prstClr val="black"/>
                </a:solidFill>
                <a:latin typeface="Segoe UI" panose="020B0502040204020203" pitchFamily="34" charset="0"/>
                <a:ea typeface="Source Sans Pro Light" panose="020B0403030403020204" pitchFamily="34" charset="0"/>
                <a:cs typeface="Segoe UI" panose="020B0502040204020203" pitchFamily="34" charset="0"/>
              </a:rPr>
              <a:t>Le </a:t>
            </a:r>
            <a:r>
              <a:rPr lang="it-IT" sz="1200" b="1" dirty="0">
                <a:solidFill>
                  <a:srgbClr val="1277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chiusure verticali </a:t>
            </a:r>
            <a:r>
              <a:rPr lang="it-IT" sz="1200" dirty="0">
                <a:solidFill>
                  <a:prstClr val="black"/>
                </a:solidFill>
                <a:latin typeface="Segoe UI" panose="020B0502040204020203" pitchFamily="34" charset="0"/>
                <a:ea typeface="Source Sans Pro Light" panose="020B0403030403020204" pitchFamily="34" charset="0"/>
                <a:cs typeface="Segoe UI" panose="020B0502040204020203" pitchFamily="34" charset="0"/>
              </a:rPr>
              <a:t>rappresentano l’inviluppo verticale esterno dell’organismo edilizio, e sono costituite dalle unità tecnologiche e degli elementi del sistema edilizio con funzione di </a:t>
            </a:r>
            <a:r>
              <a:rPr lang="it-IT" sz="1200" b="1" dirty="0">
                <a:solidFill>
                  <a:srgbClr val="1277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separare</a:t>
            </a:r>
            <a:r>
              <a:rPr lang="it-IT" sz="1200" dirty="0">
                <a:solidFill>
                  <a:prstClr val="black"/>
                </a:solidFill>
                <a:latin typeface="Segoe UI" panose="020B0502040204020203" pitchFamily="34" charset="0"/>
                <a:ea typeface="Source Sans Pro Light" panose="020B0403030403020204" pitchFamily="34" charset="0"/>
                <a:cs typeface="Segoe UI" panose="020B0502040204020203" pitchFamily="34" charset="0"/>
              </a:rPr>
              <a:t> e </a:t>
            </a:r>
            <a:r>
              <a:rPr lang="it-IT" sz="1200" b="1" dirty="0">
                <a:solidFill>
                  <a:srgbClr val="1277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conformare</a:t>
            </a:r>
            <a:r>
              <a:rPr lang="it-IT" sz="1200" dirty="0">
                <a:solidFill>
                  <a:prstClr val="black"/>
                </a:solidFill>
                <a:latin typeface="Segoe UI" panose="020B0502040204020203" pitchFamily="34" charset="0"/>
                <a:ea typeface="Source Sans Pro Light" panose="020B0403030403020204" pitchFamily="34" charset="0"/>
                <a:cs typeface="Segoe UI" panose="020B0502040204020203" pitchFamily="34" charset="0"/>
              </a:rPr>
              <a:t> gli </a:t>
            </a:r>
            <a:r>
              <a:rPr lang="it-IT" sz="1200" b="1" dirty="0">
                <a:solidFill>
                  <a:srgbClr val="1277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spazi</a:t>
            </a:r>
            <a:r>
              <a:rPr lang="it-IT" sz="1200" dirty="0">
                <a:solidFill>
                  <a:prstClr val="black"/>
                </a:solidFill>
                <a:latin typeface="Segoe UI" panose="020B0502040204020203" pitchFamily="34" charset="0"/>
                <a:ea typeface="Source Sans Pro Light" panose="020B0403030403020204" pitchFamily="34" charset="0"/>
                <a:cs typeface="Segoe UI" panose="020B0502040204020203" pitchFamily="34" charset="0"/>
              </a:rPr>
              <a:t> </a:t>
            </a:r>
            <a:r>
              <a:rPr lang="it-IT" sz="1200" b="1" dirty="0">
                <a:solidFill>
                  <a:srgbClr val="1277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interni</a:t>
            </a:r>
            <a:r>
              <a:rPr lang="it-IT" sz="1200" dirty="0">
                <a:solidFill>
                  <a:prstClr val="black"/>
                </a:solidFill>
                <a:latin typeface="Segoe UI" panose="020B0502040204020203" pitchFamily="34" charset="0"/>
                <a:ea typeface="Source Sans Pro Light" panose="020B0403030403020204" pitchFamily="34" charset="0"/>
                <a:cs typeface="Segoe UI" panose="020B0502040204020203" pitchFamily="34" charset="0"/>
              </a:rPr>
              <a:t> del sistema rispetto all’esterno.</a:t>
            </a:r>
          </a:p>
          <a:p>
            <a:pPr lvl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200" dirty="0">
                <a:solidFill>
                  <a:prstClr val="black"/>
                </a:solidFill>
                <a:latin typeface="Segoe UI" panose="020B0502040204020203" pitchFamily="34" charset="0"/>
                <a:ea typeface="Source Sans Pro Light" panose="020B0403030403020204" pitchFamily="34" charset="0"/>
                <a:cs typeface="Segoe UI" panose="020B0502040204020203" pitchFamily="34" charset="0"/>
              </a:rPr>
              <a:t>Le funzioni espletate dalle chiusure  verticali sono molteplici:</a:t>
            </a:r>
          </a:p>
          <a:p>
            <a:pPr marL="171450" indent="-171450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it-IT" sz="1200" dirty="0">
                <a:solidFill>
                  <a:prstClr val="black"/>
                </a:solidFill>
                <a:latin typeface="Segoe UI" panose="020B0502040204020203" pitchFamily="34" charset="0"/>
                <a:ea typeface="Source Sans Pro Light" panose="020B0403030403020204" pitchFamily="34" charset="0"/>
                <a:cs typeface="Segoe UI" panose="020B0502040204020203" pitchFamily="34" charset="0"/>
              </a:rPr>
              <a:t>la capacità di </a:t>
            </a:r>
            <a:r>
              <a:rPr lang="it-IT" sz="1200" b="1" dirty="0">
                <a:solidFill>
                  <a:srgbClr val="1277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sostenere</a:t>
            </a:r>
            <a:r>
              <a:rPr lang="it-IT" sz="1200" dirty="0">
                <a:solidFill>
                  <a:prstClr val="black"/>
                </a:solidFill>
                <a:latin typeface="Segoe UI" panose="020B0502040204020203" pitchFamily="34" charset="0"/>
                <a:ea typeface="Source Sans Pro Light" panose="020B0403030403020204" pitchFamily="34" charset="0"/>
                <a:cs typeface="Segoe UI" panose="020B0502040204020203" pitchFamily="34" charset="0"/>
              </a:rPr>
              <a:t> i </a:t>
            </a:r>
            <a:r>
              <a:rPr lang="it-IT" sz="1200" b="1" dirty="0">
                <a:solidFill>
                  <a:srgbClr val="1277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carichi</a:t>
            </a:r>
            <a:r>
              <a:rPr lang="it-IT" sz="1200" dirty="0">
                <a:solidFill>
                  <a:prstClr val="black"/>
                </a:solidFill>
                <a:latin typeface="Segoe UI" panose="020B0502040204020203" pitchFamily="34" charset="0"/>
                <a:ea typeface="Source Sans Pro Light" panose="020B0403030403020204" pitchFamily="34" charset="0"/>
                <a:cs typeface="Segoe UI" panose="020B0502040204020203" pitchFamily="34" charset="0"/>
              </a:rPr>
              <a:t> propri e, per sistemi ad ossatura muraria, anche i carichi trasmessi dalla copertura e dagli orizzontamenti;</a:t>
            </a:r>
          </a:p>
          <a:p>
            <a:pPr marL="171450" indent="-171450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it-IT" sz="1200" dirty="0">
                <a:solidFill>
                  <a:prstClr val="black"/>
                </a:solidFill>
                <a:latin typeface="Segoe UI" panose="020B0502040204020203" pitchFamily="34" charset="0"/>
                <a:ea typeface="Source Sans Pro Light" panose="020B0403030403020204" pitchFamily="34" charset="0"/>
                <a:cs typeface="Segoe UI" panose="020B0502040204020203" pitchFamily="34" charset="0"/>
              </a:rPr>
              <a:t>il </a:t>
            </a:r>
            <a:r>
              <a:rPr lang="it-IT" sz="1200" b="1" dirty="0">
                <a:solidFill>
                  <a:srgbClr val="1277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controllo</a:t>
            </a:r>
            <a:r>
              <a:rPr lang="it-IT" sz="1200" dirty="0">
                <a:solidFill>
                  <a:prstClr val="black"/>
                </a:solidFill>
                <a:latin typeface="Segoe UI" panose="020B0502040204020203" pitchFamily="34" charset="0"/>
                <a:ea typeface="Source Sans Pro Light" panose="020B0403030403020204" pitchFamily="34" charset="0"/>
                <a:cs typeface="Segoe UI" panose="020B0502040204020203" pitchFamily="34" charset="0"/>
              </a:rPr>
              <a:t> degli </a:t>
            </a:r>
            <a:r>
              <a:rPr lang="it-IT" sz="1200" b="1" dirty="0">
                <a:solidFill>
                  <a:srgbClr val="1277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agenti atmosferici</a:t>
            </a:r>
            <a:r>
              <a:rPr lang="it-IT" sz="1200" dirty="0">
                <a:solidFill>
                  <a:prstClr val="black"/>
                </a:solidFill>
                <a:latin typeface="Segoe UI" panose="020B0502040204020203" pitchFamily="34" charset="0"/>
                <a:ea typeface="Source Sans Pro Light" panose="020B0403030403020204" pitchFamily="34" charset="0"/>
                <a:cs typeface="Segoe UI" panose="020B0502040204020203" pitchFamily="34" charset="0"/>
              </a:rPr>
              <a:t>; in quanto esposte direttamente all’aria esterna, devono garantire la tenuta all’acqua e all’aria in misura tale da non compromettere il comfort degli ambienti interni;</a:t>
            </a:r>
          </a:p>
          <a:p>
            <a:pPr marL="171450" indent="-171450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it-IT" sz="1200" dirty="0">
                <a:solidFill>
                  <a:prstClr val="black"/>
                </a:solidFill>
                <a:latin typeface="Segoe UI" panose="020B0502040204020203" pitchFamily="34" charset="0"/>
                <a:ea typeface="Source Sans Pro Light" panose="020B0403030403020204" pitchFamily="34" charset="0"/>
                <a:cs typeface="Segoe UI" panose="020B0502040204020203" pitchFamily="34" charset="0"/>
              </a:rPr>
              <a:t>il </a:t>
            </a:r>
            <a:r>
              <a:rPr lang="it-IT" sz="1200" b="1" dirty="0">
                <a:solidFill>
                  <a:srgbClr val="1277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controllo</a:t>
            </a:r>
            <a:r>
              <a:rPr lang="it-IT" sz="1200" dirty="0">
                <a:solidFill>
                  <a:prstClr val="black"/>
                </a:solidFill>
                <a:latin typeface="Segoe UI" panose="020B0502040204020203" pitchFamily="34" charset="0"/>
                <a:ea typeface="Source Sans Pro Light" panose="020B0403030403020204" pitchFamily="34" charset="0"/>
                <a:cs typeface="Segoe UI" panose="020B0502040204020203" pitchFamily="34" charset="0"/>
              </a:rPr>
              <a:t> degli </a:t>
            </a:r>
            <a:r>
              <a:rPr lang="it-IT" sz="1200" b="1" dirty="0">
                <a:solidFill>
                  <a:srgbClr val="1277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agenti termici </a:t>
            </a:r>
            <a:r>
              <a:rPr lang="it-IT" sz="1200" dirty="0">
                <a:solidFill>
                  <a:prstClr val="black"/>
                </a:solidFill>
                <a:latin typeface="Segoe UI" panose="020B0502040204020203" pitchFamily="34" charset="0"/>
                <a:ea typeface="Source Sans Pro Light" panose="020B0403030403020204" pitchFamily="34" charset="0"/>
                <a:cs typeface="Segoe UI" panose="020B0502040204020203" pitchFamily="34" charset="0"/>
              </a:rPr>
              <a:t>ed </a:t>
            </a:r>
            <a:r>
              <a:rPr lang="it-IT" sz="1200" b="1" dirty="0">
                <a:solidFill>
                  <a:srgbClr val="1277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igrometrici</a:t>
            </a:r>
            <a:r>
              <a:rPr lang="it-IT" sz="1200" dirty="0">
                <a:solidFill>
                  <a:prstClr val="black"/>
                </a:solidFill>
                <a:latin typeface="Segoe UI" panose="020B0502040204020203" pitchFamily="34" charset="0"/>
                <a:ea typeface="Source Sans Pro Light" panose="020B0403030403020204" pitchFamily="34" charset="0"/>
                <a:cs typeface="Segoe UI" panose="020B0502040204020203" pitchFamily="34" charset="0"/>
              </a:rPr>
              <a:t>;</a:t>
            </a:r>
          </a:p>
          <a:p>
            <a:pPr marL="171450" indent="-171450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it-IT" sz="1200" dirty="0">
                <a:solidFill>
                  <a:prstClr val="black"/>
                </a:solidFill>
                <a:latin typeface="Segoe UI" panose="020B0502040204020203" pitchFamily="34" charset="0"/>
                <a:ea typeface="Source Sans Pro Light" panose="020B0403030403020204" pitchFamily="34" charset="0"/>
                <a:cs typeface="Segoe UI" panose="020B0502040204020203" pitchFamily="34" charset="0"/>
              </a:rPr>
              <a:t>la riduzione dell’effetto delle sorgenti di </a:t>
            </a:r>
            <a:r>
              <a:rPr lang="it-IT" sz="1200" b="1" dirty="0">
                <a:solidFill>
                  <a:srgbClr val="1277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rumore</a:t>
            </a:r>
            <a:r>
              <a:rPr lang="it-IT" sz="1200" dirty="0">
                <a:solidFill>
                  <a:prstClr val="black"/>
                </a:solidFill>
                <a:latin typeface="Segoe UI" panose="020B0502040204020203" pitchFamily="34" charset="0"/>
                <a:ea typeface="Source Sans Pro Light" panose="020B0403030403020204" pitchFamily="34" charset="0"/>
                <a:cs typeface="Segoe UI" panose="020B0502040204020203" pitchFamily="34" charset="0"/>
              </a:rPr>
              <a:t> </a:t>
            </a:r>
            <a:r>
              <a:rPr lang="it-IT" sz="1200" b="1" dirty="0">
                <a:solidFill>
                  <a:srgbClr val="1277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esterne</a:t>
            </a:r>
            <a:r>
              <a:rPr lang="it-IT" sz="1200" dirty="0">
                <a:solidFill>
                  <a:prstClr val="black"/>
                </a:solidFill>
                <a:latin typeface="Segoe UI" panose="020B0502040204020203" pitchFamily="34" charset="0"/>
                <a:ea typeface="Source Sans Pro Light" panose="020B0403030403020204" pitchFamily="34" charset="0"/>
                <a:cs typeface="Segoe UI" panose="020B0502040204020203" pitchFamily="34" charset="0"/>
              </a:rPr>
              <a:t>;</a:t>
            </a:r>
          </a:p>
          <a:p>
            <a:pPr marL="171450" indent="-171450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it-IT" sz="1200" dirty="0">
                <a:solidFill>
                  <a:prstClr val="black"/>
                </a:solidFill>
                <a:latin typeface="Segoe UI" panose="020B0502040204020203" pitchFamily="34" charset="0"/>
                <a:ea typeface="Source Sans Pro Light" panose="020B0403030403020204" pitchFamily="34" charset="0"/>
                <a:cs typeface="Segoe UI" panose="020B0502040204020203" pitchFamily="34" charset="0"/>
              </a:rPr>
              <a:t>l’</a:t>
            </a:r>
            <a:r>
              <a:rPr lang="it-IT" sz="1200" b="1" dirty="0" err="1">
                <a:solidFill>
                  <a:srgbClr val="1277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attrezzabilità</a:t>
            </a:r>
            <a:r>
              <a:rPr lang="it-IT" sz="1200" dirty="0">
                <a:solidFill>
                  <a:prstClr val="black"/>
                </a:solidFill>
                <a:latin typeface="Segoe UI" panose="020B0502040204020203" pitchFamily="34" charset="0"/>
                <a:ea typeface="Source Sans Pro Light" panose="020B0403030403020204" pitchFamily="34" charset="0"/>
                <a:cs typeface="Segoe UI" panose="020B0502040204020203" pitchFamily="34" charset="0"/>
              </a:rPr>
              <a:t> </a:t>
            </a:r>
            <a:r>
              <a:rPr lang="it-IT" sz="1200" b="1" dirty="0">
                <a:solidFill>
                  <a:srgbClr val="1277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impiantistica</a:t>
            </a:r>
            <a:r>
              <a:rPr lang="it-IT" sz="1200" dirty="0">
                <a:solidFill>
                  <a:prstClr val="black"/>
                </a:solidFill>
                <a:latin typeface="Segoe UI" panose="020B0502040204020203" pitchFamily="34" charset="0"/>
                <a:ea typeface="Source Sans Pro Light" panose="020B0403030403020204" pitchFamily="34" charset="0"/>
                <a:cs typeface="Segoe UI" panose="020B0502040204020203" pitchFamily="34" charset="0"/>
              </a:rPr>
              <a:t> e, più in generale, una </a:t>
            </a:r>
            <a:r>
              <a:rPr lang="it-IT" sz="1200" b="1" dirty="0">
                <a:solidFill>
                  <a:srgbClr val="1277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coordinazione</a:t>
            </a:r>
            <a:r>
              <a:rPr lang="it-IT" sz="1200" dirty="0">
                <a:solidFill>
                  <a:prstClr val="black"/>
                </a:solidFill>
                <a:latin typeface="Segoe UI" panose="020B0502040204020203" pitchFamily="34" charset="0"/>
                <a:ea typeface="Source Sans Pro Light" panose="020B0403030403020204" pitchFamily="34" charset="0"/>
                <a:cs typeface="Segoe UI" panose="020B0502040204020203" pitchFamily="34" charset="0"/>
              </a:rPr>
              <a:t> con gli </a:t>
            </a:r>
            <a:r>
              <a:rPr lang="it-IT" sz="1200" b="1" dirty="0">
                <a:solidFill>
                  <a:srgbClr val="1277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elementi tecnologici</a:t>
            </a:r>
            <a:r>
              <a:rPr lang="it-IT" sz="1200" dirty="0">
                <a:solidFill>
                  <a:prstClr val="black"/>
                </a:solidFill>
                <a:latin typeface="Segoe UI" panose="020B0502040204020203" pitchFamily="34" charset="0"/>
                <a:ea typeface="Source Sans Pro Light" panose="020B0403030403020204" pitchFamily="34" charset="0"/>
                <a:cs typeface="Segoe UI" panose="020B0502040204020203" pitchFamily="34" charset="0"/>
              </a:rPr>
              <a:t>.</a:t>
            </a:r>
          </a:p>
        </p:txBody>
      </p:sp>
      <p:pic>
        <p:nvPicPr>
          <p:cNvPr id="21" name="Picture 1">
            <a:extLst>
              <a:ext uri="{FF2B5EF4-FFF2-40B4-BE49-F238E27FC236}">
                <a16:creationId xmlns:a16="http://schemas.microsoft.com/office/drawing/2014/main" id="{0493A3B1-33CC-4093-A9FD-2F5365BEBE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" r="13342" b="18338"/>
          <a:stretch/>
        </p:blipFill>
        <p:spPr>
          <a:xfrm>
            <a:off x="4572000" y="2064468"/>
            <a:ext cx="4271962" cy="2800590"/>
          </a:xfrm>
          <a:prstGeom prst="rect">
            <a:avLst/>
          </a:prstGeom>
        </p:spPr>
      </p:pic>
      <p:sp>
        <p:nvSpPr>
          <p:cNvPr id="22" name="Rectangle 110">
            <a:extLst>
              <a:ext uri="{FF2B5EF4-FFF2-40B4-BE49-F238E27FC236}">
                <a16:creationId xmlns:a16="http://schemas.microsoft.com/office/drawing/2014/main" id="{13A1627E-5280-4EA6-AB7E-F812BD38D2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6480" y="2713027"/>
            <a:ext cx="500062" cy="435934"/>
          </a:xfrm>
          <a:prstGeom prst="rect">
            <a:avLst/>
          </a:prstGeom>
          <a:noFill/>
          <a:ln w="19050">
            <a:solidFill>
              <a:srgbClr val="1277AA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53247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20378988-034A-4D90-9CE9-9B9F6C522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219949" cy="655638"/>
          </a:xfrm>
        </p:spPr>
        <p:txBody>
          <a:bodyPr/>
          <a:lstStyle/>
          <a:p>
            <a:pPr>
              <a:tabLst>
                <a:tab pos="4040188" algn="l"/>
              </a:tabLst>
            </a:pPr>
            <a:r>
              <a:rPr lang="it-IT" dirty="0"/>
              <a:t>Funzioni di chiusure verticali</a:t>
            </a:r>
          </a:p>
        </p:txBody>
      </p:sp>
      <p:sp>
        <p:nvSpPr>
          <p:cNvPr id="31" name="Title 3">
            <a:extLst>
              <a:ext uri="{FF2B5EF4-FFF2-40B4-BE49-F238E27FC236}">
                <a16:creationId xmlns:a16="http://schemas.microsoft.com/office/drawing/2014/main" id="{3E9745E2-BCD2-49AE-9A3F-AB034CDEAC84}"/>
              </a:ext>
            </a:extLst>
          </p:cNvPr>
          <p:cNvSpPr txBox="1">
            <a:spLocks/>
          </p:cNvSpPr>
          <p:nvPr/>
        </p:nvSpPr>
        <p:spPr>
          <a:xfrm>
            <a:off x="628650" y="2567707"/>
            <a:ext cx="1764000" cy="672164"/>
          </a:xfrm>
          <a:prstGeom prst="rect">
            <a:avLst/>
          </a:prstGeom>
          <a:solidFill>
            <a:schemeClr val="bg1"/>
          </a:solidFill>
          <a:ln>
            <a:solidFill>
              <a:srgbClr val="1277AA"/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b="1">
                <a:solidFill>
                  <a:srgbClr val="008080"/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r>
              <a:rPr lang="it-IT" dirty="0">
                <a:solidFill>
                  <a:srgbClr val="1277AA"/>
                </a:solidFill>
                <a:cs typeface="Segoe UI Semilight" panose="020B0402040204020203" pitchFamily="34" charset="0"/>
              </a:rPr>
              <a:t>funzioni</a:t>
            </a:r>
          </a:p>
        </p:txBody>
      </p:sp>
      <p:sp>
        <p:nvSpPr>
          <p:cNvPr id="32" name="Title 3">
            <a:extLst>
              <a:ext uri="{FF2B5EF4-FFF2-40B4-BE49-F238E27FC236}">
                <a16:creationId xmlns:a16="http://schemas.microsoft.com/office/drawing/2014/main" id="{D347B87E-E6A7-4E06-A14E-1353B7DA9F7B}"/>
              </a:ext>
            </a:extLst>
          </p:cNvPr>
          <p:cNvSpPr txBox="1">
            <a:spLocks/>
          </p:cNvSpPr>
          <p:nvPr/>
        </p:nvSpPr>
        <p:spPr>
          <a:xfrm>
            <a:off x="2966962" y="1273732"/>
            <a:ext cx="1922538" cy="4216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1277AA"/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400">
                <a:solidFill>
                  <a:srgbClr val="008080"/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r>
              <a:rPr lang="it-IT" b="1" dirty="0">
                <a:solidFill>
                  <a:srgbClr val="1277AA"/>
                </a:solidFill>
                <a:cs typeface="Segoe UI Semilight" panose="020B0402040204020203" pitchFamily="34" charset="0"/>
              </a:rPr>
              <a:t>C.V. opache</a:t>
            </a:r>
          </a:p>
        </p:txBody>
      </p:sp>
      <p:cxnSp>
        <p:nvCxnSpPr>
          <p:cNvPr id="33" name="Forma 9">
            <a:extLst>
              <a:ext uri="{FF2B5EF4-FFF2-40B4-BE49-F238E27FC236}">
                <a16:creationId xmlns:a16="http://schemas.microsoft.com/office/drawing/2014/main" id="{92C9FC80-3249-4F28-AE8B-7BF8D40DA0EC}"/>
              </a:ext>
            </a:extLst>
          </p:cNvPr>
          <p:cNvCxnSpPr>
            <a:cxnSpLocks/>
            <a:stCxn id="31" idx="3"/>
            <a:endCxn id="32" idx="1"/>
          </p:cNvCxnSpPr>
          <p:nvPr/>
        </p:nvCxnSpPr>
        <p:spPr bwMode="auto">
          <a:xfrm flipV="1">
            <a:off x="2392650" y="1484549"/>
            <a:ext cx="574312" cy="1419240"/>
          </a:xfrm>
          <a:prstGeom prst="bentConnector3">
            <a:avLst>
              <a:gd name="adj1" fmla="val 50000"/>
            </a:avLst>
          </a:prstGeom>
          <a:ln w="28575">
            <a:solidFill>
              <a:srgbClr val="1277AA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Forma 9">
            <a:extLst>
              <a:ext uri="{FF2B5EF4-FFF2-40B4-BE49-F238E27FC236}">
                <a16:creationId xmlns:a16="http://schemas.microsoft.com/office/drawing/2014/main" id="{643DAB17-FEEC-4CEA-ABEA-0EBF29081882}"/>
              </a:ext>
            </a:extLst>
          </p:cNvPr>
          <p:cNvCxnSpPr>
            <a:cxnSpLocks/>
            <a:stCxn id="31" idx="3"/>
            <a:endCxn id="38" idx="1"/>
          </p:cNvCxnSpPr>
          <p:nvPr/>
        </p:nvCxnSpPr>
        <p:spPr bwMode="auto">
          <a:xfrm>
            <a:off x="2392650" y="2903789"/>
            <a:ext cx="574312" cy="1755648"/>
          </a:xfrm>
          <a:prstGeom prst="bentConnector3">
            <a:avLst>
              <a:gd name="adj1" fmla="val 50000"/>
            </a:avLst>
          </a:prstGeom>
          <a:ln w="28575">
            <a:solidFill>
              <a:srgbClr val="1277AA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itle 3">
            <a:extLst>
              <a:ext uri="{FF2B5EF4-FFF2-40B4-BE49-F238E27FC236}">
                <a16:creationId xmlns:a16="http://schemas.microsoft.com/office/drawing/2014/main" id="{3163F4B8-484C-44AC-A559-348AD759AC9D}"/>
              </a:ext>
            </a:extLst>
          </p:cNvPr>
          <p:cNvSpPr txBox="1">
            <a:spLocks/>
          </p:cNvSpPr>
          <p:nvPr/>
        </p:nvSpPr>
        <p:spPr>
          <a:xfrm>
            <a:off x="628650" y="1273732"/>
            <a:ext cx="1764000" cy="1076519"/>
          </a:xfrm>
          <a:prstGeom prst="rect">
            <a:avLst/>
          </a:prstGeom>
          <a:solidFill>
            <a:srgbClr val="1277AA"/>
          </a:solidFill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2000" b="1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it-IT" sz="1600" dirty="0">
                <a:cs typeface="Segoe UI Semilight" panose="020B0402040204020203" pitchFamily="34" charset="0"/>
              </a:rPr>
              <a:t>CHIUSURE VERTICALI</a:t>
            </a:r>
          </a:p>
        </p:txBody>
      </p:sp>
      <p:sp>
        <p:nvSpPr>
          <p:cNvPr id="37" name="Title 3">
            <a:extLst>
              <a:ext uri="{FF2B5EF4-FFF2-40B4-BE49-F238E27FC236}">
                <a16:creationId xmlns:a16="http://schemas.microsoft.com/office/drawing/2014/main" id="{2A6FA19A-83F9-4003-AC28-2B796D9C3F45}"/>
              </a:ext>
            </a:extLst>
          </p:cNvPr>
          <p:cNvSpPr txBox="1">
            <a:spLocks/>
          </p:cNvSpPr>
          <p:nvPr/>
        </p:nvSpPr>
        <p:spPr>
          <a:xfrm>
            <a:off x="2966962" y="1730239"/>
            <a:ext cx="1922538" cy="19606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400">
                <a:solidFill>
                  <a:srgbClr val="1277AA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algn="just"/>
            <a:r>
              <a:rPr lang="it-IT" dirty="0">
                <a:latin typeface="Swis721 Cn BT" panose="020B0506020202030204" pitchFamily="34" charset="0"/>
              </a:rPr>
              <a:t>Costituire il confine tra interno ed esterno</a:t>
            </a:r>
          </a:p>
          <a:p>
            <a:pPr algn="just"/>
            <a:r>
              <a:rPr lang="it-IT" dirty="0">
                <a:latin typeface="Swis721 Cn BT" panose="020B0506020202030204" pitchFamily="34" charset="0"/>
              </a:rPr>
              <a:t>Garantire l’equilibrio, la stabilità delle parti, resistenza meccanica</a:t>
            </a:r>
          </a:p>
          <a:p>
            <a:pPr algn="just"/>
            <a:r>
              <a:rPr lang="it-IT" dirty="0">
                <a:latin typeface="Swis721 Cn BT" panose="020B0506020202030204" pitchFamily="34" charset="0"/>
              </a:rPr>
              <a:t>Garantire condizioni di comfort</a:t>
            </a:r>
          </a:p>
          <a:p>
            <a:pPr algn="just"/>
            <a:r>
              <a:rPr lang="it-IT" dirty="0">
                <a:latin typeface="Swis721 Cn BT" panose="020B0506020202030204" pitchFamily="34" charset="0"/>
              </a:rPr>
              <a:t>Assicurare l’estetica</a:t>
            </a:r>
          </a:p>
        </p:txBody>
      </p:sp>
      <p:sp>
        <p:nvSpPr>
          <p:cNvPr id="38" name="Title 3">
            <a:extLst>
              <a:ext uri="{FF2B5EF4-FFF2-40B4-BE49-F238E27FC236}">
                <a16:creationId xmlns:a16="http://schemas.microsoft.com/office/drawing/2014/main" id="{D0656CCC-11E7-417A-AFF6-D0100E608483}"/>
              </a:ext>
            </a:extLst>
          </p:cNvPr>
          <p:cNvSpPr txBox="1">
            <a:spLocks/>
          </p:cNvSpPr>
          <p:nvPr/>
        </p:nvSpPr>
        <p:spPr>
          <a:xfrm>
            <a:off x="2966962" y="4448620"/>
            <a:ext cx="1922538" cy="4216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1277AA"/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400">
                <a:solidFill>
                  <a:srgbClr val="008080"/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r>
              <a:rPr lang="it-IT" b="1" dirty="0">
                <a:solidFill>
                  <a:srgbClr val="1277AA"/>
                </a:solidFill>
                <a:cs typeface="Segoe UI Semilight" panose="020B0402040204020203" pitchFamily="34" charset="0"/>
              </a:rPr>
              <a:t>C.V. trasparenti</a:t>
            </a:r>
          </a:p>
        </p:txBody>
      </p:sp>
      <p:sp>
        <p:nvSpPr>
          <p:cNvPr id="39" name="Title 3">
            <a:extLst>
              <a:ext uri="{FF2B5EF4-FFF2-40B4-BE49-F238E27FC236}">
                <a16:creationId xmlns:a16="http://schemas.microsoft.com/office/drawing/2014/main" id="{E5A7F184-86A2-40C3-910D-1EF1E626C2CD}"/>
              </a:ext>
            </a:extLst>
          </p:cNvPr>
          <p:cNvSpPr txBox="1">
            <a:spLocks/>
          </p:cNvSpPr>
          <p:nvPr/>
        </p:nvSpPr>
        <p:spPr>
          <a:xfrm>
            <a:off x="2966962" y="4905127"/>
            <a:ext cx="1922538" cy="12099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400">
                <a:solidFill>
                  <a:srgbClr val="1277AA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algn="just"/>
            <a:r>
              <a:rPr lang="it-IT" dirty="0">
                <a:latin typeface="Swis721 Cn BT" panose="020B0506020202030204" pitchFamily="34" charset="0"/>
              </a:rPr>
              <a:t>Costituire il confine tra interno ed esterno</a:t>
            </a:r>
          </a:p>
          <a:p>
            <a:pPr algn="just"/>
            <a:r>
              <a:rPr lang="it-IT" dirty="0">
                <a:latin typeface="Swis721 Cn BT" panose="020B0506020202030204" pitchFamily="34" charset="0"/>
              </a:rPr>
              <a:t>Garantire condizioni di comfort</a:t>
            </a:r>
          </a:p>
          <a:p>
            <a:pPr algn="just"/>
            <a:r>
              <a:rPr lang="it-IT" dirty="0">
                <a:latin typeface="Swis721 Cn BT" panose="020B0506020202030204" pitchFamily="34" charset="0"/>
              </a:rPr>
              <a:t>Assicurare l’estetica</a:t>
            </a:r>
          </a:p>
        </p:txBody>
      </p:sp>
      <p:sp>
        <p:nvSpPr>
          <p:cNvPr id="20" name="Rectangle 66">
            <a:extLst>
              <a:ext uri="{FF2B5EF4-FFF2-40B4-BE49-F238E27FC236}">
                <a16:creationId xmlns:a16="http://schemas.microsoft.com/office/drawing/2014/main" id="{BCF9A88B-8239-4123-8A88-B3E58D5A76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7098" y="1272380"/>
            <a:ext cx="3508252" cy="2344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91440" tIns="108000" rIns="91440" bIns="10800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it-IT" altLang="it-IT" sz="1400" dirty="0">
                <a:solidFill>
                  <a:srgbClr val="1277AA"/>
                </a:solidFill>
                <a:latin typeface="Swis721 Cn BT" panose="020B0506020202030204" pitchFamily="34" charset="0"/>
                <a:ea typeface="+mj-ea"/>
                <a:cs typeface="Segoe UI Semilight" panose="020B0402040204020203" pitchFamily="34" charset="0"/>
              </a:rPr>
              <a:t>PROTEZIONE AGENTI ATMOSFERICI</a:t>
            </a:r>
          </a:p>
        </p:txBody>
      </p:sp>
      <p:sp>
        <p:nvSpPr>
          <p:cNvPr id="21" name="Rectangle 66">
            <a:extLst>
              <a:ext uri="{FF2B5EF4-FFF2-40B4-BE49-F238E27FC236}">
                <a16:creationId xmlns:a16="http://schemas.microsoft.com/office/drawing/2014/main" id="{BEF1DF15-FDF2-47A9-8038-1E9EDE0888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7099" y="1531069"/>
            <a:ext cx="3508252" cy="2344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91440" tIns="108000" rIns="91440" bIns="10800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it-IT" altLang="it-IT" sz="1400" dirty="0">
                <a:solidFill>
                  <a:srgbClr val="1277AA"/>
                </a:solidFill>
                <a:latin typeface="Swis721 Cn BT" panose="020B0506020202030204" pitchFamily="34" charset="0"/>
                <a:ea typeface="+mj-ea"/>
                <a:cs typeface="Segoe UI Semilight" panose="020B0402040204020203" pitchFamily="34" charset="0"/>
              </a:rPr>
              <a:t>RESISTENZA MECCANICA</a:t>
            </a:r>
          </a:p>
        </p:txBody>
      </p:sp>
      <p:sp>
        <p:nvSpPr>
          <p:cNvPr id="22" name="Rectangle 66">
            <a:extLst>
              <a:ext uri="{FF2B5EF4-FFF2-40B4-BE49-F238E27FC236}">
                <a16:creationId xmlns:a16="http://schemas.microsoft.com/office/drawing/2014/main" id="{854EBEE0-1BD0-4460-9A6D-4AA2B40C8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7099" y="1789759"/>
            <a:ext cx="3508252" cy="2344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91440" tIns="108000" rIns="91440" bIns="10800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it-IT" altLang="it-IT" sz="1400" dirty="0">
                <a:solidFill>
                  <a:srgbClr val="1277AA"/>
                </a:solidFill>
                <a:latin typeface="Swis721 Cn BT" panose="020B0506020202030204" pitchFamily="34" charset="0"/>
                <a:ea typeface="+mj-ea"/>
                <a:cs typeface="Segoe UI Semilight" panose="020B0402040204020203" pitchFamily="34" charset="0"/>
              </a:rPr>
              <a:t>CONTROLLO CONDIZIONI DI COMFORT</a:t>
            </a:r>
          </a:p>
        </p:txBody>
      </p:sp>
      <p:sp>
        <p:nvSpPr>
          <p:cNvPr id="23" name="Rectangle 66">
            <a:extLst>
              <a:ext uri="{FF2B5EF4-FFF2-40B4-BE49-F238E27FC236}">
                <a16:creationId xmlns:a16="http://schemas.microsoft.com/office/drawing/2014/main" id="{7EF72970-8741-467C-AADA-7813D409C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6685" y="2048451"/>
            <a:ext cx="2738665" cy="2317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91440" tIns="108000" rIns="91440" bIns="10800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it-IT" altLang="it-IT" sz="1400" dirty="0">
                <a:solidFill>
                  <a:srgbClr val="1277AA"/>
                </a:solidFill>
                <a:latin typeface="Swis721 Cn BT" panose="020B0506020202030204" pitchFamily="34" charset="0"/>
                <a:ea typeface="+mj-ea"/>
                <a:cs typeface="Segoe UI Semilight" panose="020B0402040204020203" pitchFamily="34" charset="0"/>
              </a:rPr>
              <a:t>Isolamento termico</a:t>
            </a:r>
          </a:p>
        </p:txBody>
      </p:sp>
      <p:sp>
        <p:nvSpPr>
          <p:cNvPr id="24" name="Rectangle 66">
            <a:extLst>
              <a:ext uri="{FF2B5EF4-FFF2-40B4-BE49-F238E27FC236}">
                <a16:creationId xmlns:a16="http://schemas.microsoft.com/office/drawing/2014/main" id="{991F2728-5B48-4207-B087-874D03E98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6685" y="2307145"/>
            <a:ext cx="2738665" cy="231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91440" tIns="108000" rIns="91440" bIns="10800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it-IT" altLang="it-IT" sz="1400" dirty="0">
                <a:solidFill>
                  <a:srgbClr val="1277AA"/>
                </a:solidFill>
                <a:latin typeface="Swis721 Cn BT" panose="020B0506020202030204" pitchFamily="34" charset="0"/>
                <a:ea typeface="+mj-ea"/>
                <a:cs typeface="Segoe UI Semilight" panose="020B0402040204020203" pitchFamily="34" charset="0"/>
              </a:rPr>
              <a:t>Isolamento acustico</a:t>
            </a:r>
          </a:p>
        </p:txBody>
      </p:sp>
      <p:sp>
        <p:nvSpPr>
          <p:cNvPr id="25" name="Rectangle 66">
            <a:extLst>
              <a:ext uri="{FF2B5EF4-FFF2-40B4-BE49-F238E27FC236}">
                <a16:creationId xmlns:a16="http://schemas.microsoft.com/office/drawing/2014/main" id="{8EBBFF2E-65CB-4F8D-9B73-5769BE998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7098" y="4448620"/>
            <a:ext cx="3508252" cy="2327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91440" tIns="108000" rIns="91440" bIns="10800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it-IT" altLang="it-IT" sz="1400" dirty="0">
                <a:solidFill>
                  <a:srgbClr val="1277AA"/>
                </a:solidFill>
                <a:latin typeface="Swis721 Cn BT" panose="020B0506020202030204" pitchFamily="34" charset="0"/>
                <a:ea typeface="+mj-ea"/>
                <a:cs typeface="Segoe UI Semilight" panose="020B0402040204020203" pitchFamily="34" charset="0"/>
              </a:rPr>
              <a:t>RESISTENZA MECCANICA</a:t>
            </a:r>
          </a:p>
        </p:txBody>
      </p:sp>
      <p:sp>
        <p:nvSpPr>
          <p:cNvPr id="34" name="Rectangle 66">
            <a:extLst>
              <a:ext uri="{FF2B5EF4-FFF2-40B4-BE49-F238E27FC236}">
                <a16:creationId xmlns:a16="http://schemas.microsoft.com/office/drawing/2014/main" id="{82EEC3A7-7AD4-41F4-9BFC-EAF9F577E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7096" y="4702556"/>
            <a:ext cx="3508252" cy="2327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91440" tIns="108000" rIns="91440" bIns="10800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it-IT" altLang="it-IT" sz="1400" dirty="0">
                <a:solidFill>
                  <a:srgbClr val="1277AA"/>
                </a:solidFill>
                <a:latin typeface="Swis721 Cn BT" panose="020B0506020202030204" pitchFamily="34" charset="0"/>
                <a:ea typeface="+mj-ea"/>
                <a:cs typeface="Segoe UI Semilight" panose="020B0402040204020203" pitchFamily="34" charset="0"/>
              </a:rPr>
              <a:t>CONTROLLO CONDIZIONI DI COMFORT</a:t>
            </a:r>
          </a:p>
        </p:txBody>
      </p:sp>
      <p:cxnSp>
        <p:nvCxnSpPr>
          <p:cNvPr id="43" name="Forma 9">
            <a:extLst>
              <a:ext uri="{FF2B5EF4-FFF2-40B4-BE49-F238E27FC236}">
                <a16:creationId xmlns:a16="http://schemas.microsoft.com/office/drawing/2014/main" id="{FC063533-50F9-41AF-953B-1AF3D2EA2EC4}"/>
              </a:ext>
            </a:extLst>
          </p:cNvPr>
          <p:cNvCxnSpPr>
            <a:cxnSpLocks/>
          </p:cNvCxnSpPr>
          <p:nvPr/>
        </p:nvCxnSpPr>
        <p:spPr bwMode="auto">
          <a:xfrm>
            <a:off x="2826194" y="4232095"/>
            <a:ext cx="5689156" cy="0"/>
          </a:xfrm>
          <a:prstGeom prst="bentConnector3">
            <a:avLst>
              <a:gd name="adj1" fmla="val 50000"/>
            </a:avLst>
          </a:prstGeom>
          <a:ln w="28575">
            <a:solidFill>
              <a:srgbClr val="1277AA"/>
            </a:solidFill>
            <a:prstDash val="sysDot"/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66">
            <a:extLst>
              <a:ext uri="{FF2B5EF4-FFF2-40B4-BE49-F238E27FC236}">
                <a16:creationId xmlns:a16="http://schemas.microsoft.com/office/drawing/2014/main" id="{BCF9A88B-8239-4123-8A88-B3E58D5A76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7096" y="4956492"/>
            <a:ext cx="3508253" cy="2344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91440" tIns="108000" rIns="91440" bIns="10800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it-IT" altLang="it-IT" sz="1400" dirty="0">
                <a:solidFill>
                  <a:srgbClr val="1277AA"/>
                </a:solidFill>
                <a:latin typeface="Swis721 Cn BT" panose="020B0506020202030204" pitchFamily="34" charset="0"/>
                <a:ea typeface="+mj-ea"/>
                <a:cs typeface="Segoe UI Semilight" panose="020B0402040204020203" pitchFamily="34" charset="0"/>
              </a:rPr>
              <a:t>PROTEZIONE AGENTI ATMOSFERICI</a:t>
            </a:r>
          </a:p>
        </p:txBody>
      </p:sp>
      <p:sp>
        <p:nvSpPr>
          <p:cNvPr id="47" name="Rectangle 66">
            <a:extLst>
              <a:ext uri="{FF2B5EF4-FFF2-40B4-BE49-F238E27FC236}">
                <a16:creationId xmlns:a16="http://schemas.microsoft.com/office/drawing/2014/main" id="{7EF72970-8741-467C-AADA-7813D409C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7096" y="5210428"/>
            <a:ext cx="3508252" cy="2344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91440" tIns="108000" rIns="91440" bIns="10800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it-IT" altLang="it-IT" sz="1400" dirty="0">
                <a:solidFill>
                  <a:srgbClr val="1277AA"/>
                </a:solidFill>
                <a:latin typeface="Swis721 Cn BT" panose="020B0506020202030204" pitchFamily="34" charset="0"/>
                <a:ea typeface="+mj-ea"/>
                <a:cs typeface="Segoe UI Semilight" panose="020B0402040204020203" pitchFamily="34" charset="0"/>
              </a:rPr>
              <a:t>EFFICACIA RAPPORTO PESO / CARICHI</a:t>
            </a:r>
          </a:p>
        </p:txBody>
      </p:sp>
      <p:sp>
        <p:nvSpPr>
          <p:cNvPr id="48" name="Rectangle 66">
            <a:extLst>
              <a:ext uri="{FF2B5EF4-FFF2-40B4-BE49-F238E27FC236}">
                <a16:creationId xmlns:a16="http://schemas.microsoft.com/office/drawing/2014/main" id="{991F2728-5B48-4207-B087-874D03E98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7096" y="5464368"/>
            <a:ext cx="3508252" cy="2344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91440" tIns="108000" rIns="91440" bIns="10800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it-IT" altLang="it-IT" sz="1400" dirty="0">
                <a:solidFill>
                  <a:srgbClr val="1277AA"/>
                </a:solidFill>
                <a:latin typeface="Swis721 Cn BT" panose="020B0506020202030204" pitchFamily="34" charset="0"/>
                <a:ea typeface="+mj-ea"/>
                <a:cs typeface="Segoe UI Semilight" panose="020B0402040204020203" pitchFamily="34" charset="0"/>
              </a:rPr>
              <a:t>DURABILITÀ NEL TEMPO</a:t>
            </a:r>
          </a:p>
        </p:txBody>
      </p:sp>
      <p:sp>
        <p:nvSpPr>
          <p:cNvPr id="49" name="Rectangle 66">
            <a:extLst>
              <a:ext uri="{FF2B5EF4-FFF2-40B4-BE49-F238E27FC236}">
                <a16:creationId xmlns:a16="http://schemas.microsoft.com/office/drawing/2014/main" id="{CABC5363-BDE4-4BFA-802F-3384B44F6F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7096" y="2561040"/>
            <a:ext cx="3508251" cy="2239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91440" tIns="108000" rIns="91440" bIns="10800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it-IT" altLang="it-IT" sz="1400" dirty="0">
                <a:solidFill>
                  <a:srgbClr val="1277AA"/>
                </a:solidFill>
                <a:latin typeface="Swis721 Cn BT" panose="020B0506020202030204" pitchFamily="34" charset="0"/>
                <a:ea typeface="+mj-ea"/>
                <a:cs typeface="Segoe UI Semilight" panose="020B0402040204020203" pitchFamily="34" charset="0"/>
              </a:rPr>
              <a:t>RESISTENZA E REAZIONE AL FUOCO</a:t>
            </a:r>
          </a:p>
        </p:txBody>
      </p:sp>
      <p:sp>
        <p:nvSpPr>
          <p:cNvPr id="51" name="Rectangle 66">
            <a:extLst>
              <a:ext uri="{FF2B5EF4-FFF2-40B4-BE49-F238E27FC236}">
                <a16:creationId xmlns:a16="http://schemas.microsoft.com/office/drawing/2014/main" id="{7EF72970-8741-467C-AADA-7813D409C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7099" y="2809296"/>
            <a:ext cx="3508252" cy="2344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91440" tIns="108000" rIns="91440" bIns="10800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it-IT" altLang="it-IT" sz="1400" dirty="0">
                <a:solidFill>
                  <a:srgbClr val="1277AA"/>
                </a:solidFill>
                <a:latin typeface="Swis721 Cn BT" panose="020B0506020202030204" pitchFamily="34" charset="0"/>
                <a:ea typeface="+mj-ea"/>
                <a:cs typeface="Segoe UI Semilight" panose="020B0402040204020203" pitchFamily="34" charset="0"/>
              </a:rPr>
              <a:t>EFFICACIA RAPPORTO PESO / CARICHI</a:t>
            </a:r>
          </a:p>
        </p:txBody>
      </p:sp>
      <p:sp>
        <p:nvSpPr>
          <p:cNvPr id="52" name="Rectangle 66">
            <a:extLst>
              <a:ext uri="{FF2B5EF4-FFF2-40B4-BE49-F238E27FC236}">
                <a16:creationId xmlns:a16="http://schemas.microsoft.com/office/drawing/2014/main" id="{991F2728-5B48-4207-B087-874D03E98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7099" y="3067989"/>
            <a:ext cx="3508252" cy="2344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91440" tIns="108000" rIns="91440" bIns="10800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it-IT" altLang="it-IT" sz="1400" dirty="0">
                <a:solidFill>
                  <a:srgbClr val="1277AA"/>
                </a:solidFill>
                <a:latin typeface="Swis721 Cn BT" panose="020B0506020202030204" pitchFamily="34" charset="0"/>
                <a:ea typeface="+mj-ea"/>
                <a:cs typeface="Segoe UI Semilight" panose="020B0402040204020203" pitchFamily="34" charset="0"/>
              </a:rPr>
              <a:t>DURABILITÀ NEL TEMPO</a:t>
            </a:r>
          </a:p>
        </p:txBody>
      </p:sp>
      <p:sp>
        <p:nvSpPr>
          <p:cNvPr id="53" name="Rectangle 66">
            <a:extLst>
              <a:ext uri="{FF2B5EF4-FFF2-40B4-BE49-F238E27FC236}">
                <a16:creationId xmlns:a16="http://schemas.microsoft.com/office/drawing/2014/main" id="{CABC5363-BDE4-4BFA-802F-3384B44F6F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7096" y="3321884"/>
            <a:ext cx="3508252" cy="2327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91440" tIns="108000" rIns="91440" bIns="10800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it-IT" altLang="it-IT" sz="1400" dirty="0">
                <a:solidFill>
                  <a:srgbClr val="1277AA"/>
                </a:solidFill>
                <a:latin typeface="Swis721 Cn BT" panose="020B0506020202030204" pitchFamily="34" charset="0"/>
                <a:ea typeface="+mj-ea"/>
                <a:cs typeface="Segoe UI Semilight" panose="020B0402040204020203" pitchFamily="34" charset="0"/>
              </a:rPr>
              <a:t>INTEGRABILITÀ IMPIANTISTICA</a:t>
            </a:r>
          </a:p>
        </p:txBody>
      </p:sp>
      <p:sp>
        <p:nvSpPr>
          <p:cNvPr id="57" name="Rectangle 66">
            <a:extLst>
              <a:ext uri="{FF2B5EF4-FFF2-40B4-BE49-F238E27FC236}">
                <a16:creationId xmlns:a16="http://schemas.microsoft.com/office/drawing/2014/main" id="{CABC5363-BDE4-4BFA-802F-3384B44F6F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7096" y="3588713"/>
            <a:ext cx="3508252" cy="2327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91440" tIns="108000" rIns="91440" bIns="10800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it-IT" altLang="it-IT" sz="1400" dirty="0">
                <a:solidFill>
                  <a:srgbClr val="1277AA"/>
                </a:solidFill>
                <a:latin typeface="Swis721 Cn BT" panose="020B0506020202030204" pitchFamily="34" charset="0"/>
                <a:ea typeface="+mj-ea"/>
                <a:cs typeface="Segoe UI Semilight" panose="020B0402040204020203" pitchFamily="34" charset="0"/>
              </a:rPr>
              <a:t>ASPETTO</a:t>
            </a:r>
          </a:p>
        </p:txBody>
      </p:sp>
      <p:sp>
        <p:nvSpPr>
          <p:cNvPr id="58" name="Rectangle 66">
            <a:extLst>
              <a:ext uri="{FF2B5EF4-FFF2-40B4-BE49-F238E27FC236}">
                <a16:creationId xmlns:a16="http://schemas.microsoft.com/office/drawing/2014/main" id="{991F2728-5B48-4207-B087-874D03E98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7095" y="5721922"/>
            <a:ext cx="3508252" cy="2344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91440" tIns="108000" rIns="91440" bIns="10800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it-IT" altLang="it-IT" sz="1400" dirty="0">
                <a:solidFill>
                  <a:srgbClr val="1277AA"/>
                </a:solidFill>
                <a:latin typeface="Swis721 Cn BT" panose="020B0506020202030204" pitchFamily="34" charset="0"/>
                <a:ea typeface="+mj-ea"/>
                <a:cs typeface="Segoe UI Semilight" panose="020B0402040204020203" pitchFamily="34" charset="0"/>
              </a:rPr>
              <a:t>ASPETTO</a:t>
            </a:r>
          </a:p>
        </p:txBody>
      </p:sp>
      <p:sp>
        <p:nvSpPr>
          <p:cNvPr id="59" name="Rectangle 66">
            <a:extLst>
              <a:ext uri="{FF2B5EF4-FFF2-40B4-BE49-F238E27FC236}">
                <a16:creationId xmlns:a16="http://schemas.microsoft.com/office/drawing/2014/main" id="{CABC5363-BDE4-4BFA-802F-3384B44F6F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7095" y="3836389"/>
            <a:ext cx="3508252" cy="2327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91440" tIns="108000" rIns="91440" bIns="10800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it-IT" altLang="it-IT" sz="1400" dirty="0">
                <a:solidFill>
                  <a:srgbClr val="1277AA"/>
                </a:solidFill>
                <a:latin typeface="Swis721 Cn BT" panose="020B0506020202030204" pitchFamily="34" charset="0"/>
                <a:ea typeface="+mj-ea"/>
                <a:cs typeface="Segoe UI Semilight" panose="020B0402040204020203" pitchFamily="34" charset="0"/>
              </a:rPr>
              <a:t>SICUREZZA</a:t>
            </a:r>
          </a:p>
        </p:txBody>
      </p:sp>
      <p:sp>
        <p:nvSpPr>
          <p:cNvPr id="60" name="Rectangle 66">
            <a:extLst>
              <a:ext uri="{FF2B5EF4-FFF2-40B4-BE49-F238E27FC236}">
                <a16:creationId xmlns:a16="http://schemas.microsoft.com/office/drawing/2014/main" id="{CABC5363-BDE4-4BFA-802F-3384B44F6F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7095" y="5974995"/>
            <a:ext cx="3508252" cy="2327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91440" tIns="108000" rIns="91440" bIns="10800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it-IT" altLang="it-IT" sz="1400" dirty="0">
                <a:solidFill>
                  <a:srgbClr val="1277AA"/>
                </a:solidFill>
                <a:latin typeface="Swis721 Cn BT" panose="020B0506020202030204" pitchFamily="34" charset="0"/>
                <a:ea typeface="+mj-ea"/>
                <a:cs typeface="Segoe UI Semilight" panose="020B0402040204020203" pitchFamily="34" charset="0"/>
              </a:rPr>
              <a:t>SICUREZZA</a:t>
            </a:r>
          </a:p>
        </p:txBody>
      </p:sp>
    </p:spTree>
    <p:extLst>
      <p:ext uri="{BB962C8B-B14F-4D97-AF65-F5344CB8AC3E}">
        <p14:creationId xmlns:p14="http://schemas.microsoft.com/office/powerpoint/2010/main" val="46991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20378988-034A-4D90-9CE9-9B9F6C522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219949" cy="655638"/>
          </a:xfrm>
        </p:spPr>
        <p:txBody>
          <a:bodyPr/>
          <a:lstStyle/>
          <a:p>
            <a:pPr>
              <a:tabLst>
                <a:tab pos="4040188" algn="l"/>
              </a:tabLst>
            </a:pPr>
            <a:r>
              <a:rPr lang="it-IT" dirty="0"/>
              <a:t>Funzioni di chiusure verticali</a:t>
            </a:r>
          </a:p>
        </p:txBody>
      </p:sp>
      <p:pic>
        <p:nvPicPr>
          <p:cNvPr id="26" name="Picture 3" descr="C:\Users\7235\Pictures\Scansioni personali\2013-03 (mar)\involucro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21" y="3392709"/>
            <a:ext cx="3409000" cy="2837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27918"/>
            <a:ext cx="9144000" cy="2016125"/>
          </a:xfrm>
          <a:prstGeom prst="rect">
            <a:avLst/>
          </a:prstGeom>
        </p:spPr>
      </p:pic>
      <p:pic>
        <p:nvPicPr>
          <p:cNvPr id="28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3" r="4762"/>
          <a:stretch/>
        </p:blipFill>
        <p:spPr>
          <a:xfrm>
            <a:off x="3831772" y="3803419"/>
            <a:ext cx="5196114" cy="201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5604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22719</TotalTime>
  <Words>1251</Words>
  <Application>Microsoft Office PowerPoint</Application>
  <PresentationFormat>Presentazione su schermo (4:3)</PresentationFormat>
  <Paragraphs>256</Paragraphs>
  <Slides>39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39</vt:i4>
      </vt:variant>
    </vt:vector>
  </HeadingPairs>
  <TitlesOfParts>
    <vt:vector size="44" baseType="lpstr">
      <vt:lpstr>Segoe UI</vt:lpstr>
      <vt:lpstr>Swis721 Cn BT</vt:lpstr>
      <vt:lpstr>Segoe UI Semilight</vt:lpstr>
      <vt:lpstr>Arial</vt:lpstr>
      <vt:lpstr>Tema di Office</vt:lpstr>
      <vt:lpstr>Presentazione standard di PowerPoint</vt:lpstr>
      <vt:lpstr>Presentazione standard di PowerPoint</vt:lpstr>
      <vt:lpstr>Alcune definizioni</vt:lpstr>
      <vt:lpstr>Alcune definizioni</vt:lpstr>
      <vt:lpstr>Alcune definizioni</vt:lpstr>
      <vt:lpstr>Alcune definizioni</vt:lpstr>
      <vt:lpstr>Funzioni di chiusure verticali</vt:lpstr>
      <vt:lpstr>Funzioni di chiusure verticali</vt:lpstr>
      <vt:lpstr>Funzioni di chiusure verticali</vt:lpstr>
      <vt:lpstr>Principi costruttivi</vt:lpstr>
      <vt:lpstr>Caratterizzazione delle chiusure verticali</vt:lpstr>
      <vt:lpstr>Caratterizzazione delle chiusure verticali</vt:lpstr>
      <vt:lpstr>Caratterizzazione delle chiusure verticali</vt:lpstr>
      <vt:lpstr>Caratterizzazione delle chiusure verticali</vt:lpstr>
      <vt:lpstr>Presentazione standard di PowerPoint</vt:lpstr>
      <vt:lpstr>Correlazioni requisiti e strati funzionali</vt:lpstr>
      <vt:lpstr>Correlazioni requisiti e strati funzionali</vt:lpstr>
      <vt:lpstr>Correlazioni requisiti e strati funzionali</vt:lpstr>
      <vt:lpstr>Correlazioni requisiti e strati funzionali</vt:lpstr>
      <vt:lpstr>Correlazioni requisiti e strati funzionali</vt:lpstr>
      <vt:lpstr>Correlazioni requisiti e strati funzionali</vt:lpstr>
      <vt:lpstr>Correlazioni requisiti e strati funzionali</vt:lpstr>
      <vt:lpstr>Correlazioni requisiti e strati funzionali</vt:lpstr>
      <vt:lpstr>Presentazione standard di PowerPoint</vt:lpstr>
      <vt:lpstr>Schemi funzionali</vt:lpstr>
      <vt:lpstr>Schemi funzionali</vt:lpstr>
      <vt:lpstr>Schemi funzionali</vt:lpstr>
      <vt:lpstr>Schemi funzionali</vt:lpstr>
      <vt:lpstr>Schemi funzionali</vt:lpstr>
      <vt:lpstr>Schemi funzionali</vt:lpstr>
      <vt:lpstr>Schemi funzionali</vt:lpstr>
      <vt:lpstr>Schemi funzionali</vt:lpstr>
      <vt:lpstr>Schemi funzionali</vt:lpstr>
      <vt:lpstr>Schemi funzionali</vt:lpstr>
      <vt:lpstr>Schemi funzionali</vt:lpstr>
      <vt:lpstr>Schemi funzionali</vt:lpstr>
      <vt:lpstr>Schemi funzionali</vt:lpstr>
      <vt:lpstr>Strati funzionali</vt:lpstr>
      <vt:lpstr>Strati funzionali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PCE_arg_14</dc:title>
  <dc:creator>Carlo Antonio Stival</dc:creator>
  <cp:lastModifiedBy>STIVAL CARLO ANTONIO</cp:lastModifiedBy>
  <cp:revision>803</cp:revision>
  <dcterms:created xsi:type="dcterms:W3CDTF">2018-02-02T13:45:01Z</dcterms:created>
  <dcterms:modified xsi:type="dcterms:W3CDTF">2025-04-13T19:14:01Z</dcterms:modified>
</cp:coreProperties>
</file>