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650" r:id="rId3"/>
    <p:sldId id="651" r:id="rId4"/>
    <p:sldId id="675" r:id="rId5"/>
    <p:sldId id="652" r:id="rId6"/>
    <p:sldId id="653" r:id="rId7"/>
    <p:sldId id="684" r:id="rId8"/>
    <p:sldId id="683" r:id="rId9"/>
    <p:sldId id="654" r:id="rId10"/>
    <p:sldId id="656" r:id="rId11"/>
    <p:sldId id="655" r:id="rId12"/>
    <p:sldId id="688" r:id="rId13"/>
    <p:sldId id="657" r:id="rId14"/>
    <p:sldId id="658" r:id="rId15"/>
    <p:sldId id="660" r:id="rId16"/>
    <p:sldId id="661" r:id="rId17"/>
    <p:sldId id="663" r:id="rId18"/>
    <p:sldId id="682" r:id="rId19"/>
    <p:sldId id="687" r:id="rId20"/>
    <p:sldId id="686" r:id="rId21"/>
    <p:sldId id="662" r:id="rId22"/>
    <p:sldId id="691" r:id="rId23"/>
    <p:sldId id="664" r:id="rId24"/>
    <p:sldId id="665" r:id="rId25"/>
    <p:sldId id="685" r:id="rId26"/>
    <p:sldId id="690" r:id="rId27"/>
    <p:sldId id="689" r:id="rId28"/>
    <p:sldId id="668" r:id="rId29"/>
    <p:sldId id="670" r:id="rId30"/>
    <p:sldId id="671" r:id="rId31"/>
    <p:sldId id="666" r:id="rId32"/>
    <p:sldId id="669" r:id="rId33"/>
    <p:sldId id="667" r:id="rId34"/>
    <p:sldId id="672" r:id="rId35"/>
    <p:sldId id="673" r:id="rId36"/>
    <p:sldId id="674" r:id="rId37"/>
    <p:sldId id="678" r:id="rId38"/>
    <p:sldId id="679" r:id="rId39"/>
    <p:sldId id="680" r:id="rId40"/>
    <p:sldId id="681" r:id="rId41"/>
    <p:sldId id="719" r:id="rId42"/>
    <p:sldId id="720" r:id="rId43"/>
    <p:sldId id="721" r:id="rId44"/>
    <p:sldId id="722" r:id="rId45"/>
    <p:sldId id="723" r:id="rId46"/>
    <p:sldId id="733" r:id="rId47"/>
    <p:sldId id="734" r:id="rId48"/>
    <p:sldId id="676" r:id="rId49"/>
    <p:sldId id="677" r:id="rId50"/>
    <p:sldId id="724" r:id="rId51"/>
    <p:sldId id="725" r:id="rId52"/>
    <p:sldId id="726" r:id="rId53"/>
    <p:sldId id="727" r:id="rId54"/>
    <p:sldId id="731" r:id="rId55"/>
    <p:sldId id="737" r:id="rId56"/>
    <p:sldId id="732" r:id="rId57"/>
    <p:sldId id="729" r:id="rId58"/>
    <p:sldId id="728" r:id="rId59"/>
    <p:sldId id="730" r:id="rId60"/>
    <p:sldId id="740" r:id="rId61"/>
    <p:sldId id="738" r:id="rId62"/>
    <p:sldId id="717" r:id="rId63"/>
    <p:sldId id="718" r:id="rId64"/>
    <p:sldId id="735" r:id="rId65"/>
    <p:sldId id="736" r:id="rId66"/>
  </p:sldIdLst>
  <p:sldSz cx="9144000" cy="6858000" type="screen4x3"/>
  <p:notesSz cx="6858000" cy="9144000"/>
  <p:embeddedFontLst>
    <p:embeddedFont>
      <p:font typeface="Segoe UI Semilight" panose="020B0402040204020203" pitchFamily="34" charset="0"/>
      <p:regular r:id="rId67"/>
      <p:italic r:id="rId68"/>
    </p:embeddedFont>
    <p:embeddedFont>
      <p:font typeface="Swis721 Cn BT" panose="020B050602020203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77AA"/>
    <a:srgbClr val="F2F2F2"/>
    <a:srgbClr val="A2A2A2"/>
    <a:srgbClr val="F4FBFE"/>
    <a:srgbClr val="E0F3FC"/>
    <a:srgbClr val="1485BE"/>
    <a:srgbClr val="008080"/>
    <a:srgbClr val="FF6600"/>
    <a:srgbClr val="009999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34" autoAdjust="0"/>
    <p:restoredTop sz="94660"/>
  </p:normalViewPr>
  <p:slideViewPr>
    <p:cSldViewPr snapToGrid="0">
      <p:cViewPr>
        <p:scale>
          <a:sx n="75" d="100"/>
          <a:sy n="75" d="100"/>
        </p:scale>
        <p:origin x="2934" y="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E2963675-C336-4FFA-ABA6-AE1C3BAD0D61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7B70F03-AB95-484D-9C4B-958F6E84442C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600" b="1" kern="120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A. A.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2022-2023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Laboratorio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Progettazione Tecnologica dell’Architettura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+390405583489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66324964-E7B3-46D9-A52A-059A768E1BE3}"/>
              </a:ext>
            </a:extLst>
          </p:cNvPr>
          <p:cNvSpPr txBox="1">
            <a:spLocks/>
          </p:cNvSpPr>
          <p:nvPr userDrawn="1"/>
        </p:nvSpPr>
        <p:spPr>
          <a:xfrm>
            <a:off x="0" y="3312000"/>
            <a:ext cx="3219450" cy="3204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6700" b="1" spc="-1000" baseline="0" dirty="0">
                <a:solidFill>
                  <a:srgbClr val="1277AA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8</a:t>
            </a:r>
            <a:endParaRPr lang="it-IT" sz="11600" b="1" spc="-1000" baseline="0" dirty="0">
              <a:solidFill>
                <a:srgbClr val="1277AA"/>
              </a:solidFill>
              <a:latin typeface="Swis721 Cn BT" panose="020B0506020202030204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Metodi e Strumenti di Progettazione Tecnologica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273043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</a:t>
            </a:r>
            <a:r>
              <a:rPr lang="it-IT" sz="1200" i="1" kern="1200" baseline="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verticali</a:t>
            </a:r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. Requisiti, classificazione e funzionamento.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1277AA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1277AA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8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DF5F922A-C971-4F64-9D7F-FA41385FECAE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4FBFE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8</a:t>
            </a:r>
          </a:p>
        </p:txBody>
      </p: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1277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FOTO\FOTO%202019\FOTO%20STUDENTI%20MILANO%202019\IMG_7879.MOV" TargetMode="Externa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277AA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verticali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1800" b="1" dirty="0">
                <a:solidFill>
                  <a:srgbClr val="1277AA"/>
                </a:solidFill>
                <a:cs typeface="Segoe UI Semilight" panose="020B0402040204020203" pitchFamily="34" charset="0"/>
              </a:rPr>
              <a:t>Requisiti, classificazione e funzionamento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1277AA"/>
              </a:solidFill>
              <a:effectLst/>
              <a:uLnTx/>
              <a:uFillTx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604AD01A-5F12-4342-82F4-303823AED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2" t="-175" r="33405" b="175"/>
          <a:stretch/>
        </p:blipFill>
        <p:spPr>
          <a:xfrm>
            <a:off x="95053" y="1096165"/>
            <a:ext cx="4578547" cy="519495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1B4536D-21C3-48FD-9EFB-6057A687B6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697" y="1096165"/>
            <a:ext cx="4286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1C3B9-F5A2-488E-AEC8-79E3E5009D87}"/>
              </a:ext>
            </a:extLst>
          </p:cNvPr>
          <p:cNvSpPr txBox="1"/>
          <p:nvPr/>
        </p:nvSpPr>
        <p:spPr>
          <a:xfrm>
            <a:off x="5999065" y="5728498"/>
            <a:ext cx="29527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PARETI PESANTI</a:t>
            </a:r>
            <a:endParaRPr lang="en-US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88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38820BDD-F9A8-442B-9FFF-0D2A9C2F49CB}"/>
              </a:ext>
            </a:extLst>
          </p:cNvPr>
          <p:cNvGrpSpPr/>
          <p:nvPr/>
        </p:nvGrpSpPr>
        <p:grpSpPr>
          <a:xfrm>
            <a:off x="314325" y="1121830"/>
            <a:ext cx="8515350" cy="5106125"/>
            <a:chOff x="314325" y="1121830"/>
            <a:chExt cx="8515350" cy="5106125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DA598C37-89D1-46AA-82FA-F6B43DD10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325" y="1121830"/>
              <a:ext cx="8515350" cy="5097736"/>
            </a:xfrm>
            <a:prstGeom prst="rect">
              <a:avLst/>
            </a:prstGeom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493371CC-E464-4AA1-9F56-4E7EA9B84C02}"/>
                </a:ext>
              </a:extLst>
            </p:cNvPr>
            <p:cNvSpPr/>
            <p:nvPr/>
          </p:nvSpPr>
          <p:spPr>
            <a:xfrm>
              <a:off x="628649" y="1206476"/>
              <a:ext cx="7508671" cy="7323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70C813B9-8589-4140-8C7B-F338A124A7F9}"/>
                </a:ext>
              </a:extLst>
            </p:cNvPr>
            <p:cNvSpPr/>
            <p:nvPr/>
          </p:nvSpPr>
          <p:spPr>
            <a:xfrm>
              <a:off x="628650" y="5882107"/>
              <a:ext cx="2005492" cy="34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in giù 12">
              <a:extLst>
                <a:ext uri="{FF2B5EF4-FFF2-40B4-BE49-F238E27FC236}">
                  <a16:creationId xmlns:a16="http://schemas.microsoft.com/office/drawing/2014/main" id="{95B0A961-032E-4D2F-A002-780030D5E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450" y="1121830"/>
              <a:ext cx="704849" cy="808570"/>
            </a:xfrm>
            <a:prstGeom prst="downArrow">
              <a:avLst>
                <a:gd name="adj1" fmla="val 50000"/>
                <a:gd name="adj2" fmla="val 49971"/>
              </a:avLst>
            </a:prstGeom>
            <a:solidFill>
              <a:schemeClr val="bg1"/>
            </a:solid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4" name="Freccia in giù 13">
              <a:extLst>
                <a:ext uri="{FF2B5EF4-FFF2-40B4-BE49-F238E27FC236}">
                  <a16:creationId xmlns:a16="http://schemas.microsoft.com/office/drawing/2014/main" id="{72878C43-8F1A-4199-A489-787D11DE7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3713" y="1121830"/>
              <a:ext cx="704849" cy="808570"/>
            </a:xfrm>
            <a:prstGeom prst="downArrow">
              <a:avLst>
                <a:gd name="adj1" fmla="val 50000"/>
                <a:gd name="adj2" fmla="val 49971"/>
              </a:avLst>
            </a:prstGeom>
            <a:solidFill>
              <a:schemeClr val="bg1"/>
            </a:solid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5" name="Freccia in giù 14">
              <a:extLst>
                <a:ext uri="{FF2B5EF4-FFF2-40B4-BE49-F238E27FC236}">
                  <a16:creationId xmlns:a16="http://schemas.microsoft.com/office/drawing/2014/main" id="{E482F338-7094-4324-85A4-838B0C1B2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6694" y="1121830"/>
              <a:ext cx="704849" cy="808570"/>
            </a:xfrm>
            <a:prstGeom prst="downArrow">
              <a:avLst>
                <a:gd name="adj1" fmla="val 50000"/>
                <a:gd name="adj2" fmla="val 49971"/>
              </a:avLst>
            </a:prstGeom>
            <a:solidFill>
              <a:schemeClr val="bg1"/>
            </a:solidFill>
            <a:ln>
              <a:solidFill>
                <a:srgbClr val="1277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>
                <a:solidFill>
                  <a:schemeClr val="lt1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7FC8E9D3-89EA-4231-BB9C-AE2C63627BFA}"/>
                </a:ext>
              </a:extLst>
            </p:cNvPr>
            <p:cNvSpPr/>
            <p:nvPr/>
          </p:nvSpPr>
          <p:spPr>
            <a:xfrm>
              <a:off x="2450459" y="2031824"/>
              <a:ext cx="1022583" cy="2926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57512DA7-C922-4FB2-9BFB-E0E233DBF115}"/>
                </a:ext>
              </a:extLst>
            </p:cNvPr>
            <p:cNvSpPr/>
            <p:nvPr/>
          </p:nvSpPr>
          <p:spPr>
            <a:xfrm>
              <a:off x="3726415" y="5882107"/>
              <a:ext cx="5023299" cy="345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6A57F92D-FF3F-41B0-97D7-FE922C3E0BC7}"/>
                </a:ext>
              </a:extLst>
            </p:cNvPr>
            <p:cNvSpPr/>
            <p:nvPr/>
          </p:nvSpPr>
          <p:spPr>
            <a:xfrm>
              <a:off x="901801" y="5201174"/>
              <a:ext cx="7508671" cy="169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054CED99-8DE8-4819-AD20-01D65865A907}"/>
                </a:ext>
              </a:extLst>
            </p:cNvPr>
            <p:cNvSpPr/>
            <p:nvPr/>
          </p:nvSpPr>
          <p:spPr>
            <a:xfrm>
              <a:off x="817664" y="4957894"/>
              <a:ext cx="1074635" cy="24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7408F53C-9DBC-4CF2-A900-BBCBBA1D5924}"/>
                </a:ext>
              </a:extLst>
            </p:cNvPr>
            <p:cNvSpPr/>
            <p:nvPr/>
          </p:nvSpPr>
          <p:spPr>
            <a:xfrm flipV="1">
              <a:off x="6828621" y="1939925"/>
              <a:ext cx="167492" cy="101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1C3B9-F5A2-488E-AEC8-79E3E5009D87}"/>
              </a:ext>
            </a:extLst>
          </p:cNvPr>
          <p:cNvSpPr txBox="1"/>
          <p:nvPr/>
        </p:nvSpPr>
        <p:spPr>
          <a:xfrm>
            <a:off x="628649" y="5371644"/>
            <a:ext cx="2005493" cy="502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SFORZO NORMALE CENTRATO</a:t>
            </a:r>
            <a:endParaRPr lang="en-US" sz="1600" dirty="0">
              <a:latin typeface="Swis721 Cn BT" panose="020B0506020202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2A3B6C-C0FC-44FC-BB2D-5747C634C830}"/>
              </a:ext>
            </a:extLst>
          </p:cNvPr>
          <p:cNvSpPr txBox="1"/>
          <p:nvPr/>
        </p:nvSpPr>
        <p:spPr>
          <a:xfrm>
            <a:off x="3726415" y="5371644"/>
            <a:ext cx="5023302" cy="502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latin typeface="Swis721 Cn BT" panose="020B0506020202030204" pitchFamily="34" charset="0"/>
              </a:rPr>
              <a:t>SFORZO NORMALE ECCENTRICO</a:t>
            </a:r>
            <a:endParaRPr lang="en-US" sz="1600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01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EDD9B1-F645-47DF-AEE2-72C335E5D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19676" y="-1084151"/>
            <a:ext cx="3106373" cy="886632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B54A87-9676-4B6C-BA4B-23A46B37A2FA}"/>
              </a:ext>
            </a:extLst>
          </p:cNvPr>
          <p:cNvSpPr txBox="1"/>
          <p:nvPr/>
        </p:nvSpPr>
        <p:spPr>
          <a:xfrm>
            <a:off x="3726415" y="5371644"/>
            <a:ext cx="5023302" cy="5020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PARETE PORTANTE A SETTI IN LEGNO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29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967F38A-6BED-4B72-8A46-36DEF2FDDFE5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pareti leggere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528615-26D1-4D81-B5B4-8DDB2AE043F5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configurazione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F524A059-2130-4110-B115-2B780346C1F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6F2E63B-C348-40BF-9F0D-F3FADA1F6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frequente l’irrigidimento con sistemi ausiliari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2EB5A2F-EA5C-42EE-BB62-ABFC463A118B}"/>
              </a:ext>
            </a:extLst>
          </p:cNvPr>
          <p:cNvSpPr txBox="1">
            <a:spLocks/>
          </p:cNvSpPr>
          <p:nvPr/>
        </p:nvSpPr>
        <p:spPr>
          <a:xfrm>
            <a:off x="2966962" y="2916130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trasferimento dei carichi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726F0EB-AFE0-4C26-AD4E-03F3D40982C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>
            <a:off x="2392650" y="2903789"/>
            <a:ext cx="574312" cy="33608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6">
            <a:extLst>
              <a:ext uri="{FF2B5EF4-FFF2-40B4-BE49-F238E27FC236}">
                <a16:creationId xmlns:a16="http://schemas.microsoft.com/office/drawing/2014/main" id="{AEF2BF84-1CB0-4C7F-B41D-3C6CD911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01568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possibile riduzione dello spessore del setto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337EEE89-05E5-474C-8005-83E175A02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91613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avviene attraverso i sistemi ausiliari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50A66158-6045-486A-9F8B-053ADFCE4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65943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possibile instabilità per pressoflessione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6390787-C9A9-45F1-A18A-F60AB2DC343C}"/>
              </a:ext>
            </a:extLst>
          </p:cNvPr>
          <p:cNvSpPr txBox="1">
            <a:spLocks/>
          </p:cNvSpPr>
          <p:nvPr/>
        </p:nvSpPr>
        <p:spPr>
          <a:xfrm>
            <a:off x="2966962" y="4546187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potenzialità</a:t>
            </a: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E313C7D8-7E5C-401B-8F2F-92856B175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546187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applicabili a strutture portanti di grandi dimensioni</a:t>
            </a: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AFF66E52-D176-4999-9678-6AA4C816F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289487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semplicità di manutenzione ordinaria e straordinaria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562EB7C1-55F2-4642-88BB-71643481AAC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 bwMode="auto">
          <a:xfrm>
            <a:off x="2392650" y="2903789"/>
            <a:ext cx="574312" cy="196613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082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elo, esterni, città, giorno&#10;&#10;Descrizione generata automaticamente">
            <a:extLst>
              <a:ext uri="{FF2B5EF4-FFF2-40B4-BE49-F238E27FC236}">
                <a16:creationId xmlns:a16="http://schemas.microsoft.com/office/drawing/2014/main" id="{CEC85770-9A71-4E5F-8182-6CD9BD3C34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3000"/>
            <a:ext cx="9144000" cy="51054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1C3B9-F5A2-488E-AEC8-79E3E5009D87}"/>
              </a:ext>
            </a:extLst>
          </p:cNvPr>
          <p:cNvSpPr txBox="1"/>
          <p:nvPr/>
        </p:nvSpPr>
        <p:spPr>
          <a:xfrm>
            <a:off x="5999065" y="5728498"/>
            <a:ext cx="29527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PARETI LEGGERE</a:t>
            </a:r>
            <a:endParaRPr lang="en-US" dirty="0"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0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5">
            <a:extLst>
              <a:ext uri="{FF2B5EF4-FFF2-40B4-BE49-F238E27FC236}">
                <a16:creationId xmlns:a16="http://schemas.microsoft.com/office/drawing/2014/main" id="{3B2BEA13-6F97-4F47-A0D5-0BE26E564C2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812" y="1189037"/>
            <a:ext cx="4137460" cy="502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71C3B9-F5A2-488E-AEC8-79E3E5009D87}"/>
              </a:ext>
            </a:extLst>
          </p:cNvPr>
          <p:cNvSpPr txBox="1"/>
          <p:nvPr/>
        </p:nvSpPr>
        <p:spPr>
          <a:xfrm>
            <a:off x="5999065" y="5728498"/>
            <a:ext cx="295275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/>
              <a:t>PARETI LEGGERE</a:t>
            </a:r>
            <a:endParaRPr lang="en-US" dirty="0"/>
          </a:p>
        </p:txBody>
      </p:sp>
      <p:pic>
        <p:nvPicPr>
          <p:cNvPr id="4" name="Immagine 3" descr="Immagine che contiene edificio&#10;&#10;Descrizione generata automaticamente">
            <a:extLst>
              <a:ext uri="{FF2B5EF4-FFF2-40B4-BE49-F238E27FC236}">
                <a16:creationId xmlns:a16="http://schemas.microsoft.com/office/drawing/2014/main" id="{857D1713-43DF-4050-A834-FC72844AD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1189037"/>
            <a:ext cx="4470400" cy="50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21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967F38A-6BED-4B72-8A46-36DEF2FDDFE5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tecniche costruttive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528615-26D1-4D81-B5B4-8DDB2AE043F5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muratura in mattoni</a:t>
            </a:r>
          </a:p>
          <a:p>
            <a:r>
              <a:rPr lang="it-IT" dirty="0">
                <a:latin typeface="Swis721 Cn BT" panose="020B0506020202030204" pitchFamily="34" charset="0"/>
              </a:rPr>
              <a:t>o in blocchi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F524A059-2130-4110-B115-2B780346C1F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02EB5A2F-EA5C-42EE-BB62-ABFC463A118B}"/>
              </a:ext>
            </a:extLst>
          </p:cNvPr>
          <p:cNvSpPr txBox="1">
            <a:spLocks/>
          </p:cNvSpPr>
          <p:nvPr/>
        </p:nvSpPr>
        <p:spPr>
          <a:xfrm>
            <a:off x="2966962" y="229640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cemento armato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726F0EB-AFE0-4C26-AD4E-03F3D40982C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 flipV="1">
            <a:off x="2392650" y="2620143"/>
            <a:ext cx="574312" cy="28364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76390787-C9A9-45F1-A18A-F60AB2DC343C}"/>
              </a:ext>
            </a:extLst>
          </p:cNvPr>
          <p:cNvSpPr txBox="1">
            <a:spLocks/>
          </p:cNvSpPr>
          <p:nvPr/>
        </p:nvSpPr>
        <p:spPr>
          <a:xfrm>
            <a:off x="2966962" y="3319073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legno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562EB7C1-55F2-4642-88BB-71643481AAC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 bwMode="auto">
          <a:xfrm>
            <a:off x="2392650" y="2903789"/>
            <a:ext cx="574312" cy="73902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88A7ECD8-275E-4C94-BA99-304061EF344F}"/>
              </a:ext>
            </a:extLst>
          </p:cNvPr>
          <p:cNvSpPr txBox="1">
            <a:spLocks/>
          </p:cNvSpPr>
          <p:nvPr/>
        </p:nvSpPr>
        <p:spPr>
          <a:xfrm>
            <a:off x="628650" y="472392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procedimenti costruttivi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7FAE00BB-5E13-44B1-840C-CD6E27FE6C42}"/>
              </a:ext>
            </a:extLst>
          </p:cNvPr>
          <p:cNvSpPr txBox="1">
            <a:spLocks/>
          </p:cNvSpPr>
          <p:nvPr/>
        </p:nvSpPr>
        <p:spPr>
          <a:xfrm>
            <a:off x="2966962" y="449417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tradizionali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FE85CA7D-B7CF-47CE-ADE5-14FEED45534B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 bwMode="auto">
          <a:xfrm flipV="1">
            <a:off x="2392650" y="4817920"/>
            <a:ext cx="574312" cy="2420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AD67C01C-23AB-4E43-B78F-AB663FCED2BB}"/>
              </a:ext>
            </a:extLst>
          </p:cNvPr>
          <p:cNvSpPr txBox="1">
            <a:spLocks/>
          </p:cNvSpPr>
          <p:nvPr/>
        </p:nvSpPr>
        <p:spPr>
          <a:xfrm>
            <a:off x="2966962" y="5520275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industrializzati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916168BB-6958-4E1F-9E12-1096847AEAEB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 bwMode="auto">
          <a:xfrm>
            <a:off x="2392650" y="5060006"/>
            <a:ext cx="574312" cy="78401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C68C160E-525D-48E9-8C2C-A3FFE07A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1900" y="1273732"/>
            <a:ext cx="3961446" cy="491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586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967F38A-6BED-4B72-8A46-36DEF2FDDFE5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tecniche costruttive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528615-26D1-4D81-B5B4-8DDB2AE043F5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muratura in mattoni</a:t>
            </a:r>
          </a:p>
          <a:p>
            <a:r>
              <a:rPr lang="it-IT" dirty="0">
                <a:latin typeface="Swis721 Cn BT" panose="020B0506020202030204" pitchFamily="34" charset="0"/>
              </a:rPr>
              <a:t>o in blocchi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F524A059-2130-4110-B115-2B780346C1F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02EB5A2F-EA5C-42EE-BB62-ABFC463A118B}"/>
              </a:ext>
            </a:extLst>
          </p:cNvPr>
          <p:cNvSpPr txBox="1">
            <a:spLocks/>
          </p:cNvSpPr>
          <p:nvPr/>
        </p:nvSpPr>
        <p:spPr>
          <a:xfrm>
            <a:off x="2966962" y="229640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cemento armato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726F0EB-AFE0-4C26-AD4E-03F3D40982C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 flipV="1">
            <a:off x="2392650" y="2620143"/>
            <a:ext cx="574312" cy="28364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76390787-C9A9-45F1-A18A-F60AB2DC343C}"/>
              </a:ext>
            </a:extLst>
          </p:cNvPr>
          <p:cNvSpPr txBox="1">
            <a:spLocks/>
          </p:cNvSpPr>
          <p:nvPr/>
        </p:nvSpPr>
        <p:spPr>
          <a:xfrm>
            <a:off x="2966962" y="3319073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legno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562EB7C1-55F2-4642-88BB-71643481AAC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 bwMode="auto">
          <a:xfrm>
            <a:off x="2392650" y="2903789"/>
            <a:ext cx="574312" cy="73902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88A7ECD8-275E-4C94-BA99-304061EF344F}"/>
              </a:ext>
            </a:extLst>
          </p:cNvPr>
          <p:cNvSpPr txBox="1">
            <a:spLocks/>
          </p:cNvSpPr>
          <p:nvPr/>
        </p:nvSpPr>
        <p:spPr>
          <a:xfrm>
            <a:off x="628650" y="472392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procedimenti costruttivi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7FAE00BB-5E13-44B1-840C-CD6E27FE6C42}"/>
              </a:ext>
            </a:extLst>
          </p:cNvPr>
          <p:cNvSpPr txBox="1">
            <a:spLocks/>
          </p:cNvSpPr>
          <p:nvPr/>
        </p:nvSpPr>
        <p:spPr>
          <a:xfrm>
            <a:off x="2966962" y="449417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tradizionali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FE85CA7D-B7CF-47CE-ADE5-14FEED45534B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 bwMode="auto">
          <a:xfrm flipV="1">
            <a:off x="2392650" y="4817920"/>
            <a:ext cx="574312" cy="2420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AD67C01C-23AB-4E43-B78F-AB663FCED2BB}"/>
              </a:ext>
            </a:extLst>
          </p:cNvPr>
          <p:cNvSpPr txBox="1">
            <a:spLocks/>
          </p:cNvSpPr>
          <p:nvPr/>
        </p:nvSpPr>
        <p:spPr>
          <a:xfrm>
            <a:off x="2966962" y="5520275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industrializzati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916168BB-6958-4E1F-9E12-1096847AEAEB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 bwMode="auto">
          <a:xfrm>
            <a:off x="2392650" y="5060006"/>
            <a:ext cx="574312" cy="78401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E2A0299-B76A-4941-94D3-2208381D1F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059" y="1163888"/>
            <a:ext cx="3866237" cy="5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47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D1E565-28D1-49CA-8B70-CF7C6EF9B6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337470" y="-1472505"/>
            <a:ext cx="2513510" cy="76136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482B5D8-B1B8-4BE5-8101-D8DE69F8E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283114" y="1139462"/>
            <a:ext cx="2638623" cy="76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69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A13065-0916-4060-BBBA-ECD89F26D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60000">
            <a:off x="266205" y="1340531"/>
            <a:ext cx="3994951" cy="458975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F247005-643E-4F1F-B858-881D53EB0B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665298" y="1306019"/>
            <a:ext cx="4238319" cy="4765308"/>
          </a:xfrm>
          <a:prstGeom prst="rect">
            <a:avLst/>
          </a:prstGeom>
        </p:spPr>
      </p:pic>
      <p:sp>
        <p:nvSpPr>
          <p:cNvPr id="20" name="Rectangle 66">
            <a:extLst>
              <a:ext uri="{FF2B5EF4-FFF2-40B4-BE49-F238E27FC236}">
                <a16:creationId xmlns:a16="http://schemas.microsoft.com/office/drawing/2014/main" id="{8598C433-6658-4665-84D9-A09463D45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680" y="1399381"/>
            <a:ext cx="1647702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staffa di fissaggio</a:t>
            </a:r>
          </a:p>
        </p:txBody>
      </p:sp>
      <p:sp>
        <p:nvSpPr>
          <p:cNvPr id="29" name="Rectangle 66">
            <a:extLst>
              <a:ext uri="{FF2B5EF4-FFF2-40B4-BE49-F238E27FC236}">
                <a16:creationId xmlns:a16="http://schemas.microsoft.com/office/drawing/2014/main" id="{42CDB11F-9B51-4672-A171-50FAA3F6C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030" y="3673852"/>
            <a:ext cx="1647702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staffa di fissaggio</a:t>
            </a:r>
          </a:p>
        </p:txBody>
      </p:sp>
    </p:spTree>
    <p:extLst>
      <p:ext uri="{BB962C8B-B14F-4D97-AF65-F5344CB8AC3E}">
        <p14:creationId xmlns:p14="http://schemas.microsoft.com/office/powerpoint/2010/main" val="2575919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Il comportamento rispetto ai carichi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8.4</a:t>
            </a:r>
          </a:p>
        </p:txBody>
      </p:sp>
    </p:spTree>
    <p:extLst>
      <p:ext uri="{BB962C8B-B14F-4D97-AF65-F5344CB8AC3E}">
        <p14:creationId xmlns:p14="http://schemas.microsoft.com/office/powerpoint/2010/main" val="475482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37DB8D-5D53-496D-8342-D8BE59EAE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38514" y="19191"/>
            <a:ext cx="4852989" cy="7351428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667DDBCB-31D7-4036-BF8F-FB584C7B1D10}"/>
              </a:ext>
            </a:extLst>
          </p:cNvPr>
          <p:cNvSpPr txBox="1">
            <a:spLocks/>
          </p:cNvSpPr>
          <p:nvPr/>
        </p:nvSpPr>
        <p:spPr>
          <a:xfrm>
            <a:off x="628650" y="116677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pannelli prefabbricati in GFRC</a:t>
            </a:r>
          </a:p>
        </p:txBody>
      </p:sp>
    </p:spTree>
    <p:extLst>
      <p:ext uri="{BB962C8B-B14F-4D97-AF65-F5344CB8AC3E}">
        <p14:creationId xmlns:p14="http://schemas.microsoft.com/office/powerpoint/2010/main" val="1106177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967F38A-6BED-4B72-8A46-36DEF2FDDFE5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tecniche costruttive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528615-26D1-4D81-B5B4-8DDB2AE043F5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muratura in mattoni</a:t>
            </a:r>
          </a:p>
          <a:p>
            <a:r>
              <a:rPr lang="it-IT" dirty="0">
                <a:latin typeface="Swis721 Cn BT" panose="020B0506020202030204" pitchFamily="34" charset="0"/>
              </a:rPr>
              <a:t>o in blocchi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F524A059-2130-4110-B115-2B780346C1F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02EB5A2F-EA5C-42EE-BB62-ABFC463A118B}"/>
              </a:ext>
            </a:extLst>
          </p:cNvPr>
          <p:cNvSpPr txBox="1">
            <a:spLocks/>
          </p:cNvSpPr>
          <p:nvPr/>
        </p:nvSpPr>
        <p:spPr>
          <a:xfrm>
            <a:off x="2966962" y="229640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cemento armato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726F0EB-AFE0-4C26-AD4E-03F3D40982C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 flipV="1">
            <a:off x="2392650" y="2620143"/>
            <a:ext cx="574312" cy="28364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76390787-C9A9-45F1-A18A-F60AB2DC343C}"/>
              </a:ext>
            </a:extLst>
          </p:cNvPr>
          <p:cNvSpPr txBox="1">
            <a:spLocks/>
          </p:cNvSpPr>
          <p:nvPr/>
        </p:nvSpPr>
        <p:spPr>
          <a:xfrm>
            <a:off x="2966962" y="3319073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setti in legno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562EB7C1-55F2-4642-88BB-71643481AAC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 bwMode="auto">
          <a:xfrm>
            <a:off x="2392650" y="2903789"/>
            <a:ext cx="574312" cy="73902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88A7ECD8-275E-4C94-BA99-304061EF344F}"/>
              </a:ext>
            </a:extLst>
          </p:cNvPr>
          <p:cNvSpPr txBox="1">
            <a:spLocks/>
          </p:cNvSpPr>
          <p:nvPr/>
        </p:nvSpPr>
        <p:spPr>
          <a:xfrm>
            <a:off x="628650" y="472392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procedimenti costruttivi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7FAE00BB-5E13-44B1-840C-CD6E27FE6C42}"/>
              </a:ext>
            </a:extLst>
          </p:cNvPr>
          <p:cNvSpPr txBox="1">
            <a:spLocks/>
          </p:cNvSpPr>
          <p:nvPr/>
        </p:nvSpPr>
        <p:spPr>
          <a:xfrm>
            <a:off x="2966962" y="449417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tradizionali</a:t>
            </a:r>
          </a:p>
        </p:txBody>
      </p:sp>
      <p:cxnSp>
        <p:nvCxnSpPr>
          <p:cNvPr id="25" name="Forma 9">
            <a:extLst>
              <a:ext uri="{FF2B5EF4-FFF2-40B4-BE49-F238E27FC236}">
                <a16:creationId xmlns:a16="http://schemas.microsoft.com/office/drawing/2014/main" id="{FE85CA7D-B7CF-47CE-ADE5-14FEED45534B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 bwMode="auto">
          <a:xfrm flipV="1">
            <a:off x="2392650" y="4817920"/>
            <a:ext cx="574312" cy="24208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AD67C01C-23AB-4E43-B78F-AB663FCED2BB}"/>
              </a:ext>
            </a:extLst>
          </p:cNvPr>
          <p:cNvSpPr txBox="1">
            <a:spLocks/>
          </p:cNvSpPr>
          <p:nvPr/>
        </p:nvSpPr>
        <p:spPr>
          <a:xfrm>
            <a:off x="2966962" y="5520275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industrializzati</a:t>
            </a:r>
          </a:p>
        </p:txBody>
      </p:sp>
      <p:cxnSp>
        <p:nvCxnSpPr>
          <p:cNvPr id="28" name="Forma 9">
            <a:extLst>
              <a:ext uri="{FF2B5EF4-FFF2-40B4-BE49-F238E27FC236}">
                <a16:creationId xmlns:a16="http://schemas.microsoft.com/office/drawing/2014/main" id="{916168BB-6958-4E1F-9E12-1096847AEAEB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 bwMode="auto">
          <a:xfrm>
            <a:off x="2392650" y="5060006"/>
            <a:ext cx="574312" cy="78401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://www.paver.it/public/2015/foto/bioplus_13.jpg">
            <a:extLst>
              <a:ext uri="{FF2B5EF4-FFF2-40B4-BE49-F238E27FC236}">
                <a16:creationId xmlns:a16="http://schemas.microsoft.com/office/drawing/2014/main" id="{39BC0D55-3973-491E-8E11-210FF659A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2733" y="1161183"/>
            <a:ext cx="3865216" cy="237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E76D7539-B565-471C-B4CB-1B3D61C42D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733" y="3671766"/>
            <a:ext cx="3865216" cy="2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0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4077A8-A871-47CF-926B-6CEB33A4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02375" y="411415"/>
            <a:ext cx="5139249" cy="6577015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9E2A6DBB-9422-43F2-8F1D-C0CAD62F8C1E}"/>
              </a:ext>
            </a:extLst>
          </p:cNvPr>
          <p:cNvSpPr txBox="1">
            <a:spLocks/>
          </p:cNvSpPr>
          <p:nvPr/>
        </p:nvSpPr>
        <p:spPr>
          <a:xfrm>
            <a:off x="6991350" y="124297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tradizionale evoluto</a:t>
            </a:r>
          </a:p>
          <a:p>
            <a:r>
              <a:rPr lang="it-IT" dirty="0">
                <a:latin typeface="Swis721 Cn BT" panose="020B0506020202030204" pitchFamily="34" charset="0"/>
              </a:rPr>
              <a:t>(blocchi cassero)</a:t>
            </a:r>
          </a:p>
        </p:txBody>
      </p:sp>
    </p:spTree>
    <p:extLst>
      <p:ext uri="{BB962C8B-B14F-4D97-AF65-F5344CB8AC3E}">
        <p14:creationId xmlns:p14="http://schemas.microsoft.com/office/powerpoint/2010/main" val="4016676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Facciate evolute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8.5</a:t>
            </a:r>
          </a:p>
        </p:txBody>
      </p:sp>
    </p:spTree>
    <p:extLst>
      <p:ext uri="{BB962C8B-B14F-4D97-AF65-F5344CB8AC3E}">
        <p14:creationId xmlns:p14="http://schemas.microsoft.com/office/powerpoint/2010/main" val="33839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A9E96512-DD35-4D44-B77C-2AF76E5913C0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09C66852-53D5-4620-BAAB-572E910E9F83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diversificazione funzionale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5149F149-B99F-44BE-88B1-06E08202AAD2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gestione flussi energetici</a:t>
            </a: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95A4435D-60BD-4569-A56B-AAF3B84A32DC}"/>
              </a:ext>
            </a:extLst>
          </p:cNvPr>
          <p:cNvCxnSpPr>
            <a:cxnSpLocks/>
            <a:stCxn id="19" idx="3"/>
            <a:endCxn id="21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>
            <a:extLst>
              <a:ext uri="{FF2B5EF4-FFF2-40B4-BE49-F238E27FC236}">
                <a16:creationId xmlns:a16="http://schemas.microsoft.com/office/drawing/2014/main" id="{9650FD4B-B6F9-43B0-80C0-1976D9393FEC}"/>
              </a:ext>
            </a:extLst>
          </p:cNvPr>
          <p:cNvSpPr txBox="1">
            <a:spLocks/>
          </p:cNvSpPr>
          <p:nvPr/>
        </p:nvSpPr>
        <p:spPr>
          <a:xfrm>
            <a:off x="2966962" y="212058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aerazione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e vista verso l’esterno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F54D97AF-EABB-465B-A917-7B2D482A2BA3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 bwMode="auto">
          <a:xfrm flipV="1">
            <a:off x="2392650" y="2444330"/>
            <a:ext cx="574312" cy="4594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3">
            <a:extLst>
              <a:ext uri="{FF2B5EF4-FFF2-40B4-BE49-F238E27FC236}">
                <a16:creationId xmlns:a16="http://schemas.microsoft.com/office/drawing/2014/main" id="{A9C801F8-1A9A-43EC-832B-4DCA44064FF6}"/>
              </a:ext>
            </a:extLst>
          </p:cNvPr>
          <p:cNvSpPr txBox="1">
            <a:spLocks/>
          </p:cNvSpPr>
          <p:nvPr/>
        </p:nvSpPr>
        <p:spPr>
          <a:xfrm>
            <a:off x="2981997" y="2967446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sicurezza e protezione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8BC17B48-18D3-481E-A433-F8569D121DBF}"/>
              </a:ext>
            </a:extLst>
          </p:cNvPr>
          <p:cNvCxnSpPr>
            <a:cxnSpLocks/>
            <a:stCxn id="19" idx="3"/>
            <a:endCxn id="25" idx="1"/>
          </p:cNvCxnSpPr>
          <p:nvPr/>
        </p:nvCxnSpPr>
        <p:spPr bwMode="auto">
          <a:xfrm>
            <a:off x="2392650" y="2903789"/>
            <a:ext cx="589347" cy="387398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3" descr="Scan0032">
            <a:extLst>
              <a:ext uri="{FF2B5EF4-FFF2-40B4-BE49-F238E27FC236}">
                <a16:creationId xmlns:a16="http://schemas.microsoft.com/office/drawing/2014/main" id="{16E1257F-C495-4A31-8CED-83AD8E21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0662" y="1158726"/>
            <a:ext cx="2854688" cy="292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uppo 2">
            <a:extLst>
              <a:ext uri="{FF2B5EF4-FFF2-40B4-BE49-F238E27FC236}">
                <a16:creationId xmlns:a16="http://schemas.microsoft.com/office/drawing/2014/main" id="{3036B311-879A-475F-B6B3-0179827A9C92}"/>
              </a:ext>
            </a:extLst>
          </p:cNvPr>
          <p:cNvGrpSpPr>
            <a:grpSpLocks/>
          </p:cNvGrpSpPr>
          <p:nvPr/>
        </p:nvGrpSpPr>
        <p:grpSpPr bwMode="auto">
          <a:xfrm>
            <a:off x="177800" y="4090473"/>
            <a:ext cx="8775700" cy="2181965"/>
            <a:chOff x="0" y="4721497"/>
            <a:chExt cx="9144001" cy="2181687"/>
          </a:xfrm>
        </p:grpSpPr>
        <p:grpSp>
          <p:nvGrpSpPr>
            <p:cNvPr id="34" name="Group 38">
              <a:extLst>
                <a:ext uri="{FF2B5EF4-FFF2-40B4-BE49-F238E27FC236}">
                  <a16:creationId xmlns:a16="http://schemas.microsoft.com/office/drawing/2014/main" id="{C2FD4E54-E1CC-408A-8517-F9EC45AB2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2163" y="4721497"/>
              <a:ext cx="8351838" cy="2136503"/>
              <a:chOff x="567" y="2750"/>
              <a:chExt cx="4624" cy="1225"/>
            </a:xfrm>
          </p:grpSpPr>
          <p:pic>
            <p:nvPicPr>
              <p:cNvPr id="48" name="Picture 34" descr="Scan0032">
                <a:extLst>
                  <a:ext uri="{FF2B5EF4-FFF2-40B4-BE49-F238E27FC236}">
                    <a16:creationId xmlns:a16="http://schemas.microsoft.com/office/drawing/2014/main" id="{BA41C460-2018-4B65-994D-0568A86CBA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2750"/>
                <a:ext cx="1177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35" descr="Scan0033">
                <a:extLst>
                  <a:ext uri="{FF2B5EF4-FFF2-40B4-BE49-F238E27FC236}">
                    <a16:creationId xmlns:a16="http://schemas.microsoft.com/office/drawing/2014/main" id="{A438661C-A90E-49A2-BDCB-87C8EDDA6C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5" y="2750"/>
                <a:ext cx="2946" cy="1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36">
                <a:extLst>
                  <a:ext uri="{FF2B5EF4-FFF2-40B4-BE49-F238E27FC236}">
                    <a16:creationId xmlns:a16="http://schemas.microsoft.com/office/drawing/2014/main" id="{8698A579-40F3-4A32-B4D2-409E2B54A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2750"/>
                <a:ext cx="589" cy="12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000" dirty="0">
                  <a:solidFill>
                    <a:schemeClr val="bg1"/>
                  </a:solidFill>
                  <a:latin typeface="Swis721 Cn BT" panose="020B0506020202030204" pitchFamily="34" charset="0"/>
                </a:endParaRPr>
              </a:p>
            </p:txBody>
          </p:sp>
        </p:grpSp>
        <p:sp>
          <p:nvSpPr>
            <p:cNvPr id="43" name="Rectangle 55">
              <a:extLst>
                <a:ext uri="{FF2B5EF4-FFF2-40B4-BE49-F238E27FC236}">
                  <a16:creationId xmlns:a16="http://schemas.microsoft.com/office/drawing/2014/main" id="{0F97141E-8A94-4F96-B94A-244169CCE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4721497"/>
              <a:ext cx="900113" cy="21365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 Box 58">
              <a:extLst>
                <a:ext uri="{FF2B5EF4-FFF2-40B4-BE49-F238E27FC236}">
                  <a16:creationId xmlns:a16="http://schemas.microsoft.com/office/drawing/2014/main" id="{894C9C11-22A6-4C63-9E19-79C8F4173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058" y="4722571"/>
              <a:ext cx="1916472" cy="2721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20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200" dirty="0">
                  <a:latin typeface="Swis721 Cn BT" panose="020B0506020202030204" pitchFamily="34" charset="0"/>
                </a:rPr>
                <a:t>Facciata a pelle semplice</a:t>
              </a:r>
            </a:p>
          </p:txBody>
        </p:sp>
        <p:sp>
          <p:nvSpPr>
            <p:cNvPr id="45" name="Text Box 59">
              <a:extLst>
                <a:ext uri="{FF2B5EF4-FFF2-40B4-BE49-F238E27FC236}">
                  <a16:creationId xmlns:a16="http://schemas.microsoft.com/office/drawing/2014/main" id="{3681F40F-337C-4747-A245-BB954B5BF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8129" y="6629971"/>
              <a:ext cx="1835150" cy="2732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2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dirty="0">
                  <a:latin typeface="Swis721 Cn BT" panose="020B0506020202030204" pitchFamily="34" charset="0"/>
                </a:rPr>
                <a:t>Facciata a pelle multipla</a:t>
              </a:r>
            </a:p>
          </p:txBody>
        </p:sp>
        <p:sp>
          <p:nvSpPr>
            <p:cNvPr id="46" name="Text Box 60">
              <a:extLst>
                <a:ext uri="{FF2B5EF4-FFF2-40B4-BE49-F238E27FC236}">
                  <a16:creationId xmlns:a16="http://schemas.microsoft.com/office/drawing/2014/main" id="{E24AFD1F-2FF9-4F9A-9B54-650124F9E6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9842" y="4721497"/>
              <a:ext cx="1835150" cy="2732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1277AA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2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dirty="0">
                  <a:latin typeface="Swis721 Cn BT" panose="020B0506020202030204" pitchFamily="34" charset="0"/>
                </a:rPr>
                <a:t>Facciata alternata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8073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72025E-AECF-48FE-9DC4-1CE6BFA7A2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95360" y="-647892"/>
            <a:ext cx="4153280" cy="880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84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B790BA-3579-4BDA-BC37-D86601D36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842196" y="-875174"/>
            <a:ext cx="3459608" cy="880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F88FFC6-06B7-4081-950D-D6F2E4A91B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419349" y="1096963"/>
            <a:ext cx="4305301" cy="5183458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27" name="Rectangle 66">
            <a:extLst>
              <a:ext uri="{FF2B5EF4-FFF2-40B4-BE49-F238E27FC236}">
                <a16:creationId xmlns:a16="http://schemas.microsoft.com/office/drawing/2014/main" id="{EE4271CB-820D-4FB3-9998-AD3F3EAB7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14253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</a:t>
            </a:r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D65E60A2-B889-4E0B-A158-7F0580E89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1992445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sostegno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F1EE3D88-EB94-4E54-BBA5-523009CDE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598" y="239373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</a:t>
            </a: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B294E476-56B4-4121-9C5F-7776FAF9D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368673"/>
            <a:ext cx="1892300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pannello in lamiera</a:t>
            </a: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FFF60C57-CEB1-4B58-9D79-6AA263A602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3949999"/>
            <a:ext cx="1892300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 trasparente</a:t>
            </a:r>
          </a:p>
        </p:txBody>
      </p:sp>
      <p:sp>
        <p:nvSpPr>
          <p:cNvPr id="35" name="Rectangle 66">
            <a:extLst>
              <a:ext uri="{FF2B5EF4-FFF2-40B4-BE49-F238E27FC236}">
                <a16:creationId xmlns:a16="http://schemas.microsoft.com/office/drawing/2014/main" id="{CC3A31A9-2C19-4F5D-B9BB-12C47F596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207299"/>
            <a:ext cx="11080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montante</a:t>
            </a:r>
          </a:p>
        </p:txBody>
      </p:sp>
      <p:sp>
        <p:nvSpPr>
          <p:cNvPr id="36" name="Rectangle 66">
            <a:extLst>
              <a:ext uri="{FF2B5EF4-FFF2-40B4-BE49-F238E27FC236}">
                <a16:creationId xmlns:a16="http://schemas.microsoft.com/office/drawing/2014/main" id="{0936CC4E-36CC-43FC-91F2-3345B750E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598490"/>
            <a:ext cx="11080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pannello</a:t>
            </a:r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53D3AFCA-F0A9-46C9-9ABD-B4DD0D9BF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9724" y="5981681"/>
            <a:ext cx="213677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di sostegno</a:t>
            </a:r>
          </a:p>
        </p:txBody>
      </p:sp>
    </p:spTree>
    <p:extLst>
      <p:ext uri="{BB962C8B-B14F-4D97-AF65-F5344CB8AC3E}">
        <p14:creationId xmlns:p14="http://schemas.microsoft.com/office/powerpoint/2010/main" val="2957799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0FC7519-C08F-4F8A-B532-0CF547B15F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956" y="1146525"/>
            <a:ext cx="6796088" cy="507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59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3CA1846B-5EA0-4897-96AB-E25382B3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197102"/>
            <a:ext cx="4991100" cy="374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C564DB04-27BF-434F-88FD-DD58ABBB13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4268" y="3068763"/>
            <a:ext cx="4860032" cy="321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9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3">
            <a:extLst>
              <a:ext uri="{FF2B5EF4-FFF2-40B4-BE49-F238E27FC236}">
                <a16:creationId xmlns:a16="http://schemas.microsoft.com/office/drawing/2014/main" id="{04ABA0DC-B878-4558-8294-5F847EEF81E8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carichi</a:t>
            </a:r>
            <a:r>
              <a:rPr lang="it-IT" dirty="0"/>
              <a:t> sono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trasmessi</a:t>
            </a:r>
            <a:r>
              <a:rPr lang="it-IT" dirty="0"/>
              <a:t> alle parti resistenti principali (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scheletri portanti</a:t>
            </a:r>
            <a:r>
              <a:rPr lang="it-IT" dirty="0"/>
              <a:t>,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solai</a:t>
            </a:r>
            <a:r>
              <a:rPr lang="it-IT" dirty="0"/>
              <a:t>,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elementi</a:t>
            </a:r>
            <a:r>
              <a:rPr lang="it-IT" dirty="0"/>
              <a:t> portanti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indipendenti</a:t>
            </a:r>
            <a:r>
              <a:rPr lang="it-IT" dirty="0"/>
              <a:t>) attraverso i </a:t>
            </a:r>
            <a:r>
              <a:rPr lang="it-IT" b="1" dirty="0">
                <a:solidFill>
                  <a:srgbClr val="1277AA"/>
                </a:solidFill>
                <a:ea typeface="+mj-ea"/>
              </a:rPr>
              <a:t>sistemi di collegamento</a:t>
            </a:r>
            <a:r>
              <a:rPr lang="it-IT" dirty="0"/>
              <a:t>.</a:t>
            </a:r>
          </a:p>
          <a:p>
            <a:pPr marL="0" indent="0">
              <a:buNone/>
            </a:pPr>
            <a:endParaRPr lang="it-IT" dirty="0"/>
          </a:p>
        </p:txBody>
      </p:sp>
      <p:cxnSp>
        <p:nvCxnSpPr>
          <p:cNvPr id="42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 bwMode="auto">
          <a:xfrm rot="5400000">
            <a:off x="1896323" y="1614809"/>
            <a:ext cx="1725504" cy="2338312"/>
          </a:xfrm>
          <a:prstGeom prst="bentConnector3">
            <a:avLst>
              <a:gd name="adj1" fmla="val 84435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E9745E2-BCD2-49AE-9A3F-AB034CDEAC84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setto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D347B87E-E6A7-4E06-A14E-1353B7DA9F7B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1277AA"/>
                </a:solidFill>
                <a:cs typeface="Segoe UI Semilight" panose="020B0402040204020203" pitchFamily="34" charset="0"/>
              </a:rPr>
              <a:t>funzione portante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92C9FC80-3249-4F28-AE8B-7BF8D40DA0EC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2" idx="2"/>
            <a:endCxn id="38" idx="0"/>
          </p:cNvCxnSpPr>
          <p:nvPr/>
        </p:nvCxnSpPr>
        <p:spPr bwMode="auto">
          <a:xfrm rot="16200000" flipH="1">
            <a:off x="3836108" y="2013335"/>
            <a:ext cx="646494" cy="46224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3429211" y="2567707"/>
            <a:ext cx="1922538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carichi verticali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Trasferimento dei carichi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alla struttura in elevazione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643DAB17-FEEC-4CEA-ABEA-0EBF29081882}"/>
              </a:ext>
            </a:extLst>
          </p:cNvPr>
          <p:cNvCxnSpPr>
            <a:cxnSpLocks/>
            <a:stCxn id="32" idx="2"/>
            <a:endCxn id="28" idx="0"/>
          </p:cNvCxnSpPr>
          <p:nvPr/>
        </p:nvCxnSpPr>
        <p:spPr bwMode="auto">
          <a:xfrm rot="16200000" flipH="1">
            <a:off x="5221528" y="627915"/>
            <a:ext cx="645461" cy="323205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prstDash val="sysDot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6199017" y="2566674"/>
            <a:ext cx="1922538" cy="6731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carichi orizzontali</a:t>
            </a:r>
          </a:p>
        </p:txBody>
      </p:sp>
      <p:sp>
        <p:nvSpPr>
          <p:cNvPr id="37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719" y="3561948"/>
            <a:ext cx="2593521" cy="14890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peso proprio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carichi dovuti ad elementi ad esso vincolati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carichi variabili agenti su tali elementi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3525" y="3560915"/>
            <a:ext cx="2651825" cy="10691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vento (generante pressione e depressione)</a:t>
            </a:r>
          </a:p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azioni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impattive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 (impulsive)</a:t>
            </a: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D0656CCC-11E7-417A-AFF6-D0100E608483}"/>
              </a:ext>
            </a:extLst>
          </p:cNvPr>
          <p:cNvSpPr txBox="1">
            <a:spLocks/>
          </p:cNvSpPr>
          <p:nvPr/>
        </p:nvSpPr>
        <p:spPr>
          <a:xfrm>
            <a:off x="628650" y="3646717"/>
            <a:ext cx="1922538" cy="672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azioni interne</a:t>
            </a:r>
          </a:p>
        </p:txBody>
      </p:sp>
      <p:sp>
        <p:nvSpPr>
          <p:cNvPr id="41" name="Rectangle 66">
            <a:extLst>
              <a:ext uri="{FF2B5EF4-FFF2-40B4-BE49-F238E27FC236}">
                <a16:creationId xmlns:a16="http://schemas.microsoft.com/office/drawing/2014/main" id="{BCF9A88B-8239-4123-8A88-B3E58D5A7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913" y="4654964"/>
            <a:ext cx="2593521" cy="1005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marL="285750" indent="-285750" algn="just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sollecitazioni prodotte da variazioni di volume, per agenti termici o igrometrici</a:t>
            </a:r>
          </a:p>
        </p:txBody>
      </p:sp>
    </p:spTree>
    <p:extLst>
      <p:ext uri="{BB962C8B-B14F-4D97-AF65-F5344CB8AC3E}">
        <p14:creationId xmlns:p14="http://schemas.microsoft.com/office/powerpoint/2010/main" val="3469950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7" name="Immagine 2">
            <a:extLst>
              <a:ext uri="{FF2B5EF4-FFF2-40B4-BE49-F238E27FC236}">
                <a16:creationId xmlns:a16="http://schemas.microsoft.com/office/drawing/2014/main" id="{74E022BE-A429-418D-A536-43DD52DFC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633" y="1092200"/>
            <a:ext cx="3758605" cy="51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G_7879.MOV">
            <a:hlinkClick r:id="" action="ppaction://media"/>
            <a:extLst>
              <a:ext uri="{FF2B5EF4-FFF2-40B4-BE49-F238E27FC236}">
                <a16:creationId xmlns:a16="http://schemas.microsoft.com/office/drawing/2014/main" id="{35B43A48-6B16-4295-87A0-46DB7800BC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543519" y="1102333"/>
            <a:ext cx="4028481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5489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E57E0600-1065-48BF-874E-8F29CA18238F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32643929-8F68-467D-B55F-D359288B48D8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facciate adattive</a:t>
            </a:r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66168857-2CEB-44AB-913A-891AF18F0F28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scopi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EA1989CA-73C7-4F15-8858-EFAE6E3C44C1}"/>
              </a:ext>
            </a:extLst>
          </p:cNvPr>
          <p:cNvCxnSpPr>
            <a:cxnSpLocks/>
            <a:stCxn id="31" idx="3"/>
            <a:endCxn id="32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1494240F-D0A6-459F-9412-2E0C9F6595E8}"/>
              </a:ext>
            </a:extLst>
          </p:cNvPr>
          <p:cNvSpPr txBox="1">
            <a:spLocks/>
          </p:cNvSpPr>
          <p:nvPr/>
        </p:nvSpPr>
        <p:spPr>
          <a:xfrm>
            <a:off x="2966962" y="4916469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scala di applicazione</a:t>
            </a:r>
          </a:p>
        </p:txBody>
      </p:sp>
      <p:cxnSp>
        <p:nvCxnSpPr>
          <p:cNvPr id="38" name="Forma 9">
            <a:extLst>
              <a:ext uri="{FF2B5EF4-FFF2-40B4-BE49-F238E27FC236}">
                <a16:creationId xmlns:a16="http://schemas.microsoft.com/office/drawing/2014/main" id="{81566FC6-CADC-4BE0-AF68-DCECF6D8F4B3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 bwMode="auto">
          <a:xfrm>
            <a:off x="2392650" y="2903789"/>
            <a:ext cx="574312" cy="233642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66">
            <a:extLst>
              <a:ext uri="{FF2B5EF4-FFF2-40B4-BE49-F238E27FC236}">
                <a16:creationId xmlns:a16="http://schemas.microsoft.com/office/drawing/2014/main" id="{88340337-22BB-4FC7-BDD7-0107030B1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comfort termico</a:t>
            </a:r>
          </a:p>
        </p:txBody>
      </p:sp>
      <p:sp>
        <p:nvSpPr>
          <p:cNvPr id="41" name="Rectangle 66">
            <a:extLst>
              <a:ext uri="{FF2B5EF4-FFF2-40B4-BE49-F238E27FC236}">
                <a16:creationId xmlns:a16="http://schemas.microsoft.com/office/drawing/2014/main" id="{B47D62FF-E211-444A-80EC-0D627A5D4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127237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riduzione consumi</a:t>
            </a:r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740E504F-877B-4AE5-9DA2-7C0DDB8B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68654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ricambio d’aria</a:t>
            </a: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486DD395-7AAB-4962-A85D-2C3013297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168654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illuminazione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C4651FC8-0D33-49ED-BAEF-7CC612EAC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10070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comfort acustico</a:t>
            </a:r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FEB8DDE1-5DE7-4611-B5D1-C85CE6E723CF}"/>
              </a:ext>
            </a:extLst>
          </p:cNvPr>
          <p:cNvSpPr txBox="1">
            <a:spLocks/>
          </p:cNvSpPr>
          <p:nvPr/>
        </p:nvSpPr>
        <p:spPr>
          <a:xfrm>
            <a:off x="2966962" y="265082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comportamento</a:t>
            </a:r>
          </a:p>
        </p:txBody>
      </p:sp>
      <p:sp>
        <p:nvSpPr>
          <p:cNvPr id="54" name="Rectangle 66">
            <a:extLst>
              <a:ext uri="{FF2B5EF4-FFF2-40B4-BE49-F238E27FC236}">
                <a16:creationId xmlns:a16="http://schemas.microsoft.com/office/drawing/2014/main" id="{795B68C4-4723-474A-B326-CC9F5ADB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64947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prevenzione</a:t>
            </a:r>
          </a:p>
        </p:txBody>
      </p:sp>
      <p:sp>
        <p:nvSpPr>
          <p:cNvPr id="55" name="Rectangle 66">
            <a:extLst>
              <a:ext uri="{FF2B5EF4-FFF2-40B4-BE49-F238E27FC236}">
                <a16:creationId xmlns:a16="http://schemas.microsoft.com/office/drawing/2014/main" id="{239AFB51-AED7-4FC5-80E5-B5BAC9874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264946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blocco</a:t>
            </a: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00675B41-B527-40A5-A48B-192FE6CF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0636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modulazione</a:t>
            </a: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2F937B98-2BA1-4C88-8CFC-FD22349B8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306363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captazione</a:t>
            </a:r>
          </a:p>
        </p:txBody>
      </p:sp>
      <p:cxnSp>
        <p:nvCxnSpPr>
          <p:cNvPr id="59" name="Forma 9">
            <a:extLst>
              <a:ext uri="{FF2B5EF4-FFF2-40B4-BE49-F238E27FC236}">
                <a16:creationId xmlns:a16="http://schemas.microsoft.com/office/drawing/2014/main" id="{B1844BE1-4EF5-4060-BAA3-ED2B1265F787}"/>
              </a:ext>
            </a:extLst>
          </p:cNvPr>
          <p:cNvCxnSpPr>
            <a:cxnSpLocks/>
            <a:stCxn id="31" idx="3"/>
            <a:endCxn id="53" idx="1"/>
          </p:cNvCxnSpPr>
          <p:nvPr/>
        </p:nvCxnSpPr>
        <p:spPr bwMode="auto">
          <a:xfrm>
            <a:off x="2392650" y="2903789"/>
            <a:ext cx="574312" cy="7077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66">
            <a:extLst>
              <a:ext uri="{FF2B5EF4-FFF2-40B4-BE49-F238E27FC236}">
                <a16:creationId xmlns:a16="http://schemas.microsoft.com/office/drawing/2014/main" id="{5352DDE9-718D-432D-9710-51002CE58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91647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</a:t>
            </a:r>
          </a:p>
        </p:txBody>
      </p:sp>
      <p:sp>
        <p:nvSpPr>
          <p:cNvPr id="61" name="Rectangle 66">
            <a:extLst>
              <a:ext uri="{FF2B5EF4-FFF2-40B4-BE49-F238E27FC236}">
                <a16:creationId xmlns:a16="http://schemas.microsoft.com/office/drawing/2014/main" id="{4DB07719-49F5-4817-9A87-DE820D61E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491646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facciata</a:t>
            </a:r>
          </a:p>
        </p:txBody>
      </p:sp>
      <p:sp>
        <p:nvSpPr>
          <p:cNvPr id="62" name="Rectangle 66">
            <a:extLst>
              <a:ext uri="{FF2B5EF4-FFF2-40B4-BE49-F238E27FC236}">
                <a16:creationId xmlns:a16="http://schemas.microsoft.com/office/drawing/2014/main" id="{EC05D909-1775-4FC4-B626-D2C5910A1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330631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apertura</a:t>
            </a:r>
          </a:p>
        </p:txBody>
      </p:sp>
      <p:sp>
        <p:nvSpPr>
          <p:cNvPr id="63" name="Rectangle 66">
            <a:extLst>
              <a:ext uri="{FF2B5EF4-FFF2-40B4-BE49-F238E27FC236}">
                <a16:creationId xmlns:a16="http://schemas.microsoft.com/office/drawing/2014/main" id="{C559AE3B-B125-4F88-B835-1FBFC54F6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5330630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rivestimento</a:t>
            </a:r>
          </a:p>
        </p:txBody>
      </p:sp>
      <p:sp>
        <p:nvSpPr>
          <p:cNvPr id="64" name="Rectangle 66">
            <a:extLst>
              <a:ext uri="{FF2B5EF4-FFF2-40B4-BE49-F238E27FC236}">
                <a16:creationId xmlns:a16="http://schemas.microsoft.com/office/drawing/2014/main" id="{6166384A-6A89-4016-A061-E5971D87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744791"/>
            <a:ext cx="3391956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intero edificio</a:t>
            </a:r>
          </a:p>
        </p:txBody>
      </p:sp>
      <p:sp>
        <p:nvSpPr>
          <p:cNvPr id="66" name="Title 3">
            <a:extLst>
              <a:ext uri="{FF2B5EF4-FFF2-40B4-BE49-F238E27FC236}">
                <a16:creationId xmlns:a16="http://schemas.microsoft.com/office/drawing/2014/main" id="{154A2157-AA9E-4DBE-973C-CF56AF40C72C}"/>
              </a:ext>
            </a:extLst>
          </p:cNvPr>
          <p:cNvSpPr txBox="1">
            <a:spLocks/>
          </p:cNvSpPr>
          <p:nvPr/>
        </p:nvSpPr>
        <p:spPr>
          <a:xfrm>
            <a:off x="2966962" y="3590100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controllo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F2D779-2CF7-40DB-BF5D-84043D285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58874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automatico</a:t>
            </a:r>
          </a:p>
        </p:txBody>
      </p:sp>
      <p:sp>
        <p:nvSpPr>
          <p:cNvPr id="68" name="Rectangle 66">
            <a:extLst>
              <a:ext uri="{FF2B5EF4-FFF2-40B4-BE49-F238E27FC236}">
                <a16:creationId xmlns:a16="http://schemas.microsoft.com/office/drawing/2014/main" id="{C871A988-D99D-4D65-9B54-CF54C430D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3588747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manuale</a:t>
            </a:r>
          </a:p>
        </p:txBody>
      </p:sp>
      <p:sp>
        <p:nvSpPr>
          <p:cNvPr id="69" name="Rectangle 66">
            <a:extLst>
              <a:ext uri="{FF2B5EF4-FFF2-40B4-BE49-F238E27FC236}">
                <a16:creationId xmlns:a16="http://schemas.microsoft.com/office/drawing/2014/main" id="{696B422C-AAC1-4161-BA6F-F2B0AB69F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002909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ibrido</a:t>
            </a:r>
          </a:p>
        </p:txBody>
      </p:sp>
      <p:sp>
        <p:nvSpPr>
          <p:cNvPr id="71" name="Rectangle 66">
            <a:extLst>
              <a:ext uri="{FF2B5EF4-FFF2-40B4-BE49-F238E27FC236}">
                <a16:creationId xmlns:a16="http://schemas.microsoft.com/office/drawing/2014/main" id="{B2EE16B0-8163-469C-8013-46D1DBB7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412858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on-off</a:t>
            </a:r>
          </a:p>
        </p:txBody>
      </p:sp>
      <p:sp>
        <p:nvSpPr>
          <p:cNvPr id="72" name="Rectangle 66">
            <a:extLst>
              <a:ext uri="{FF2B5EF4-FFF2-40B4-BE49-F238E27FC236}">
                <a16:creationId xmlns:a16="http://schemas.microsoft.com/office/drawing/2014/main" id="{5076C027-B20F-4959-87B5-5C6BAF67E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352" y="4412857"/>
            <a:ext cx="1647702" cy="325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graduale</a:t>
            </a:r>
          </a:p>
        </p:txBody>
      </p:sp>
    </p:spTree>
    <p:extLst>
      <p:ext uri="{BB962C8B-B14F-4D97-AF65-F5344CB8AC3E}">
        <p14:creationId xmlns:p14="http://schemas.microsoft.com/office/powerpoint/2010/main" val="488332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3EBE05E2-C461-435F-AAD6-C246288D60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450" y="1111515"/>
            <a:ext cx="7493100" cy="51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59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Diversificazione funzionale delle facciate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4A271B-FAD3-4FE9-8D4A-471AD7AFD4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992" y="1162270"/>
            <a:ext cx="4726638" cy="5083847"/>
          </a:xfrm>
          <a:prstGeom prst="rect">
            <a:avLst/>
          </a:prstGeom>
        </p:spPr>
      </p:pic>
      <p:sp>
        <p:nvSpPr>
          <p:cNvPr id="5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1346201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Posizione dell’elemento di involucro</a:t>
            </a:r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1F3EC7E9-4114-4503-814D-5C233A04F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2091169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Posizione rispetto alla facciata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7AD02F3D-0578-4E7F-B828-DB388EF8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2836138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di supporto</a:t>
            </a:r>
          </a:p>
        </p:txBody>
      </p:sp>
      <p:sp>
        <p:nvSpPr>
          <p:cNvPr id="9" name="Rectangle 66">
            <a:extLst>
              <a:ext uri="{FF2B5EF4-FFF2-40B4-BE49-F238E27FC236}">
                <a16:creationId xmlns:a16="http://schemas.microsoft.com/office/drawing/2014/main" id="{A818605D-089B-4B1F-B73B-E03F27B71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3581107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Dimensione e pattern degli elementi</a:t>
            </a:r>
          </a:p>
        </p:txBody>
      </p:sp>
      <p:sp>
        <p:nvSpPr>
          <p:cNvPr id="10" name="Rectangle 66">
            <a:extLst>
              <a:ext uri="{FF2B5EF4-FFF2-40B4-BE49-F238E27FC236}">
                <a16:creationId xmlns:a16="http://schemas.microsoft.com/office/drawing/2014/main" id="{B0880C65-B191-4AB7-B5CB-D50F53AA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4325374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Dimensione e pattern della griglia</a:t>
            </a:r>
          </a:p>
        </p:txBody>
      </p:sp>
      <p:sp>
        <p:nvSpPr>
          <p:cNvPr id="11" name="Rectangle 66">
            <a:extLst>
              <a:ext uri="{FF2B5EF4-FFF2-40B4-BE49-F238E27FC236}">
                <a16:creationId xmlns:a16="http://schemas.microsoft.com/office/drawing/2014/main" id="{F571FB0E-355E-4291-BB25-F3E64DF7A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5069641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Colorazione e trasparenza</a:t>
            </a:r>
          </a:p>
        </p:txBody>
      </p:sp>
      <p:sp>
        <p:nvSpPr>
          <p:cNvPr id="12" name="Rectangle 66">
            <a:extLst>
              <a:ext uri="{FF2B5EF4-FFF2-40B4-BE49-F238E27FC236}">
                <a16:creationId xmlns:a16="http://schemas.microsoft.com/office/drawing/2014/main" id="{5C0272BD-51A2-4EF3-AA59-9C6C9B44E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598" y="5813908"/>
            <a:ext cx="4517902" cy="487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Granularità di proprietà e controllo</a:t>
            </a:r>
          </a:p>
        </p:txBody>
      </p:sp>
    </p:spTree>
    <p:extLst>
      <p:ext uri="{BB962C8B-B14F-4D97-AF65-F5344CB8AC3E}">
        <p14:creationId xmlns:p14="http://schemas.microsoft.com/office/powerpoint/2010/main" val="3023784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trasferimento dei carichi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appoggiata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6">
            <a:extLst>
              <a:ext uri="{FF2B5EF4-FFF2-40B4-BE49-F238E27FC236}">
                <a16:creationId xmlns:a16="http://schemas.microsoft.com/office/drawing/2014/main" id="{CA167611-5E48-40D0-BE06-E07407214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costruttivi soggetti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compressione e flessione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2966962" y="383214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appesa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26" idx="3"/>
            <a:endCxn id="17" idx="1"/>
          </p:cNvCxnSpPr>
          <p:nvPr/>
        </p:nvCxnSpPr>
        <p:spPr bwMode="auto">
          <a:xfrm>
            <a:off x="2392650" y="2903789"/>
            <a:ext cx="574312" cy="125209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66">
            <a:extLst>
              <a:ext uri="{FF2B5EF4-FFF2-40B4-BE49-F238E27FC236}">
                <a16:creationId xmlns:a16="http://schemas.microsoft.com/office/drawing/2014/main" id="{CF1F3AD9-B3D4-48DA-82A8-0671C0981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025834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dotati di fondazione propria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 appoggio su solaio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981DE49C-73C1-4054-B72E-18ADAB5E1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779288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rischio di instabilità laterale per snellezza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5C7FC760-F4C5-4DB5-BAAD-A5F363AB3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3830790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costruttivi soggetti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trazione e flessione</a:t>
            </a: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83FDA903-4335-4766-8E34-5AC224DD3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584244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elementi in equilibrio stabile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seguito al montaggio</a:t>
            </a:r>
          </a:p>
        </p:txBody>
      </p:sp>
      <p:sp>
        <p:nvSpPr>
          <p:cNvPr id="28" name="Rectangle 66">
            <a:extLst>
              <a:ext uri="{FF2B5EF4-FFF2-40B4-BE49-F238E27FC236}">
                <a16:creationId xmlns:a16="http://schemas.microsoft.com/office/drawing/2014/main" id="{6CA73F8D-027D-45D0-B56B-26608BC6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5337698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peso generante una sollecitazione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trazione con funzione stabilizzatrice</a:t>
            </a:r>
          </a:p>
        </p:txBody>
      </p:sp>
    </p:spTree>
    <p:extLst>
      <p:ext uri="{BB962C8B-B14F-4D97-AF65-F5344CB8AC3E}">
        <p14:creationId xmlns:p14="http://schemas.microsoft.com/office/powerpoint/2010/main" val="3079665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pic>
        <p:nvPicPr>
          <p:cNvPr id="16" name="Immagine 11">
            <a:extLst>
              <a:ext uri="{FF2B5EF4-FFF2-40B4-BE49-F238E27FC236}">
                <a16:creationId xmlns:a16="http://schemas.microsoft.com/office/drawing/2014/main" id="{2415C7DB-E389-49E5-8BA9-DD309B0E2F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306" y="1167931"/>
            <a:ext cx="3984745" cy="50069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C453C5E5-827E-4253-BA28-99CDAED33C8A}"/>
              </a:ext>
            </a:extLst>
          </p:cNvPr>
          <p:cNvCxnSpPr>
            <a:cxnSpLocks/>
          </p:cNvCxnSpPr>
          <p:nvPr/>
        </p:nvCxnSpPr>
        <p:spPr bwMode="auto">
          <a:xfrm>
            <a:off x="7075980" y="2130641"/>
            <a:ext cx="0" cy="783371"/>
          </a:xfrm>
          <a:prstGeom prst="straightConnector1">
            <a:avLst/>
          </a:prstGeom>
          <a:ln w="28575">
            <a:solidFill>
              <a:srgbClr val="FFC000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e 19">
            <a:extLst>
              <a:ext uri="{FF2B5EF4-FFF2-40B4-BE49-F238E27FC236}">
                <a16:creationId xmlns:a16="http://schemas.microsoft.com/office/drawing/2014/main" id="{F498D913-E5BF-4F75-B236-DF84F44091FC}"/>
              </a:ext>
            </a:extLst>
          </p:cNvPr>
          <p:cNvSpPr/>
          <p:nvPr/>
        </p:nvSpPr>
        <p:spPr bwMode="auto">
          <a:xfrm rot="20406361">
            <a:off x="5023263" y="1753178"/>
            <a:ext cx="1258927" cy="375838"/>
          </a:xfrm>
          <a:prstGeom prst="ellipse">
            <a:avLst/>
          </a:prstGeom>
          <a:ln w="28575">
            <a:solidFill>
              <a:srgbClr val="FFC000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4C139270-BD0C-40B6-A946-2F5434F107BE}"/>
              </a:ext>
            </a:extLst>
          </p:cNvPr>
          <p:cNvSpPr/>
          <p:nvPr/>
        </p:nvSpPr>
        <p:spPr bwMode="auto">
          <a:xfrm rot="20406361">
            <a:off x="4895220" y="2882121"/>
            <a:ext cx="1509365" cy="510230"/>
          </a:xfrm>
          <a:prstGeom prst="ellipse">
            <a:avLst/>
          </a:prstGeom>
          <a:ln w="28575">
            <a:solidFill>
              <a:srgbClr val="FFC000"/>
            </a:solidFill>
            <a:prstDash val="sys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Segnaposto contenuto 3">
            <a:extLst>
              <a:ext uri="{FF2B5EF4-FFF2-40B4-BE49-F238E27FC236}">
                <a16:creationId xmlns:a16="http://schemas.microsoft.com/office/drawing/2014/main" id="{51B0DC07-E2BB-430A-A938-3FB1BC18A8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23" y="1171685"/>
            <a:ext cx="3727450" cy="50069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" name="Freccia in giù 34">
            <a:extLst>
              <a:ext uri="{FF2B5EF4-FFF2-40B4-BE49-F238E27FC236}">
                <a16:creationId xmlns:a16="http://schemas.microsoft.com/office/drawing/2014/main" id="{8D35FA57-CEAE-401C-81D8-1A7D24370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267" y="3716787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7" name="Freccia in giù 36">
            <a:extLst>
              <a:ext uri="{FF2B5EF4-FFF2-40B4-BE49-F238E27FC236}">
                <a16:creationId xmlns:a16="http://schemas.microsoft.com/office/drawing/2014/main" id="{FD86CE7E-E87D-418F-8BBB-D14CE75D8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3625850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8" name="Freccia in giù 37">
            <a:extLst>
              <a:ext uri="{FF2B5EF4-FFF2-40B4-BE49-F238E27FC236}">
                <a16:creationId xmlns:a16="http://schemas.microsoft.com/office/drawing/2014/main" id="{B27DC020-BA6A-46FB-A7BD-E7B136220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178" y="3527771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39" name="Freccia in giù 38">
            <a:extLst>
              <a:ext uri="{FF2B5EF4-FFF2-40B4-BE49-F238E27FC236}">
                <a16:creationId xmlns:a16="http://schemas.microsoft.com/office/drawing/2014/main" id="{5D522A71-2A9F-4B7C-AF38-A51197A3E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2836" y="3436834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0" name="Freccia in giù 39">
            <a:extLst>
              <a:ext uri="{FF2B5EF4-FFF2-40B4-BE49-F238E27FC236}">
                <a16:creationId xmlns:a16="http://schemas.microsoft.com/office/drawing/2014/main" id="{2B24E42C-D42F-4902-BE2F-89A94BA86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5089" y="3305181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1" name="Freccia in giù 40">
            <a:extLst>
              <a:ext uri="{FF2B5EF4-FFF2-40B4-BE49-F238E27FC236}">
                <a16:creationId xmlns:a16="http://schemas.microsoft.com/office/drawing/2014/main" id="{84BAEAA5-6FD8-4054-BCB4-C21BC833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2747" y="3214244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2" name="Freccia in giù 41">
            <a:extLst>
              <a:ext uri="{FF2B5EF4-FFF2-40B4-BE49-F238E27FC236}">
                <a16:creationId xmlns:a16="http://schemas.microsoft.com/office/drawing/2014/main" id="{1B591817-F29D-45D7-8B78-491746B5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7986" y="3114468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  <p:sp>
        <p:nvSpPr>
          <p:cNvPr id="44" name="Freccia in giù 43">
            <a:extLst>
              <a:ext uri="{FF2B5EF4-FFF2-40B4-BE49-F238E27FC236}">
                <a16:creationId xmlns:a16="http://schemas.microsoft.com/office/drawing/2014/main" id="{E1FD5997-D541-40EB-A0EF-8510FCB91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5644" y="3023531"/>
            <a:ext cx="330501" cy="693256"/>
          </a:xfrm>
          <a:prstGeom prst="downArrow">
            <a:avLst>
              <a:gd name="adj1" fmla="val 25290"/>
              <a:gd name="adj2" fmla="val 54089"/>
            </a:avLst>
          </a:prstGeom>
          <a:solidFill>
            <a:schemeClr val="bg1"/>
          </a:solidFill>
          <a:ln>
            <a:solidFill>
              <a:srgbClr val="1277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560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pic>
        <p:nvPicPr>
          <p:cNvPr id="19" name="Immagine 3">
            <a:extLst>
              <a:ext uri="{FF2B5EF4-FFF2-40B4-BE49-F238E27FC236}">
                <a16:creationId xmlns:a16="http://schemas.microsoft.com/office/drawing/2014/main" id="{A51B77A6-AA59-4B49-B4FA-21A09C5AE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149" y="1370585"/>
            <a:ext cx="2141508" cy="391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magine 1">
            <a:extLst>
              <a:ext uri="{FF2B5EF4-FFF2-40B4-BE49-F238E27FC236}">
                <a16:creationId xmlns:a16="http://schemas.microsoft.com/office/drawing/2014/main" id="{E59034C4-0BD8-464F-9D26-B5A7B94551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559" y="3010895"/>
            <a:ext cx="2251208" cy="226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8">
            <a:extLst>
              <a:ext uri="{FF2B5EF4-FFF2-40B4-BE49-F238E27FC236}">
                <a16:creationId xmlns:a16="http://schemas.microsoft.com/office/drawing/2014/main" id="{011EB621-A57D-4917-BCC1-7B8291BA4B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559" y="1374876"/>
            <a:ext cx="2251208" cy="160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magine 9">
            <a:extLst>
              <a:ext uri="{FF2B5EF4-FFF2-40B4-BE49-F238E27FC236}">
                <a16:creationId xmlns:a16="http://schemas.microsoft.com/office/drawing/2014/main" id="{98176218-E47B-4826-A669-3FEAEB0B8A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02" y="1368425"/>
            <a:ext cx="2808311" cy="391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4" y="5411528"/>
            <a:ext cx="2952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FACCIATA CONTINUA A MONTANTI E TRAVERSI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2ECC8CA6-0EF0-491E-8622-BADAA3FD5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441" y="5411528"/>
            <a:ext cx="225120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FACCIATA CONTINUA</a:t>
            </a:r>
          </a:p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CELLULE 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DA068D0-CCC9-4799-BC53-C75C5109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1298" y="5411528"/>
            <a:ext cx="225120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VETRATE STRUTTURALI SOSPESE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92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bratislava_05 149">
            <a:extLst>
              <a:ext uri="{FF2B5EF4-FFF2-40B4-BE49-F238E27FC236}">
                <a16:creationId xmlns:a16="http://schemas.microsoft.com/office/drawing/2014/main" id="{29391DBD-3D06-4E36-AB1F-842D27DD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766" y="1126290"/>
            <a:ext cx="4374257" cy="499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552B1507-AACC-41CF-8EFD-47C91EC14C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77" y="1126290"/>
            <a:ext cx="3746601" cy="499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334" y="1160645"/>
            <a:ext cx="156239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 CONTINUO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1" name="Rettangolo 13">
            <a:extLst>
              <a:ext uri="{FF2B5EF4-FFF2-40B4-BE49-F238E27FC236}">
                <a16:creationId xmlns:a16="http://schemas.microsoft.com/office/drawing/2014/main" id="{DF5E224E-F0D6-4515-9F74-68D7F9196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25" y="5355465"/>
            <a:ext cx="156239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 PUNTUALE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7118ED5-A077-4517-8400-F60C0BAEE0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837" y="1132767"/>
            <a:ext cx="6833647" cy="512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1261006"/>
            <a:ext cx="234872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PORTANTE RESISTENTE PER FORMA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645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>
            <a:extLst>
              <a:ext uri="{FF2B5EF4-FFF2-40B4-BE49-F238E27FC236}">
                <a16:creationId xmlns:a16="http://schemas.microsoft.com/office/drawing/2014/main" id="{72B4B0EF-2F51-4F84-AA09-A110AE95D7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174" y="1159727"/>
            <a:ext cx="3819045" cy="50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pic>
        <p:nvPicPr>
          <p:cNvPr id="8" name="Segnaposto contenuto 4">
            <a:extLst>
              <a:ext uri="{FF2B5EF4-FFF2-40B4-BE49-F238E27FC236}">
                <a16:creationId xmlns:a16="http://schemas.microsoft.com/office/drawing/2014/main" id="{8C92000B-84D7-47FE-8F3E-715A31CF4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783" y="1159727"/>
            <a:ext cx="3848808" cy="50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4420" y="1215969"/>
            <a:ext cx="234872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PORTANTE A TELAIO 2D E 3D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5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18" name="Immagine 17" descr="Carichi muratura.jpg">
            <a:extLst>
              <a:ext uri="{FF2B5EF4-FFF2-40B4-BE49-F238E27FC236}">
                <a16:creationId xmlns:a16="http://schemas.microsoft.com/office/drawing/2014/main" id="{A75C7F8B-BAE9-44E4-906C-F3B6D66245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87" y="1224553"/>
            <a:ext cx="4387393" cy="4754483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3712781B-C45B-4B7E-AD1F-0790666D6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20" y="1327733"/>
            <a:ext cx="1723757" cy="600164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  <a:p>
            <a:pPr algn="ctr"/>
            <a:endParaRPr lang="it-IT" sz="1100" b="1" dirty="0">
              <a:solidFill>
                <a:srgbClr val="008080"/>
              </a:solidFill>
              <a:latin typeface="Swis721 Cn BT" panose="020B0506020202030204" pitchFamily="34" charset="0"/>
              <a:cs typeface="DilleniaUPC" panose="02020603050405020304" pitchFamily="18" charset="-34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12E357-45CF-4467-A77B-9B7F787C2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296" y="1073280"/>
            <a:ext cx="3263264" cy="520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7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A0C037A3-7EF9-4DE3-B62B-2BD90B061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088" y="1471960"/>
            <a:ext cx="5947601" cy="445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Facciata</a:t>
            </a:r>
          </a:p>
        </p:txBody>
      </p:sp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59" y="1249423"/>
            <a:ext cx="234872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 PORTANTE A GUSCIO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pic>
        <p:nvPicPr>
          <p:cNvPr id="9" name="Picture 11" descr="national space center Leicester">
            <a:extLst>
              <a:ext uri="{FF2B5EF4-FFF2-40B4-BE49-F238E27FC236}">
                <a16:creationId xmlns:a16="http://schemas.microsoft.com/office/drawing/2014/main" id="{54CD11D3-1826-47F6-A177-FD6B4989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6847" y="1471432"/>
            <a:ext cx="2731118" cy="444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860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Rivestimenti e finiture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8.6</a:t>
            </a:r>
          </a:p>
        </p:txBody>
      </p:sp>
    </p:spTree>
    <p:extLst>
      <p:ext uri="{BB962C8B-B14F-4D97-AF65-F5344CB8AC3E}">
        <p14:creationId xmlns:p14="http://schemas.microsoft.com/office/powerpoint/2010/main" val="3026130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pic>
        <p:nvPicPr>
          <p:cNvPr id="12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1135063"/>
            <a:ext cx="3814762" cy="503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135063"/>
            <a:ext cx="3779754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774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 METALLICI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lamiere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5" cy="186791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736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11850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alluminio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96327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zinco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381042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zinco-titanio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4657571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rame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 bwMode="auto">
          <a:xfrm flipV="1">
            <a:off x="2644774" y="2393871"/>
            <a:ext cx="555626" cy="6711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 bwMode="auto">
          <a:xfrm>
            <a:off x="2644774" y="3065028"/>
            <a:ext cx="555625" cy="10207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5504720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bronzo</a:t>
            </a:r>
          </a:p>
        </p:txBody>
      </p:sp>
      <p:cxnSp>
        <p:nvCxnSpPr>
          <p:cNvPr id="37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36" idx="1"/>
          </p:cNvCxnSpPr>
          <p:nvPr/>
        </p:nvCxnSpPr>
        <p:spPr bwMode="auto">
          <a:xfrm>
            <a:off x="2644774" y="3065028"/>
            <a:ext cx="555625" cy="271506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105" descr="madrid 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5411" y="1152241"/>
            <a:ext cx="3697941" cy="508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217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 METALLICI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lamiere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acciaio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5" cy="186791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736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11850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alluminio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96327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zinco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381042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zinco-titanio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4657571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rame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 bwMode="auto">
          <a:xfrm flipV="1">
            <a:off x="2644774" y="2393871"/>
            <a:ext cx="555626" cy="6711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 bwMode="auto">
          <a:xfrm>
            <a:off x="2644774" y="3065028"/>
            <a:ext cx="555625" cy="10207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5504720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bronzo</a:t>
            </a:r>
          </a:p>
        </p:txBody>
      </p:sp>
      <p:cxnSp>
        <p:nvCxnSpPr>
          <p:cNvPr id="37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36" idx="1"/>
          </p:cNvCxnSpPr>
          <p:nvPr/>
        </p:nvCxnSpPr>
        <p:spPr bwMode="auto">
          <a:xfrm>
            <a:off x="2644774" y="3065028"/>
            <a:ext cx="555625" cy="271506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1273731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7800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210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1270357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12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0,3 ÷ 0,4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2118502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2700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65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29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2115128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24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0,3 ÷ 1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2965651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7200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90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2962277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36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0,7 ÷ 1,5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3810422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7200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80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33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3807048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20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0,7 ÷ 1,5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4659949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8900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130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35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4656575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17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minimo 3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8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5504720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 = 8700 kg 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-3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= 100 </a:t>
            </a:r>
            <a:r>
              <a:rPr lang="it-IT" altLang="it-IT" sz="1400" dirty="0" err="1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kN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mm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-2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5501346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l-GR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α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= 18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10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  <a:sym typeface="Wingdings" panose="05000000000000000000" pitchFamily="2" charset="2"/>
              </a:rPr>
              <a:t>-6</a:t>
            </a: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 K</a:t>
            </a:r>
            <a:r>
              <a:rPr lang="it-IT" altLang="it-IT" sz="1400" baseline="300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-1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 = 0,6 ÷ 0,8 mm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97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pic>
        <p:nvPicPr>
          <p:cNvPr id="17" name="Picture 105" descr="Scan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15" y="1140061"/>
            <a:ext cx="3347434" cy="50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6" descr="Scan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124" y="1140061"/>
            <a:ext cx="3248263" cy="503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13">
            <a:extLst>
              <a:ext uri="{FF2B5EF4-FFF2-40B4-BE49-F238E27FC236}">
                <a16:creationId xmlns:a16="http://schemas.microsoft.com/office/drawing/2014/main" id="{DF5E224E-F0D6-4515-9F74-68D7F9196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416829"/>
            <a:ext cx="2933700" cy="8817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PROTEZIONE / TRATTAMENTO CONTRO AGENTI ATMOSFERICI E CORROSIONE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22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8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 MASSIVI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materiali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pietra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5" cy="186791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736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11850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legno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96327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cotto</a:t>
            </a:r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381042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cemento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4657571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ceramica</a:t>
            </a:r>
          </a:p>
        </p:txBody>
      </p:sp>
      <p:cxnSp>
        <p:nvCxnSpPr>
          <p:cNvPr id="26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 bwMode="auto">
          <a:xfrm flipV="1">
            <a:off x="2644774" y="2393871"/>
            <a:ext cx="555626" cy="6711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3" idx="1"/>
          </p:cNvCxnSpPr>
          <p:nvPr/>
        </p:nvCxnSpPr>
        <p:spPr bwMode="auto">
          <a:xfrm>
            <a:off x="2644774" y="3065028"/>
            <a:ext cx="555625" cy="102076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https://colombo-costruzioni.it/wp-content/uploads/2017/07/pag34_b-1024x651.jpg">
            <a:extLst>
              <a:ext uri="{FF2B5EF4-FFF2-40B4-BE49-F238E27FC236}">
                <a16:creationId xmlns:a16="http://schemas.microsoft.com/office/drawing/2014/main" id="{F40DD87E-B8D3-8742-177C-3AF58FDC8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3485" y="1288853"/>
            <a:ext cx="3860058" cy="3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5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009A8F0B-725E-5C75-04E9-69C548E28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296768"/>
              </p:ext>
            </p:extLst>
          </p:nvPr>
        </p:nvGraphicFramePr>
        <p:xfrm>
          <a:off x="724079" y="1111250"/>
          <a:ext cx="7695841" cy="5105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19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9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7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1751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MATERIALE</a:t>
                      </a:r>
                    </a:p>
                  </a:txBody>
                  <a:tcPr marL="68580" marR="68580" marT="0" marB="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600" b="1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MODALITÀ DI FISSAGGIO DEL RIVESTIMENTO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53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SISTEMI PUNTUALI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SISTEMI DIFFUSI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pietra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Staffe su tasche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Pioli su fori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Tassellatura sulla faccia posteriore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Tracce continue su scanalature ai bordi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cotto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Staffe su tasche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Pioli su fori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Tassellatura sulla faccia posteriore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Tracce continue su scanalature ai bordi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Mensole di supporto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ceramica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Staffe su tasche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Pioli su fori, clips al bordo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Tassellatura sulla faccia posteriore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Tracce continue su scanalature ai bordi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metallo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Tassellatura e clips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Elementi continui ai bordi o alla faccia posteriore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legno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Tassellatura e clips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Mensole di supporto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cemento /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fibrocemento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Clips al bordo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Tracce continue su scanalature ai bordi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it-IT" sz="1400" b="0" kern="1200" dirty="0">
                          <a:solidFill>
                            <a:srgbClr val="1277AA"/>
                          </a:solidFill>
                          <a:effectLst/>
                          <a:latin typeface="Swis721 Cn BT" panose="020B05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Mensole di supporto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1277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61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59" y="5411528"/>
            <a:ext cx="2952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SOLI MONTANTI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DA068D0-CCC9-4799-BC53-C75C5109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032" y="5411528"/>
            <a:ext cx="2952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STRUTTURA</a:t>
            </a:r>
          </a:p>
          <a:p>
            <a:pPr algn="ctr">
              <a:spcBef>
                <a:spcPct val="0"/>
              </a:spcBef>
            </a:pPr>
            <a:r>
              <a:rPr lang="it-IT" altLang="it-IT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MONTANTI E TRAVERSI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pic>
        <p:nvPicPr>
          <p:cNvPr id="10" name="Immagine 245" descr="Bazzo113.jpg">
            <a:extLst>
              <a:ext uri="{FF2B5EF4-FFF2-40B4-BE49-F238E27FC236}">
                <a16:creationId xmlns:a16="http://schemas.microsoft.com/office/drawing/2014/main" id="{2635B295-5595-4F5B-9CCC-1643400553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42" y="1787266"/>
            <a:ext cx="4229162" cy="328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248" descr="Bazzo114.jpg">
            <a:extLst>
              <a:ext uri="{FF2B5EF4-FFF2-40B4-BE49-F238E27FC236}">
                <a16:creationId xmlns:a16="http://schemas.microsoft.com/office/drawing/2014/main" id="{5CEAF751-5410-4864-8668-D6586A7B7B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97" y="1787267"/>
            <a:ext cx="4258598" cy="3283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050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24" name="Rettangolo 13">
            <a:extLst>
              <a:ext uri="{FF2B5EF4-FFF2-40B4-BE49-F238E27FC236}">
                <a16:creationId xmlns:a16="http://schemas.microsoft.com/office/drawing/2014/main" id="{36D240FE-E7E8-446C-8991-B28A3019F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59" y="5411528"/>
            <a:ext cx="2952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 A VISTA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DA068D0-CCC9-4799-BC53-C75C5109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032" y="5411528"/>
            <a:ext cx="2952327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FISSAGGIO CELATO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A757BB-935D-4B29-9415-CCE280A64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9848"/>
          <a:stretch/>
        </p:blipFill>
        <p:spPr>
          <a:xfrm>
            <a:off x="628650" y="1209547"/>
            <a:ext cx="3414376" cy="40131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ADD3CE1-97CE-45B6-8E2F-4B6779745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3607"/>
          <a:stretch/>
        </p:blipFill>
        <p:spPr>
          <a:xfrm>
            <a:off x="4600505" y="1176094"/>
            <a:ext cx="3914845" cy="420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5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progettazione del setto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sempre presente nel </a:t>
            </a:r>
            <a:r>
              <a:rPr lang="it-IT" i="1" dirty="0">
                <a:latin typeface="Swis721 Cn BT" panose="020B0506020202030204" pitchFamily="34" charset="0"/>
              </a:rPr>
              <a:t>sistema parete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6">
            <a:extLst>
              <a:ext uri="{FF2B5EF4-FFF2-40B4-BE49-F238E27FC236}">
                <a16:creationId xmlns:a16="http://schemas.microsoft.com/office/drawing/2014/main" id="{CA167611-5E48-40D0-BE06-E07407214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ne condiziona il comportamento globale</a:t>
            </a:r>
          </a:p>
        </p:txBody>
      </p:sp>
      <p:sp>
        <p:nvSpPr>
          <p:cNvPr id="44" name="Rectangle 66">
            <a:extLst>
              <a:ext uri="{FF2B5EF4-FFF2-40B4-BE49-F238E27FC236}">
                <a16:creationId xmlns:a16="http://schemas.microsoft.com/office/drawing/2014/main" id="{54E09476-FBEF-4FCC-8067-E7865CA1F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605" y="2012625"/>
            <a:ext cx="1612745" cy="67066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MECCANICA</a:t>
            </a: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19482969-2727-4DDB-A292-2BA3A27E1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7" y="5105106"/>
            <a:ext cx="1612746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</a:t>
            </a:r>
          </a:p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 VENTO</a:t>
            </a: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E37349AB-2648-4AD9-A2AC-57497E05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7" y="2011125"/>
            <a:ext cx="1612746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</a:t>
            </a:r>
          </a:p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AGLI URTI</a:t>
            </a: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CC143DDC-A2F7-4291-B3C8-F4F5C4713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603" y="4330804"/>
            <a:ext cx="1612745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spc="-8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COMPORTAMENTO</a:t>
            </a:r>
          </a:p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 FUOCO</a:t>
            </a: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142C96E4-4928-4E65-A6B7-621274DD7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603" y="3559226"/>
            <a:ext cx="1612745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35697388-9D22-4E79-8691-1E5870F82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7" y="4330804"/>
            <a:ext cx="1612746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INERZIA TERMICA</a:t>
            </a: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91DEF8F7-4D1A-4594-B400-4DE1EFF7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7" y="2782200"/>
            <a:ext cx="1612746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CONDENSAZIONE</a:t>
            </a:r>
          </a:p>
        </p:txBody>
      </p:sp>
      <p:sp>
        <p:nvSpPr>
          <p:cNvPr id="52" name="Rectangle 66">
            <a:extLst>
              <a:ext uri="{FF2B5EF4-FFF2-40B4-BE49-F238E27FC236}">
                <a16:creationId xmlns:a16="http://schemas.microsoft.com/office/drawing/2014/main" id="{87B5FE11-5820-4F85-9CFF-A8DC45ED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7" y="3556502"/>
            <a:ext cx="1612746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RESISTENZA AGLI SHOCK TERMICI</a:t>
            </a:r>
          </a:p>
        </p:txBody>
      </p:sp>
      <p:sp>
        <p:nvSpPr>
          <p:cNvPr id="53" name="Rectangle 66">
            <a:extLst>
              <a:ext uri="{FF2B5EF4-FFF2-40B4-BE49-F238E27FC236}">
                <a16:creationId xmlns:a16="http://schemas.microsoft.com/office/drawing/2014/main" id="{CF928E6E-B925-492C-B7D8-323F9B6CC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603" y="2782200"/>
            <a:ext cx="1612745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CONTROLLO ACUSTICO</a:t>
            </a:r>
          </a:p>
        </p:txBody>
      </p:sp>
    </p:spTree>
    <p:extLst>
      <p:ext uri="{BB962C8B-B14F-4D97-AF65-F5344CB8AC3E}">
        <p14:creationId xmlns:p14="http://schemas.microsoft.com/office/powerpoint/2010/main" val="38552815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RETE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caratteristiche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22999"/>
            <a:ext cx="161925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rivestimenti permeabili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46999"/>
            <a:ext cx="555626" cy="15180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3908144"/>
            <a:ext cx="1619250" cy="121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montaggio con molle per accompagnare le variazioni dimensionali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448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08873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passo tra gli elementi di maglia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 flipV="1">
            <a:off x="2644774" y="2412471"/>
            <a:ext cx="555626" cy="6525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897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spessore/struttura del materiale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2644774" y="3065028"/>
            <a:ext cx="555626" cy="2484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53900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integrabilità con supporti visivi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6" cy="26487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7286" y="1495711"/>
            <a:ext cx="3998913" cy="413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4635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RETE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caratteristiche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22999"/>
            <a:ext cx="161925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rivestimenti permeabili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46999"/>
            <a:ext cx="555626" cy="15180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3908144"/>
            <a:ext cx="1619250" cy="121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montaggio con molle per accompagnare le variazioni dimensionali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448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08873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passo tra gli elementi di maglia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 flipV="1">
            <a:off x="2644774" y="2412471"/>
            <a:ext cx="555626" cy="6525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897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spessore/struttura del materiale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2644774" y="3065028"/>
            <a:ext cx="555626" cy="2484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53900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integrabilità con supporti visivi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6" cy="26487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706111" y="2499185"/>
            <a:ext cx="4987001" cy="243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654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Rivestimenti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RIVESTIMENTI</a:t>
            </a:r>
          </a:p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RETE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caratteristiche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22999"/>
            <a:ext cx="161925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rivestimenti permeabili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46999"/>
            <a:ext cx="555626" cy="151802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3908144"/>
            <a:ext cx="1619250" cy="12108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montaggio con molle per accompagnare le variazioni dimensionali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5626" cy="144856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08873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passo tra gli elementi di maglia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 flipV="1">
            <a:off x="2644774" y="2412471"/>
            <a:ext cx="555626" cy="65255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897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spessore/struttura del materiale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17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>
            <a:off x="2644774" y="3065028"/>
            <a:ext cx="555626" cy="2484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5390000"/>
            <a:ext cx="1619250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integrabilità con supporti visivi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4" idx="1"/>
          </p:cNvCxnSpPr>
          <p:nvPr/>
        </p:nvCxnSpPr>
        <p:spPr bwMode="auto">
          <a:xfrm>
            <a:off x="2644774" y="3065028"/>
            <a:ext cx="555626" cy="264871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ilalab1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85080" y="1582805"/>
            <a:ext cx="1898651" cy="199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ilalab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081455" y="3615698"/>
            <a:ext cx="1905901" cy="199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ilalab1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8093" y="3658662"/>
            <a:ext cx="2008808" cy="1905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ilalab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993171" y="1574319"/>
            <a:ext cx="1898651" cy="200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1964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SISTEMI DI COLLEGAMENTO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peculiarità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tenuta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26" idx="3"/>
            <a:endCxn id="37" idx="1"/>
          </p:cNvCxnSpPr>
          <p:nvPr/>
        </p:nvCxnSpPr>
        <p:spPr bwMode="auto">
          <a:xfrm>
            <a:off x="2644774" y="3065028"/>
            <a:ext cx="555626" cy="6072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062057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trasmissione sollecitazioni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285038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gestione tolleranze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399" y="3641087"/>
            <a:ext cx="1481213" cy="1858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tipo di giunto</a:t>
            </a:r>
          </a:p>
        </p:txBody>
      </p:sp>
      <p:cxnSp>
        <p:nvCxnSpPr>
          <p:cNvPr id="40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26" idx="3"/>
            <a:endCxn id="36" idx="1"/>
          </p:cNvCxnSpPr>
          <p:nvPr/>
        </p:nvCxnSpPr>
        <p:spPr bwMode="auto">
          <a:xfrm flipV="1">
            <a:off x="2644774" y="2337426"/>
            <a:ext cx="555626" cy="72760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26" idx="3"/>
            <a:endCxn id="38" idx="1"/>
          </p:cNvCxnSpPr>
          <p:nvPr/>
        </p:nvCxnSpPr>
        <p:spPr bwMode="auto">
          <a:xfrm>
            <a:off x="2644774" y="3065028"/>
            <a:ext cx="555625" cy="150527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1273731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giunti aperti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5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1270357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giunti chiusi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6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2062057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elemento su elemento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7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2058683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elemento su sottostruttura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48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9" y="2852761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produzione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49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85" y="2847009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movimento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0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3641087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per sovrapposizione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1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3637713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 fuga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017" y="2847009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montaggio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7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4298312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 sottosquadro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8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4294938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 profilatura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59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4952163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variazione 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materica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60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3910" y="4948789"/>
            <a:ext cx="1708027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variazione cromatica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0F6B59A5-FC5E-14BF-70FF-BE4C6FCCEF91}"/>
              </a:ext>
            </a:extLst>
          </p:cNvPr>
          <p:cNvCxnSpPr>
            <a:cxnSpLocks/>
            <a:stCxn id="26" idx="3"/>
            <a:endCxn id="31" idx="1"/>
          </p:cNvCxnSpPr>
          <p:nvPr/>
        </p:nvCxnSpPr>
        <p:spPr bwMode="auto">
          <a:xfrm>
            <a:off x="2644774" y="3065028"/>
            <a:ext cx="555625" cy="294983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CA66DF97-D6FF-6DB7-7F7A-95F5EF1E4B5D}"/>
              </a:ext>
            </a:extLst>
          </p:cNvPr>
          <p:cNvSpPr txBox="1">
            <a:spLocks/>
          </p:cNvSpPr>
          <p:nvPr/>
        </p:nvSpPr>
        <p:spPr>
          <a:xfrm>
            <a:off x="3200399" y="5739493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operabilità</a:t>
            </a:r>
          </a:p>
        </p:txBody>
      </p:sp>
      <p:sp>
        <p:nvSpPr>
          <p:cNvPr id="32" name="Rectangle 66">
            <a:extLst>
              <a:ext uri="{FF2B5EF4-FFF2-40B4-BE49-F238E27FC236}">
                <a16:creationId xmlns:a16="http://schemas.microsoft.com/office/drawing/2014/main" id="{DE7A3ADA-1231-FB06-A8D4-7D8FF425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5741872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spc="-1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montaggio</a:t>
            </a:r>
          </a:p>
        </p:txBody>
      </p:sp>
      <p:sp>
        <p:nvSpPr>
          <p:cNvPr id="34" name="Rectangle 66">
            <a:extLst>
              <a:ext uri="{FF2B5EF4-FFF2-40B4-BE49-F238E27FC236}">
                <a16:creationId xmlns:a16="http://schemas.microsoft.com/office/drawing/2014/main" id="{F1678C46-F51B-08EE-87E2-21066829A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84" y="5736120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350" spc="-1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manutenzione</a:t>
            </a:r>
          </a:p>
        </p:txBody>
      </p:sp>
      <p:sp>
        <p:nvSpPr>
          <p:cNvPr id="39" name="Rectangle 66">
            <a:extLst>
              <a:ext uri="{FF2B5EF4-FFF2-40B4-BE49-F238E27FC236}">
                <a16:creationId xmlns:a16="http://schemas.microsoft.com/office/drawing/2014/main" id="{33FA8949-FDD1-0501-4ECC-9FAA1AF26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016" y="5736120"/>
            <a:ext cx="1080000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spc="-1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smontaggio</a:t>
            </a:r>
          </a:p>
        </p:txBody>
      </p:sp>
    </p:spTree>
    <p:extLst>
      <p:ext uri="{BB962C8B-B14F-4D97-AF65-F5344CB8AC3E}">
        <p14:creationId xmlns:p14="http://schemas.microsoft.com/office/powerpoint/2010/main" val="3591177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pic>
        <p:nvPicPr>
          <p:cNvPr id="42" name="Immagine 3">
            <a:extLst>
              <a:ext uri="{FF2B5EF4-FFF2-40B4-BE49-F238E27FC236}">
                <a16:creationId xmlns:a16="http://schemas.microsoft.com/office/drawing/2014/main" id="{CCB38B2F-A3D8-0FEC-563D-0E7897D829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2462" y="1167078"/>
            <a:ext cx="460851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magine 4">
            <a:extLst>
              <a:ext uri="{FF2B5EF4-FFF2-40B4-BE49-F238E27FC236}">
                <a16:creationId xmlns:a16="http://schemas.microsoft.com/office/drawing/2014/main" id="{C89D5EF2-C776-DBA1-F027-F4948890BF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14" y="2171788"/>
            <a:ext cx="44989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914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SISTEMI DI COLLEGAMENTO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componenti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giunti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1273731"/>
            <a:ext cx="3608536" cy="1024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orizzontali e verticali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soggetti a forzanti dovute all’azione del vento e delle acque meteoriche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differenti modi di sollecitazione</a:t>
            </a: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cxnSp>
        <p:nvCxnSpPr>
          <p:cNvPr id="29" name="Forma 9">
            <a:extLst>
              <a:ext uri="{FF2B5EF4-FFF2-40B4-BE49-F238E27FC236}">
                <a16:creationId xmlns:a16="http://schemas.microsoft.com/office/drawing/2014/main" id="{0F6B59A5-FC5E-14BF-70FF-BE4C6FCCEF91}"/>
              </a:ext>
            </a:extLst>
          </p:cNvPr>
          <p:cNvCxnSpPr>
            <a:cxnSpLocks/>
            <a:stCxn id="26" idx="3"/>
            <a:endCxn id="31" idx="1"/>
          </p:cNvCxnSpPr>
          <p:nvPr/>
        </p:nvCxnSpPr>
        <p:spPr bwMode="auto">
          <a:xfrm>
            <a:off x="2644774" y="3065028"/>
            <a:ext cx="555625" cy="2228553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3">
            <a:extLst>
              <a:ext uri="{FF2B5EF4-FFF2-40B4-BE49-F238E27FC236}">
                <a16:creationId xmlns:a16="http://schemas.microsoft.com/office/drawing/2014/main" id="{CA66DF97-D6FF-6DB7-7F7A-95F5EF1E4B5D}"/>
              </a:ext>
            </a:extLst>
          </p:cNvPr>
          <p:cNvSpPr txBox="1">
            <a:spLocks/>
          </p:cNvSpPr>
          <p:nvPr/>
        </p:nvSpPr>
        <p:spPr>
          <a:xfrm>
            <a:off x="3200399" y="501821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sigillature</a:t>
            </a:r>
          </a:p>
        </p:txBody>
      </p:sp>
      <p:sp>
        <p:nvSpPr>
          <p:cNvPr id="42" name="Rectangle 66">
            <a:extLst>
              <a:ext uri="{FF2B5EF4-FFF2-40B4-BE49-F238E27FC236}">
                <a16:creationId xmlns:a16="http://schemas.microsoft.com/office/drawing/2014/main" id="{21306397-12B5-18E9-E5AA-E7048B5CE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5018213"/>
            <a:ext cx="3608536" cy="811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orizzontali e verticali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funzione di tenuta ai fluidi e di protezione acustica</a:t>
            </a:r>
          </a:p>
        </p:txBody>
      </p:sp>
      <p:sp>
        <p:nvSpPr>
          <p:cNvPr id="43" name="Rectangle 66">
            <a:extLst>
              <a:ext uri="{FF2B5EF4-FFF2-40B4-BE49-F238E27FC236}">
                <a16:creationId xmlns:a16="http://schemas.microsoft.com/office/drawing/2014/main" id="{13C3276C-A8D3-F303-63E0-11FBBBB96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2404031"/>
            <a:ext cx="3608536" cy="2040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aperti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permettono i flussi d’aria moderando al tensione di vapore, permettono moti relativi per consentire le dilatazioni, permettono l’ingresso della luce</a:t>
            </a:r>
          </a:p>
          <a:p>
            <a:pPr>
              <a:spcBef>
                <a:spcPct val="0"/>
              </a:spcBef>
            </a:pP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chiusi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conferiscono tenuta all’aria e all’acqua (continuità)</a:t>
            </a:r>
          </a:p>
        </p:txBody>
      </p:sp>
    </p:spTree>
    <p:extLst>
      <p:ext uri="{BB962C8B-B14F-4D97-AF65-F5344CB8AC3E}">
        <p14:creationId xmlns:p14="http://schemas.microsoft.com/office/powerpoint/2010/main" val="794285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pic>
        <p:nvPicPr>
          <p:cNvPr id="5" name="Picture 70" descr="P1010200">
            <a:extLst>
              <a:ext uri="{FF2B5EF4-FFF2-40B4-BE49-F238E27FC236}">
                <a16:creationId xmlns:a16="http://schemas.microsoft.com/office/drawing/2014/main" id="{A830D1EA-5514-6D2F-58F3-F406FA0A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562" y="1153229"/>
            <a:ext cx="7284664" cy="505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13">
            <a:extLst>
              <a:ext uri="{FF2B5EF4-FFF2-40B4-BE49-F238E27FC236}">
                <a16:creationId xmlns:a16="http://schemas.microsoft.com/office/drawing/2014/main" id="{827FC8AD-53BF-BC8F-49CD-2ABAE7FE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0738" y="4265698"/>
            <a:ext cx="1615722" cy="814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PUNTO DI REGOLAZIONE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DEL FISSAGGIO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77A55323-9615-6887-AF2B-8B8F56C4D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6984" y="1098223"/>
            <a:ext cx="1615722" cy="8957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GIUNTO PER DILATAZIONE LINEARE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877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SISTEMI DI COLLEGAMENTO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8" y="2567706"/>
            <a:ext cx="1944686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tenuta</a:t>
            </a: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2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senza contatto</a:t>
            </a: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 bwMode="auto">
          <a:xfrm flipV="1">
            <a:off x="2644774" y="1549101"/>
            <a:ext cx="555626" cy="1515927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26" idx="3"/>
            <a:endCxn id="37" idx="1"/>
          </p:cNvCxnSpPr>
          <p:nvPr/>
        </p:nvCxnSpPr>
        <p:spPr bwMode="auto">
          <a:xfrm>
            <a:off x="2644774" y="3065028"/>
            <a:ext cx="555626" cy="156665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4356318"/>
            <a:ext cx="1481213" cy="55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 contatto</a:t>
            </a:r>
          </a:p>
        </p:txBody>
      </p:sp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1273731"/>
            <a:ext cx="3557558" cy="1293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giunto costituito su elementi distanziati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interspazio di giunzione inteso come punto di arresto delle correnti d’aria, anche mediante percorsi resi volutamente accidentati (giunto a labirinto)</a:t>
            </a: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57F2609F-0AC2-4B1A-BF63-4F21E5CC3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748" y="4356318"/>
            <a:ext cx="3557558" cy="1293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giunto ottenuto con operazioni di incollaggio, saldatura, in modo da limitare o impedire moti relativi tra i componenti utilizzando mastici, profili a camera, membrane</a:t>
            </a:r>
          </a:p>
        </p:txBody>
      </p:sp>
    </p:spTree>
    <p:extLst>
      <p:ext uri="{BB962C8B-B14F-4D97-AF65-F5344CB8AC3E}">
        <p14:creationId xmlns:p14="http://schemas.microsoft.com/office/powerpoint/2010/main" val="28563064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143" y="1194124"/>
            <a:ext cx="3645506" cy="48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880" y="1194124"/>
            <a:ext cx="3645506" cy="485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ttangolo 13">
            <a:extLst>
              <a:ext uri="{FF2B5EF4-FFF2-40B4-BE49-F238E27FC236}">
                <a16:creationId xmlns:a16="http://schemas.microsoft.com/office/drawing/2014/main" id="{DF5E224E-F0D6-4515-9F74-68D7F9196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42942"/>
            <a:ext cx="29337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CON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GIUNTI SENZA CONTATTO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88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Giunti per rivestimenti</a:t>
            </a:r>
          </a:p>
        </p:txBody>
      </p:sp>
      <p:sp>
        <p:nvSpPr>
          <p:cNvPr id="31" name="Rettangolo 13">
            <a:extLst>
              <a:ext uri="{FF2B5EF4-FFF2-40B4-BE49-F238E27FC236}">
                <a16:creationId xmlns:a16="http://schemas.microsoft.com/office/drawing/2014/main" id="{DF5E224E-F0D6-4515-9F74-68D7F9196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642942"/>
            <a:ext cx="29337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TENUTA CON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GIUNTI A CONTATTO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pic>
        <p:nvPicPr>
          <p:cNvPr id="6" name="Picture 13" descr="P1010026">
            <a:extLst>
              <a:ext uri="{FF2B5EF4-FFF2-40B4-BE49-F238E27FC236}">
                <a16:creationId xmlns:a16="http://schemas.microsoft.com/office/drawing/2014/main" id="{B816896A-3FC6-9D4F-99B6-01F884C89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762" y="1115968"/>
            <a:ext cx="7018476" cy="44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200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progettazione</a:t>
            </a:r>
          </a:p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del setto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sempre presente nel </a:t>
            </a:r>
            <a:r>
              <a:rPr lang="it-IT" i="1" dirty="0">
                <a:latin typeface="Swis721 Cn BT" panose="020B0506020202030204" pitchFamily="34" charset="0"/>
              </a:rPr>
              <a:t>sistema parete</a:t>
            </a:r>
          </a:p>
        </p:txBody>
      </p:sp>
      <p:cxnSp>
        <p:nvCxnSpPr>
          <p:cNvPr id="30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6">
            <a:extLst>
              <a:ext uri="{FF2B5EF4-FFF2-40B4-BE49-F238E27FC236}">
                <a16:creationId xmlns:a16="http://schemas.microsoft.com/office/drawing/2014/main" id="{CA167611-5E48-40D0-BE06-E07407214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ne condiziona il comportamento globale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A084777-1074-4376-83D6-34DFB0501E0A}"/>
              </a:ext>
            </a:extLst>
          </p:cNvPr>
          <p:cNvSpPr txBox="1">
            <a:spLocks/>
          </p:cNvSpPr>
          <p:nvPr/>
        </p:nvSpPr>
        <p:spPr>
          <a:xfrm>
            <a:off x="2966962" y="2916130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soggetto al controllo delle deformazioni</a:t>
            </a: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12D7B01A-4896-407F-A6E6-9F1EAD340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914778"/>
            <a:ext cx="3508252" cy="648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dovute a forzanti esterne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di natura termica o igrometrica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che generano stati tensionali anomali 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B0A721B5-6354-4C8C-B393-CAB688F5AB08}"/>
              </a:ext>
            </a:extLst>
          </p:cNvPr>
          <p:cNvCxnSpPr>
            <a:cxnSpLocks/>
            <a:stCxn id="26" idx="3"/>
            <a:endCxn id="17" idx="1"/>
          </p:cNvCxnSpPr>
          <p:nvPr/>
        </p:nvCxnSpPr>
        <p:spPr bwMode="auto">
          <a:xfrm>
            <a:off x="2392650" y="2903789"/>
            <a:ext cx="574312" cy="33608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A10B51FF-F439-475E-8040-53E70026F8D4}"/>
              </a:ext>
            </a:extLst>
          </p:cNvPr>
          <p:cNvSpPr txBox="1">
            <a:spLocks/>
          </p:cNvSpPr>
          <p:nvPr/>
        </p:nvSpPr>
        <p:spPr>
          <a:xfrm>
            <a:off x="2966962" y="4560876"/>
            <a:ext cx="1922538" cy="88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provvisto di strati</a:t>
            </a:r>
          </a:p>
          <a:p>
            <a:r>
              <a:rPr lang="it-IT" dirty="0">
                <a:latin typeface="Swis721 Cn BT" panose="020B0506020202030204" pitchFamily="34" charset="0"/>
              </a:rPr>
              <a:t>di protezione</a:t>
            </a:r>
          </a:p>
          <a:p>
            <a:r>
              <a:rPr lang="it-IT" dirty="0">
                <a:latin typeface="Swis721 Cn BT" panose="020B0506020202030204" pitchFamily="34" charset="0"/>
              </a:rPr>
              <a:t>e separazione</a:t>
            </a: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FB08EBB7-38AE-430B-AA77-F1ED40964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4559524"/>
            <a:ext cx="3508252" cy="8874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necessari alla posa delle finiture</a:t>
            </a:r>
          </a:p>
        </p:txBody>
      </p:sp>
      <p:cxnSp>
        <p:nvCxnSpPr>
          <p:cNvPr id="24" name="Forma 9">
            <a:extLst>
              <a:ext uri="{FF2B5EF4-FFF2-40B4-BE49-F238E27FC236}">
                <a16:creationId xmlns:a16="http://schemas.microsoft.com/office/drawing/2014/main" id="{2E582362-D0EC-4B4E-96E6-7C95A865B3C6}"/>
              </a:ext>
            </a:extLst>
          </p:cNvPr>
          <p:cNvCxnSpPr>
            <a:cxnSpLocks/>
            <a:stCxn id="26" idx="3"/>
            <a:endCxn id="22" idx="1"/>
          </p:cNvCxnSpPr>
          <p:nvPr/>
        </p:nvCxnSpPr>
        <p:spPr bwMode="auto">
          <a:xfrm>
            <a:off x="2392650" y="2903789"/>
            <a:ext cx="574312" cy="2100799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8145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2052" name="Picture 4" descr="Milano | Tre Torri - Cantieri CityLife: aggiornamento 17 giugno 2018 -  Urbanfile Blog">
            <a:extLst>
              <a:ext uri="{FF2B5EF4-FFF2-40B4-BE49-F238E27FC236}">
                <a16:creationId xmlns:a16="http://schemas.microsoft.com/office/drawing/2014/main" id="{06DAF020-85FE-BCFC-5C94-C8FF145A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82" y="1128889"/>
            <a:ext cx="3497961" cy="514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6">
            <a:extLst>
              <a:ext uri="{FF2B5EF4-FFF2-40B4-BE49-F238E27FC236}">
                <a16:creationId xmlns:a16="http://schemas.microsoft.com/office/drawing/2014/main" id="{116E243E-414D-51FA-C5C3-D2C932601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5" y="3890434"/>
            <a:ext cx="2326345" cy="10261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Doppia pelle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ventilata naturalmente</a:t>
            </a:r>
          </a:p>
          <a:p>
            <a:pPr>
              <a:spcBef>
                <a:spcPct val="0"/>
              </a:spcBef>
            </a:pPr>
            <a:endParaRPr lang="it-IT" altLang="it-IT" sz="14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Vetrata interna antincendio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DD8C6791-4AD5-8070-4304-DEF983E64026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3341510" y="4218253"/>
            <a:ext cx="3059290" cy="18524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3">
            <a:extLst>
              <a:ext uri="{FF2B5EF4-FFF2-40B4-BE49-F238E27FC236}">
                <a16:creationId xmlns:a16="http://schemas.microsoft.com/office/drawing/2014/main" id="{2E70CAF6-5DE5-0CCE-C310-998CA0E1C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957" y="1128889"/>
            <a:ext cx="30353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Torre Generali, Milano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Zaha Hadid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9DDEC989-EF02-CC17-5249-15A25CC72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6" y="1854023"/>
            <a:ext cx="2055412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Pelle singola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(piani tecnici)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26337716-CD8D-14E4-8715-1453C3B3110B}"/>
              </a:ext>
            </a:extLst>
          </p:cNvPr>
          <p:cNvCxnSpPr>
            <a:cxnSpLocks/>
            <a:stCxn id="18" idx="3"/>
          </p:cNvCxnSpPr>
          <p:nvPr/>
        </p:nvCxnSpPr>
        <p:spPr bwMode="auto">
          <a:xfrm>
            <a:off x="3070578" y="2181842"/>
            <a:ext cx="3330222" cy="300988"/>
          </a:xfrm>
          <a:prstGeom prst="bentConnector3">
            <a:avLst>
              <a:gd name="adj1" fmla="val 40508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66">
            <a:extLst>
              <a:ext uri="{FF2B5EF4-FFF2-40B4-BE49-F238E27FC236}">
                <a16:creationId xmlns:a16="http://schemas.microsoft.com/office/drawing/2014/main" id="{61C80A85-442B-5B39-55E2-5C12F5105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66" y="5401292"/>
            <a:ext cx="2055412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Rivestimento</a:t>
            </a:r>
          </a:p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 grigliato metallico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22" name="Forma 9">
            <a:extLst>
              <a:ext uri="{FF2B5EF4-FFF2-40B4-BE49-F238E27FC236}">
                <a16:creationId xmlns:a16="http://schemas.microsoft.com/office/drawing/2014/main" id="{1C25ABDD-7C30-F42E-6670-27D260D791D8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 flipV="1">
            <a:off x="3070578" y="5244375"/>
            <a:ext cx="3533422" cy="484736"/>
          </a:xfrm>
          <a:prstGeom prst="bentConnector3">
            <a:avLst>
              <a:gd name="adj1" fmla="val 40735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13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1028" name="Picture 4" descr="Sostel per i sistemi interfonici delle Torri Hadid e Libeskind">
            <a:extLst>
              <a:ext uri="{FF2B5EF4-FFF2-40B4-BE49-F238E27FC236}">
                <a16:creationId xmlns:a16="http://schemas.microsoft.com/office/drawing/2014/main" id="{F9783BEF-48AC-84BF-8D8D-7CF6C98A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050" y="1104899"/>
            <a:ext cx="6737350" cy="51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6">
            <a:extLst>
              <a:ext uri="{FF2B5EF4-FFF2-40B4-BE49-F238E27FC236}">
                <a16:creationId xmlns:a16="http://schemas.microsoft.com/office/drawing/2014/main" id="{6FD54883-27CE-80B0-CE71-01013AD07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655" y="5753101"/>
            <a:ext cx="1760490" cy="36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pannelli in alluminio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0" name="Forma 9">
            <a:extLst>
              <a:ext uri="{FF2B5EF4-FFF2-40B4-BE49-F238E27FC236}">
                <a16:creationId xmlns:a16="http://schemas.microsoft.com/office/drawing/2014/main" id="{9C8ED4A1-A18A-592D-6E8B-D3788EFD87E7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2482145" y="5937073"/>
            <a:ext cx="3579988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66">
            <a:extLst>
              <a:ext uri="{FF2B5EF4-FFF2-40B4-BE49-F238E27FC236}">
                <a16:creationId xmlns:a16="http://schemas.microsoft.com/office/drawing/2014/main" id="{830FBECB-B2A5-83BF-21B3-9A19ED2E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" y="2264083"/>
            <a:ext cx="2520950" cy="367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vetrocamera piegato a freddo</a:t>
            </a:r>
            <a:endParaRPr lang="it-IT" altLang="it-IT" sz="1400" baseline="300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2A1D4622-1AA9-8F56-8D7B-9F7A93A21FFB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>
            <a:off x="3149600" y="2448055"/>
            <a:ext cx="1749778" cy="0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078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sp>
        <p:nvSpPr>
          <p:cNvPr id="13" name="Rectangle 66">
            <a:extLst>
              <a:ext uri="{FF2B5EF4-FFF2-40B4-BE49-F238E27FC236}">
                <a16:creationId xmlns:a16="http://schemas.microsoft.com/office/drawing/2014/main" id="{FCD604E7-B8E7-4A2C-8B4C-2C3FBD837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1194124"/>
            <a:ext cx="1944687" cy="802752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600" b="1" dirty="0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PARETI VEGETATE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F4260CF-D8A1-4BF9-9102-B67559AAF2A1}"/>
              </a:ext>
            </a:extLst>
          </p:cNvPr>
          <p:cNvSpPr txBox="1">
            <a:spLocks/>
          </p:cNvSpPr>
          <p:nvPr/>
        </p:nvSpPr>
        <p:spPr>
          <a:xfrm>
            <a:off x="700087" y="2567706"/>
            <a:ext cx="1944687" cy="994643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modalità di realizzazione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08627B4-BF7A-42EA-8BB2-8FEB3CC6B5CF}"/>
              </a:ext>
            </a:extLst>
          </p:cNvPr>
          <p:cNvSpPr txBox="1">
            <a:spLocks/>
          </p:cNvSpPr>
          <p:nvPr/>
        </p:nvSpPr>
        <p:spPr>
          <a:xfrm>
            <a:off x="3200400" y="1273733"/>
            <a:ext cx="1481213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a rivestimento</a:t>
            </a:r>
          </a:p>
          <a:p>
            <a:r>
              <a:rPr lang="it-IT" dirty="0">
                <a:latin typeface="Swis721 Cn BT" panose="020B0506020202030204" pitchFamily="34" charset="0"/>
              </a:rPr>
              <a:t>(rampicante)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7DE19B39-FC89-48AB-90F0-6D974AE25A4C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 bwMode="auto">
          <a:xfrm flipV="1">
            <a:off x="2644774" y="1597733"/>
            <a:ext cx="555626" cy="1467295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2199" y="4747518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 pannelli preformati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0" idx="1"/>
          </p:cNvCxnSpPr>
          <p:nvPr/>
        </p:nvCxnSpPr>
        <p:spPr bwMode="auto">
          <a:xfrm>
            <a:off x="2644774" y="3065028"/>
            <a:ext cx="557425" cy="2006231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89D0EE8E-17C3-49A4-AC7D-903080753F80}"/>
              </a:ext>
            </a:extLst>
          </p:cNvPr>
          <p:cNvSpPr txBox="1">
            <a:spLocks/>
          </p:cNvSpPr>
          <p:nvPr/>
        </p:nvSpPr>
        <p:spPr>
          <a:xfrm>
            <a:off x="3200400" y="2956741"/>
            <a:ext cx="1481213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su strutture a graticcio</a:t>
            </a:r>
            <a:endParaRPr lang="it-IT" i="1" dirty="0">
              <a:latin typeface="Swis721 Cn BT" panose="020B0506020202030204" pitchFamily="34" charset="0"/>
            </a:endParaRPr>
          </a:p>
        </p:txBody>
      </p:sp>
      <p:cxnSp>
        <p:nvCxnSpPr>
          <p:cNvPr id="23" name="Forma 9">
            <a:extLst>
              <a:ext uri="{FF2B5EF4-FFF2-40B4-BE49-F238E27FC236}">
                <a16:creationId xmlns:a16="http://schemas.microsoft.com/office/drawing/2014/main" id="{BB6279A2-A357-421B-88F9-E0620250EEB2}"/>
              </a:ext>
            </a:extLst>
          </p:cNvPr>
          <p:cNvCxnSpPr>
            <a:cxnSpLocks/>
            <a:stCxn id="14" idx="3"/>
            <a:endCxn id="22" idx="1"/>
          </p:cNvCxnSpPr>
          <p:nvPr/>
        </p:nvCxnSpPr>
        <p:spPr bwMode="auto">
          <a:xfrm>
            <a:off x="2644774" y="3065028"/>
            <a:ext cx="555626" cy="215454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0">
            <a:extLst>
              <a:ext uri="{FF2B5EF4-FFF2-40B4-BE49-F238E27FC236}">
                <a16:creationId xmlns:a16="http://schemas.microsoft.com/office/drawing/2014/main" id="{2B313476-52AC-C6F9-6970-84F194DF5F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351" y="1156024"/>
            <a:ext cx="3857508" cy="508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873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A0BCB6-47B5-1961-4778-7BE4E36DF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7482"/>
            <a:ext cx="9144000" cy="5020235"/>
          </a:xfrm>
          <a:prstGeom prst="rect">
            <a:avLst/>
          </a:prstGeom>
        </p:spPr>
      </p:pic>
      <p:sp>
        <p:nvSpPr>
          <p:cNvPr id="16" name="Rettangolo 13">
            <a:extLst>
              <a:ext uri="{FF2B5EF4-FFF2-40B4-BE49-F238E27FC236}">
                <a16:creationId xmlns:a16="http://schemas.microsoft.com/office/drawing/2014/main" id="{89B20F0C-F721-41BB-3D8B-394327B4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00" y="5583797"/>
            <a:ext cx="3035300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Caixa Forum, Madrid (E)</a:t>
            </a:r>
          </a:p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Herzog &amp; De Meuron + P. Blanc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14593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950676A-0F9B-B23B-D4BA-8FA9265C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76" y="1209674"/>
            <a:ext cx="6814048" cy="4848225"/>
          </a:xfrm>
          <a:prstGeom prst="rect">
            <a:avLst/>
          </a:prstGeom>
        </p:spPr>
      </p:pic>
      <p:sp>
        <p:nvSpPr>
          <p:cNvPr id="16" name="Rettangolo 13">
            <a:extLst>
              <a:ext uri="{FF2B5EF4-FFF2-40B4-BE49-F238E27FC236}">
                <a16:creationId xmlns:a16="http://schemas.microsoft.com/office/drawing/2014/main" id="{89B20F0C-F721-41BB-3D8B-394327B4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778500"/>
            <a:ext cx="3035300" cy="468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SUPERFICIE A GRATICCIO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93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Principi di funzionamento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C5F78ED-0A6C-BC34-3701-F3C1C3857C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300" y="1142998"/>
            <a:ext cx="3813709" cy="510066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F4D4FB-9E28-10A0-FE0E-7C306AD5FD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02" y="1142997"/>
            <a:ext cx="3796799" cy="5100668"/>
          </a:xfrm>
          <a:prstGeom prst="rect">
            <a:avLst/>
          </a:prstGeom>
        </p:spPr>
      </p:pic>
      <p:sp>
        <p:nvSpPr>
          <p:cNvPr id="9" name="Rettangolo 13">
            <a:extLst>
              <a:ext uri="{FF2B5EF4-FFF2-40B4-BE49-F238E27FC236}">
                <a16:creationId xmlns:a16="http://schemas.microsoft.com/office/drawing/2014/main" id="{AE104A54-02E6-6C65-D7ED-5C1100038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5778500"/>
            <a:ext cx="3035300" cy="4683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en-US" sz="16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PANNELLI PREFORMATI</a:t>
            </a:r>
            <a:endParaRPr lang="en-US" altLang="en-US" sz="1600" dirty="0">
              <a:solidFill>
                <a:srgbClr val="1277AA"/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05B2AD-CB39-4A5A-9EE1-582755E8A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062"/>
            <a:ext cx="4371975" cy="50958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8F07055-29CF-40C3-9C09-F848CB2ED7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749" y="1955800"/>
            <a:ext cx="4084888" cy="3729036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FEB5B30-7329-425D-A688-0971F577988E}"/>
              </a:ext>
            </a:extLst>
          </p:cNvPr>
          <p:cNvSpPr txBox="1">
            <a:spLocks/>
          </p:cNvSpPr>
          <p:nvPr/>
        </p:nvSpPr>
        <p:spPr>
          <a:xfrm>
            <a:off x="3297162" y="5575299"/>
            <a:ext cx="1605038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INTONACO RINFORZATO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4BE96A9-6F6A-47E7-8193-F67C1D0066F3}"/>
              </a:ext>
            </a:extLst>
          </p:cNvPr>
          <p:cNvSpPr txBox="1">
            <a:spLocks/>
          </p:cNvSpPr>
          <p:nvPr/>
        </p:nvSpPr>
        <p:spPr>
          <a:xfrm>
            <a:off x="7191299" y="5575299"/>
            <a:ext cx="1605038" cy="6556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PROTEZIONE CON TAVELLE</a:t>
            </a:r>
          </a:p>
        </p:txBody>
      </p:sp>
    </p:spTree>
    <p:extLst>
      <p:ext uri="{BB962C8B-B14F-4D97-AF65-F5344CB8AC3E}">
        <p14:creationId xmlns:p14="http://schemas.microsoft.com/office/powerpoint/2010/main" val="130662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43299E-E857-42D2-A48D-6924A6A121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42643" y="2001355"/>
            <a:ext cx="4855539" cy="3578226"/>
          </a:xfrm>
          <a:prstGeom prst="rect">
            <a:avLst/>
          </a:prstGeom>
        </p:spPr>
      </p:pic>
      <p:sp>
        <p:nvSpPr>
          <p:cNvPr id="16" name="Rectangle 66">
            <a:extLst>
              <a:ext uri="{FF2B5EF4-FFF2-40B4-BE49-F238E27FC236}">
                <a16:creationId xmlns:a16="http://schemas.microsoft.com/office/drawing/2014/main" id="{F7529F3A-A60D-4E90-A641-68A9B609F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0" y="1640681"/>
            <a:ext cx="1825720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isolamento termico</a:t>
            </a:r>
          </a:p>
        </p:txBody>
      </p:sp>
      <p:sp>
        <p:nvSpPr>
          <p:cNvPr id="20" name="Rectangle 66">
            <a:extLst>
              <a:ext uri="{FF2B5EF4-FFF2-40B4-BE49-F238E27FC236}">
                <a16:creationId xmlns:a16="http://schemas.microsoft.com/office/drawing/2014/main" id="{4B26E677-1B8C-487E-A3BC-6EA7602BA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0" y="2534132"/>
            <a:ext cx="1825720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rasatura con malta</a:t>
            </a:r>
          </a:p>
        </p:txBody>
      </p:sp>
      <p:sp>
        <p:nvSpPr>
          <p:cNvPr id="21" name="Rectangle 66">
            <a:extLst>
              <a:ext uri="{FF2B5EF4-FFF2-40B4-BE49-F238E27FC236}">
                <a16:creationId xmlns:a16="http://schemas.microsoft.com/office/drawing/2014/main" id="{EC225292-1FB0-46FA-9BFF-29CB3628F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0" y="3470161"/>
            <a:ext cx="1825720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armatura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AE554AAC-8C48-4F3C-9907-0E35B5DD2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0" y="4464220"/>
            <a:ext cx="1825720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sottofondo</a:t>
            </a:r>
          </a:p>
        </p:txBody>
      </p:sp>
      <p:sp>
        <p:nvSpPr>
          <p:cNvPr id="27" name="Rectangle 66">
            <a:extLst>
              <a:ext uri="{FF2B5EF4-FFF2-40B4-BE49-F238E27FC236}">
                <a16:creationId xmlns:a16="http://schemas.microsoft.com/office/drawing/2014/main" id="{4ADB1A2D-748A-44D7-A5B8-88E4CE191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0180" y="5508002"/>
            <a:ext cx="1825720" cy="416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finitura</a:t>
            </a:r>
          </a:p>
          <a:p>
            <a:pPr algn="ctr"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e tinteggiatura</a:t>
            </a:r>
          </a:p>
        </p:txBody>
      </p:sp>
    </p:spTree>
    <p:extLst>
      <p:ext uri="{BB962C8B-B14F-4D97-AF65-F5344CB8AC3E}">
        <p14:creationId xmlns:p14="http://schemas.microsoft.com/office/powerpoint/2010/main" val="4108263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Setto</a:t>
            </a:r>
          </a:p>
        </p:txBody>
      </p:sp>
      <p:sp>
        <p:nvSpPr>
          <p:cNvPr id="36" name="Title 3">
            <a:extLst>
              <a:ext uri="{FF2B5EF4-FFF2-40B4-BE49-F238E27FC236}">
                <a16:creationId xmlns:a16="http://schemas.microsoft.com/office/drawing/2014/main" id="{3163F4B8-484C-44AC-A559-348AD759AC9D}"/>
              </a:ext>
            </a:extLst>
          </p:cNvPr>
          <p:cNvSpPr txBox="1">
            <a:spLocks/>
          </p:cNvSpPr>
          <p:nvPr/>
        </p:nvSpPr>
        <p:spPr>
          <a:xfrm>
            <a:off x="628650" y="1273732"/>
            <a:ext cx="1764000" cy="1076519"/>
          </a:xfrm>
          <a:prstGeom prst="rect">
            <a:avLst/>
          </a:prstGeom>
          <a:solidFill>
            <a:srgbClr val="1277AA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600" dirty="0">
                <a:cs typeface="Segoe UI Semilight" panose="020B0402040204020203" pitchFamily="34" charset="0"/>
              </a:rPr>
              <a:t>CHIUSURE VERTICALI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967F38A-6BED-4B72-8A46-36DEF2FDDFE5}"/>
              </a:ext>
            </a:extLst>
          </p:cNvPr>
          <p:cNvSpPr txBox="1">
            <a:spLocks/>
          </p:cNvSpPr>
          <p:nvPr/>
        </p:nvSpPr>
        <p:spPr>
          <a:xfrm>
            <a:off x="628650" y="2567707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1277AA"/>
                </a:solidFill>
                <a:cs typeface="Segoe UI Semilight" panose="020B0402040204020203" pitchFamily="34" charset="0"/>
              </a:rPr>
              <a:t>pareti pesanti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3528615-26D1-4D81-B5B4-8DDB2AE043F5}"/>
              </a:ext>
            </a:extLst>
          </p:cNvPr>
          <p:cNvSpPr txBox="1">
            <a:spLocks/>
          </p:cNvSpPr>
          <p:nvPr/>
        </p:nvSpPr>
        <p:spPr>
          <a:xfrm>
            <a:off x="2966962" y="1273732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trasferimento dei carichi</a:t>
            </a:r>
          </a:p>
        </p:txBody>
      </p:sp>
      <p:cxnSp>
        <p:nvCxnSpPr>
          <p:cNvPr id="16" name="Forma 9">
            <a:extLst>
              <a:ext uri="{FF2B5EF4-FFF2-40B4-BE49-F238E27FC236}">
                <a16:creationId xmlns:a16="http://schemas.microsoft.com/office/drawing/2014/main" id="{F524A059-2130-4110-B115-2B780346C1F4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auto">
          <a:xfrm flipV="1">
            <a:off x="2392650" y="1597473"/>
            <a:ext cx="574312" cy="1306316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66">
            <a:extLst>
              <a:ext uri="{FF2B5EF4-FFF2-40B4-BE49-F238E27FC236}">
                <a16:creationId xmlns:a16="http://schemas.microsoft.com/office/drawing/2014/main" id="{B6F2E63B-C348-40BF-9F0D-F3FADA1F6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127238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avviene per flessione attraverso uno o due assi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2EB5A2F-EA5C-42EE-BB62-ABFC463A118B}"/>
              </a:ext>
            </a:extLst>
          </p:cNvPr>
          <p:cNvSpPr txBox="1">
            <a:spLocks/>
          </p:cNvSpPr>
          <p:nvPr/>
        </p:nvSpPr>
        <p:spPr>
          <a:xfrm>
            <a:off x="2966962" y="2916130"/>
            <a:ext cx="1922538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1277AA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latin typeface="Swis721 Cn BT" panose="020B0506020202030204" pitchFamily="34" charset="0"/>
              </a:rPr>
              <a:t>forma dell’elemento</a:t>
            </a:r>
          </a:p>
        </p:txBody>
      </p:sp>
      <p:sp>
        <p:nvSpPr>
          <p:cNvPr id="25" name="Rectangle 66">
            <a:extLst>
              <a:ext uri="{FF2B5EF4-FFF2-40B4-BE49-F238E27FC236}">
                <a16:creationId xmlns:a16="http://schemas.microsoft.com/office/drawing/2014/main" id="{E7F03F02-AAE1-42F7-AC50-1520E5AC6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914779"/>
            <a:ext cx="3508252" cy="1456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rigidità a flessione e stabilità dipendono da: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altezza;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spessore;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vincoli applicati agli estremi;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modalità di applicazione dei carichi</a:t>
            </a:r>
          </a:p>
        </p:txBody>
      </p:sp>
      <p:cxnSp>
        <p:nvCxnSpPr>
          <p:cNvPr id="27" name="Forma 9">
            <a:extLst>
              <a:ext uri="{FF2B5EF4-FFF2-40B4-BE49-F238E27FC236}">
                <a16:creationId xmlns:a16="http://schemas.microsoft.com/office/drawing/2014/main" id="{3726F0EB-AFE0-4C26-AD4E-03F3D40982C4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 bwMode="auto">
          <a:xfrm>
            <a:off x="2392650" y="2903789"/>
            <a:ext cx="574312" cy="336082"/>
          </a:xfrm>
          <a:prstGeom prst="bentConnector3">
            <a:avLst>
              <a:gd name="adj1" fmla="val 50000"/>
            </a:avLst>
          </a:prstGeom>
          <a:ln w="28575">
            <a:solidFill>
              <a:srgbClr val="1277AA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66">
            <a:extLst>
              <a:ext uri="{FF2B5EF4-FFF2-40B4-BE49-F238E27FC236}">
                <a16:creationId xmlns:a16="http://schemas.microsoft.com/office/drawing/2014/main" id="{AEF2BF84-1CB0-4C7F-B41D-3C6CD9110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098" y="2015680"/>
            <a:ext cx="3508252" cy="6474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it-IT" altLang="it-IT" sz="1400" dirty="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lungo i giunti le sollecitazioni si trasmettono anche orizzontalmente per flessione nel piano</a:t>
            </a:r>
          </a:p>
        </p:txBody>
      </p:sp>
    </p:spTree>
    <p:extLst>
      <p:ext uri="{BB962C8B-B14F-4D97-AF65-F5344CB8AC3E}">
        <p14:creationId xmlns:p14="http://schemas.microsoft.com/office/powerpoint/2010/main" val="36592415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22721</TotalTime>
  <Words>1325</Words>
  <Application>Microsoft Office PowerPoint</Application>
  <PresentationFormat>Presentazione su schermo (4:3)</PresentationFormat>
  <Paragraphs>454</Paragraphs>
  <Slides>65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69" baseType="lpstr">
      <vt:lpstr>Segoe UI Semilight</vt:lpstr>
      <vt:lpstr>Arial</vt:lpstr>
      <vt:lpstr>Swis721 Cn BT</vt:lpstr>
      <vt:lpstr>Tema di Office</vt:lpstr>
      <vt:lpstr>Presentazione standard di PowerPoint</vt:lpstr>
      <vt:lpstr>Presentazione standard di PowerPoint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Setto</vt:lpstr>
      <vt:lpstr>Presentazione standard di PowerPoint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Diversificazione funzionale delle facciate</vt:lpstr>
      <vt:lpstr>Facciata</vt:lpstr>
      <vt:lpstr>Facciata</vt:lpstr>
      <vt:lpstr>Facciata</vt:lpstr>
      <vt:lpstr>Facciata</vt:lpstr>
      <vt:lpstr>Facciata</vt:lpstr>
      <vt:lpstr>Facciata</vt:lpstr>
      <vt:lpstr>Facciata</vt:lpstr>
      <vt:lpstr>Presentazione standard di PowerPoint</vt:lpstr>
      <vt:lpstr>Rivestimenti</vt:lpstr>
      <vt:lpstr>Rivestimenti</vt:lpstr>
      <vt:lpstr>Rivestimenti</vt:lpstr>
      <vt:lpstr>Rivestimenti</vt:lpstr>
      <vt:lpstr>Rivestimenti</vt:lpstr>
      <vt:lpstr>Rivestimenti</vt:lpstr>
      <vt:lpstr>Principi di funzionamento</vt:lpstr>
      <vt:lpstr>Principi di funzionamento</vt:lpstr>
      <vt:lpstr>Rivestimenti</vt:lpstr>
      <vt:lpstr>Rivestimenti</vt:lpstr>
      <vt:lpstr>Rivestimenti</vt:lpstr>
      <vt:lpstr>Giunti per rivestimenti</vt:lpstr>
      <vt:lpstr>Giunti per rivestimenti</vt:lpstr>
      <vt:lpstr>Giunti per rivestimenti</vt:lpstr>
      <vt:lpstr>Giunti per rivestimenti</vt:lpstr>
      <vt:lpstr>Giunti per rivestimenti</vt:lpstr>
      <vt:lpstr>Giunti per rivestimenti</vt:lpstr>
      <vt:lpstr>Giunti per rivestimenti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  <vt:lpstr>Principi di funzionamento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805</cp:revision>
  <dcterms:created xsi:type="dcterms:W3CDTF">2018-02-02T13:45:01Z</dcterms:created>
  <dcterms:modified xsi:type="dcterms:W3CDTF">2025-04-13T19:17:43Z</dcterms:modified>
</cp:coreProperties>
</file>