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5" r:id="rId3"/>
    <p:sldId id="267" r:id="rId4"/>
    <p:sldId id="272" r:id="rId5"/>
    <p:sldId id="273" r:id="rId6"/>
    <p:sldId id="274" r:id="rId7"/>
    <p:sldId id="275" r:id="rId8"/>
    <p:sldId id="276" r:id="rId9"/>
    <p:sldId id="259" r:id="rId10"/>
    <p:sldId id="261" r:id="rId11"/>
    <p:sldId id="277" r:id="rId12"/>
    <p:sldId id="278" r:id="rId13"/>
    <p:sldId id="279" r:id="rId14"/>
    <p:sldId id="280" r:id="rId15"/>
    <p:sldId id="281" r:id="rId16"/>
    <p:sldId id="286" r:id="rId17"/>
    <p:sldId id="287" r:id="rId18"/>
    <p:sldId id="323" r:id="rId19"/>
    <p:sldId id="285" r:id="rId20"/>
    <p:sldId id="282" r:id="rId21"/>
    <p:sldId id="283" r:id="rId22"/>
    <p:sldId id="284" r:id="rId23"/>
    <p:sldId id="289" r:id="rId24"/>
    <p:sldId id="290" r:id="rId25"/>
    <p:sldId id="296" r:id="rId26"/>
    <p:sldId id="297" r:id="rId27"/>
    <p:sldId id="298" r:id="rId28"/>
    <p:sldId id="299" r:id="rId29"/>
    <p:sldId id="300" r:id="rId30"/>
    <p:sldId id="295" r:id="rId31"/>
    <p:sldId id="301" r:id="rId32"/>
    <p:sldId id="292" r:id="rId33"/>
    <p:sldId id="293" r:id="rId34"/>
    <p:sldId id="294" r:id="rId35"/>
    <p:sldId id="342" r:id="rId36"/>
    <p:sldId id="343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20735-0047-4B5A-8A5C-856E8D25C46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D52EAAB-4057-4F56-A076-FEAF317246AA}">
      <dgm:prSet phldrT="[Testo]" custT="1"/>
      <dgm:spPr/>
      <dgm:t>
        <a:bodyPr/>
        <a:lstStyle/>
        <a:p>
          <a:r>
            <a:rPr lang="it-IT" sz="1800" u="none" dirty="0" smtClean="0">
              <a:solidFill>
                <a:schemeClr val="tx1"/>
              </a:solidFill>
            </a:rPr>
            <a:t>Aumento della pressione </a:t>
          </a:r>
          <a:r>
            <a:rPr lang="it-IT" sz="1800" u="none" dirty="0" err="1" smtClean="0">
              <a:solidFill>
                <a:schemeClr val="tx1"/>
              </a:solidFill>
            </a:rPr>
            <a:t>endoluminale</a:t>
          </a:r>
          <a:endParaRPr lang="it-IT" sz="1800" u="none" dirty="0">
            <a:solidFill>
              <a:schemeClr val="tx1"/>
            </a:solidFill>
          </a:endParaRPr>
        </a:p>
      </dgm:t>
    </dgm:pt>
    <dgm:pt modelId="{22F7D8AB-A980-44F0-ABA2-048F2A35A4DA}" type="parTrans" cxnId="{1E937442-8616-4754-B1B2-517D52467AC6}">
      <dgm:prSet/>
      <dgm:spPr/>
      <dgm:t>
        <a:bodyPr/>
        <a:lstStyle/>
        <a:p>
          <a:endParaRPr lang="it-IT"/>
        </a:p>
      </dgm:t>
    </dgm:pt>
    <dgm:pt modelId="{2EA74062-7082-4876-B8D5-CE0FF0F8DA0A}" type="sibTrans" cxnId="{1E937442-8616-4754-B1B2-517D52467AC6}">
      <dgm:prSet/>
      <dgm:spPr/>
      <dgm:t>
        <a:bodyPr/>
        <a:lstStyle/>
        <a:p>
          <a:endParaRPr lang="it-IT"/>
        </a:p>
      </dgm:t>
    </dgm:pt>
    <dgm:pt modelId="{AF5F874D-2CF2-44F6-AA07-B0EFA5C09EAD}">
      <dgm:prSet phldrT="[Testo]"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Alterazione degli scambi tra lume e interstizio</a:t>
          </a:r>
          <a:endParaRPr lang="it-IT" sz="1800" dirty="0">
            <a:solidFill>
              <a:schemeClr val="tx1"/>
            </a:solidFill>
          </a:endParaRPr>
        </a:p>
      </dgm:t>
    </dgm:pt>
    <dgm:pt modelId="{EAC4BA9F-868F-4D7A-B475-741DEA5E70AD}" type="parTrans" cxnId="{C053DC96-F2EC-43A5-9645-5422546BBFA2}">
      <dgm:prSet/>
      <dgm:spPr/>
      <dgm:t>
        <a:bodyPr/>
        <a:lstStyle/>
        <a:p>
          <a:endParaRPr lang="it-IT"/>
        </a:p>
      </dgm:t>
    </dgm:pt>
    <dgm:pt modelId="{D73B8E6F-0BCB-4E47-9DE1-7BB57C2C1747}" type="sibTrans" cxnId="{C053DC96-F2EC-43A5-9645-5422546BBFA2}">
      <dgm:prSet/>
      <dgm:spPr/>
      <dgm:t>
        <a:bodyPr/>
        <a:lstStyle/>
        <a:p>
          <a:endParaRPr lang="it-IT"/>
        </a:p>
      </dgm:t>
    </dgm:pt>
    <dgm:pt modelId="{D4C1708C-0817-4714-9E99-F93B970B66D9}">
      <dgm:prSet phldrT="[Testo]" custT="1"/>
      <dgm:spPr/>
      <dgm:t>
        <a:bodyPr/>
        <a:lstStyle/>
        <a:p>
          <a:r>
            <a:rPr lang="it-IT" sz="1600" dirty="0" smtClean="0"/>
            <a:t>Per riduzione del flusso dal lume intestinale al plasma</a:t>
          </a:r>
          <a:endParaRPr lang="it-IT" sz="1600" dirty="0"/>
        </a:p>
      </dgm:t>
    </dgm:pt>
    <dgm:pt modelId="{D9FDEE4B-031C-4E42-B008-FB1F652D4D20}" type="parTrans" cxnId="{DA86D757-44CA-408B-B3BA-8D1A83D6B7EB}">
      <dgm:prSet/>
      <dgm:spPr/>
      <dgm:t>
        <a:bodyPr/>
        <a:lstStyle/>
        <a:p>
          <a:endParaRPr lang="it-IT"/>
        </a:p>
      </dgm:t>
    </dgm:pt>
    <dgm:pt modelId="{B3F6D10F-81BA-4402-87C9-779BE104B627}" type="sibTrans" cxnId="{DA86D757-44CA-408B-B3BA-8D1A83D6B7EB}">
      <dgm:prSet/>
      <dgm:spPr/>
      <dgm:t>
        <a:bodyPr/>
        <a:lstStyle/>
        <a:p>
          <a:endParaRPr lang="it-IT"/>
        </a:p>
      </dgm:t>
    </dgm:pt>
    <dgm:pt modelId="{B816BB12-A65C-4B6E-9CF1-FA69F39A1E55}">
      <dgm:prSet phldrT="[Testo]"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Edema parietale</a:t>
          </a:r>
          <a:endParaRPr lang="it-IT" sz="1800" dirty="0">
            <a:solidFill>
              <a:schemeClr val="tx1"/>
            </a:solidFill>
          </a:endParaRPr>
        </a:p>
      </dgm:t>
    </dgm:pt>
    <dgm:pt modelId="{0F64AFA1-0F18-4E54-A8A0-EAB3A0087EF8}" type="parTrans" cxnId="{E2F8896D-6B1D-4018-8176-048AB2A56E98}">
      <dgm:prSet/>
      <dgm:spPr/>
      <dgm:t>
        <a:bodyPr/>
        <a:lstStyle/>
        <a:p>
          <a:endParaRPr lang="it-IT"/>
        </a:p>
      </dgm:t>
    </dgm:pt>
    <dgm:pt modelId="{23DA6330-A3F5-4402-B6A9-01FEF67CF9FF}" type="sibTrans" cxnId="{E2F8896D-6B1D-4018-8176-048AB2A56E98}">
      <dgm:prSet/>
      <dgm:spPr/>
      <dgm:t>
        <a:bodyPr/>
        <a:lstStyle/>
        <a:p>
          <a:endParaRPr lang="it-IT"/>
        </a:p>
      </dgm:t>
    </dgm:pt>
    <dgm:pt modelId="{CECB8070-5B0A-4A6B-8D25-4582A6F45100}">
      <dgm:prSet phldrT="[Testo]" custT="1"/>
      <dgm:spPr/>
      <dgm:t>
        <a:bodyPr/>
        <a:lstStyle/>
        <a:p>
          <a:r>
            <a:rPr lang="it-IT" sz="1600" dirty="0" smtClean="0"/>
            <a:t>Per difficoltà scarico venoso</a:t>
          </a:r>
          <a:endParaRPr lang="it-IT" sz="1600" dirty="0"/>
        </a:p>
      </dgm:t>
    </dgm:pt>
    <dgm:pt modelId="{1669B75A-F1CF-4D53-9A00-879B736EC1DB}" type="parTrans" cxnId="{133CE980-9EE4-4197-9BC5-C8E56EB389FD}">
      <dgm:prSet/>
      <dgm:spPr/>
      <dgm:t>
        <a:bodyPr/>
        <a:lstStyle/>
        <a:p>
          <a:endParaRPr lang="it-IT"/>
        </a:p>
      </dgm:t>
    </dgm:pt>
    <dgm:pt modelId="{343BEF8A-DB53-4E88-977F-21D281163312}" type="sibTrans" cxnId="{133CE980-9EE4-4197-9BC5-C8E56EB389FD}">
      <dgm:prSet/>
      <dgm:spPr/>
      <dgm:t>
        <a:bodyPr/>
        <a:lstStyle/>
        <a:p>
          <a:endParaRPr lang="it-IT"/>
        </a:p>
      </dgm:t>
    </dgm:pt>
    <dgm:pt modelId="{24F86B12-2BEB-429F-9480-CF7610B3E157}">
      <dgm:prSet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Riduzione del flusso ematico </a:t>
          </a:r>
          <a:r>
            <a:rPr lang="it-IT" sz="1800" dirty="0" err="1" smtClean="0">
              <a:solidFill>
                <a:schemeClr val="tx1"/>
              </a:solidFill>
            </a:rPr>
            <a:t>intraparietale</a:t>
          </a:r>
          <a:endParaRPr lang="it-IT" sz="1800" dirty="0">
            <a:solidFill>
              <a:schemeClr val="tx1"/>
            </a:solidFill>
          </a:endParaRPr>
        </a:p>
      </dgm:t>
    </dgm:pt>
    <dgm:pt modelId="{9E3B7131-DFFC-46AD-84D6-B8CAE9140BFC}" type="parTrans" cxnId="{2898CC14-6FEC-4DD8-8B20-BD8965C901FA}">
      <dgm:prSet/>
      <dgm:spPr/>
      <dgm:t>
        <a:bodyPr/>
        <a:lstStyle/>
        <a:p>
          <a:endParaRPr lang="it-IT"/>
        </a:p>
      </dgm:t>
    </dgm:pt>
    <dgm:pt modelId="{E2ADE144-AF27-4AEC-AA93-A5269DF53F06}" type="sibTrans" cxnId="{2898CC14-6FEC-4DD8-8B20-BD8965C901FA}">
      <dgm:prSet/>
      <dgm:spPr/>
      <dgm:t>
        <a:bodyPr/>
        <a:lstStyle/>
        <a:p>
          <a:endParaRPr lang="it-IT"/>
        </a:p>
      </dgm:t>
    </dgm:pt>
    <dgm:pt modelId="{DD9B913E-56A1-491B-BC7D-94D2BDFD4439}">
      <dgm:prSet custT="1"/>
      <dgm:spPr/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Congestione venosa ed essudato di liquidi in cavità peritoneale attraverso la sierosa</a:t>
          </a:r>
          <a:endParaRPr lang="it-IT" sz="1800" dirty="0">
            <a:solidFill>
              <a:schemeClr val="tx1"/>
            </a:solidFill>
          </a:endParaRPr>
        </a:p>
      </dgm:t>
    </dgm:pt>
    <dgm:pt modelId="{41FD0525-1264-4D31-A0C5-AD66047C103A}" type="parTrans" cxnId="{FB657BFA-F148-4B5D-8A56-371C0FFB054C}">
      <dgm:prSet/>
      <dgm:spPr/>
      <dgm:t>
        <a:bodyPr/>
        <a:lstStyle/>
        <a:p>
          <a:endParaRPr lang="it-IT"/>
        </a:p>
      </dgm:t>
    </dgm:pt>
    <dgm:pt modelId="{EF7789DD-58BC-4B2A-AB32-1C90D6B1D0C0}" type="sibTrans" cxnId="{FB657BFA-F148-4B5D-8A56-371C0FFB054C}">
      <dgm:prSet/>
      <dgm:spPr/>
      <dgm:t>
        <a:bodyPr/>
        <a:lstStyle/>
        <a:p>
          <a:endParaRPr lang="it-IT"/>
        </a:p>
      </dgm:t>
    </dgm:pt>
    <dgm:pt modelId="{8DE0E5BD-0AF6-4986-A2D2-EE0DBB124B75}" type="pres">
      <dgm:prSet presAssocID="{E3A20735-0047-4B5A-8A5C-856E8D25C4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00624ED-817F-488B-9F2B-E7BE89E79FF1}" type="pres">
      <dgm:prSet presAssocID="{CD52EAAB-4057-4F56-A076-FEAF317246AA}" presName="composite" presStyleCnt="0"/>
      <dgm:spPr/>
    </dgm:pt>
    <dgm:pt modelId="{FD7DAB8B-443A-4AB8-ACC2-E35C6AEF108D}" type="pres">
      <dgm:prSet presAssocID="{CD52EAAB-4057-4F56-A076-FEAF317246AA}" presName="bentUpArrow1" presStyleLbl="alignImgPlace1" presStyleIdx="0" presStyleCnt="4"/>
      <dgm:spPr/>
    </dgm:pt>
    <dgm:pt modelId="{9DF452F7-2D96-498E-8646-97AD2D07641B}" type="pres">
      <dgm:prSet presAssocID="{CD52EAAB-4057-4F56-A076-FEAF317246AA}" presName="ParentText" presStyleLbl="node1" presStyleIdx="0" presStyleCnt="5" custScaleX="1763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3DA15A-03D1-4A34-AAD0-7A82339D2B07}" type="pres">
      <dgm:prSet presAssocID="{CD52EAAB-4057-4F56-A076-FEAF317246AA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468549-2B2A-42B0-A3CA-2CEF3DB5CFE1}" type="pres">
      <dgm:prSet presAssocID="{2EA74062-7082-4876-B8D5-CE0FF0F8DA0A}" presName="sibTrans" presStyleCnt="0"/>
      <dgm:spPr/>
    </dgm:pt>
    <dgm:pt modelId="{473AF111-5FC6-4E2D-A564-BBBC2673AA12}" type="pres">
      <dgm:prSet presAssocID="{24F86B12-2BEB-429F-9480-CF7610B3E157}" presName="composite" presStyleCnt="0"/>
      <dgm:spPr/>
    </dgm:pt>
    <dgm:pt modelId="{3770634C-DF4B-4FFE-AC74-87AFDC97E6A3}" type="pres">
      <dgm:prSet presAssocID="{24F86B12-2BEB-429F-9480-CF7610B3E157}" presName="bentUpArrow1" presStyleLbl="alignImgPlace1" presStyleIdx="1" presStyleCnt="4"/>
      <dgm:spPr/>
    </dgm:pt>
    <dgm:pt modelId="{99A4361B-516E-40C4-B8E1-D1B5C0CE5291}" type="pres">
      <dgm:prSet presAssocID="{24F86B12-2BEB-429F-9480-CF7610B3E157}" presName="ParentText" presStyleLbl="node1" presStyleIdx="1" presStyleCnt="5" custScaleX="252686" custLinFactNeighborX="18457" custLinFactNeighborY="-53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2875C-B0A0-45D9-8989-368F6F77D0D3}" type="pres">
      <dgm:prSet presAssocID="{24F86B12-2BEB-429F-9480-CF7610B3E157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B4C8851-4FE9-4460-A6BB-CFA066F6D770}" type="pres">
      <dgm:prSet presAssocID="{E2ADE144-AF27-4AEC-AA93-A5269DF53F06}" presName="sibTrans" presStyleCnt="0"/>
      <dgm:spPr/>
    </dgm:pt>
    <dgm:pt modelId="{4C7BC886-5366-4A9F-96B9-B0FD89DAC480}" type="pres">
      <dgm:prSet presAssocID="{AF5F874D-2CF2-44F6-AA07-B0EFA5C09EAD}" presName="composite" presStyleCnt="0"/>
      <dgm:spPr/>
    </dgm:pt>
    <dgm:pt modelId="{66B22E27-EF46-4EA9-962C-E9191E93F93D}" type="pres">
      <dgm:prSet presAssocID="{AF5F874D-2CF2-44F6-AA07-B0EFA5C09EAD}" presName="bentUpArrow1" presStyleLbl="alignImgPlace1" presStyleIdx="2" presStyleCnt="4"/>
      <dgm:spPr/>
    </dgm:pt>
    <dgm:pt modelId="{9F0DF7B1-1965-4788-A1BC-D22AE4896C3B}" type="pres">
      <dgm:prSet presAssocID="{AF5F874D-2CF2-44F6-AA07-B0EFA5C09EAD}" presName="ParentText" presStyleLbl="node1" presStyleIdx="2" presStyleCnt="5" custScaleX="289832" custLinFactNeighborX="547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5A34D0-BD6C-4760-8B8D-06587D201993}" type="pres">
      <dgm:prSet presAssocID="{AF5F874D-2CF2-44F6-AA07-B0EFA5C09EAD}" presName="ChildText" presStyleLbl="revTx" presStyleIdx="2" presStyleCnt="4" custScaleX="315782" custLinFactX="150129" custLinFactNeighborX="200000" custLinFactNeighborY="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AA1798-3BB1-411D-B02A-F9135CE985F1}" type="pres">
      <dgm:prSet presAssocID="{D73B8E6F-0BCB-4E47-9DE1-7BB57C2C1747}" presName="sibTrans" presStyleCnt="0"/>
      <dgm:spPr/>
    </dgm:pt>
    <dgm:pt modelId="{755B066C-1801-470F-BB58-F570D1E1CCF2}" type="pres">
      <dgm:prSet presAssocID="{B816BB12-A65C-4B6E-9CF1-FA69F39A1E55}" presName="composite" presStyleCnt="0"/>
      <dgm:spPr/>
    </dgm:pt>
    <dgm:pt modelId="{45ABDDC4-5066-4154-B0B9-75198E94A06A}" type="pres">
      <dgm:prSet presAssocID="{B816BB12-A65C-4B6E-9CF1-FA69F39A1E55}" presName="bentUpArrow1" presStyleLbl="alignImgPlace1" presStyleIdx="3" presStyleCnt="4"/>
      <dgm:spPr/>
    </dgm:pt>
    <dgm:pt modelId="{297A4C52-23DA-40E9-9C1D-0E4BF9E0B942}" type="pres">
      <dgm:prSet presAssocID="{B816BB12-A65C-4B6E-9CF1-FA69F39A1E55}" presName="ParentText" presStyleLbl="node1" presStyleIdx="3" presStyleCnt="5" custScaleX="178840" custLinFactNeighborX="72999" custLinFactNeighborY="-52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BAABBE-1C69-4263-925D-8C21A86D79F2}" type="pres">
      <dgm:prSet presAssocID="{B816BB12-A65C-4B6E-9CF1-FA69F39A1E55}" presName="ChildText" presStyleLbl="revTx" presStyleIdx="3" presStyleCnt="4" custScaleX="205052" custLinFactX="100000" custLinFactNeighborX="104413" custLinFactNeighborY="-2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A38301-9577-4D51-93A3-0569D0676D5B}" type="pres">
      <dgm:prSet presAssocID="{23DA6330-A3F5-4402-B6A9-01FEF67CF9FF}" presName="sibTrans" presStyleCnt="0"/>
      <dgm:spPr/>
    </dgm:pt>
    <dgm:pt modelId="{F2845814-0228-40BE-86E4-479FAFC2132B}" type="pres">
      <dgm:prSet presAssocID="{DD9B913E-56A1-491B-BC7D-94D2BDFD4439}" presName="composite" presStyleCnt="0"/>
      <dgm:spPr/>
    </dgm:pt>
    <dgm:pt modelId="{6CF5BDB1-D0BE-4BA2-AB87-7174BE0BCAA9}" type="pres">
      <dgm:prSet presAssocID="{DD9B913E-56A1-491B-BC7D-94D2BDFD4439}" presName="ParentText" presStyleLbl="node1" presStyleIdx="4" presStyleCnt="5" custScaleX="328700" custLinFactNeighborX="20683" custLinFactNeighborY="-1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20791BD-75D7-4420-A0A5-743D2FD34DC3}" type="presOf" srcId="{D4C1708C-0817-4714-9E99-F93B970B66D9}" destId="{625A34D0-BD6C-4760-8B8D-06587D201993}" srcOrd="0" destOrd="0" presId="urn:microsoft.com/office/officeart/2005/8/layout/StepDownProcess"/>
    <dgm:cxn modelId="{B207F0CB-79C2-42DD-910C-E7D520A2F53F}" type="presOf" srcId="{CECB8070-5B0A-4A6B-8D25-4582A6F45100}" destId="{A2BAABBE-1C69-4263-925D-8C21A86D79F2}" srcOrd="0" destOrd="0" presId="urn:microsoft.com/office/officeart/2005/8/layout/StepDownProcess"/>
    <dgm:cxn modelId="{A23423DA-3FFA-4091-881E-30F1A1AB9E79}" type="presOf" srcId="{E3A20735-0047-4B5A-8A5C-856E8D25C468}" destId="{8DE0E5BD-0AF6-4986-A2D2-EE0DBB124B75}" srcOrd="0" destOrd="0" presId="urn:microsoft.com/office/officeart/2005/8/layout/StepDownProcess"/>
    <dgm:cxn modelId="{133CE980-9EE4-4197-9BC5-C8E56EB389FD}" srcId="{B816BB12-A65C-4B6E-9CF1-FA69F39A1E55}" destId="{CECB8070-5B0A-4A6B-8D25-4582A6F45100}" srcOrd="0" destOrd="0" parTransId="{1669B75A-F1CF-4D53-9A00-879B736EC1DB}" sibTransId="{343BEF8A-DB53-4E88-977F-21D281163312}"/>
    <dgm:cxn modelId="{E2F8896D-6B1D-4018-8176-048AB2A56E98}" srcId="{E3A20735-0047-4B5A-8A5C-856E8D25C468}" destId="{B816BB12-A65C-4B6E-9CF1-FA69F39A1E55}" srcOrd="3" destOrd="0" parTransId="{0F64AFA1-0F18-4E54-A8A0-EAB3A0087EF8}" sibTransId="{23DA6330-A3F5-4402-B6A9-01FEF67CF9FF}"/>
    <dgm:cxn modelId="{1E937442-8616-4754-B1B2-517D52467AC6}" srcId="{E3A20735-0047-4B5A-8A5C-856E8D25C468}" destId="{CD52EAAB-4057-4F56-A076-FEAF317246AA}" srcOrd="0" destOrd="0" parTransId="{22F7D8AB-A980-44F0-ABA2-048F2A35A4DA}" sibTransId="{2EA74062-7082-4876-B8D5-CE0FF0F8DA0A}"/>
    <dgm:cxn modelId="{C053DC96-F2EC-43A5-9645-5422546BBFA2}" srcId="{E3A20735-0047-4B5A-8A5C-856E8D25C468}" destId="{AF5F874D-2CF2-44F6-AA07-B0EFA5C09EAD}" srcOrd="2" destOrd="0" parTransId="{EAC4BA9F-868F-4D7A-B475-741DEA5E70AD}" sibTransId="{D73B8E6F-0BCB-4E47-9DE1-7BB57C2C1747}"/>
    <dgm:cxn modelId="{52892771-1EE8-4C83-A144-C7E3D6ABF515}" type="presOf" srcId="{AF5F874D-2CF2-44F6-AA07-B0EFA5C09EAD}" destId="{9F0DF7B1-1965-4788-A1BC-D22AE4896C3B}" srcOrd="0" destOrd="0" presId="urn:microsoft.com/office/officeart/2005/8/layout/StepDownProcess"/>
    <dgm:cxn modelId="{2898CC14-6FEC-4DD8-8B20-BD8965C901FA}" srcId="{E3A20735-0047-4B5A-8A5C-856E8D25C468}" destId="{24F86B12-2BEB-429F-9480-CF7610B3E157}" srcOrd="1" destOrd="0" parTransId="{9E3B7131-DFFC-46AD-84D6-B8CAE9140BFC}" sibTransId="{E2ADE144-AF27-4AEC-AA93-A5269DF53F06}"/>
    <dgm:cxn modelId="{0D426AA9-630C-4380-90E7-64A1CDCB11CA}" type="presOf" srcId="{DD9B913E-56A1-491B-BC7D-94D2BDFD4439}" destId="{6CF5BDB1-D0BE-4BA2-AB87-7174BE0BCAA9}" srcOrd="0" destOrd="0" presId="urn:microsoft.com/office/officeart/2005/8/layout/StepDownProcess"/>
    <dgm:cxn modelId="{B5E396B7-395C-455B-B5C5-B644EC415DE2}" type="presOf" srcId="{B816BB12-A65C-4B6E-9CF1-FA69F39A1E55}" destId="{297A4C52-23DA-40E9-9C1D-0E4BF9E0B942}" srcOrd="0" destOrd="0" presId="urn:microsoft.com/office/officeart/2005/8/layout/StepDownProcess"/>
    <dgm:cxn modelId="{FB657BFA-F148-4B5D-8A56-371C0FFB054C}" srcId="{E3A20735-0047-4B5A-8A5C-856E8D25C468}" destId="{DD9B913E-56A1-491B-BC7D-94D2BDFD4439}" srcOrd="4" destOrd="0" parTransId="{41FD0525-1264-4D31-A0C5-AD66047C103A}" sibTransId="{EF7789DD-58BC-4B2A-AB32-1C90D6B1D0C0}"/>
    <dgm:cxn modelId="{2380F855-8789-4378-B4CC-068ECE21485E}" type="presOf" srcId="{CD52EAAB-4057-4F56-A076-FEAF317246AA}" destId="{9DF452F7-2D96-498E-8646-97AD2D07641B}" srcOrd="0" destOrd="0" presId="urn:microsoft.com/office/officeart/2005/8/layout/StepDownProcess"/>
    <dgm:cxn modelId="{65991162-836B-4AA1-8110-8D0B99F0B575}" type="presOf" srcId="{24F86B12-2BEB-429F-9480-CF7610B3E157}" destId="{99A4361B-516E-40C4-B8E1-D1B5C0CE5291}" srcOrd="0" destOrd="0" presId="urn:microsoft.com/office/officeart/2005/8/layout/StepDownProcess"/>
    <dgm:cxn modelId="{DA86D757-44CA-408B-B3BA-8D1A83D6B7EB}" srcId="{AF5F874D-2CF2-44F6-AA07-B0EFA5C09EAD}" destId="{D4C1708C-0817-4714-9E99-F93B970B66D9}" srcOrd="0" destOrd="0" parTransId="{D9FDEE4B-031C-4E42-B008-FB1F652D4D20}" sibTransId="{B3F6D10F-81BA-4402-87C9-779BE104B627}"/>
    <dgm:cxn modelId="{CA1BA0B9-AFAD-45A1-8023-CBCE55ADE855}" type="presParOf" srcId="{8DE0E5BD-0AF6-4986-A2D2-EE0DBB124B75}" destId="{F00624ED-817F-488B-9F2B-E7BE89E79FF1}" srcOrd="0" destOrd="0" presId="urn:microsoft.com/office/officeart/2005/8/layout/StepDownProcess"/>
    <dgm:cxn modelId="{2393F11C-E572-48DA-9955-C5AF5F7F958B}" type="presParOf" srcId="{F00624ED-817F-488B-9F2B-E7BE89E79FF1}" destId="{FD7DAB8B-443A-4AB8-ACC2-E35C6AEF108D}" srcOrd="0" destOrd="0" presId="urn:microsoft.com/office/officeart/2005/8/layout/StepDownProcess"/>
    <dgm:cxn modelId="{A6371FA2-80CD-477A-814B-BE686A63AD70}" type="presParOf" srcId="{F00624ED-817F-488B-9F2B-E7BE89E79FF1}" destId="{9DF452F7-2D96-498E-8646-97AD2D07641B}" srcOrd="1" destOrd="0" presId="urn:microsoft.com/office/officeart/2005/8/layout/StepDownProcess"/>
    <dgm:cxn modelId="{917502D4-EE42-4560-8BF3-CFA3A1DC1272}" type="presParOf" srcId="{F00624ED-817F-488B-9F2B-E7BE89E79FF1}" destId="{C13DA15A-03D1-4A34-AAD0-7A82339D2B07}" srcOrd="2" destOrd="0" presId="urn:microsoft.com/office/officeart/2005/8/layout/StepDownProcess"/>
    <dgm:cxn modelId="{DD854DC8-F88C-4A03-99D7-8DB40ED1183B}" type="presParOf" srcId="{8DE0E5BD-0AF6-4986-A2D2-EE0DBB124B75}" destId="{9D468549-2B2A-42B0-A3CA-2CEF3DB5CFE1}" srcOrd="1" destOrd="0" presId="urn:microsoft.com/office/officeart/2005/8/layout/StepDownProcess"/>
    <dgm:cxn modelId="{2FBF9709-615B-4AAA-9ECD-81B619968A61}" type="presParOf" srcId="{8DE0E5BD-0AF6-4986-A2D2-EE0DBB124B75}" destId="{473AF111-5FC6-4E2D-A564-BBBC2673AA12}" srcOrd="2" destOrd="0" presId="urn:microsoft.com/office/officeart/2005/8/layout/StepDownProcess"/>
    <dgm:cxn modelId="{FE1F1541-6D2A-46A6-A033-9E2D29815A47}" type="presParOf" srcId="{473AF111-5FC6-4E2D-A564-BBBC2673AA12}" destId="{3770634C-DF4B-4FFE-AC74-87AFDC97E6A3}" srcOrd="0" destOrd="0" presId="urn:microsoft.com/office/officeart/2005/8/layout/StepDownProcess"/>
    <dgm:cxn modelId="{DD8DE479-2690-457C-95E1-A31C09D18026}" type="presParOf" srcId="{473AF111-5FC6-4E2D-A564-BBBC2673AA12}" destId="{99A4361B-516E-40C4-B8E1-D1B5C0CE5291}" srcOrd="1" destOrd="0" presId="urn:microsoft.com/office/officeart/2005/8/layout/StepDownProcess"/>
    <dgm:cxn modelId="{45D765C4-36A1-4496-853A-60521C350980}" type="presParOf" srcId="{473AF111-5FC6-4E2D-A564-BBBC2673AA12}" destId="{6C22875C-B0A0-45D9-8989-368F6F77D0D3}" srcOrd="2" destOrd="0" presId="urn:microsoft.com/office/officeart/2005/8/layout/StepDownProcess"/>
    <dgm:cxn modelId="{5E4FAB0E-E904-48B4-BBDA-C57FAD34D31D}" type="presParOf" srcId="{8DE0E5BD-0AF6-4986-A2D2-EE0DBB124B75}" destId="{7B4C8851-4FE9-4460-A6BB-CFA066F6D770}" srcOrd="3" destOrd="0" presId="urn:microsoft.com/office/officeart/2005/8/layout/StepDownProcess"/>
    <dgm:cxn modelId="{770D9647-1073-4CD2-9FDE-FF1F5A26342F}" type="presParOf" srcId="{8DE0E5BD-0AF6-4986-A2D2-EE0DBB124B75}" destId="{4C7BC886-5366-4A9F-96B9-B0FD89DAC480}" srcOrd="4" destOrd="0" presId="urn:microsoft.com/office/officeart/2005/8/layout/StepDownProcess"/>
    <dgm:cxn modelId="{B816FF7B-0FAB-4F7F-8274-6D603CF9D317}" type="presParOf" srcId="{4C7BC886-5366-4A9F-96B9-B0FD89DAC480}" destId="{66B22E27-EF46-4EA9-962C-E9191E93F93D}" srcOrd="0" destOrd="0" presId="urn:microsoft.com/office/officeart/2005/8/layout/StepDownProcess"/>
    <dgm:cxn modelId="{FC0529DF-81D4-4A29-BA0C-DF1E33BEC537}" type="presParOf" srcId="{4C7BC886-5366-4A9F-96B9-B0FD89DAC480}" destId="{9F0DF7B1-1965-4788-A1BC-D22AE4896C3B}" srcOrd="1" destOrd="0" presId="urn:microsoft.com/office/officeart/2005/8/layout/StepDownProcess"/>
    <dgm:cxn modelId="{E4913DAC-D8C1-4EDB-A112-36DD3B0D1B9B}" type="presParOf" srcId="{4C7BC886-5366-4A9F-96B9-B0FD89DAC480}" destId="{625A34D0-BD6C-4760-8B8D-06587D201993}" srcOrd="2" destOrd="0" presId="urn:microsoft.com/office/officeart/2005/8/layout/StepDownProcess"/>
    <dgm:cxn modelId="{0B75924E-CBA8-456F-805C-89FE8599E589}" type="presParOf" srcId="{8DE0E5BD-0AF6-4986-A2D2-EE0DBB124B75}" destId="{55AA1798-3BB1-411D-B02A-F9135CE985F1}" srcOrd="5" destOrd="0" presId="urn:microsoft.com/office/officeart/2005/8/layout/StepDownProcess"/>
    <dgm:cxn modelId="{49E7DA96-ED43-4D0C-94EF-4E469D278F07}" type="presParOf" srcId="{8DE0E5BD-0AF6-4986-A2D2-EE0DBB124B75}" destId="{755B066C-1801-470F-BB58-F570D1E1CCF2}" srcOrd="6" destOrd="0" presId="urn:microsoft.com/office/officeart/2005/8/layout/StepDownProcess"/>
    <dgm:cxn modelId="{64109151-97C1-4819-848A-6F558E7CEEDC}" type="presParOf" srcId="{755B066C-1801-470F-BB58-F570D1E1CCF2}" destId="{45ABDDC4-5066-4154-B0B9-75198E94A06A}" srcOrd="0" destOrd="0" presId="urn:microsoft.com/office/officeart/2005/8/layout/StepDownProcess"/>
    <dgm:cxn modelId="{14D4797A-11B3-4344-BF99-B4C5AC1B3970}" type="presParOf" srcId="{755B066C-1801-470F-BB58-F570D1E1CCF2}" destId="{297A4C52-23DA-40E9-9C1D-0E4BF9E0B942}" srcOrd="1" destOrd="0" presId="urn:microsoft.com/office/officeart/2005/8/layout/StepDownProcess"/>
    <dgm:cxn modelId="{4F302698-8E05-4C61-BBFE-FFA24F4A8952}" type="presParOf" srcId="{755B066C-1801-470F-BB58-F570D1E1CCF2}" destId="{A2BAABBE-1C69-4263-925D-8C21A86D79F2}" srcOrd="2" destOrd="0" presId="urn:microsoft.com/office/officeart/2005/8/layout/StepDownProcess"/>
    <dgm:cxn modelId="{E6C88B9F-D723-417C-AEF1-7E865F6896BB}" type="presParOf" srcId="{8DE0E5BD-0AF6-4986-A2D2-EE0DBB124B75}" destId="{E9A38301-9577-4D51-93A3-0569D0676D5B}" srcOrd="7" destOrd="0" presId="urn:microsoft.com/office/officeart/2005/8/layout/StepDownProcess"/>
    <dgm:cxn modelId="{CD7C0A7B-4C5F-42F7-936A-48132E6B9FE3}" type="presParOf" srcId="{8DE0E5BD-0AF6-4986-A2D2-EE0DBB124B75}" destId="{F2845814-0228-40BE-86E4-479FAFC2132B}" srcOrd="8" destOrd="0" presId="urn:microsoft.com/office/officeart/2005/8/layout/StepDownProcess"/>
    <dgm:cxn modelId="{E25A9C7C-AC38-4604-8755-6989BA6A69A1}" type="presParOf" srcId="{F2845814-0228-40BE-86E4-479FAFC2132B}" destId="{6CF5BDB1-D0BE-4BA2-AB87-7174BE0BCA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DAB8B-443A-4AB8-ACC2-E35C6AEF108D}">
      <dsp:nvSpPr>
        <dsp:cNvPr id="0" name=""/>
        <dsp:cNvSpPr/>
      </dsp:nvSpPr>
      <dsp:spPr>
        <a:xfrm rot="5400000">
          <a:off x="2855199" y="94999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452F7-2D96-498E-8646-97AD2D07641B}">
      <dsp:nvSpPr>
        <dsp:cNvPr id="0" name=""/>
        <dsp:cNvSpPr/>
      </dsp:nvSpPr>
      <dsp:spPr>
        <a:xfrm>
          <a:off x="2105012" y="33507"/>
          <a:ext cx="2454080" cy="9742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none" kern="1200" dirty="0" smtClean="0">
              <a:solidFill>
                <a:schemeClr val="tx1"/>
              </a:solidFill>
            </a:rPr>
            <a:t>Aumento della pressione </a:t>
          </a:r>
          <a:r>
            <a:rPr lang="it-IT" sz="1800" u="none" kern="1200" dirty="0" err="1" smtClean="0">
              <a:solidFill>
                <a:schemeClr val="tx1"/>
              </a:solidFill>
            </a:rPr>
            <a:t>endoluminale</a:t>
          </a:r>
          <a:endParaRPr lang="it-IT" sz="1800" u="none" kern="1200" dirty="0">
            <a:solidFill>
              <a:schemeClr val="tx1"/>
            </a:solidFill>
          </a:endParaRPr>
        </a:p>
      </dsp:txBody>
      <dsp:txXfrm>
        <a:off x="2152578" y="81073"/>
        <a:ext cx="2358948" cy="879078"/>
      </dsp:txXfrm>
    </dsp:sp>
    <dsp:sp modelId="{C13DA15A-03D1-4A34-AAD0-7A82339D2B07}">
      <dsp:nvSpPr>
        <dsp:cNvPr id="0" name=""/>
        <dsp:cNvSpPr/>
      </dsp:nvSpPr>
      <dsp:spPr>
        <a:xfrm>
          <a:off x="4027949" y="12642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0634C-DF4B-4FFE-AC74-87AFDC97E6A3}">
      <dsp:nvSpPr>
        <dsp:cNvPr id="0" name=""/>
        <dsp:cNvSpPr/>
      </dsp:nvSpPr>
      <dsp:spPr>
        <a:xfrm rot="5400000">
          <a:off x="4795487" y="204435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239688"/>
            <a:satOff val="11358"/>
            <a:lumOff val="4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4361B-516E-40C4-B8E1-D1B5C0CE5291}">
      <dsp:nvSpPr>
        <dsp:cNvPr id="0" name=""/>
        <dsp:cNvSpPr/>
      </dsp:nvSpPr>
      <dsp:spPr>
        <a:xfrm>
          <a:off x="3770789" y="1075601"/>
          <a:ext cx="3516868" cy="97421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Riduzione del flusso ematico </a:t>
          </a:r>
          <a:r>
            <a:rPr lang="it-IT" sz="1800" kern="1200" dirty="0" err="1" smtClean="0">
              <a:solidFill>
                <a:schemeClr val="tx1"/>
              </a:solidFill>
            </a:rPr>
            <a:t>intraparietale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3818355" y="1123167"/>
        <a:ext cx="3421736" cy="879078"/>
      </dsp:txXfrm>
    </dsp:sp>
    <dsp:sp modelId="{6C22875C-B0A0-45D9-8989-368F6F77D0D3}">
      <dsp:nvSpPr>
        <dsp:cNvPr id="0" name=""/>
        <dsp:cNvSpPr/>
      </dsp:nvSpPr>
      <dsp:spPr>
        <a:xfrm>
          <a:off x="5968237" y="1220781"/>
          <a:ext cx="1012258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22E27-EF46-4EA9-962C-E9191E93F93D}">
      <dsp:nvSpPr>
        <dsp:cNvPr id="0" name=""/>
        <dsp:cNvSpPr/>
      </dsp:nvSpPr>
      <dsp:spPr>
        <a:xfrm rot="5400000">
          <a:off x="6462879" y="313871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479376"/>
            <a:satOff val="22717"/>
            <a:lumOff val="8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DF7B1-1965-4788-A1BC-D22AE4896C3B}">
      <dsp:nvSpPr>
        <dsp:cNvPr id="0" name=""/>
        <dsp:cNvSpPr/>
      </dsp:nvSpPr>
      <dsp:spPr>
        <a:xfrm>
          <a:off x="5684793" y="2222228"/>
          <a:ext cx="4033864" cy="97421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Alterazione degli scambi tra lume e interstizio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5732359" y="2269794"/>
        <a:ext cx="3938732" cy="879078"/>
      </dsp:txXfrm>
    </dsp:sp>
    <dsp:sp modelId="{625A34D0-BD6C-4760-8B8D-06587D201993}">
      <dsp:nvSpPr>
        <dsp:cNvPr id="0" name=""/>
        <dsp:cNvSpPr/>
      </dsp:nvSpPr>
      <dsp:spPr>
        <a:xfrm>
          <a:off x="10087704" y="2322290"/>
          <a:ext cx="3196529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Per riduzione del flusso dal lume intestinale al plasma</a:t>
          </a:r>
          <a:endParaRPr lang="it-IT" sz="1600" kern="1200" dirty="0"/>
        </a:p>
      </dsp:txBody>
      <dsp:txXfrm>
        <a:off x="10087704" y="2322290"/>
        <a:ext cx="3196529" cy="787400"/>
      </dsp:txXfrm>
    </dsp:sp>
    <dsp:sp modelId="{45ABDDC4-5066-4154-B0B9-75198E94A06A}">
      <dsp:nvSpPr>
        <dsp:cNvPr id="0" name=""/>
        <dsp:cNvSpPr/>
      </dsp:nvSpPr>
      <dsp:spPr>
        <a:xfrm rot="5400000">
          <a:off x="7099383" y="4233079"/>
          <a:ext cx="826770" cy="9412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A4C52-23DA-40E9-9C1D-0E4BF9E0B942}">
      <dsp:nvSpPr>
        <dsp:cNvPr id="0" name=""/>
        <dsp:cNvSpPr/>
      </dsp:nvSpPr>
      <dsp:spPr>
        <a:xfrm>
          <a:off x="7347690" y="3265792"/>
          <a:ext cx="2489084" cy="97421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Edema parietale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7395256" y="3313358"/>
        <a:ext cx="2393952" cy="879078"/>
      </dsp:txXfrm>
    </dsp:sp>
    <dsp:sp modelId="{A2BAABBE-1C69-4263-925D-8C21A86D79F2}">
      <dsp:nvSpPr>
        <dsp:cNvPr id="0" name=""/>
        <dsp:cNvSpPr/>
      </dsp:nvSpPr>
      <dsp:spPr>
        <a:xfrm>
          <a:off x="9809622" y="3387777"/>
          <a:ext cx="2075656" cy="78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Per difficoltà scarico venoso</a:t>
          </a:r>
          <a:endParaRPr lang="it-IT" sz="1600" kern="1200" dirty="0"/>
        </a:p>
      </dsp:txBody>
      <dsp:txXfrm>
        <a:off x="9809622" y="3387777"/>
        <a:ext cx="2075656" cy="787400"/>
      </dsp:txXfrm>
    </dsp:sp>
    <dsp:sp modelId="{6CF5BDB1-D0BE-4BA2-AB87-7174BE0BCAA9}">
      <dsp:nvSpPr>
        <dsp:cNvPr id="0" name=""/>
        <dsp:cNvSpPr/>
      </dsp:nvSpPr>
      <dsp:spPr>
        <a:xfrm>
          <a:off x="8028453" y="4393928"/>
          <a:ext cx="4574827" cy="974210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Congestione venosa ed essudato di liquidi in cavità peritoneale attraverso la sierosa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8076019" y="4441494"/>
        <a:ext cx="4479695" cy="87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B55E-E9D7-4D16-A528-D2C5DD622AD6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16B07-43B7-432E-8EED-685DC4E4B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05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8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3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8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t.wikipedia.org/wiki/Albumin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/>
          <a:lstStyle/>
          <a:p>
            <a:r>
              <a:rPr lang="it-IT" dirty="0" smtClean="0"/>
              <a:t>Occlusione intestinale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Silvia Palmisano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4320" y="1862051"/>
            <a:ext cx="7805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L’occlusione intestinale può essere provocata 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u="sng" dirty="0" smtClean="0">
                <a:sym typeface="Wingdings" panose="05000000000000000000" pitchFamily="2" charset="2"/>
              </a:rPr>
              <a:t>Insufficiente </a:t>
            </a:r>
            <a:r>
              <a:rPr lang="it-IT" sz="2800" u="sng" dirty="0">
                <a:sym typeface="Wingdings" panose="05000000000000000000" pitchFamily="2" charset="2"/>
              </a:rPr>
              <a:t>peristalsi </a:t>
            </a:r>
            <a:r>
              <a:rPr lang="it-IT" sz="2800" dirty="0">
                <a:sym typeface="Wingdings" panose="05000000000000000000" pitchFamily="2" charset="2"/>
              </a:rPr>
              <a:t>per paralisi della muscolatura intestinale  ileo dinamico o paralitico o neurogeno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u="sng" dirty="0" smtClean="0"/>
              <a:t>Ostacolo meccanico </a:t>
            </a:r>
            <a:r>
              <a:rPr lang="it-IT" sz="2800" dirty="0" smtClean="0">
                <a:sym typeface="Wingdings" panose="05000000000000000000" pitchFamily="2" charset="2"/>
              </a:rPr>
              <a:t> ileo meccanico</a:t>
            </a:r>
          </a:p>
          <a:p>
            <a:r>
              <a:rPr lang="it-IT" sz="2800" dirty="0" smtClean="0">
                <a:sym typeface="Wingdings" panose="05000000000000000000" pitchFamily="2" charset="2"/>
              </a:rPr>
              <a:t>	-Occlusione con strangolamento: se il meccanismo occlusivo coinvolge anche le strutture vascolari del mesentere</a:t>
            </a:r>
            <a:endParaRPr lang="it-IT" sz="2800" dirty="0"/>
          </a:p>
        </p:txBody>
      </p:sp>
      <p:pic>
        <p:nvPicPr>
          <p:cNvPr id="3074" name="Picture 2" descr="Adesivi a tema segnale di stop | Motivi esclusivi | Spread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86" y="1936866"/>
            <a:ext cx="36004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197928" y="1193426"/>
            <a:ext cx="30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Ileo paralitico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0945" y="1895302"/>
            <a:ext cx="11521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 caso di </a:t>
            </a:r>
            <a:r>
              <a:rPr lang="it-IT" sz="2400" b="1" dirty="0" smtClean="0"/>
              <a:t>occlusione </a:t>
            </a:r>
            <a:r>
              <a:rPr lang="it-IT" sz="2400" b="1" dirty="0"/>
              <a:t>paralitica</a:t>
            </a:r>
            <a:r>
              <a:rPr lang="it-IT" sz="2400" dirty="0"/>
              <a:t> si ha una </a:t>
            </a:r>
            <a:r>
              <a:rPr lang="it-IT" sz="2400" u="sng" dirty="0"/>
              <a:t>assenza di attività motoria</a:t>
            </a:r>
            <a:r>
              <a:rPr lang="it-IT" sz="2400" dirty="0"/>
              <a:t>, con eccessiva inibizione del sistema parasimpatico ed eccessiva stimolazione dell’ortosimpatico</a:t>
            </a:r>
            <a:r>
              <a:rPr lang="it-IT" sz="2400" dirty="0" smtClean="0"/>
              <a:t>.</a:t>
            </a:r>
          </a:p>
          <a:p>
            <a:endParaRPr lang="it-IT" dirty="0"/>
          </a:p>
          <a:p>
            <a:r>
              <a:rPr lang="it-IT" sz="2800" b="1" dirty="0" smtClean="0"/>
              <a:t>Cause:</a:t>
            </a:r>
          </a:p>
          <a:p>
            <a:r>
              <a:rPr lang="it-IT" dirty="0" smtClean="0"/>
              <a:t>Peritoniti</a:t>
            </a:r>
          </a:p>
          <a:p>
            <a:r>
              <a:rPr lang="it-IT" dirty="0" smtClean="0"/>
              <a:t>Emorragie addominali</a:t>
            </a:r>
          </a:p>
          <a:p>
            <a:r>
              <a:rPr lang="it-IT" dirty="0" smtClean="0"/>
              <a:t>Traumi e coliche renali/biliari</a:t>
            </a:r>
          </a:p>
          <a:p>
            <a:r>
              <a:rPr lang="it-IT" dirty="0" smtClean="0"/>
              <a:t>Lesioni del midollo spinale</a:t>
            </a:r>
          </a:p>
          <a:p>
            <a:r>
              <a:rPr lang="it-IT" dirty="0" smtClean="0"/>
              <a:t>Polmoniti e pleuriti (addome metapneumonico)</a:t>
            </a:r>
          </a:p>
          <a:p>
            <a:r>
              <a:rPr lang="it-IT" dirty="0" smtClean="0"/>
              <a:t>Origine farmacologica (es. oppioidi) o tossica</a:t>
            </a:r>
          </a:p>
          <a:p>
            <a:r>
              <a:rPr lang="it-IT" dirty="0" smtClean="0"/>
              <a:t>Alterazioni </a:t>
            </a:r>
            <a:r>
              <a:rPr lang="it-IT" dirty="0" err="1" smtClean="0"/>
              <a:t>idroelettrolitiche</a:t>
            </a:r>
            <a:r>
              <a:rPr lang="it-IT" dirty="0" smtClean="0"/>
              <a:t> (</a:t>
            </a:r>
            <a:r>
              <a:rPr lang="it-IT" dirty="0" err="1" smtClean="0"/>
              <a:t>ipopotassiemie</a:t>
            </a:r>
            <a:r>
              <a:rPr lang="it-IT" dirty="0" smtClean="0"/>
              <a:t> e </a:t>
            </a:r>
            <a:r>
              <a:rPr lang="it-IT" dirty="0" err="1" smtClean="0"/>
              <a:t>iponatriemie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 smtClean="0"/>
          </a:p>
        </p:txBody>
      </p:sp>
      <p:sp>
        <p:nvSpPr>
          <p:cNvPr id="3" name="Parentesi graffa chiusa 2"/>
          <p:cNvSpPr/>
          <p:nvPr/>
        </p:nvSpPr>
        <p:spPr>
          <a:xfrm>
            <a:off x="6051665" y="3428076"/>
            <a:ext cx="631767" cy="1953491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011479" y="3712323"/>
            <a:ext cx="4596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Paresi riflessa della muscolatura liscia del tubo </a:t>
            </a:r>
            <a:r>
              <a:rPr lang="it-IT" sz="2800" dirty="0" smtClean="0"/>
              <a:t>gastroenterico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99565" y="5767277"/>
            <a:ext cx="638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Pseudostruzione</a:t>
            </a:r>
            <a:r>
              <a:rPr lang="it-IT" dirty="0"/>
              <a:t> intestinale: Sindrome di </a:t>
            </a:r>
            <a:r>
              <a:rPr lang="it-IT" dirty="0" err="1"/>
              <a:t>Ogilvie</a:t>
            </a:r>
            <a:endParaRPr lang="it-IT" dirty="0"/>
          </a:p>
          <a:p>
            <a:r>
              <a:rPr lang="it-IT" dirty="0"/>
              <a:t>Laparotomie e manipolazioni di visceri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81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36133" y="1193426"/>
            <a:ext cx="10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Pseudostruzione</a:t>
            </a:r>
            <a:r>
              <a:rPr lang="it-IT" sz="3200" dirty="0" smtClean="0"/>
              <a:t> intestinale: Sindrome di </a:t>
            </a:r>
            <a:r>
              <a:rPr lang="it-IT" sz="3200" dirty="0" err="1" smtClean="0"/>
              <a:t>Ogilvie</a:t>
            </a:r>
            <a:endParaRPr lang="it-IT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3050" y="2049190"/>
            <a:ext cx="11379705" cy="40010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La sindrome di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Ogilvie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è un ileo paralitico 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sym typeface="Wingdings" panose="05000000000000000000" pitchFamily="2" charset="2"/>
              </a:rPr>
              <a:t> 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un’enorme dilatazione del colon 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senza una lesione meccanica ostruttiva distale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La dilatazione colpisce in genere il cieco e il colon ascendente, con una zona di transizione vicino alla flessura splenica. Si riscontra principalmente negli anziani con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comorbilità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significative, ospedalizzati, ma può verificarsi anche in individui altrimenti sani dopo un trauma o un intervento chirurgico.</a:t>
            </a:r>
          </a:p>
          <a:p>
            <a:pPr lvl="0" algn="just"/>
            <a:r>
              <a:rPr lang="it-IT" altLang="it-IT" sz="2000" b="1" dirty="0" smtClean="0">
                <a:solidFill>
                  <a:srgbClr val="000000"/>
                </a:solidFill>
                <a:latin typeface="+mn-lt"/>
              </a:rPr>
              <a:t>Fisiopatologia: </a:t>
            </a:r>
            <a:r>
              <a:rPr lang="it-IT" altLang="it-IT" sz="2000" dirty="0" smtClean="0">
                <a:solidFill>
                  <a:srgbClr val="000000"/>
                </a:solidFill>
                <a:latin typeface="+mn-lt"/>
              </a:rPr>
              <a:t>Il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meccanismo esatto non è chiaro, ma probabilmente coinvolge la compromissione del sistema motorio del colon e la disfunzione del sistema nervoso autonomo. Si sospetta uno squilibrio tra neurotrasmettitori stimolatori e inibitori.</a:t>
            </a:r>
          </a:p>
          <a:p>
            <a:pPr algn="just"/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Presentazione clinica: 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I sintomi solitamente si sviluppano gradualmente nell’arco di 3-5 giorni, ma possono manifestarsi in modo più acuto. Includono distensione addominale, fastidio, nausea e vomito. L’esame obiettivo mostra distensione addominale, timpanismo, suoni intestinali acuti e dolorabilità.</a:t>
            </a:r>
          </a:p>
          <a:p>
            <a:pPr lvl="0" algn="just"/>
            <a:r>
              <a:rPr lang="it-IT" altLang="it-IT" sz="2000" b="1" dirty="0">
                <a:solidFill>
                  <a:srgbClr val="000000"/>
                </a:solidFill>
                <a:latin typeface="+mn-lt"/>
              </a:rPr>
              <a:t>Complicanze: i</a:t>
            </a:r>
            <a:r>
              <a:rPr lang="it-IT" altLang="it-IT" sz="2000" dirty="0">
                <a:solidFill>
                  <a:srgbClr val="000000"/>
                </a:solidFill>
                <a:latin typeface="+mn-lt"/>
              </a:rPr>
              <a:t>schemia intestinale, peritonite o perforazione, con un rischio crescente associato a un diametro cieco maggiore e a una maggiore durata della malattia</a:t>
            </a:r>
            <a:r>
              <a:rPr lang="it-IT" altLang="it-IT" sz="2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it-IT" altLang="it-IT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74131" y="180769"/>
            <a:ext cx="30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Ileo paralitico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36133" y="1193426"/>
            <a:ext cx="10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Pseudostruzione</a:t>
            </a:r>
            <a:r>
              <a:rPr lang="it-IT" sz="3200" dirty="0" smtClean="0"/>
              <a:t> intestinale: Sindrome di </a:t>
            </a:r>
            <a:r>
              <a:rPr lang="it-IT" sz="3200" dirty="0" err="1" smtClean="0"/>
              <a:t>Ogilvie</a:t>
            </a:r>
            <a:endParaRPr lang="it-IT" sz="32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6263" y="1984064"/>
            <a:ext cx="7605727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Diagnosi di esclusione </a:t>
            </a: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sym typeface="Wingdings" panose="05000000000000000000" pitchFamily="2" charset="2"/>
              </a:rPr>
              <a:t> </a:t>
            </a:r>
            <a:r>
              <a:rPr kumimoji="0" lang="it-IT" altLang="it-IT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sym typeface="Wingdings" panose="05000000000000000000" pitchFamily="2" charset="2"/>
              </a:rPr>
              <a:t>a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ltre cause di dilatazione del colon, funzionali o meccaniche, devono essere escluse.</a:t>
            </a:r>
          </a:p>
          <a:p>
            <a:pPr lvl="1" algn="just">
              <a:buFontTx/>
              <a:buChar char="•"/>
            </a:pPr>
            <a:r>
              <a:rPr lang="it-IT" altLang="it-IT" u="sng" dirty="0">
                <a:solidFill>
                  <a:srgbClr val="000000"/>
                </a:solidFill>
                <a:latin typeface="+mn-lt"/>
              </a:rPr>
              <a:t>Radiografia semplice: 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può mostrare la dilatazione del colon e l’assenza di ostruzione meccanica.</a:t>
            </a:r>
          </a:p>
          <a:p>
            <a:pPr lvl="1" algn="just">
              <a:buFontTx/>
              <a:buChar char="•"/>
            </a:pPr>
            <a:r>
              <a:rPr lang="it-IT" altLang="it-IT" u="sng" dirty="0">
                <a:solidFill>
                  <a:srgbClr val="000000"/>
                </a:solidFill>
                <a:latin typeface="+mn-lt"/>
              </a:rPr>
              <a:t>TC: 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preferita per la diagnosi, rivela la dilatazione isolata del cieco e del colon ascendente e può valutare l’ischemia o la perforazione.</a:t>
            </a:r>
          </a:p>
          <a:p>
            <a:pPr lvl="1" algn="just">
              <a:buFontTx/>
              <a:buChar char="•"/>
            </a:pPr>
            <a:r>
              <a:rPr lang="it-IT" altLang="it-IT" b="1" dirty="0">
                <a:solidFill>
                  <a:srgbClr val="000000"/>
                </a:solidFill>
                <a:latin typeface="+mn-lt"/>
              </a:rPr>
              <a:t>Evitare la colonscopia diagnostica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: rischio di perforazione con insufflazione di gas.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Trattamento: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digiuno, il posizionamento del sondino nasogastrico, la rianimazione con liquidi, la correzione degli squilibri elettrolitici e l’interruzione dei farmaci che influenzano la motilità e somministrazione di farmaci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procinetici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Decompressione endoscopica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: per i pazienti che non rispondono alla terapia farmacologica; </a:t>
            </a:r>
          </a:p>
          <a:p>
            <a:pPr lvl="0" algn="just">
              <a:buFontTx/>
              <a:buChar char="•"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Intervento chirurgico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: riservato alle complicazioni o quando le misure conservative falliscono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. </a:t>
            </a:r>
            <a:r>
              <a:rPr lang="it-IT" altLang="it-IT" dirty="0" smtClean="0">
                <a:solidFill>
                  <a:srgbClr val="000000"/>
                </a:solidFill>
                <a:latin typeface="+mn-lt"/>
              </a:rPr>
              <a:t>Rischio 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di scoppio del cieco: diametro superiore ai 12-14 </a:t>
            </a:r>
            <a:r>
              <a:rPr lang="it-IT" altLang="it-IT" dirty="0" smtClean="0">
                <a:solidFill>
                  <a:srgbClr val="000000"/>
                </a:solidFill>
                <a:latin typeface="+mn-lt"/>
              </a:rPr>
              <a:t>cm. Resezione 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colica :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emicolectomia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destra allargata oppure colostomia detentiva</a:t>
            </a:r>
          </a:p>
        </p:txBody>
      </p:sp>
      <p:pic>
        <p:nvPicPr>
          <p:cNvPr id="8195" name="Picture 3" descr="Ogilvie syndrome | Radiology Case | Radiopa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83" y="2094807"/>
            <a:ext cx="4176741" cy="41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074131" y="180769"/>
            <a:ext cx="30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Ileo paralitico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27317" y="1193426"/>
            <a:ext cx="8055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Laparotomie e manipolazioni di visceri</a:t>
            </a:r>
          </a:p>
          <a:p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1193" y="2202872"/>
            <a:ext cx="115690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L'ileo post-operatorio </a:t>
            </a:r>
            <a:r>
              <a:rPr lang="it-IT" sz="2000" dirty="0"/>
              <a:t>è una condizione clinica frequente nei pazienti sottoposti a intervento chirurgico e consiste nell'arresto transitorio della motilità intestinale nell'immediato decorso post-operatorio, soprattutto dopo interventi di chirurgia addominale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r>
              <a:rPr lang="it-IT" sz="2000" b="1" dirty="0"/>
              <a:t>L’eziopatogenesi</a:t>
            </a:r>
            <a:r>
              <a:rPr lang="it-IT" sz="2000" dirty="0"/>
              <a:t> dell’ileo postoperatorio è multifattoriale ma principalmente sembra dipendere da meccanismi di tipo neurogeno e infiammatorio attivati in seguito alla manipolazione viscerale in sede intraoperatoria</a:t>
            </a:r>
            <a:r>
              <a:rPr lang="it-IT" sz="2000" dirty="0" smtClean="0"/>
              <a:t>. La chirurgia mini-invasiva (laparoscopica e robotica) ha ridotto sensibilmente la durata dell’ileo post-operatorio rispetto alla chirurgia open.</a:t>
            </a:r>
          </a:p>
          <a:p>
            <a:endParaRPr lang="it-IT" sz="2000" dirty="0"/>
          </a:p>
          <a:p>
            <a:r>
              <a:rPr lang="it-IT" sz="2000" b="1" dirty="0" smtClean="0"/>
              <a:t>I </a:t>
            </a:r>
            <a:r>
              <a:rPr lang="it-IT" sz="2000" b="1" dirty="0"/>
              <a:t>sintomi </a:t>
            </a:r>
            <a:r>
              <a:rPr lang="it-IT" sz="2000" dirty="0"/>
              <a:t>che caratterizzano l’ileo postoperatorio sono nausea, vomito, dolore e distensione addominale e generalmente si risolvono spontaneamente con la ripresa della peristalsi e della canalizzazione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74131" y="180769"/>
            <a:ext cx="306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Ileo paralitico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63287" y="1193426"/>
            <a:ext cx="936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Fisiopatologia dell’occlusione intestinale meccanica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3004" y="1895302"/>
            <a:ext cx="11629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determina accumulo di gas e liquidi con distensione progressiva dei segmenti intestinali a monte dell’ostacolo, più evidente in prossimità dell’ostacolo, mente a valle le anse appaiono </a:t>
            </a:r>
            <a:r>
              <a:rPr lang="it-IT" dirty="0" err="1" smtClean="0"/>
              <a:t>deplete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- I gas che contribuiscono alla distensione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Aria ingerita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Gas di fermentazione batterica</a:t>
            </a:r>
          </a:p>
          <a:p>
            <a:endParaRPr lang="it-IT" dirty="0"/>
          </a:p>
          <a:p>
            <a:r>
              <a:rPr lang="it-IT" dirty="0" smtClean="0"/>
              <a:t>- I liquidi </a:t>
            </a:r>
            <a:r>
              <a:rPr lang="it-IT" dirty="0"/>
              <a:t>che contribuiscono alla distensione </a:t>
            </a:r>
            <a:r>
              <a:rPr lang="it-IT" dirty="0" smtClean="0"/>
              <a:t>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Secrezioni:</a:t>
            </a:r>
          </a:p>
          <a:p>
            <a:r>
              <a:rPr lang="it-IT" dirty="0"/>
              <a:t>	</a:t>
            </a:r>
            <a:r>
              <a:rPr lang="it-IT" dirty="0" smtClean="0"/>
              <a:t>- saliva</a:t>
            </a:r>
          </a:p>
          <a:p>
            <a:r>
              <a:rPr lang="it-IT" dirty="0"/>
              <a:t>	</a:t>
            </a:r>
            <a:r>
              <a:rPr lang="it-IT" dirty="0" smtClean="0"/>
              <a:t>- secrezione gastrica</a:t>
            </a:r>
          </a:p>
          <a:p>
            <a:r>
              <a:rPr lang="it-IT" dirty="0"/>
              <a:t>	</a:t>
            </a:r>
            <a:r>
              <a:rPr lang="it-IT" dirty="0" smtClean="0"/>
              <a:t>- bile</a:t>
            </a:r>
          </a:p>
          <a:p>
            <a:r>
              <a:rPr lang="it-IT" dirty="0"/>
              <a:t>	</a:t>
            </a:r>
            <a:r>
              <a:rPr lang="it-IT" dirty="0" smtClean="0"/>
              <a:t>- secrezione pancreatica</a:t>
            </a:r>
          </a:p>
          <a:p>
            <a:r>
              <a:rPr lang="it-IT" dirty="0"/>
              <a:t>	</a:t>
            </a:r>
            <a:r>
              <a:rPr lang="it-IT" dirty="0" smtClean="0"/>
              <a:t>- liquido enterico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88" y="2597178"/>
            <a:ext cx="6143625" cy="29051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852573" y="5878890"/>
            <a:ext cx="648685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Il progressivo accumulo di gas e liquidi nel lume intestinale causa un </a:t>
            </a:r>
            <a:r>
              <a:rPr lang="it-IT" sz="2000" u="sng" dirty="0" smtClean="0"/>
              <a:t>aumento della pressione </a:t>
            </a:r>
            <a:r>
              <a:rPr lang="it-IT" sz="2000" u="sng" dirty="0" err="1" smtClean="0"/>
              <a:t>endoluminale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73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losione 1 2"/>
          <p:cNvSpPr/>
          <p:nvPr/>
        </p:nvSpPr>
        <p:spPr>
          <a:xfrm>
            <a:off x="10441257" y="5393360"/>
            <a:ext cx="1750743" cy="132056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23557" y="1127672"/>
            <a:ext cx="936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Fisiopatologia dell’occlusione intestinale meccanica</a:t>
            </a:r>
            <a:endParaRPr lang="it-IT" sz="32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084564304"/>
              </p:ext>
            </p:extLst>
          </p:nvPr>
        </p:nvGraphicFramePr>
        <p:xfrm>
          <a:off x="-2013068" y="1215428"/>
          <a:ext cx="144204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8890022" y="5537431"/>
            <a:ext cx="2894178" cy="901931"/>
            <a:chOff x="5913842" y="3409501"/>
            <a:chExt cx="2181519" cy="901931"/>
          </a:xfrm>
        </p:grpSpPr>
        <p:sp>
          <p:nvSpPr>
            <p:cNvPr id="8" name="Rettangolo 7"/>
            <p:cNvSpPr/>
            <p:nvPr/>
          </p:nvSpPr>
          <p:spPr>
            <a:xfrm>
              <a:off x="5913842" y="3409501"/>
              <a:ext cx="1012258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asellaDiTesto 8"/>
            <p:cNvSpPr txBox="1"/>
            <p:nvPr/>
          </p:nvSpPr>
          <p:spPr>
            <a:xfrm>
              <a:off x="7083103" y="3524032"/>
              <a:ext cx="1012258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457200" lvl="2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2000" b="1" kern="1200" dirty="0" smtClean="0"/>
                <a:t>TERZO SPAZIO</a:t>
              </a:r>
              <a:endParaRPr lang="it-IT" sz="2000" b="1" kern="1200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454469" y="2356049"/>
            <a:ext cx="3196529" cy="787400"/>
            <a:chOff x="10087704" y="2322290"/>
            <a:chExt cx="3196529" cy="787400"/>
          </a:xfrm>
        </p:grpSpPr>
        <p:sp>
          <p:nvSpPr>
            <p:cNvPr id="12" name="Rettangolo 11"/>
            <p:cNvSpPr/>
            <p:nvPr/>
          </p:nvSpPr>
          <p:spPr>
            <a:xfrm>
              <a:off x="10087704" y="2322290"/>
              <a:ext cx="3196529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asellaDiTesto 12"/>
            <p:cNvSpPr txBox="1"/>
            <p:nvPr/>
          </p:nvSpPr>
          <p:spPr>
            <a:xfrm>
              <a:off x="10087704" y="2322290"/>
              <a:ext cx="3196529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kern="1200" dirty="0" smtClean="0"/>
                <a:t>Per assottigliamento della parete intestinale</a:t>
              </a:r>
              <a:endParaRPr lang="it-IT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25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63287" y="1193426"/>
            <a:ext cx="936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Fisiopatologia dell’occlusione intestinale meccanica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448" y="2069869"/>
            <a:ext cx="11629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grave sottrazione di liquidi dalla massa circolante (sequestro di liquidi nel terzo spazio) posta a gravi sequele metaboliche, come </a:t>
            </a:r>
            <a:r>
              <a:rPr lang="it-IT" b="1" dirty="0" smtClean="0"/>
              <a:t>squilibri elettrolitici e disidratazione</a:t>
            </a:r>
            <a:r>
              <a:rPr lang="it-IT" dirty="0" smtClean="0"/>
              <a:t>, aggravate dalla presenza del </a:t>
            </a:r>
            <a:r>
              <a:rPr lang="it-IT" b="1" dirty="0" smtClean="0"/>
              <a:t>vomito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vomito è secondario alla mancata progressione del materiale intestinale: </a:t>
            </a:r>
          </a:p>
          <a:p>
            <a:r>
              <a:rPr lang="it-IT" dirty="0"/>
              <a:t>	</a:t>
            </a:r>
            <a:r>
              <a:rPr lang="it-IT" dirty="0" smtClean="0"/>
              <a:t>ostruzione alta: stomaco e tenue </a:t>
            </a:r>
            <a:r>
              <a:rPr lang="it-IT" dirty="0" smtClean="0">
                <a:sym typeface="Wingdings" panose="05000000000000000000" pitchFamily="2" charset="2"/>
              </a:rPr>
              <a:t> vomito precoce con conseguente </a:t>
            </a:r>
          </a:p>
          <a:p>
            <a:endParaRPr lang="it-IT" u="sng" dirty="0" smtClean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	</a:t>
            </a:r>
            <a:r>
              <a:rPr lang="it-IT" dirty="0" smtClean="0">
                <a:sym typeface="Wingdings" panose="05000000000000000000" pitchFamily="2" charset="2"/>
              </a:rPr>
              <a:t>ostruzione bassa: ileo distale e colon-retto  vomito più tardivo con possibilità di conservazione di riassorbimento conservate per qualche tempo, quindi la deplezione </a:t>
            </a:r>
            <a:r>
              <a:rPr lang="it-IT" dirty="0" err="1" smtClean="0">
                <a:sym typeface="Wingdings" panose="05000000000000000000" pitchFamily="2" charset="2"/>
              </a:rPr>
              <a:t>idroelettrolitica</a:t>
            </a:r>
            <a:r>
              <a:rPr lang="it-IT" dirty="0" smtClean="0">
                <a:sym typeface="Wingdings" panose="05000000000000000000" pitchFamily="2" charset="2"/>
              </a:rPr>
              <a:t> si instaura più lentamente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La disidratazione provoca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La distensione addominale e l’aumento della pressione endoaddominale causano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07037" y="2892828"/>
            <a:ext cx="391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ym typeface="Wingdings" panose="05000000000000000000" pitchFamily="2" charset="2"/>
              </a:rPr>
              <a:t>ipokaliemia</a:t>
            </a:r>
            <a:r>
              <a:rPr lang="it-IT" dirty="0">
                <a:sym typeface="Wingdings" panose="05000000000000000000" pitchFamily="2" charset="2"/>
              </a:rPr>
              <a:t>, </a:t>
            </a:r>
            <a:r>
              <a:rPr lang="it-IT" dirty="0" err="1">
                <a:sym typeface="Wingdings" panose="05000000000000000000" pitchFamily="2" charset="2"/>
              </a:rPr>
              <a:t>iponatriemia</a:t>
            </a:r>
            <a:r>
              <a:rPr lang="it-IT" dirty="0">
                <a:sym typeface="Wingdings" panose="05000000000000000000" pitchFamily="2" charset="2"/>
              </a:rPr>
              <a:t>, </a:t>
            </a:r>
            <a:r>
              <a:rPr lang="it-IT" dirty="0" err="1">
                <a:sym typeface="Wingdings" panose="05000000000000000000" pitchFamily="2" charset="2"/>
              </a:rPr>
              <a:t>ipocloremia</a:t>
            </a:r>
            <a:r>
              <a:rPr lang="it-IT" dirty="0">
                <a:sym typeface="Wingdings" panose="05000000000000000000" pitchFamily="2" charset="2"/>
              </a:rPr>
              <a:t> e quadro di </a:t>
            </a:r>
            <a:r>
              <a:rPr lang="it-IT" u="sng" dirty="0">
                <a:sym typeface="Wingdings" panose="05000000000000000000" pitchFamily="2" charset="2"/>
              </a:rPr>
              <a:t>alcalosi </a:t>
            </a:r>
            <a:r>
              <a:rPr lang="it-IT" u="sng" dirty="0" smtClean="0">
                <a:sym typeface="Wingdings" panose="05000000000000000000" pitchFamily="2" charset="2"/>
              </a:rPr>
              <a:t>metabolica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18014" y="4272741"/>
            <a:ext cx="903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iperazotemia da insufficienza renale acuta e </a:t>
            </a:r>
            <a:r>
              <a:rPr lang="it-IT" dirty="0" err="1">
                <a:sym typeface="Wingdings" panose="05000000000000000000" pitchFamily="2" charset="2"/>
              </a:rPr>
              <a:t>oligo</a:t>
            </a:r>
            <a:r>
              <a:rPr lang="it-IT" dirty="0">
                <a:sym typeface="Wingdings" panose="05000000000000000000" pitchFamily="2" charset="2"/>
              </a:rPr>
              <a:t>-anuria, </a:t>
            </a:r>
            <a:r>
              <a:rPr lang="it-IT" dirty="0" err="1">
                <a:sym typeface="Wingdings" panose="05000000000000000000" pitchFamily="2" charset="2"/>
              </a:rPr>
              <a:t>emoconcentrazione</a:t>
            </a:r>
            <a:r>
              <a:rPr lang="it-IT" dirty="0">
                <a:sym typeface="Wingdings" panose="05000000000000000000" pitchFamily="2" charset="2"/>
              </a:rPr>
              <a:t>, tachicardia, riduzione della pressione venosa centrale, riduzione della gittata cardiaca, ipotensione, shock </a:t>
            </a:r>
            <a:r>
              <a:rPr lang="it-IT" dirty="0" err="1">
                <a:sym typeface="Wingdings" panose="05000000000000000000" pitchFamily="2" charset="2"/>
              </a:rPr>
              <a:t>ipovolemico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161635" y="5377505"/>
            <a:ext cx="369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innalzamento del diaframma, riduzione della ventilazione polmonare e complicanze respiratorie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00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4815" y="1171388"/>
            <a:ext cx="4218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O</a:t>
            </a:r>
            <a:r>
              <a:rPr lang="it-IT" sz="3200" dirty="0" smtClean="0"/>
              <a:t>cclusione intestinale</a:t>
            </a:r>
          </a:p>
          <a:p>
            <a:pPr algn="ctr"/>
            <a:r>
              <a:rPr lang="it-IT" sz="3200" dirty="0" smtClean="0"/>
              <a:t>Quadro clinico</a:t>
            </a:r>
            <a:endParaRPr lang="it-IT" sz="32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12561" y="2343669"/>
            <a:ext cx="83518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800"/>
              <a:t>L’impedito transito e l’atonia parietale non permettono al contenuto liquido normalmente secreto nel lume intestinale di venire fisiologicamente assorbito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80986" y="1322907"/>
            <a:ext cx="5616575" cy="588962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rgbClr val="FF6600"/>
                </a:solidFill>
              </a:rPr>
              <a:t>DEPLEZIONE IDRICA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60673" y="4069744"/>
            <a:ext cx="3756156" cy="1631216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>
                <a:solidFill>
                  <a:schemeClr val="accent1"/>
                </a:solidFill>
              </a:rPr>
              <a:t>SALIVA</a:t>
            </a:r>
            <a:r>
              <a:rPr lang="it-IT" sz="2000"/>
              <a:t>: 	       1500 cc</a:t>
            </a:r>
          </a:p>
          <a:p>
            <a:pPr>
              <a:defRPr/>
            </a:pPr>
            <a:r>
              <a:rPr lang="it-IT" sz="2000" b="1">
                <a:solidFill>
                  <a:schemeClr val="accent1"/>
                </a:solidFill>
              </a:rPr>
              <a:t>S. GASTRICO</a:t>
            </a:r>
            <a:r>
              <a:rPr lang="it-IT" sz="2000"/>
              <a:t>:       2000-3000 cc</a:t>
            </a:r>
          </a:p>
          <a:p>
            <a:pPr>
              <a:defRPr/>
            </a:pPr>
            <a:r>
              <a:rPr lang="it-IT" sz="2000" b="1">
                <a:solidFill>
                  <a:schemeClr val="accent1"/>
                </a:solidFill>
              </a:rPr>
              <a:t>BILE</a:t>
            </a:r>
            <a:r>
              <a:rPr lang="it-IT" sz="2000"/>
              <a:t>: 		        500-1000 cc</a:t>
            </a:r>
          </a:p>
          <a:p>
            <a:pPr>
              <a:defRPr/>
            </a:pPr>
            <a:r>
              <a:rPr lang="it-IT" sz="2000" b="1">
                <a:solidFill>
                  <a:schemeClr val="accent1"/>
                </a:solidFill>
              </a:rPr>
              <a:t>S. PANCREATICO</a:t>
            </a:r>
            <a:r>
              <a:rPr lang="it-IT" sz="2000"/>
              <a:t>: 500-800 cc</a:t>
            </a:r>
          </a:p>
          <a:p>
            <a:pPr>
              <a:defRPr/>
            </a:pPr>
            <a:r>
              <a:rPr lang="it-IT" sz="2000" b="1">
                <a:solidFill>
                  <a:schemeClr val="accent1"/>
                </a:solidFill>
              </a:rPr>
              <a:t>S. ENTERICO</a:t>
            </a:r>
            <a:r>
              <a:rPr lang="it-IT" sz="2000"/>
              <a:t>:        3000 cc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460673" y="5766781"/>
            <a:ext cx="3756156" cy="369332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>
                <a:solidFill>
                  <a:schemeClr val="accent1"/>
                </a:solidFill>
              </a:rPr>
              <a:t>TOTALE</a:t>
            </a:r>
            <a:r>
              <a:rPr lang="it-IT"/>
              <a:t>:      </a:t>
            </a:r>
            <a:r>
              <a:rPr lang="it-IT" b="1"/>
              <a:t>7000-8000</a:t>
            </a:r>
            <a:r>
              <a:rPr lang="it-IT"/>
              <a:t> cc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512561" y="4551882"/>
            <a:ext cx="3690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 err="1">
                <a:solidFill>
                  <a:schemeClr val="folHlink"/>
                </a:solidFill>
              </a:rPr>
              <a:t>Increzione</a:t>
            </a:r>
            <a:r>
              <a:rPr lang="it-IT" sz="2800" b="1" dirty="0">
                <a:solidFill>
                  <a:schemeClr val="folHlink"/>
                </a:solidFill>
              </a:rPr>
              <a:t> di liquidi nell’intestino/24 ore</a:t>
            </a:r>
          </a:p>
        </p:txBody>
      </p:sp>
    </p:spTree>
    <p:extLst>
      <p:ext uri="{BB962C8B-B14F-4D97-AF65-F5344CB8AC3E}">
        <p14:creationId xmlns:p14="http://schemas.microsoft.com/office/powerpoint/2010/main" val="2330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34641" y="1201739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Occlusione intestinale meccanica</a:t>
            </a:r>
            <a:endParaRPr lang="it-IT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106" y="2795847"/>
            <a:ext cx="5565371" cy="2225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sz="3600" dirty="0" smtClean="0"/>
              <a:t>Cause: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err="1" smtClean="0"/>
              <a:t>Intraluminali</a:t>
            </a:r>
            <a:r>
              <a:rPr lang="it-IT" altLang="it-IT" dirty="0" smtClean="0"/>
              <a:t> </a:t>
            </a:r>
            <a:r>
              <a:rPr lang="it-IT" altLang="it-IT" dirty="0"/>
              <a:t>(ostruzione)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/>
              <a:t>Parietali (stenosi)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smtClean="0"/>
              <a:t>Estrinseche (da compressione, da angolatura, invaginazione)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it-IT" altLang="it-IT" dirty="0" smtClean="0"/>
          </a:p>
          <a:p>
            <a:pPr algn="l"/>
            <a:endParaRPr lang="it-IT" altLang="it-IT" dirty="0" smtClean="0"/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it-IT" altLang="it-IT" dirty="0" smtClean="0"/>
          </a:p>
          <a:p>
            <a:pPr algn="l"/>
            <a:endParaRPr lang="it-IT" altLang="it-IT" dirty="0" smtClean="0"/>
          </a:p>
        </p:txBody>
      </p:sp>
      <p:pic>
        <p:nvPicPr>
          <p:cNvPr id="8" name="Picture 1026" descr="Schema X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68880"/>
            <a:ext cx="5845681" cy="35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6859" y="1272494"/>
            <a:ext cx="689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Fisiologia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9505" y="2736505"/>
            <a:ext cx="76393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 </a:t>
            </a:r>
            <a:r>
              <a:rPr lang="it-IT" b="1" dirty="0"/>
              <a:t>normale la motilità gastrointestinale</a:t>
            </a:r>
            <a:r>
              <a:rPr lang="it-IT" dirty="0"/>
              <a:t> prevede la contrazione coordinata del tratto gastrointestinale </a:t>
            </a:r>
            <a:r>
              <a:rPr lang="it-IT" dirty="0" smtClean="0"/>
              <a:t>e </a:t>
            </a:r>
            <a:r>
              <a:rPr lang="it-IT" dirty="0"/>
              <a:t>propagazione delle contrazioni muscolari coordinate nella parete dello stomaco e dell'intestino, in grado di muovere </a:t>
            </a:r>
            <a:r>
              <a:rPr lang="it-IT" dirty="0" smtClean="0"/>
              <a:t>il contenuto del </a:t>
            </a:r>
            <a:r>
              <a:rPr lang="it-IT" dirty="0"/>
              <a:t>tratto gastrointestinale in direzione aborale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</a:p>
          <a:p>
            <a:r>
              <a:rPr lang="it-IT" b="1" dirty="0" smtClean="0"/>
              <a:t>Obiettivo: </a:t>
            </a:r>
            <a:r>
              <a:rPr lang="it-IT" dirty="0" smtClean="0"/>
              <a:t>assicurare </a:t>
            </a:r>
            <a:r>
              <a:rPr lang="it-IT" dirty="0"/>
              <a:t>che il cibo sia adeguatamente miscelato con le secrezioni gastroenteriche e venga digerito. Quando motilità è normale, si ha un adeguato tempo di contatto fra le superfici assorbenti dell'intestino ed il chimo per consentirne </a:t>
            </a:r>
            <a:r>
              <a:rPr lang="it-IT" dirty="0" smtClean="0"/>
              <a:t>l'assorbimento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Motilità gastro-intestinale: seguiamo il percorso del nostro pa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68" y="2176550"/>
            <a:ext cx="3657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82291" y="1321572"/>
            <a:ext cx="475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 smtClean="0"/>
              <a:t>Cause </a:t>
            </a:r>
            <a:r>
              <a:rPr lang="it-IT" sz="3600" u="sng" dirty="0" err="1" smtClean="0"/>
              <a:t>intraluminali</a:t>
            </a:r>
            <a:endParaRPr lang="it-IT" sz="3600" u="sng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39538" y="2213150"/>
            <a:ext cx="362019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altLang="it-IT" dirty="0" smtClean="0"/>
          </a:p>
          <a:p>
            <a:pPr algn="l"/>
            <a:endParaRPr lang="it-IT" altLang="it-IT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smtClean="0"/>
              <a:t>Tricobezoari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err="1" smtClean="0"/>
              <a:t>Fitobezoari</a:t>
            </a:r>
            <a:endParaRPr lang="it-IT" altLang="it-IT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smtClean="0"/>
              <a:t>Parassitosi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smtClean="0"/>
              <a:t>(Fecalomi)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smtClean="0"/>
              <a:t>Calcoli biliari</a:t>
            </a:r>
            <a:r>
              <a:rPr lang="it-IT" altLang="it-IT" dirty="0" smtClean="0">
                <a:sym typeface="Wingdings" panose="05000000000000000000" pitchFamily="2" charset="2"/>
              </a:rPr>
              <a:t></a:t>
            </a:r>
            <a:r>
              <a:rPr lang="it-IT" altLang="it-IT" dirty="0" smtClean="0"/>
              <a:t> ileo biliare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altLang="it-IT" dirty="0" smtClean="0"/>
              <a:t>Ingestione corpi estranei</a:t>
            </a:r>
          </a:p>
          <a:p>
            <a:pPr algn="l"/>
            <a:endParaRPr lang="it-IT" alt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6596" y="1534737"/>
            <a:ext cx="2942706" cy="45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92797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 smtClean="0"/>
              <a:t>Cause </a:t>
            </a:r>
            <a:r>
              <a:rPr lang="it-IT" sz="3600" u="sng" dirty="0" err="1" smtClean="0"/>
              <a:t>intraluminali</a:t>
            </a:r>
            <a:endParaRPr lang="it-IT" sz="3600" u="sng" dirty="0" smtClean="0"/>
          </a:p>
          <a:p>
            <a:pPr algn="ctr"/>
            <a:r>
              <a:rPr lang="it-IT" altLang="it-IT" sz="3600" dirty="0" smtClean="0"/>
              <a:t>Tricobezoari</a:t>
            </a:r>
            <a:endParaRPr lang="it-IT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6740" y="2646592"/>
            <a:ext cx="696121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/>
              <a:t>Agglomerati estranei (corpi estranei) </a:t>
            </a:r>
            <a:r>
              <a:rPr lang="it-IT" dirty="0"/>
              <a:t>presenti nel canale gastroenterico composti da peli e da capelli ingoiati dallo stesso paziente. Quando l'agglomerato raggiunge grandi dimensioni possono comparire segni e sintomi di occlusione intestinale. </a:t>
            </a:r>
            <a:endParaRPr lang="it-IT" dirty="0" smtClean="0"/>
          </a:p>
          <a:p>
            <a:pPr algn="l"/>
            <a:r>
              <a:rPr lang="it-IT" dirty="0" smtClean="0"/>
              <a:t>Si </a:t>
            </a:r>
            <a:r>
              <a:rPr lang="it-IT" dirty="0"/>
              <a:t>rilevano in genere in adolescenti di sesso femminile affette da severi sintomi emotivi o psichici </a:t>
            </a:r>
            <a:r>
              <a:rPr lang="it-IT" dirty="0" smtClean="0"/>
              <a:t>come </a:t>
            </a:r>
            <a:r>
              <a:rPr lang="it-IT" dirty="0" err="1" smtClean="0"/>
              <a:t>tricotillomania</a:t>
            </a:r>
            <a:r>
              <a:rPr lang="it-IT" dirty="0" smtClean="0"/>
              <a:t> (</a:t>
            </a:r>
            <a:r>
              <a:rPr lang="it-IT" i="1" dirty="0" smtClean="0"/>
              <a:t>disturbo </a:t>
            </a:r>
            <a:r>
              <a:rPr lang="it-IT" i="1" dirty="0"/>
              <a:t>ossessivo </a:t>
            </a:r>
            <a:r>
              <a:rPr lang="it-IT" i="1" dirty="0" smtClean="0"/>
              <a:t>compulsivi caratterizzato </a:t>
            </a:r>
            <a:r>
              <a:rPr lang="it-IT" i="1" dirty="0"/>
              <a:t>dal comportamento compulsivo di strapparsi peli e capelli dal </a:t>
            </a:r>
            <a:r>
              <a:rPr lang="it-IT" i="1" dirty="0" smtClean="0"/>
              <a:t>corpo)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err="1"/>
              <a:t>tricotillofagia</a:t>
            </a:r>
            <a:r>
              <a:rPr lang="it-IT" dirty="0"/>
              <a:t>.</a:t>
            </a:r>
            <a:endParaRPr lang="it-IT" altLang="it-IT" dirty="0" smtClean="0"/>
          </a:p>
          <a:p>
            <a:pPr algn="l"/>
            <a:endParaRPr lang="it-IT" altLang="it-IT" dirty="0" smtClean="0"/>
          </a:p>
        </p:txBody>
      </p:sp>
      <p:pic>
        <p:nvPicPr>
          <p:cNvPr id="10242" name="Picture 2" descr="Il Corpo Umano - ⚠️ ATTENZIONE: QUEST'IMMAGINE POTREBBE...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71" y="3034145"/>
            <a:ext cx="3545509" cy="28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92797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 smtClean="0"/>
              <a:t>Cause </a:t>
            </a:r>
            <a:r>
              <a:rPr lang="it-IT" sz="3600" u="sng" dirty="0" err="1" smtClean="0"/>
              <a:t>intraluminali</a:t>
            </a:r>
            <a:endParaRPr lang="it-IT" sz="3600" u="sng" dirty="0" smtClean="0"/>
          </a:p>
          <a:p>
            <a:pPr algn="ctr"/>
            <a:r>
              <a:rPr lang="it-IT" altLang="it-IT" sz="3600" dirty="0" err="1" smtClean="0"/>
              <a:t>Fitobezoari</a:t>
            </a:r>
            <a:endParaRPr lang="it-IT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5794" y="2463712"/>
            <a:ext cx="6961217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/>
              <a:t>Sono </a:t>
            </a:r>
            <a:r>
              <a:rPr lang="it-IT" dirty="0"/>
              <a:t>raccolte molto compatte di materiale parzialmente digerito o non digerito che rimane bloccato nello stomaco o nell’intestino</a:t>
            </a:r>
            <a:r>
              <a:rPr lang="it-IT" dirty="0" smtClean="0"/>
              <a:t>.</a:t>
            </a:r>
          </a:p>
          <a:p>
            <a:pPr algn="l"/>
            <a:r>
              <a:rPr lang="it-IT" altLang="it-IT" dirty="0" smtClean="0"/>
              <a:t>Eccessiva assunzione di </a:t>
            </a:r>
            <a:r>
              <a:rPr lang="it-IT" dirty="0"/>
              <a:t>frutta e verdura, </a:t>
            </a:r>
            <a:r>
              <a:rPr lang="it-IT" dirty="0" smtClean="0"/>
              <a:t>fibre</a:t>
            </a:r>
            <a:r>
              <a:rPr lang="it-IT" dirty="0"/>
              <a:t>, bucce e semi</a:t>
            </a:r>
            <a:r>
              <a:rPr lang="it-IT" dirty="0" smtClean="0"/>
              <a:t>.</a:t>
            </a:r>
            <a:r>
              <a:rPr lang="it-IT" dirty="0"/>
              <a:t>  I </a:t>
            </a:r>
            <a:r>
              <a:rPr lang="it-IT" dirty="0" err="1"/>
              <a:t>bezoari</a:t>
            </a:r>
            <a:r>
              <a:rPr lang="it-IT" dirty="0"/>
              <a:t> non riescono ad attraversare orifizi </a:t>
            </a:r>
            <a:r>
              <a:rPr lang="it-IT" dirty="0" smtClean="0"/>
              <a:t>o restringimenti, </a:t>
            </a:r>
            <a:r>
              <a:rPr lang="it-IT" dirty="0"/>
              <a:t>quindi rimangono bloccati in vari punti del tratto </a:t>
            </a:r>
            <a:r>
              <a:rPr lang="it-IT" dirty="0" smtClean="0"/>
              <a:t>digerente</a:t>
            </a:r>
            <a:r>
              <a:rPr lang="it-IT" dirty="0"/>
              <a:t> </a:t>
            </a:r>
            <a:r>
              <a:rPr lang="it-IT" dirty="0" smtClean="0"/>
              <a:t>(stomaco</a:t>
            </a:r>
            <a:r>
              <a:rPr lang="it-IT" dirty="0" smtClean="0">
                <a:sym typeface="Wingdings" panose="05000000000000000000" pitchFamily="2" charset="2"/>
              </a:rPr>
              <a:t> piloro; tenue valvola ileocecale</a:t>
            </a:r>
            <a:endParaRPr lang="it-IT" dirty="0" smtClean="0"/>
          </a:p>
          <a:p>
            <a:pPr algn="l"/>
            <a:r>
              <a:rPr lang="it-IT" dirty="0"/>
              <a:t>Negli anziani, i fattori di rischio più comuni sono: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Denti mancanti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Dentiere che non si adattano bene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Non masticare il cibo completamente</a:t>
            </a:r>
          </a:p>
          <a:p>
            <a:pPr algn="l"/>
            <a:endParaRPr lang="it-IT" altLang="it-IT" dirty="0" smtClean="0"/>
          </a:p>
        </p:txBody>
      </p:sp>
      <p:pic>
        <p:nvPicPr>
          <p:cNvPr id="15362" name="Picture 2" descr="Fitobezo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6" y="283559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92797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 smtClean="0"/>
              <a:t>Cause </a:t>
            </a:r>
            <a:r>
              <a:rPr lang="it-IT" sz="3600" u="sng" dirty="0" err="1" smtClean="0"/>
              <a:t>intraluminali</a:t>
            </a:r>
            <a:endParaRPr lang="it-IT" sz="3600" u="sng" dirty="0" smtClean="0"/>
          </a:p>
          <a:p>
            <a:pPr algn="ctr"/>
            <a:r>
              <a:rPr lang="it-IT" altLang="it-IT" sz="3600" dirty="0" smtClean="0"/>
              <a:t>Parassitosi</a:t>
            </a:r>
            <a:endParaRPr lang="it-IT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9046" y="2502103"/>
            <a:ext cx="6196446" cy="1950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sz="1800" dirty="0" smtClean="0"/>
              <a:t>Infestazioni da elminti</a:t>
            </a:r>
          </a:p>
          <a:p>
            <a:pPr algn="l"/>
            <a:r>
              <a:rPr lang="it-IT" sz="1800" dirty="0"/>
              <a:t>L’infestazione avviene con </a:t>
            </a:r>
            <a:r>
              <a:rPr lang="it-IT" sz="1800" dirty="0" smtClean="0"/>
              <a:t>uova del parassita </a:t>
            </a:r>
            <a:r>
              <a:rPr lang="it-IT" sz="1800" dirty="0"/>
              <a:t>ingerite insieme a cibi </a:t>
            </a:r>
            <a:r>
              <a:rPr lang="it-IT" sz="1800" dirty="0" smtClean="0"/>
              <a:t>contaminati, </a:t>
            </a:r>
            <a:r>
              <a:rPr lang="it-IT" sz="1800" dirty="0"/>
              <a:t> che si schiudono nel duodeno liberando le larve che sono capaci di penetrare la parete dell'intestino e di diffondersi nella circolazione sanguigna. Il sangue trasporta le larve a fegato, cuore e polmoni. Le larve entro qualche settimana si accrescono per poi penetrare negli alveoli polmonari, per poi essere espulse o </a:t>
            </a:r>
            <a:r>
              <a:rPr lang="it-IT" sz="1800" dirty="0" err="1"/>
              <a:t>reingerite</a:t>
            </a:r>
            <a:r>
              <a:rPr lang="it-IT" sz="1800" dirty="0"/>
              <a:t> con l'espettorato. Le larve </a:t>
            </a:r>
            <a:r>
              <a:rPr lang="it-IT" sz="1800" dirty="0" err="1"/>
              <a:t>reingerite</a:t>
            </a:r>
            <a:r>
              <a:rPr lang="it-IT" sz="1800" dirty="0"/>
              <a:t> ritornano nell'intestino tenue e completano la maturazione nel digiuno. Qui la femmina, dopo essere fecondata dal maschio, depone le uova, fino a 200.000 al giorno. </a:t>
            </a:r>
            <a:r>
              <a:rPr lang="it-IT" sz="1800" i="1" dirty="0"/>
              <a:t>A. </a:t>
            </a:r>
            <a:r>
              <a:rPr lang="it-IT" sz="1800" i="1" dirty="0" err="1"/>
              <a:t>lumbricoides</a:t>
            </a:r>
            <a:r>
              <a:rPr lang="it-IT" sz="1800" dirty="0"/>
              <a:t> può sopravvivere nell'intestino per circa un anno</a:t>
            </a:r>
            <a:r>
              <a:rPr lang="it-IT" sz="1800" dirty="0" smtClean="0"/>
              <a:t>.</a:t>
            </a:r>
            <a:endParaRPr lang="it-IT" altLang="it-IT" sz="18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33" y="2309598"/>
            <a:ext cx="47720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6513" y="1242426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 smtClean="0"/>
              <a:t>Cause </a:t>
            </a:r>
            <a:r>
              <a:rPr lang="it-IT" sz="3600" u="sng" dirty="0" err="1" smtClean="0"/>
              <a:t>intraluminali</a:t>
            </a:r>
            <a:endParaRPr lang="it-IT" sz="3600" u="sng" dirty="0" smtClean="0"/>
          </a:p>
          <a:p>
            <a:pPr algn="ctr"/>
            <a:r>
              <a:rPr lang="it-IT" altLang="it-IT" sz="3600" dirty="0" smtClean="0"/>
              <a:t>Fecalomi</a:t>
            </a:r>
            <a:endParaRPr lang="it-IT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6328" y="3448770"/>
            <a:ext cx="6196446" cy="195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dirty="0" smtClean="0"/>
              <a:t>Pazienti anziani, allettati.</a:t>
            </a:r>
          </a:p>
          <a:p>
            <a:pPr algn="l"/>
            <a:r>
              <a:rPr lang="it-IT" altLang="it-IT" dirty="0" smtClean="0"/>
              <a:t>Livelli di assistenza molto scarsi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450676" y="1692961"/>
            <a:ext cx="5200996" cy="4876800"/>
            <a:chOff x="6450676" y="1692961"/>
            <a:chExt cx="5200996" cy="48768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872" y="1692961"/>
              <a:ext cx="4876800" cy="4876800"/>
            </a:xfrm>
            <a:prstGeom prst="rect">
              <a:avLst/>
            </a:prstGeom>
          </p:spPr>
        </p:pic>
        <p:cxnSp>
          <p:nvCxnSpPr>
            <p:cNvPr id="7" name="Connettore 2 6"/>
            <p:cNvCxnSpPr/>
            <p:nvPr/>
          </p:nvCxnSpPr>
          <p:spPr>
            <a:xfrm flipV="1">
              <a:off x="6450676" y="5054138"/>
              <a:ext cx="2385753" cy="68995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6168044" y="1692961"/>
            <a:ext cx="5483628" cy="4876800"/>
            <a:chOff x="6168044" y="1692961"/>
            <a:chExt cx="5483628" cy="487680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872" y="1692961"/>
              <a:ext cx="4876800" cy="4876800"/>
            </a:xfrm>
            <a:prstGeom prst="rect">
              <a:avLst/>
            </a:prstGeom>
          </p:spPr>
        </p:pic>
        <p:cxnSp>
          <p:nvCxnSpPr>
            <p:cNvPr id="12" name="Connettore 2 11"/>
            <p:cNvCxnSpPr/>
            <p:nvPr/>
          </p:nvCxnSpPr>
          <p:spPr>
            <a:xfrm flipV="1">
              <a:off x="6168044" y="3865418"/>
              <a:ext cx="2668385" cy="2659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1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48939" y="10763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it-IT" sz="2800" u="sng" dirty="0">
                <a:solidFill>
                  <a:schemeClr val="tx1"/>
                </a:solidFill>
                <a:latin typeface="+mn-lt"/>
              </a:rPr>
              <a:t>Cause </a:t>
            </a:r>
            <a:r>
              <a:rPr lang="it-IT" sz="2800" u="sng" dirty="0" err="1">
                <a:solidFill>
                  <a:schemeClr val="tx1"/>
                </a:solidFill>
                <a:latin typeface="+mn-lt"/>
              </a:rPr>
              <a:t>intraluminali</a:t>
            </a:r>
            <a:endParaRPr lang="it-IT" sz="2800" u="sng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SzPct val="100000"/>
            </a:pPr>
            <a:r>
              <a:rPr lang="it-IT" altLang="it-IT" sz="4400" dirty="0" smtClean="0">
                <a:solidFill>
                  <a:schemeClr val="tx1"/>
                </a:solidFill>
                <a:latin typeface="+mn-lt"/>
              </a:rPr>
              <a:t>Ileo biliare: la bile</a:t>
            </a:r>
            <a:endParaRPr lang="it-IT" altLang="it-IT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178012" y="5769238"/>
            <a:ext cx="67691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Il colesterolo diventa solubile grazie ai </a:t>
            </a:r>
            <a:r>
              <a:rPr lang="it-IT" altLang="it-IT" sz="2800" dirty="0" smtClean="0">
                <a:solidFill>
                  <a:schemeClr val="tx1"/>
                </a:solidFill>
                <a:latin typeface="+mn-lt"/>
              </a:rPr>
              <a:t>Sali e acidi 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biliari ed alla lecitina</a:t>
            </a:r>
          </a:p>
        </p:txBody>
      </p:sp>
      <p:sp>
        <p:nvSpPr>
          <p:cNvPr id="5124" name="CasellaDiTesto 2"/>
          <p:cNvSpPr txBox="1">
            <a:spLocks noChangeArrowheads="1"/>
          </p:cNvSpPr>
          <p:nvPr/>
        </p:nvSpPr>
        <p:spPr bwMode="auto">
          <a:xfrm>
            <a:off x="320213" y="2239116"/>
            <a:ext cx="9001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Principali componenti della bile: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H2O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Elettroliti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Pigmenti biliari: bilirubina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Colesterolo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Lecitina (</a:t>
            </a:r>
            <a:r>
              <a:rPr lang="it-IT" altLang="it-IT" sz="32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fofolipidi</a:t>
            </a: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Sali e acidi biliari (</a:t>
            </a:r>
            <a:r>
              <a:rPr lang="it-IT" altLang="it-IT" sz="32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ac</a:t>
            </a: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colico e </a:t>
            </a:r>
            <a:r>
              <a:rPr lang="it-IT" altLang="it-IT" sz="32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chenodesossicolico</a:t>
            </a:r>
            <a:r>
              <a:rPr lang="it-IT" altLang="it-IT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Ovale 8"/>
          <p:cNvSpPr>
            <a:spLocks noChangeArrowheads="1"/>
          </p:cNvSpPr>
          <p:nvPr/>
        </p:nvSpPr>
        <p:spPr bwMode="auto">
          <a:xfrm>
            <a:off x="70947" y="4266874"/>
            <a:ext cx="4032250" cy="159385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04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502" y="1254587"/>
            <a:ext cx="10515600" cy="1325563"/>
          </a:xfrm>
        </p:spPr>
        <p:txBody>
          <a:bodyPr/>
          <a:lstStyle/>
          <a:p>
            <a:r>
              <a:rPr lang="it-IT" altLang="it-IT" smtClean="0">
                <a:latin typeface="+mn-lt"/>
              </a:rPr>
              <a:t>Bilirubina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303" y="2489663"/>
            <a:ext cx="8964613" cy="4524375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it-IT" altLang="it-IT" i="1" dirty="0" smtClean="0"/>
              <a:t>La bilirubina si forma dalla distruzione di globuli rossi senescenti. L'emoglobina contenuta negli eritrociti viene catabolizzata. Questa bilirubina è detta non coniugata (o indiretta) ed è legata all'</a:t>
            </a:r>
            <a:r>
              <a:rPr lang="it-IT" altLang="it-IT" i="1" dirty="0" smtClean="0">
                <a:hlinkClick r:id="rId2" tooltip="Albumina"/>
              </a:rPr>
              <a:t>albumina</a:t>
            </a:r>
            <a:r>
              <a:rPr lang="it-IT" altLang="it-IT" i="1" dirty="0" smtClean="0"/>
              <a:t>. La bilirubina legata all'albumina viene inviata al fegato dove passa alle cellule epatiche all'interno delle quali si distacca dall'albumina e viene coniugata </a:t>
            </a:r>
            <a:r>
              <a:rPr lang="it-IT" altLang="it-IT" i="1" u="sng" dirty="0" smtClean="0"/>
              <a:t>all’</a:t>
            </a:r>
            <a:r>
              <a:rPr lang="it-IT" altLang="it-IT" i="1" u="sng" dirty="0" err="1" smtClean="0"/>
              <a:t>ac</a:t>
            </a:r>
            <a:r>
              <a:rPr lang="it-IT" altLang="it-IT" i="1" u="sng" dirty="0" smtClean="0"/>
              <a:t> glucuronico</a:t>
            </a:r>
            <a:r>
              <a:rPr lang="it-IT" altLang="it-IT" i="1" dirty="0" smtClean="0"/>
              <a:t> con formazione della bilirubina diretta o coniugata.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1371807-globuli-ros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69" y="1196975"/>
            <a:ext cx="237648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4440238" y="1196975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735638" y="1125539"/>
            <a:ext cx="2881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Bilirubina indiretta      (legata all’albumina                 NON CONIUGATA)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8832850" y="1196975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1847850" y="3644900"/>
            <a:ext cx="1079500" cy="719138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5067" name="Picture 11" descr="fegato_nor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217863"/>
            <a:ext cx="27368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878513" y="3579813"/>
            <a:ext cx="2881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Bilirubina diretta    (CONIUGATA)</a:t>
            </a: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8401050" y="3573464"/>
            <a:ext cx="1079500" cy="719137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4872038" y="5662614"/>
            <a:ext cx="1079500" cy="719137"/>
          </a:xfrm>
          <a:prstGeom prst="rightArrow">
            <a:avLst>
              <a:gd name="adj1" fmla="val 50000"/>
              <a:gd name="adj2" fmla="val 3752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5072" name="Picture 16" descr="bile-salibili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803776"/>
            <a:ext cx="24495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AutoShape 17"/>
          <p:cNvSpPr>
            <a:spLocks noChangeArrowheads="1"/>
          </p:cNvSpPr>
          <p:nvPr/>
        </p:nvSpPr>
        <p:spPr bwMode="auto">
          <a:xfrm flipH="1">
            <a:off x="7535863" y="5516563"/>
            <a:ext cx="144462" cy="576262"/>
          </a:xfrm>
          <a:prstGeom prst="downArrow">
            <a:avLst>
              <a:gd name="adj1" fmla="val 50000"/>
              <a:gd name="adj2" fmla="val 99726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/>
      <p:bldP spid="45064" grpId="0" animBg="1"/>
      <p:bldP spid="45065" grpId="0" animBg="1"/>
      <p:bldP spid="45068" grpId="0"/>
      <p:bldP spid="45069" grpId="0" animBg="1"/>
      <p:bldP spid="45070" grpId="0" animBg="1"/>
      <p:bldP spid="450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718733" y="132885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4400" dirty="0">
                <a:solidFill>
                  <a:schemeClr val="tx1"/>
                </a:solidFill>
                <a:latin typeface="+mn-lt"/>
              </a:rPr>
              <a:t>Patogenesi </a:t>
            </a:r>
            <a:r>
              <a:rPr lang="it-IT" altLang="it-IT" sz="4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4400" dirty="0">
                <a:solidFill>
                  <a:schemeClr val="tx1"/>
                </a:solidFill>
                <a:latin typeface="+mn-lt"/>
              </a:rPr>
              <a:t>Bile litogena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-218871" y="2841971"/>
            <a:ext cx="6719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	Quando nella bile viene superato il limite di solubilità del </a:t>
            </a:r>
            <a:r>
              <a:rPr lang="it-IT" altLang="it-IT" sz="3200" dirty="0" smtClean="0">
                <a:solidFill>
                  <a:schemeClr val="tx1"/>
                </a:solidFill>
                <a:latin typeface="+mn-lt"/>
              </a:rPr>
              <a:t>colesterolo e sua sovrasaturazione </a:t>
            </a:r>
            <a:r>
              <a:rPr lang="it-IT" altLang="it-IT" sz="32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cristallizzazione  aggregazione</a:t>
            </a:r>
            <a:endParaRPr lang="it-IT" altLang="it-IT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657497" y="4980612"/>
            <a:ext cx="4465637" cy="1665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2800" dirty="0">
                <a:ea typeface="Microsoft YaHei" charset="-122"/>
              </a:rPr>
              <a:t>Cause: obesità, estrogeni, età, NPT, digiuno prolungato, fattori genetici</a:t>
            </a:r>
            <a:r>
              <a:rPr lang="it-IT" altLang="it-IT" dirty="0">
                <a:ea typeface="Microsoft YaHei" charset="-122"/>
              </a:rPr>
              <a:t>   </a:t>
            </a:r>
          </a:p>
          <a:p>
            <a:pPr lvl="2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altLang="it-IT" dirty="0">
              <a:ea typeface="Microsoft YaHei" charset="-12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92" y="1900357"/>
            <a:ext cx="5302308" cy="37974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43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894119" y="1027114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4000" dirty="0" smtClean="0">
                <a:solidFill>
                  <a:schemeClr val="tx1"/>
                </a:solidFill>
                <a:latin typeface="+mn-lt"/>
              </a:rPr>
              <a:t>Tipi </a:t>
            </a:r>
            <a:r>
              <a:rPr lang="it-IT" altLang="it-IT" sz="4000" dirty="0">
                <a:solidFill>
                  <a:schemeClr val="tx1"/>
                </a:solidFill>
                <a:latin typeface="+mn-lt"/>
              </a:rPr>
              <a:t>di calcoli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39713" y="2163367"/>
            <a:ext cx="86868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FFFF"/>
              </a:buClr>
              <a:buSzPct val="100000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Costituzione:</a:t>
            </a:r>
          </a:p>
          <a:p>
            <a:pPr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Colesterolo              gialli</a:t>
            </a:r>
          </a:p>
          <a:p>
            <a:pPr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Pigmentari               neri (emolisi, infezioni)</a:t>
            </a:r>
          </a:p>
          <a:p>
            <a:pPr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it-IT" altLang="it-IT" sz="3200" dirty="0">
                <a:solidFill>
                  <a:schemeClr val="tx1"/>
                </a:solidFill>
                <a:latin typeface="+mn-lt"/>
              </a:rPr>
              <a:t>Misti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2860589" y="3024160"/>
            <a:ext cx="785812" cy="142875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2860589" y="3627849"/>
            <a:ext cx="785812" cy="142875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22" name="Rettangolo arrotondato 5"/>
          <p:cNvSpPr>
            <a:spLocks noChangeArrowheads="1"/>
          </p:cNvSpPr>
          <p:nvPr/>
        </p:nvSpPr>
        <p:spPr bwMode="auto">
          <a:xfrm>
            <a:off x="1894119" y="4434681"/>
            <a:ext cx="7632700" cy="22764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Dimensione: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Fango biliare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Microcalcoli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Calcolosi</a:t>
            </a:r>
          </a:p>
        </p:txBody>
      </p:sp>
      <p:sp>
        <p:nvSpPr>
          <p:cNvPr id="9223" name="Parentesi graffa chiusa 6"/>
          <p:cNvSpPr>
            <a:spLocks/>
          </p:cNvSpPr>
          <p:nvPr/>
        </p:nvSpPr>
        <p:spPr bwMode="auto">
          <a:xfrm>
            <a:off x="5375276" y="5157789"/>
            <a:ext cx="504825" cy="935037"/>
          </a:xfrm>
          <a:prstGeom prst="rightBrace">
            <a:avLst>
              <a:gd name="adj1" fmla="val 8309"/>
              <a:gd name="adj2" fmla="val 50000"/>
            </a:avLst>
          </a:prstGeom>
          <a:solidFill>
            <a:srgbClr val="00B8FF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24" name="CasellaDiTesto 7"/>
          <p:cNvSpPr txBox="1">
            <a:spLocks noChangeArrowheads="1"/>
          </p:cNvSpPr>
          <p:nvPr/>
        </p:nvSpPr>
        <p:spPr bwMode="auto">
          <a:xfrm>
            <a:off x="6316837" y="5055611"/>
            <a:ext cx="29527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b="1" i="1" dirty="0">
                <a:cs typeface="Times New Roman" panose="02020603050405020304" pitchFamily="18" charset="0"/>
              </a:rPr>
              <a:t>acido </a:t>
            </a:r>
            <a:r>
              <a:rPr lang="it-IT" altLang="it-IT" sz="2800" b="1" i="1" dirty="0" err="1" smtClean="0">
                <a:cs typeface="Times New Roman" panose="02020603050405020304" pitchFamily="18" charset="0"/>
              </a:rPr>
              <a:t>ursidesossicolico</a:t>
            </a:r>
            <a:endParaRPr lang="it-IT" altLang="it-IT" sz="2800" b="1" dirty="0">
              <a:cs typeface="Times New Roman" panose="02020603050405020304" pitchFamily="18" charset="0"/>
            </a:endParaRPr>
          </a:p>
          <a:p>
            <a:r>
              <a:rPr lang="it-IT" altLang="it-IT" sz="2000" b="1" i="1" dirty="0" smtClean="0">
                <a:cs typeface="Times New Roman" panose="02020603050405020304" pitchFamily="18" charset="0"/>
              </a:rPr>
              <a:t>(</a:t>
            </a:r>
            <a:r>
              <a:rPr lang="it-IT" altLang="it-IT" sz="2000" b="1" dirty="0">
                <a:cs typeface="Times New Roman" panose="02020603050405020304" pitchFamily="18" charset="0"/>
              </a:rPr>
              <a:t>DEURSIL??????</a:t>
            </a:r>
            <a:r>
              <a:rPr lang="it-IT" altLang="it-IT" sz="2000" b="1" i="1" dirty="0" smtClean="0">
                <a:cs typeface="Times New Roman" panose="02020603050405020304" pitchFamily="18" charset="0"/>
              </a:rPr>
              <a:t>)</a:t>
            </a:r>
            <a:endParaRPr lang="it-IT" altLang="it-IT" b="1" i="1" dirty="0"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9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47804" y="1170273"/>
            <a:ext cx="689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Fisiologia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1438" y="1525767"/>
            <a:ext cx="70491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La progressione longitudinale del contenuto intestinale </a:t>
            </a:r>
            <a:r>
              <a:rPr lang="it-IT" dirty="0" smtClean="0"/>
              <a:t>avviene </a:t>
            </a:r>
            <a:r>
              <a:rPr lang="it-IT" dirty="0"/>
              <a:t>attraverso la risposta coordinata dei diversi sistemi, quali:</a:t>
            </a:r>
          </a:p>
          <a:p>
            <a:pPr lvl="0"/>
            <a:r>
              <a:rPr lang="it-IT" dirty="0"/>
              <a:t>a) il </a:t>
            </a:r>
            <a:r>
              <a:rPr lang="it-IT" b="1" dirty="0"/>
              <a:t>sistema nervoso autonomo</a:t>
            </a:r>
            <a:r>
              <a:rPr lang="it-IT" dirty="0"/>
              <a:t>: l’attivazione del sistema nervoso simpatico diminuisce la motilità gastrointestinale, mentre l’attivazione del sistema nervoso parasimpatico aumenta la motilità gastrointestinale.</a:t>
            </a:r>
          </a:p>
          <a:p>
            <a:pPr lvl="0"/>
            <a:r>
              <a:rPr lang="it-IT" dirty="0"/>
              <a:t>b) le </a:t>
            </a:r>
            <a:r>
              <a:rPr lang="it-IT" b="1" dirty="0"/>
              <a:t>cellule interstiziali di </a:t>
            </a:r>
            <a:r>
              <a:rPr lang="it-IT" b="1" dirty="0" err="1"/>
              <a:t>Cajal</a:t>
            </a:r>
            <a:r>
              <a:rPr lang="it-IT" dirty="0"/>
              <a:t>: sono cellule distribuite in tutta la tonaca muscolare e sono accoppiate elettricamente tra loro; tali cellule, di origine mesenchimale, sono responsabili dell'</a:t>
            </a:r>
            <a:r>
              <a:rPr lang="it-IT" i="1" dirty="0"/>
              <a:t>attività pacemaker</a:t>
            </a:r>
            <a:r>
              <a:rPr lang="it-IT" dirty="0"/>
              <a:t> del tratto </a:t>
            </a:r>
            <a:r>
              <a:rPr lang="it-IT" dirty="0" smtClean="0"/>
              <a:t>gastroenterico (onde lente basali).</a:t>
            </a:r>
            <a:endParaRPr lang="it-IT" dirty="0"/>
          </a:p>
          <a:p>
            <a:pPr lvl="0"/>
            <a:r>
              <a:rPr lang="it-IT" dirty="0"/>
              <a:t>c) i </a:t>
            </a:r>
            <a:r>
              <a:rPr lang="it-IT" b="1" dirty="0"/>
              <a:t>plessi </a:t>
            </a:r>
            <a:r>
              <a:rPr lang="it-IT" b="1" dirty="0" err="1"/>
              <a:t>mioenterico</a:t>
            </a:r>
            <a:r>
              <a:rPr lang="it-IT" b="1" dirty="0"/>
              <a:t> e </a:t>
            </a:r>
            <a:r>
              <a:rPr lang="it-IT" b="1" dirty="0" smtClean="0"/>
              <a:t>sottomucoso</a:t>
            </a:r>
            <a:r>
              <a:rPr lang="it-IT" dirty="0" smtClean="0"/>
              <a:t>: </a:t>
            </a:r>
            <a:r>
              <a:rPr lang="it-IT" dirty="0"/>
              <a:t>tali plessi si integrano con il sistema nervoso autonomo, inducendo un rilassamento della muscolatura liscia.</a:t>
            </a:r>
          </a:p>
          <a:p>
            <a:pPr lvl="0"/>
            <a:r>
              <a:rPr lang="it-IT" dirty="0"/>
              <a:t>d) il </a:t>
            </a:r>
            <a:r>
              <a:rPr lang="it-IT" b="1" dirty="0"/>
              <a:t>sistema endocrino</a:t>
            </a:r>
            <a:r>
              <a:rPr lang="it-IT" dirty="0"/>
              <a:t>: </a:t>
            </a:r>
            <a:r>
              <a:rPr lang="it-IT" dirty="0" smtClean="0"/>
              <a:t>molecole </a:t>
            </a:r>
            <a:r>
              <a:rPr lang="it-IT" dirty="0"/>
              <a:t>endocrine </a:t>
            </a:r>
            <a:r>
              <a:rPr lang="it-IT" dirty="0" smtClean="0"/>
              <a:t>in </a:t>
            </a:r>
            <a:r>
              <a:rPr lang="it-IT" dirty="0"/>
              <a:t>grado di influenzare la motilità </a:t>
            </a:r>
            <a:r>
              <a:rPr lang="it-IT" dirty="0" smtClean="0"/>
              <a:t>gastrointestinale: </a:t>
            </a:r>
            <a:r>
              <a:rPr lang="it-IT" u="sng" dirty="0" err="1"/>
              <a:t>motilina</a:t>
            </a:r>
            <a:r>
              <a:rPr lang="it-IT" u="sng" dirty="0"/>
              <a:t>, la gastrina e la </a:t>
            </a:r>
            <a:r>
              <a:rPr lang="it-IT" u="sng" dirty="0" err="1"/>
              <a:t>colecistochinina</a:t>
            </a:r>
            <a:r>
              <a:rPr lang="it-IT" dirty="0"/>
              <a:t>, sono in grado di aumentare la motilità gastrointestinale, mentre </a:t>
            </a:r>
            <a:r>
              <a:rPr lang="it-IT" dirty="0" smtClean="0"/>
              <a:t>la </a:t>
            </a:r>
            <a:r>
              <a:rPr lang="it-IT" u="sng" dirty="0"/>
              <a:t>somatostatina ed il </a:t>
            </a:r>
            <a:r>
              <a:rPr lang="it-IT" u="sng" dirty="0" err="1"/>
              <a:t>glucagone</a:t>
            </a:r>
            <a:r>
              <a:rPr lang="it-IT" u="sng" dirty="0"/>
              <a:t> </a:t>
            </a:r>
            <a:r>
              <a:rPr lang="it-IT" dirty="0"/>
              <a:t>provocano una riduzione della motilità gastrointestinale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247" y="1134516"/>
            <a:ext cx="4786753" cy="2988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597" y="4218001"/>
            <a:ext cx="3230188" cy="2531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63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03" y="2360941"/>
            <a:ext cx="3122091" cy="38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2"/>
          <p:cNvSpPr txBox="1">
            <a:spLocks noChangeArrowheads="1"/>
          </p:cNvSpPr>
          <p:nvPr/>
        </p:nvSpPr>
        <p:spPr bwMode="auto">
          <a:xfrm>
            <a:off x="3995723" y="1263044"/>
            <a:ext cx="4032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600" dirty="0">
                <a:cs typeface="Times New Roman" panose="02020603050405020304" pitchFamily="18" charset="0"/>
              </a:rPr>
              <a:t>Fisiologia</a:t>
            </a:r>
          </a:p>
        </p:txBody>
      </p:sp>
      <p:sp>
        <p:nvSpPr>
          <p:cNvPr id="4100" name="CasellaDiTesto 3"/>
          <p:cNvSpPr txBox="1">
            <a:spLocks noChangeArrowheads="1"/>
          </p:cNvSpPr>
          <p:nvPr/>
        </p:nvSpPr>
        <p:spPr bwMode="auto">
          <a:xfrm>
            <a:off x="1631950" y="4941888"/>
            <a:ext cx="2160588" cy="830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CCK: colecistochinina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88229" y="1026790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 smtClean="0"/>
              <a:t>Cause </a:t>
            </a:r>
            <a:r>
              <a:rPr lang="it-IT" sz="3600" u="sng" dirty="0" err="1" smtClean="0"/>
              <a:t>intraluminali</a:t>
            </a:r>
            <a:endParaRPr lang="it-IT" sz="3600" u="sng" dirty="0" smtClean="0"/>
          </a:p>
          <a:p>
            <a:pPr algn="ctr"/>
            <a:r>
              <a:rPr lang="it-IT" sz="3600" dirty="0" smtClean="0"/>
              <a:t>Ileo biliare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6131" y="2169622"/>
            <a:ext cx="71242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</a:t>
            </a:r>
            <a:r>
              <a:rPr lang="it-IT" sz="2000" dirty="0" smtClean="0"/>
              <a:t>indrome </a:t>
            </a:r>
            <a:r>
              <a:rPr lang="it-IT" sz="2000" dirty="0"/>
              <a:t>occlusiva meccanica causata dalla migrazione di uno o più calcoli dalle vie biliari nel lume intestinale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r>
              <a:rPr lang="it-IT" sz="2000" dirty="0" err="1" smtClean="0"/>
              <a:t>Incidenza:circa</a:t>
            </a:r>
            <a:r>
              <a:rPr lang="it-IT" sz="2000" dirty="0" smtClean="0"/>
              <a:t> </a:t>
            </a:r>
            <a:r>
              <a:rPr lang="it-IT" sz="2000" dirty="0"/>
              <a:t>l’1-4% di tutte le occlusioni intestinali. È più frequente nel sesso femminile per la maggiore incidenza di litiasi biliare nelle </a:t>
            </a:r>
            <a:r>
              <a:rPr lang="it-IT" sz="2000" dirty="0" smtClean="0"/>
              <a:t>donne</a:t>
            </a:r>
          </a:p>
          <a:p>
            <a:endParaRPr lang="it-IT" sz="2000" dirty="0"/>
          </a:p>
          <a:p>
            <a:r>
              <a:rPr lang="it-IT" sz="2000" dirty="0"/>
              <a:t>La patogenesi dell’ileo biliare è strettamente correlata alla formazione di una </a:t>
            </a:r>
            <a:r>
              <a:rPr lang="it-IT" sz="2000" b="1" dirty="0"/>
              <a:t>fistola </a:t>
            </a:r>
            <a:r>
              <a:rPr lang="it-IT" sz="2000" b="1" dirty="0" err="1"/>
              <a:t>bilio</a:t>
            </a:r>
            <a:r>
              <a:rPr lang="it-IT" sz="2000" b="1" dirty="0"/>
              <a:t>-enterica</a:t>
            </a:r>
            <a:r>
              <a:rPr lang="it-IT" sz="2000" dirty="0"/>
              <a:t>, tra colecisti o via biliare principale (VBP) ed intestino tenue o colon, alla quale segue il passaggio del calcolo nel lume </a:t>
            </a:r>
            <a:r>
              <a:rPr lang="it-IT" sz="2000" dirty="0" smtClean="0"/>
              <a:t>enterico</a:t>
            </a:r>
          </a:p>
          <a:p>
            <a:endParaRPr lang="it-IT" sz="2000" dirty="0"/>
          </a:p>
          <a:p>
            <a:r>
              <a:rPr lang="it-IT" sz="2000" dirty="0"/>
              <a:t>La sede più frequente dell’ostruzione è a livello dell’ileo terminale e della valvola ileo-ciecale a causa del calibro più stretto del lume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585" y="2934739"/>
            <a:ext cx="46767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www.giornalechirurgia.it/materiale_cic/296_XXIX_3/2724_un%20caso/fig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2881312"/>
            <a:ext cx="73802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20" y="2942590"/>
            <a:ext cx="2857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2041525"/>
            <a:ext cx="3629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CasellaDiTesto 5"/>
          <p:cNvSpPr txBox="1">
            <a:spLocks noChangeArrowheads="1"/>
          </p:cNvSpPr>
          <p:nvPr/>
        </p:nvSpPr>
        <p:spPr bwMode="auto">
          <a:xfrm>
            <a:off x="2251076" y="932132"/>
            <a:ext cx="756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4800" dirty="0">
                <a:cs typeface="Times New Roman" panose="02020603050405020304" pitchFamily="18" charset="0"/>
              </a:rPr>
              <a:t>Fistolizzazione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2" y="1634173"/>
            <a:ext cx="3673475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7" y="0"/>
            <a:ext cx="1219305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349501"/>
            <a:ext cx="3648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89139"/>
            <a:ext cx="49149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sellaDiTesto 4"/>
          <p:cNvSpPr txBox="1">
            <a:spLocks noChangeArrowheads="1"/>
          </p:cNvSpPr>
          <p:nvPr/>
        </p:nvSpPr>
        <p:spPr bwMode="auto">
          <a:xfrm>
            <a:off x="541829" y="1321572"/>
            <a:ext cx="6626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4000" dirty="0" err="1">
                <a:cs typeface="Times New Roman" panose="02020603050405020304" pitchFamily="18" charset="0"/>
              </a:rPr>
              <a:t>Tc</a:t>
            </a:r>
            <a:r>
              <a:rPr lang="it-IT" altLang="it-IT" sz="4000" dirty="0">
                <a:cs typeface="Times New Roman" panose="02020603050405020304" pitchFamily="18" charset="0"/>
              </a:rPr>
              <a:t> addome con mdc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6" y="1412876"/>
            <a:ext cx="47529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sellaDiTesto 4"/>
          <p:cNvSpPr txBox="1">
            <a:spLocks noChangeArrowheads="1"/>
          </p:cNvSpPr>
          <p:nvPr/>
        </p:nvSpPr>
        <p:spPr bwMode="auto">
          <a:xfrm>
            <a:off x="7555288" y="4732887"/>
            <a:ext cx="4751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600" dirty="0">
                <a:cs typeface="Times New Roman" panose="02020603050405020304" pitchFamily="18" charset="0"/>
              </a:rPr>
              <a:t>Intervento chirurgico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96976"/>
            <a:ext cx="3219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716339"/>
            <a:ext cx="39465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23505" y="1188617"/>
            <a:ext cx="874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 smtClean="0"/>
              <a:t>Cause </a:t>
            </a:r>
            <a:r>
              <a:rPr lang="it-IT" sz="3600" u="sng" dirty="0" err="1" smtClean="0"/>
              <a:t>intraluminali</a:t>
            </a:r>
            <a:r>
              <a:rPr lang="it-IT" sz="3600" u="sng" dirty="0" smtClean="0"/>
              <a:t>:  </a:t>
            </a:r>
            <a:r>
              <a:rPr lang="it-IT" sz="3600" dirty="0" smtClean="0"/>
              <a:t>Ingestione corpi estranei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1193" y="2019993"/>
            <a:ext cx="12000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</a:t>
            </a:r>
            <a:r>
              <a:rPr lang="it-IT" sz="2000" dirty="0"/>
              <a:t>maggior parte </a:t>
            </a:r>
            <a:r>
              <a:rPr lang="it-IT" sz="2000" dirty="0" smtClean="0"/>
              <a:t>dei Corpi Estranei </a:t>
            </a:r>
            <a:r>
              <a:rPr lang="it-IT" sz="2000" dirty="0"/>
              <a:t>riesce a transitare spontaneamente attraverso il canale alimentare </a:t>
            </a:r>
            <a:r>
              <a:rPr lang="it-IT" sz="2000" dirty="0" smtClean="0"/>
              <a:t>ed essere </a:t>
            </a:r>
            <a:r>
              <a:rPr lang="it-IT" sz="2000" dirty="0"/>
              <a:t>espulsa con le </a:t>
            </a:r>
            <a:r>
              <a:rPr lang="it-IT" sz="2000" dirty="0" smtClean="0"/>
              <a:t>feci.</a:t>
            </a:r>
          </a:p>
          <a:p>
            <a:r>
              <a:rPr lang="it-IT" sz="2000" dirty="0" smtClean="0"/>
              <a:t>10- </a:t>
            </a:r>
            <a:r>
              <a:rPr lang="it-IT" sz="2000" dirty="0"/>
              <a:t>20% rimane intrappolata nell’esofago o nello stomaco </a:t>
            </a:r>
            <a:r>
              <a:rPr lang="it-IT" sz="2000" dirty="0" smtClean="0">
                <a:sym typeface="Wingdings" panose="05000000000000000000" pitchFamily="2" charset="2"/>
              </a:rPr>
              <a:t>  </a:t>
            </a:r>
            <a:r>
              <a:rPr lang="it-IT" sz="2000" dirty="0" smtClean="0"/>
              <a:t>rimozione </a:t>
            </a:r>
            <a:r>
              <a:rPr lang="it-IT" sz="2000" dirty="0"/>
              <a:t>endoscopica. </a:t>
            </a:r>
            <a:endParaRPr lang="it-IT" sz="2000" dirty="0" smtClean="0"/>
          </a:p>
          <a:p>
            <a:r>
              <a:rPr lang="it-IT" sz="2000" dirty="0" smtClean="0"/>
              <a:t>Solo </a:t>
            </a:r>
            <a:r>
              <a:rPr lang="it-IT" sz="2000" dirty="0"/>
              <a:t>l’1% circa necessita di rimozione chirurgica.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2261" y="3740727"/>
            <a:ext cx="4098175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Tre </a:t>
            </a:r>
            <a:r>
              <a:rPr lang="it-IT" dirty="0"/>
              <a:t>gruppi o categorie di </a:t>
            </a:r>
            <a:r>
              <a:rPr lang="it-IT" dirty="0" smtClean="0"/>
              <a:t>Corpi Estranei:</a:t>
            </a:r>
          </a:p>
          <a:p>
            <a:pPr algn="just"/>
            <a:r>
              <a:rPr lang="it-IT" dirty="0" smtClean="0"/>
              <a:t>• </a:t>
            </a:r>
            <a:r>
              <a:rPr lang="it-IT" dirty="0"/>
              <a:t>alimenti (boli carnei, grossi semi, ossi, cartilagini, lische di pesce) </a:t>
            </a:r>
            <a:endParaRPr lang="it-IT" dirty="0" smtClean="0"/>
          </a:p>
          <a:p>
            <a:pPr algn="just"/>
            <a:r>
              <a:rPr lang="it-IT" dirty="0" smtClean="0"/>
              <a:t>• </a:t>
            </a:r>
            <a:r>
              <a:rPr lang="it-IT" dirty="0"/>
              <a:t>oggetti (protesi dentarie, giocattoli, utensili vari, spille, monete, lamette, posate, </a:t>
            </a:r>
            <a:r>
              <a:rPr lang="it-IT" dirty="0" err="1"/>
              <a:t>ecc</a:t>
            </a:r>
            <a:r>
              <a:rPr lang="it-IT" dirty="0"/>
              <a:t>) </a:t>
            </a:r>
            <a:endParaRPr lang="it-IT" dirty="0" smtClean="0"/>
          </a:p>
          <a:p>
            <a:pPr algn="just"/>
            <a:r>
              <a:rPr lang="it-IT" dirty="0" smtClean="0"/>
              <a:t>• </a:t>
            </a:r>
            <a:r>
              <a:rPr lang="it-IT" dirty="0"/>
              <a:t>contenitori tossici (disk </a:t>
            </a:r>
            <a:r>
              <a:rPr lang="it-IT" dirty="0" err="1"/>
              <a:t>batteries</a:t>
            </a:r>
            <a:r>
              <a:rPr lang="it-IT" dirty="0"/>
              <a:t>, contenitori di sostanze stupefacenti, oggetti di piombo)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907877" y="3740727"/>
            <a:ext cx="466344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dirty="0" smtClean="0"/>
              <a:t> </a:t>
            </a:r>
            <a:r>
              <a:rPr lang="it-IT" dirty="0"/>
              <a:t>pazienti possono essere schematicamente ricondotti a due </a:t>
            </a:r>
            <a:r>
              <a:rPr lang="it-IT" dirty="0" smtClean="0"/>
              <a:t>categorie: </a:t>
            </a:r>
          </a:p>
          <a:p>
            <a:r>
              <a:rPr lang="it-IT" dirty="0" smtClean="0"/>
              <a:t>• </a:t>
            </a:r>
            <a:r>
              <a:rPr lang="it-IT" dirty="0"/>
              <a:t>bambini: età critica da 1 a 5 anni, con picco massimo attorno ai 2 </a:t>
            </a:r>
            <a:r>
              <a:rPr lang="it-IT" dirty="0" smtClean="0"/>
              <a:t>anni (</a:t>
            </a:r>
            <a:r>
              <a:rPr lang="it-IT" u="sng" dirty="0" smtClean="0"/>
              <a:t>ingestione accidentale</a:t>
            </a:r>
            <a:r>
              <a:rPr lang="it-IT" dirty="0" smtClean="0"/>
              <a:t>) </a:t>
            </a:r>
          </a:p>
          <a:p>
            <a:r>
              <a:rPr lang="it-IT" dirty="0" smtClean="0"/>
              <a:t>• </a:t>
            </a:r>
            <a:r>
              <a:rPr lang="it-IT" dirty="0"/>
              <a:t>adulti: anziani, pazienti </a:t>
            </a:r>
            <a:r>
              <a:rPr lang="it-IT" dirty="0" smtClean="0"/>
              <a:t>edentuli </a:t>
            </a:r>
            <a:r>
              <a:rPr lang="it-IT" dirty="0"/>
              <a:t>(</a:t>
            </a:r>
            <a:r>
              <a:rPr lang="it-IT" u="sng" dirty="0"/>
              <a:t>ingestione accidentale</a:t>
            </a:r>
            <a:r>
              <a:rPr lang="it-IT" dirty="0"/>
              <a:t>) </a:t>
            </a:r>
            <a:r>
              <a:rPr lang="it-IT" dirty="0" smtClean="0"/>
              <a:t>, </a:t>
            </a:r>
            <a:r>
              <a:rPr lang="it-IT" dirty="0"/>
              <a:t>con patologie psichiatriche, con disturbi neurologici, detenuti, </a:t>
            </a:r>
            <a:r>
              <a:rPr lang="it-IT" dirty="0" smtClean="0"/>
              <a:t>tossicodipendenti</a:t>
            </a:r>
            <a:r>
              <a:rPr lang="it-IT" dirty="0"/>
              <a:t> (</a:t>
            </a:r>
            <a:r>
              <a:rPr lang="it-IT" u="sng" dirty="0" smtClean="0"/>
              <a:t>ingestione volontaria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6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Occlusione intestinale meccanica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32018" y="1023153"/>
            <a:ext cx="5329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 smtClean="0"/>
              <a:t>Cause </a:t>
            </a:r>
            <a:r>
              <a:rPr lang="it-IT" sz="3600" u="sng" dirty="0" err="1" smtClean="0"/>
              <a:t>intraluminali</a:t>
            </a:r>
            <a:endParaRPr lang="it-IT" sz="3600" u="sng" dirty="0" smtClean="0"/>
          </a:p>
          <a:p>
            <a:pPr algn="ctr"/>
            <a:r>
              <a:rPr lang="it-IT" sz="3600" dirty="0" smtClean="0"/>
              <a:t>Ingestione corpi estranei</a:t>
            </a:r>
          </a:p>
        </p:txBody>
      </p:sp>
      <p:pic>
        <p:nvPicPr>
          <p:cNvPr id="7" name="Picture 3" descr="C:\WINDOWS1\Desktop\andrea\Andrea Photoshop\ovul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" y="2708275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WINDOWS1\Desktop\andrea\Andrea Photoshop\ovul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40" y="2708275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 noChangeArrowheads="1"/>
          </p:cNvSpPr>
          <p:nvPr>
            <p:ph type="title"/>
          </p:nvPr>
        </p:nvSpPr>
        <p:spPr>
          <a:xfrm>
            <a:off x="1032294" y="1076325"/>
            <a:ext cx="10613837" cy="1458912"/>
          </a:xfrm>
        </p:spPr>
        <p:txBody>
          <a:bodyPr/>
          <a:lstStyle/>
          <a:p>
            <a:r>
              <a:rPr lang="it-IT" altLang="it-IT" dirty="0" smtClean="0">
                <a:latin typeface="+mn-lt"/>
              </a:rPr>
              <a:t>Colon: Progressione del materiale fecale</a:t>
            </a:r>
          </a:p>
        </p:txBody>
      </p:sp>
      <p:sp>
        <p:nvSpPr>
          <p:cNvPr id="6147" name="CasellaDiTesto 3"/>
          <p:cNvSpPr txBox="1">
            <a:spLocks noChangeArrowheads="1"/>
          </p:cNvSpPr>
          <p:nvPr/>
        </p:nvSpPr>
        <p:spPr bwMode="auto">
          <a:xfrm>
            <a:off x="545797" y="2734458"/>
            <a:ext cx="381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dirty="0"/>
              <a:t>Attività </a:t>
            </a:r>
            <a:r>
              <a:rPr lang="it-IT" altLang="it-IT" sz="3600" b="1" dirty="0"/>
              <a:t>Propulsiva</a:t>
            </a:r>
            <a:endParaRPr lang="it-IT" altLang="it-IT" b="1" dirty="0"/>
          </a:p>
        </p:txBody>
      </p:sp>
      <p:sp>
        <p:nvSpPr>
          <p:cNvPr id="6148" name="CasellaDiTesto 4"/>
          <p:cNvSpPr txBox="1">
            <a:spLocks noChangeArrowheads="1"/>
          </p:cNvSpPr>
          <p:nvPr/>
        </p:nvSpPr>
        <p:spPr bwMode="auto">
          <a:xfrm>
            <a:off x="6480708" y="2734457"/>
            <a:ext cx="357769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/>
              <a:t>Attività</a:t>
            </a:r>
            <a:r>
              <a:rPr lang="it-IT" altLang="it-IT" sz="3600" dirty="0"/>
              <a:t> </a:t>
            </a:r>
            <a:r>
              <a:rPr lang="it-IT" altLang="it-IT" sz="3600" b="1" dirty="0"/>
              <a:t>Segmentaria</a:t>
            </a: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401335" y="3598058"/>
            <a:ext cx="4176713" cy="3154363"/>
            <a:chOff x="247750" y="2492896"/>
            <a:chExt cx="4176464" cy="3154416"/>
          </a:xfrm>
        </p:grpSpPr>
        <p:sp>
          <p:nvSpPr>
            <p:cNvPr id="6153" name="CasellaDiTesto 5"/>
            <p:cNvSpPr txBox="1">
              <a:spLocks noChangeArrowheads="1"/>
            </p:cNvSpPr>
            <p:nvPr/>
          </p:nvSpPr>
          <p:spPr bwMode="auto">
            <a:xfrm>
              <a:off x="247750" y="3092767"/>
              <a:ext cx="4176464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3200"/>
                <a:t>Peristalsi: Contrazioni che permettono la progressione del materiale intestinale verso l’ano</a:t>
              </a:r>
            </a:p>
          </p:txBody>
        </p:sp>
        <p:sp>
          <p:nvSpPr>
            <p:cNvPr id="6154" name="Freccia in giù 7"/>
            <p:cNvSpPr>
              <a:spLocks noChangeArrowheads="1"/>
            </p:cNvSpPr>
            <p:nvPr/>
          </p:nvSpPr>
          <p:spPr bwMode="auto">
            <a:xfrm>
              <a:off x="1255862" y="2492896"/>
              <a:ext cx="648072" cy="59987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5819206" y="3598058"/>
            <a:ext cx="6084757" cy="4105275"/>
            <a:chOff x="5936382" y="2492896"/>
            <a:chExt cx="4176464" cy="4104456"/>
          </a:xfrm>
        </p:grpSpPr>
        <p:sp>
          <p:nvSpPr>
            <p:cNvPr id="6151" name="CasellaDiTesto 6"/>
            <p:cNvSpPr txBox="1">
              <a:spLocks noChangeArrowheads="1"/>
            </p:cNvSpPr>
            <p:nvPr/>
          </p:nvSpPr>
          <p:spPr bwMode="auto">
            <a:xfrm>
              <a:off x="5936382" y="3057922"/>
              <a:ext cx="4176464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3200" dirty="0"/>
                <a:t>Contrazioni che permettono il rimescolamento del materiale intestinale in modo da favorire l’assorbimento di nutrienti e acqua</a:t>
              </a:r>
            </a:p>
          </p:txBody>
        </p:sp>
        <p:sp>
          <p:nvSpPr>
            <p:cNvPr id="6152" name="Freccia in giù 8"/>
            <p:cNvSpPr>
              <a:spLocks noChangeArrowheads="1"/>
            </p:cNvSpPr>
            <p:nvPr/>
          </p:nvSpPr>
          <p:spPr bwMode="auto">
            <a:xfrm>
              <a:off x="7520558" y="2492896"/>
              <a:ext cx="648072" cy="59987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236061" y="1655618"/>
            <a:ext cx="5582848" cy="4316009"/>
            <a:chOff x="16391" y="231729"/>
            <a:chExt cx="5055895" cy="3810000"/>
          </a:xfrm>
        </p:grpSpPr>
        <p:pic>
          <p:nvPicPr>
            <p:cNvPr id="7177" name="Picture 4" descr="Risultati immagini per peristalsi intestina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1" y="231729"/>
              <a:ext cx="315277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CasellaDiTesto 1"/>
            <p:cNvSpPr txBox="1">
              <a:spLocks noChangeArrowheads="1"/>
            </p:cNvSpPr>
            <p:nvPr/>
          </p:nvSpPr>
          <p:spPr bwMode="auto">
            <a:xfrm>
              <a:off x="3169166" y="894580"/>
              <a:ext cx="1903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/>
                <a:t>Attività propulsiva</a:t>
              </a:r>
            </a:p>
          </p:txBody>
        </p:sp>
      </p:grp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6251171" y="1655618"/>
            <a:ext cx="5647329" cy="4234267"/>
            <a:chOff x="5144294" y="201884"/>
            <a:chExt cx="5112568" cy="3429000"/>
          </a:xfrm>
        </p:grpSpPr>
        <p:pic>
          <p:nvPicPr>
            <p:cNvPr id="7175" name="Immagin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294" y="201884"/>
              <a:ext cx="320142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CasellaDiTesto 5"/>
            <p:cNvSpPr txBox="1">
              <a:spLocks noChangeArrowheads="1"/>
            </p:cNvSpPr>
            <p:nvPr/>
          </p:nvSpPr>
          <p:spPr bwMode="auto">
            <a:xfrm>
              <a:off x="8353742" y="908720"/>
              <a:ext cx="19031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/>
                <a:t>Attività segmentaria</a:t>
              </a: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01240" y="1410747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MECCANISMO DELLA DEFECAZIONE/CONTINENZA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5760" y="2868527"/>
            <a:ext cx="6259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Complesso muscolare coinvolto:</a:t>
            </a:r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Fionda del </a:t>
            </a:r>
            <a:r>
              <a:rPr lang="it-IT" sz="2800" dirty="0" err="1" smtClean="0"/>
              <a:t>pubo</a:t>
            </a:r>
            <a:r>
              <a:rPr lang="it-IT" sz="2800" dirty="0" smtClean="0"/>
              <a:t>-rettale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Elevatore dell’ano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Sfintere interno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Sfintere esterno</a:t>
            </a:r>
            <a:endParaRPr lang="it-IT" sz="2800" dirty="0"/>
          </a:p>
        </p:txBody>
      </p:sp>
      <p:grpSp>
        <p:nvGrpSpPr>
          <p:cNvPr id="9" name="Gruppo 8"/>
          <p:cNvGrpSpPr/>
          <p:nvPr/>
        </p:nvGrpSpPr>
        <p:grpSpPr>
          <a:xfrm>
            <a:off x="6813955" y="3048140"/>
            <a:ext cx="5378045" cy="2987802"/>
            <a:chOff x="6035040" y="2797164"/>
            <a:chExt cx="5378045" cy="2987802"/>
          </a:xfrm>
        </p:grpSpPr>
        <p:pic>
          <p:nvPicPr>
            <p:cNvPr id="1026" name="Picture 2" descr="Disfunzioni del pavimento pelvi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2797164"/>
              <a:ext cx="5378045" cy="298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arrotondato 7"/>
            <p:cNvSpPr/>
            <p:nvPr/>
          </p:nvSpPr>
          <p:spPr>
            <a:xfrm>
              <a:off x="7140633" y="5079076"/>
              <a:ext cx="673331" cy="2161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471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01240" y="1204119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MECCANISMO DELLA DEFECAZIONE/CONTINENZA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4335" y="1791225"/>
            <a:ext cx="67027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Complesso muscolare coinvolto:</a:t>
            </a:r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Fionda del </a:t>
            </a:r>
            <a:r>
              <a:rPr lang="it-IT" sz="2800" dirty="0" err="1" smtClean="0"/>
              <a:t>pubo</a:t>
            </a:r>
            <a:r>
              <a:rPr lang="it-IT" sz="2800" dirty="0" smtClean="0"/>
              <a:t>-rettale: </a:t>
            </a:r>
            <a:r>
              <a:rPr lang="it-IT" dirty="0" smtClean="0"/>
              <a:t>a riposo è contratto, per permettere la defecazione si rilassa e si allunga aumentando l’angolo ano-rettale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739475" y="2850724"/>
            <a:ext cx="5378045" cy="2987802"/>
            <a:chOff x="6035040" y="2797164"/>
            <a:chExt cx="5378045" cy="2987802"/>
          </a:xfrm>
        </p:grpSpPr>
        <p:pic>
          <p:nvPicPr>
            <p:cNvPr id="1026" name="Picture 2" descr="Disfunzioni del pavimento pelvi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2797164"/>
              <a:ext cx="5378045" cy="298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arrotondato 7"/>
            <p:cNvSpPr/>
            <p:nvPr/>
          </p:nvSpPr>
          <p:spPr>
            <a:xfrm>
              <a:off x="7140633" y="5079076"/>
              <a:ext cx="673331" cy="2161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133158" y="3689806"/>
            <a:ext cx="67831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Elevatore dell’ano:</a:t>
            </a:r>
            <a:r>
              <a:rPr lang="it-IT" sz="2800" dirty="0"/>
              <a:t> </a:t>
            </a:r>
            <a:r>
              <a:rPr lang="it-IT" dirty="0"/>
              <a:t>muscolo striato, controllato volontariamente per la contrazione e il rilassamento. La contrazione del muscolo elevatore dell'ano aiuta a sollevare gli organi pelvici e a chiudere l'ano, contribuendo alla continenza</a:t>
            </a:r>
            <a:r>
              <a:rPr lang="it-IT" dirty="0" smtClean="0"/>
              <a:t> </a:t>
            </a:r>
            <a:endParaRPr lang="it-IT" sz="2800" dirty="0"/>
          </a:p>
        </p:txBody>
      </p:sp>
      <p:pic>
        <p:nvPicPr>
          <p:cNvPr id="10" name="Picture 2" descr="Risultati immagini per bowel movement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04" y="3208865"/>
            <a:ext cx="523800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6512" y="5132636"/>
            <a:ext cx="6590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Sfintere </a:t>
            </a:r>
            <a:r>
              <a:rPr lang="it-IT" sz="2800" dirty="0" smtClean="0"/>
              <a:t>interno: </a:t>
            </a:r>
            <a:r>
              <a:rPr lang="it-IT" dirty="0" smtClean="0"/>
              <a:t>involontario, tonicamente contratto </a:t>
            </a:r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Sfintere esterno</a:t>
            </a:r>
          </a:p>
          <a:p>
            <a:endParaRPr lang="it-IT" sz="2800" dirty="0"/>
          </a:p>
        </p:txBody>
      </p:sp>
      <p:pic>
        <p:nvPicPr>
          <p:cNvPr id="7170" name="Picture 2" descr="Quando la struttura influenza la funzione (anche seduti sul water!) –  Osteopata.it – Osteopata a Roma – Trastevere | Latina | Frosin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22" y="2850724"/>
            <a:ext cx="5315198" cy="34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44120" y="6083024"/>
            <a:ext cx="726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Cuscinetti emorroidari e torchio addominale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692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53986" y="1308587"/>
            <a:ext cx="890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FISIOLOGIA DELLA DEFECAZIONE/CONTINENZA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0104" y="2236677"/>
            <a:ext cx="74443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dirty="0" smtClean="0"/>
              <a:t>retto è dotato di </a:t>
            </a:r>
            <a:r>
              <a:rPr lang="it-IT" b="1" dirty="0" smtClean="0"/>
              <a:t>meccanocettori,</a:t>
            </a:r>
            <a:r>
              <a:rPr lang="it-IT" dirty="0" smtClean="0"/>
              <a:t> sensibili alla distensione del viscere. Quando il retto si riempie di materiale fecale entra in contatto con </a:t>
            </a:r>
            <a:r>
              <a:rPr lang="it-IT" b="1" dirty="0" smtClean="0"/>
              <a:t>l’elevatore </a:t>
            </a:r>
            <a:r>
              <a:rPr lang="it-IT" b="1" dirty="0"/>
              <a:t>dell’ano</a:t>
            </a:r>
            <a:r>
              <a:rPr lang="it-IT" dirty="0" smtClean="0"/>
              <a:t>. Si innesca un arco riflesso e il segnale viaggia </a:t>
            </a:r>
            <a:r>
              <a:rPr lang="it-IT" dirty="0"/>
              <a:t>lungo il nervo </a:t>
            </a:r>
            <a:r>
              <a:rPr lang="it-IT" dirty="0" smtClean="0"/>
              <a:t>pudendo verso il </a:t>
            </a:r>
            <a:r>
              <a:rPr lang="it-IT" dirty="0"/>
              <a:t>midollo </a:t>
            </a:r>
            <a:r>
              <a:rPr lang="it-IT" dirty="0" smtClean="0"/>
              <a:t>spinale (S2-S4). </a:t>
            </a:r>
            <a:r>
              <a:rPr lang="it-IT" dirty="0"/>
              <a:t>Giunto a questo livello, </a:t>
            </a:r>
            <a:r>
              <a:rPr lang="it-IT" dirty="0" smtClean="0"/>
              <a:t>il </a:t>
            </a:r>
            <a:r>
              <a:rPr lang="it-IT" dirty="0"/>
              <a:t>segnale si sdoppia; un segnale </a:t>
            </a:r>
            <a:r>
              <a:rPr lang="it-IT" dirty="0" smtClean="0"/>
              <a:t>giunge a livello centrale, e si ha la consapevolezza che il </a:t>
            </a:r>
            <a:r>
              <a:rPr lang="it-IT" dirty="0"/>
              <a:t>retto è </a:t>
            </a:r>
            <a:r>
              <a:rPr lang="it-IT" dirty="0" smtClean="0"/>
              <a:t>pieno; l’altro si </a:t>
            </a:r>
            <a:r>
              <a:rPr lang="it-IT" dirty="0"/>
              <a:t>re-immette lungo il pudendo fino all’ano, giungendo agli </a:t>
            </a:r>
            <a:r>
              <a:rPr lang="it-IT" dirty="0" smtClean="0"/>
              <a:t>sfinteri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/>
              <a:t>lo </a:t>
            </a:r>
            <a:r>
              <a:rPr lang="it-IT" b="1" dirty="0"/>
              <a:t>sfintere anale interno </a:t>
            </a:r>
            <a:r>
              <a:rPr lang="it-IT" dirty="0"/>
              <a:t>si rilascia, allargando in alto il canale retto-anale (riflesso inibitorio retto-anale), mentre lo </a:t>
            </a:r>
            <a:r>
              <a:rPr lang="it-IT" b="1" dirty="0"/>
              <a:t>sfintere esterno </a:t>
            </a:r>
            <a:r>
              <a:rPr lang="it-IT" dirty="0"/>
              <a:t>si contrae, chiudendo l’esterno dell’ano (riflesso </a:t>
            </a:r>
            <a:r>
              <a:rPr lang="it-IT" dirty="0" err="1"/>
              <a:t>eccitatorio</a:t>
            </a:r>
            <a:r>
              <a:rPr lang="it-IT" dirty="0"/>
              <a:t> retto-anale). </a:t>
            </a:r>
            <a:r>
              <a:rPr lang="it-IT" dirty="0" smtClean="0"/>
              <a:t>Le </a:t>
            </a:r>
            <a:r>
              <a:rPr lang="it-IT" dirty="0"/>
              <a:t>feci giungono a contatto con </a:t>
            </a:r>
            <a:r>
              <a:rPr lang="it-IT" dirty="0" smtClean="0"/>
              <a:t>l’ano dove sono presenti </a:t>
            </a:r>
            <a:r>
              <a:rPr lang="it-IT" b="1" dirty="0"/>
              <a:t>recettori sensitivi </a:t>
            </a:r>
            <a:r>
              <a:rPr lang="it-IT" dirty="0"/>
              <a:t>che ci permettono di discriminare il contenuto rettale (feci solide, liquide, gas</a:t>
            </a:r>
            <a:r>
              <a:rPr lang="it-IT" dirty="0" smtClean="0"/>
              <a:t>). L’informazione raggiunge il SNC e siamo in grado di </a:t>
            </a:r>
            <a:r>
              <a:rPr lang="it-IT" dirty="0"/>
              <a:t>decidere se siamo nelle condizioni ambientali, temporali e sociali per </a:t>
            </a:r>
            <a:r>
              <a:rPr lang="it-IT" dirty="0" smtClean="0"/>
              <a:t>evacuare, in questo caso volontariamente rilasciamo lo sfintere esterno, </a:t>
            </a:r>
            <a:r>
              <a:rPr lang="it-IT" dirty="0"/>
              <a:t>o ritardare questo </a:t>
            </a:r>
            <a:r>
              <a:rPr lang="it-IT" dirty="0" smtClean="0"/>
              <a:t>evento, in questo caso volontariamente contraiamo lo sfintere esterno.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06" y="2347730"/>
            <a:ext cx="4278107" cy="40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08563" y="2576945"/>
            <a:ext cx="6774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3600" dirty="0"/>
              <a:t>Sindrome caratterizzata </a:t>
            </a:r>
            <a:r>
              <a:rPr lang="it-IT" altLang="it-IT" sz="3600" dirty="0" smtClean="0"/>
              <a:t>dall’arresto completo </a:t>
            </a:r>
            <a:r>
              <a:rPr lang="it-IT" altLang="it-IT" sz="3600" dirty="0"/>
              <a:t>e persistente del transito </a:t>
            </a:r>
            <a:r>
              <a:rPr lang="it-IT" altLang="it-IT" sz="3600" dirty="0" smtClean="0"/>
              <a:t>intestinale, a </a:t>
            </a:r>
            <a:r>
              <a:rPr lang="it-IT" altLang="it-IT" sz="3600" dirty="0"/>
              <a:t>comparsa brusca o </a:t>
            </a:r>
            <a:r>
              <a:rPr lang="it-IT" altLang="it-IT" sz="3600" dirty="0" smtClean="0"/>
              <a:t>progressiva, con </a:t>
            </a:r>
            <a:r>
              <a:rPr lang="it-IT" altLang="it-IT" sz="3600" dirty="0"/>
              <a:t>chiusura dell’alvo a feci e gas</a:t>
            </a:r>
          </a:p>
          <a:p>
            <a:pPr algn="ctr"/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01239" y="1397877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Occlusione intestinale: Definizione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379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2443</Words>
  <Application>Microsoft Office PowerPoint</Application>
  <PresentationFormat>Widescreen</PresentationFormat>
  <Paragraphs>239</Paragraphs>
  <Slides>36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Microsoft YaHei</vt:lpstr>
      <vt:lpstr>Arial</vt:lpstr>
      <vt:lpstr>Calibri</vt:lpstr>
      <vt:lpstr>Calibri Light</vt:lpstr>
      <vt:lpstr>Times New Roman</vt:lpstr>
      <vt:lpstr>Wingdings</vt:lpstr>
      <vt:lpstr>Tema di Office</vt:lpstr>
      <vt:lpstr>Occlusione intestinale</vt:lpstr>
      <vt:lpstr>Presentazione standard di PowerPoint</vt:lpstr>
      <vt:lpstr>Presentazione standard di PowerPoint</vt:lpstr>
      <vt:lpstr>Colon: Progressione del materiale fecale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Bilirubina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Silvia Palmisano</cp:lastModifiedBy>
  <cp:revision>145</cp:revision>
  <dcterms:created xsi:type="dcterms:W3CDTF">2023-10-17T19:18:35Z</dcterms:created>
  <dcterms:modified xsi:type="dcterms:W3CDTF">2025-04-15T08:06:04Z</dcterms:modified>
</cp:coreProperties>
</file>