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02" r:id="rId3"/>
    <p:sldId id="303" r:id="rId4"/>
    <p:sldId id="304" r:id="rId5"/>
    <p:sldId id="305" r:id="rId6"/>
    <p:sldId id="306" r:id="rId7"/>
    <p:sldId id="307" r:id="rId8"/>
    <p:sldId id="310" r:id="rId9"/>
    <p:sldId id="311" r:id="rId10"/>
    <p:sldId id="312" r:id="rId11"/>
    <p:sldId id="319" r:id="rId12"/>
    <p:sldId id="313" r:id="rId13"/>
    <p:sldId id="314" r:id="rId14"/>
    <p:sldId id="316" r:id="rId15"/>
    <p:sldId id="317" r:id="rId16"/>
    <p:sldId id="320" r:id="rId17"/>
    <p:sldId id="321" r:id="rId18"/>
    <p:sldId id="315" r:id="rId19"/>
    <p:sldId id="344" r:id="rId20"/>
    <p:sldId id="348" r:id="rId21"/>
    <p:sldId id="288" r:id="rId22"/>
    <p:sldId id="349" r:id="rId23"/>
    <p:sldId id="350" r:id="rId24"/>
    <p:sldId id="351" r:id="rId25"/>
    <p:sldId id="352" r:id="rId26"/>
    <p:sldId id="355" r:id="rId27"/>
    <p:sldId id="357" r:id="rId28"/>
    <p:sldId id="346" r:id="rId29"/>
    <p:sldId id="347" r:id="rId30"/>
    <p:sldId id="345" r:id="rId31"/>
    <p:sldId id="325" r:id="rId32"/>
    <p:sldId id="353" r:id="rId33"/>
    <p:sldId id="354" r:id="rId34"/>
    <p:sldId id="262" r:id="rId35"/>
    <p:sldId id="326" r:id="rId36"/>
    <p:sldId id="329" r:id="rId37"/>
    <p:sldId id="328" r:id="rId38"/>
    <p:sldId id="330" r:id="rId39"/>
    <p:sldId id="331" r:id="rId40"/>
    <p:sldId id="332" r:id="rId41"/>
    <p:sldId id="333" r:id="rId42"/>
    <p:sldId id="318" r:id="rId43"/>
    <p:sldId id="358" r:id="rId44"/>
    <p:sldId id="359" r:id="rId45"/>
    <p:sldId id="360" r:id="rId4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EDB7BF-A7B6-4804-8A30-E01737A644D8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4F602494-DA9D-47E5-BE5A-17B70E0309B2}">
      <dgm:prSet phldrT="[Testo]" custT="1"/>
      <dgm:spPr/>
      <dgm:t>
        <a:bodyPr/>
        <a:lstStyle/>
        <a:p>
          <a:r>
            <a:rPr lang="it-IT" sz="1200" dirty="0" smtClean="0"/>
            <a:t>Posizionamento</a:t>
          </a:r>
          <a:r>
            <a:rPr lang="it-IT" sz="1100" dirty="0" smtClean="0"/>
            <a:t> SNG</a:t>
          </a:r>
          <a:endParaRPr lang="it-IT" sz="1100" dirty="0"/>
        </a:p>
      </dgm:t>
    </dgm:pt>
    <dgm:pt modelId="{795784A0-E392-4489-99CA-9A1AD6439C2B}" type="parTrans" cxnId="{94C1EAF7-44BA-49F3-924E-F29195705428}">
      <dgm:prSet/>
      <dgm:spPr/>
      <dgm:t>
        <a:bodyPr/>
        <a:lstStyle/>
        <a:p>
          <a:endParaRPr lang="it-IT"/>
        </a:p>
      </dgm:t>
    </dgm:pt>
    <dgm:pt modelId="{B0A3FCDE-BEA8-46C2-B13E-10968EF20F9C}" type="sibTrans" cxnId="{94C1EAF7-44BA-49F3-924E-F29195705428}">
      <dgm:prSet/>
      <dgm:spPr/>
      <dgm:t>
        <a:bodyPr/>
        <a:lstStyle/>
        <a:p>
          <a:endParaRPr lang="it-IT"/>
        </a:p>
      </dgm:t>
    </dgm:pt>
    <dgm:pt modelId="{06390634-6001-4287-97A7-F243A5CE57BE}">
      <dgm:prSet phldrT="[Testo]" custT="1"/>
      <dgm:spPr/>
      <dgm:t>
        <a:bodyPr/>
        <a:lstStyle/>
        <a:p>
          <a:r>
            <a:rPr lang="it-IT" sz="1200" dirty="0" smtClean="0"/>
            <a:t> Aspirazione di TUTTO il contenuto gastrico</a:t>
          </a:r>
          <a:endParaRPr lang="it-IT" sz="1200" dirty="0"/>
        </a:p>
      </dgm:t>
    </dgm:pt>
    <dgm:pt modelId="{A4ED7976-91E0-4348-BB69-BF04363E8184}" type="parTrans" cxnId="{844AE251-AAF7-4324-8F3D-5D6147B0A8EF}">
      <dgm:prSet/>
      <dgm:spPr/>
      <dgm:t>
        <a:bodyPr/>
        <a:lstStyle/>
        <a:p>
          <a:endParaRPr lang="it-IT"/>
        </a:p>
      </dgm:t>
    </dgm:pt>
    <dgm:pt modelId="{8E98C910-62C9-4E02-A556-893EE53AD650}" type="sibTrans" cxnId="{844AE251-AAF7-4324-8F3D-5D6147B0A8EF}">
      <dgm:prSet/>
      <dgm:spPr/>
      <dgm:t>
        <a:bodyPr/>
        <a:lstStyle/>
        <a:p>
          <a:endParaRPr lang="it-IT"/>
        </a:p>
      </dgm:t>
    </dgm:pt>
    <dgm:pt modelId="{DC11455B-49C5-43F1-A4CF-D0A04DDA6322}">
      <dgm:prSet phldrT="[Testo]"/>
      <dgm:spPr/>
      <dgm:t>
        <a:bodyPr/>
        <a:lstStyle/>
        <a:p>
          <a:r>
            <a:rPr lang="it-IT" dirty="0" smtClean="0"/>
            <a:t>Somministrazione del </a:t>
          </a:r>
          <a:r>
            <a:rPr lang="it-IT" dirty="0" err="1" smtClean="0"/>
            <a:t>Gastrografin</a:t>
          </a:r>
          <a:r>
            <a:rPr lang="it-IT" dirty="0" smtClean="0"/>
            <a:t> (100mL) attraverso il SNG</a:t>
          </a:r>
          <a:endParaRPr lang="it-IT" dirty="0"/>
        </a:p>
      </dgm:t>
    </dgm:pt>
    <dgm:pt modelId="{C7382DF1-7763-4ABF-AFAF-87E79FAD8331}" type="parTrans" cxnId="{6B39CBF5-0FA2-4C12-889E-B7F89DC6DF0A}">
      <dgm:prSet/>
      <dgm:spPr/>
      <dgm:t>
        <a:bodyPr/>
        <a:lstStyle/>
        <a:p>
          <a:endParaRPr lang="it-IT"/>
        </a:p>
      </dgm:t>
    </dgm:pt>
    <dgm:pt modelId="{F6DE7613-A610-47B5-9BB0-6DE0979863CF}" type="sibTrans" cxnId="{6B39CBF5-0FA2-4C12-889E-B7F89DC6DF0A}">
      <dgm:prSet/>
      <dgm:spPr/>
      <dgm:t>
        <a:bodyPr/>
        <a:lstStyle/>
        <a:p>
          <a:endParaRPr lang="it-IT"/>
        </a:p>
      </dgm:t>
    </dgm:pt>
    <dgm:pt modelId="{A90C1004-C05E-4DA8-B588-90975BECB190}">
      <dgm:prSet phldrT="[Testo]" custT="1"/>
      <dgm:spPr/>
      <dgm:t>
        <a:bodyPr/>
        <a:lstStyle/>
        <a:p>
          <a:r>
            <a:rPr lang="it-IT" sz="1200" dirty="0" smtClean="0"/>
            <a:t> Successivo </a:t>
          </a:r>
          <a:r>
            <a:rPr lang="it-IT" sz="1200" dirty="0" err="1" smtClean="0"/>
            <a:t>clampaggio</a:t>
          </a:r>
          <a:r>
            <a:rPr lang="it-IT" sz="1200" dirty="0" smtClean="0"/>
            <a:t> del SNG</a:t>
          </a:r>
          <a:endParaRPr lang="it-IT" sz="1200" dirty="0"/>
        </a:p>
      </dgm:t>
    </dgm:pt>
    <dgm:pt modelId="{2D145946-A3A7-47FD-BBA8-AB2D27763049}" type="parTrans" cxnId="{EB47163B-DC01-48EB-A5B9-7D9F750C0BD6}">
      <dgm:prSet/>
      <dgm:spPr/>
      <dgm:t>
        <a:bodyPr/>
        <a:lstStyle/>
        <a:p>
          <a:endParaRPr lang="it-IT"/>
        </a:p>
      </dgm:t>
    </dgm:pt>
    <dgm:pt modelId="{1DC23848-74E1-4A5D-8800-01C43C2F3C3F}" type="sibTrans" cxnId="{EB47163B-DC01-48EB-A5B9-7D9F750C0BD6}">
      <dgm:prSet/>
      <dgm:spPr/>
      <dgm:t>
        <a:bodyPr/>
        <a:lstStyle/>
        <a:p>
          <a:endParaRPr lang="it-IT"/>
        </a:p>
      </dgm:t>
    </dgm:pt>
    <dgm:pt modelId="{9CD8B10A-9351-4F35-AE88-BE3144F42AAD}">
      <dgm:prSet phldrT="[Testo]" custT="1"/>
      <dgm:spPr/>
      <dgm:t>
        <a:bodyPr/>
        <a:lstStyle/>
        <a:p>
          <a:r>
            <a:rPr lang="it-IT" sz="1400" dirty="0" err="1" smtClean="0"/>
            <a:t>Wait</a:t>
          </a:r>
          <a:r>
            <a:rPr lang="it-IT" sz="1400" dirty="0" smtClean="0"/>
            <a:t> and Watch</a:t>
          </a:r>
          <a:endParaRPr lang="it-IT" sz="1400" dirty="0"/>
        </a:p>
      </dgm:t>
    </dgm:pt>
    <dgm:pt modelId="{6DF35093-C69D-479C-A055-338396C50F36}" type="parTrans" cxnId="{C24B470D-B043-471C-A6E8-FC619046B5D3}">
      <dgm:prSet/>
      <dgm:spPr/>
      <dgm:t>
        <a:bodyPr/>
        <a:lstStyle/>
        <a:p>
          <a:endParaRPr lang="it-IT"/>
        </a:p>
      </dgm:t>
    </dgm:pt>
    <dgm:pt modelId="{0EFAD3D7-8204-4A08-B36D-030ED58846D2}" type="sibTrans" cxnId="{C24B470D-B043-471C-A6E8-FC619046B5D3}">
      <dgm:prSet/>
      <dgm:spPr/>
      <dgm:t>
        <a:bodyPr/>
        <a:lstStyle/>
        <a:p>
          <a:endParaRPr lang="it-IT"/>
        </a:p>
      </dgm:t>
    </dgm:pt>
    <dgm:pt modelId="{9F931D9B-D50D-4924-B21B-2BC70BF5061F}" type="pres">
      <dgm:prSet presAssocID="{BEEDB7BF-A7B6-4804-8A30-E01737A644D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C9F08101-25E9-4957-8061-52F7D5D0F753}" type="pres">
      <dgm:prSet presAssocID="{4F602494-DA9D-47E5-BE5A-17B70E0309B2}" presName="composite" presStyleCnt="0"/>
      <dgm:spPr/>
    </dgm:pt>
    <dgm:pt modelId="{B0CCF142-42F0-4059-A151-CC90C230F35C}" type="pres">
      <dgm:prSet presAssocID="{4F602494-DA9D-47E5-BE5A-17B70E0309B2}" presName="bentUpArrow1" presStyleLbl="alignImgPlace1" presStyleIdx="0" presStyleCnt="2"/>
      <dgm:spPr/>
    </dgm:pt>
    <dgm:pt modelId="{20BA65F3-D130-4575-B0A6-CC18E3820724}" type="pres">
      <dgm:prSet presAssocID="{4F602494-DA9D-47E5-BE5A-17B70E0309B2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E37C74D-057C-46DF-9090-F6ADBD9A570E}" type="pres">
      <dgm:prSet presAssocID="{4F602494-DA9D-47E5-BE5A-17B70E0309B2}" presName="ChildText" presStyleLbl="revTx" presStyleIdx="0" presStyleCnt="2" custScaleX="178748" custLinFactNeighborX="78699" custLinFactNeighborY="-11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22815A7-9BC8-467D-9C91-CFB27841297D}" type="pres">
      <dgm:prSet presAssocID="{B0A3FCDE-BEA8-46C2-B13E-10968EF20F9C}" presName="sibTrans" presStyleCnt="0"/>
      <dgm:spPr/>
    </dgm:pt>
    <dgm:pt modelId="{6712415A-CAA0-4B67-8FD1-643C0A413B03}" type="pres">
      <dgm:prSet presAssocID="{DC11455B-49C5-43F1-A4CF-D0A04DDA6322}" presName="composite" presStyleCnt="0"/>
      <dgm:spPr/>
    </dgm:pt>
    <dgm:pt modelId="{5257CF39-DAD1-46AE-80A9-9807FAED3227}" type="pres">
      <dgm:prSet presAssocID="{DC11455B-49C5-43F1-A4CF-D0A04DDA6322}" presName="bentUpArrow1" presStyleLbl="alignImgPlace1" presStyleIdx="1" presStyleCnt="2"/>
      <dgm:spPr/>
    </dgm:pt>
    <dgm:pt modelId="{E56320A1-667C-4137-9F94-48960657E082}" type="pres">
      <dgm:prSet presAssocID="{DC11455B-49C5-43F1-A4CF-D0A04DDA6322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8411A68-AA80-4218-8E0E-3B19CC807CB3}" type="pres">
      <dgm:prSet presAssocID="{DC11455B-49C5-43F1-A4CF-D0A04DDA6322}" presName="ChildText" presStyleLbl="revTx" presStyleIdx="1" presStyleCnt="2" custLinFactNeighborX="25377" custLinFactNeighborY="11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FE37923-0EB2-4192-A13A-0F4C9F176D98}" type="pres">
      <dgm:prSet presAssocID="{F6DE7613-A610-47B5-9BB0-6DE0979863CF}" presName="sibTrans" presStyleCnt="0"/>
      <dgm:spPr/>
    </dgm:pt>
    <dgm:pt modelId="{A47CFE72-9C59-4DE1-B27D-14801965E781}" type="pres">
      <dgm:prSet presAssocID="{9CD8B10A-9351-4F35-AE88-BE3144F42AAD}" presName="composite" presStyleCnt="0"/>
      <dgm:spPr/>
    </dgm:pt>
    <dgm:pt modelId="{B7623A15-DD3B-4CFA-A135-7AE2C673F944}" type="pres">
      <dgm:prSet presAssocID="{9CD8B10A-9351-4F35-AE88-BE3144F42AAD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B47163B-DC01-48EB-A5B9-7D9F750C0BD6}" srcId="{DC11455B-49C5-43F1-A4CF-D0A04DDA6322}" destId="{A90C1004-C05E-4DA8-B588-90975BECB190}" srcOrd="0" destOrd="0" parTransId="{2D145946-A3A7-47FD-BBA8-AB2D27763049}" sibTransId="{1DC23848-74E1-4A5D-8800-01C43C2F3C3F}"/>
    <dgm:cxn modelId="{5E03A051-D654-4957-8437-E2DCBB2183F7}" type="presOf" srcId="{06390634-6001-4287-97A7-F243A5CE57BE}" destId="{DE37C74D-057C-46DF-9090-F6ADBD9A570E}" srcOrd="0" destOrd="0" presId="urn:microsoft.com/office/officeart/2005/8/layout/StepDownProcess"/>
    <dgm:cxn modelId="{94C1EAF7-44BA-49F3-924E-F29195705428}" srcId="{BEEDB7BF-A7B6-4804-8A30-E01737A644D8}" destId="{4F602494-DA9D-47E5-BE5A-17B70E0309B2}" srcOrd="0" destOrd="0" parTransId="{795784A0-E392-4489-99CA-9A1AD6439C2B}" sibTransId="{B0A3FCDE-BEA8-46C2-B13E-10968EF20F9C}"/>
    <dgm:cxn modelId="{19F8D67A-7F41-4D6B-8D45-511DEC0F8F0D}" type="presOf" srcId="{4F602494-DA9D-47E5-BE5A-17B70E0309B2}" destId="{20BA65F3-D130-4575-B0A6-CC18E3820724}" srcOrd="0" destOrd="0" presId="urn:microsoft.com/office/officeart/2005/8/layout/StepDownProcess"/>
    <dgm:cxn modelId="{45C7126D-5A9A-4262-85CA-063610989880}" type="presOf" srcId="{DC11455B-49C5-43F1-A4CF-D0A04DDA6322}" destId="{E56320A1-667C-4137-9F94-48960657E082}" srcOrd="0" destOrd="0" presId="urn:microsoft.com/office/officeart/2005/8/layout/StepDownProcess"/>
    <dgm:cxn modelId="{A164AE37-9709-4AA3-A75F-3AE7BDF43C38}" type="presOf" srcId="{BEEDB7BF-A7B6-4804-8A30-E01737A644D8}" destId="{9F931D9B-D50D-4924-B21B-2BC70BF5061F}" srcOrd="0" destOrd="0" presId="urn:microsoft.com/office/officeart/2005/8/layout/StepDownProcess"/>
    <dgm:cxn modelId="{6B39CBF5-0FA2-4C12-889E-B7F89DC6DF0A}" srcId="{BEEDB7BF-A7B6-4804-8A30-E01737A644D8}" destId="{DC11455B-49C5-43F1-A4CF-D0A04DDA6322}" srcOrd="1" destOrd="0" parTransId="{C7382DF1-7763-4ABF-AFAF-87E79FAD8331}" sibTransId="{F6DE7613-A610-47B5-9BB0-6DE0979863CF}"/>
    <dgm:cxn modelId="{844AE251-AAF7-4324-8F3D-5D6147B0A8EF}" srcId="{4F602494-DA9D-47E5-BE5A-17B70E0309B2}" destId="{06390634-6001-4287-97A7-F243A5CE57BE}" srcOrd="0" destOrd="0" parTransId="{A4ED7976-91E0-4348-BB69-BF04363E8184}" sibTransId="{8E98C910-62C9-4E02-A556-893EE53AD650}"/>
    <dgm:cxn modelId="{C24B470D-B043-471C-A6E8-FC619046B5D3}" srcId="{BEEDB7BF-A7B6-4804-8A30-E01737A644D8}" destId="{9CD8B10A-9351-4F35-AE88-BE3144F42AAD}" srcOrd="2" destOrd="0" parTransId="{6DF35093-C69D-479C-A055-338396C50F36}" sibTransId="{0EFAD3D7-8204-4A08-B36D-030ED58846D2}"/>
    <dgm:cxn modelId="{163A5CFD-877E-4E3C-996D-8222CDAC1DA6}" type="presOf" srcId="{A90C1004-C05E-4DA8-B588-90975BECB190}" destId="{58411A68-AA80-4218-8E0E-3B19CC807CB3}" srcOrd="0" destOrd="0" presId="urn:microsoft.com/office/officeart/2005/8/layout/StepDownProcess"/>
    <dgm:cxn modelId="{083F841E-33B1-4BAF-B6F2-4E77EB3329CA}" type="presOf" srcId="{9CD8B10A-9351-4F35-AE88-BE3144F42AAD}" destId="{B7623A15-DD3B-4CFA-A135-7AE2C673F944}" srcOrd="0" destOrd="0" presId="urn:microsoft.com/office/officeart/2005/8/layout/StepDownProcess"/>
    <dgm:cxn modelId="{F99A177C-31FE-4F3E-AE8B-6BE611D238A2}" type="presParOf" srcId="{9F931D9B-D50D-4924-B21B-2BC70BF5061F}" destId="{C9F08101-25E9-4957-8061-52F7D5D0F753}" srcOrd="0" destOrd="0" presId="urn:microsoft.com/office/officeart/2005/8/layout/StepDownProcess"/>
    <dgm:cxn modelId="{F87AC17E-75A0-4002-8261-B3618434FBF1}" type="presParOf" srcId="{C9F08101-25E9-4957-8061-52F7D5D0F753}" destId="{B0CCF142-42F0-4059-A151-CC90C230F35C}" srcOrd="0" destOrd="0" presId="urn:microsoft.com/office/officeart/2005/8/layout/StepDownProcess"/>
    <dgm:cxn modelId="{4B7566BE-10DB-4121-8528-AC8F022B6806}" type="presParOf" srcId="{C9F08101-25E9-4957-8061-52F7D5D0F753}" destId="{20BA65F3-D130-4575-B0A6-CC18E3820724}" srcOrd="1" destOrd="0" presId="urn:microsoft.com/office/officeart/2005/8/layout/StepDownProcess"/>
    <dgm:cxn modelId="{565D78AB-4B75-404C-B2C5-5E0F02ACB604}" type="presParOf" srcId="{C9F08101-25E9-4957-8061-52F7D5D0F753}" destId="{DE37C74D-057C-46DF-9090-F6ADBD9A570E}" srcOrd="2" destOrd="0" presId="urn:microsoft.com/office/officeart/2005/8/layout/StepDownProcess"/>
    <dgm:cxn modelId="{9BA94DC5-6ACC-4D47-8D62-EBD9D2D6F96E}" type="presParOf" srcId="{9F931D9B-D50D-4924-B21B-2BC70BF5061F}" destId="{B22815A7-9BC8-467D-9C91-CFB27841297D}" srcOrd="1" destOrd="0" presId="urn:microsoft.com/office/officeart/2005/8/layout/StepDownProcess"/>
    <dgm:cxn modelId="{B540B733-DB51-4708-9859-B15935F30F4D}" type="presParOf" srcId="{9F931D9B-D50D-4924-B21B-2BC70BF5061F}" destId="{6712415A-CAA0-4B67-8FD1-643C0A413B03}" srcOrd="2" destOrd="0" presId="urn:microsoft.com/office/officeart/2005/8/layout/StepDownProcess"/>
    <dgm:cxn modelId="{042DEA9A-A9EF-43F3-ADDE-AE5FA392531A}" type="presParOf" srcId="{6712415A-CAA0-4B67-8FD1-643C0A413B03}" destId="{5257CF39-DAD1-46AE-80A9-9807FAED3227}" srcOrd="0" destOrd="0" presId="urn:microsoft.com/office/officeart/2005/8/layout/StepDownProcess"/>
    <dgm:cxn modelId="{8EED78B7-557F-41B5-9DA3-D183E910F078}" type="presParOf" srcId="{6712415A-CAA0-4B67-8FD1-643C0A413B03}" destId="{E56320A1-667C-4137-9F94-48960657E082}" srcOrd="1" destOrd="0" presId="urn:microsoft.com/office/officeart/2005/8/layout/StepDownProcess"/>
    <dgm:cxn modelId="{DEDACB11-2CFC-4159-AF99-E8AC5D890F64}" type="presParOf" srcId="{6712415A-CAA0-4B67-8FD1-643C0A413B03}" destId="{58411A68-AA80-4218-8E0E-3B19CC807CB3}" srcOrd="2" destOrd="0" presId="urn:microsoft.com/office/officeart/2005/8/layout/StepDownProcess"/>
    <dgm:cxn modelId="{05568AB7-B58F-42FC-8233-F8360023BD9E}" type="presParOf" srcId="{9F931D9B-D50D-4924-B21B-2BC70BF5061F}" destId="{3FE37923-0EB2-4192-A13A-0F4C9F176D98}" srcOrd="3" destOrd="0" presId="urn:microsoft.com/office/officeart/2005/8/layout/StepDownProcess"/>
    <dgm:cxn modelId="{92DD057B-0F4F-4442-9457-2542D9F723B9}" type="presParOf" srcId="{9F931D9B-D50D-4924-B21B-2BC70BF5061F}" destId="{A47CFE72-9C59-4DE1-B27D-14801965E781}" srcOrd="4" destOrd="0" presId="urn:microsoft.com/office/officeart/2005/8/layout/StepDownProcess"/>
    <dgm:cxn modelId="{549797F8-EC28-4CD4-9ECE-0CC6B9C78BB2}" type="presParOf" srcId="{A47CFE72-9C59-4DE1-B27D-14801965E781}" destId="{B7623A15-DD3B-4CFA-A135-7AE2C673F944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CF142-42F0-4059-A151-CC90C230F35C}">
      <dsp:nvSpPr>
        <dsp:cNvPr id="0" name=""/>
        <dsp:cNvSpPr/>
      </dsp:nvSpPr>
      <dsp:spPr>
        <a:xfrm rot="5400000">
          <a:off x="796244" y="848658"/>
          <a:ext cx="750565" cy="85449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A65F3-D130-4575-B0A6-CC18E3820724}">
      <dsp:nvSpPr>
        <dsp:cNvPr id="0" name=""/>
        <dsp:cNvSpPr/>
      </dsp:nvSpPr>
      <dsp:spPr>
        <a:xfrm>
          <a:off x="597389" y="16641"/>
          <a:ext cx="1263510" cy="884416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Posizionamento</a:t>
          </a:r>
          <a:r>
            <a:rPr lang="it-IT" sz="1100" kern="1200" dirty="0" smtClean="0"/>
            <a:t> SNG</a:t>
          </a:r>
          <a:endParaRPr lang="it-IT" sz="1100" kern="1200" dirty="0"/>
        </a:p>
      </dsp:txBody>
      <dsp:txXfrm>
        <a:off x="640570" y="59822"/>
        <a:ext cx="1177148" cy="798054"/>
      </dsp:txXfrm>
    </dsp:sp>
    <dsp:sp modelId="{DE37C74D-057C-46DF-9090-F6ADBD9A570E}">
      <dsp:nvSpPr>
        <dsp:cNvPr id="0" name=""/>
        <dsp:cNvSpPr/>
      </dsp:nvSpPr>
      <dsp:spPr>
        <a:xfrm>
          <a:off x="2222279" y="92677"/>
          <a:ext cx="1642617" cy="714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smtClean="0"/>
            <a:t> Aspirazione di TUTTO il contenuto gastrico</a:t>
          </a:r>
          <a:endParaRPr lang="it-IT" sz="1200" kern="1200" dirty="0"/>
        </a:p>
      </dsp:txBody>
      <dsp:txXfrm>
        <a:off x="2222279" y="92677"/>
        <a:ext cx="1642617" cy="714824"/>
      </dsp:txXfrm>
    </dsp:sp>
    <dsp:sp modelId="{5257CF39-DAD1-46AE-80A9-9807FAED3227}">
      <dsp:nvSpPr>
        <dsp:cNvPr id="0" name=""/>
        <dsp:cNvSpPr/>
      </dsp:nvSpPr>
      <dsp:spPr>
        <a:xfrm rot="5400000">
          <a:off x="2017506" y="1842149"/>
          <a:ext cx="750565" cy="85449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6685025"/>
            <a:satOff val="-25325"/>
            <a:lumOff val="84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6320A1-667C-4137-9F94-48960657E082}">
      <dsp:nvSpPr>
        <dsp:cNvPr id="0" name=""/>
        <dsp:cNvSpPr/>
      </dsp:nvSpPr>
      <dsp:spPr>
        <a:xfrm>
          <a:off x="1818652" y="1010132"/>
          <a:ext cx="1263510" cy="884416"/>
        </a:xfrm>
        <a:prstGeom prst="roundRect">
          <a:avLst>
            <a:gd name="adj" fmla="val 1667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Somministrazione del </a:t>
          </a:r>
          <a:r>
            <a:rPr lang="it-IT" sz="1100" kern="1200" dirty="0" err="1" smtClean="0"/>
            <a:t>Gastrografin</a:t>
          </a:r>
          <a:r>
            <a:rPr lang="it-IT" sz="1100" kern="1200" dirty="0" smtClean="0"/>
            <a:t> (100mL) attraverso il SNG</a:t>
          </a:r>
          <a:endParaRPr lang="it-IT" sz="1100" kern="1200" dirty="0"/>
        </a:p>
      </dsp:txBody>
      <dsp:txXfrm>
        <a:off x="1861833" y="1053313"/>
        <a:ext cx="1177148" cy="798054"/>
      </dsp:txXfrm>
    </dsp:sp>
    <dsp:sp modelId="{58411A68-AA80-4218-8E0E-3B19CC807CB3}">
      <dsp:nvSpPr>
        <dsp:cNvPr id="0" name=""/>
        <dsp:cNvSpPr/>
      </dsp:nvSpPr>
      <dsp:spPr>
        <a:xfrm>
          <a:off x="3315366" y="1102795"/>
          <a:ext cx="918956" cy="714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smtClean="0"/>
            <a:t> Successivo </a:t>
          </a:r>
          <a:r>
            <a:rPr lang="it-IT" sz="1200" kern="1200" dirty="0" err="1" smtClean="0"/>
            <a:t>clampaggio</a:t>
          </a:r>
          <a:r>
            <a:rPr lang="it-IT" sz="1200" kern="1200" dirty="0" smtClean="0"/>
            <a:t> del SNG</a:t>
          </a:r>
          <a:endParaRPr lang="it-IT" sz="1200" kern="1200" dirty="0"/>
        </a:p>
      </dsp:txBody>
      <dsp:txXfrm>
        <a:off x="3315366" y="1102795"/>
        <a:ext cx="918956" cy="714824"/>
      </dsp:txXfrm>
    </dsp:sp>
    <dsp:sp modelId="{B7623A15-DD3B-4CFA-A135-7AE2C673F944}">
      <dsp:nvSpPr>
        <dsp:cNvPr id="0" name=""/>
        <dsp:cNvSpPr/>
      </dsp:nvSpPr>
      <dsp:spPr>
        <a:xfrm>
          <a:off x="3039915" y="2003624"/>
          <a:ext cx="1263510" cy="884416"/>
        </a:xfrm>
        <a:prstGeom prst="roundRect">
          <a:avLst>
            <a:gd name="adj" fmla="val 1667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 smtClean="0"/>
            <a:t>Wait</a:t>
          </a:r>
          <a:r>
            <a:rPr lang="it-IT" sz="1400" kern="1200" dirty="0" smtClean="0"/>
            <a:t> and Watch</a:t>
          </a:r>
          <a:endParaRPr lang="it-IT" sz="1400" kern="1200" dirty="0"/>
        </a:p>
      </dsp:txBody>
      <dsp:txXfrm>
        <a:off x="3083096" y="2046805"/>
        <a:ext cx="1177148" cy="798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6T16:27:07.751"/>
    </inkml:context>
    <inkml:brush xml:id="br0">
      <inkml:brushProperty name="width" value="0.0635" units="cm"/>
      <inkml:brushProperty name="height" value="0.0635" units="cm"/>
      <inkml:brushProperty name="color" value="#FF0000"/>
      <inkml:brushProperty name="ignorePressure" value="1"/>
    </inkml:brush>
  </inkml:definitions>
  <inkml:trace contextRef="#ctx0" brushRef="#br0">33957 20386,'2'4,"1"16,2 10,5 14,0 1,-1 0,-2-3,-1-9,4-10,2-7,4-6,1-2,4 2,4 0,-3 7,-3 4,-1 1,0 1,-4-1,-1-4,-4-3,1 0,0 0,0 2,2 4,0 2,-3 0,4 0,0-1,-2-1,-1 0,-2-1,-3-3,3 7,0-1,-2 0,1-6,-2 0,0-1,2-3,1 0,-2 1,-1 0,0 2,0 4,-1 2,3-2,0-2,2 0,5 0,1 0,-3 3,-3 3,2-1,-2-1,-1-1,-1-4,-2-2,0 1,0-3,-1-1,0 2,2-2,2-2</inkml:trace>
  <inkml:trace contextRef="#ctx0" brushRef="#br0" timeOffset="2247">33813 20740,'4'-3,"4"0,6-4,1-1,1 1,3-1,-1 1,2 2,4 1,0 3,1-2,-2-1,-3 2,-1 0,5-4,-1-1,7 1,3 2,-2-2,-2 1,-3 2,-6 0</inkml:trace>
  <inkml:trace contextRef="#ctx0" brushRef="#br0" timeOffset="4656">34009 20949,'2'0,"6"-2,3-2,4 2,7 0,1 0,8 1,1 0,0 1,-4 0,-2 0,-3 0,-1 0,-2 0,2 0,-1 0,2 1,-2-1,-5-3,1-4,-4-4,-3 0</inkml:trace>
  <inkml:trace contextRef="#ctx0" brushRef="#br0" timeOffset="6860">34153 21172,'2'0,"3"0,6-5,2-1,4-2,1-4,0 0,1 2,4 1,1 1,0 3,-2 1,1 2,-2 2,2 4,1 5,4 0,0 3,-2 0,-4 0,-6-3</inkml:trace>
  <inkml:trace contextRef="#ctx0" brushRef="#br0" timeOffset="9537">34258 21434,'5'0,"3"-2,5-2,2 2,4 0,0-5,0 0,2 1,3 1,-1 2,1 1,-2 1,2 1,1 0,-1 0,2 3,0 0,0 0,0 0,-1-2,-5 2,-1 1,-3-1,-2-1</inkml:trace>
  <inkml:trace contextRef="#ctx0" brushRef="#br0" timeOffset="23042">35135 22298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6T16:27:27.417"/>
    </inkml:context>
    <inkml:brush xml:id="br0">
      <inkml:brushProperty name="width" value="0.0635" units="cm"/>
      <inkml:brushProperty name="height" value="0.0635" units="cm"/>
      <inkml:brushProperty name="color" value="#FF0000"/>
      <inkml:brushProperty name="ignorePressure" value="1"/>
    </inkml:brush>
  </inkml:definitions>
  <inkml:trace contextRef="#ctx0" brushRef="#br0">54539 3732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DB55E-E9D7-4D16-A528-D2C5DD622AD6}" type="datetimeFigureOut">
              <a:rPr lang="it-IT" smtClean="0"/>
              <a:t>15/04/2025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16B07-43B7-432E-8EED-685DC4E4BC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4053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ChangeArrowheads="1"/>
          </p:cNvSpPr>
          <p:nvPr/>
        </p:nvSpPr>
        <p:spPr bwMode="auto">
          <a:xfrm>
            <a:off x="3886200" y="0"/>
            <a:ext cx="2971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5539" name="Rectangle 2"/>
          <p:cNvSpPr>
            <a:spLocks noChangeArrowheads="1"/>
          </p:cNvSpPr>
          <p:nvPr/>
        </p:nvSpPr>
        <p:spPr bwMode="auto">
          <a:xfrm>
            <a:off x="3886200" y="9285288"/>
            <a:ext cx="2971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9080" tIns="0" rIns="19080" bIns="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>
              <a:buSzPct val="100000"/>
            </a:pPr>
            <a:r>
              <a:rPr lang="it-IT" altLang="it-IT" sz="1000" i="1">
                <a:solidFill>
                  <a:srgbClr val="FFFF80"/>
                </a:solidFill>
              </a:rPr>
              <a:t>54</a:t>
            </a:r>
          </a:p>
        </p:txBody>
      </p:sp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0" y="9285288"/>
            <a:ext cx="2971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5541" name="Rectangle 4"/>
          <p:cNvSpPr>
            <a:spLocks noChangeArrowheads="1"/>
          </p:cNvSpPr>
          <p:nvPr/>
        </p:nvSpPr>
        <p:spPr bwMode="auto">
          <a:xfrm>
            <a:off x="0" y="0"/>
            <a:ext cx="2971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5542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857250"/>
            <a:ext cx="6070600" cy="3416300"/>
          </a:xfrm>
          <a:solidFill>
            <a:srgbClr val="FFFFFF"/>
          </a:solidFill>
          <a:ln/>
        </p:spPr>
      </p:sp>
      <p:sp>
        <p:nvSpPr>
          <p:cNvPr id="6554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14400" y="4646613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348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8D0F18-C07D-6C5D-581C-C59ED0249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B6A9F6F-FDFE-86A9-35F6-AA43A8A01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7E8595-14A5-1024-E9A3-46885BF6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15/04/2025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1A5C24-250D-8986-CF0B-2F51D9F19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F82F26-F902-3110-B62E-FD3BB3E18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85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798619-99EC-8173-6C9E-A28D7D55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A0AE81F-B22B-394A-2FD3-DB2C90890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EACB51-12AA-EF6D-6F6A-ABC98D9B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15/04/2025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5841E0-95E9-A57C-1149-352D422F6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F54957-EA83-0091-FB50-CA8CEFBE0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633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FC54654-B10A-5998-650F-6993390EC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F3AAE24-1902-642F-4502-A6EE24068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D6016A-AEDE-53BD-3D3F-1791D0621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15/04/2025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CFA95C-C821-052B-C204-A02272F9B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D16744-2AF2-45FD-B9CF-6C28A9915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224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6BD35-B918-4DB6-BD8D-F27494E8190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0635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1AC4F8-E567-CA6D-406C-C0CB61EFC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020093-0B82-39B6-93C3-649BB8958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6F1664-D948-F11B-CA8C-927AB6E35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15/04/2025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27AFD4-417A-2AB3-2A36-F617D7BDD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7A79BC-588A-0737-A078-49EAAE6F8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12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FADD4F-9E7A-6D2C-292B-723CAEF55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755FBC-EA75-CB62-87B1-C1EEAA99C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1353B3-B679-F547-C0F8-F1D3470C0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15/04/2025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929F1C-3AA6-9591-A947-90C34A0FE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F8B884-A372-01F9-FD9C-5F96A3A8A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668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F8B3CF-26B6-3EE3-B54D-8907AE47C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F02BE8-7B43-11D7-E8EC-3CC421D2E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4BCCB9-735C-838F-EE91-43569B17B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42FFD3-729C-2F61-0B69-DBB984FDF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15/04/2025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2589FB-B299-02AE-019B-1EA929064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0377F1-F606-177E-AE98-344627F3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464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3FFD21-6FDB-693F-44E0-794F4995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7ED583-ED8F-22E7-1BD5-19DDD1D7C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AE99687-0023-5683-BCEF-DFB8B450B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13C7537-DB52-8B46-6B23-03B13DDEB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8BEE2F0-2A44-4A43-CE77-5427267E7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4E3E01A-2AB1-861B-5CBE-4F1979F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15/04/2025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ED5E9B7-55DF-8B33-4BAA-92D574E16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43B2E01-8B83-79D0-91F5-90AC90E0E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06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44CC3-A358-3861-90B8-53C5EA1E0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71B401F-CC02-C79A-B63E-F789BFEE8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15/04/2025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DC24DA-C2CA-C301-2A9D-4DAB8152D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5815868-A7EB-26FE-C28C-D41A876A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44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405F7D9-7A07-6CA9-DE44-AC0C7C6A4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15/04/2025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385FEA3-C7D7-B826-02A3-CA2C9B282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5952A1-A180-A5F3-A55D-2448BDF44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95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821E40-A038-81D6-CA71-95FC316C4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2FE98D-3BBF-9358-277A-1DE2F7E68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639CD3-1F6A-E98B-2EA9-D3744DEE8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B37824-F498-531E-4974-FBAFBB63E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15/04/2025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6E545A-AA8E-D247-5B9D-2128BA1C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9AE2EB-C253-9EEC-464A-19DF4A122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193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39B13F-D944-3D57-417C-E549E7F1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D721F41-651D-B79C-632D-C5691A7120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D246B81-E5E4-7EAD-062C-4C493B78D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2FBEBA-269A-569A-E8A2-5108A5A3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15/04/2025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5C5812A-C104-2E69-D184-A122051A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E19671-C496-996F-2DEB-CAD6D9DDC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61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AA1EB74-3B59-E591-8F13-DAB25F2AC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6C8E32-6F2C-04CE-3A81-1C49E3F0A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549424-7E65-3BB4-AAEC-5AB78F63C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A3EEB-E912-428F-99D9-1DD9946C887D}" type="datetimeFigureOut">
              <a:rPr lang="it-IT" smtClean="0"/>
              <a:t>15/04/2025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269284-9F7A-FFDB-44CD-59A60356AC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B417F8-4E2B-72B1-C8CD-77E110EC1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88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6.png"/><Relationship Id="rId4" Type="http://schemas.openxmlformats.org/officeDocument/2006/relationships/image" Target="../media/image1.png"/><Relationship Id="rId9" Type="http://schemas.microsoft.com/office/2007/relationships/diagramDrawing" Target="../diagrams/drawing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13.jpe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.png"/><Relationship Id="rId5" Type="http://schemas.openxmlformats.org/officeDocument/2006/relationships/image" Target="../media/image15.png"/><Relationship Id="rId10" Type="http://schemas.openxmlformats.org/officeDocument/2006/relationships/image" Target="../media/image52.emf"/><Relationship Id="rId4" Type="http://schemas.openxmlformats.org/officeDocument/2006/relationships/image" Target="../media/image14.jpeg"/><Relationship Id="rId9" Type="http://schemas.openxmlformats.org/officeDocument/2006/relationships/customXml" Target="../ink/ink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FF5339-0389-7C2A-C3D2-DCFB71669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6435"/>
            <a:ext cx="9144000" cy="2387600"/>
          </a:xfrm>
        </p:spPr>
        <p:txBody>
          <a:bodyPr/>
          <a:lstStyle/>
          <a:p>
            <a:r>
              <a:rPr lang="it-IT" dirty="0" smtClean="0"/>
              <a:t>Occlusione intestinale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D6A3D5-6BBD-A406-DBCE-3FC2F108C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63840"/>
            <a:ext cx="9144000" cy="371446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Prof. Silvia Palmisano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68636F6-06B0-3D2F-558E-4383B81C6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3465"/>
            <a:ext cx="12192000" cy="7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2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188229" y="1026790"/>
            <a:ext cx="381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 smtClean="0"/>
              <a:t>Cause parietali</a:t>
            </a:r>
          </a:p>
          <a:p>
            <a:pPr algn="ctr"/>
            <a:r>
              <a:rPr lang="it-IT" sz="3600" dirty="0" smtClean="0"/>
              <a:t>Stenosi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90945" y="2502131"/>
            <a:ext cx="786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Morbo di </a:t>
            </a:r>
            <a:r>
              <a:rPr lang="it-IT" sz="3600" b="1" dirty="0" err="1" smtClean="0"/>
              <a:t>Crohn</a:t>
            </a:r>
            <a:r>
              <a:rPr lang="it-IT" sz="3600" b="1" dirty="0" smtClean="0"/>
              <a:t> complicato con stenosi</a:t>
            </a:r>
            <a:endParaRPr lang="it-IT" sz="36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77734" y="3652925"/>
            <a:ext cx="7290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Affezione infiammatoria cronica granulomatosa ad </a:t>
            </a:r>
            <a:r>
              <a:rPr lang="it-IT" sz="2400" b="1" dirty="0"/>
              <a:t>evoluzione sclero-cicatriziale </a:t>
            </a:r>
            <a:r>
              <a:rPr lang="it-IT" sz="2400" dirty="0"/>
              <a:t>che può colpire </a:t>
            </a:r>
            <a:r>
              <a:rPr lang="it-IT" sz="2400" dirty="0" err="1"/>
              <a:t>segmentariamente</a:t>
            </a:r>
            <a:r>
              <a:rPr lang="it-IT" sz="2400" dirty="0"/>
              <a:t> qualunque parte del tratto alimentare dalla bocca all’ano</a:t>
            </a:r>
          </a:p>
          <a:p>
            <a:endParaRPr lang="it-IT" sz="2400" dirty="0"/>
          </a:p>
        </p:txBody>
      </p:sp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624" y="2422833"/>
            <a:ext cx="4349750" cy="40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188229" y="1026790"/>
            <a:ext cx="381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 smtClean="0"/>
              <a:t>Cause parietali</a:t>
            </a:r>
          </a:p>
          <a:p>
            <a:pPr algn="ctr"/>
            <a:r>
              <a:rPr lang="it-IT" sz="3600" dirty="0" smtClean="0"/>
              <a:t>Stenosi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90945" y="2502131"/>
            <a:ext cx="786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Morbo di </a:t>
            </a:r>
            <a:r>
              <a:rPr lang="it-IT" sz="3600" b="1" dirty="0" err="1" smtClean="0"/>
              <a:t>Crohn</a:t>
            </a:r>
            <a:r>
              <a:rPr lang="it-IT" sz="3600" b="1" dirty="0" smtClean="0"/>
              <a:t> complicato con stenosi</a:t>
            </a:r>
            <a:endParaRPr lang="it-IT" sz="3600" b="1" dirty="0"/>
          </a:p>
        </p:txBody>
      </p:sp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624" y="2422833"/>
            <a:ext cx="4349750" cy="40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90945" y="3746639"/>
            <a:ext cx="6999317" cy="191335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100" dirty="0" smtClean="0">
                <a:solidFill>
                  <a:srgbClr val="1F1F1F"/>
                </a:solidFill>
                <a:latin typeface="inherit"/>
              </a:rPr>
              <a:t>Il </a:t>
            </a:r>
            <a:r>
              <a:rPr kumimoji="0" lang="it-IT" altLang="it-IT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morbo di </a:t>
            </a:r>
            <a:r>
              <a:rPr kumimoji="0" lang="it-IT" altLang="it-IT" sz="2100" b="0" i="0" u="none" strike="noStrike" cap="none" normalizeH="0" baseline="0" dirty="0" err="1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Crohn</a:t>
            </a:r>
            <a:r>
              <a:rPr kumimoji="0" lang="it-IT" altLang="it-IT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rappresenta appena il 7% di tutte le ostruzioni dell'intestino tenue. La maggior parte delle ostruzioni intestinali nel morbo di </a:t>
            </a:r>
            <a:r>
              <a:rPr kumimoji="0" lang="it-IT" altLang="it-IT" sz="2100" b="0" i="0" u="none" strike="noStrike" cap="none" normalizeH="0" baseline="0" dirty="0" err="1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Crohn</a:t>
            </a:r>
            <a:r>
              <a:rPr kumimoji="0" lang="it-IT" altLang="it-IT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si risolve con la somministrazione di corticosteroidi per via endovenosa per ridurre l'infiammazione locale nel sito della parete intestinale malata</a:t>
            </a:r>
            <a:r>
              <a:rPr kumimoji="0" lang="it-IT" altLang="it-IT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3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188229" y="1026790"/>
            <a:ext cx="381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 smtClean="0"/>
              <a:t>Cause parietali</a:t>
            </a:r>
          </a:p>
          <a:p>
            <a:pPr algn="ctr"/>
            <a:r>
              <a:rPr lang="it-IT" sz="3600" dirty="0" smtClean="0"/>
              <a:t>Stenosi</a:t>
            </a:r>
          </a:p>
        </p:txBody>
      </p:sp>
      <p:pic>
        <p:nvPicPr>
          <p:cNvPr id="14" name="Immagin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2" y="2288397"/>
            <a:ext cx="5191125" cy="421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475615" y="2502131"/>
            <a:ext cx="57163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Terapia medica:</a:t>
            </a:r>
          </a:p>
          <a:p>
            <a:r>
              <a:rPr lang="it-IT" sz="2400" dirty="0"/>
              <a:t>	A</a:t>
            </a:r>
            <a:r>
              <a:rPr lang="it-IT" sz="2400" dirty="0" smtClean="0"/>
              <a:t>ntinfiammatori</a:t>
            </a:r>
          </a:p>
          <a:p>
            <a:r>
              <a:rPr lang="it-IT" sz="2400" dirty="0" smtClean="0"/>
              <a:t>	Corticosteroidi</a:t>
            </a:r>
          </a:p>
          <a:p>
            <a:r>
              <a:rPr lang="it-IT" sz="2400" dirty="0" smtClean="0"/>
              <a:t>	Immunomodulatori</a:t>
            </a:r>
          </a:p>
          <a:p>
            <a:endParaRPr lang="it-IT" sz="2400" dirty="0"/>
          </a:p>
          <a:p>
            <a:r>
              <a:rPr lang="it-IT" sz="2400" dirty="0" smtClean="0"/>
              <a:t>Terapia chirurgica:</a:t>
            </a:r>
          </a:p>
          <a:p>
            <a:r>
              <a:rPr lang="it-IT" dirty="0"/>
              <a:t>	</a:t>
            </a:r>
          </a:p>
        </p:txBody>
      </p:sp>
      <p:sp>
        <p:nvSpPr>
          <p:cNvPr id="5" name="Rettangolo 4"/>
          <p:cNvSpPr/>
          <p:nvPr/>
        </p:nvSpPr>
        <p:spPr>
          <a:xfrm>
            <a:off x="6378632" y="5020952"/>
            <a:ext cx="5350626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Bef>
                <a:spcPts val="2000"/>
              </a:spcBef>
              <a:buSzPct val="100000"/>
              <a:defRPr/>
            </a:pPr>
            <a:r>
              <a:rPr lang="it-IT" b="1" dirty="0">
                <a:solidFill>
                  <a:srgbClr val="00FFFF"/>
                </a:solidFill>
                <a:latin typeface="Times New Roman" pitchFamily="16" charset="0"/>
              </a:rPr>
              <a:t>EXERESI DEL SEGMENTO INTESTINALE MALATO CON ALCUNI CM DI TESSUTO APPARENTEMENTE SANO</a:t>
            </a:r>
          </a:p>
        </p:txBody>
      </p:sp>
    </p:spTree>
    <p:extLst>
      <p:ext uri="{BB962C8B-B14F-4D97-AF65-F5344CB8AC3E}">
        <p14:creationId xmlns:p14="http://schemas.microsoft.com/office/powerpoint/2010/main" val="374247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188229" y="1026790"/>
            <a:ext cx="381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 smtClean="0"/>
              <a:t>Cause parietali</a:t>
            </a:r>
          </a:p>
          <a:p>
            <a:pPr algn="ctr"/>
            <a:r>
              <a:rPr lang="it-IT" sz="3600" dirty="0" smtClean="0"/>
              <a:t>Stenosi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73578" y="3015633"/>
            <a:ext cx="59768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3600" b="1" dirty="0" smtClean="0"/>
              <a:t>Stenosi neoplastiche</a:t>
            </a:r>
          </a:p>
          <a:p>
            <a:endParaRPr lang="it-IT" alt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400" dirty="0" smtClean="0"/>
              <a:t>Tumori </a:t>
            </a:r>
            <a:r>
              <a:rPr lang="it-IT" altLang="it-IT" sz="2400" dirty="0"/>
              <a:t>maligni ad accrescimento infiltrante (</a:t>
            </a:r>
            <a:r>
              <a:rPr lang="it-IT" altLang="it-IT" sz="2400" dirty="0" err="1"/>
              <a:t>adenoca</a:t>
            </a:r>
            <a:r>
              <a:rPr lang="it-IT" altLang="it-IT" sz="2400" dirty="0"/>
              <a:t>, GIST</a:t>
            </a:r>
            <a:r>
              <a:rPr lang="it-IT" altLang="it-IT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400" dirty="0" smtClean="0"/>
              <a:t>Recidive di tumore in sede di pregresse anastomosi</a:t>
            </a:r>
            <a:endParaRPr lang="it-IT" altLang="it-IT" sz="2400" dirty="0"/>
          </a:p>
          <a:p>
            <a:endParaRPr lang="it-IT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650" y="2291389"/>
            <a:ext cx="2818015" cy="211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32" y="2291389"/>
            <a:ext cx="2818015" cy="211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650" y="4402966"/>
            <a:ext cx="2818015" cy="211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28" y="4402966"/>
            <a:ext cx="2818015" cy="211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30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188229" y="1026790"/>
            <a:ext cx="381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 smtClean="0"/>
              <a:t>Cause parietali</a:t>
            </a:r>
          </a:p>
          <a:p>
            <a:pPr algn="ctr"/>
            <a:r>
              <a:rPr lang="it-IT" sz="3600" dirty="0" smtClean="0"/>
              <a:t>Stenosi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05286" y="2142915"/>
            <a:ext cx="7257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3600" b="1" dirty="0" smtClean="0"/>
              <a:t>Sede della neoplasia ed intervento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89312" y="3501909"/>
            <a:ext cx="2527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K colon destro</a:t>
            </a:r>
            <a:endParaRPr lang="it-IT" sz="28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89311" y="4036694"/>
            <a:ext cx="333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K colon trasverso</a:t>
            </a:r>
            <a:endParaRPr lang="it-IT" sz="28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92079" y="4560396"/>
            <a:ext cx="2527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K colon sinistro</a:t>
            </a:r>
            <a:endParaRPr lang="it-IT" sz="28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92083" y="5142282"/>
            <a:ext cx="2527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K sigma -retto</a:t>
            </a:r>
            <a:endParaRPr lang="it-IT" sz="2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937" y="2779051"/>
            <a:ext cx="4696691" cy="3949875"/>
          </a:xfrm>
          <a:prstGeom prst="rect">
            <a:avLst/>
          </a:prstGeom>
        </p:spPr>
      </p:pic>
      <p:pic>
        <p:nvPicPr>
          <p:cNvPr id="19" name="Picture 5" descr="200902171523_50554_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804" y="2772851"/>
            <a:ext cx="5020771" cy="390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937" y="2804940"/>
            <a:ext cx="4885400" cy="3898095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2916381" y="2690540"/>
            <a:ext cx="9173296" cy="4038386"/>
            <a:chOff x="3040937" y="2648955"/>
            <a:chExt cx="9173296" cy="4038386"/>
          </a:xfrm>
        </p:grpSpPr>
        <p:grpSp>
          <p:nvGrpSpPr>
            <p:cNvPr id="20" name="Gruppo 19"/>
            <p:cNvGrpSpPr/>
            <p:nvPr/>
          </p:nvGrpSpPr>
          <p:grpSpPr>
            <a:xfrm>
              <a:off x="3040937" y="2850191"/>
              <a:ext cx="6051945" cy="3837150"/>
              <a:chOff x="2561618" y="1784292"/>
              <a:chExt cx="6051945" cy="3638550"/>
            </a:xfrm>
          </p:grpSpPr>
          <p:pic>
            <p:nvPicPr>
              <p:cNvPr id="21" name="Immagine 2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61618" y="1784292"/>
                <a:ext cx="2962275" cy="3638550"/>
              </a:xfrm>
              <a:prstGeom prst="rect">
                <a:avLst/>
              </a:prstGeom>
            </p:spPr>
          </p:pic>
          <p:pic>
            <p:nvPicPr>
              <p:cNvPr id="22" name="Immagine 2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02778" y="2174991"/>
                <a:ext cx="3010785" cy="2873742"/>
              </a:xfrm>
              <a:prstGeom prst="rect">
                <a:avLst/>
              </a:prstGeom>
            </p:spPr>
          </p:pic>
        </p:grpSp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58" y="2648955"/>
              <a:ext cx="3025775" cy="3962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690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188229" y="1026790"/>
            <a:ext cx="381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 smtClean="0"/>
              <a:t>Cause parietali</a:t>
            </a:r>
          </a:p>
          <a:p>
            <a:pPr algn="ctr"/>
            <a:r>
              <a:rPr lang="it-IT" sz="3600" dirty="0" smtClean="0"/>
              <a:t>Stenosi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467494" y="2832753"/>
            <a:ext cx="725701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3600" b="1" dirty="0" smtClean="0"/>
              <a:t>Trattamenti non radicali    (</a:t>
            </a:r>
            <a:r>
              <a:rPr lang="it-IT" altLang="it-IT" sz="3600" b="1" dirty="0" err="1" smtClean="0"/>
              <a:t>palliazione</a:t>
            </a:r>
            <a:r>
              <a:rPr lang="it-IT" altLang="it-IT" sz="3600" b="1" dirty="0" smtClean="0"/>
              <a:t> o bridge to </a:t>
            </a:r>
            <a:r>
              <a:rPr lang="it-IT" altLang="it-IT" sz="3600" b="1" dirty="0" err="1" smtClean="0"/>
              <a:t>surgery</a:t>
            </a:r>
            <a:r>
              <a:rPr lang="it-IT" altLang="it-IT" sz="3600" b="1" dirty="0" smtClean="0"/>
              <a:t>):</a:t>
            </a:r>
          </a:p>
          <a:p>
            <a:endParaRPr lang="it-IT" altLang="it-IT" sz="3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altLang="it-IT" sz="3200" dirty="0" smtClean="0"/>
              <a:t>Colostomia detentiva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altLang="it-IT" sz="3200" dirty="0" err="1" smtClean="0"/>
              <a:t>Stent</a:t>
            </a:r>
            <a:r>
              <a:rPr lang="it-IT" altLang="it-IT" sz="3200" dirty="0" smtClean="0"/>
              <a:t> colico (SEMS: self-</a:t>
            </a:r>
            <a:r>
              <a:rPr lang="it-IT" altLang="it-IT" sz="3200" dirty="0" err="1" smtClean="0"/>
              <a:t>expanding</a:t>
            </a:r>
            <a:r>
              <a:rPr lang="it-IT" altLang="it-IT" sz="3200" dirty="0" smtClean="0"/>
              <a:t> </a:t>
            </a:r>
            <a:r>
              <a:rPr lang="it-IT" altLang="it-IT" sz="3200" dirty="0" err="1" smtClean="0"/>
              <a:t>metallic</a:t>
            </a:r>
            <a:r>
              <a:rPr lang="it-IT" altLang="it-IT" sz="3200" dirty="0" smtClean="0"/>
              <a:t> </a:t>
            </a:r>
            <a:r>
              <a:rPr lang="it-IT" altLang="it-IT" sz="3200" dirty="0" err="1" smtClean="0"/>
              <a:t>stent</a:t>
            </a:r>
            <a:r>
              <a:rPr lang="it-IT" altLang="it-IT" sz="3200" dirty="0" smtClean="0"/>
              <a:t>)</a:t>
            </a:r>
            <a:endParaRPr lang="it-IT" altLang="it-IT" sz="32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561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188229" y="1026790"/>
            <a:ext cx="381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 smtClean="0"/>
              <a:t>Cause parietali</a:t>
            </a:r>
          </a:p>
          <a:p>
            <a:pPr algn="ctr"/>
            <a:r>
              <a:rPr lang="it-IT" sz="3600" dirty="0" smtClean="0"/>
              <a:t>Stenosi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74319" y="2256563"/>
            <a:ext cx="605997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3600" b="1" dirty="0" smtClean="0"/>
              <a:t>Trattamenti non radicali    (</a:t>
            </a:r>
            <a:r>
              <a:rPr lang="it-IT" altLang="it-IT" sz="3600" b="1" dirty="0" err="1" smtClean="0"/>
              <a:t>palliazione</a:t>
            </a:r>
            <a:r>
              <a:rPr lang="it-IT" altLang="it-IT" sz="3600" b="1" dirty="0" smtClean="0"/>
              <a:t> o bridge to </a:t>
            </a:r>
            <a:r>
              <a:rPr lang="it-IT" altLang="it-IT" sz="3600" b="1" dirty="0" err="1" smtClean="0"/>
              <a:t>surgery</a:t>
            </a:r>
            <a:r>
              <a:rPr lang="it-IT" altLang="it-IT" sz="3600" b="1" dirty="0" smtClean="0"/>
              <a:t>):</a:t>
            </a:r>
          </a:p>
          <a:p>
            <a:endParaRPr lang="it-IT" altLang="it-IT" sz="3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altLang="it-IT" sz="3200" dirty="0" smtClean="0"/>
              <a:t>Colostomia detentiva</a:t>
            </a:r>
          </a:p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991" y="1856812"/>
            <a:ext cx="4863830" cy="444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7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188229" y="1026790"/>
            <a:ext cx="381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 smtClean="0"/>
              <a:t>Cause parietali</a:t>
            </a:r>
          </a:p>
          <a:p>
            <a:pPr algn="ctr"/>
            <a:r>
              <a:rPr lang="it-IT" sz="3600" dirty="0" smtClean="0"/>
              <a:t>Stenosi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33004" y="2422833"/>
            <a:ext cx="64008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3600" b="1" dirty="0" smtClean="0"/>
              <a:t>Trattamenti non radicali    (</a:t>
            </a:r>
            <a:r>
              <a:rPr lang="it-IT" altLang="it-IT" sz="3600" b="1" dirty="0" err="1" smtClean="0"/>
              <a:t>palliazione</a:t>
            </a:r>
            <a:r>
              <a:rPr lang="it-IT" altLang="it-IT" sz="3600" b="1" dirty="0" smtClean="0"/>
              <a:t> o bridge to </a:t>
            </a:r>
            <a:r>
              <a:rPr lang="it-IT" altLang="it-IT" sz="3600" b="1" dirty="0" err="1" smtClean="0"/>
              <a:t>surgery</a:t>
            </a:r>
            <a:r>
              <a:rPr lang="it-IT" altLang="it-IT" sz="3600" b="1" dirty="0" smtClean="0"/>
              <a:t>):</a:t>
            </a:r>
          </a:p>
          <a:p>
            <a:endParaRPr lang="it-IT" altLang="it-IT" sz="3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altLang="it-IT" sz="3200" dirty="0" err="1" smtClean="0"/>
              <a:t>Stent</a:t>
            </a:r>
            <a:r>
              <a:rPr lang="it-IT" altLang="it-IT" sz="3200" dirty="0" smtClean="0"/>
              <a:t> colico (SEMS: self-</a:t>
            </a:r>
            <a:r>
              <a:rPr lang="it-IT" altLang="it-IT" sz="3200" dirty="0" err="1" smtClean="0"/>
              <a:t>expanding</a:t>
            </a:r>
            <a:r>
              <a:rPr lang="it-IT" altLang="it-IT" sz="3200" dirty="0" smtClean="0"/>
              <a:t> </a:t>
            </a:r>
            <a:r>
              <a:rPr lang="it-IT" altLang="it-IT" sz="3200" dirty="0" err="1" smtClean="0"/>
              <a:t>metallic</a:t>
            </a:r>
            <a:r>
              <a:rPr lang="it-IT" altLang="it-IT" sz="3200" dirty="0" smtClean="0"/>
              <a:t> </a:t>
            </a:r>
            <a:r>
              <a:rPr lang="it-IT" altLang="it-IT" sz="3200" dirty="0" err="1" smtClean="0"/>
              <a:t>stent</a:t>
            </a:r>
            <a:r>
              <a:rPr lang="it-IT" altLang="it-IT" sz="3200" dirty="0" smtClean="0"/>
              <a:t>)</a:t>
            </a:r>
            <a:endParaRPr lang="it-IT" altLang="it-IT" sz="3200" dirty="0"/>
          </a:p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134" y="2227119"/>
            <a:ext cx="4955505" cy="434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5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782291" y="1321572"/>
            <a:ext cx="475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u="sng" dirty="0" smtClean="0"/>
              <a:t>Cause estrinseche</a:t>
            </a:r>
            <a:endParaRPr lang="it-IT" sz="3600" u="sng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3055" y="1644737"/>
            <a:ext cx="2407400" cy="464284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08145" y="2578886"/>
            <a:ext cx="63482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400" dirty="0" smtClean="0"/>
              <a:t>Aderenze diffuse (da angolatura),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400" dirty="0" smtClean="0"/>
              <a:t>Carcinosi </a:t>
            </a:r>
            <a:r>
              <a:rPr lang="it-IT" altLang="it-IT" sz="2400" dirty="0"/>
              <a:t>peritoneale (infiltrazione ab estrinseco), massa tumorale di organi adiacenti (da compressione ab estrinseco</a:t>
            </a:r>
            <a:r>
              <a:rPr lang="it-IT" altLang="it-IT" sz="2400" dirty="0" smtClean="0"/>
              <a:t>)</a:t>
            </a:r>
            <a:endParaRPr lang="it-IT" sz="2400" dirty="0"/>
          </a:p>
        </p:txBody>
      </p:sp>
      <p:grpSp>
        <p:nvGrpSpPr>
          <p:cNvPr id="10" name="Gruppo 9"/>
          <p:cNvGrpSpPr/>
          <p:nvPr/>
        </p:nvGrpSpPr>
        <p:grpSpPr>
          <a:xfrm>
            <a:off x="666334" y="4435333"/>
            <a:ext cx="8028779" cy="2308324"/>
            <a:chOff x="608145" y="4705004"/>
            <a:chExt cx="8028779" cy="2308324"/>
          </a:xfrm>
        </p:grpSpPr>
        <p:sp>
          <p:nvSpPr>
            <p:cNvPr id="4" name="Rettangolo 3"/>
            <p:cNvSpPr/>
            <p:nvPr/>
          </p:nvSpPr>
          <p:spPr>
            <a:xfrm>
              <a:off x="4985687" y="5117273"/>
              <a:ext cx="365123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800" dirty="0">
                  <a:sym typeface="Wingdings" panose="05000000000000000000" pitchFamily="2" charset="2"/>
                </a:rPr>
                <a:t>Occlusione </a:t>
              </a:r>
              <a:r>
                <a:rPr lang="it-IT" sz="2800" dirty="0" smtClean="0">
                  <a:sym typeface="Wingdings" panose="05000000000000000000" pitchFamily="2" charset="2"/>
                </a:rPr>
                <a:t>meccanica con </a:t>
              </a:r>
              <a:r>
                <a:rPr lang="it-IT" sz="2800" dirty="0">
                  <a:sym typeface="Wingdings" panose="05000000000000000000" pitchFamily="2" charset="2"/>
                </a:rPr>
                <a:t>strangolamento</a:t>
              </a:r>
              <a:endParaRPr lang="it-IT" sz="2800" dirty="0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608145" y="4705004"/>
              <a:ext cx="445562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400" dirty="0" smtClean="0"/>
                <a:t>Ernie della parete addominale, laparoceli ed ernie interne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400" dirty="0" smtClean="0"/>
                <a:t>Briglia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400" dirty="0" smtClean="0"/>
                <a:t>Volvolo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400" dirty="0" smtClean="0"/>
                <a:t>Invaginazione</a:t>
              </a:r>
              <a:endParaRPr lang="it-IT" sz="2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it-IT" sz="2400" dirty="0"/>
            </a:p>
          </p:txBody>
        </p:sp>
        <p:sp>
          <p:nvSpPr>
            <p:cNvPr id="9" name="Freccia a destra 8"/>
            <p:cNvSpPr/>
            <p:nvPr/>
          </p:nvSpPr>
          <p:spPr>
            <a:xfrm>
              <a:off x="4570051" y="5315987"/>
              <a:ext cx="515389" cy="5566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03972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1564" y="1145756"/>
            <a:ext cx="1207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u="sng" dirty="0" smtClean="0"/>
              <a:t>Cause estrinseche: </a:t>
            </a:r>
            <a:r>
              <a:rPr lang="it-IT" altLang="it-IT" sz="3600" dirty="0"/>
              <a:t>Aderenze diffuse </a:t>
            </a:r>
          </a:p>
          <a:p>
            <a:endParaRPr lang="it-IT" sz="3600" u="sng" dirty="0"/>
          </a:p>
        </p:txBody>
      </p:sp>
      <p:pic>
        <p:nvPicPr>
          <p:cNvPr id="10" name="Picture 3" descr="C:\WINDOWS1\Desktop\andrea\Andrea Photoshop\Sindr aderen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0" y="2047623"/>
            <a:ext cx="4316383" cy="244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838569" y="2184637"/>
            <a:ext cx="2654791" cy="136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Estesa sindrome aderenziale</a:t>
            </a:r>
          </a:p>
        </p:txBody>
      </p:sp>
    </p:spTree>
    <p:extLst>
      <p:ext uri="{BB962C8B-B14F-4D97-AF65-F5344CB8AC3E}">
        <p14:creationId xmlns:p14="http://schemas.microsoft.com/office/powerpoint/2010/main" val="118562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188229" y="1026790"/>
            <a:ext cx="381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 smtClean="0"/>
              <a:t>Cause parietali</a:t>
            </a:r>
          </a:p>
          <a:p>
            <a:pPr algn="ctr"/>
            <a:r>
              <a:rPr lang="it-IT" sz="3600" dirty="0" smtClean="0"/>
              <a:t>Stenosi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26096" y="2784764"/>
            <a:ext cx="71242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Stenosi infiammatorie</a:t>
            </a:r>
          </a:p>
          <a:p>
            <a:r>
              <a:rPr lang="it-IT" sz="2800" dirty="0"/>
              <a:t>	</a:t>
            </a:r>
            <a:r>
              <a:rPr lang="it-IT" sz="2800" dirty="0" smtClean="0"/>
              <a:t>- </a:t>
            </a:r>
            <a:r>
              <a:rPr lang="it-IT" sz="2800" dirty="0" err="1" smtClean="0"/>
              <a:t>Kissing</a:t>
            </a:r>
            <a:r>
              <a:rPr lang="it-IT" sz="2800" dirty="0" smtClean="0"/>
              <a:t> </a:t>
            </a:r>
            <a:r>
              <a:rPr lang="it-IT" sz="2800" dirty="0" err="1" smtClean="0"/>
              <a:t>ulcers</a:t>
            </a:r>
            <a:r>
              <a:rPr lang="it-IT" sz="2800" dirty="0" smtClean="0"/>
              <a:t> bulbo duodenale</a:t>
            </a:r>
          </a:p>
          <a:p>
            <a:r>
              <a:rPr lang="it-IT" sz="2800" dirty="0"/>
              <a:t>	</a:t>
            </a:r>
            <a:r>
              <a:rPr lang="it-IT" sz="2800" dirty="0" smtClean="0"/>
              <a:t>- Malattia diverticolare complicata</a:t>
            </a:r>
          </a:p>
          <a:p>
            <a:r>
              <a:rPr lang="it-IT" sz="2800" dirty="0"/>
              <a:t>	</a:t>
            </a:r>
            <a:r>
              <a:rPr lang="it-IT" sz="2800" dirty="0" smtClean="0"/>
              <a:t>- Morbo di </a:t>
            </a:r>
            <a:r>
              <a:rPr lang="it-IT" sz="2800" dirty="0" err="1" smtClean="0"/>
              <a:t>Crohn</a:t>
            </a:r>
            <a:endParaRPr lang="it-IT" sz="2800" dirty="0" smtClean="0"/>
          </a:p>
          <a:p>
            <a:endParaRPr lang="it-IT" sz="2800" dirty="0" smtClean="0"/>
          </a:p>
          <a:p>
            <a:r>
              <a:rPr lang="it-IT" sz="2800" dirty="0" smtClean="0"/>
              <a:t>Stenosi neoplastiche</a:t>
            </a:r>
            <a:endParaRPr lang="it-IT" sz="2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6361" y="1729392"/>
            <a:ext cx="2376228" cy="463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07818" y="1321572"/>
            <a:ext cx="11729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u="sng" dirty="0" smtClean="0"/>
              <a:t>Cause estrinseche: </a:t>
            </a:r>
            <a:r>
              <a:rPr lang="it-IT" altLang="it-IT" sz="3600" dirty="0"/>
              <a:t>Carcinosi peritoneale (infiltrazione ab estrinseco), massa tumorale di organi adiacenti (da compressione ab estrinseco)</a:t>
            </a:r>
            <a:endParaRPr lang="it-IT" sz="3600" dirty="0"/>
          </a:p>
          <a:p>
            <a:endParaRPr lang="it-IT" sz="3600" u="sng" dirty="0"/>
          </a:p>
        </p:txBody>
      </p:sp>
      <p:sp>
        <p:nvSpPr>
          <p:cNvPr id="11" name="Rettangolo 10"/>
          <p:cNvSpPr/>
          <p:nvPr/>
        </p:nvSpPr>
        <p:spPr>
          <a:xfrm>
            <a:off x="279860" y="3502166"/>
            <a:ext cx="104934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u="sng" dirty="0" smtClean="0">
                <a:solidFill>
                  <a:srgbClr val="222222"/>
                </a:solidFill>
              </a:rPr>
              <a:t>Carcinosi peritoneale</a:t>
            </a:r>
            <a:r>
              <a:rPr lang="it-IT" sz="2000" dirty="0" smtClean="0">
                <a:solidFill>
                  <a:srgbClr val="222222"/>
                </a:solidFill>
              </a:rPr>
              <a:t>: diffusione </a:t>
            </a:r>
            <a:r>
              <a:rPr lang="it-IT" sz="2000" dirty="0">
                <a:solidFill>
                  <a:srgbClr val="222222"/>
                </a:solidFill>
              </a:rPr>
              <a:t>di un tumore dall’organo di origine al </a:t>
            </a:r>
            <a:r>
              <a:rPr lang="it-IT" sz="2000" b="1" dirty="0">
                <a:solidFill>
                  <a:srgbClr val="222222"/>
                </a:solidFill>
              </a:rPr>
              <a:t>peritoneo</a:t>
            </a:r>
            <a:r>
              <a:rPr lang="it-IT" sz="2000" dirty="0">
                <a:solidFill>
                  <a:srgbClr val="222222"/>
                </a:solidFill>
              </a:rPr>
              <a:t>, la membrana sierosa che riveste internamente la cavità </a:t>
            </a:r>
            <a:r>
              <a:rPr lang="it-IT" sz="2000" dirty="0" smtClean="0">
                <a:solidFill>
                  <a:srgbClr val="222222"/>
                </a:solidFill>
              </a:rPr>
              <a:t>addominale e i visceri. </a:t>
            </a:r>
            <a:r>
              <a:rPr lang="it-IT" sz="2000" dirty="0">
                <a:solidFill>
                  <a:srgbClr val="222222"/>
                </a:solidFill>
              </a:rPr>
              <a:t>Tale condizione è relativamente frequente negli stadi avanzati di molte </a:t>
            </a:r>
            <a:r>
              <a:rPr lang="it-IT" sz="2000" dirty="0" smtClean="0">
                <a:solidFill>
                  <a:srgbClr val="222222"/>
                </a:solidFill>
              </a:rPr>
              <a:t>neoplasie. Gli impianti tumorali sul peritoneo parietale e viscerale creano rigidità e fissità dell’intestino con compromissione del regolare transito intestinale</a:t>
            </a:r>
            <a:endParaRPr lang="it-IT" sz="2000" dirty="0"/>
          </a:p>
        </p:txBody>
      </p:sp>
      <p:sp>
        <p:nvSpPr>
          <p:cNvPr id="12" name="Rettangolo 11"/>
          <p:cNvSpPr/>
          <p:nvPr/>
        </p:nvSpPr>
        <p:spPr>
          <a:xfrm>
            <a:off x="279860" y="5102604"/>
            <a:ext cx="10493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u="sng" dirty="0" smtClean="0">
                <a:solidFill>
                  <a:srgbClr val="222222"/>
                </a:solidFill>
              </a:rPr>
              <a:t>Tumore infiltrante:</a:t>
            </a:r>
            <a:r>
              <a:rPr lang="it-IT" sz="2000" dirty="0" smtClean="0">
                <a:solidFill>
                  <a:srgbClr val="222222"/>
                </a:solidFill>
              </a:rPr>
              <a:t>  massa tumorale che accrescendosi non si limita a comprimere i tessuti adiacenti ma si propaga e si diffonde per contiguità negli stessi modificandone la struttura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99520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98269" y="1266798"/>
            <a:ext cx="10241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Fisiopatologia dell’occlusione intestinale con strangolamento</a:t>
            </a:r>
            <a:endParaRPr lang="it-IT" sz="3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81247" y="1953492"/>
            <a:ext cx="116295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u="sng" dirty="0"/>
              <a:t>I</a:t>
            </a:r>
            <a:r>
              <a:rPr lang="it-IT" sz="2400" u="sng" dirty="0" smtClean="0"/>
              <a:t>nterruzione del flusso ematico in un segmento intestinale di varia estensione</a:t>
            </a:r>
          </a:p>
          <a:p>
            <a:endParaRPr lang="it-IT" sz="2400" dirty="0"/>
          </a:p>
          <a:p>
            <a:r>
              <a:rPr lang="it-IT" sz="2400" dirty="0" smtClean="0"/>
              <a:t>La pressione su i vasi mesenteriali a livello del cingolo strozzante o nel punto di torsione impedisce in regolare afflusso ematico arterioso ed impedisce lo scarico a livello venoso con  stasi nella rete venosa intramurale. Il processo ischemico, preceduto dalla trombosi delle vene intramurali, evolve in necrosi che procede dalla mucosa alla sierosa.</a:t>
            </a:r>
          </a:p>
          <a:p>
            <a:endParaRPr lang="it-IT" sz="2400" dirty="0"/>
          </a:p>
          <a:p>
            <a:r>
              <a:rPr lang="it-IT" sz="2400" dirty="0" smtClean="0"/>
              <a:t>Complicanze: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400" dirty="0" smtClean="0"/>
              <a:t>Squilibrio idro-elettrolitico 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400" dirty="0" smtClean="0"/>
              <a:t>Traslocazione batterica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400" dirty="0" smtClean="0"/>
              <a:t>Perforazione del tratto necrotico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400" dirty="0" smtClean="0"/>
              <a:t>Shock settico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829" y="4501602"/>
            <a:ext cx="5094524" cy="181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1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89710" y="1370707"/>
            <a:ext cx="10241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Fisiopatologia dell’occlusione intestinale con strangolamento</a:t>
            </a:r>
            <a:endParaRPr lang="it-IT" sz="3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15143" y="2759826"/>
            <a:ext cx="93684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Cause: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800" dirty="0" smtClean="0"/>
              <a:t>Ernie della parete addominale, laparoceli ed ernie interne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800" dirty="0" smtClean="0"/>
              <a:t>Briglia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800" dirty="0" smtClean="0"/>
              <a:t>Volvolo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800" dirty="0" smtClean="0"/>
              <a:t>Invaginazione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37594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724698" y="218890"/>
            <a:ext cx="646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Occlusione intestinale con strangolamento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79861" y="276783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/>
              <a:t>Fuoriuscita di un </a:t>
            </a:r>
            <a:r>
              <a:rPr lang="it-IT" sz="2400" dirty="0" smtClean="0"/>
              <a:t>viscere dalla </a:t>
            </a:r>
            <a:r>
              <a:rPr lang="it-IT" sz="2400" dirty="0"/>
              <a:t>cavità che normalmente lo contiene attraverso un orifizio preformato della parete o un canale naturale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803563" y="1348981"/>
            <a:ext cx="7359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u="sng" dirty="0"/>
              <a:t>Cause estrinseche: </a:t>
            </a:r>
            <a:r>
              <a:rPr lang="it-IT" sz="2800" dirty="0" smtClean="0"/>
              <a:t>Ernie della parete addominale</a:t>
            </a:r>
            <a:endParaRPr lang="it-IT" sz="2800" dirty="0"/>
          </a:p>
        </p:txBody>
      </p:sp>
      <p:pic>
        <p:nvPicPr>
          <p:cNvPr id="11" name="Picture 4" descr="Ernia inguinale - Bio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217" y="1872201"/>
            <a:ext cx="3895465" cy="48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111134" y="4451023"/>
            <a:ext cx="47244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400" dirty="0"/>
              <a:t>Regione inguinale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400" dirty="0"/>
              <a:t>Regione crurale o femorale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400" dirty="0"/>
              <a:t>Regione ombelicale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400" dirty="0"/>
              <a:t>Regione lombare</a:t>
            </a:r>
          </a:p>
        </p:txBody>
      </p:sp>
    </p:spTree>
    <p:extLst>
      <p:ext uri="{BB962C8B-B14F-4D97-AF65-F5344CB8AC3E}">
        <p14:creationId xmlns:p14="http://schemas.microsoft.com/office/powerpoint/2010/main" val="44428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724698" y="218890"/>
            <a:ext cx="646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Occlusione intestinale con strangolamento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505927" y="1212653"/>
            <a:ext cx="5316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u="sng" dirty="0"/>
              <a:t>Cause estrinseche:</a:t>
            </a:r>
            <a:r>
              <a:rPr lang="it-IT" sz="2800" dirty="0"/>
              <a:t> </a:t>
            </a:r>
            <a:r>
              <a:rPr lang="it-IT" sz="2800" dirty="0" smtClean="0"/>
              <a:t>Ernia inguinale</a:t>
            </a:r>
            <a:endParaRPr lang="it-IT" sz="2800" dirty="0"/>
          </a:p>
        </p:txBody>
      </p:sp>
      <p:pic>
        <p:nvPicPr>
          <p:cNvPr id="8" name="Picture 2" descr="2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9" y="1872201"/>
            <a:ext cx="40386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064" y="2529234"/>
            <a:ext cx="510540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6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724698" y="218890"/>
            <a:ext cx="646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Occlusione intestinale con strangolamento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505927" y="1212653"/>
            <a:ext cx="65131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u="sng" dirty="0"/>
              <a:t>Cause estrinseche:</a:t>
            </a:r>
            <a:r>
              <a:rPr lang="it-IT" sz="2800" dirty="0"/>
              <a:t> </a:t>
            </a:r>
            <a:r>
              <a:rPr lang="it-IT" sz="2800" dirty="0" smtClean="0"/>
              <a:t>Ernia inguinale strozzata</a:t>
            </a:r>
            <a:endParaRPr lang="it-IT" sz="2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24197" y="1970321"/>
            <a:ext cx="1108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Il cingolo strozzante è rappresentato dall’orifizio inguinale interno</a:t>
            </a:r>
            <a:endParaRPr lang="it-IT" sz="2400" dirty="0"/>
          </a:p>
        </p:txBody>
      </p:sp>
      <p:pic>
        <p:nvPicPr>
          <p:cNvPr id="9" name="Picture 2" descr="C:\WINDOWS1\Desktop\andrea\Andrea Photoshop\erniaNe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r="18747"/>
          <a:stretch>
            <a:fillRect/>
          </a:stretch>
        </p:blipFill>
        <p:spPr bwMode="auto">
          <a:xfrm>
            <a:off x="3505927" y="2548364"/>
            <a:ext cx="3930493" cy="426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3452"/>
          <a:stretch>
            <a:fillRect/>
          </a:stretch>
        </p:blipFill>
        <p:spPr bwMode="auto">
          <a:xfrm>
            <a:off x="2513941" y="2553232"/>
            <a:ext cx="6444408" cy="425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705" y="2533325"/>
            <a:ext cx="5318858" cy="427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8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724698" y="218890"/>
            <a:ext cx="646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Occlusione intestinale con strangolamento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2231794"/>
            <a:ext cx="5027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u="sng" dirty="0"/>
              <a:t>Cause estrinseche:</a:t>
            </a:r>
            <a:r>
              <a:rPr lang="it-IT" sz="2800" dirty="0"/>
              <a:t> </a:t>
            </a:r>
            <a:r>
              <a:rPr lang="it-IT" sz="2800" dirty="0" smtClean="0"/>
              <a:t>Ernia interna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87667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724698" y="218890"/>
            <a:ext cx="646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Occlusione intestinale con strangolamento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505927" y="1212653"/>
            <a:ext cx="3889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u="sng" dirty="0"/>
              <a:t>Cause estrinseche:</a:t>
            </a:r>
            <a:r>
              <a:rPr lang="it-IT" sz="2800" dirty="0"/>
              <a:t> </a:t>
            </a:r>
            <a:r>
              <a:rPr lang="it-IT" sz="2800" dirty="0" smtClean="0"/>
              <a:t>Briglia</a:t>
            </a:r>
            <a:endParaRPr lang="it-IT" sz="2800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90" y="2362463"/>
            <a:ext cx="9541616" cy="327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213177" y="1321572"/>
            <a:ext cx="7855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u="sng" dirty="0" smtClean="0"/>
              <a:t>Cause estrinseche:</a:t>
            </a:r>
            <a:r>
              <a:rPr lang="it-IT" sz="3600" dirty="0" smtClean="0"/>
              <a:t>   Volvolo</a:t>
            </a:r>
            <a:endParaRPr lang="it-IT" sz="3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125" y="1190748"/>
            <a:ext cx="1550408" cy="238161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77800" y="2717291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smtClean="0"/>
              <a:t>Torsione </a:t>
            </a:r>
            <a:r>
              <a:rPr lang="it-IT" sz="2400" dirty="0"/>
              <a:t>di un tratto d'intestino </a:t>
            </a:r>
            <a:r>
              <a:rPr lang="it-IT" sz="2400" dirty="0" smtClean="0"/>
              <a:t>sul proprio asse mesenterico </a:t>
            </a:r>
            <a:r>
              <a:rPr lang="it-IT" sz="2400" dirty="0" smtClean="0">
                <a:sym typeface="Wingdings" panose="05000000000000000000" pitchFamily="2" charset="2"/>
              </a:rPr>
              <a:t> compromissione dell’apporto vascolare</a:t>
            </a:r>
          </a:p>
          <a:p>
            <a:pPr algn="just"/>
            <a:endParaRPr lang="it-IT" sz="2400" dirty="0">
              <a:sym typeface="Wingdings" panose="05000000000000000000" pitchFamily="2" charset="2"/>
            </a:endParaRPr>
          </a:p>
          <a:p>
            <a:pPr algn="just"/>
            <a:r>
              <a:rPr lang="it-IT" sz="2400" dirty="0" smtClean="0">
                <a:sym typeface="Wingdings" panose="05000000000000000000" pitchFamily="2" charset="2"/>
              </a:rPr>
              <a:t>Frequente a carico del Sigma per mobilità del viscere soprattutto in caso di </a:t>
            </a:r>
            <a:r>
              <a:rPr lang="it-IT" sz="2400" dirty="0" err="1" smtClean="0">
                <a:sym typeface="Wingdings" panose="05000000000000000000" pitchFamily="2" charset="2"/>
              </a:rPr>
              <a:t>doligosigma</a:t>
            </a:r>
            <a:endParaRPr lang="it-IT" sz="2400" dirty="0"/>
          </a:p>
        </p:txBody>
      </p:sp>
      <p:pic>
        <p:nvPicPr>
          <p:cNvPr id="9" name="Picture 2" descr="C:\WINDOWS1\Desktop\andrea\Andrea Photoshop\volvoloNetter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r="54523" b="1968"/>
          <a:stretch>
            <a:fillRect/>
          </a:stretch>
        </p:blipFill>
        <p:spPr bwMode="auto">
          <a:xfrm>
            <a:off x="9336459" y="3686787"/>
            <a:ext cx="2593074" cy="304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5724698" y="218890"/>
            <a:ext cx="646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Occlusione intestinale con strangolamento</a:t>
            </a:r>
            <a:endParaRPr lang="it-IT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5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213177" y="1321572"/>
            <a:ext cx="7855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u="sng" dirty="0" smtClean="0"/>
              <a:t>Cause estrinseche:</a:t>
            </a:r>
            <a:r>
              <a:rPr lang="it-IT" sz="3600" dirty="0" smtClean="0"/>
              <a:t>   Volvolo</a:t>
            </a:r>
            <a:endParaRPr lang="it-IT" sz="3600" dirty="0"/>
          </a:p>
        </p:txBody>
      </p:sp>
      <p:sp>
        <p:nvSpPr>
          <p:cNvPr id="8" name="Rettangolo 7"/>
          <p:cNvSpPr/>
          <p:nvPr/>
        </p:nvSpPr>
        <p:spPr>
          <a:xfrm>
            <a:off x="177800" y="2717291"/>
            <a:ext cx="8077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smtClean="0"/>
              <a:t>Diagnosi radiologica: </a:t>
            </a:r>
            <a:r>
              <a:rPr lang="it-IT" sz="2400" dirty="0" err="1" smtClean="0"/>
              <a:t>Rx</a:t>
            </a:r>
            <a:r>
              <a:rPr lang="it-IT" sz="2400" dirty="0" smtClean="0"/>
              <a:t> diretta dell’addome o </a:t>
            </a:r>
            <a:r>
              <a:rPr lang="it-IT" sz="2400" dirty="0" err="1" smtClean="0"/>
              <a:t>Tc</a:t>
            </a:r>
            <a:r>
              <a:rPr lang="it-IT" sz="2400" dirty="0" smtClean="0"/>
              <a:t> addome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 smtClean="0"/>
              <a:t>Trattamento: </a:t>
            </a:r>
            <a:r>
              <a:rPr lang="it-IT" sz="2400" dirty="0" err="1" smtClean="0"/>
              <a:t>derotazione</a:t>
            </a:r>
            <a:r>
              <a:rPr lang="it-IT" sz="2400" dirty="0" smtClean="0"/>
              <a:t> endoscopica</a:t>
            </a:r>
          </a:p>
          <a:p>
            <a:pPr algn="just"/>
            <a:endParaRPr lang="it-IT" sz="2400" dirty="0"/>
          </a:p>
        </p:txBody>
      </p:sp>
      <p:pic>
        <p:nvPicPr>
          <p:cNvPr id="10" name="Picture 3" descr="C:\WINDOWS1\Desktop\andrea\Andrea Photoshop\volvolo Rx 2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261" y="1176018"/>
            <a:ext cx="2482030" cy="321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WINDOWS1\Desktop\andrea\Andrea Photoshop\volvolo i o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764" y="4487750"/>
            <a:ext cx="3393527" cy="233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65176" y="4884759"/>
            <a:ext cx="7382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In caso di recidive frequenti </a:t>
            </a:r>
            <a:r>
              <a:rPr lang="it-IT" sz="2400" dirty="0">
                <a:sym typeface="Wingdings" panose="05000000000000000000" pitchFamily="2" charset="2"/>
              </a:rPr>
              <a:t> intervento chirurgico di resezione ed anastomosi</a:t>
            </a:r>
            <a:endParaRPr lang="it-IT" sz="2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658196" y="310574"/>
            <a:ext cx="646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Occlusione intestinale con strangolamento</a:t>
            </a:r>
            <a:endParaRPr lang="it-IT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188229" y="1026790"/>
            <a:ext cx="381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 smtClean="0"/>
              <a:t>Cause parietali</a:t>
            </a:r>
          </a:p>
          <a:p>
            <a:pPr algn="ctr"/>
            <a:r>
              <a:rPr lang="it-IT" sz="3600" dirty="0" smtClean="0"/>
              <a:t>Stenosi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76962" y="2227119"/>
            <a:ext cx="712426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 smtClean="0"/>
              <a:t>Kissing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ulcers</a:t>
            </a:r>
            <a:r>
              <a:rPr lang="it-IT" sz="3600" b="1" dirty="0" smtClean="0"/>
              <a:t> bulbo duodenale= </a:t>
            </a:r>
          </a:p>
          <a:p>
            <a:r>
              <a:rPr lang="it-IT" sz="2800" dirty="0"/>
              <a:t>ulcere peptiche che si localizzano in due punti frontali dello stomaco o del </a:t>
            </a:r>
            <a:r>
              <a:rPr lang="it-IT" sz="2800" dirty="0" smtClean="0"/>
              <a:t>duodeno</a:t>
            </a:r>
          </a:p>
          <a:p>
            <a:endParaRPr lang="it-IT" sz="4000" dirty="0"/>
          </a:p>
          <a:p>
            <a:r>
              <a:rPr lang="it-IT" altLang="it-IT" sz="2800" dirty="0" smtClean="0"/>
              <a:t>La stenosi compare </a:t>
            </a:r>
            <a:r>
              <a:rPr lang="it-IT" altLang="it-IT" sz="2800" dirty="0"/>
              <a:t>quando la flogosi </a:t>
            </a:r>
            <a:r>
              <a:rPr lang="it-IT" altLang="it-IT" sz="2800" dirty="0" err="1"/>
              <a:t>perilesionale</a:t>
            </a:r>
            <a:r>
              <a:rPr lang="it-IT" altLang="it-IT" sz="2800" dirty="0"/>
              <a:t> raggiunge ed infiltra </a:t>
            </a:r>
            <a:r>
              <a:rPr lang="it-IT" altLang="it-IT" sz="2800" b="1" dirty="0"/>
              <a:t>l’anello pilorico </a:t>
            </a:r>
            <a:r>
              <a:rPr lang="it-IT" altLang="it-IT" sz="2800" dirty="0" smtClean="0"/>
              <a:t>ed evolve in </a:t>
            </a:r>
            <a:r>
              <a:rPr lang="it-IT" altLang="it-IT" sz="2800" b="1" dirty="0" smtClean="0"/>
              <a:t>sclerosi</a:t>
            </a:r>
            <a:endParaRPr lang="it-IT" altLang="it-IT" sz="2800" b="1" dirty="0"/>
          </a:p>
          <a:p>
            <a:endParaRPr lang="it-IT" sz="2800" dirty="0" smtClean="0"/>
          </a:p>
        </p:txBody>
      </p:sp>
      <p:pic>
        <p:nvPicPr>
          <p:cNvPr id="7" name="Picture 5" descr="Risultati immagini per stenosi pilo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921" y="2227119"/>
            <a:ext cx="3462337" cy="3460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0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34043" y="1076323"/>
            <a:ext cx="1052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u="sng" dirty="0" smtClean="0"/>
              <a:t>Cause estrinseche:  </a:t>
            </a:r>
            <a:r>
              <a:rPr lang="it-IT" sz="3600" dirty="0" smtClean="0"/>
              <a:t>Invaginazione o intussuscezione</a:t>
            </a:r>
            <a:endParaRPr lang="it-IT" sz="3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1200" y="2641969"/>
            <a:ext cx="3879360" cy="419126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65964" y="1847041"/>
            <a:ext cx="114632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rgbClr val="232425"/>
                </a:solidFill>
              </a:rPr>
              <a:t>Invaginazione </a:t>
            </a:r>
            <a:r>
              <a:rPr lang="it-IT" sz="2400" dirty="0">
                <a:solidFill>
                  <a:srgbClr val="232425"/>
                </a:solidFill>
              </a:rPr>
              <a:t>(o prolasso) di un tratto di intestino all'interno di un tratto di intestino adiacente (questo è, di solito, una porzione situata a valle)</a:t>
            </a:r>
            <a:endParaRPr lang="it-IT" sz="24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880" y="2797922"/>
            <a:ext cx="4461164" cy="3905250"/>
          </a:xfrm>
          <a:prstGeom prst="rect">
            <a:avLst/>
          </a:prstGeom>
        </p:spPr>
      </p:pic>
      <p:pic>
        <p:nvPicPr>
          <p:cNvPr id="10" name="Picture 2" descr="Invaginazione intestinale in neonati e adult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140" y="2797922"/>
            <a:ext cx="5627717" cy="386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5724698" y="218890"/>
            <a:ext cx="646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Occlusione intestinale con strangolamento</a:t>
            </a:r>
            <a:endParaRPr lang="it-IT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1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62400" y="1288472"/>
            <a:ext cx="4267200" cy="1938992"/>
          </a:xfrm>
          <a:prstGeom prst="rect">
            <a:avLst/>
          </a:prstGeom>
          <a:solidFill>
            <a:srgbClr val="3366CC">
              <a:alpha val="50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DIAGNOSI OCCLUSIONE INTESTINALE</a:t>
            </a:r>
            <a:endParaRPr lang="it-IT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19400" y="3439611"/>
            <a:ext cx="6553200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3200" b="1" dirty="0">
                <a:solidFill>
                  <a:schemeClr val="folHlink"/>
                </a:solidFill>
              </a:rPr>
              <a:t>ESAME CLINICO</a:t>
            </a:r>
          </a:p>
          <a:p>
            <a:pPr algn="just">
              <a:defRPr/>
            </a:pPr>
            <a:endParaRPr lang="it-IT" sz="1000" b="1" dirty="0">
              <a:solidFill>
                <a:schemeClr val="folHlink"/>
              </a:solidFill>
            </a:endParaRPr>
          </a:p>
          <a:p>
            <a:pPr algn="just">
              <a:buFontTx/>
              <a:buChar char="•"/>
              <a:defRPr/>
            </a:pPr>
            <a:r>
              <a:rPr lang="it-IT" sz="3200" dirty="0"/>
              <a:t> valutazione della sintomatologia</a:t>
            </a:r>
          </a:p>
          <a:p>
            <a:pPr algn="just">
              <a:buFontTx/>
              <a:buChar char="•"/>
              <a:defRPr/>
            </a:pPr>
            <a:r>
              <a:rPr lang="it-IT" sz="3200" dirty="0"/>
              <a:t> </a:t>
            </a:r>
            <a:r>
              <a:rPr lang="it-IT" sz="3200" dirty="0" smtClean="0"/>
              <a:t>anamnesi </a:t>
            </a:r>
            <a:r>
              <a:rPr lang="it-IT" sz="2400" dirty="0" smtClean="0"/>
              <a:t>(pregressi interventi???)</a:t>
            </a:r>
            <a:endParaRPr lang="it-IT" sz="2400" dirty="0"/>
          </a:p>
          <a:p>
            <a:pPr algn="just">
              <a:buFontTx/>
              <a:buChar char="•"/>
              <a:defRPr/>
            </a:pPr>
            <a:r>
              <a:rPr lang="it-IT" sz="3200" dirty="0"/>
              <a:t> esame obiettivo</a:t>
            </a:r>
          </a:p>
          <a:p>
            <a:pPr algn="just">
              <a:buFontTx/>
              <a:buChar char="•"/>
              <a:defRPr/>
            </a:pPr>
            <a:r>
              <a:rPr lang="it-IT" sz="3200" dirty="0"/>
              <a:t> esplorazione rettale (E.R.)</a:t>
            </a:r>
          </a:p>
        </p:txBody>
      </p:sp>
    </p:spTree>
    <p:extLst>
      <p:ext uri="{BB962C8B-B14F-4D97-AF65-F5344CB8AC3E}">
        <p14:creationId xmlns:p14="http://schemas.microsoft.com/office/powerpoint/2010/main" val="36848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363287" y="1193426"/>
            <a:ext cx="9368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O</a:t>
            </a:r>
            <a:r>
              <a:rPr lang="it-IT" sz="3200" dirty="0" smtClean="0"/>
              <a:t>cclusione intestinale</a:t>
            </a:r>
          </a:p>
          <a:p>
            <a:pPr algn="ctr"/>
            <a:r>
              <a:rPr lang="it-IT" sz="3200" dirty="0" smtClean="0"/>
              <a:t>Quadro clinico</a:t>
            </a:r>
            <a:endParaRPr lang="it-IT" sz="3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7133" y="2723317"/>
            <a:ext cx="1197773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3600" dirty="0" smtClean="0"/>
              <a:t>Dolore addominale: </a:t>
            </a:r>
            <a:r>
              <a:rPr lang="it-IT" sz="2800" dirty="0" smtClean="0"/>
              <a:t>dovuto alla distensione dell’intestino (organo cavo). All’inizio è presente </a:t>
            </a:r>
            <a:r>
              <a:rPr lang="it-IT" sz="2800" dirty="0" err="1" smtClean="0"/>
              <a:t>iperperistaltismo</a:t>
            </a:r>
            <a:r>
              <a:rPr lang="it-IT" sz="2800" dirty="0" smtClean="0"/>
              <a:t> perché la muscolatura intestinale cerca di vincere l’ostacolo (timbro metallico). Con il passare delle ore, la muscolatura si sfianca e c’è silenzio addominale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 smtClean="0"/>
              <a:t>Alvo chiuso a feci e gas:  </a:t>
            </a:r>
            <a:r>
              <a:rPr lang="it-IT" sz="2800" dirty="0" smtClean="0"/>
              <a:t>Attenzione</a:t>
            </a:r>
            <a:r>
              <a:rPr lang="it-IT" sz="3600" dirty="0" smtClean="0"/>
              <a:t>, </a:t>
            </a:r>
            <a:r>
              <a:rPr lang="it-IT" sz="2800" dirty="0" smtClean="0"/>
              <a:t>vi </a:t>
            </a:r>
            <a:r>
              <a:rPr lang="it-IT" sz="2800" dirty="0"/>
              <a:t>può essere l’emissione di </a:t>
            </a:r>
            <a:r>
              <a:rPr lang="it-IT" sz="2800" dirty="0" smtClean="0"/>
              <a:t>feci </a:t>
            </a:r>
            <a:r>
              <a:rPr lang="it-IT" sz="2800" dirty="0"/>
              <a:t>per svuotamento del contenuto e dei secreti della porzione di intestino a valle </a:t>
            </a:r>
            <a:r>
              <a:rPr lang="it-IT" sz="2800" dirty="0" smtClean="0"/>
              <a:t>dell’ostruzione</a:t>
            </a:r>
          </a:p>
        </p:txBody>
      </p:sp>
    </p:spTree>
    <p:extLst>
      <p:ext uri="{BB962C8B-B14F-4D97-AF65-F5344CB8AC3E}">
        <p14:creationId xmlns:p14="http://schemas.microsoft.com/office/powerpoint/2010/main" val="309512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08230" y="1137070"/>
            <a:ext cx="5332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O</a:t>
            </a:r>
            <a:r>
              <a:rPr lang="it-IT" sz="3200" dirty="0" smtClean="0"/>
              <a:t>cclusione intestinale</a:t>
            </a:r>
          </a:p>
          <a:p>
            <a:pPr algn="ctr"/>
            <a:r>
              <a:rPr lang="it-IT" sz="3200" dirty="0" smtClean="0"/>
              <a:t>Quadro clinico</a:t>
            </a:r>
            <a:endParaRPr lang="it-IT" sz="32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298540" y="1888850"/>
            <a:ext cx="3352800" cy="650875"/>
          </a:xfrm>
          <a:prstGeom prst="rect">
            <a:avLst/>
          </a:prstGeom>
          <a:solidFill>
            <a:srgbClr val="3366CC">
              <a:alpha val="50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VOMITO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480853" y="2782612"/>
            <a:ext cx="6999287" cy="861774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VOMITO GASTRICO-BILIARE</a:t>
            </a:r>
          </a:p>
          <a:p>
            <a:pPr algn="ctr">
              <a:defRPr/>
            </a:pPr>
            <a:r>
              <a:rPr lang="it-IT" b="1" dirty="0"/>
              <a:t>(occlusione alta, duodenale)</a:t>
            </a:r>
            <a:endParaRPr lang="it-IT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480853" y="4575500"/>
            <a:ext cx="6999287" cy="861774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chemeClr val="bg2">
                    <a:lumMod val="50000"/>
                  </a:schemeClr>
                </a:solidFill>
              </a:rPr>
              <a:t>VOMITO FECALOIDE</a:t>
            </a:r>
          </a:p>
          <a:p>
            <a:pPr algn="ctr">
              <a:defRPr/>
            </a:pPr>
            <a:r>
              <a:rPr lang="it-IT" b="1" dirty="0"/>
              <a:t>(occlusione bassa, ileo terminale, colon)</a:t>
            </a:r>
            <a:endParaRPr lang="it-IT" dirty="0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241139" y="5850262"/>
            <a:ext cx="79311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FF6600"/>
                </a:solidFill>
              </a:rPr>
              <a:t>N.B.:</a:t>
            </a:r>
            <a:r>
              <a:rPr lang="it-IT" dirty="0"/>
              <a:t> </a:t>
            </a:r>
            <a:r>
              <a:rPr lang="it-IT" sz="2000" dirty="0">
                <a:solidFill>
                  <a:schemeClr val="accent1"/>
                </a:solidFill>
              </a:rPr>
              <a:t>il vomito è tanto più precoce quanto più alta è la sede dell’occlusione</a:t>
            </a: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6517740" y="3849412"/>
            <a:ext cx="914400" cy="699849"/>
          </a:xfrm>
          <a:prstGeom prst="downArrow">
            <a:avLst>
              <a:gd name="adj1" fmla="val 50000"/>
              <a:gd name="adj2" fmla="val 43750"/>
            </a:avLst>
          </a:prstGeom>
          <a:solidFill>
            <a:srgbClr val="33CCCC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628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pic>
        <p:nvPicPr>
          <p:cNvPr id="1026" name="Picture 2" descr="http://www.paoloboati.it/wp-content/uploads/2019/11/occlusione-intestinale-dott-paolo-boati-3-1024x10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655" y="1298893"/>
            <a:ext cx="4865312" cy="486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12865" y="1235455"/>
            <a:ext cx="4267200" cy="1938992"/>
          </a:xfrm>
          <a:prstGeom prst="rect">
            <a:avLst/>
          </a:prstGeom>
          <a:solidFill>
            <a:srgbClr val="3366CC">
              <a:alpha val="50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SINTOMI OCCLUSIONE INTESTINALE</a:t>
            </a:r>
            <a:endParaRPr lang="it-IT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097" y="3333577"/>
            <a:ext cx="5620096" cy="3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9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65863" y="1378036"/>
            <a:ext cx="6553200" cy="711200"/>
          </a:xfrm>
          <a:prstGeom prst="rect">
            <a:avLst/>
          </a:prstGeom>
          <a:solidFill>
            <a:srgbClr val="3366CC">
              <a:alpha val="50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ESAME OBIETTIVO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727663" y="2390947"/>
            <a:ext cx="8229600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3200" b="1" dirty="0">
                <a:solidFill>
                  <a:schemeClr val="folHlink"/>
                </a:solidFill>
              </a:rPr>
              <a:t>1. ISPEZIONE</a:t>
            </a:r>
          </a:p>
          <a:p>
            <a:pPr algn="just">
              <a:defRPr/>
            </a:pPr>
            <a:endParaRPr lang="it-IT" sz="800" dirty="0"/>
          </a:p>
          <a:p>
            <a:pPr algn="just">
              <a:defRPr/>
            </a:pPr>
            <a:r>
              <a:rPr lang="it-IT" sz="2800" dirty="0"/>
              <a:t>Addome disteso, meteorico</a:t>
            </a:r>
          </a:p>
          <a:p>
            <a:pPr algn="just">
              <a:defRPr/>
            </a:pPr>
            <a:endParaRPr lang="it-IT" sz="800" dirty="0"/>
          </a:p>
          <a:p>
            <a:pPr algn="just">
              <a:buFontTx/>
              <a:buChar char="•"/>
              <a:defRPr/>
            </a:pPr>
            <a:r>
              <a:rPr lang="it-IT" sz="2800" dirty="0"/>
              <a:t> </a:t>
            </a:r>
            <a:r>
              <a:rPr lang="it-IT" sz="2800" i="1" u="sng" dirty="0">
                <a:solidFill>
                  <a:schemeClr val="accent1"/>
                </a:solidFill>
              </a:rPr>
              <a:t>diffusamente</a:t>
            </a:r>
            <a:r>
              <a:rPr lang="it-IT" sz="2800" dirty="0"/>
              <a:t>: nelle </a:t>
            </a:r>
            <a:r>
              <a:rPr lang="it-IT" sz="2800" dirty="0" smtClean="0"/>
              <a:t>fasi</a:t>
            </a:r>
            <a:r>
              <a:rPr lang="it-IT" sz="2800" dirty="0"/>
              <a:t>	</a:t>
            </a:r>
            <a:r>
              <a:rPr lang="it-IT" sz="2800" dirty="0" smtClean="0"/>
              <a:t>avanzate dell’ileo </a:t>
            </a:r>
            <a:r>
              <a:rPr lang="it-IT" sz="2800" dirty="0"/>
              <a:t>meccanico (</a:t>
            </a:r>
            <a:r>
              <a:rPr lang="it-IT" sz="2800" dirty="0" smtClean="0"/>
              <a:t>arresto della </a:t>
            </a:r>
            <a:r>
              <a:rPr lang="it-IT" sz="2800" dirty="0"/>
              <a:t>peristalsi)</a:t>
            </a:r>
          </a:p>
          <a:p>
            <a:pPr algn="just">
              <a:buFontTx/>
              <a:buChar char="•"/>
              <a:defRPr/>
            </a:pPr>
            <a:r>
              <a:rPr lang="it-IT" sz="2800" dirty="0"/>
              <a:t> </a:t>
            </a:r>
            <a:r>
              <a:rPr lang="it-IT" sz="2800" i="1" u="sng" dirty="0">
                <a:solidFill>
                  <a:schemeClr val="accent1"/>
                </a:solidFill>
              </a:rPr>
              <a:t>settorialmente</a:t>
            </a:r>
            <a:r>
              <a:rPr lang="it-IT" sz="2800" dirty="0"/>
              <a:t>: nelle prime fasi dell’ileo 	meccanico, in relazione alla porzione </a:t>
            </a:r>
            <a:r>
              <a:rPr lang="it-IT" sz="2800" dirty="0" smtClean="0"/>
              <a:t>dell’intestino </a:t>
            </a:r>
            <a:r>
              <a:rPr lang="it-IT" sz="2800" dirty="0" err="1" smtClean="0"/>
              <a:t>sovradisteso</a:t>
            </a:r>
            <a:endParaRPr lang="it-IT" sz="2800" dirty="0" smtClean="0"/>
          </a:p>
          <a:p>
            <a:pPr algn="just">
              <a:defRPr/>
            </a:pPr>
            <a:endParaRPr lang="it-IT" sz="2800" dirty="0"/>
          </a:p>
          <a:p>
            <a:pPr algn="ctr">
              <a:defRPr/>
            </a:pPr>
            <a:r>
              <a:rPr lang="it-IT" sz="2800" dirty="0" smtClean="0"/>
              <a:t>ESPLORARE SEMPRE LE PORTE ERNIARIE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24590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pic>
        <p:nvPicPr>
          <p:cNvPr id="9" name="Picture 2" descr="C:\WINDOWS1\Desktop\Immagini\carcinosi  violi\carcinosi verdicch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7" t="30757" r="16917" b="22556"/>
          <a:stretch>
            <a:fillRect/>
          </a:stretch>
        </p:blipFill>
        <p:spPr bwMode="auto">
          <a:xfrm>
            <a:off x="2687782" y="1421475"/>
            <a:ext cx="6816436" cy="511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43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91789" y="1206269"/>
            <a:ext cx="6553200" cy="711200"/>
          </a:xfrm>
          <a:prstGeom prst="rect">
            <a:avLst/>
          </a:prstGeom>
          <a:solidFill>
            <a:srgbClr val="3366CC">
              <a:alpha val="50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ESAME OBIETTIVO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40902" y="2398482"/>
            <a:ext cx="8229600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3200" b="1" dirty="0">
                <a:solidFill>
                  <a:schemeClr val="folHlink"/>
                </a:solidFill>
              </a:rPr>
              <a:t>2. PALPAZIONE</a:t>
            </a:r>
          </a:p>
          <a:p>
            <a:pPr algn="just">
              <a:defRPr/>
            </a:pPr>
            <a:endParaRPr lang="it-IT" sz="500" dirty="0"/>
          </a:p>
          <a:p>
            <a:pPr algn="just">
              <a:defRPr/>
            </a:pPr>
            <a:r>
              <a:rPr lang="it-IT" sz="2800" dirty="0"/>
              <a:t>Addome teso, elastico</a:t>
            </a:r>
            <a:endParaRPr lang="it-IT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29789" y="3670069"/>
            <a:ext cx="8229600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3200" b="1" dirty="0">
                <a:solidFill>
                  <a:schemeClr val="folHlink"/>
                </a:solidFill>
              </a:rPr>
              <a:t>3. PERCUSSIONE</a:t>
            </a:r>
          </a:p>
          <a:p>
            <a:pPr algn="just">
              <a:defRPr/>
            </a:pPr>
            <a:endParaRPr lang="it-IT" sz="500" dirty="0"/>
          </a:p>
          <a:p>
            <a:pPr algn="just">
              <a:defRPr/>
            </a:pPr>
            <a:r>
              <a:rPr lang="it-IT" sz="2800" dirty="0"/>
              <a:t>Suono timpanico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429789" y="5011507"/>
            <a:ext cx="8229600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3200" b="1" dirty="0">
                <a:solidFill>
                  <a:schemeClr val="folHlink"/>
                </a:solidFill>
              </a:rPr>
              <a:t>4. AUSCULTAZIONE</a:t>
            </a:r>
          </a:p>
          <a:p>
            <a:pPr algn="just">
              <a:defRPr/>
            </a:pPr>
            <a:endParaRPr lang="it-IT" sz="500" dirty="0"/>
          </a:p>
          <a:p>
            <a:pPr algn="just">
              <a:buFontTx/>
              <a:buChar char="•"/>
              <a:defRPr/>
            </a:pPr>
            <a:r>
              <a:rPr lang="it-IT" sz="2800" i="1" u="sng" dirty="0">
                <a:solidFill>
                  <a:schemeClr val="accent1"/>
                </a:solidFill>
              </a:rPr>
              <a:t> </a:t>
            </a:r>
            <a:r>
              <a:rPr lang="it-IT" sz="2800" i="1" u="sng" dirty="0" smtClean="0">
                <a:solidFill>
                  <a:schemeClr val="accent1"/>
                </a:solidFill>
              </a:rPr>
              <a:t>Timbro metallico</a:t>
            </a:r>
          </a:p>
          <a:p>
            <a:pPr algn="just">
              <a:buFontTx/>
              <a:buChar char="•"/>
              <a:defRPr/>
            </a:pPr>
            <a:r>
              <a:rPr lang="it-IT" sz="2800" i="1" u="sng" dirty="0" smtClean="0">
                <a:solidFill>
                  <a:schemeClr val="accent1"/>
                </a:solidFill>
              </a:rPr>
              <a:t>Silenzio addominale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658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58142" y="1592811"/>
            <a:ext cx="7772400" cy="711200"/>
          </a:xfrm>
          <a:prstGeom prst="rect">
            <a:avLst/>
          </a:prstGeom>
          <a:solidFill>
            <a:srgbClr val="3366CC">
              <a:alpha val="50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ESPLORAZIONE RETTALE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910542" y="3115455"/>
            <a:ext cx="7467600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600" dirty="0"/>
              <a:t>Negativa nell’ileo meccanico da ostruzione colica, può evidenziare un </a:t>
            </a:r>
            <a:r>
              <a:rPr lang="it-IT" sz="4000" b="1" dirty="0">
                <a:solidFill>
                  <a:schemeClr val="folHlink"/>
                </a:solidFill>
              </a:rPr>
              <a:t>fecaloma</a:t>
            </a:r>
            <a:r>
              <a:rPr lang="it-IT" sz="3600" dirty="0"/>
              <a:t>, frequente causa di occlusione intestinale nel paziente geriatrico allettato</a:t>
            </a:r>
          </a:p>
        </p:txBody>
      </p:sp>
    </p:spTree>
    <p:extLst>
      <p:ext uri="{BB962C8B-B14F-4D97-AF65-F5344CB8AC3E}">
        <p14:creationId xmlns:p14="http://schemas.microsoft.com/office/powerpoint/2010/main" val="342200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08513" y="1301866"/>
            <a:ext cx="7772400" cy="711200"/>
          </a:xfrm>
          <a:prstGeom prst="rect">
            <a:avLst/>
          </a:prstGeom>
          <a:solidFill>
            <a:srgbClr val="3366CC">
              <a:alpha val="50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ESAME </a:t>
            </a:r>
            <a:r>
              <a:rPr lang="it-IT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RADIOLOGICO</a:t>
            </a:r>
            <a:endParaRPr lang="it-IT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8065" y="2177936"/>
            <a:ext cx="5278582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600" b="1" dirty="0">
                <a:solidFill>
                  <a:schemeClr val="folHlink"/>
                </a:solidFill>
              </a:rPr>
              <a:t>RX ADDOME DIRETTO</a:t>
            </a:r>
          </a:p>
          <a:p>
            <a:pPr algn="ctr">
              <a:defRPr/>
            </a:pPr>
            <a:endParaRPr lang="it-IT" sz="2000" dirty="0"/>
          </a:p>
          <a:p>
            <a:pPr algn="ctr">
              <a:defRPr/>
            </a:pPr>
            <a:r>
              <a:rPr lang="it-IT" sz="3600" dirty="0"/>
              <a:t>Si basa sulle immagini naturali di contrasto, prodotte dalle raccolte </a:t>
            </a:r>
            <a:r>
              <a:rPr lang="it-IT" sz="3600" u="sng" dirty="0"/>
              <a:t>liquide</a:t>
            </a:r>
            <a:r>
              <a:rPr lang="it-IT" sz="3600" dirty="0"/>
              <a:t> e di </a:t>
            </a:r>
            <a:r>
              <a:rPr lang="it-IT" sz="3600" u="sng" dirty="0"/>
              <a:t>gas</a:t>
            </a:r>
            <a:r>
              <a:rPr lang="it-IT" sz="3600" dirty="0"/>
              <a:t> che si formano nell’intestino occluso (</a:t>
            </a:r>
            <a:r>
              <a:rPr lang="it-IT" sz="3600" b="1" dirty="0">
                <a:solidFill>
                  <a:schemeClr val="accent1"/>
                </a:solidFill>
              </a:rPr>
              <a:t>livelli idro-aerei</a:t>
            </a:r>
            <a:r>
              <a:rPr lang="it-IT" sz="3600" dirty="0"/>
              <a:t>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649604" y="2477194"/>
            <a:ext cx="447282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2800" b="1" dirty="0">
                <a:solidFill>
                  <a:schemeClr val="folHlink"/>
                </a:solidFill>
              </a:rPr>
              <a:t>ILEO MECCANICO</a:t>
            </a:r>
          </a:p>
          <a:p>
            <a:pPr algn="just">
              <a:buFontTx/>
              <a:buChar char="•"/>
              <a:defRPr/>
            </a:pPr>
            <a:r>
              <a:rPr lang="it-IT" sz="2800" dirty="0"/>
              <a:t> distensione limitata alla porzione di 	intestino </a:t>
            </a:r>
            <a:r>
              <a:rPr lang="it-IT" sz="2800" dirty="0" smtClean="0"/>
              <a:t>a </a:t>
            </a:r>
            <a:r>
              <a:rPr lang="it-IT" sz="2800" dirty="0"/>
              <a:t>monte dell’ostacolo</a:t>
            </a:r>
          </a:p>
          <a:p>
            <a:pPr algn="just">
              <a:buFontTx/>
              <a:buChar char="•"/>
              <a:defRPr/>
            </a:pPr>
            <a:r>
              <a:rPr lang="it-IT" sz="2800" dirty="0"/>
              <a:t> presenza di livelli idro-aerei dovuti al </a:t>
            </a:r>
            <a:r>
              <a:rPr lang="it-IT" sz="2800" dirty="0" smtClean="0"/>
              <a:t>ristagno </a:t>
            </a:r>
            <a:r>
              <a:rPr lang="it-IT" sz="2800" dirty="0"/>
              <a:t>del liquido sovrastato dal gas</a:t>
            </a:r>
          </a:p>
          <a:p>
            <a:pPr algn="just">
              <a:buFontTx/>
              <a:buChar char="•"/>
              <a:defRPr/>
            </a:pPr>
            <a:r>
              <a:rPr lang="it-IT" sz="2800" dirty="0"/>
              <a:t> diametro del cieco </a:t>
            </a:r>
            <a:r>
              <a:rPr lang="it-IT" sz="2800" dirty="0" smtClean="0"/>
              <a:t>!!! (10-12cm)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6026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40327" y="1825422"/>
            <a:ext cx="8229600" cy="1143001"/>
          </a:xfrm>
        </p:spPr>
        <p:txBody>
          <a:bodyPr/>
          <a:lstStyle/>
          <a:p>
            <a:pPr eaLnBrk="1" hangingPunct="1"/>
            <a:r>
              <a:rPr lang="it-IT" altLang="it-IT" dirty="0" smtClean="0">
                <a:latin typeface="+mn-lt"/>
              </a:rPr>
              <a:t>Fisiopatologia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38543" y="2968423"/>
            <a:ext cx="7516004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dirty="0"/>
              <a:t>Alla </a:t>
            </a:r>
            <a:r>
              <a:rPr lang="it-IT" altLang="it-IT" b="1" i="1" dirty="0"/>
              <a:t>difficoltà di</a:t>
            </a:r>
            <a:r>
              <a:rPr lang="it-IT" altLang="it-IT" b="1" dirty="0"/>
              <a:t> </a:t>
            </a:r>
            <a:r>
              <a:rPr lang="it-IT" altLang="it-IT" b="1" i="1" dirty="0"/>
              <a:t>svuotamento gastrico</a:t>
            </a:r>
            <a:r>
              <a:rPr lang="it-IT" altLang="it-IT" dirty="0"/>
              <a:t> corrisponde un aumento della peristalsi dello stomaco con conseguente ipertrofia della tonaca muscolare.</a:t>
            </a:r>
          </a:p>
          <a:p>
            <a:pPr algn="ctr" eaLnBrk="1" hangingPunct="1">
              <a:buFontTx/>
              <a:buNone/>
            </a:pPr>
            <a:r>
              <a:rPr lang="it-IT" altLang="it-IT" dirty="0"/>
              <a:t> A lungo andare però comparirà </a:t>
            </a:r>
            <a:r>
              <a:rPr lang="it-IT" altLang="it-IT" b="1" i="1" dirty="0"/>
              <a:t>ipotonia</a:t>
            </a:r>
            <a:r>
              <a:rPr lang="it-IT" altLang="it-IT" i="1" dirty="0"/>
              <a:t> </a:t>
            </a:r>
            <a:r>
              <a:rPr lang="it-IT" altLang="it-IT" dirty="0"/>
              <a:t>(per sfiancamento delle fibre muscolari) e </a:t>
            </a:r>
            <a:r>
              <a:rPr lang="it-IT" altLang="it-IT" b="1" i="1" dirty="0"/>
              <a:t>gastrectasia</a:t>
            </a:r>
          </a:p>
          <a:p>
            <a:pPr eaLnBrk="1" hangingPunct="1"/>
            <a:endParaRPr lang="it-IT" altLang="it-IT" dirty="0"/>
          </a:p>
        </p:txBody>
      </p:sp>
      <p:pic>
        <p:nvPicPr>
          <p:cNvPr id="17412" name="Picture 5" descr="shared_423_PU-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0587" y="2679555"/>
            <a:ext cx="4449762" cy="3014663"/>
          </a:xfrm>
          <a:noFill/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188229" y="1026790"/>
            <a:ext cx="381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 smtClean="0"/>
              <a:t>Cause parietali</a:t>
            </a:r>
          </a:p>
          <a:p>
            <a:pPr algn="ctr"/>
            <a:r>
              <a:rPr lang="it-IT" sz="3600" dirty="0" smtClean="0"/>
              <a:t>Stenosi</a:t>
            </a:r>
          </a:p>
        </p:txBody>
      </p:sp>
    </p:spTree>
    <p:extLst>
      <p:ext uri="{BB962C8B-B14F-4D97-AF65-F5344CB8AC3E}">
        <p14:creationId xmlns:p14="http://schemas.microsoft.com/office/powerpoint/2010/main" val="389604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2658687" y="1521229"/>
            <a:ext cx="6874625" cy="5120640"/>
            <a:chOff x="0" y="0"/>
            <a:chExt cx="9144000" cy="6858000"/>
          </a:xfrm>
        </p:grpSpPr>
        <p:pic>
          <p:nvPicPr>
            <p:cNvPr id="4" name="Picture 2" descr="C:\WINDOWS1\Desktop\andrea\Andrea Photoshop\livelli I 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57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 descr="C:\WINDOWS1\Desktop\andrea\Andrea Photoshop\livelli I A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0"/>
              <a:ext cx="457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848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628717" y="2723804"/>
            <a:ext cx="8077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dirty="0"/>
              <a:t>E’ possibile una diagnosi strumentale di </a:t>
            </a:r>
            <a:r>
              <a:rPr lang="it-IT" sz="2800" b="1" dirty="0">
                <a:solidFill>
                  <a:schemeClr val="accent1"/>
                </a:solidFill>
              </a:rPr>
              <a:t>localizzazione</a:t>
            </a:r>
            <a:r>
              <a:rPr lang="it-IT" sz="2800" dirty="0"/>
              <a:t>, particolarmente utile al chirurgo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527367" y="1174404"/>
            <a:ext cx="4267200" cy="711200"/>
          </a:xfrm>
          <a:prstGeom prst="rect">
            <a:avLst/>
          </a:prstGeom>
          <a:solidFill>
            <a:srgbClr val="3366CC">
              <a:alpha val="50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DIAGNOSI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410325" y="4033348"/>
            <a:ext cx="3239857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it-IT" sz="2800" b="1" dirty="0">
                <a:solidFill>
                  <a:schemeClr val="folHlink"/>
                </a:solidFill>
              </a:rPr>
              <a:t>TC addome con </a:t>
            </a:r>
            <a:r>
              <a:rPr lang="it-IT" sz="2800" b="1" dirty="0" smtClean="0">
                <a:solidFill>
                  <a:schemeClr val="folHlink"/>
                </a:solidFill>
              </a:rPr>
              <a:t>mdc</a:t>
            </a:r>
            <a:endParaRPr lang="it-IT" sz="2800" b="1" dirty="0">
              <a:solidFill>
                <a:schemeClr val="folHlink"/>
              </a:solidFill>
            </a:endParaRPr>
          </a:p>
        </p:txBody>
      </p:sp>
      <p:cxnSp>
        <p:nvCxnSpPr>
          <p:cNvPr id="7" name="Connettore diritto 6"/>
          <p:cNvCxnSpPr/>
          <p:nvPr/>
        </p:nvCxnSpPr>
        <p:spPr>
          <a:xfrm flipH="1">
            <a:off x="5029200" y="4929447"/>
            <a:ext cx="8313" cy="16292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 flipV="1">
            <a:off x="5029200" y="5669280"/>
            <a:ext cx="1039091" cy="8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 flipV="1">
            <a:off x="5040284" y="6561509"/>
            <a:ext cx="1039091" cy="8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3624349" y="5519651"/>
            <a:ext cx="122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eventuali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192982" y="548461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Colonscopia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6192982" y="6374076"/>
            <a:ext cx="148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Gastroscopia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30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886" y="67178"/>
            <a:ext cx="6697787" cy="679082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65018" y="5295208"/>
            <a:ext cx="2709949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«</a:t>
            </a:r>
            <a:r>
              <a:rPr lang="it-IT" dirty="0" err="1" smtClean="0">
                <a:solidFill>
                  <a:schemeClr val="bg1"/>
                </a:solidFill>
              </a:rPr>
              <a:t>Gastrografin</a:t>
            </a:r>
            <a:r>
              <a:rPr lang="it-IT" dirty="0" smtClean="0">
                <a:solidFill>
                  <a:schemeClr val="bg1"/>
                </a:solidFill>
              </a:rPr>
              <a:t> Challenge»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017520" y="1246911"/>
            <a:ext cx="511509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«</a:t>
            </a:r>
            <a:r>
              <a:rPr lang="it-IT" sz="3600" dirty="0" err="1" smtClean="0">
                <a:solidFill>
                  <a:schemeClr val="bg1"/>
                </a:solidFill>
              </a:rPr>
              <a:t>Gastrografin</a:t>
            </a:r>
            <a:r>
              <a:rPr lang="it-IT" sz="3600" dirty="0" smtClean="0">
                <a:solidFill>
                  <a:schemeClr val="bg1"/>
                </a:solidFill>
              </a:rPr>
              <a:t> Challenge»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22563" y="2067737"/>
            <a:ext cx="1134687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E’ un approccio combinato sia come studio diagnostico sia come intervento terapeutico, utilizzato </a:t>
            </a:r>
            <a:r>
              <a:rPr lang="it-IT" sz="2800" dirty="0"/>
              <a:t>nella valutazione e nella gestione </a:t>
            </a:r>
            <a:r>
              <a:rPr lang="it-IT" sz="2800" dirty="0" smtClean="0"/>
              <a:t>dell'occlusione </a:t>
            </a:r>
            <a:r>
              <a:rPr lang="it-IT" sz="2800" dirty="0"/>
              <a:t>dell'intestino </a:t>
            </a:r>
            <a:r>
              <a:rPr lang="it-IT" sz="2800" dirty="0" smtClean="0"/>
              <a:t>tenue</a:t>
            </a:r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r>
              <a:rPr lang="it-IT" sz="2400" dirty="0" smtClean="0"/>
              <a:t>STUDIO DIAGNOSTICO: ci permette di valutare la sede dell’ostruzione (punto in cui il mezzo di contrasto non progredisce)</a:t>
            </a:r>
          </a:p>
          <a:p>
            <a:endParaRPr lang="it-IT" sz="2400" dirty="0"/>
          </a:p>
          <a:p>
            <a:r>
              <a:rPr lang="it-IT" sz="2400" dirty="0" smtClean="0"/>
              <a:t>INTERVENTO TERAPEUTICO</a:t>
            </a:r>
            <a:r>
              <a:rPr lang="it-IT" sz="2400" dirty="0"/>
              <a:t>: un aumento del contenuto di fluido luminale tramite un effetto osmotico può promuovere un gradiente di pressione sufficiente attraverso il punto di transizione </a:t>
            </a:r>
            <a:r>
              <a:rPr lang="it-IT" sz="2400" dirty="0" smtClean="0"/>
              <a:t>a vincere </a:t>
            </a:r>
            <a:r>
              <a:rPr lang="it-IT" sz="2400" dirty="0"/>
              <a:t>l'ostruzione</a:t>
            </a:r>
          </a:p>
        </p:txBody>
      </p:sp>
    </p:spTree>
    <p:extLst>
      <p:ext uri="{BB962C8B-B14F-4D97-AF65-F5344CB8AC3E}">
        <p14:creationId xmlns:p14="http://schemas.microsoft.com/office/powerpoint/2010/main" val="391588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637" y="5364184"/>
            <a:ext cx="646349" cy="621804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281" y="3341208"/>
            <a:ext cx="687988" cy="6437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017520" y="1246911"/>
            <a:ext cx="511509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«</a:t>
            </a:r>
            <a:r>
              <a:rPr lang="it-IT" sz="3600" dirty="0" err="1" smtClean="0">
                <a:solidFill>
                  <a:schemeClr val="bg1"/>
                </a:solidFill>
              </a:rPr>
              <a:t>Gastrografin</a:t>
            </a:r>
            <a:r>
              <a:rPr lang="it-IT" sz="3600" dirty="0" smtClean="0">
                <a:solidFill>
                  <a:schemeClr val="bg1"/>
                </a:solidFill>
              </a:rPr>
              <a:t> Challenge»</a:t>
            </a:r>
            <a:endParaRPr lang="it-IT" sz="3600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209342094"/>
              </p:ext>
            </p:extLst>
          </p:nvPr>
        </p:nvGraphicFramePr>
        <p:xfrm>
          <a:off x="-511695" y="3321705"/>
          <a:ext cx="4900815" cy="2904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4143587" y="3907694"/>
            <a:ext cx="1862051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RX addome seriate ogni 8h</a:t>
            </a:r>
            <a:endParaRPr lang="it-IT" sz="2800" dirty="0"/>
          </a:p>
        </p:txBody>
      </p:sp>
      <p:sp>
        <p:nvSpPr>
          <p:cNvPr id="9" name="Freccia a destra 8"/>
          <p:cNvSpPr/>
          <p:nvPr/>
        </p:nvSpPr>
        <p:spPr>
          <a:xfrm rot="19655455">
            <a:off x="6219531" y="3682436"/>
            <a:ext cx="1014152" cy="7005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451401">
            <a:off x="6157036" y="4938768"/>
            <a:ext cx="969348" cy="82912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7272393" y="3236225"/>
            <a:ext cx="26178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Paziente si canalizza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Si vede il </a:t>
            </a:r>
            <a:r>
              <a:rPr lang="it-IT" dirty="0"/>
              <a:t>contrasto nell'intestino crasso dopo 24 </a:t>
            </a:r>
            <a:r>
              <a:rPr lang="it-IT" dirty="0" smtClean="0"/>
              <a:t>ore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0125954" y="3236225"/>
            <a:ext cx="2002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</a:t>
            </a:r>
            <a:r>
              <a:rPr lang="it-IT" dirty="0" smtClean="0"/>
              <a:t>l </a:t>
            </a:r>
            <a:r>
              <a:rPr lang="it-IT" dirty="0"/>
              <a:t>trattamento ha avuto successo e </a:t>
            </a:r>
            <a:r>
              <a:rPr lang="it-IT" dirty="0" smtClean="0"/>
              <a:t>l'occlusione </a:t>
            </a:r>
            <a:r>
              <a:rPr lang="it-IT" dirty="0"/>
              <a:t>si è risolta</a:t>
            </a:r>
          </a:p>
        </p:txBody>
      </p:sp>
      <p:sp>
        <p:nvSpPr>
          <p:cNvPr id="14" name="Freccia a destra 13"/>
          <p:cNvSpPr/>
          <p:nvPr/>
        </p:nvSpPr>
        <p:spPr>
          <a:xfrm>
            <a:off x="9674085" y="3574538"/>
            <a:ext cx="432262" cy="523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7342434" y="4829186"/>
            <a:ext cx="26178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Paziente vomita nonostante il SNG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Pz NON si canalizza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Si vede il contrasto bloccato a livello dell’ostruzione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9927681" y="4792549"/>
            <a:ext cx="2002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L'occlusione NON si </a:t>
            </a:r>
            <a:r>
              <a:rPr lang="it-IT" dirty="0"/>
              <a:t>è risolta</a:t>
            </a:r>
          </a:p>
        </p:txBody>
      </p:sp>
      <p:sp>
        <p:nvSpPr>
          <p:cNvPr id="18" name="Freccia a destra 17"/>
          <p:cNvSpPr/>
          <p:nvPr/>
        </p:nvSpPr>
        <p:spPr>
          <a:xfrm>
            <a:off x="9551679" y="4850507"/>
            <a:ext cx="432262" cy="523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/>
          <p:cNvSpPr/>
          <p:nvPr/>
        </p:nvSpPr>
        <p:spPr>
          <a:xfrm rot="5400000">
            <a:off x="10712707" y="5454637"/>
            <a:ext cx="432262" cy="523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9927681" y="5949874"/>
            <a:ext cx="2002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Intervento </a:t>
            </a:r>
            <a:r>
              <a:rPr lang="it-IT" dirty="0"/>
              <a:t>c</a:t>
            </a:r>
            <a:r>
              <a:rPr lang="it-IT" dirty="0" smtClean="0"/>
              <a:t>hirurgico d’urgenza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4461880" y="2017254"/>
            <a:ext cx="187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accent2"/>
                </a:solidFill>
              </a:rPr>
              <a:t>FASI</a:t>
            </a:r>
            <a:endParaRPr lang="it-IT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84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  <p:bldP spid="9" grpId="0" animBg="1"/>
      <p:bldP spid="12" grpId="0"/>
      <p:bldP spid="13" grpId="0"/>
      <p:bldP spid="14" grpId="0" animBg="1"/>
      <p:bldP spid="16" grpId="0"/>
      <p:bldP spid="17" grpId="0"/>
      <p:bldP spid="18" grpId="0" animBg="1"/>
      <p:bldP spid="19" grpId="0" animBg="1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017520" y="1246911"/>
            <a:ext cx="511509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«</a:t>
            </a:r>
            <a:r>
              <a:rPr lang="it-IT" sz="3600" dirty="0" err="1" smtClean="0">
                <a:solidFill>
                  <a:schemeClr val="bg1"/>
                </a:solidFill>
              </a:rPr>
              <a:t>Gastrografin</a:t>
            </a:r>
            <a:r>
              <a:rPr lang="it-IT" sz="3600" dirty="0" smtClean="0">
                <a:solidFill>
                  <a:schemeClr val="bg1"/>
                </a:solidFill>
              </a:rPr>
              <a:t> Challenge»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3512485" y="2063828"/>
            <a:ext cx="4125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accent2"/>
                </a:solidFill>
              </a:rPr>
              <a:t>IMMAGINI RADIOGRAFICHE</a:t>
            </a:r>
            <a:endParaRPr lang="it-IT" sz="3200" b="1" dirty="0">
              <a:solidFill>
                <a:schemeClr val="accent2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404" y="3311632"/>
            <a:ext cx="2962275" cy="30194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437" y="3283056"/>
            <a:ext cx="2505075" cy="307657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40575" y="3973484"/>
            <a:ext cx="183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Failed</a:t>
            </a:r>
            <a:r>
              <a:rPr lang="it-IT" dirty="0" smtClean="0"/>
              <a:t> </a:t>
            </a:r>
            <a:r>
              <a:rPr lang="it-IT" dirty="0" err="1" smtClean="0"/>
              <a:t>challenge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7118466" y="3973484"/>
            <a:ext cx="183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Passed</a:t>
            </a:r>
            <a:r>
              <a:rPr lang="it-IT" dirty="0" smtClean="0"/>
              <a:t> </a:t>
            </a:r>
            <a:r>
              <a:rPr lang="it-IT" dirty="0" err="1" smtClean="0"/>
              <a:t>challenge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2393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029" y="1524671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dirty="0" smtClean="0">
                <a:latin typeface="+mn-lt"/>
              </a:rPr>
              <a:t>Clinica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8029" y="2433186"/>
            <a:ext cx="9180513" cy="1727200"/>
          </a:xfrm>
        </p:spPr>
        <p:txBody>
          <a:bodyPr/>
          <a:lstStyle/>
          <a:p>
            <a:pPr eaLnBrk="1" hangingPunct="1">
              <a:defRPr/>
            </a:pPr>
            <a:r>
              <a:rPr lang="it-IT" dirty="0"/>
              <a:t> </a:t>
            </a:r>
            <a:r>
              <a:rPr lang="it-IT" dirty="0" err="1"/>
              <a:t>Ripienezza</a:t>
            </a:r>
            <a:r>
              <a:rPr lang="it-IT" dirty="0"/>
              <a:t> postprandiale</a:t>
            </a:r>
          </a:p>
          <a:p>
            <a:pPr eaLnBrk="1" hangingPunct="1">
              <a:defRPr/>
            </a:pPr>
            <a:r>
              <a:rPr lang="it-IT" dirty="0"/>
              <a:t> Vomito alimentare e di succo gastrico</a:t>
            </a:r>
          </a:p>
          <a:p>
            <a:pPr eaLnBrk="1" hangingPunct="1">
              <a:buFontTx/>
              <a:buNone/>
              <a:defRPr/>
            </a:pPr>
            <a:endParaRPr lang="it-IT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endParaRPr lang="it-IT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endParaRPr lang="it-IT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endParaRPr lang="it-IT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endParaRPr lang="it-IT" dirty="0"/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3592109" y="4185434"/>
            <a:ext cx="863600" cy="503237"/>
          </a:xfrm>
          <a:prstGeom prst="rightArrow">
            <a:avLst>
              <a:gd name="adj1" fmla="val 50000"/>
              <a:gd name="adj2" fmla="val 42902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>
              <a:latin typeface="+mn-lt"/>
            </a:endParaRPr>
          </a:p>
        </p:txBody>
      </p:sp>
      <p:pic>
        <p:nvPicPr>
          <p:cNvPr id="18437" name="Picture 5" descr="small-bowel-obstruc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77739" y="1516877"/>
            <a:ext cx="2600325" cy="3571875"/>
          </a:xfrm>
          <a:noFill/>
        </p:spPr>
      </p:pic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1648691" y="5617037"/>
            <a:ext cx="9144000" cy="10729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lnSpc>
                <a:spcPct val="60000"/>
              </a:lnSpc>
              <a:spcBef>
                <a:spcPct val="50000"/>
              </a:spcBef>
              <a:defRPr/>
            </a:pPr>
            <a:r>
              <a:rPr lang="it-IT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TERAPIA ENDOSCOPICA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  <a:defRPr/>
            </a:pPr>
            <a:r>
              <a:rPr lang="it-IT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TERAPIA CHIRURGICA</a:t>
            </a:r>
          </a:p>
        </p:txBody>
      </p:sp>
      <p:sp>
        <p:nvSpPr>
          <p:cNvPr id="16391" name="AutoShape 8"/>
          <p:cNvSpPr>
            <a:spLocks noChangeArrowheads="1"/>
          </p:cNvSpPr>
          <p:nvPr/>
        </p:nvSpPr>
        <p:spPr bwMode="auto">
          <a:xfrm>
            <a:off x="6004791" y="4916949"/>
            <a:ext cx="431800" cy="6477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>
              <a:latin typeface="+mn-lt"/>
            </a:endParaRP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730323" y="4129108"/>
            <a:ext cx="89646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800">
                <a:latin typeface="+mn-lt"/>
              </a:rPr>
              <a:t>Se stenosi serrata</a:t>
            </a:r>
            <a:r>
              <a:rPr lang="it-IT" altLang="it-IT" sz="2800" i="1">
                <a:latin typeface="+mn-lt"/>
              </a:rPr>
              <a:t>                 occlusione intestinale alta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188229" y="1026790"/>
            <a:ext cx="381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 smtClean="0"/>
              <a:t>Cause parietali</a:t>
            </a:r>
          </a:p>
          <a:p>
            <a:pPr algn="ctr"/>
            <a:r>
              <a:rPr lang="it-IT" sz="3600" dirty="0" smtClean="0"/>
              <a:t>Stenosi</a:t>
            </a:r>
          </a:p>
        </p:txBody>
      </p:sp>
    </p:spTree>
    <p:extLst>
      <p:ext uri="{BB962C8B-B14F-4D97-AF65-F5344CB8AC3E}">
        <p14:creationId xmlns:p14="http://schemas.microsoft.com/office/powerpoint/2010/main" val="199464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/>
      <p:bldP spid="16388" grpId="0" animBg="1"/>
      <p:bldP spid="97287" grpId="0"/>
      <p:bldP spid="16391" grpId="0" animBg="1"/>
      <p:bldP spid="163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uppo 4"/>
          <p:cNvGrpSpPr>
            <a:grpSpLocks/>
          </p:cNvGrpSpPr>
          <p:nvPr/>
        </p:nvGrpSpPr>
        <p:grpSpPr bwMode="auto">
          <a:xfrm>
            <a:off x="360214" y="2029114"/>
            <a:ext cx="3924304" cy="4729626"/>
            <a:chOff x="-5" y="485984"/>
            <a:chExt cx="3923933" cy="4728373"/>
          </a:xfrm>
        </p:grpSpPr>
        <p:graphicFrame>
          <p:nvGraphicFramePr>
            <p:cNvPr id="1026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78771946"/>
                </p:ext>
              </p:extLst>
            </p:nvPr>
          </p:nvGraphicFramePr>
          <p:xfrm>
            <a:off x="-5" y="485984"/>
            <a:ext cx="3923928" cy="16019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96" name="Fotografia di Photo Editor" r:id="rId3" imgW="4458322" imgH="1819529" progId="MSPhotoEd.3">
                    <p:embed/>
                  </p:oleObj>
                </mc:Choice>
                <mc:Fallback>
                  <p:oleObj name="Fotografia di Photo Editor" r:id="rId3" imgW="4458322" imgH="1819529" progId="MSPhotoEd.3">
                    <p:embed/>
                    <p:pic>
                      <p:nvPicPr>
                        <p:cNvPr id="102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5" y="485984"/>
                          <a:ext cx="3923928" cy="16019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5"/>
            <p:cNvGraphicFramePr>
              <a:graphicFrameLocks noChangeAspect="1"/>
            </p:cNvGraphicFramePr>
            <p:nvPr/>
          </p:nvGraphicFramePr>
          <p:xfrm>
            <a:off x="-1" y="2132856"/>
            <a:ext cx="3923925" cy="15693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97" name="Fotografia di Photo Editor" r:id="rId5" imgW="4428571" imgH="1771429" progId="MSPhotoEd.3">
                    <p:embed/>
                  </p:oleObj>
                </mc:Choice>
                <mc:Fallback>
                  <p:oleObj name="Fotografia di Photo Editor" r:id="rId5" imgW="4428571" imgH="1771429" progId="MSPhotoEd.3">
                    <p:embed/>
                    <p:pic>
                      <p:nvPicPr>
                        <p:cNvPr id="102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" y="2132856"/>
                          <a:ext cx="3923925" cy="15693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6"/>
            <p:cNvGraphicFramePr>
              <a:graphicFrameLocks noChangeAspect="1"/>
            </p:cNvGraphicFramePr>
            <p:nvPr/>
          </p:nvGraphicFramePr>
          <p:xfrm>
            <a:off x="0" y="3645024"/>
            <a:ext cx="3923928" cy="1569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98" name="Fotografia di Photo Editor" r:id="rId7" imgW="4428571" imgH="1771429" progId="MSPhotoEd.3">
                    <p:embed/>
                  </p:oleObj>
                </mc:Choice>
                <mc:Fallback>
                  <p:oleObj name="Fotografia di Photo Editor" r:id="rId7" imgW="4428571" imgH="1771429" progId="MSPhotoEd.3">
                    <p:embed/>
                    <p:pic>
                      <p:nvPicPr>
                        <p:cNvPr id="102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645024"/>
                          <a:ext cx="3923928" cy="15693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30" name="Gruppo 5"/>
          <p:cNvGrpSpPr>
            <a:grpSpLocks/>
          </p:cNvGrpSpPr>
          <p:nvPr/>
        </p:nvGrpSpPr>
        <p:grpSpPr bwMode="auto">
          <a:xfrm>
            <a:off x="7497245" y="2949576"/>
            <a:ext cx="4103687" cy="3313113"/>
            <a:chOff x="2476500" y="1847850"/>
            <a:chExt cx="4191000" cy="3162300"/>
          </a:xfrm>
        </p:grpSpPr>
        <p:pic>
          <p:nvPicPr>
            <p:cNvPr id="1033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500" y="1847850"/>
              <a:ext cx="4191000" cy="316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Per 7"/>
            <p:cNvSpPr/>
            <p:nvPr/>
          </p:nvSpPr>
          <p:spPr>
            <a:xfrm rot="441054">
              <a:off x="2700236" y="2420610"/>
              <a:ext cx="1799617" cy="1513722"/>
            </a:xfrm>
            <a:prstGeom prst="mathMultiply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1031" name="CasellaDiTesto 8"/>
          <p:cNvSpPr txBox="1">
            <a:spLocks noChangeArrowheads="1"/>
          </p:cNvSpPr>
          <p:nvPr/>
        </p:nvSpPr>
        <p:spPr bwMode="auto">
          <a:xfrm>
            <a:off x="360214" y="1209762"/>
            <a:ext cx="38163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TERAPIA ENDOSCOPICA:</a:t>
            </a:r>
          </a:p>
          <a:p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Dilatazione pneumatica</a:t>
            </a:r>
          </a:p>
        </p:txBody>
      </p:sp>
      <p:sp>
        <p:nvSpPr>
          <p:cNvPr id="1032" name="CasellaDiTesto 9"/>
          <p:cNvSpPr txBox="1">
            <a:spLocks noChangeArrowheads="1"/>
          </p:cNvSpPr>
          <p:nvPr/>
        </p:nvSpPr>
        <p:spPr bwMode="auto">
          <a:xfrm>
            <a:off x="8105428" y="1765347"/>
            <a:ext cx="38163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TERAPIA CHIRURGICA:</a:t>
            </a:r>
          </a:p>
          <a:p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Gastroresezione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188229" y="1026790"/>
            <a:ext cx="381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 smtClean="0"/>
              <a:t>Cause parietali</a:t>
            </a:r>
          </a:p>
          <a:p>
            <a:pPr algn="ctr"/>
            <a:r>
              <a:rPr lang="it-IT" sz="3600" dirty="0" smtClean="0"/>
              <a:t>Stenosi</a:t>
            </a:r>
          </a:p>
        </p:txBody>
      </p:sp>
    </p:spTree>
    <p:extLst>
      <p:ext uri="{BB962C8B-B14F-4D97-AF65-F5344CB8AC3E}">
        <p14:creationId xmlns:p14="http://schemas.microsoft.com/office/powerpoint/2010/main" val="333519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188229" y="1026790"/>
            <a:ext cx="381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 smtClean="0"/>
              <a:t>Cause parietali</a:t>
            </a:r>
          </a:p>
          <a:p>
            <a:pPr algn="ctr"/>
            <a:r>
              <a:rPr lang="it-IT" sz="3600" dirty="0" smtClean="0"/>
              <a:t>Stenosi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23949" y="2801389"/>
            <a:ext cx="687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Stenosi diverticolare</a:t>
            </a:r>
            <a:endParaRPr lang="it-IT" sz="3600" b="1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B8B03F2A-518C-4352-9005-AE5E395FE19A}"/>
              </a:ext>
            </a:extLst>
          </p:cNvPr>
          <p:cNvSpPr txBox="1">
            <a:spLocks noChangeArrowheads="1"/>
          </p:cNvSpPr>
          <p:nvPr/>
        </p:nvSpPr>
        <p:spPr>
          <a:xfrm>
            <a:off x="354705" y="3744991"/>
            <a:ext cx="6694488" cy="2987675"/>
          </a:xfrm>
          <a:prstGeom prst="rect">
            <a:avLst/>
          </a:prstGeom>
        </p:spPr>
        <p:txBody>
          <a:bodyPr vert="horz" lIns="171360" tIns="171360" rIns="171360" bIns="171360" rtlCol="0" anchor="t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" indent="0">
              <a:lnSpc>
                <a:spcPct val="91000"/>
              </a:lnSpc>
              <a:spcBef>
                <a:spcPts val="2738"/>
              </a:spcBef>
              <a:buSzPct val="125000"/>
              <a:buNone/>
              <a:tabLst>
                <a:tab pos="1144588" algn="l"/>
                <a:tab pos="1906588" algn="l"/>
                <a:tab pos="2670175" algn="l"/>
                <a:tab pos="3430588" algn="l"/>
                <a:tab pos="4192588" algn="l"/>
                <a:tab pos="4956175" algn="l"/>
                <a:tab pos="5716588" algn="l"/>
                <a:tab pos="6478588" algn="l"/>
                <a:tab pos="7242175" algn="l"/>
                <a:tab pos="8002588" algn="l"/>
                <a:tab pos="8764588" algn="l"/>
                <a:tab pos="9528175" algn="l"/>
                <a:tab pos="10288588" algn="l"/>
                <a:tab pos="11050588" algn="l"/>
              </a:tabLst>
              <a:defRPr/>
            </a:pPr>
            <a:r>
              <a:rPr lang="it-IT" dirty="0" smtClean="0"/>
              <a:t>ESITI DI RIPETUTI EPISODI DI FLOGOSI:</a:t>
            </a:r>
          </a:p>
          <a:p>
            <a:pPr marL="1366838" lvl="1" indent="-285750">
              <a:spcBef>
                <a:spcPts val="800"/>
              </a:spcBef>
              <a:buClr>
                <a:srgbClr val="FFFFFF"/>
              </a:buClr>
              <a:buFont typeface="Arial" charset="0"/>
              <a:buChar char="­"/>
              <a:tabLst>
                <a:tab pos="1144588" algn="l"/>
                <a:tab pos="1906588" algn="l"/>
                <a:tab pos="2670175" algn="l"/>
                <a:tab pos="3430588" algn="l"/>
                <a:tab pos="4192588" algn="l"/>
                <a:tab pos="4956175" algn="l"/>
                <a:tab pos="5716588" algn="l"/>
                <a:tab pos="6478588" algn="l"/>
                <a:tab pos="7242175" algn="l"/>
                <a:tab pos="8002588" algn="l"/>
                <a:tab pos="8764588" algn="l"/>
                <a:tab pos="9528175" algn="l"/>
                <a:tab pos="10288588" algn="l"/>
                <a:tab pos="11050588" algn="l"/>
              </a:tabLst>
              <a:defRPr/>
            </a:pPr>
            <a:r>
              <a:rPr lang="it-IT" dirty="0" smtClean="0"/>
              <a:t>Fibrosi, stenosi</a:t>
            </a:r>
          </a:p>
          <a:p>
            <a:pPr marL="1366838" lvl="1" indent="-285750">
              <a:spcBef>
                <a:spcPts val="800"/>
              </a:spcBef>
              <a:buClr>
                <a:srgbClr val="FFFFFF"/>
              </a:buClr>
              <a:buFont typeface="Arial" charset="0"/>
              <a:buChar char="­"/>
              <a:tabLst>
                <a:tab pos="1144588" algn="l"/>
                <a:tab pos="1906588" algn="l"/>
                <a:tab pos="2670175" algn="l"/>
                <a:tab pos="3430588" algn="l"/>
                <a:tab pos="4192588" algn="l"/>
                <a:tab pos="4956175" algn="l"/>
                <a:tab pos="5716588" algn="l"/>
                <a:tab pos="6478588" algn="l"/>
                <a:tab pos="7242175" algn="l"/>
                <a:tab pos="8002588" algn="l"/>
                <a:tab pos="8764588" algn="l"/>
                <a:tab pos="9528175" algn="l"/>
                <a:tab pos="10288588" algn="l"/>
                <a:tab pos="11050588" algn="l"/>
              </a:tabLst>
              <a:defRPr/>
            </a:pPr>
            <a:r>
              <a:rPr lang="it-IT" dirty="0" smtClean="0"/>
              <a:t>angolatura</a:t>
            </a:r>
          </a:p>
          <a:p>
            <a:pPr marL="1366838" lvl="1" indent="-285750">
              <a:spcBef>
                <a:spcPts val="800"/>
              </a:spcBef>
              <a:buClr>
                <a:srgbClr val="FFFFFF"/>
              </a:buClr>
              <a:buFont typeface="Arial" charset="0"/>
              <a:buChar char="­"/>
              <a:tabLst>
                <a:tab pos="1144588" algn="l"/>
                <a:tab pos="1906588" algn="l"/>
                <a:tab pos="2670175" algn="l"/>
                <a:tab pos="3430588" algn="l"/>
                <a:tab pos="4192588" algn="l"/>
                <a:tab pos="4956175" algn="l"/>
                <a:tab pos="5716588" algn="l"/>
                <a:tab pos="6478588" algn="l"/>
                <a:tab pos="7242175" algn="l"/>
                <a:tab pos="8002588" algn="l"/>
                <a:tab pos="8764588" algn="l"/>
                <a:tab pos="9528175" algn="l"/>
                <a:tab pos="10288588" algn="l"/>
                <a:tab pos="11050588" algn="l"/>
              </a:tabLst>
              <a:defRPr/>
            </a:pPr>
            <a:r>
              <a:rPr lang="it-IT" dirty="0" smtClean="0"/>
              <a:t>tumore infiammatorio</a:t>
            </a:r>
            <a:endParaRPr lang="it-IT" dirty="0"/>
          </a:p>
        </p:txBody>
      </p:sp>
      <p:pic>
        <p:nvPicPr>
          <p:cNvPr id="16" name="Picture 8" descr="https://upload.wikimedia.org/wikipedia/commons/thumb/2/26/Sigmadivertikulitis_in_der_Computertomographie_-_coronar.jpg/220px-Sigmadivertikulitis_in_der_Computertomographie_-_coron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080" y="2607989"/>
            <a:ext cx="3752850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onnettore 2 3"/>
          <p:cNvCxnSpPr>
            <a:cxnSpLocks noChangeShapeType="1"/>
          </p:cNvCxnSpPr>
          <p:nvPr/>
        </p:nvCxnSpPr>
        <p:spPr bwMode="auto">
          <a:xfrm flipV="1">
            <a:off x="8206380" y="4677295"/>
            <a:ext cx="1368425" cy="71913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1582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188229" y="1026790"/>
            <a:ext cx="381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 smtClean="0"/>
              <a:t>Cause parietali</a:t>
            </a:r>
          </a:p>
          <a:p>
            <a:pPr algn="ctr"/>
            <a:r>
              <a:rPr lang="it-IT" sz="3600" dirty="0" smtClean="0"/>
              <a:t>Stenosi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64521" y="2447599"/>
            <a:ext cx="687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Sintomatologia</a:t>
            </a:r>
            <a:endParaRPr lang="it-IT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BE58594-B5CA-4129-974C-04BA18BA17AC}"/>
              </a:ext>
            </a:extLst>
          </p:cNvPr>
          <p:cNvSpPr txBox="1">
            <a:spLocks noChangeArrowheads="1"/>
          </p:cNvSpPr>
          <p:nvPr/>
        </p:nvSpPr>
        <p:spPr>
          <a:xfrm>
            <a:off x="1278673" y="3327669"/>
            <a:ext cx="4207726" cy="2482927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1125"/>
              </a:spcBef>
              <a:buFont typeface="Wingdings" panose="05000000000000000000" pitchFamily="2" charset="2"/>
              <a:buChar char="q"/>
              <a:tabLst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  <a:defRPr/>
            </a:pPr>
            <a:r>
              <a:rPr lang="it-IT" sz="2400" dirty="0" smtClean="0"/>
              <a:t> Dolore diffuso</a:t>
            </a:r>
          </a:p>
          <a:p>
            <a:pPr>
              <a:lnSpc>
                <a:spcPct val="130000"/>
              </a:lnSpc>
              <a:spcBef>
                <a:spcPts val="1125"/>
              </a:spcBef>
              <a:buFont typeface="Wingdings" panose="05000000000000000000" pitchFamily="2" charset="2"/>
              <a:buChar char="q"/>
              <a:tabLst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  <a:defRPr/>
            </a:pPr>
            <a:r>
              <a:rPr lang="it-IT" sz="2400" dirty="0" smtClean="0"/>
              <a:t> Chiusura dell’alvo</a:t>
            </a:r>
          </a:p>
          <a:p>
            <a:pPr>
              <a:lnSpc>
                <a:spcPct val="130000"/>
              </a:lnSpc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  <a:defRPr/>
            </a:pPr>
            <a:r>
              <a:rPr lang="it-IT" sz="2400" dirty="0" smtClean="0"/>
              <a:t> Distensione addominale</a:t>
            </a:r>
          </a:p>
          <a:p>
            <a:pPr>
              <a:lnSpc>
                <a:spcPct val="130000"/>
              </a:lnSpc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  <a:defRPr/>
            </a:pPr>
            <a:r>
              <a:rPr lang="it-IT" sz="2400" dirty="0" smtClean="0"/>
              <a:t> Vomito fecaloide</a:t>
            </a:r>
          </a:p>
        </p:txBody>
      </p:sp>
      <p:pic>
        <p:nvPicPr>
          <p:cNvPr id="17410" name="Picture 2" descr="Il Papa e la diverticolite – Chirurgia Laparoscop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607" y="2422832"/>
            <a:ext cx="5112327" cy="408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65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ChangeArrowheads="1"/>
          </p:cNvSpPr>
          <p:nvPr/>
        </p:nvSpPr>
        <p:spPr bwMode="auto">
          <a:xfrm>
            <a:off x="180710" y="2335016"/>
            <a:ext cx="8208963" cy="1050925"/>
          </a:xfrm>
          <a:prstGeom prst="rect">
            <a:avLst/>
          </a:prstGeom>
          <a:solidFill>
            <a:srgbClr val="0C0C0C"/>
          </a:solidFill>
          <a:ln w="12600" cap="sq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4515" name="Rectangle 2"/>
          <p:cNvSpPr>
            <a:spLocks noChangeArrowheads="1"/>
          </p:cNvSpPr>
          <p:nvPr/>
        </p:nvSpPr>
        <p:spPr bwMode="auto">
          <a:xfrm>
            <a:off x="1751806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4495006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4517" name="Rectangle 4"/>
          <p:cNvSpPr>
            <a:spLocks noGrp="1" noChangeArrowheads="1"/>
          </p:cNvSpPr>
          <p:nvPr>
            <p:ph type="title"/>
          </p:nvPr>
        </p:nvSpPr>
        <p:spPr>
          <a:xfrm>
            <a:off x="113639" y="1940957"/>
            <a:ext cx="4986867" cy="787360"/>
          </a:xfrm>
        </p:spPr>
        <p:txBody>
          <a:bodyPr>
            <a:normAutofit fontScale="90000"/>
          </a:bodyPr>
          <a:lstStyle/>
          <a:p>
            <a:pPr>
              <a:spcBef>
                <a:spcPts val="1350"/>
              </a:spcBef>
              <a:tabLst>
                <a:tab pos="0" algn="l"/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</a:pPr>
            <a:r>
              <a:rPr lang="it-IT" altLang="it-IT" sz="3600" dirty="0"/>
              <a:t>INTERVENTO  D’URGENZA</a:t>
            </a:r>
            <a:r>
              <a:rPr lang="it-IT" altLang="it-IT" sz="4000" u="sng" dirty="0"/>
              <a:t/>
            </a:r>
            <a:br>
              <a:rPr lang="it-IT" altLang="it-IT" sz="4000" u="sng" dirty="0"/>
            </a:br>
            <a:endParaRPr lang="it-IT" altLang="it-IT" sz="3600" dirty="0"/>
          </a:p>
        </p:txBody>
      </p:sp>
      <p:sp>
        <p:nvSpPr>
          <p:cNvPr id="64518" name="CasellaDiTesto 2"/>
          <p:cNvSpPr txBox="1">
            <a:spLocks noChangeArrowheads="1"/>
          </p:cNvSpPr>
          <p:nvPr/>
        </p:nvSpPr>
        <p:spPr bwMode="auto">
          <a:xfrm>
            <a:off x="-78580" y="2284759"/>
            <a:ext cx="8245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3600" dirty="0">
                <a:solidFill>
                  <a:schemeClr val="bg1"/>
                </a:solidFill>
              </a:rPr>
              <a:t>RESEZIONE ED ANASTOMOSI + EV. ILEOSTOMIA DI PROTEZIONE</a:t>
            </a:r>
          </a:p>
        </p:txBody>
      </p:sp>
      <p:pic>
        <p:nvPicPr>
          <p:cNvPr id="64519" name="Picture 8" descr="http://trialx.com/g/Colon_Resection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97" y="3849106"/>
            <a:ext cx="3230562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10" descr="http://www.patientedlibrary.com/imagescooked/10373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731" y="3808058"/>
            <a:ext cx="32416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28" y="3993380"/>
            <a:ext cx="27051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7775311" y="1884411"/>
            <a:ext cx="4416689" cy="4217938"/>
            <a:chOff x="7889541" y="1870942"/>
            <a:chExt cx="4416689" cy="4217938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9541" y="1870942"/>
              <a:ext cx="4416689" cy="4217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C0277C14-9C62-438D-9401-1E468F9B5412}"/>
                    </a:ext>
                  </a:extLst>
                </p14:cNvPr>
                <p14:cNvContentPartPr/>
                <p14:nvPr/>
              </p14:nvContentPartPr>
              <p14:xfrm>
                <a:off x="10767750" y="4558252"/>
                <a:ext cx="476208" cy="68832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C0277C14-9C62-438D-9401-1E468F9B541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756232" y="4546738"/>
                  <a:ext cx="499245" cy="71134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7D5BCAF9-2A5A-4D54-B1C3-AE77AEB613A3}"/>
                  </a:ext>
                </a:extLst>
              </p14:cNvPr>
              <p14:cNvContentPartPr/>
              <p14:nvPr/>
            </p14:nvContentPartPr>
            <p14:xfrm>
              <a:off x="-2147483648" y="-2147483648"/>
              <a:ext cx="0" cy="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7D5BCAF9-2A5A-4D54-B1C3-AE77AEB613A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2147483648" y="-2147483648"/>
                <a:ext cx="0" cy="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Immagine 12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5810597" y="246301"/>
            <a:ext cx="591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Occlusione intestinale meccanica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188229" y="1026790"/>
            <a:ext cx="381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 smtClean="0"/>
              <a:t>Cause parietali</a:t>
            </a:r>
          </a:p>
          <a:p>
            <a:pPr algn="ctr"/>
            <a:r>
              <a:rPr lang="it-IT" sz="3600" dirty="0" smtClean="0"/>
              <a:t>Stenosi</a:t>
            </a:r>
          </a:p>
        </p:txBody>
      </p:sp>
    </p:spTree>
    <p:extLst>
      <p:ext uri="{BB962C8B-B14F-4D97-AF65-F5344CB8AC3E}">
        <p14:creationId xmlns:p14="http://schemas.microsoft.com/office/powerpoint/2010/main" val="22746284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1406</Words>
  <Application>Microsoft Office PowerPoint</Application>
  <PresentationFormat>Widescreen</PresentationFormat>
  <Paragraphs>266</Paragraphs>
  <Slides>45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55" baseType="lpstr">
      <vt:lpstr>Microsoft YaHei</vt:lpstr>
      <vt:lpstr>Arial</vt:lpstr>
      <vt:lpstr>Calibri</vt:lpstr>
      <vt:lpstr>Calibri Light</vt:lpstr>
      <vt:lpstr>Comic Sans MS</vt:lpstr>
      <vt:lpstr>inherit</vt:lpstr>
      <vt:lpstr>Times New Roman</vt:lpstr>
      <vt:lpstr>Wingdings</vt:lpstr>
      <vt:lpstr>Tema di Office</vt:lpstr>
      <vt:lpstr>Fotografia di Photo Editor</vt:lpstr>
      <vt:lpstr>Occlusione intestinale</vt:lpstr>
      <vt:lpstr>Presentazione standard di PowerPoint</vt:lpstr>
      <vt:lpstr>Presentazione standard di PowerPoint</vt:lpstr>
      <vt:lpstr>Fisiopatologia</vt:lpstr>
      <vt:lpstr>Clinica</vt:lpstr>
      <vt:lpstr>Presentazione standard di PowerPoint</vt:lpstr>
      <vt:lpstr>Presentazione standard di PowerPoint</vt:lpstr>
      <vt:lpstr>Presentazione standard di PowerPoint</vt:lpstr>
      <vt:lpstr>INTERVENTO  D’URGENZA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PALMISANO SILVIA</dc:creator>
  <cp:lastModifiedBy>Silvia Palmisano</cp:lastModifiedBy>
  <cp:revision>146</cp:revision>
  <dcterms:created xsi:type="dcterms:W3CDTF">2023-10-17T19:18:35Z</dcterms:created>
  <dcterms:modified xsi:type="dcterms:W3CDTF">2025-04-15T08:08:09Z</dcterms:modified>
</cp:coreProperties>
</file>