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sldIdLst>
    <p:sldId id="276" r:id="rId2"/>
    <p:sldId id="287" r:id="rId3"/>
    <p:sldId id="264" r:id="rId4"/>
    <p:sldId id="274" r:id="rId5"/>
    <p:sldId id="259" r:id="rId6"/>
    <p:sldId id="295" r:id="rId7"/>
    <p:sldId id="261" r:id="rId8"/>
    <p:sldId id="291" r:id="rId9"/>
    <p:sldId id="272" r:id="rId10"/>
    <p:sldId id="268" r:id="rId11"/>
    <p:sldId id="265" r:id="rId12"/>
    <p:sldId id="278" r:id="rId13"/>
    <p:sldId id="271" r:id="rId14"/>
    <p:sldId id="270" r:id="rId15"/>
    <p:sldId id="269" r:id="rId16"/>
    <p:sldId id="280" r:id="rId17"/>
    <p:sldId id="289" r:id="rId18"/>
    <p:sldId id="294" r:id="rId19"/>
    <p:sldId id="282" r:id="rId20"/>
    <p:sldId id="292" r:id="rId21"/>
    <p:sldId id="285" r:id="rId22"/>
    <p:sldId id="293" r:id="rId23"/>
    <p:sldId id="283" r:id="rId24"/>
    <p:sldId id="284" r:id="rId25"/>
    <p:sldId id="286" r:id="rId26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008000"/>
    <a:srgbClr val="00CCFF"/>
    <a:srgbClr val="FF0066"/>
    <a:srgbClr val="CBFFB1"/>
    <a:srgbClr val="99FF66"/>
    <a:srgbClr val="CCE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3" autoAdjust="0"/>
    <p:restoredTop sz="88601" autoAdjust="0"/>
  </p:normalViewPr>
  <p:slideViewPr>
    <p:cSldViewPr snapToGrid="0">
      <p:cViewPr varScale="1">
        <p:scale>
          <a:sx n="56" d="100"/>
          <a:sy n="56" d="100"/>
        </p:scale>
        <p:origin x="155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779" y="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435" y="4860946"/>
            <a:ext cx="5680431" cy="460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9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779" y="972189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B9A0DF1F-E26E-4F08-96E3-F967B8A474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651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786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6210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80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01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B4137-60F7-43B8-B27D-846D19B53D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20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B1ADF-DEF7-46AB-9EB9-ABEE49342C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62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11188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11188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6B904-D3B4-4BBA-B9E0-8DD95B8519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45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1118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27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27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63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63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084AC-35FF-4491-B361-CD2CB7F2D0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76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11188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9541B-6A4B-4BF6-9A1E-E0D43CDF3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39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FFAD2-D811-4A42-BFDC-B0DBDBDBE1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17255-7A87-416A-85C0-9EE371038F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14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27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27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9F794-B444-49A6-A9B8-1B2D254B9F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63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9F850-3961-4A70-8363-A8ED2C1B83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953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F2576-A5EE-4F3D-A223-EEA975C56C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16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EFEC9-602A-413E-91E2-4AEE533D9B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88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0941-FC08-4DA2-BD24-CC29B82107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32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45717-69BD-455D-9361-BAF453E9DE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03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111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954" tIns="54478" rIns="108954" bIns="544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27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6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>
              <a:defRPr sz="15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algn="ctr">
              <a:defRPr sz="15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algn="r">
              <a:defRPr sz="1500" b="0">
                <a:latin typeface="Times New Roman" pitchFamily="18" charset="0"/>
              </a:defRPr>
            </a:lvl1pPr>
          </a:lstStyle>
          <a:p>
            <a:pPr>
              <a:defRPr/>
            </a:pPr>
            <a:fld id="{73682F4C-4585-450D-BE2D-A273809F47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5pPr>
      <a:lvl6pPr marL="4572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6pPr>
      <a:lvl7pPr marL="9144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7pPr>
      <a:lvl8pPr marL="13716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8pPr>
      <a:lvl9pPr marL="18288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9pPr>
    </p:titleStyle>
    <p:bodyStyle>
      <a:lvl1pPr marL="409575" indent="-409575" algn="l" defTabSz="1087438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7413" indent="-344488" algn="l" defTabSz="1087438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</a:defRPr>
      </a:lvl2pPr>
      <a:lvl3pPr marL="1363663" indent="-276225" algn="l" defTabSz="1087438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6588" indent="-273050" algn="l" defTabSz="108743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511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083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3655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8227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2799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6"/>
          <p:cNvSpPr>
            <a:spLocks noChangeArrowheads="1"/>
          </p:cNvSpPr>
          <p:nvPr/>
        </p:nvSpPr>
        <p:spPr bwMode="auto">
          <a:xfrm>
            <a:off x="185738" y="9048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LA GLICOLISI                                                        </a:t>
            </a:r>
            <a:r>
              <a:rPr lang="it-IT" sz="1200" b="0"/>
              <a:t>Biochimica   FA040 CTF 2011</a:t>
            </a:r>
            <a:endParaRPr lang="it-IT" sz="1200" b="0">
              <a:solidFill>
                <a:schemeClr val="accent2"/>
              </a:solidFill>
            </a:endParaRPr>
          </a:p>
        </p:txBody>
      </p:sp>
      <p:pic>
        <p:nvPicPr>
          <p:cNvPr id="2051" name="Picture 1030" descr="f1402_ISBN88-08-07893-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42925"/>
            <a:ext cx="5526088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4213225" y="1104900"/>
            <a:ext cx="1520825" cy="3938588"/>
            <a:chOff x="4213762" y="1104403"/>
            <a:chExt cx="1520040" cy="3938312"/>
          </a:xfrm>
        </p:grpSpPr>
        <p:grpSp>
          <p:nvGrpSpPr>
            <p:cNvPr id="3" name="Gruppo 7"/>
            <p:cNvGrpSpPr/>
            <p:nvPr/>
          </p:nvGrpSpPr>
          <p:grpSpPr>
            <a:xfrm>
              <a:off x="4213762" y="1199408"/>
              <a:ext cx="180108" cy="3774375"/>
              <a:chOff x="4213762" y="1199408"/>
              <a:chExt cx="180108" cy="3774375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" name="Connettore 1 4"/>
              <p:cNvCxnSpPr/>
              <p:nvPr/>
            </p:nvCxnSpPr>
            <p:spPr bwMode="auto">
              <a:xfrm rot="5400000">
                <a:off x="2476006" y="3081647"/>
                <a:ext cx="3657600" cy="11875"/>
              </a:xfrm>
              <a:prstGeom prst="line">
                <a:avLst/>
              </a:prstGeom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6" name="Ovale 5"/>
              <p:cNvSpPr/>
              <p:nvPr/>
            </p:nvSpPr>
            <p:spPr bwMode="auto">
              <a:xfrm>
                <a:off x="4227616" y="1199408"/>
                <a:ext cx="166254" cy="154380"/>
              </a:xfrm>
              <a:prstGeom prst="ellipse">
                <a:avLst/>
              </a:prstGeom>
              <a:solidFill>
                <a:schemeClr val="accent6"/>
              </a:solidFill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it-IT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7" name="Ovale 6"/>
              <p:cNvSpPr/>
              <p:nvPr/>
            </p:nvSpPr>
            <p:spPr bwMode="auto">
              <a:xfrm>
                <a:off x="4213762" y="4819403"/>
                <a:ext cx="166254" cy="154380"/>
              </a:xfrm>
              <a:prstGeom prst="ellipse">
                <a:avLst/>
              </a:prstGeom>
              <a:solidFill>
                <a:schemeClr val="accent6"/>
              </a:solidFill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it-IT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" name="CasellaDiTesto 9"/>
            <p:cNvSpPr txBox="1"/>
            <p:nvPr/>
          </p:nvSpPr>
          <p:spPr>
            <a:xfrm>
              <a:off x="4548248" y="1104403"/>
              <a:ext cx="1151906" cy="3539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tIns="0"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bg1"/>
                  </a:solidFill>
                </a:rPr>
                <a:t>glucosio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581896" y="4688772"/>
              <a:ext cx="1151906" cy="3539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tIns="0"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bg1"/>
                  </a:solidFill>
                </a:rPr>
                <a:t>piruvato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47638" y="10953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Glicolisi – 2</a:t>
            </a:r>
            <a:r>
              <a:rPr lang="it-IT" sz="2000" baseline="30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 fase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94" y="518753"/>
            <a:ext cx="4379344" cy="27813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8631" y="199576"/>
            <a:ext cx="3427313" cy="1968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177" y="3394943"/>
            <a:ext cx="3922369" cy="15494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86" y="5059544"/>
            <a:ext cx="4036613" cy="1511300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4666893" y="4679281"/>
            <a:ext cx="4425351" cy="1412416"/>
            <a:chOff x="4718649" y="4679281"/>
            <a:chExt cx="4425351" cy="1412416"/>
          </a:xfrm>
        </p:grpSpPr>
        <p:pic>
          <p:nvPicPr>
            <p:cNvPr id="1026" name="Picture 2" descr="http://users.humboldt.edu/rpaselk/BiochSupp/note_pics/Glycolysis/PGA_MutMech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276" y="4679281"/>
              <a:ext cx="4347713" cy="141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ttangolo arrotondato 15"/>
            <p:cNvSpPr/>
            <p:nvPr/>
          </p:nvSpPr>
          <p:spPr bwMode="auto">
            <a:xfrm>
              <a:off x="4718649" y="4684381"/>
              <a:ext cx="4425351" cy="1345483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2494" y="109538"/>
            <a:ext cx="8981506" cy="686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2"/>
          <p:cNvSpPr>
            <a:spLocks noChangeArrowheads="1"/>
          </p:cNvSpPr>
          <p:nvPr/>
        </p:nvSpPr>
        <p:spPr bwMode="auto">
          <a:xfrm>
            <a:off x="3482975" y="496888"/>
            <a:ext cx="6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 b="0">
                <a:solidFill>
                  <a:srgbClr val="000000"/>
                </a:solidFill>
              </a:rPr>
              <a:t>-</a:t>
            </a:r>
            <a:endParaRPr lang="en-GB" sz="3200" b="0"/>
          </a:p>
        </p:txBody>
      </p:sp>
      <p:grpSp>
        <p:nvGrpSpPr>
          <p:cNvPr id="10243" name="Gruppo 184"/>
          <p:cNvGrpSpPr>
            <a:grpSpLocks/>
          </p:cNvGrpSpPr>
          <p:nvPr/>
        </p:nvGrpSpPr>
        <p:grpSpPr bwMode="auto">
          <a:xfrm>
            <a:off x="619919" y="903376"/>
            <a:ext cx="7904162" cy="5467350"/>
            <a:chOff x="677863" y="956263"/>
            <a:chExt cx="7904162" cy="5466787"/>
          </a:xfrm>
        </p:grpSpPr>
        <p:sp>
          <p:nvSpPr>
            <p:cNvPr id="10245" name="Rectangle 38"/>
            <p:cNvSpPr>
              <a:spLocks noChangeArrowheads="1"/>
            </p:cNvSpPr>
            <p:nvPr/>
          </p:nvSpPr>
          <p:spPr bwMode="auto">
            <a:xfrm>
              <a:off x="4502150" y="1470613"/>
              <a:ext cx="1581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2-Fosfoglicerato</a:t>
              </a:r>
              <a:endParaRPr lang="en-GB" sz="1600"/>
            </a:p>
          </p:txBody>
        </p:sp>
        <p:sp>
          <p:nvSpPr>
            <p:cNvPr id="10246" name="Rectangle 41"/>
            <p:cNvSpPr>
              <a:spLocks noChangeArrowheads="1"/>
            </p:cNvSpPr>
            <p:nvPr/>
          </p:nvSpPr>
          <p:spPr bwMode="auto">
            <a:xfrm>
              <a:off x="4960938" y="1676988"/>
              <a:ext cx="5429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(2PG)</a:t>
              </a:r>
              <a:endParaRPr lang="en-GB" sz="1600"/>
            </a:p>
          </p:txBody>
        </p:sp>
        <p:sp>
          <p:nvSpPr>
            <p:cNvPr id="10247" name="Line 42"/>
            <p:cNvSpPr>
              <a:spLocks noChangeShapeType="1"/>
            </p:cNvSpPr>
            <p:nvPr/>
          </p:nvSpPr>
          <p:spPr bwMode="auto">
            <a:xfrm>
              <a:off x="3122613" y="1962738"/>
              <a:ext cx="1587" cy="54133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48" name="Line 43"/>
            <p:cNvSpPr>
              <a:spLocks noChangeShapeType="1"/>
            </p:cNvSpPr>
            <p:nvPr/>
          </p:nvSpPr>
          <p:spPr bwMode="auto">
            <a:xfrm flipH="1" flipV="1">
              <a:off x="2992438" y="2397713"/>
              <a:ext cx="130175" cy="10636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49" name="Line 44"/>
            <p:cNvSpPr>
              <a:spLocks noChangeShapeType="1"/>
            </p:cNvSpPr>
            <p:nvPr/>
          </p:nvSpPr>
          <p:spPr bwMode="auto">
            <a:xfrm flipV="1">
              <a:off x="3122613" y="2405650"/>
              <a:ext cx="112712" cy="9842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0" name="Rectangle 45"/>
            <p:cNvSpPr>
              <a:spLocks noChangeArrowheads="1"/>
            </p:cNvSpPr>
            <p:nvPr/>
          </p:nvSpPr>
          <p:spPr bwMode="auto">
            <a:xfrm>
              <a:off x="3286125" y="2075450"/>
              <a:ext cx="655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0000"/>
                  </a:solidFill>
                </a:rPr>
                <a:t>enolasi</a:t>
              </a:r>
              <a:endParaRPr lang="en-GB" sz="3200"/>
            </a:p>
          </p:txBody>
        </p:sp>
        <p:sp>
          <p:nvSpPr>
            <p:cNvPr id="10251" name="Freeform 46"/>
            <p:cNvSpPr>
              <a:spLocks/>
            </p:cNvSpPr>
            <p:nvPr/>
          </p:nvSpPr>
          <p:spPr bwMode="auto">
            <a:xfrm>
              <a:off x="2660650" y="2200863"/>
              <a:ext cx="454025" cy="209550"/>
            </a:xfrm>
            <a:custGeom>
              <a:avLst/>
              <a:gdLst>
                <a:gd name="T0" fmla="*/ 0 w 298"/>
                <a:gd name="T1" fmla="*/ 2147483647 h 137"/>
                <a:gd name="T2" fmla="*/ 2147483647 w 298"/>
                <a:gd name="T3" fmla="*/ 2147483647 h 137"/>
                <a:gd name="T4" fmla="*/ 2147483647 w 298"/>
                <a:gd name="T5" fmla="*/ 0 h 137"/>
                <a:gd name="T6" fmla="*/ 2147483647 w 298"/>
                <a:gd name="T7" fmla="*/ 0 h 137"/>
                <a:gd name="T8" fmla="*/ 0 w 298"/>
                <a:gd name="T9" fmla="*/ 2147483647 h 1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"/>
                <a:gd name="T16" fmla="*/ 0 h 137"/>
                <a:gd name="T17" fmla="*/ 298 w 298"/>
                <a:gd name="T18" fmla="*/ 137 h 1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" h="137">
                  <a:moveTo>
                    <a:pt x="0" y="134"/>
                  </a:moveTo>
                  <a:cubicBezTo>
                    <a:pt x="15" y="136"/>
                    <a:pt x="31" y="136"/>
                    <a:pt x="47" y="136"/>
                  </a:cubicBezTo>
                  <a:cubicBezTo>
                    <a:pt x="185" y="137"/>
                    <a:pt x="298" y="75"/>
                    <a:pt x="298" y="0"/>
                  </a:cubicBezTo>
                  <a:lnTo>
                    <a:pt x="47" y="0"/>
                  </a:lnTo>
                  <a:lnTo>
                    <a:pt x="0" y="134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2" name="Line 47"/>
            <p:cNvSpPr>
              <a:spLocks noChangeShapeType="1"/>
            </p:cNvSpPr>
            <p:nvPr/>
          </p:nvSpPr>
          <p:spPr bwMode="auto">
            <a:xfrm flipH="1">
              <a:off x="2782888" y="2343738"/>
              <a:ext cx="36512" cy="539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3" name="Line 48"/>
            <p:cNvSpPr>
              <a:spLocks noChangeShapeType="1"/>
            </p:cNvSpPr>
            <p:nvPr/>
          </p:nvSpPr>
          <p:spPr bwMode="auto">
            <a:xfrm>
              <a:off x="2779713" y="2408825"/>
              <a:ext cx="69850" cy="412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4" name="Freeform 49"/>
            <p:cNvSpPr>
              <a:spLocks/>
            </p:cNvSpPr>
            <p:nvPr/>
          </p:nvSpPr>
          <p:spPr bwMode="auto">
            <a:xfrm>
              <a:off x="2643188" y="2116725"/>
              <a:ext cx="471487" cy="309563"/>
            </a:xfrm>
            <a:custGeom>
              <a:avLst/>
              <a:gdLst>
                <a:gd name="T0" fmla="*/ 2147483647 w 573"/>
                <a:gd name="T1" fmla="*/ 2147483647 h 391"/>
                <a:gd name="T2" fmla="*/ 2147483647 w 573"/>
                <a:gd name="T3" fmla="*/ 2147483647 h 391"/>
                <a:gd name="T4" fmla="*/ 2147483647 w 573"/>
                <a:gd name="T5" fmla="*/ 2147483647 h 391"/>
                <a:gd name="T6" fmla="*/ 2147483647 w 573"/>
                <a:gd name="T7" fmla="*/ 2147483647 h 391"/>
                <a:gd name="T8" fmla="*/ 2147483647 w 573"/>
                <a:gd name="T9" fmla="*/ 2147483647 h 391"/>
                <a:gd name="T10" fmla="*/ 2147483647 w 573"/>
                <a:gd name="T11" fmla="*/ 2147483647 h 391"/>
                <a:gd name="T12" fmla="*/ 2147483647 w 573"/>
                <a:gd name="T13" fmla="*/ 2147483647 h 391"/>
                <a:gd name="T14" fmla="*/ 2147483647 w 573"/>
                <a:gd name="T15" fmla="*/ 2147483647 h 391"/>
                <a:gd name="T16" fmla="*/ 2147483647 w 573"/>
                <a:gd name="T17" fmla="*/ 2147483647 h 391"/>
                <a:gd name="T18" fmla="*/ 2147483647 w 573"/>
                <a:gd name="T19" fmla="*/ 2147483647 h 391"/>
                <a:gd name="T20" fmla="*/ 2147483647 w 573"/>
                <a:gd name="T21" fmla="*/ 2147483647 h 391"/>
                <a:gd name="T22" fmla="*/ 2147483647 w 573"/>
                <a:gd name="T23" fmla="*/ 2147483647 h 391"/>
                <a:gd name="T24" fmla="*/ 2147483647 w 573"/>
                <a:gd name="T25" fmla="*/ 2147483647 h 391"/>
                <a:gd name="T26" fmla="*/ 2147483647 w 573"/>
                <a:gd name="T27" fmla="*/ 2147483647 h 391"/>
                <a:gd name="T28" fmla="*/ 2147483647 w 573"/>
                <a:gd name="T29" fmla="*/ 2147483647 h 391"/>
                <a:gd name="T30" fmla="*/ 2147483647 w 573"/>
                <a:gd name="T31" fmla="*/ 2147483647 h 391"/>
                <a:gd name="T32" fmla="*/ 2147483647 w 573"/>
                <a:gd name="T33" fmla="*/ 2147483647 h 391"/>
                <a:gd name="T34" fmla="*/ 2147483647 w 573"/>
                <a:gd name="T35" fmla="*/ 2147483647 h 391"/>
                <a:gd name="T36" fmla="*/ 2147483647 w 573"/>
                <a:gd name="T37" fmla="*/ 2147483647 h 391"/>
                <a:gd name="T38" fmla="*/ 2147483647 w 573"/>
                <a:gd name="T39" fmla="*/ 0 h 391"/>
                <a:gd name="T40" fmla="*/ 2147483647 w 573"/>
                <a:gd name="T41" fmla="*/ 0 h 391"/>
                <a:gd name="T42" fmla="*/ 2147483647 w 573"/>
                <a:gd name="T43" fmla="*/ 0 h 391"/>
                <a:gd name="T44" fmla="*/ 2147483647 w 573"/>
                <a:gd name="T45" fmla="*/ 2147483647 h 391"/>
                <a:gd name="T46" fmla="*/ 2147483647 w 573"/>
                <a:gd name="T47" fmla="*/ 2147483647 h 391"/>
                <a:gd name="T48" fmla="*/ 2147483647 w 573"/>
                <a:gd name="T49" fmla="*/ 2147483647 h 391"/>
                <a:gd name="T50" fmla="*/ 2147483647 w 573"/>
                <a:gd name="T51" fmla="*/ 2147483647 h 391"/>
                <a:gd name="T52" fmla="*/ 2147483647 w 573"/>
                <a:gd name="T53" fmla="*/ 2147483647 h 391"/>
                <a:gd name="T54" fmla="*/ 2147483647 w 573"/>
                <a:gd name="T55" fmla="*/ 2147483647 h 391"/>
                <a:gd name="T56" fmla="*/ 2147483647 w 573"/>
                <a:gd name="T57" fmla="*/ 2147483647 h 391"/>
                <a:gd name="T58" fmla="*/ 2147483647 w 573"/>
                <a:gd name="T59" fmla="*/ 2147483647 h 391"/>
                <a:gd name="T60" fmla="*/ 2147483647 w 573"/>
                <a:gd name="T61" fmla="*/ 2147483647 h 391"/>
                <a:gd name="T62" fmla="*/ 2147483647 w 573"/>
                <a:gd name="T63" fmla="*/ 2147483647 h 391"/>
                <a:gd name="T64" fmla="*/ 2147483647 w 573"/>
                <a:gd name="T65" fmla="*/ 2147483647 h 391"/>
                <a:gd name="T66" fmla="*/ 2147483647 w 573"/>
                <a:gd name="T67" fmla="*/ 2147483647 h 391"/>
                <a:gd name="T68" fmla="*/ 2147483647 w 573"/>
                <a:gd name="T69" fmla="*/ 2147483647 h 391"/>
                <a:gd name="T70" fmla="*/ 2147483647 w 573"/>
                <a:gd name="T71" fmla="*/ 2147483647 h 391"/>
                <a:gd name="T72" fmla="*/ 2147483647 w 573"/>
                <a:gd name="T73" fmla="*/ 2147483647 h 391"/>
                <a:gd name="T74" fmla="*/ 0 w 573"/>
                <a:gd name="T75" fmla="*/ 2147483647 h 391"/>
                <a:gd name="T76" fmla="*/ 0 w 573"/>
                <a:gd name="T77" fmla="*/ 2147483647 h 391"/>
                <a:gd name="T78" fmla="*/ 0 w 573"/>
                <a:gd name="T79" fmla="*/ 2147483647 h 391"/>
                <a:gd name="T80" fmla="*/ 0 w 573"/>
                <a:gd name="T81" fmla="*/ 2147483647 h 391"/>
                <a:gd name="T82" fmla="*/ 2147483647 w 573"/>
                <a:gd name="T83" fmla="*/ 2147483647 h 391"/>
                <a:gd name="T84" fmla="*/ 2147483647 w 573"/>
                <a:gd name="T85" fmla="*/ 2147483647 h 391"/>
                <a:gd name="T86" fmla="*/ 2147483647 w 573"/>
                <a:gd name="T87" fmla="*/ 2147483647 h 391"/>
                <a:gd name="T88" fmla="*/ 2147483647 w 573"/>
                <a:gd name="T89" fmla="*/ 2147483647 h 391"/>
                <a:gd name="T90" fmla="*/ 2147483647 w 573"/>
                <a:gd name="T91" fmla="*/ 2147483647 h 3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73"/>
                <a:gd name="T139" fmla="*/ 0 h 391"/>
                <a:gd name="T140" fmla="*/ 573 w 573"/>
                <a:gd name="T141" fmla="*/ 391 h 39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73" h="391">
                  <a:moveTo>
                    <a:pt x="173" y="391"/>
                  </a:moveTo>
                  <a:lnTo>
                    <a:pt x="173" y="363"/>
                  </a:lnTo>
                  <a:lnTo>
                    <a:pt x="173" y="334"/>
                  </a:lnTo>
                  <a:lnTo>
                    <a:pt x="173" y="305"/>
                  </a:lnTo>
                  <a:lnTo>
                    <a:pt x="207" y="276"/>
                  </a:lnTo>
                  <a:lnTo>
                    <a:pt x="242" y="276"/>
                  </a:lnTo>
                  <a:lnTo>
                    <a:pt x="276" y="261"/>
                  </a:lnTo>
                  <a:lnTo>
                    <a:pt x="315" y="261"/>
                  </a:lnTo>
                  <a:lnTo>
                    <a:pt x="349" y="232"/>
                  </a:lnTo>
                  <a:lnTo>
                    <a:pt x="384" y="219"/>
                  </a:lnTo>
                  <a:lnTo>
                    <a:pt x="418" y="203"/>
                  </a:lnTo>
                  <a:lnTo>
                    <a:pt x="435" y="173"/>
                  </a:lnTo>
                  <a:lnTo>
                    <a:pt x="470" y="144"/>
                  </a:lnTo>
                  <a:lnTo>
                    <a:pt x="487" y="115"/>
                  </a:lnTo>
                  <a:lnTo>
                    <a:pt x="522" y="115"/>
                  </a:lnTo>
                  <a:lnTo>
                    <a:pt x="556" y="115"/>
                  </a:lnTo>
                  <a:lnTo>
                    <a:pt x="556" y="87"/>
                  </a:lnTo>
                  <a:lnTo>
                    <a:pt x="573" y="58"/>
                  </a:lnTo>
                  <a:lnTo>
                    <a:pt x="573" y="29"/>
                  </a:lnTo>
                  <a:lnTo>
                    <a:pt x="556" y="0"/>
                  </a:lnTo>
                  <a:lnTo>
                    <a:pt x="522" y="0"/>
                  </a:lnTo>
                  <a:lnTo>
                    <a:pt x="487" y="0"/>
                  </a:lnTo>
                  <a:lnTo>
                    <a:pt x="453" y="14"/>
                  </a:lnTo>
                  <a:lnTo>
                    <a:pt x="418" y="14"/>
                  </a:lnTo>
                  <a:lnTo>
                    <a:pt x="384" y="29"/>
                  </a:lnTo>
                  <a:lnTo>
                    <a:pt x="349" y="42"/>
                  </a:lnTo>
                  <a:lnTo>
                    <a:pt x="297" y="42"/>
                  </a:lnTo>
                  <a:lnTo>
                    <a:pt x="242" y="58"/>
                  </a:lnTo>
                  <a:lnTo>
                    <a:pt x="207" y="58"/>
                  </a:lnTo>
                  <a:lnTo>
                    <a:pt x="173" y="58"/>
                  </a:lnTo>
                  <a:lnTo>
                    <a:pt x="138" y="58"/>
                  </a:lnTo>
                  <a:lnTo>
                    <a:pt x="104" y="58"/>
                  </a:lnTo>
                  <a:lnTo>
                    <a:pt x="87" y="87"/>
                  </a:lnTo>
                  <a:lnTo>
                    <a:pt x="69" y="115"/>
                  </a:lnTo>
                  <a:lnTo>
                    <a:pt x="69" y="157"/>
                  </a:lnTo>
                  <a:lnTo>
                    <a:pt x="52" y="188"/>
                  </a:lnTo>
                  <a:lnTo>
                    <a:pt x="35" y="219"/>
                  </a:lnTo>
                  <a:lnTo>
                    <a:pt x="0" y="261"/>
                  </a:lnTo>
                  <a:lnTo>
                    <a:pt x="0" y="292"/>
                  </a:lnTo>
                  <a:lnTo>
                    <a:pt x="0" y="320"/>
                  </a:lnTo>
                  <a:lnTo>
                    <a:pt x="0" y="349"/>
                  </a:lnTo>
                  <a:lnTo>
                    <a:pt x="35" y="378"/>
                  </a:lnTo>
                  <a:lnTo>
                    <a:pt x="69" y="378"/>
                  </a:lnTo>
                  <a:lnTo>
                    <a:pt x="104" y="391"/>
                  </a:lnTo>
                  <a:lnTo>
                    <a:pt x="138" y="391"/>
                  </a:lnTo>
                  <a:lnTo>
                    <a:pt x="173" y="3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7463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5" name="Rectangle 50"/>
            <p:cNvSpPr>
              <a:spLocks noChangeArrowheads="1"/>
            </p:cNvSpPr>
            <p:nvPr/>
          </p:nvSpPr>
          <p:spPr bwMode="auto">
            <a:xfrm>
              <a:off x="2278063" y="2291350"/>
              <a:ext cx="3905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</a:rPr>
                <a:t>H  O</a:t>
              </a:r>
              <a:endParaRPr lang="en-GB" sz="3200"/>
            </a:p>
          </p:txBody>
        </p:sp>
        <p:sp>
          <p:nvSpPr>
            <p:cNvPr id="10256" name="Rectangle 51"/>
            <p:cNvSpPr>
              <a:spLocks noChangeArrowheads="1"/>
            </p:cNvSpPr>
            <p:nvPr/>
          </p:nvSpPr>
          <p:spPr bwMode="auto">
            <a:xfrm>
              <a:off x="2422525" y="2361200"/>
              <a:ext cx="841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2</a:t>
              </a:r>
              <a:endParaRPr lang="en-GB" sz="3200"/>
            </a:p>
          </p:txBody>
        </p:sp>
        <p:sp>
          <p:nvSpPr>
            <p:cNvPr id="10257" name="Rectangle 52"/>
            <p:cNvSpPr>
              <a:spLocks noChangeArrowheads="1"/>
            </p:cNvSpPr>
            <p:nvPr/>
          </p:nvSpPr>
          <p:spPr bwMode="auto">
            <a:xfrm>
              <a:off x="3074988" y="2745375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1500" b="0"/>
            </a:p>
          </p:txBody>
        </p:sp>
        <p:sp>
          <p:nvSpPr>
            <p:cNvPr id="10258" name="Rectangle 53"/>
            <p:cNvSpPr>
              <a:spLocks noChangeArrowheads="1"/>
            </p:cNvSpPr>
            <p:nvPr/>
          </p:nvSpPr>
          <p:spPr bwMode="auto">
            <a:xfrm>
              <a:off x="3216275" y="2745375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59" name="Rectangle 54"/>
            <p:cNvSpPr>
              <a:spLocks noChangeArrowheads="1"/>
            </p:cNvSpPr>
            <p:nvPr/>
          </p:nvSpPr>
          <p:spPr bwMode="auto">
            <a:xfrm>
              <a:off x="3371850" y="2745375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60" name="Rectangle 55"/>
            <p:cNvSpPr>
              <a:spLocks noChangeArrowheads="1"/>
            </p:cNvSpPr>
            <p:nvPr/>
          </p:nvSpPr>
          <p:spPr bwMode="auto">
            <a:xfrm>
              <a:off x="3505200" y="2664413"/>
              <a:ext cx="63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261" name="Rectangle 56"/>
            <p:cNvSpPr>
              <a:spLocks noChangeArrowheads="1"/>
            </p:cNvSpPr>
            <p:nvPr/>
          </p:nvSpPr>
          <p:spPr bwMode="auto">
            <a:xfrm>
              <a:off x="3074988" y="30517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1500" b="0"/>
            </a:p>
          </p:txBody>
        </p:sp>
        <p:sp>
          <p:nvSpPr>
            <p:cNvPr id="10262" name="Rectangle 57"/>
            <p:cNvSpPr>
              <a:spLocks noChangeArrowheads="1"/>
            </p:cNvSpPr>
            <p:nvPr/>
          </p:nvSpPr>
          <p:spPr bwMode="auto">
            <a:xfrm>
              <a:off x="3081338" y="33565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1500" b="0"/>
            </a:p>
          </p:txBody>
        </p:sp>
        <p:sp>
          <p:nvSpPr>
            <p:cNvPr id="10263" name="Rectangle 58"/>
            <p:cNvSpPr>
              <a:spLocks noChangeArrowheads="1"/>
            </p:cNvSpPr>
            <p:nvPr/>
          </p:nvSpPr>
          <p:spPr bwMode="auto">
            <a:xfrm>
              <a:off x="3244850" y="3356563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1500" b="0"/>
            </a:p>
          </p:txBody>
        </p:sp>
        <p:sp>
          <p:nvSpPr>
            <p:cNvPr id="10264" name="Rectangle 59"/>
            <p:cNvSpPr>
              <a:spLocks noChangeArrowheads="1"/>
            </p:cNvSpPr>
            <p:nvPr/>
          </p:nvSpPr>
          <p:spPr bwMode="auto">
            <a:xfrm>
              <a:off x="3390900" y="3420063"/>
              <a:ext cx="841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</a:t>
              </a:r>
              <a:endParaRPr lang="en-GB" sz="1200" b="0"/>
            </a:p>
          </p:txBody>
        </p:sp>
        <p:sp>
          <p:nvSpPr>
            <p:cNvPr id="10265" name="Rectangle 61"/>
            <p:cNvSpPr>
              <a:spLocks noChangeArrowheads="1"/>
            </p:cNvSpPr>
            <p:nvPr/>
          </p:nvSpPr>
          <p:spPr bwMode="auto">
            <a:xfrm>
              <a:off x="3422650" y="3054938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66" name="Rectangle 62"/>
            <p:cNvSpPr>
              <a:spLocks noChangeArrowheads="1"/>
            </p:cNvSpPr>
            <p:nvPr/>
          </p:nvSpPr>
          <p:spPr bwMode="auto">
            <a:xfrm>
              <a:off x="3578225" y="3054938"/>
              <a:ext cx="127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P</a:t>
              </a:r>
              <a:endParaRPr lang="en-GB" sz="1500" b="0"/>
            </a:p>
          </p:txBody>
        </p:sp>
        <p:sp>
          <p:nvSpPr>
            <p:cNvPr id="10267" name="Rectangle 63"/>
            <p:cNvSpPr>
              <a:spLocks noChangeArrowheads="1"/>
            </p:cNvSpPr>
            <p:nvPr/>
          </p:nvSpPr>
          <p:spPr bwMode="auto">
            <a:xfrm>
              <a:off x="3698875" y="3054938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68" name="Line 64"/>
            <p:cNvSpPr>
              <a:spLocks noChangeShapeType="1"/>
            </p:cNvSpPr>
            <p:nvPr/>
          </p:nvSpPr>
          <p:spPr bwMode="auto">
            <a:xfrm>
              <a:off x="3128963" y="2932700"/>
              <a:ext cx="1587" cy="157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69" name="Line 65"/>
            <p:cNvSpPr>
              <a:spLocks noChangeShapeType="1"/>
            </p:cNvSpPr>
            <p:nvPr/>
          </p:nvSpPr>
          <p:spPr bwMode="auto">
            <a:xfrm>
              <a:off x="3121025" y="3239088"/>
              <a:ext cx="1588" cy="131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70" name="Line 66"/>
            <p:cNvSpPr>
              <a:spLocks noChangeShapeType="1"/>
            </p:cNvSpPr>
            <p:nvPr/>
          </p:nvSpPr>
          <p:spPr bwMode="auto">
            <a:xfrm>
              <a:off x="3176588" y="3239088"/>
              <a:ext cx="1587" cy="1254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71" name="Line 68"/>
            <p:cNvSpPr>
              <a:spLocks noChangeShapeType="1"/>
            </p:cNvSpPr>
            <p:nvPr/>
          </p:nvSpPr>
          <p:spPr bwMode="auto">
            <a:xfrm flipV="1">
              <a:off x="3235325" y="3169238"/>
              <a:ext cx="160338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72" name="Rectangle 69"/>
            <p:cNvSpPr>
              <a:spLocks noChangeArrowheads="1"/>
            </p:cNvSpPr>
            <p:nvPr/>
          </p:nvSpPr>
          <p:spPr bwMode="auto">
            <a:xfrm>
              <a:off x="4316413" y="2664413"/>
              <a:ext cx="17716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Fosfoenolpiruvato</a:t>
              </a:r>
              <a:endParaRPr lang="en-GB" sz="1600"/>
            </a:p>
          </p:txBody>
        </p:sp>
        <p:sp>
          <p:nvSpPr>
            <p:cNvPr id="10273" name="Rectangle 70"/>
            <p:cNvSpPr>
              <a:spLocks noChangeArrowheads="1"/>
            </p:cNvSpPr>
            <p:nvPr/>
          </p:nvSpPr>
          <p:spPr bwMode="auto">
            <a:xfrm>
              <a:off x="3101975" y="4429713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274" name="Rectangle 71"/>
            <p:cNvSpPr>
              <a:spLocks noChangeArrowheads="1"/>
            </p:cNvSpPr>
            <p:nvPr/>
          </p:nvSpPr>
          <p:spPr bwMode="auto">
            <a:xfrm>
              <a:off x="3267075" y="442971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275" name="Rectangle 72"/>
            <p:cNvSpPr>
              <a:spLocks noChangeArrowheads="1"/>
            </p:cNvSpPr>
            <p:nvPr/>
          </p:nvSpPr>
          <p:spPr bwMode="auto">
            <a:xfrm>
              <a:off x="3432175" y="442971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276" name="Rectangle 73"/>
            <p:cNvSpPr>
              <a:spLocks noChangeArrowheads="1"/>
            </p:cNvSpPr>
            <p:nvPr/>
          </p:nvSpPr>
          <p:spPr bwMode="auto">
            <a:xfrm>
              <a:off x="3595688" y="4323350"/>
              <a:ext cx="71437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7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277" name="Rectangle 74"/>
            <p:cNvSpPr>
              <a:spLocks noChangeArrowheads="1"/>
            </p:cNvSpPr>
            <p:nvPr/>
          </p:nvSpPr>
          <p:spPr bwMode="auto">
            <a:xfrm>
              <a:off x="3101975" y="4736100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278" name="Rectangle 75"/>
            <p:cNvSpPr>
              <a:spLocks noChangeArrowheads="1"/>
            </p:cNvSpPr>
            <p:nvPr/>
          </p:nvSpPr>
          <p:spPr bwMode="auto">
            <a:xfrm>
              <a:off x="3108325" y="5040900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279" name="Rectangle 76"/>
            <p:cNvSpPr>
              <a:spLocks noChangeArrowheads="1"/>
            </p:cNvSpPr>
            <p:nvPr/>
          </p:nvSpPr>
          <p:spPr bwMode="auto">
            <a:xfrm>
              <a:off x="3275013" y="5050425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280" name="Rectangle 77"/>
            <p:cNvSpPr>
              <a:spLocks noChangeArrowheads="1"/>
            </p:cNvSpPr>
            <p:nvPr/>
          </p:nvSpPr>
          <p:spPr bwMode="auto">
            <a:xfrm>
              <a:off x="3414713" y="5121863"/>
              <a:ext cx="841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3</a:t>
              </a:r>
              <a:endParaRPr lang="en-GB" sz="3200" b="0"/>
            </a:p>
          </p:txBody>
        </p:sp>
        <p:sp>
          <p:nvSpPr>
            <p:cNvPr id="10281" name="Rectangle 78"/>
            <p:cNvSpPr>
              <a:spLocks noChangeArrowheads="1"/>
            </p:cNvSpPr>
            <p:nvPr/>
          </p:nvSpPr>
          <p:spPr bwMode="auto">
            <a:xfrm>
              <a:off x="3459163" y="4736100"/>
              <a:ext cx="14763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282" name="Line 79"/>
            <p:cNvSpPr>
              <a:spLocks noChangeShapeType="1"/>
            </p:cNvSpPr>
            <p:nvPr/>
          </p:nvSpPr>
          <p:spPr bwMode="auto">
            <a:xfrm>
              <a:off x="3157538" y="4618625"/>
              <a:ext cx="1587" cy="157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0283" name="Group 208"/>
            <p:cNvGrpSpPr>
              <a:grpSpLocks/>
            </p:cNvGrpSpPr>
            <p:nvPr/>
          </p:nvGrpSpPr>
          <p:grpSpPr bwMode="auto">
            <a:xfrm>
              <a:off x="3257550" y="4828175"/>
              <a:ext cx="174625" cy="46038"/>
              <a:chOff x="2110" y="3024"/>
              <a:chExt cx="130" cy="29"/>
            </a:xfrm>
          </p:grpSpPr>
          <p:sp>
            <p:nvSpPr>
              <p:cNvPr id="10420" name="Line 81"/>
              <p:cNvSpPr>
                <a:spLocks noChangeShapeType="1"/>
              </p:cNvSpPr>
              <p:nvPr/>
            </p:nvSpPr>
            <p:spPr bwMode="auto">
              <a:xfrm>
                <a:off x="2110" y="3052"/>
                <a:ext cx="13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1" name="Line 82"/>
              <p:cNvSpPr>
                <a:spLocks noChangeShapeType="1"/>
              </p:cNvSpPr>
              <p:nvPr/>
            </p:nvSpPr>
            <p:spPr bwMode="auto">
              <a:xfrm>
                <a:off x="2110" y="3024"/>
                <a:ext cx="13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0284" name="Rectangle 83"/>
            <p:cNvSpPr>
              <a:spLocks noChangeArrowheads="1"/>
            </p:cNvSpPr>
            <p:nvPr/>
          </p:nvSpPr>
          <p:spPr bwMode="auto">
            <a:xfrm>
              <a:off x="3795713" y="4626563"/>
              <a:ext cx="812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Piruvato</a:t>
              </a:r>
              <a:endParaRPr lang="en-GB" sz="1600"/>
            </a:p>
          </p:txBody>
        </p:sp>
        <p:sp>
          <p:nvSpPr>
            <p:cNvPr id="10285" name="Line 84"/>
            <p:cNvSpPr>
              <a:spLocks noChangeShapeType="1"/>
            </p:cNvSpPr>
            <p:nvPr/>
          </p:nvSpPr>
          <p:spPr bwMode="auto">
            <a:xfrm>
              <a:off x="3128963" y="3705813"/>
              <a:ext cx="1587" cy="6667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86" name="Line 85"/>
            <p:cNvSpPr>
              <a:spLocks noChangeShapeType="1"/>
            </p:cNvSpPr>
            <p:nvPr/>
          </p:nvSpPr>
          <p:spPr bwMode="auto">
            <a:xfrm flipH="1" flipV="1">
              <a:off x="2998788" y="4243975"/>
              <a:ext cx="130175" cy="1285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87" name="Line 86"/>
            <p:cNvSpPr>
              <a:spLocks noChangeShapeType="1"/>
            </p:cNvSpPr>
            <p:nvPr/>
          </p:nvSpPr>
          <p:spPr bwMode="auto">
            <a:xfrm flipV="1">
              <a:off x="3128963" y="4251913"/>
              <a:ext cx="114300" cy="1206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88" name="Rectangle 87"/>
            <p:cNvSpPr>
              <a:spLocks noChangeArrowheads="1"/>
            </p:cNvSpPr>
            <p:nvPr/>
          </p:nvSpPr>
          <p:spPr bwMode="auto">
            <a:xfrm>
              <a:off x="3271838" y="3820113"/>
              <a:ext cx="14700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0000"/>
                  </a:solidFill>
                </a:rPr>
                <a:t>Piruvato chinasi</a:t>
              </a:r>
              <a:endParaRPr lang="en-GB" sz="3200"/>
            </a:p>
          </p:txBody>
        </p:sp>
        <p:sp>
          <p:nvSpPr>
            <p:cNvPr id="10289" name="Rectangle 88"/>
            <p:cNvSpPr>
              <a:spLocks noChangeArrowheads="1"/>
            </p:cNvSpPr>
            <p:nvPr/>
          </p:nvSpPr>
          <p:spPr bwMode="auto">
            <a:xfrm>
              <a:off x="3865563" y="3145425"/>
              <a:ext cx="841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3</a:t>
              </a:r>
              <a:endParaRPr lang="en-GB" sz="1200" b="0"/>
            </a:p>
          </p:txBody>
        </p:sp>
        <p:sp>
          <p:nvSpPr>
            <p:cNvPr id="10290" name="Rectangle 89"/>
            <p:cNvSpPr>
              <a:spLocks noChangeArrowheads="1"/>
            </p:cNvSpPr>
            <p:nvPr/>
          </p:nvSpPr>
          <p:spPr bwMode="auto">
            <a:xfrm>
              <a:off x="3865563" y="3007313"/>
              <a:ext cx="1349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2-</a:t>
              </a:r>
              <a:endParaRPr lang="en-GB" sz="1200" b="0"/>
            </a:p>
          </p:txBody>
        </p:sp>
        <p:sp>
          <p:nvSpPr>
            <p:cNvPr id="10291" name="Rectangle 90"/>
            <p:cNvSpPr>
              <a:spLocks noChangeArrowheads="1"/>
            </p:cNvSpPr>
            <p:nvPr/>
          </p:nvSpPr>
          <p:spPr bwMode="auto">
            <a:xfrm>
              <a:off x="6119813" y="2667588"/>
              <a:ext cx="508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</a:rPr>
                <a:t>(PEP)</a:t>
              </a:r>
              <a:endParaRPr lang="en-GB" sz="3200"/>
            </a:p>
          </p:txBody>
        </p:sp>
        <p:sp>
          <p:nvSpPr>
            <p:cNvPr id="10292" name="Freeform 91"/>
            <p:cNvSpPr>
              <a:spLocks/>
            </p:cNvSpPr>
            <p:nvPr/>
          </p:nvSpPr>
          <p:spPr bwMode="auto">
            <a:xfrm>
              <a:off x="2670175" y="3731213"/>
              <a:ext cx="471488" cy="487362"/>
            </a:xfrm>
            <a:custGeom>
              <a:avLst/>
              <a:gdLst>
                <a:gd name="T0" fmla="*/ 0 w 310"/>
                <a:gd name="T1" fmla="*/ 2147483647 h 321"/>
                <a:gd name="T2" fmla="*/ 2147483647 w 310"/>
                <a:gd name="T3" fmla="*/ 2147483647 h 321"/>
                <a:gd name="T4" fmla="*/ 2147483647 w 310"/>
                <a:gd name="T5" fmla="*/ 2147483647 h 321"/>
                <a:gd name="T6" fmla="*/ 2147483647 w 310"/>
                <a:gd name="T7" fmla="*/ 0 h 321"/>
                <a:gd name="T8" fmla="*/ 2147483647 w 310"/>
                <a:gd name="T9" fmla="*/ 2147483647 h 321"/>
                <a:gd name="T10" fmla="*/ 0 w 310"/>
                <a:gd name="T11" fmla="*/ 2147483647 h 3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321"/>
                <a:gd name="T20" fmla="*/ 310 w 310"/>
                <a:gd name="T21" fmla="*/ 321 h 3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321">
                  <a:moveTo>
                    <a:pt x="0" y="318"/>
                  </a:moveTo>
                  <a:cubicBezTo>
                    <a:pt x="16" y="320"/>
                    <a:pt x="32" y="320"/>
                    <a:pt x="48" y="320"/>
                  </a:cubicBezTo>
                  <a:cubicBezTo>
                    <a:pt x="192" y="321"/>
                    <a:pt x="310" y="249"/>
                    <a:pt x="310" y="160"/>
                  </a:cubicBezTo>
                  <a:cubicBezTo>
                    <a:pt x="310" y="72"/>
                    <a:pt x="193" y="0"/>
                    <a:pt x="50" y="0"/>
                  </a:cubicBezTo>
                  <a:lnTo>
                    <a:pt x="48" y="160"/>
                  </a:lnTo>
                  <a:lnTo>
                    <a:pt x="0" y="31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93" name="Rectangle 92"/>
            <p:cNvSpPr>
              <a:spLocks noChangeArrowheads="1"/>
            </p:cNvSpPr>
            <p:nvPr/>
          </p:nvSpPr>
          <p:spPr bwMode="auto">
            <a:xfrm>
              <a:off x="2532063" y="3708988"/>
              <a:ext cx="254000" cy="525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746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94" name="Line 93"/>
            <p:cNvSpPr>
              <a:spLocks noChangeShapeType="1"/>
            </p:cNvSpPr>
            <p:nvPr/>
          </p:nvSpPr>
          <p:spPr bwMode="auto">
            <a:xfrm flipH="1">
              <a:off x="2795588" y="4142375"/>
              <a:ext cx="38100" cy="666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95" name="Line 94"/>
            <p:cNvSpPr>
              <a:spLocks noChangeShapeType="1"/>
            </p:cNvSpPr>
            <p:nvPr/>
          </p:nvSpPr>
          <p:spPr bwMode="auto">
            <a:xfrm>
              <a:off x="2801938" y="4220163"/>
              <a:ext cx="85725" cy="190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96" name="Rectangle 95"/>
            <p:cNvSpPr>
              <a:spLocks noChangeArrowheads="1"/>
            </p:cNvSpPr>
            <p:nvPr/>
          </p:nvSpPr>
          <p:spPr bwMode="auto">
            <a:xfrm>
              <a:off x="2214563" y="3597863"/>
              <a:ext cx="392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ADP</a:t>
              </a:r>
              <a:endParaRPr lang="en-GB" sz="3200" b="0"/>
            </a:p>
          </p:txBody>
        </p:sp>
        <p:sp>
          <p:nvSpPr>
            <p:cNvPr id="10297" name="Rectangle 96"/>
            <p:cNvSpPr>
              <a:spLocks noChangeArrowheads="1"/>
            </p:cNvSpPr>
            <p:nvPr/>
          </p:nvSpPr>
          <p:spPr bwMode="auto">
            <a:xfrm>
              <a:off x="2184400" y="4116975"/>
              <a:ext cx="3698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ATP</a:t>
              </a:r>
              <a:endParaRPr lang="en-GB" sz="3200" b="0"/>
            </a:p>
          </p:txBody>
        </p:sp>
        <p:sp>
          <p:nvSpPr>
            <p:cNvPr id="10298" name="Rectangle 97"/>
            <p:cNvSpPr>
              <a:spLocks noChangeArrowheads="1"/>
            </p:cNvSpPr>
            <p:nvPr/>
          </p:nvSpPr>
          <p:spPr bwMode="auto">
            <a:xfrm>
              <a:off x="2552700" y="2023063"/>
              <a:ext cx="255588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Mg</a:t>
              </a:r>
              <a:endParaRPr lang="en-GB"/>
            </a:p>
          </p:txBody>
        </p:sp>
        <p:sp>
          <p:nvSpPr>
            <p:cNvPr id="10299" name="Rectangle 98"/>
            <p:cNvSpPr>
              <a:spLocks noChangeArrowheads="1"/>
            </p:cNvSpPr>
            <p:nvPr/>
          </p:nvSpPr>
          <p:spPr bwMode="auto">
            <a:xfrm>
              <a:off x="2800350" y="1981788"/>
              <a:ext cx="1730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2+</a:t>
              </a:r>
              <a:endParaRPr lang="en-GB" sz="3200"/>
            </a:p>
          </p:txBody>
        </p:sp>
        <p:sp>
          <p:nvSpPr>
            <p:cNvPr id="10300" name="Rectangle 99"/>
            <p:cNvSpPr>
              <a:spLocks noChangeArrowheads="1"/>
            </p:cNvSpPr>
            <p:nvPr/>
          </p:nvSpPr>
          <p:spPr bwMode="auto">
            <a:xfrm>
              <a:off x="2244725" y="2016713"/>
              <a:ext cx="2476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K</a:t>
              </a:r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sz="1200" b="0">
                  <a:solidFill>
                    <a:srgbClr val="000000"/>
                  </a:solidFill>
                </a:rPr>
                <a:t>,</a:t>
              </a:r>
              <a:endParaRPr lang="en-GB" sz="3200" b="0"/>
            </a:p>
          </p:txBody>
        </p:sp>
        <p:sp>
          <p:nvSpPr>
            <p:cNvPr id="10301" name="Rectangle 100"/>
            <p:cNvSpPr>
              <a:spLocks noChangeArrowheads="1"/>
            </p:cNvSpPr>
            <p:nvPr/>
          </p:nvSpPr>
          <p:spPr bwMode="auto">
            <a:xfrm>
              <a:off x="2362200" y="1967500"/>
              <a:ext cx="889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+</a:t>
              </a:r>
              <a:endParaRPr lang="en-GB" sz="3200"/>
            </a:p>
          </p:txBody>
        </p:sp>
        <p:sp>
          <p:nvSpPr>
            <p:cNvPr id="10302" name="Rectangle 101"/>
            <p:cNvSpPr>
              <a:spLocks noChangeArrowheads="1"/>
            </p:cNvSpPr>
            <p:nvPr/>
          </p:nvSpPr>
          <p:spPr bwMode="auto">
            <a:xfrm>
              <a:off x="2378075" y="3880438"/>
              <a:ext cx="265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Mg</a:t>
              </a:r>
              <a:endParaRPr lang="en-GB" sz="3200" b="0"/>
            </a:p>
          </p:txBody>
        </p:sp>
        <p:sp>
          <p:nvSpPr>
            <p:cNvPr id="10303" name="Rectangle 102"/>
            <p:cNvSpPr>
              <a:spLocks noChangeArrowheads="1"/>
            </p:cNvSpPr>
            <p:nvPr/>
          </p:nvSpPr>
          <p:spPr bwMode="auto">
            <a:xfrm>
              <a:off x="2655888" y="3864563"/>
              <a:ext cx="16192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Times New Roman" pitchFamily="18" charset="0"/>
                </a:rPr>
                <a:t>2+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04" name="Rectangle 103"/>
            <p:cNvSpPr>
              <a:spLocks noChangeArrowheads="1"/>
            </p:cNvSpPr>
            <p:nvPr/>
          </p:nvSpPr>
          <p:spPr bwMode="auto">
            <a:xfrm>
              <a:off x="1985963" y="3886788"/>
              <a:ext cx="28416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K  ,</a:t>
              </a:r>
              <a:endParaRPr lang="en-GB" sz="3200" b="0"/>
            </a:p>
          </p:txBody>
        </p:sp>
        <p:sp>
          <p:nvSpPr>
            <p:cNvPr id="10305" name="Rectangle 104"/>
            <p:cNvSpPr>
              <a:spLocks noChangeArrowheads="1"/>
            </p:cNvSpPr>
            <p:nvPr/>
          </p:nvSpPr>
          <p:spPr bwMode="auto">
            <a:xfrm>
              <a:off x="2122488" y="3856625"/>
              <a:ext cx="8572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06" name="Rectangle 105"/>
            <p:cNvSpPr>
              <a:spLocks noChangeArrowheads="1"/>
            </p:cNvSpPr>
            <p:nvPr/>
          </p:nvSpPr>
          <p:spPr bwMode="auto">
            <a:xfrm>
              <a:off x="2154238" y="1251538"/>
              <a:ext cx="3048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b="0">
                  <a:solidFill>
                    <a:srgbClr val="FF3300"/>
                  </a:solidFill>
                </a:rPr>
                <a:t>2 x</a:t>
              </a:r>
            </a:p>
          </p:txBody>
        </p:sp>
        <p:sp>
          <p:nvSpPr>
            <p:cNvPr id="10307" name="Rectangle 106"/>
            <p:cNvSpPr>
              <a:spLocks noChangeArrowheads="1"/>
            </p:cNvSpPr>
            <p:nvPr/>
          </p:nvSpPr>
          <p:spPr bwMode="auto">
            <a:xfrm>
              <a:off x="2108200" y="3016838"/>
              <a:ext cx="265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3300"/>
                  </a:solidFill>
                </a:rPr>
                <a:t>2 x</a:t>
              </a:r>
              <a:endParaRPr lang="en-GB" sz="3200">
                <a:solidFill>
                  <a:srgbClr val="FF3300"/>
                </a:solidFill>
              </a:endParaRPr>
            </a:p>
          </p:txBody>
        </p:sp>
        <p:sp>
          <p:nvSpPr>
            <p:cNvPr id="10308" name="Rectangle 107"/>
            <p:cNvSpPr>
              <a:spLocks noChangeArrowheads="1"/>
            </p:cNvSpPr>
            <p:nvPr/>
          </p:nvSpPr>
          <p:spPr bwMode="auto">
            <a:xfrm>
              <a:off x="2108200" y="4737688"/>
              <a:ext cx="265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3300"/>
                  </a:solidFill>
                </a:rPr>
                <a:t>2 x</a:t>
              </a:r>
              <a:endParaRPr lang="en-GB" sz="3200">
                <a:solidFill>
                  <a:srgbClr val="FF3300"/>
                </a:solidFill>
              </a:endParaRPr>
            </a:p>
          </p:txBody>
        </p:sp>
        <p:sp>
          <p:nvSpPr>
            <p:cNvPr id="10309" name="Rectangle 113"/>
            <p:cNvSpPr>
              <a:spLocks noChangeArrowheads="1"/>
            </p:cNvSpPr>
            <p:nvPr/>
          </p:nvSpPr>
          <p:spPr bwMode="auto">
            <a:xfrm>
              <a:off x="1150938" y="5655263"/>
              <a:ext cx="113506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0">
                  <a:solidFill>
                    <a:srgbClr val="0000FF"/>
                  </a:solidFill>
                </a:rPr>
                <a:t>ciclo di Krebs</a:t>
              </a:r>
              <a:endParaRPr lang="en-US" sz="3200" b="0"/>
            </a:p>
          </p:txBody>
        </p:sp>
        <p:sp>
          <p:nvSpPr>
            <p:cNvPr id="10310" name="Rectangle 114"/>
            <p:cNvSpPr>
              <a:spLocks noChangeArrowheads="1"/>
            </p:cNvSpPr>
            <p:nvPr/>
          </p:nvSpPr>
          <p:spPr bwMode="auto">
            <a:xfrm>
              <a:off x="847725" y="6003313"/>
              <a:ext cx="16208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(condizioni aerobiche)</a:t>
              </a:r>
              <a:endParaRPr lang="en-US" sz="3200"/>
            </a:p>
          </p:txBody>
        </p:sp>
        <p:sp>
          <p:nvSpPr>
            <p:cNvPr id="10311" name="Rectangle 115"/>
            <p:cNvSpPr>
              <a:spLocks noChangeArrowheads="1"/>
            </p:cNvSpPr>
            <p:nvPr/>
          </p:nvSpPr>
          <p:spPr bwMode="auto">
            <a:xfrm>
              <a:off x="2943225" y="5687013"/>
              <a:ext cx="519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0">
                  <a:solidFill>
                    <a:srgbClr val="0000FF"/>
                  </a:solidFill>
                </a:rPr>
                <a:t>lattato</a:t>
              </a:r>
              <a:endParaRPr lang="en-US" sz="3200" b="0"/>
            </a:p>
          </p:txBody>
        </p:sp>
        <p:sp>
          <p:nvSpPr>
            <p:cNvPr id="10312" name="Rectangle 116"/>
            <p:cNvSpPr>
              <a:spLocks noChangeArrowheads="1"/>
            </p:cNvSpPr>
            <p:nvPr/>
          </p:nvSpPr>
          <p:spPr bwMode="auto">
            <a:xfrm>
              <a:off x="2614613" y="5998613"/>
              <a:ext cx="17986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(condizioni anaerobiche)</a:t>
              </a:r>
              <a:endParaRPr lang="en-US" sz="3200"/>
            </a:p>
          </p:txBody>
        </p:sp>
        <p:sp>
          <p:nvSpPr>
            <p:cNvPr id="10313" name="Rectangle 117"/>
            <p:cNvSpPr>
              <a:spLocks noChangeArrowheads="1"/>
            </p:cNvSpPr>
            <p:nvPr/>
          </p:nvSpPr>
          <p:spPr bwMode="auto">
            <a:xfrm>
              <a:off x="971550" y="6240488"/>
              <a:ext cx="13239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in animali e piante</a:t>
              </a:r>
              <a:endParaRPr lang="en-US" sz="3200"/>
            </a:p>
          </p:txBody>
        </p:sp>
        <p:sp>
          <p:nvSpPr>
            <p:cNvPr id="10314" name="Rectangle 118"/>
            <p:cNvSpPr>
              <a:spLocks noChangeArrowheads="1"/>
            </p:cNvSpPr>
            <p:nvPr/>
          </p:nvSpPr>
          <p:spPr bwMode="auto">
            <a:xfrm>
              <a:off x="2976563" y="6216738"/>
              <a:ext cx="89058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nel muscolo</a:t>
              </a:r>
              <a:endParaRPr lang="en-US" sz="3200"/>
            </a:p>
          </p:txBody>
        </p:sp>
        <p:sp>
          <p:nvSpPr>
            <p:cNvPr id="10315" name="Rectangle 119"/>
            <p:cNvSpPr>
              <a:spLocks noChangeArrowheads="1"/>
            </p:cNvSpPr>
            <p:nvPr/>
          </p:nvSpPr>
          <p:spPr bwMode="auto">
            <a:xfrm>
              <a:off x="4860925" y="5666375"/>
              <a:ext cx="3937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0">
                  <a:solidFill>
                    <a:srgbClr val="0000FF"/>
                  </a:solidFill>
                </a:rPr>
                <a:t>alcol</a:t>
              </a:r>
              <a:endParaRPr lang="en-US" sz="3200" b="0"/>
            </a:p>
          </p:txBody>
        </p:sp>
        <p:sp>
          <p:nvSpPr>
            <p:cNvPr id="10316" name="Rectangle 120"/>
            <p:cNvSpPr>
              <a:spLocks noChangeArrowheads="1"/>
            </p:cNvSpPr>
            <p:nvPr/>
          </p:nvSpPr>
          <p:spPr bwMode="auto">
            <a:xfrm>
              <a:off x="4598988" y="5986738"/>
              <a:ext cx="17986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(condizioni anaerobiche)</a:t>
              </a:r>
              <a:endParaRPr lang="en-US" sz="3200"/>
            </a:p>
          </p:txBody>
        </p:sp>
        <p:sp>
          <p:nvSpPr>
            <p:cNvPr id="10317" name="Rectangle 121"/>
            <p:cNvSpPr>
              <a:spLocks noChangeArrowheads="1"/>
            </p:cNvSpPr>
            <p:nvPr/>
          </p:nvSpPr>
          <p:spPr bwMode="auto">
            <a:xfrm>
              <a:off x="4641850" y="6223913"/>
              <a:ext cx="177958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fermentazione nel lievito</a:t>
              </a:r>
              <a:endParaRPr lang="en-US" sz="3200"/>
            </a:p>
          </p:txBody>
        </p:sp>
        <p:sp>
          <p:nvSpPr>
            <p:cNvPr id="10318" name="Rectangle 122"/>
            <p:cNvSpPr>
              <a:spLocks noChangeArrowheads="1"/>
            </p:cNvSpPr>
            <p:nvPr/>
          </p:nvSpPr>
          <p:spPr bwMode="auto">
            <a:xfrm>
              <a:off x="1098550" y="2081800"/>
              <a:ext cx="2222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Times New Roman" pitchFamily="18" charset="0"/>
                </a:rPr>
                <a:t>(9)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0" name="Line 124"/>
            <p:cNvSpPr>
              <a:spLocks noChangeShapeType="1"/>
            </p:cNvSpPr>
            <p:nvPr/>
          </p:nvSpPr>
          <p:spPr bwMode="auto">
            <a:xfrm>
              <a:off x="6991350" y="3456575"/>
              <a:ext cx="47466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1" name="Line 125"/>
            <p:cNvSpPr>
              <a:spLocks noChangeShapeType="1"/>
            </p:cNvSpPr>
            <p:nvPr/>
          </p:nvSpPr>
          <p:spPr bwMode="auto">
            <a:xfrm flipH="1" flipV="1">
              <a:off x="7353300" y="3431175"/>
              <a:ext cx="112713" cy="254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2" name="Line 126"/>
            <p:cNvSpPr>
              <a:spLocks noChangeShapeType="1"/>
            </p:cNvSpPr>
            <p:nvPr/>
          </p:nvSpPr>
          <p:spPr bwMode="auto">
            <a:xfrm flipH="1">
              <a:off x="6991350" y="3493088"/>
              <a:ext cx="47466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3" name="Line 127"/>
            <p:cNvSpPr>
              <a:spLocks noChangeShapeType="1"/>
            </p:cNvSpPr>
            <p:nvPr/>
          </p:nvSpPr>
          <p:spPr bwMode="auto">
            <a:xfrm>
              <a:off x="6991350" y="3493088"/>
              <a:ext cx="112713" cy="301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4" name="Rectangle 128"/>
            <p:cNvSpPr>
              <a:spLocks noChangeArrowheads="1"/>
            </p:cNvSpPr>
            <p:nvPr/>
          </p:nvSpPr>
          <p:spPr bwMode="auto">
            <a:xfrm>
              <a:off x="7716838" y="3142250"/>
              <a:ext cx="3206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COO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5" name="Rectangle 129"/>
            <p:cNvSpPr>
              <a:spLocks noChangeArrowheads="1"/>
            </p:cNvSpPr>
            <p:nvPr/>
          </p:nvSpPr>
          <p:spPr bwMode="auto">
            <a:xfrm>
              <a:off x="7716838" y="3399425"/>
              <a:ext cx="1016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6" name="Rectangle 130"/>
            <p:cNvSpPr>
              <a:spLocks noChangeArrowheads="1"/>
            </p:cNvSpPr>
            <p:nvPr/>
          </p:nvSpPr>
          <p:spPr bwMode="auto">
            <a:xfrm>
              <a:off x="7720013" y="3655013"/>
              <a:ext cx="101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7" name="Rectangle 131"/>
            <p:cNvSpPr>
              <a:spLocks noChangeArrowheads="1"/>
            </p:cNvSpPr>
            <p:nvPr/>
          </p:nvSpPr>
          <p:spPr bwMode="auto">
            <a:xfrm>
              <a:off x="7866063" y="3655013"/>
              <a:ext cx="1095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8" name="Rectangle 132"/>
            <p:cNvSpPr>
              <a:spLocks noChangeArrowheads="1"/>
            </p:cNvSpPr>
            <p:nvPr/>
          </p:nvSpPr>
          <p:spPr bwMode="auto">
            <a:xfrm>
              <a:off x="8013700" y="3694700"/>
              <a:ext cx="762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9" name="Rectangle 133"/>
            <p:cNvSpPr>
              <a:spLocks noChangeArrowheads="1"/>
            </p:cNvSpPr>
            <p:nvPr/>
          </p:nvSpPr>
          <p:spPr bwMode="auto">
            <a:xfrm>
              <a:off x="8026400" y="3399425"/>
              <a:ext cx="1095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0" name="Line 134"/>
            <p:cNvSpPr>
              <a:spLocks noChangeShapeType="1"/>
            </p:cNvSpPr>
            <p:nvPr/>
          </p:nvSpPr>
          <p:spPr bwMode="auto">
            <a:xfrm>
              <a:off x="7761288" y="3299413"/>
              <a:ext cx="1587" cy="131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1" name="Line 135"/>
            <p:cNvSpPr>
              <a:spLocks noChangeShapeType="1"/>
            </p:cNvSpPr>
            <p:nvPr/>
          </p:nvSpPr>
          <p:spPr bwMode="auto">
            <a:xfrm>
              <a:off x="7761288" y="3555000"/>
              <a:ext cx="1587" cy="1317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2" name="Line 136"/>
            <p:cNvSpPr>
              <a:spLocks noChangeShapeType="1"/>
            </p:cNvSpPr>
            <p:nvPr/>
          </p:nvSpPr>
          <p:spPr bwMode="auto">
            <a:xfrm>
              <a:off x="7823200" y="3510550"/>
              <a:ext cx="180975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3" name="Line 137"/>
            <p:cNvSpPr>
              <a:spLocks noChangeShapeType="1"/>
            </p:cNvSpPr>
            <p:nvPr/>
          </p:nvSpPr>
          <p:spPr bwMode="auto">
            <a:xfrm>
              <a:off x="7823200" y="3472450"/>
              <a:ext cx="180975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0334" name="Rectangle 138"/>
            <p:cNvSpPr>
              <a:spLocks noChangeArrowheads="1"/>
            </p:cNvSpPr>
            <p:nvPr/>
          </p:nvSpPr>
          <p:spPr bwMode="auto">
            <a:xfrm>
              <a:off x="8110538" y="3051763"/>
              <a:ext cx="508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5" name="Rectangle 139"/>
            <p:cNvSpPr>
              <a:spLocks noChangeArrowheads="1"/>
            </p:cNvSpPr>
            <p:nvPr/>
          </p:nvSpPr>
          <p:spPr bwMode="auto">
            <a:xfrm>
              <a:off x="6229350" y="3132725"/>
              <a:ext cx="1016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6" name="Rectangle 140"/>
            <p:cNvSpPr>
              <a:spLocks noChangeArrowheads="1"/>
            </p:cNvSpPr>
            <p:nvPr/>
          </p:nvSpPr>
          <p:spPr bwMode="auto">
            <a:xfrm>
              <a:off x="6351588" y="3132725"/>
              <a:ext cx="1095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7" name="Rectangle 141"/>
            <p:cNvSpPr>
              <a:spLocks noChangeArrowheads="1"/>
            </p:cNvSpPr>
            <p:nvPr/>
          </p:nvSpPr>
          <p:spPr bwMode="auto">
            <a:xfrm>
              <a:off x="6467475" y="3132725"/>
              <a:ext cx="1095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8" name="Rectangle 142"/>
            <p:cNvSpPr>
              <a:spLocks noChangeArrowheads="1"/>
            </p:cNvSpPr>
            <p:nvPr/>
          </p:nvSpPr>
          <p:spPr bwMode="auto">
            <a:xfrm>
              <a:off x="6226175" y="3404188"/>
              <a:ext cx="101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9" name="Rectangle 143"/>
            <p:cNvSpPr>
              <a:spLocks noChangeArrowheads="1"/>
            </p:cNvSpPr>
            <p:nvPr/>
          </p:nvSpPr>
          <p:spPr bwMode="auto">
            <a:xfrm>
              <a:off x="6226175" y="3680413"/>
              <a:ext cx="101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40" name="Rectangle 144"/>
            <p:cNvSpPr>
              <a:spLocks noChangeArrowheads="1"/>
            </p:cNvSpPr>
            <p:nvPr/>
          </p:nvSpPr>
          <p:spPr bwMode="auto">
            <a:xfrm>
              <a:off x="6357938" y="3678825"/>
              <a:ext cx="1095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41" name="Rectangle 145"/>
            <p:cNvSpPr>
              <a:spLocks noChangeArrowheads="1"/>
            </p:cNvSpPr>
            <p:nvPr/>
          </p:nvSpPr>
          <p:spPr bwMode="auto">
            <a:xfrm>
              <a:off x="6516688" y="3724863"/>
              <a:ext cx="762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42" name="Rectangle 146"/>
            <p:cNvSpPr>
              <a:spLocks noChangeArrowheads="1"/>
            </p:cNvSpPr>
            <p:nvPr/>
          </p:nvSpPr>
          <p:spPr bwMode="auto">
            <a:xfrm>
              <a:off x="6562725" y="3385138"/>
              <a:ext cx="219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OH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343" name="Line 147"/>
            <p:cNvSpPr>
              <a:spLocks noChangeShapeType="1"/>
            </p:cNvSpPr>
            <p:nvPr/>
          </p:nvSpPr>
          <p:spPr bwMode="auto">
            <a:xfrm>
              <a:off x="6278563" y="3289888"/>
              <a:ext cx="1587" cy="127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4" name="Line 148"/>
            <p:cNvSpPr>
              <a:spLocks noChangeShapeType="1"/>
            </p:cNvSpPr>
            <p:nvPr/>
          </p:nvSpPr>
          <p:spPr bwMode="auto">
            <a:xfrm>
              <a:off x="6248400" y="3567700"/>
              <a:ext cx="1588" cy="127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5" name="Line 149"/>
            <p:cNvSpPr>
              <a:spLocks noChangeShapeType="1"/>
            </p:cNvSpPr>
            <p:nvPr/>
          </p:nvSpPr>
          <p:spPr bwMode="auto">
            <a:xfrm>
              <a:off x="6357938" y="3481975"/>
              <a:ext cx="182562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6" name="Line 151"/>
            <p:cNvSpPr>
              <a:spLocks noChangeShapeType="1"/>
            </p:cNvSpPr>
            <p:nvPr/>
          </p:nvSpPr>
          <p:spPr bwMode="auto">
            <a:xfrm>
              <a:off x="6305550" y="3567700"/>
              <a:ext cx="1588" cy="127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7" name="Rectangle 152"/>
            <p:cNvSpPr>
              <a:spLocks noChangeArrowheads="1"/>
            </p:cNvSpPr>
            <p:nvPr/>
          </p:nvSpPr>
          <p:spPr bwMode="auto">
            <a:xfrm>
              <a:off x="6086475" y="3918538"/>
              <a:ext cx="24034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b="0">
                  <a:solidFill>
                    <a:srgbClr val="000000"/>
                  </a:solidFill>
                </a:rPr>
                <a:t>tautomerizzazione del piruvato</a:t>
              </a:r>
              <a:endParaRPr lang="it-IT" b="0"/>
            </a:p>
          </p:txBody>
        </p:sp>
        <p:sp>
          <p:nvSpPr>
            <p:cNvPr id="10348" name="Oval 153"/>
            <p:cNvSpPr>
              <a:spLocks noChangeArrowheads="1"/>
            </p:cNvSpPr>
            <p:nvPr/>
          </p:nvSpPr>
          <p:spPr bwMode="auto">
            <a:xfrm>
              <a:off x="3052763" y="3904250"/>
              <a:ext cx="142875" cy="119063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49" name="Rectangle 154"/>
            <p:cNvSpPr>
              <a:spLocks noChangeArrowheads="1"/>
            </p:cNvSpPr>
            <p:nvPr/>
          </p:nvSpPr>
          <p:spPr bwMode="auto">
            <a:xfrm>
              <a:off x="6584950" y="3066050"/>
              <a:ext cx="508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0" name="Oval 155"/>
            <p:cNvSpPr>
              <a:spLocks noChangeArrowheads="1"/>
            </p:cNvSpPr>
            <p:nvPr/>
          </p:nvSpPr>
          <p:spPr bwMode="auto">
            <a:xfrm>
              <a:off x="5865813" y="4590050"/>
              <a:ext cx="52387" cy="4445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51" name="Rectangle 156"/>
            <p:cNvSpPr>
              <a:spLocks noChangeArrowheads="1"/>
            </p:cNvSpPr>
            <p:nvPr/>
          </p:nvSpPr>
          <p:spPr bwMode="auto">
            <a:xfrm>
              <a:off x="6002338" y="4520200"/>
              <a:ext cx="366712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AMP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2" name="Rectangle 157"/>
            <p:cNvSpPr>
              <a:spLocks noChangeArrowheads="1"/>
            </p:cNvSpPr>
            <p:nvPr/>
          </p:nvSpPr>
          <p:spPr bwMode="auto">
            <a:xfrm>
              <a:off x="6513513" y="4504325"/>
              <a:ext cx="920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53" name="Rectangle 158"/>
            <p:cNvSpPr>
              <a:spLocks noChangeArrowheads="1"/>
            </p:cNvSpPr>
            <p:nvPr/>
          </p:nvSpPr>
          <p:spPr bwMode="auto">
            <a:xfrm>
              <a:off x="6767513" y="452020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4" name="Rectangle 159"/>
            <p:cNvSpPr>
              <a:spLocks noChangeArrowheads="1"/>
            </p:cNvSpPr>
            <p:nvPr/>
          </p:nvSpPr>
          <p:spPr bwMode="auto">
            <a:xfrm>
              <a:off x="7010400" y="45122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55" name="Oval 160"/>
            <p:cNvSpPr>
              <a:spLocks noChangeArrowheads="1"/>
            </p:cNvSpPr>
            <p:nvPr/>
          </p:nvSpPr>
          <p:spPr bwMode="auto">
            <a:xfrm>
              <a:off x="5862638" y="4771025"/>
              <a:ext cx="52387" cy="4445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56" name="Rectangle 161"/>
            <p:cNvSpPr>
              <a:spLocks noChangeArrowheads="1"/>
            </p:cNvSpPr>
            <p:nvPr/>
          </p:nvSpPr>
          <p:spPr bwMode="auto">
            <a:xfrm>
              <a:off x="5965825" y="4729750"/>
              <a:ext cx="5111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1,6-FBP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7" name="Rectangle 162"/>
            <p:cNvSpPr>
              <a:spLocks noChangeArrowheads="1"/>
            </p:cNvSpPr>
            <p:nvPr/>
          </p:nvSpPr>
          <p:spPr bwMode="auto">
            <a:xfrm>
              <a:off x="6516688" y="4729750"/>
              <a:ext cx="920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58" name="Rectangle 163"/>
            <p:cNvSpPr>
              <a:spLocks noChangeArrowheads="1"/>
            </p:cNvSpPr>
            <p:nvPr/>
          </p:nvSpPr>
          <p:spPr bwMode="auto">
            <a:xfrm>
              <a:off x="6765925" y="4720225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359" name="Rectangle 164"/>
            <p:cNvSpPr>
              <a:spLocks noChangeArrowheads="1"/>
            </p:cNvSpPr>
            <p:nvPr/>
          </p:nvSpPr>
          <p:spPr bwMode="auto">
            <a:xfrm>
              <a:off x="7011988" y="4723400"/>
              <a:ext cx="920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0" name="Rectangle 165"/>
            <p:cNvSpPr>
              <a:spLocks noChangeArrowheads="1"/>
            </p:cNvSpPr>
            <p:nvPr/>
          </p:nvSpPr>
          <p:spPr bwMode="auto">
            <a:xfrm>
              <a:off x="5997575" y="5148850"/>
              <a:ext cx="5540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Ac-CoA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61" name="Rectangle 166"/>
            <p:cNvSpPr>
              <a:spLocks noChangeArrowheads="1"/>
            </p:cNvSpPr>
            <p:nvPr/>
          </p:nvSpPr>
          <p:spPr bwMode="auto">
            <a:xfrm>
              <a:off x="6530975" y="515361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2" name="Rectangle 167"/>
            <p:cNvSpPr>
              <a:spLocks noChangeArrowheads="1"/>
            </p:cNvSpPr>
            <p:nvPr/>
          </p:nvSpPr>
          <p:spPr bwMode="auto">
            <a:xfrm>
              <a:off x="6761163" y="514885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63" name="Rectangle 168"/>
            <p:cNvSpPr>
              <a:spLocks noChangeArrowheads="1"/>
            </p:cNvSpPr>
            <p:nvPr/>
          </p:nvSpPr>
          <p:spPr bwMode="auto">
            <a:xfrm>
              <a:off x="7016750" y="5144088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¯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4" name="Rectangle 169"/>
            <p:cNvSpPr>
              <a:spLocks noChangeArrowheads="1"/>
            </p:cNvSpPr>
            <p:nvPr/>
          </p:nvSpPr>
          <p:spPr bwMode="auto">
            <a:xfrm>
              <a:off x="6018213" y="4948825"/>
              <a:ext cx="2873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ATP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65" name="Rectangle 170"/>
            <p:cNvSpPr>
              <a:spLocks noChangeArrowheads="1"/>
            </p:cNvSpPr>
            <p:nvPr/>
          </p:nvSpPr>
          <p:spPr bwMode="auto">
            <a:xfrm>
              <a:off x="6516688" y="49440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6" name="Rectangle 171"/>
            <p:cNvSpPr>
              <a:spLocks noChangeArrowheads="1"/>
            </p:cNvSpPr>
            <p:nvPr/>
          </p:nvSpPr>
          <p:spPr bwMode="auto">
            <a:xfrm>
              <a:off x="6764338" y="493930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367" name="Rectangle 172"/>
            <p:cNvSpPr>
              <a:spLocks noChangeArrowheads="1"/>
            </p:cNvSpPr>
            <p:nvPr/>
          </p:nvSpPr>
          <p:spPr bwMode="auto">
            <a:xfrm>
              <a:off x="7010400" y="49440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dirty="0">
                  <a:solidFill>
                    <a:srgbClr val="000000"/>
                  </a:solidFill>
                  <a:latin typeface="Symbol" pitchFamily="18" charset="2"/>
                </a:rPr>
                <a:t>¯</a:t>
              </a:r>
              <a:endParaRPr lang="en-GB" sz="3200" dirty="0">
                <a:latin typeface="Times New Roman" pitchFamily="18" charset="0"/>
              </a:endParaRPr>
            </a:p>
          </p:txBody>
        </p:sp>
        <p:grpSp>
          <p:nvGrpSpPr>
            <p:cNvPr id="10368" name="Group 212"/>
            <p:cNvGrpSpPr>
              <a:grpSpLocks/>
            </p:cNvGrpSpPr>
            <p:nvPr/>
          </p:nvGrpSpPr>
          <p:grpSpPr bwMode="auto">
            <a:xfrm>
              <a:off x="8080375" y="4502738"/>
              <a:ext cx="487363" cy="192087"/>
              <a:chOff x="4766" y="2927"/>
              <a:chExt cx="307" cy="121"/>
            </a:xfrm>
          </p:grpSpPr>
          <p:grpSp>
            <p:nvGrpSpPr>
              <p:cNvPr id="10415" name="Group 211"/>
              <p:cNvGrpSpPr>
                <a:grpSpLocks/>
              </p:cNvGrpSpPr>
              <p:nvPr/>
            </p:nvGrpSpPr>
            <p:grpSpPr bwMode="auto">
              <a:xfrm>
                <a:off x="4766" y="2933"/>
                <a:ext cx="307" cy="115"/>
                <a:chOff x="4970" y="2939"/>
                <a:chExt cx="337" cy="121"/>
              </a:xfrm>
            </p:grpSpPr>
            <p:sp>
              <p:nvSpPr>
                <p:cNvPr id="10417" name="Rectangle 177"/>
                <p:cNvSpPr>
                  <a:spLocks noChangeArrowheads="1"/>
                </p:cNvSpPr>
                <p:nvPr/>
              </p:nvSpPr>
              <p:spPr bwMode="auto">
                <a:xfrm>
                  <a:off x="4970" y="2939"/>
                  <a:ext cx="134" cy="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Times New Roman" pitchFamily="18" charset="0"/>
                    </a:rPr>
                    <a:t>PK</a:t>
                  </a:r>
                  <a:endParaRPr lang="en-GB" sz="3200" b="0">
                    <a:latin typeface="Times New Roman" pitchFamily="18" charset="0"/>
                  </a:endParaRPr>
                </a:p>
              </p:txBody>
            </p:sp>
            <p:sp>
              <p:nvSpPr>
                <p:cNvPr id="10418" name="Line 178"/>
                <p:cNvSpPr>
                  <a:spLocks noChangeShapeType="1"/>
                </p:cNvSpPr>
                <p:nvPr/>
              </p:nvSpPr>
              <p:spPr bwMode="auto">
                <a:xfrm>
                  <a:off x="5117" y="2997"/>
                  <a:ext cx="7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0419" name="Oval 179"/>
                <p:cNvSpPr>
                  <a:spLocks noChangeArrowheads="1"/>
                </p:cNvSpPr>
                <p:nvPr/>
              </p:nvSpPr>
              <p:spPr bwMode="auto">
                <a:xfrm>
                  <a:off x="5195" y="2944"/>
                  <a:ext cx="112" cy="99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0416" name="Rectangle 180"/>
              <p:cNvSpPr>
                <a:spLocks noChangeArrowheads="1"/>
              </p:cNvSpPr>
              <p:nvPr/>
            </p:nvSpPr>
            <p:spPr bwMode="auto">
              <a:xfrm>
                <a:off x="4993" y="2927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Times New Roman" pitchFamily="18" charset="0"/>
                  </a:rPr>
                  <a:t>P</a:t>
                </a:r>
                <a:endParaRPr lang="en-GB" sz="3200" b="0">
                  <a:latin typeface="Times New Roman" pitchFamily="18" charset="0"/>
                </a:endParaRPr>
              </a:p>
            </p:txBody>
          </p:sp>
        </p:grpSp>
        <p:sp>
          <p:nvSpPr>
            <p:cNvPr id="10369" name="Rectangle 181"/>
            <p:cNvSpPr>
              <a:spLocks noChangeArrowheads="1"/>
            </p:cNvSpPr>
            <p:nvPr/>
          </p:nvSpPr>
          <p:spPr bwMode="auto">
            <a:xfrm>
              <a:off x="7534275" y="4467813"/>
              <a:ext cx="48418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0">
                  <a:solidFill>
                    <a:srgbClr val="000000"/>
                  </a:solidFill>
                  <a:latin typeface="Times New Roman" pitchFamily="18" charset="0"/>
                </a:rPr>
                <a:t>(fegato)</a:t>
              </a:r>
              <a:endParaRPr lang="it-IT" sz="3200" b="0">
                <a:latin typeface="Times New Roman" pitchFamily="18" charset="0"/>
              </a:endParaRPr>
            </a:p>
          </p:txBody>
        </p:sp>
        <p:sp>
          <p:nvSpPr>
            <p:cNvPr id="10370" name="Rectangle 182"/>
            <p:cNvSpPr>
              <a:spLocks noChangeArrowheads="1"/>
            </p:cNvSpPr>
            <p:nvPr/>
          </p:nvSpPr>
          <p:spPr bwMode="auto">
            <a:xfrm>
              <a:off x="7591425" y="4705938"/>
              <a:ext cx="912109" cy="18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0" dirty="0">
                  <a:solidFill>
                    <a:srgbClr val="000000"/>
                  </a:solidFill>
                  <a:latin typeface="Times New Roman" pitchFamily="18" charset="0"/>
                </a:rPr>
                <a:t>(cAMP-</a:t>
              </a:r>
              <a:r>
                <a:rPr lang="it-IT" sz="1200" b="0" dirty="0" err="1">
                  <a:solidFill>
                    <a:srgbClr val="000000"/>
                  </a:solidFill>
                  <a:latin typeface="Times New Roman" pitchFamily="18" charset="0"/>
                </a:rPr>
                <a:t>PrKA</a:t>
              </a:r>
              <a:r>
                <a:rPr lang="it-IT" sz="1200" b="0" dirty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it-IT" sz="3200" b="0" dirty="0">
                <a:latin typeface="Times New Roman" pitchFamily="18" charset="0"/>
              </a:endParaRPr>
            </a:p>
          </p:txBody>
        </p:sp>
        <p:sp>
          <p:nvSpPr>
            <p:cNvPr id="10371" name="Rectangle 183"/>
            <p:cNvSpPr>
              <a:spLocks noChangeArrowheads="1"/>
            </p:cNvSpPr>
            <p:nvPr/>
          </p:nvSpPr>
          <p:spPr bwMode="auto">
            <a:xfrm>
              <a:off x="7578725" y="4891675"/>
              <a:ext cx="73025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0">
                  <a:solidFill>
                    <a:srgbClr val="000000"/>
                  </a:solidFill>
                  <a:latin typeface="Times New Roman" pitchFamily="18" charset="0"/>
                </a:rPr>
                <a:t>(glucagone)</a:t>
              </a:r>
              <a:endParaRPr lang="it-IT" sz="3200" b="0">
                <a:latin typeface="Times New Roman" pitchFamily="18" charset="0"/>
              </a:endParaRPr>
            </a:p>
          </p:txBody>
        </p:sp>
        <p:sp>
          <p:nvSpPr>
            <p:cNvPr id="10372" name="Line 184"/>
            <p:cNvSpPr>
              <a:spLocks noChangeShapeType="1"/>
            </p:cNvSpPr>
            <p:nvPr/>
          </p:nvSpPr>
          <p:spPr bwMode="auto">
            <a:xfrm>
              <a:off x="7358063" y="4466225"/>
              <a:ext cx="1587" cy="1060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73" name="Rectangle 186"/>
            <p:cNvSpPr>
              <a:spLocks noChangeArrowheads="1"/>
            </p:cNvSpPr>
            <p:nvPr/>
          </p:nvSpPr>
          <p:spPr bwMode="auto">
            <a:xfrm>
              <a:off x="1112838" y="3921713"/>
              <a:ext cx="317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Times New Roman" pitchFamily="18" charset="0"/>
                </a:rPr>
                <a:t>(10)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74" name="Rectangle 190"/>
            <p:cNvSpPr>
              <a:spLocks noChangeArrowheads="1"/>
            </p:cNvSpPr>
            <p:nvPr/>
          </p:nvSpPr>
          <p:spPr bwMode="auto">
            <a:xfrm>
              <a:off x="1016000" y="2392950"/>
              <a:ext cx="5857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D60093"/>
                  </a:solidFill>
                  <a:sym typeface="Symbol" pitchFamily="18" charset="2"/>
                </a:rPr>
                <a:t></a:t>
              </a:r>
              <a:r>
                <a:rPr lang="en-GB" sz="1500">
                  <a:solidFill>
                    <a:srgbClr val="D60093"/>
                  </a:solidFill>
                </a:rPr>
                <a:t>G ~ 0</a:t>
              </a:r>
              <a:endParaRPr lang="en-GB" sz="3200">
                <a:solidFill>
                  <a:srgbClr val="D60093"/>
                </a:solidFill>
              </a:endParaRPr>
            </a:p>
          </p:txBody>
        </p:sp>
        <p:sp>
          <p:nvSpPr>
            <p:cNvPr id="10375" name="Rectangle 192"/>
            <p:cNvSpPr>
              <a:spLocks noChangeArrowheads="1"/>
            </p:cNvSpPr>
            <p:nvPr/>
          </p:nvSpPr>
          <p:spPr bwMode="auto">
            <a:xfrm>
              <a:off x="677863" y="4380500"/>
              <a:ext cx="165893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D60093"/>
                  </a:solidFill>
                  <a:sym typeface="Symbol" pitchFamily="18" charset="2"/>
                </a:rPr>
                <a:t></a:t>
              </a:r>
              <a:r>
                <a:rPr lang="en-GB" sz="1500">
                  <a:solidFill>
                    <a:srgbClr val="D60093"/>
                  </a:solidFill>
                </a:rPr>
                <a:t>G molto negativa</a:t>
              </a:r>
            </a:p>
          </p:txBody>
        </p:sp>
        <p:sp>
          <p:nvSpPr>
            <p:cNvPr id="10376" name="Oval 193"/>
            <p:cNvSpPr>
              <a:spLocks noChangeArrowheads="1"/>
            </p:cNvSpPr>
            <p:nvPr/>
          </p:nvSpPr>
          <p:spPr bwMode="auto">
            <a:xfrm>
              <a:off x="5862638" y="5013913"/>
              <a:ext cx="52387" cy="42862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7" name="Oval 194"/>
            <p:cNvSpPr>
              <a:spLocks noChangeArrowheads="1"/>
            </p:cNvSpPr>
            <p:nvPr/>
          </p:nvSpPr>
          <p:spPr bwMode="auto">
            <a:xfrm>
              <a:off x="5857875" y="5237750"/>
              <a:ext cx="52388" cy="42863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8" name="Oval 196"/>
            <p:cNvSpPr>
              <a:spLocks noChangeArrowheads="1"/>
            </p:cNvSpPr>
            <p:nvPr/>
          </p:nvSpPr>
          <p:spPr bwMode="auto">
            <a:xfrm>
              <a:off x="7394575" y="4556713"/>
              <a:ext cx="52388" cy="42862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9" name="Freeform 197"/>
            <p:cNvSpPr>
              <a:spLocks/>
            </p:cNvSpPr>
            <p:nvPr/>
          </p:nvSpPr>
          <p:spPr bwMode="auto">
            <a:xfrm>
              <a:off x="4657725" y="4615450"/>
              <a:ext cx="407988" cy="139700"/>
            </a:xfrm>
            <a:custGeom>
              <a:avLst/>
              <a:gdLst>
                <a:gd name="T0" fmla="*/ 0 w 514"/>
                <a:gd name="T1" fmla="*/ 2147483647 h 174"/>
                <a:gd name="T2" fmla="*/ 2147483647 w 514"/>
                <a:gd name="T3" fmla="*/ 2147483647 h 174"/>
                <a:gd name="T4" fmla="*/ 2147483647 w 514"/>
                <a:gd name="T5" fmla="*/ 2147483647 h 174"/>
                <a:gd name="T6" fmla="*/ 2147483647 w 514"/>
                <a:gd name="T7" fmla="*/ 0 h 174"/>
                <a:gd name="T8" fmla="*/ 2147483647 w 514"/>
                <a:gd name="T9" fmla="*/ 2147483647 h 174"/>
                <a:gd name="T10" fmla="*/ 2147483647 w 514"/>
                <a:gd name="T11" fmla="*/ 2147483647 h 174"/>
                <a:gd name="T12" fmla="*/ 2147483647 w 514"/>
                <a:gd name="T13" fmla="*/ 2147483647 h 174"/>
                <a:gd name="T14" fmla="*/ 2147483647 w 514"/>
                <a:gd name="T15" fmla="*/ 2147483647 h 174"/>
                <a:gd name="T16" fmla="*/ 2147483647 w 514"/>
                <a:gd name="T17" fmla="*/ 2147483647 h 174"/>
                <a:gd name="T18" fmla="*/ 2147483647 w 514"/>
                <a:gd name="T19" fmla="*/ 2147483647 h 174"/>
                <a:gd name="T20" fmla="*/ 0 w 514"/>
                <a:gd name="T21" fmla="*/ 2147483647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4"/>
                <a:gd name="T34" fmla="*/ 0 h 174"/>
                <a:gd name="T35" fmla="*/ 514 w 514"/>
                <a:gd name="T36" fmla="*/ 174 h 1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4" h="174">
                  <a:moveTo>
                    <a:pt x="0" y="174"/>
                  </a:moveTo>
                  <a:lnTo>
                    <a:pt x="227" y="31"/>
                  </a:lnTo>
                  <a:lnTo>
                    <a:pt x="186" y="2"/>
                  </a:lnTo>
                  <a:lnTo>
                    <a:pt x="380" y="0"/>
                  </a:lnTo>
                  <a:lnTo>
                    <a:pt x="351" y="115"/>
                  </a:lnTo>
                  <a:lnTo>
                    <a:pt x="307" y="80"/>
                  </a:lnTo>
                  <a:lnTo>
                    <a:pt x="192" y="138"/>
                  </a:lnTo>
                  <a:lnTo>
                    <a:pt x="399" y="138"/>
                  </a:lnTo>
                  <a:lnTo>
                    <a:pt x="399" y="67"/>
                  </a:lnTo>
                  <a:lnTo>
                    <a:pt x="514" y="172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0" name="Freeform 198"/>
            <p:cNvSpPr>
              <a:spLocks/>
            </p:cNvSpPr>
            <p:nvPr/>
          </p:nvSpPr>
          <p:spPr bwMode="auto">
            <a:xfrm>
              <a:off x="4654550" y="4745625"/>
              <a:ext cx="411163" cy="136525"/>
            </a:xfrm>
            <a:custGeom>
              <a:avLst/>
              <a:gdLst>
                <a:gd name="T0" fmla="*/ 0 w 517"/>
                <a:gd name="T1" fmla="*/ 2147483647 h 172"/>
                <a:gd name="T2" fmla="*/ 2147483647 w 517"/>
                <a:gd name="T3" fmla="*/ 2147483647 h 172"/>
                <a:gd name="T4" fmla="*/ 2147483647 w 517"/>
                <a:gd name="T5" fmla="*/ 2147483647 h 172"/>
                <a:gd name="T6" fmla="*/ 2147483647 w 517"/>
                <a:gd name="T7" fmla="*/ 2147483647 h 172"/>
                <a:gd name="T8" fmla="*/ 2147483647 w 517"/>
                <a:gd name="T9" fmla="*/ 2147483647 h 172"/>
                <a:gd name="T10" fmla="*/ 2147483647 w 517"/>
                <a:gd name="T11" fmla="*/ 2147483647 h 172"/>
                <a:gd name="T12" fmla="*/ 2147483647 w 517"/>
                <a:gd name="T13" fmla="*/ 2147483647 h 172"/>
                <a:gd name="T14" fmla="*/ 2147483647 w 517"/>
                <a:gd name="T15" fmla="*/ 2147483647 h 172"/>
                <a:gd name="T16" fmla="*/ 2147483647 w 517"/>
                <a:gd name="T17" fmla="*/ 2147483647 h 172"/>
                <a:gd name="T18" fmla="*/ 2147483647 w 517"/>
                <a:gd name="T19" fmla="*/ 0 h 172"/>
                <a:gd name="T20" fmla="*/ 0 w 517"/>
                <a:gd name="T21" fmla="*/ 2147483647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7"/>
                <a:gd name="T34" fmla="*/ 0 h 172"/>
                <a:gd name="T35" fmla="*/ 517 w 517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7" h="172">
                  <a:moveTo>
                    <a:pt x="0" y="7"/>
                  </a:moveTo>
                  <a:lnTo>
                    <a:pt x="230" y="139"/>
                  </a:lnTo>
                  <a:lnTo>
                    <a:pt x="189" y="170"/>
                  </a:lnTo>
                  <a:lnTo>
                    <a:pt x="383" y="172"/>
                  </a:lnTo>
                  <a:lnTo>
                    <a:pt x="354" y="57"/>
                  </a:lnTo>
                  <a:lnTo>
                    <a:pt x="310" y="88"/>
                  </a:lnTo>
                  <a:lnTo>
                    <a:pt x="195" y="30"/>
                  </a:lnTo>
                  <a:lnTo>
                    <a:pt x="402" y="30"/>
                  </a:lnTo>
                  <a:lnTo>
                    <a:pt x="402" y="103"/>
                  </a:lnTo>
                  <a:lnTo>
                    <a:pt x="51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1" name="Rectangle 199"/>
            <p:cNvSpPr>
              <a:spLocks noChangeArrowheads="1"/>
            </p:cNvSpPr>
            <p:nvPr/>
          </p:nvSpPr>
          <p:spPr bwMode="auto">
            <a:xfrm>
              <a:off x="5865813" y="4258263"/>
              <a:ext cx="264636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000000"/>
                  </a:solidFill>
                </a:rPr>
                <a:t>Controllo della piruvato chinasi</a:t>
              </a:r>
              <a:endParaRPr lang="it-IT"/>
            </a:p>
          </p:txBody>
        </p:sp>
        <p:sp>
          <p:nvSpPr>
            <p:cNvPr id="10382" name="Rectangle 200"/>
            <p:cNvSpPr>
              <a:spLocks noChangeArrowheads="1"/>
            </p:cNvSpPr>
            <p:nvPr/>
          </p:nvSpPr>
          <p:spPr bwMode="auto">
            <a:xfrm>
              <a:off x="1041400" y="1065800"/>
              <a:ext cx="5857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D60093"/>
                  </a:solidFill>
                  <a:sym typeface="Symbol" pitchFamily="18" charset="2"/>
                </a:rPr>
                <a:t></a:t>
              </a:r>
              <a:r>
                <a:rPr lang="en-GB" sz="1500">
                  <a:solidFill>
                    <a:srgbClr val="D60093"/>
                  </a:solidFill>
                </a:rPr>
                <a:t>G ~ 0</a:t>
              </a:r>
              <a:endParaRPr lang="en-GB" sz="3200">
                <a:solidFill>
                  <a:srgbClr val="D60093"/>
                </a:solidFill>
              </a:endParaRPr>
            </a:p>
          </p:txBody>
        </p:sp>
        <p:sp>
          <p:nvSpPr>
            <p:cNvPr id="10383" name="Rectangle 19"/>
            <p:cNvSpPr>
              <a:spLocks noChangeArrowheads="1"/>
            </p:cNvSpPr>
            <p:nvPr/>
          </p:nvSpPr>
          <p:spPr bwMode="auto">
            <a:xfrm>
              <a:off x="3065463" y="9562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384" name="Rectangle 20"/>
            <p:cNvSpPr>
              <a:spLocks noChangeArrowheads="1"/>
            </p:cNvSpPr>
            <p:nvPr/>
          </p:nvSpPr>
          <p:spPr bwMode="auto">
            <a:xfrm>
              <a:off x="3197225" y="95626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85" name="Rectangle 21"/>
            <p:cNvSpPr>
              <a:spLocks noChangeArrowheads="1"/>
            </p:cNvSpPr>
            <p:nvPr/>
          </p:nvSpPr>
          <p:spPr bwMode="auto">
            <a:xfrm>
              <a:off x="3340100" y="95626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86" name="Rectangle 23"/>
            <p:cNvSpPr>
              <a:spLocks noChangeArrowheads="1"/>
            </p:cNvSpPr>
            <p:nvPr/>
          </p:nvSpPr>
          <p:spPr bwMode="auto">
            <a:xfrm>
              <a:off x="3065463" y="12610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387" name="Rectangle 24"/>
            <p:cNvSpPr>
              <a:spLocks noChangeArrowheads="1"/>
            </p:cNvSpPr>
            <p:nvPr/>
          </p:nvSpPr>
          <p:spPr bwMode="auto">
            <a:xfrm>
              <a:off x="3071813" y="1567450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388" name="Rectangle 25"/>
            <p:cNvSpPr>
              <a:spLocks noChangeArrowheads="1"/>
            </p:cNvSpPr>
            <p:nvPr/>
          </p:nvSpPr>
          <p:spPr bwMode="auto">
            <a:xfrm>
              <a:off x="3225800" y="1567450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389" name="Rectangle 26"/>
            <p:cNvSpPr>
              <a:spLocks noChangeArrowheads="1"/>
            </p:cNvSpPr>
            <p:nvPr/>
          </p:nvSpPr>
          <p:spPr bwMode="auto">
            <a:xfrm>
              <a:off x="3384550" y="1656350"/>
              <a:ext cx="841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</a:t>
              </a:r>
              <a:endParaRPr lang="en-GB" sz="3200" b="0"/>
            </a:p>
          </p:txBody>
        </p:sp>
        <p:sp>
          <p:nvSpPr>
            <p:cNvPr id="10390" name="Rectangle 27"/>
            <p:cNvSpPr>
              <a:spLocks noChangeArrowheads="1"/>
            </p:cNvSpPr>
            <p:nvPr/>
          </p:nvSpPr>
          <p:spPr bwMode="auto">
            <a:xfrm>
              <a:off x="2692400" y="1261063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391" name="Rectangle 28"/>
            <p:cNvSpPr>
              <a:spLocks noChangeArrowheads="1"/>
            </p:cNvSpPr>
            <p:nvPr/>
          </p:nvSpPr>
          <p:spPr bwMode="auto">
            <a:xfrm>
              <a:off x="3482975" y="1567450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92" name="Rectangle 29"/>
            <p:cNvSpPr>
              <a:spLocks noChangeArrowheads="1"/>
            </p:cNvSpPr>
            <p:nvPr/>
          </p:nvSpPr>
          <p:spPr bwMode="auto">
            <a:xfrm>
              <a:off x="3640138" y="1567450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393" name="Rectangle 30"/>
            <p:cNvSpPr>
              <a:spLocks noChangeArrowheads="1"/>
            </p:cNvSpPr>
            <p:nvPr/>
          </p:nvSpPr>
          <p:spPr bwMode="auto">
            <a:xfrm>
              <a:off x="3413125" y="1265825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94" name="Rectangle 31"/>
            <p:cNvSpPr>
              <a:spLocks noChangeArrowheads="1"/>
            </p:cNvSpPr>
            <p:nvPr/>
          </p:nvSpPr>
          <p:spPr bwMode="auto">
            <a:xfrm>
              <a:off x="3581400" y="1257888"/>
              <a:ext cx="127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P</a:t>
              </a:r>
              <a:endParaRPr lang="en-GB" sz="3200" b="0"/>
            </a:p>
          </p:txBody>
        </p:sp>
        <p:sp>
          <p:nvSpPr>
            <p:cNvPr id="10395" name="Rectangle 32"/>
            <p:cNvSpPr>
              <a:spLocks noChangeArrowheads="1"/>
            </p:cNvSpPr>
            <p:nvPr/>
          </p:nvSpPr>
          <p:spPr bwMode="auto">
            <a:xfrm>
              <a:off x="3700463" y="1257888"/>
              <a:ext cx="14763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96" name="Line 33"/>
            <p:cNvSpPr>
              <a:spLocks noChangeShapeType="1"/>
            </p:cNvSpPr>
            <p:nvPr/>
          </p:nvSpPr>
          <p:spPr bwMode="auto">
            <a:xfrm>
              <a:off x="3121025" y="1143588"/>
              <a:ext cx="1588" cy="1571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7" name="Line 34"/>
            <p:cNvSpPr>
              <a:spLocks noChangeShapeType="1"/>
            </p:cNvSpPr>
            <p:nvPr/>
          </p:nvSpPr>
          <p:spPr bwMode="auto">
            <a:xfrm>
              <a:off x="3121025" y="1449975"/>
              <a:ext cx="1588" cy="157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8" name="Line 35"/>
            <p:cNvSpPr>
              <a:spLocks noChangeShapeType="1"/>
            </p:cNvSpPr>
            <p:nvPr/>
          </p:nvSpPr>
          <p:spPr bwMode="auto">
            <a:xfrm flipH="1">
              <a:off x="2830513" y="1375363"/>
              <a:ext cx="207962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9" name="Line 36"/>
            <p:cNvSpPr>
              <a:spLocks noChangeShapeType="1"/>
            </p:cNvSpPr>
            <p:nvPr/>
          </p:nvSpPr>
          <p:spPr bwMode="auto">
            <a:xfrm flipH="1">
              <a:off x="3389313" y="1680163"/>
              <a:ext cx="11112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0" name="Line 37"/>
            <p:cNvSpPr>
              <a:spLocks noChangeShapeType="1"/>
            </p:cNvSpPr>
            <p:nvPr/>
          </p:nvSpPr>
          <p:spPr bwMode="auto">
            <a:xfrm>
              <a:off x="3189288" y="1375363"/>
              <a:ext cx="196850" cy="4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1" name="Rectangle 39"/>
            <p:cNvSpPr>
              <a:spLocks noChangeArrowheads="1"/>
            </p:cNvSpPr>
            <p:nvPr/>
          </p:nvSpPr>
          <p:spPr bwMode="auto">
            <a:xfrm>
              <a:off x="3863975" y="1326150"/>
              <a:ext cx="841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3</a:t>
              </a:r>
              <a:endParaRPr lang="en-GB" sz="3200" b="0"/>
            </a:p>
          </p:txBody>
        </p:sp>
        <p:sp>
          <p:nvSpPr>
            <p:cNvPr id="10402" name="Rectangle 40"/>
            <p:cNvSpPr>
              <a:spLocks noChangeArrowheads="1"/>
            </p:cNvSpPr>
            <p:nvPr/>
          </p:nvSpPr>
          <p:spPr bwMode="auto">
            <a:xfrm>
              <a:off x="3863975" y="1186450"/>
              <a:ext cx="1349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2-</a:t>
              </a:r>
              <a:endParaRPr lang="en-GB" sz="3200" b="0"/>
            </a:p>
          </p:txBody>
        </p:sp>
        <p:sp>
          <p:nvSpPr>
            <p:cNvPr id="10403" name="Line 80"/>
            <p:cNvSpPr>
              <a:spLocks noChangeShapeType="1"/>
            </p:cNvSpPr>
            <p:nvPr/>
          </p:nvSpPr>
          <p:spPr bwMode="auto">
            <a:xfrm>
              <a:off x="3157538" y="4925013"/>
              <a:ext cx="1587" cy="1571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4" name="Line 203"/>
            <p:cNvSpPr>
              <a:spLocks noChangeShapeType="1"/>
            </p:cNvSpPr>
            <p:nvPr/>
          </p:nvSpPr>
          <p:spPr bwMode="auto">
            <a:xfrm>
              <a:off x="3171825" y="5380625"/>
              <a:ext cx="0" cy="1397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5" name="Line 204"/>
            <p:cNvSpPr>
              <a:spLocks noChangeShapeType="1"/>
            </p:cNvSpPr>
            <p:nvPr/>
          </p:nvSpPr>
          <p:spPr bwMode="auto">
            <a:xfrm flipV="1">
              <a:off x="1368425" y="5520325"/>
              <a:ext cx="3708400" cy="63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6" name="Line 205"/>
            <p:cNvSpPr>
              <a:spLocks noChangeShapeType="1"/>
            </p:cNvSpPr>
            <p:nvPr/>
          </p:nvSpPr>
          <p:spPr bwMode="auto">
            <a:xfrm>
              <a:off x="1381125" y="5520325"/>
              <a:ext cx="0" cy="165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7" name="Line 206"/>
            <p:cNvSpPr>
              <a:spLocks noChangeShapeType="1"/>
            </p:cNvSpPr>
            <p:nvPr/>
          </p:nvSpPr>
          <p:spPr bwMode="auto">
            <a:xfrm>
              <a:off x="3171825" y="5539375"/>
              <a:ext cx="0" cy="165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8" name="Line 207"/>
            <p:cNvSpPr>
              <a:spLocks noChangeShapeType="1"/>
            </p:cNvSpPr>
            <p:nvPr/>
          </p:nvSpPr>
          <p:spPr bwMode="auto">
            <a:xfrm>
              <a:off x="5064125" y="5513975"/>
              <a:ext cx="0" cy="165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9" name="Rectangle 213"/>
            <p:cNvSpPr>
              <a:spLocks noChangeArrowheads="1"/>
            </p:cNvSpPr>
            <p:nvPr/>
          </p:nvSpPr>
          <p:spPr bwMode="auto">
            <a:xfrm>
              <a:off x="7481888" y="5088525"/>
              <a:ext cx="2873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ATP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410" name="Rectangle 214"/>
            <p:cNvSpPr>
              <a:spLocks noChangeArrowheads="1"/>
            </p:cNvSpPr>
            <p:nvPr/>
          </p:nvSpPr>
          <p:spPr bwMode="auto">
            <a:xfrm>
              <a:off x="7837488" y="510281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411" name="Rectangle 215"/>
            <p:cNvSpPr>
              <a:spLocks noChangeArrowheads="1"/>
            </p:cNvSpPr>
            <p:nvPr/>
          </p:nvSpPr>
          <p:spPr bwMode="auto">
            <a:xfrm>
              <a:off x="8228013" y="507900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412" name="Rectangle 216"/>
            <p:cNvSpPr>
              <a:spLocks noChangeArrowheads="1"/>
            </p:cNvSpPr>
            <p:nvPr/>
          </p:nvSpPr>
          <p:spPr bwMode="auto">
            <a:xfrm>
              <a:off x="8474075" y="50837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¯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413" name="Rectangle 217"/>
            <p:cNvSpPr>
              <a:spLocks noChangeArrowheads="1"/>
            </p:cNvSpPr>
            <p:nvPr/>
          </p:nvSpPr>
          <p:spPr bwMode="auto">
            <a:xfrm>
              <a:off x="7564438" y="5266325"/>
              <a:ext cx="101758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K</a:t>
              </a:r>
              <a:r>
                <a:rPr lang="en-GB" sz="1200" b="0" baseline="-25000">
                  <a:solidFill>
                    <a:srgbClr val="000000"/>
                  </a:solidFill>
                  <a:latin typeface="Times New Roman" pitchFamily="18" charset="0"/>
                </a:rPr>
                <a:t>M         </a:t>
              </a:r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(&gt; [PEP])</a:t>
              </a:r>
            </a:p>
          </p:txBody>
        </p:sp>
        <p:sp>
          <p:nvSpPr>
            <p:cNvPr id="10414" name="Rectangle 218"/>
            <p:cNvSpPr>
              <a:spLocks noChangeArrowheads="1"/>
            </p:cNvSpPr>
            <p:nvPr/>
          </p:nvSpPr>
          <p:spPr bwMode="auto">
            <a:xfrm>
              <a:off x="7824788" y="5290138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</p:grpSp>
      <p:sp>
        <p:nvSpPr>
          <p:cNvPr id="10244" name="Rectangle 219"/>
          <p:cNvSpPr>
            <a:spLocks noChangeArrowheads="1"/>
          </p:cNvSpPr>
          <p:nvPr/>
        </p:nvSpPr>
        <p:spPr bwMode="auto">
          <a:xfrm>
            <a:off x="147638" y="1095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>
                <a:solidFill>
                  <a:schemeClr val="accent2"/>
                </a:solidFill>
              </a:rPr>
              <a:t>Glicolisi – 2</a:t>
            </a:r>
            <a:r>
              <a:rPr lang="it-IT" sz="1800" baseline="30000">
                <a:solidFill>
                  <a:schemeClr val="accent2"/>
                </a:solidFill>
              </a:rPr>
              <a:t>a</a:t>
            </a:r>
            <a:r>
              <a:rPr lang="it-IT" sz="1800">
                <a:solidFill>
                  <a:schemeClr val="accent2"/>
                </a:solidFill>
              </a:rPr>
              <a:t> fase (cont.)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16710BA-7175-4731-AC6A-78739C66366C}"/>
              </a:ext>
            </a:extLst>
          </p:cNvPr>
          <p:cNvSpPr/>
          <p:nvPr/>
        </p:nvSpPr>
        <p:spPr bwMode="auto">
          <a:xfrm>
            <a:off x="5703096" y="4146972"/>
            <a:ext cx="3772374" cy="16019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A98D56E-46FD-4422-B734-0C4625E5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5000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49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glycanim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1838" y="506413"/>
            <a:ext cx="4413250" cy="5724525"/>
          </a:xfrm>
          <a:noFill/>
        </p:spPr>
      </p:pic>
      <p:pic>
        <p:nvPicPr>
          <p:cNvPr id="11268" name="Picture 8" descr="glyco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75" y="506413"/>
            <a:ext cx="3124200" cy="5670550"/>
          </a:xfrm>
          <a:noFill/>
        </p:spPr>
      </p:pic>
      <p:sp>
        <p:nvSpPr>
          <p:cNvPr id="11269" name="Rectangle 12"/>
          <p:cNvSpPr>
            <a:spLocks noChangeArrowheads="1"/>
          </p:cNvSpPr>
          <p:nvPr/>
        </p:nvSpPr>
        <p:spPr bwMode="auto">
          <a:xfrm>
            <a:off x="166688" y="123825"/>
            <a:ext cx="8788400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>
                <a:solidFill>
                  <a:srgbClr val="FF3300"/>
                </a:solidFill>
              </a:rPr>
              <a:t>reazioni della glicolisi - riassunto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185738" y="1190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>
                <a:solidFill>
                  <a:schemeClr val="accent2"/>
                </a:solidFill>
              </a:rPr>
              <a:t>                     GLICOLISI - STECHIOMETRIA</a:t>
            </a:r>
          </a:p>
        </p:txBody>
      </p:sp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171450" y="512763"/>
            <a:ext cx="8753475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dirty="0"/>
              <a:t>I Prodotti della glicolisi sono </a:t>
            </a:r>
            <a:r>
              <a:rPr lang="it-IT" sz="1800" dirty="0">
                <a:solidFill>
                  <a:srgbClr val="FF3300"/>
                </a:solidFill>
              </a:rPr>
              <a:t>Piruvato,</a:t>
            </a:r>
            <a:r>
              <a:rPr lang="it-IT" sz="1800" dirty="0"/>
              <a:t> </a:t>
            </a:r>
            <a:r>
              <a:rPr lang="it-IT" sz="1800" dirty="0">
                <a:solidFill>
                  <a:srgbClr val="FF3300"/>
                </a:solidFill>
              </a:rPr>
              <a:t>ATP</a:t>
            </a:r>
            <a:r>
              <a:rPr lang="it-IT" sz="1800" dirty="0"/>
              <a:t> e </a:t>
            </a:r>
            <a:r>
              <a:rPr lang="it-IT" sz="1800" dirty="0">
                <a:solidFill>
                  <a:srgbClr val="FF3300"/>
                </a:solidFill>
              </a:rPr>
              <a:t>NADH</a:t>
            </a:r>
            <a:endParaRPr lang="it-IT" sz="1800" dirty="0"/>
          </a:p>
          <a:p>
            <a:pPr>
              <a:spcBef>
                <a:spcPct val="100000"/>
              </a:spcBef>
            </a:pPr>
            <a:r>
              <a:rPr lang="it-IT" sz="1800" dirty="0">
                <a:solidFill>
                  <a:schemeClr val="accent2"/>
                </a:solidFill>
              </a:rPr>
              <a:t>Bilancio energetico: </a:t>
            </a:r>
          </a:p>
          <a:p>
            <a:pPr>
              <a:spcBef>
                <a:spcPct val="50000"/>
              </a:spcBef>
            </a:pPr>
            <a:endParaRPr lang="it-IT" sz="18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it-IT" sz="1800" dirty="0">
                <a:solidFill>
                  <a:srgbClr val="FF3300"/>
                </a:solidFill>
              </a:rPr>
              <a:t>Glucosio</a:t>
            </a:r>
            <a:r>
              <a:rPr lang="it-IT" sz="1800" b="0" dirty="0"/>
              <a:t> + 2 ATP + 2 NAD</a:t>
            </a:r>
            <a:r>
              <a:rPr lang="it-IT" sz="1800" b="0" baseline="30000" dirty="0"/>
              <a:t>+</a:t>
            </a:r>
            <a:r>
              <a:rPr lang="it-IT" sz="1800" b="0" dirty="0"/>
              <a:t> + 4 ADP + 2 P</a:t>
            </a:r>
            <a:r>
              <a:rPr lang="it-IT" sz="1800" b="0" baseline="-25000" dirty="0"/>
              <a:t>i</a:t>
            </a:r>
            <a:r>
              <a:rPr lang="it-IT" sz="1800" b="0" dirty="0"/>
              <a:t>             2 </a:t>
            </a:r>
            <a:r>
              <a:rPr lang="it-IT" sz="1800" dirty="0">
                <a:solidFill>
                  <a:srgbClr val="FF3300"/>
                </a:solidFill>
              </a:rPr>
              <a:t>piruvato</a:t>
            </a:r>
            <a:r>
              <a:rPr lang="it-IT" sz="1800" b="0" dirty="0"/>
              <a:t> + 2 ADP + 2 NADH </a:t>
            </a:r>
          </a:p>
          <a:p>
            <a:r>
              <a:rPr lang="it-IT" sz="1800" b="0" dirty="0"/>
              <a:t>					        + 2 H</a:t>
            </a:r>
            <a:r>
              <a:rPr lang="it-IT" sz="1800" b="0" baseline="30000" dirty="0"/>
              <a:t>+</a:t>
            </a:r>
            <a:r>
              <a:rPr lang="it-IT" sz="1800" b="0" dirty="0"/>
              <a:t> + 4 ATP + 2H</a:t>
            </a:r>
            <a:r>
              <a:rPr lang="it-IT" sz="1800" b="0" baseline="-25000" dirty="0"/>
              <a:t>2</a:t>
            </a:r>
            <a:r>
              <a:rPr lang="it-IT" sz="1800" b="0" dirty="0"/>
              <a:t>O</a:t>
            </a:r>
            <a:endParaRPr lang="it-IT" sz="1800" b="0" baseline="-25000" dirty="0"/>
          </a:p>
          <a:p>
            <a:pPr>
              <a:spcBef>
                <a:spcPct val="50000"/>
              </a:spcBef>
            </a:pPr>
            <a:endParaRPr lang="it-IT" sz="1800" b="0" dirty="0"/>
          </a:p>
          <a:p>
            <a:pPr>
              <a:spcBef>
                <a:spcPct val="50000"/>
              </a:spcBef>
            </a:pPr>
            <a:r>
              <a:rPr lang="it-IT" sz="1800" dirty="0">
                <a:solidFill>
                  <a:srgbClr val="FF3300"/>
                </a:solidFill>
              </a:rPr>
              <a:t>Glucosio</a:t>
            </a:r>
            <a:r>
              <a:rPr lang="it-IT" sz="1800" b="0" dirty="0"/>
              <a:t> +  2 NAD</a:t>
            </a:r>
            <a:r>
              <a:rPr lang="it-IT" sz="1800" b="0" baseline="30000" dirty="0"/>
              <a:t>+</a:t>
            </a:r>
            <a:r>
              <a:rPr lang="it-IT" sz="1800" b="0" dirty="0"/>
              <a:t> + 2 ADP + 2 Pi             2 </a:t>
            </a:r>
            <a:r>
              <a:rPr lang="it-IT" sz="1800" dirty="0">
                <a:solidFill>
                  <a:srgbClr val="FF3300"/>
                </a:solidFill>
              </a:rPr>
              <a:t>piruvato</a:t>
            </a:r>
            <a:r>
              <a:rPr lang="it-IT" sz="1800" b="0" dirty="0"/>
              <a:t> + 2 </a:t>
            </a:r>
            <a:r>
              <a:rPr lang="it-IT" sz="1800" dirty="0">
                <a:solidFill>
                  <a:srgbClr val="FF0000"/>
                </a:solidFill>
              </a:rPr>
              <a:t>NADH</a:t>
            </a:r>
            <a:r>
              <a:rPr lang="it-IT" sz="1800" b="0" dirty="0"/>
              <a:t> + 2 H</a:t>
            </a:r>
            <a:r>
              <a:rPr lang="it-IT" sz="1800" b="0" baseline="30000" dirty="0"/>
              <a:t>+</a:t>
            </a:r>
            <a:r>
              <a:rPr lang="it-IT" sz="1800" b="0" dirty="0"/>
              <a:t> + 2 </a:t>
            </a:r>
            <a:r>
              <a:rPr lang="it-IT" sz="1800" dirty="0">
                <a:solidFill>
                  <a:srgbClr val="FF0000"/>
                </a:solidFill>
              </a:rPr>
              <a:t>ATP</a:t>
            </a:r>
            <a:r>
              <a:rPr lang="it-IT" sz="1800" b="0" dirty="0"/>
              <a:t> + </a:t>
            </a:r>
          </a:p>
          <a:p>
            <a:r>
              <a:rPr lang="it-IT" sz="1800" b="0" dirty="0"/>
              <a:t>								     2H</a:t>
            </a:r>
            <a:r>
              <a:rPr lang="it-IT" sz="1800" b="0" baseline="-25000" dirty="0"/>
              <a:t>2</a:t>
            </a:r>
            <a:r>
              <a:rPr lang="it-IT" sz="1800" b="0" dirty="0"/>
              <a:t>O</a:t>
            </a:r>
          </a:p>
        </p:txBody>
      </p:sp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182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294005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247650" y="3556000"/>
            <a:ext cx="8582025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1600" dirty="0"/>
              <a:t>In condizioni aerobiche:</a:t>
            </a:r>
          </a:p>
          <a:p>
            <a:pPr algn="just">
              <a:spcBef>
                <a:spcPct val="50000"/>
              </a:spcBef>
            </a:pPr>
            <a:r>
              <a:rPr lang="it-IT" sz="1600" b="0" dirty="0"/>
              <a:t>NADH passa  gli elettroni ad una catena di trasporto che termina sull’ossigeno molecolare     2NADH + 2H</a:t>
            </a:r>
            <a:r>
              <a:rPr lang="it-IT" sz="1600" b="0" baseline="30000" dirty="0"/>
              <a:t>+</a:t>
            </a:r>
            <a:r>
              <a:rPr lang="it-IT" sz="1600" b="0" dirty="0"/>
              <a:t> +  O</a:t>
            </a:r>
            <a:r>
              <a:rPr lang="it-IT" sz="1600" b="0" baseline="-25000" dirty="0"/>
              <a:t>2</a:t>
            </a:r>
            <a:r>
              <a:rPr lang="it-IT" sz="1600" b="0" dirty="0"/>
              <a:t>  </a:t>
            </a:r>
            <a:r>
              <a:rPr lang="it-IT" sz="1600" b="0" dirty="0">
                <a:sym typeface="Symbol" pitchFamily="18" charset="2"/>
              </a:rPr>
              <a:t> </a:t>
            </a:r>
            <a:r>
              <a:rPr lang="it-IT" sz="1600" b="0" dirty="0"/>
              <a:t>2 NAD+   +  2H</a:t>
            </a:r>
            <a:r>
              <a:rPr lang="it-IT" sz="1600" b="0" baseline="-25000" dirty="0"/>
              <a:t>2</a:t>
            </a:r>
            <a:r>
              <a:rPr lang="it-IT" sz="1600" b="0" dirty="0"/>
              <a:t>O    (Mitocondri)</a:t>
            </a:r>
          </a:p>
          <a:p>
            <a:pPr algn="just">
              <a:spcBef>
                <a:spcPct val="50000"/>
              </a:spcBef>
            </a:pPr>
            <a:r>
              <a:rPr lang="it-IT" sz="1600" b="0" dirty="0"/>
              <a:t>Il piruvato è decarbossilato ad </a:t>
            </a:r>
            <a:r>
              <a:rPr lang="it-IT" sz="1600" b="0" dirty="0" err="1"/>
              <a:t>Ac-CoA</a:t>
            </a:r>
            <a:r>
              <a:rPr lang="it-IT" sz="1600" b="0" dirty="0"/>
              <a:t>, che entra nel ciclo di </a:t>
            </a:r>
            <a:r>
              <a:rPr lang="it-IT" sz="1600" b="0" dirty="0" err="1"/>
              <a:t>Krebs</a:t>
            </a:r>
            <a:r>
              <a:rPr lang="it-IT" sz="1600" b="0" dirty="0"/>
              <a:t> dove è ulteriormente ossidato fino a CO</a:t>
            </a:r>
            <a:r>
              <a:rPr lang="it-IT" sz="1600" b="0" baseline="-25000" dirty="0"/>
              <a:t>2</a:t>
            </a:r>
            <a:r>
              <a:rPr lang="it-IT" sz="1600" b="0" dirty="0"/>
              <a:t>,  con ulteriore produzione di NADH</a:t>
            </a:r>
          </a:p>
          <a:p>
            <a:pPr algn="just">
              <a:spcBef>
                <a:spcPct val="50000"/>
              </a:spcBef>
            </a:pPr>
            <a:endParaRPr lang="it-IT" sz="1600" b="0" dirty="0"/>
          </a:p>
          <a:p>
            <a:pPr algn="just">
              <a:spcBef>
                <a:spcPct val="100000"/>
              </a:spcBef>
            </a:pPr>
            <a:r>
              <a:rPr lang="it-IT" sz="1600" dirty="0"/>
              <a:t>In condizioni anaerobiche: </a:t>
            </a:r>
          </a:p>
          <a:p>
            <a:pPr algn="just">
              <a:spcBef>
                <a:spcPts val="600"/>
              </a:spcBef>
            </a:pPr>
            <a:r>
              <a:rPr lang="it-IT" sz="1600" b="0" dirty="0"/>
              <a:t>il piruvato è ridotto a lattato per riconvertire  NADH a NAD</a:t>
            </a:r>
            <a:r>
              <a:rPr lang="it-IT" sz="1600" b="0" baseline="30000" dirty="0"/>
              <a:t>+</a:t>
            </a:r>
            <a:r>
              <a:rPr lang="it-IT" sz="1600" b="0" dirty="0"/>
              <a:t> e permettere la continuata produzione diretta di ATP (mantenimento dell’equilibrio redox   NAD</a:t>
            </a:r>
            <a:r>
              <a:rPr lang="it-IT" sz="1600" b="0" baseline="30000" dirty="0"/>
              <a:t>+</a:t>
            </a:r>
            <a:r>
              <a:rPr lang="it-IT" sz="1600" b="0" dirty="0"/>
              <a:t> / NADH)</a:t>
            </a:r>
          </a:p>
        </p:txBody>
      </p:sp>
      <p:sp>
        <p:nvSpPr>
          <p:cNvPr id="12295" name="Line 14"/>
          <p:cNvSpPr>
            <a:spLocks noChangeShapeType="1"/>
          </p:cNvSpPr>
          <p:nvPr/>
        </p:nvSpPr>
        <p:spPr bwMode="auto">
          <a:xfrm flipV="1">
            <a:off x="1638300" y="1819275"/>
            <a:ext cx="361950" cy="4381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6" name="Line 15"/>
          <p:cNvSpPr>
            <a:spLocks noChangeShapeType="1"/>
          </p:cNvSpPr>
          <p:nvPr/>
        </p:nvSpPr>
        <p:spPr bwMode="auto">
          <a:xfrm flipV="1">
            <a:off x="7105650" y="1819275"/>
            <a:ext cx="342900" cy="371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7" name="Line 15"/>
          <p:cNvSpPr>
            <a:spLocks noChangeShapeType="1"/>
          </p:cNvSpPr>
          <p:nvPr/>
        </p:nvSpPr>
        <p:spPr bwMode="auto">
          <a:xfrm flipV="1">
            <a:off x="6134100" y="2143125"/>
            <a:ext cx="342900" cy="3714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 flipV="1">
            <a:off x="3305175" y="1847850"/>
            <a:ext cx="342900" cy="371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3465513"/>
            <a:ext cx="3392487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568325"/>
            <a:ext cx="334486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47625" y="525463"/>
            <a:ext cx="3935413" cy="6148387"/>
            <a:chOff x="47625" y="525463"/>
            <a:chExt cx="3935413" cy="6148387"/>
          </a:xfrm>
        </p:grpSpPr>
        <p:sp>
          <p:nvSpPr>
            <p:cNvPr id="13314" name="Rectangle 5"/>
            <p:cNvSpPr>
              <a:spLocks noChangeArrowheads="1"/>
            </p:cNvSpPr>
            <p:nvPr/>
          </p:nvSpPr>
          <p:spPr bwMode="auto">
            <a:xfrm>
              <a:off x="47625" y="525463"/>
              <a:ext cx="3935413" cy="61483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3200">
                <a:latin typeface="Times New Roman" pitchFamily="18" charset="0"/>
              </a:endParaRPr>
            </a:p>
          </p:txBody>
        </p:sp>
        <p:grpSp>
          <p:nvGrpSpPr>
            <p:cNvPr id="13315" name="Group 26"/>
            <p:cNvGrpSpPr>
              <a:grpSpLocks/>
            </p:cNvGrpSpPr>
            <p:nvPr/>
          </p:nvGrpSpPr>
          <p:grpSpPr bwMode="auto">
            <a:xfrm>
              <a:off x="58738" y="1508125"/>
              <a:ext cx="3906837" cy="4951413"/>
              <a:chOff x="301" y="1407"/>
              <a:chExt cx="2495" cy="2560"/>
            </a:xfrm>
          </p:grpSpPr>
          <p:pic>
            <p:nvPicPr>
              <p:cNvPr id="13323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" y="1407"/>
                <a:ext cx="951" cy="2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4" name="Picture 12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6" y="1508"/>
                <a:ext cx="1050" cy="2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5" name="Picture 1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8" y="3447"/>
                <a:ext cx="37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6" name="Rectangle 15"/>
              <p:cNvSpPr>
                <a:spLocks noChangeArrowheads="1"/>
              </p:cNvSpPr>
              <p:nvPr/>
            </p:nvSpPr>
            <p:spPr bwMode="auto">
              <a:xfrm rot="-5400000">
                <a:off x="1345" y="3019"/>
                <a:ext cx="574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00"/>
                    </a:solidFill>
                  </a:rPr>
                  <a:t>glicolisi</a:t>
                </a:r>
              </a:p>
            </p:txBody>
          </p:sp>
          <p:sp>
            <p:nvSpPr>
              <p:cNvPr id="13327" name="Rectangle 16"/>
              <p:cNvSpPr>
                <a:spLocks noChangeArrowheads="1"/>
              </p:cNvSpPr>
              <p:nvPr/>
            </p:nvSpPr>
            <p:spPr bwMode="auto">
              <a:xfrm rot="-5400000">
                <a:off x="1133" y="2043"/>
                <a:ext cx="1042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00"/>
                    </a:solidFill>
                  </a:rPr>
                  <a:t>gluconeogenesi</a:t>
                </a:r>
              </a:p>
            </p:txBody>
          </p:sp>
          <p:sp>
            <p:nvSpPr>
              <p:cNvPr id="13328" name="Line 17"/>
              <p:cNvSpPr>
                <a:spLocks noChangeShapeType="1"/>
              </p:cNvSpPr>
              <p:nvPr/>
            </p:nvSpPr>
            <p:spPr bwMode="auto">
              <a:xfrm>
                <a:off x="1239" y="1776"/>
                <a:ext cx="314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29" name="Line 18"/>
              <p:cNvSpPr>
                <a:spLocks noChangeShapeType="1"/>
              </p:cNvSpPr>
              <p:nvPr/>
            </p:nvSpPr>
            <p:spPr bwMode="auto">
              <a:xfrm>
                <a:off x="1250" y="3286"/>
                <a:ext cx="472" cy="1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3318" name="Text Box 23"/>
            <p:cNvSpPr txBox="1">
              <a:spLocks noChangeArrowheads="1"/>
            </p:cNvSpPr>
            <p:nvPr/>
          </p:nvSpPr>
          <p:spPr bwMode="auto">
            <a:xfrm>
              <a:off x="271463" y="788988"/>
              <a:ext cx="15859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800" dirty="0" err="1"/>
                <a:t>Ciclo</a:t>
              </a:r>
              <a:r>
                <a:rPr lang="en-GB" sz="1800" dirty="0"/>
                <a:t> di Cori</a:t>
              </a:r>
            </a:p>
          </p:txBody>
        </p:sp>
      </p:grpSp>
      <p:pic>
        <p:nvPicPr>
          <p:cNvPr id="13319" name="Picture 29" descr="p399b_ISBN88-08-07893-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07" y="1236663"/>
            <a:ext cx="1624012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30"/>
          <p:cNvSpPr>
            <a:spLocks noChangeArrowheads="1"/>
          </p:cNvSpPr>
          <p:nvPr/>
        </p:nvSpPr>
        <p:spPr bwMode="auto">
          <a:xfrm>
            <a:off x="6369050" y="5305425"/>
            <a:ext cx="898525" cy="4744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22" name="Rectangle 32"/>
          <p:cNvSpPr>
            <a:spLocks noChangeArrowheads="1"/>
          </p:cNvSpPr>
          <p:nvPr/>
        </p:nvSpPr>
        <p:spPr bwMode="auto">
          <a:xfrm>
            <a:off x="192088" y="92075"/>
            <a:ext cx="8753475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dirty="0">
                <a:solidFill>
                  <a:schemeClr val="accent2"/>
                </a:solidFill>
              </a:rPr>
              <a:t>Mantenimento dell’equilibrio redox in condizioni anaerobiche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4037491" y="573513"/>
            <a:ext cx="3097088" cy="283573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7179733" y="1083733"/>
            <a:ext cx="1964266" cy="480906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ttangolo arrotondato 20"/>
          <p:cNvSpPr/>
          <p:nvPr/>
        </p:nvSpPr>
        <p:spPr bwMode="auto">
          <a:xfrm>
            <a:off x="4075289" y="3514268"/>
            <a:ext cx="3556000" cy="295426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061167" y="857955"/>
            <a:ext cx="3699756" cy="5034845"/>
            <a:chOff x="5179444" y="982132"/>
            <a:chExt cx="3699756" cy="5034845"/>
          </a:xfrm>
        </p:grpSpPr>
        <p:pic>
          <p:nvPicPr>
            <p:cNvPr id="13330" name="Picture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444" y="982132"/>
              <a:ext cx="3208201" cy="503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ccia a destra 2"/>
            <p:cNvSpPr/>
            <p:nvPr/>
          </p:nvSpPr>
          <p:spPr bwMode="auto">
            <a:xfrm>
              <a:off x="6955343" y="5511534"/>
              <a:ext cx="404483" cy="268377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7293288" y="5477554"/>
              <a:ext cx="15859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600" b="0" dirty="0" err="1">
                  <a:latin typeface="Calibri" panose="020F0502020204030204" pitchFamily="34" charset="0"/>
                </a:rPr>
                <a:t>Ciclo</a:t>
              </a:r>
              <a:r>
                <a:rPr lang="en-GB" sz="1600" b="0" dirty="0">
                  <a:latin typeface="Calibri" panose="020F0502020204030204" pitchFamily="34" charset="0"/>
                </a:rPr>
                <a:t> di Krebs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2C7041-0204-487C-B3A3-5F222CEF77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23498" r="37962" b="37161"/>
          <a:stretch/>
        </p:blipFill>
        <p:spPr>
          <a:xfrm rot="5400000">
            <a:off x="-1483362" y="2032250"/>
            <a:ext cx="6624323" cy="30271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166770F-1D18-424A-9808-A88AAAEA7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45926" b="25858"/>
          <a:stretch/>
        </p:blipFill>
        <p:spPr>
          <a:xfrm rot="5400000">
            <a:off x="3844400" y="1889101"/>
            <a:ext cx="4640781" cy="42142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5428E5-C3BF-403A-A741-71EB5E9E8B13}"/>
              </a:ext>
            </a:extLst>
          </p:cNvPr>
          <p:cNvSpPr txBox="1"/>
          <p:nvPr/>
        </p:nvSpPr>
        <p:spPr>
          <a:xfrm flipH="1">
            <a:off x="4572000" y="45720"/>
            <a:ext cx="2926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Non solo glucosio…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77FE72-2FA3-4973-8270-7B30F9305BD6}"/>
              </a:ext>
            </a:extLst>
          </p:cNvPr>
          <p:cNvSpPr txBox="1"/>
          <p:nvPr/>
        </p:nvSpPr>
        <p:spPr>
          <a:xfrm flipH="1">
            <a:off x="4057648" y="1123950"/>
            <a:ext cx="4457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dirty="0"/>
              <a:t>Galattosio </a:t>
            </a:r>
            <a:r>
              <a:rPr lang="it-IT" sz="1600" b="0" dirty="0">
                <a:sym typeface="Wingdings" panose="05000000000000000000" pitchFamily="2" charset="2"/>
              </a:rPr>
              <a:t>                      Galattosio 1-fosfato</a:t>
            </a:r>
            <a:endParaRPr lang="it-IT" sz="1600" b="0" dirty="0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414ADAE7-F34B-4A9A-8214-73C3E9011C44}"/>
              </a:ext>
            </a:extLst>
          </p:cNvPr>
          <p:cNvSpPr/>
          <p:nvPr/>
        </p:nvSpPr>
        <p:spPr bwMode="auto">
          <a:xfrm>
            <a:off x="5292088" y="1215384"/>
            <a:ext cx="994410" cy="13716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ccia circolare in su 8">
            <a:extLst>
              <a:ext uri="{FF2B5EF4-FFF2-40B4-BE49-F238E27FC236}">
                <a16:creationId xmlns:a16="http://schemas.microsoft.com/office/drawing/2014/main" id="{569425A8-AA0E-4BDA-9C03-9263E90EC524}"/>
              </a:ext>
            </a:extLst>
          </p:cNvPr>
          <p:cNvSpPr/>
          <p:nvPr/>
        </p:nvSpPr>
        <p:spPr bwMode="auto">
          <a:xfrm>
            <a:off x="5292088" y="857250"/>
            <a:ext cx="902972" cy="323844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36C33D-1734-4BF1-A03B-30721AD11A35}"/>
              </a:ext>
            </a:extLst>
          </p:cNvPr>
          <p:cNvSpPr txBox="1"/>
          <p:nvPr/>
        </p:nvSpPr>
        <p:spPr>
          <a:xfrm flipH="1">
            <a:off x="5158738" y="1293226"/>
            <a:ext cx="144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 err="1"/>
              <a:t>Galattokinasi</a:t>
            </a:r>
            <a:endParaRPr lang="it-IT" sz="1600" b="0" i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79A970-6298-4903-A9D2-438604ED1E43}"/>
              </a:ext>
            </a:extLst>
          </p:cNvPr>
          <p:cNvSpPr txBox="1"/>
          <p:nvPr/>
        </p:nvSpPr>
        <p:spPr>
          <a:xfrm flipH="1">
            <a:off x="5065392" y="521406"/>
            <a:ext cx="2044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/>
              <a:t>ATP       ADP + H</a:t>
            </a:r>
            <a:r>
              <a:rPr lang="it-IT" sz="1600" b="0" i="1" baseline="30000" dirty="0"/>
              <a:t>+</a:t>
            </a:r>
            <a:r>
              <a:rPr lang="it-IT" sz="1600" b="0" i="1" dirty="0"/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31B013-24B1-4A38-8D47-97DCEF351E8D}"/>
              </a:ext>
            </a:extLst>
          </p:cNvPr>
          <p:cNvSpPr txBox="1"/>
          <p:nvPr/>
        </p:nvSpPr>
        <p:spPr>
          <a:xfrm>
            <a:off x="3864828" y="6360705"/>
            <a:ext cx="393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NB! Saccarosio = glucosio + fruttosio</a:t>
            </a:r>
          </a:p>
          <a:p>
            <a:r>
              <a:rPr lang="it-IT" dirty="0"/>
              <a:t>        Lattosio = galattosio + glucosio</a:t>
            </a:r>
          </a:p>
        </p:txBody>
      </p:sp>
    </p:spTree>
    <p:extLst>
      <p:ext uri="{BB962C8B-B14F-4D97-AF65-F5344CB8AC3E}">
        <p14:creationId xmlns:p14="http://schemas.microsoft.com/office/powerpoint/2010/main" val="1772956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gulation der Glykolyse: Phosphofructokinase - PDF Kostenfreier Download">
            <a:extLst>
              <a:ext uri="{FF2B5EF4-FFF2-40B4-BE49-F238E27FC236}">
                <a16:creationId xmlns:a16="http://schemas.microsoft.com/office/drawing/2014/main" id="{76F645B1-CB0C-D2DC-8FCB-FDAFA49F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40" y="1184520"/>
            <a:ext cx="6361430" cy="57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09BBE4-9726-BA22-1885-56B1294ECAB5}"/>
              </a:ext>
            </a:extLst>
          </p:cNvPr>
          <p:cNvSpPr txBox="1"/>
          <p:nvPr/>
        </p:nvSpPr>
        <p:spPr>
          <a:xfrm>
            <a:off x="1154430" y="410971"/>
            <a:ext cx="737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 la </a:t>
            </a:r>
            <a:r>
              <a:rPr lang="it-IT" sz="2400" dirty="0" err="1"/>
              <a:t>fosfofruttochinasi</a:t>
            </a:r>
            <a:r>
              <a:rPr lang="it-IT" sz="2400" dirty="0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3859035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A98D56E-46FD-4422-B734-0C4625E5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5000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831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4011930" y="170941"/>
            <a:ext cx="5132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muscolo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95B6708-6939-4679-BD43-CD97F6B628C9}"/>
              </a:ext>
            </a:extLst>
          </p:cNvPr>
          <p:cNvGrpSpPr/>
          <p:nvPr/>
        </p:nvGrpSpPr>
        <p:grpSpPr>
          <a:xfrm>
            <a:off x="3871669" y="2170448"/>
            <a:ext cx="2230677" cy="590376"/>
            <a:chOff x="4274791" y="2039621"/>
            <a:chExt cx="2230677" cy="656851"/>
          </a:xfrm>
        </p:grpSpPr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601305C0-0D90-4FCC-885B-2C684DB14BFA}"/>
                </a:ext>
              </a:extLst>
            </p:cNvPr>
            <p:cNvSpPr/>
            <p:nvPr/>
          </p:nvSpPr>
          <p:spPr bwMode="auto">
            <a:xfrm rot="5400000">
              <a:off x="4369869" y="2323680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0EA3ECC9-AAE8-4544-B9BE-646A451ADD2B}"/>
                </a:ext>
              </a:extLst>
            </p:cNvPr>
            <p:cNvGrpSpPr/>
            <p:nvPr/>
          </p:nvGrpSpPr>
          <p:grpSpPr>
            <a:xfrm>
              <a:off x="4274791" y="2039621"/>
              <a:ext cx="2230677" cy="656851"/>
              <a:chOff x="4245916" y="2039620"/>
              <a:chExt cx="2230677" cy="656851"/>
            </a:xfrm>
          </p:grpSpPr>
          <p:sp>
            <p:nvSpPr>
              <p:cNvPr id="11" name="Freccia a destra 10">
                <a:extLst>
                  <a:ext uri="{FF2B5EF4-FFF2-40B4-BE49-F238E27FC236}">
                    <a16:creationId xmlns:a16="http://schemas.microsoft.com/office/drawing/2014/main" id="{4B4044B7-E5B5-4A29-9834-112DC71F5C80}"/>
                  </a:ext>
                </a:extLst>
              </p:cNvPr>
              <p:cNvSpPr/>
              <p:nvPr/>
            </p:nvSpPr>
            <p:spPr bwMode="auto">
              <a:xfrm rot="5400000">
                <a:off x="4961791" y="2323682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E53E4FE-139F-423D-8454-E585617A4919}"/>
                  </a:ext>
                </a:extLst>
              </p:cNvPr>
              <p:cNvSpPr txBox="1"/>
              <p:nvPr/>
            </p:nvSpPr>
            <p:spPr>
              <a:xfrm>
                <a:off x="4551539" y="2167786"/>
                <a:ext cx="6385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pH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E92144E-352A-4B6A-9063-DA7F8E07DDA5}"/>
                  </a:ext>
                </a:extLst>
              </p:cNvPr>
              <p:cNvSpPr txBox="1"/>
              <p:nvPr/>
            </p:nvSpPr>
            <p:spPr>
              <a:xfrm>
                <a:off x="5163921" y="2168283"/>
                <a:ext cx="9833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8916677-16CB-4FA6-9F90-72B3A82AE63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pic>
        <p:nvPicPr>
          <p:cNvPr id="6" name="Immagine 5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0E0F7D9D-F8EA-7461-45F7-4BB2373977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2592" r="19500" b="2446"/>
          <a:stretch/>
        </p:blipFill>
        <p:spPr>
          <a:xfrm>
            <a:off x="268604" y="3190671"/>
            <a:ext cx="5132070" cy="366331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9C35975-B6F1-4DDF-9676-71BA20960385}"/>
              </a:ext>
            </a:extLst>
          </p:cNvPr>
          <p:cNvSpPr/>
          <p:nvPr/>
        </p:nvSpPr>
        <p:spPr bwMode="auto">
          <a:xfrm>
            <a:off x="169283" y="3138997"/>
            <a:ext cx="6529376" cy="3719003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1ECCE85-ED7C-5CEA-FAB6-0C0B32ED6738}"/>
              </a:ext>
            </a:extLst>
          </p:cNvPr>
          <p:cNvSpPr/>
          <p:nvPr/>
        </p:nvSpPr>
        <p:spPr bwMode="auto">
          <a:xfrm>
            <a:off x="3863709" y="1949381"/>
            <a:ext cx="2250067" cy="103251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9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CCALE BIRRA Salute!">
            <a:extLst>
              <a:ext uri="{FF2B5EF4-FFF2-40B4-BE49-F238E27FC236}">
                <a16:creationId xmlns:a16="http://schemas.microsoft.com/office/drawing/2014/main" id="{EA9C9694-CB7F-9C65-ABAC-9CE1533D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3" t="24435" r="19913" b="22869"/>
          <a:stretch/>
        </p:blipFill>
        <p:spPr bwMode="auto">
          <a:xfrm>
            <a:off x="800100" y="323850"/>
            <a:ext cx="2837696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cco cosa c'è da sapere sullo yogurt, l'alleato della corsa">
            <a:extLst>
              <a:ext uri="{FF2B5EF4-FFF2-40B4-BE49-F238E27FC236}">
                <a16:creationId xmlns:a16="http://schemas.microsoft.com/office/drawing/2014/main" id="{7E748226-82F0-ABA7-2A24-B3AAA9BE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21080"/>
            <a:ext cx="420624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3C59A7-0426-75E4-44E3-C72BB1C58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310" y="4069080"/>
            <a:ext cx="58293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26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4011930" y="170941"/>
            <a:ext cx="5132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muscolo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95B6708-6939-4679-BD43-CD97F6B628C9}"/>
              </a:ext>
            </a:extLst>
          </p:cNvPr>
          <p:cNvGrpSpPr/>
          <p:nvPr/>
        </p:nvGrpSpPr>
        <p:grpSpPr>
          <a:xfrm>
            <a:off x="3871669" y="2170448"/>
            <a:ext cx="2230677" cy="590376"/>
            <a:chOff x="4274791" y="2039621"/>
            <a:chExt cx="2230677" cy="656851"/>
          </a:xfrm>
        </p:grpSpPr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601305C0-0D90-4FCC-885B-2C684DB14BFA}"/>
                </a:ext>
              </a:extLst>
            </p:cNvPr>
            <p:cNvSpPr/>
            <p:nvPr/>
          </p:nvSpPr>
          <p:spPr bwMode="auto">
            <a:xfrm rot="5400000">
              <a:off x="4369869" y="2323680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0EA3ECC9-AAE8-4544-B9BE-646A451ADD2B}"/>
                </a:ext>
              </a:extLst>
            </p:cNvPr>
            <p:cNvGrpSpPr/>
            <p:nvPr/>
          </p:nvGrpSpPr>
          <p:grpSpPr>
            <a:xfrm>
              <a:off x="4274791" y="2039621"/>
              <a:ext cx="2230677" cy="656851"/>
              <a:chOff x="4245916" y="2039620"/>
              <a:chExt cx="2230677" cy="656851"/>
            </a:xfrm>
          </p:grpSpPr>
          <p:sp>
            <p:nvSpPr>
              <p:cNvPr id="11" name="Freccia a destra 10">
                <a:extLst>
                  <a:ext uri="{FF2B5EF4-FFF2-40B4-BE49-F238E27FC236}">
                    <a16:creationId xmlns:a16="http://schemas.microsoft.com/office/drawing/2014/main" id="{4B4044B7-E5B5-4A29-9834-112DC71F5C80}"/>
                  </a:ext>
                </a:extLst>
              </p:cNvPr>
              <p:cNvSpPr/>
              <p:nvPr/>
            </p:nvSpPr>
            <p:spPr bwMode="auto">
              <a:xfrm rot="5400000">
                <a:off x="4961791" y="2323682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E53E4FE-139F-423D-8454-E585617A4919}"/>
                  </a:ext>
                </a:extLst>
              </p:cNvPr>
              <p:cNvSpPr txBox="1"/>
              <p:nvPr/>
            </p:nvSpPr>
            <p:spPr>
              <a:xfrm>
                <a:off x="4551539" y="2167786"/>
                <a:ext cx="6385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pH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E92144E-352A-4B6A-9063-DA7F8E07DDA5}"/>
                  </a:ext>
                </a:extLst>
              </p:cNvPr>
              <p:cNvSpPr txBox="1"/>
              <p:nvPr/>
            </p:nvSpPr>
            <p:spPr>
              <a:xfrm>
                <a:off x="5163921" y="2168283"/>
                <a:ext cx="9833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8916677-16CB-4FA6-9F90-72B3A82AE63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pic>
        <p:nvPicPr>
          <p:cNvPr id="6" name="Immagine 5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0E0F7D9D-F8EA-7461-45F7-4BB2373977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2592" r="19500" b="2446"/>
          <a:stretch/>
        </p:blipFill>
        <p:spPr>
          <a:xfrm>
            <a:off x="268604" y="3190671"/>
            <a:ext cx="5132070" cy="36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71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pic>
        <p:nvPicPr>
          <p:cNvPr id="4" name="Immagine 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F98DDCD2-5734-4684-A8A5-AAD3BAC2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4" t="2987" r="19055" b="23531"/>
          <a:stretch/>
        </p:blipFill>
        <p:spPr>
          <a:xfrm rot="5400000">
            <a:off x="1693231" y="1698349"/>
            <a:ext cx="3545830" cy="637222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3989266" y="159275"/>
            <a:ext cx="487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fegato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B140E1F-5502-4F72-81CB-9389C777F10D}"/>
              </a:ext>
            </a:extLst>
          </p:cNvPr>
          <p:cNvGrpSpPr/>
          <p:nvPr/>
        </p:nvGrpSpPr>
        <p:grpSpPr>
          <a:xfrm>
            <a:off x="4080126" y="2125053"/>
            <a:ext cx="2397683" cy="590376"/>
            <a:chOff x="4274791" y="2039621"/>
            <a:chExt cx="2397683" cy="656851"/>
          </a:xfrm>
        </p:grpSpPr>
        <p:sp>
          <p:nvSpPr>
            <p:cNvPr id="19" name="Freccia a destra 18">
              <a:extLst>
                <a:ext uri="{FF2B5EF4-FFF2-40B4-BE49-F238E27FC236}">
                  <a16:creationId xmlns:a16="http://schemas.microsoft.com/office/drawing/2014/main" id="{05982B21-0046-42A6-83B2-08A14005E458}"/>
                </a:ext>
              </a:extLst>
            </p:cNvPr>
            <p:cNvSpPr/>
            <p:nvPr/>
          </p:nvSpPr>
          <p:spPr bwMode="auto">
            <a:xfrm rot="16200000">
              <a:off x="4335579" y="2270136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24D0FAD-1454-4842-97EB-AE825EC8AE95}"/>
                </a:ext>
              </a:extLst>
            </p:cNvPr>
            <p:cNvGrpSpPr/>
            <p:nvPr/>
          </p:nvGrpSpPr>
          <p:grpSpPr>
            <a:xfrm>
              <a:off x="4274791" y="2039621"/>
              <a:ext cx="2397683" cy="656851"/>
              <a:chOff x="4245916" y="2039620"/>
              <a:chExt cx="2397683" cy="656851"/>
            </a:xfrm>
          </p:grpSpPr>
          <p:sp>
            <p:nvSpPr>
              <p:cNvPr id="21" name="Freccia a destra 20">
                <a:extLst>
                  <a:ext uri="{FF2B5EF4-FFF2-40B4-BE49-F238E27FC236}">
                    <a16:creationId xmlns:a16="http://schemas.microsoft.com/office/drawing/2014/main" id="{62E85F57-B2C2-452D-934F-397356C453D8}"/>
                  </a:ext>
                </a:extLst>
              </p:cNvPr>
              <p:cNvSpPr/>
              <p:nvPr/>
            </p:nvSpPr>
            <p:spPr bwMode="auto">
              <a:xfrm rot="5400000">
                <a:off x="5192797" y="2323683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90C20F-5045-4C68-9C4D-7FA2BAEE25D1}"/>
                  </a:ext>
                </a:extLst>
              </p:cNvPr>
              <p:cNvSpPr txBox="1"/>
              <p:nvPr/>
            </p:nvSpPr>
            <p:spPr>
              <a:xfrm>
                <a:off x="4541910" y="2167786"/>
                <a:ext cx="87148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citrato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7362860-20CF-4348-BDBD-F94DB200CBB4}"/>
                  </a:ext>
                </a:extLst>
              </p:cNvPr>
              <p:cNvSpPr txBox="1"/>
              <p:nvPr/>
            </p:nvSpPr>
            <p:spPr>
              <a:xfrm>
                <a:off x="5458383" y="2168283"/>
                <a:ext cx="118521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76356892-464A-44C8-B216-5E200B333EE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6FB8112E-7819-7B94-E1CB-4FFCCAAA73E4}"/>
              </a:ext>
            </a:extLst>
          </p:cNvPr>
          <p:cNvSpPr/>
          <p:nvPr/>
        </p:nvSpPr>
        <p:spPr bwMode="auto">
          <a:xfrm>
            <a:off x="169283" y="3104707"/>
            <a:ext cx="6529376" cy="3719003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91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pic>
        <p:nvPicPr>
          <p:cNvPr id="4" name="Immagine 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F98DDCD2-5734-4684-A8A5-AAD3BAC2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4" t="2987" r="19055" b="23531"/>
          <a:stretch/>
        </p:blipFill>
        <p:spPr>
          <a:xfrm rot="5400000">
            <a:off x="1693231" y="1698349"/>
            <a:ext cx="3545830" cy="637222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3989266" y="159275"/>
            <a:ext cx="487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fegato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B140E1F-5502-4F72-81CB-9389C777F10D}"/>
              </a:ext>
            </a:extLst>
          </p:cNvPr>
          <p:cNvGrpSpPr/>
          <p:nvPr/>
        </p:nvGrpSpPr>
        <p:grpSpPr>
          <a:xfrm>
            <a:off x="4080126" y="2125053"/>
            <a:ext cx="2397683" cy="590376"/>
            <a:chOff x="4274791" y="2039621"/>
            <a:chExt cx="2397683" cy="656851"/>
          </a:xfrm>
        </p:grpSpPr>
        <p:sp>
          <p:nvSpPr>
            <p:cNvPr id="19" name="Freccia a destra 18">
              <a:extLst>
                <a:ext uri="{FF2B5EF4-FFF2-40B4-BE49-F238E27FC236}">
                  <a16:creationId xmlns:a16="http://schemas.microsoft.com/office/drawing/2014/main" id="{05982B21-0046-42A6-83B2-08A14005E458}"/>
                </a:ext>
              </a:extLst>
            </p:cNvPr>
            <p:cNvSpPr/>
            <p:nvPr/>
          </p:nvSpPr>
          <p:spPr bwMode="auto">
            <a:xfrm rot="16200000">
              <a:off x="4335579" y="2270136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24D0FAD-1454-4842-97EB-AE825EC8AE95}"/>
                </a:ext>
              </a:extLst>
            </p:cNvPr>
            <p:cNvGrpSpPr/>
            <p:nvPr/>
          </p:nvGrpSpPr>
          <p:grpSpPr>
            <a:xfrm>
              <a:off x="4274791" y="2039621"/>
              <a:ext cx="2397683" cy="656851"/>
              <a:chOff x="4245916" y="2039620"/>
              <a:chExt cx="2397683" cy="656851"/>
            </a:xfrm>
          </p:grpSpPr>
          <p:sp>
            <p:nvSpPr>
              <p:cNvPr id="21" name="Freccia a destra 20">
                <a:extLst>
                  <a:ext uri="{FF2B5EF4-FFF2-40B4-BE49-F238E27FC236}">
                    <a16:creationId xmlns:a16="http://schemas.microsoft.com/office/drawing/2014/main" id="{62E85F57-B2C2-452D-934F-397356C453D8}"/>
                  </a:ext>
                </a:extLst>
              </p:cNvPr>
              <p:cNvSpPr/>
              <p:nvPr/>
            </p:nvSpPr>
            <p:spPr bwMode="auto">
              <a:xfrm rot="5400000">
                <a:off x="5192797" y="2323683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90C20F-5045-4C68-9C4D-7FA2BAEE25D1}"/>
                  </a:ext>
                </a:extLst>
              </p:cNvPr>
              <p:cNvSpPr txBox="1"/>
              <p:nvPr/>
            </p:nvSpPr>
            <p:spPr>
              <a:xfrm>
                <a:off x="4541910" y="2167786"/>
                <a:ext cx="87148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citrato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7362860-20CF-4348-BDBD-F94DB200CBB4}"/>
                  </a:ext>
                </a:extLst>
              </p:cNvPr>
              <p:cNvSpPr txBox="1"/>
              <p:nvPr/>
            </p:nvSpPr>
            <p:spPr>
              <a:xfrm>
                <a:off x="5458383" y="2168283"/>
                <a:ext cx="118521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76356892-464A-44C8-B216-5E200B333EE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8863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894A260-BAFC-4337-8DE7-4997031ABC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9080" r="55185" b="5982"/>
          <a:stretch/>
        </p:blipFill>
        <p:spPr>
          <a:xfrm rot="5400000">
            <a:off x="2360974" y="-133148"/>
            <a:ext cx="4728454" cy="664303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C547D4-6A78-431B-84F8-F836DF97D4FC}"/>
              </a:ext>
            </a:extLst>
          </p:cNvPr>
          <p:cNvSpPr txBox="1"/>
          <p:nvPr/>
        </p:nvSpPr>
        <p:spPr>
          <a:xfrm>
            <a:off x="1097280" y="163629"/>
            <a:ext cx="769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Enzima bifunzionale: </a:t>
            </a:r>
            <a:r>
              <a:rPr lang="it-IT" sz="1800" dirty="0" err="1"/>
              <a:t>fosfofruttochinasi</a:t>
            </a:r>
            <a:r>
              <a:rPr lang="it-IT" sz="1800" dirty="0"/>
              <a:t> 2 &amp; fruttosio </a:t>
            </a:r>
            <a:r>
              <a:rPr lang="it-IT" sz="1800" dirty="0" err="1"/>
              <a:t>bisfosfatasi</a:t>
            </a:r>
            <a:r>
              <a:rPr lang="it-IT" sz="18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72207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025CA33-1892-4C44-902A-93F5BBA07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r="50000" b="9350"/>
          <a:stretch/>
        </p:blipFill>
        <p:spPr>
          <a:xfrm rot="5400000">
            <a:off x="2246048" y="-2115937"/>
            <a:ext cx="4645458" cy="91287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D5C8BBC-9C59-4886-B45C-B7C8A67371DF}"/>
              </a:ext>
            </a:extLst>
          </p:cNvPr>
          <p:cNvSpPr txBox="1"/>
          <p:nvPr/>
        </p:nvSpPr>
        <p:spPr>
          <a:xfrm>
            <a:off x="8187241" y="1182377"/>
            <a:ext cx="1655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(Epatocita)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8BA013D3-3D24-4BED-986B-BD4A597D91FE}"/>
              </a:ext>
            </a:extLst>
          </p:cNvPr>
          <p:cNvSpPr/>
          <p:nvPr/>
        </p:nvSpPr>
        <p:spPr bwMode="auto">
          <a:xfrm rot="16200000">
            <a:off x="1128101" y="5165022"/>
            <a:ext cx="331928" cy="1625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3326196D-F248-45A7-BB43-0B3295009B2F}"/>
              </a:ext>
            </a:extLst>
          </p:cNvPr>
          <p:cNvSpPr/>
          <p:nvPr/>
        </p:nvSpPr>
        <p:spPr bwMode="auto">
          <a:xfrm>
            <a:off x="2635586" y="5184292"/>
            <a:ext cx="564545" cy="13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B6ADAB-CCC9-45AA-BE6C-BD6E628175EE}"/>
              </a:ext>
            </a:extLst>
          </p:cNvPr>
          <p:cNvSpPr txBox="1"/>
          <p:nvPr/>
        </p:nvSpPr>
        <p:spPr>
          <a:xfrm>
            <a:off x="1375338" y="5009418"/>
            <a:ext cx="1194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Fruttosio 6 fosfato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E7A42ED-268E-46DC-87D5-2CBE95D3D175}"/>
              </a:ext>
            </a:extLst>
          </p:cNvPr>
          <p:cNvSpPr/>
          <p:nvPr/>
        </p:nvSpPr>
        <p:spPr bwMode="auto">
          <a:xfrm>
            <a:off x="416342" y="5005317"/>
            <a:ext cx="7961489" cy="8921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84BBB8D-9635-4EA8-8FC2-166A2E75E710}"/>
              </a:ext>
            </a:extLst>
          </p:cNvPr>
          <p:cNvSpPr txBox="1"/>
          <p:nvPr/>
        </p:nvSpPr>
        <p:spPr>
          <a:xfrm>
            <a:off x="431356" y="4994631"/>
            <a:ext cx="63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NB!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87D273B4-AF08-4CFF-B97C-6C878D8E6031}"/>
              </a:ext>
            </a:extLst>
          </p:cNvPr>
          <p:cNvSpPr/>
          <p:nvPr/>
        </p:nvSpPr>
        <p:spPr bwMode="auto">
          <a:xfrm rot="10800000">
            <a:off x="2635586" y="5341446"/>
            <a:ext cx="564545" cy="13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6F216E-A87E-4AA5-9E82-9E912721DF27}"/>
              </a:ext>
            </a:extLst>
          </p:cNvPr>
          <p:cNvSpPr txBox="1"/>
          <p:nvPr/>
        </p:nvSpPr>
        <p:spPr>
          <a:xfrm>
            <a:off x="3473521" y="5000717"/>
            <a:ext cx="116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Glucosio 6 fosfato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0C93AFAE-A1E7-4DEA-836E-9D175F9A679A}"/>
              </a:ext>
            </a:extLst>
          </p:cNvPr>
          <p:cNvSpPr/>
          <p:nvPr/>
        </p:nvSpPr>
        <p:spPr bwMode="auto">
          <a:xfrm rot="16200000">
            <a:off x="4400293" y="5165022"/>
            <a:ext cx="331928" cy="1625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A02798E-8B5B-46CD-A400-EA34F49ADC89}"/>
              </a:ext>
            </a:extLst>
          </p:cNvPr>
          <p:cNvSpPr txBox="1"/>
          <p:nvPr/>
        </p:nvSpPr>
        <p:spPr>
          <a:xfrm>
            <a:off x="1909199" y="5547438"/>
            <a:ext cx="258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 err="1"/>
              <a:t>Fosfoglucosio</a:t>
            </a:r>
            <a:r>
              <a:rPr lang="it-IT" sz="1600" b="0" i="1" dirty="0"/>
              <a:t> isomerasi</a:t>
            </a: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A0D80013-8201-4A70-ABFF-1E80C305C86D}"/>
              </a:ext>
            </a:extLst>
          </p:cNvPr>
          <p:cNvSpPr/>
          <p:nvPr/>
        </p:nvSpPr>
        <p:spPr bwMode="auto">
          <a:xfrm>
            <a:off x="5039242" y="5238612"/>
            <a:ext cx="564545" cy="13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Segno di moltiplicazione 18">
            <a:extLst>
              <a:ext uri="{FF2B5EF4-FFF2-40B4-BE49-F238E27FC236}">
                <a16:creationId xmlns:a16="http://schemas.microsoft.com/office/drawing/2014/main" id="{E660EC5F-B0B4-4DC1-82A2-1B1FEE074C90}"/>
              </a:ext>
            </a:extLst>
          </p:cNvPr>
          <p:cNvSpPr/>
          <p:nvPr/>
        </p:nvSpPr>
        <p:spPr bwMode="auto">
          <a:xfrm>
            <a:off x="5377593" y="5102245"/>
            <a:ext cx="452388" cy="39912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3BE03CF-0668-4128-9B91-64728613A500}"/>
              </a:ext>
            </a:extLst>
          </p:cNvPr>
          <p:cNvSpPr txBox="1"/>
          <p:nvPr/>
        </p:nvSpPr>
        <p:spPr>
          <a:xfrm>
            <a:off x="5795969" y="5132528"/>
            <a:ext cx="258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 err="1"/>
              <a:t>Esochinasi</a:t>
            </a:r>
            <a:endParaRPr lang="it-IT" sz="1600" b="0" i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15F6181-5994-4B53-BE28-3D1F9C46582A}"/>
              </a:ext>
            </a:extLst>
          </p:cNvPr>
          <p:cNvSpPr txBox="1"/>
          <p:nvPr/>
        </p:nvSpPr>
        <p:spPr>
          <a:xfrm>
            <a:off x="6860016" y="5047237"/>
            <a:ext cx="116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Glucosio 6 fosfato</a:t>
            </a: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8E4D9A8C-A6F7-4AC3-B3B4-A830D3E45F2A}"/>
              </a:ext>
            </a:extLst>
          </p:cNvPr>
          <p:cNvSpPr/>
          <p:nvPr/>
        </p:nvSpPr>
        <p:spPr bwMode="auto">
          <a:xfrm rot="5400000">
            <a:off x="7786788" y="5211542"/>
            <a:ext cx="331928" cy="1625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E5C5565-0E96-4FE8-BB34-EC28EE7062B0}"/>
              </a:ext>
            </a:extLst>
          </p:cNvPr>
          <p:cNvSpPr txBox="1"/>
          <p:nvPr/>
        </p:nvSpPr>
        <p:spPr>
          <a:xfrm>
            <a:off x="1075327" y="6032599"/>
            <a:ext cx="7144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Ma perché non regolare subito l’</a:t>
            </a:r>
            <a:r>
              <a:rPr lang="it-IT" sz="1600" dirty="0" err="1"/>
              <a:t>esochinasi</a:t>
            </a:r>
            <a:r>
              <a:rPr lang="it-IT" sz="1600" dirty="0"/>
              <a:t>?</a:t>
            </a:r>
          </a:p>
          <a:p>
            <a:endParaRPr lang="it-IT" sz="1600" dirty="0"/>
          </a:p>
          <a:p>
            <a:r>
              <a:rPr lang="it-IT" sz="1600" dirty="0"/>
              <a:t>NB! Nel fegato c’è la </a:t>
            </a:r>
            <a:r>
              <a:rPr lang="it-IT" sz="1600" dirty="0" err="1"/>
              <a:t>glucochinasi</a:t>
            </a:r>
            <a:r>
              <a:rPr lang="it-IT" sz="1600" dirty="0"/>
              <a:t>! </a:t>
            </a:r>
            <a:r>
              <a:rPr lang="it-IT" sz="1600" dirty="0" err="1"/>
              <a:t>Isozima</a:t>
            </a:r>
            <a:r>
              <a:rPr lang="it-IT" sz="1600" dirty="0"/>
              <a:t> con  K</a:t>
            </a:r>
            <a:r>
              <a:rPr lang="it-IT" sz="1600" baseline="-25000" dirty="0"/>
              <a:t>m</a:t>
            </a:r>
            <a:r>
              <a:rPr lang="it-IT" sz="1600" dirty="0"/>
              <a:t>&gt;</a:t>
            </a:r>
            <a:r>
              <a:rPr lang="it-IT" sz="1600" dirty="0" err="1"/>
              <a:t>esochinasi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961571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1A32D5-E2D3-1DAE-E85A-BB178CE89A3D}"/>
              </a:ext>
            </a:extLst>
          </p:cNvPr>
          <p:cNvSpPr txBox="1"/>
          <p:nvPr/>
        </p:nvSpPr>
        <p:spPr>
          <a:xfrm>
            <a:off x="2658179" y="2782669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Fine 17/04/2024</a:t>
            </a:r>
          </a:p>
        </p:txBody>
      </p:sp>
    </p:spTree>
    <p:extLst>
      <p:ext uri="{BB962C8B-B14F-4D97-AF65-F5344CB8AC3E}">
        <p14:creationId xmlns:p14="http://schemas.microsoft.com/office/powerpoint/2010/main" val="215624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120"/>
          <p:cNvSpPr txBox="1">
            <a:spLocks noChangeArrowheads="1"/>
          </p:cNvSpPr>
          <p:nvPr/>
        </p:nvSpPr>
        <p:spPr bwMode="auto">
          <a:xfrm>
            <a:off x="182563" y="547688"/>
            <a:ext cx="88471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it-IT" sz="1800" b="0" dirty="0">
                <a:solidFill>
                  <a:srgbClr val="FF3300"/>
                </a:solidFill>
              </a:rPr>
              <a:t> </a:t>
            </a:r>
            <a:r>
              <a:rPr lang="it-IT" sz="1800" b="0" dirty="0"/>
              <a:t>La sequenza di reazioni è simile in tutti gli organismi (via molto antica),  mentre  le velocità delle reazioni e la loro regolazione variano in diversi organismi. </a:t>
            </a:r>
          </a:p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it-IT" sz="1800" b="0" dirty="0"/>
              <a:t> Lo scopo è di fornire </a:t>
            </a:r>
            <a:r>
              <a:rPr lang="it-IT" sz="1800" dirty="0">
                <a:solidFill>
                  <a:srgbClr val="FF0000"/>
                </a:solidFill>
              </a:rPr>
              <a:t>ATP</a:t>
            </a:r>
            <a:r>
              <a:rPr lang="it-IT" sz="1800" b="0" dirty="0"/>
              <a:t> ed equivalenti riduttivi (</a:t>
            </a:r>
            <a:r>
              <a:rPr lang="it-IT" sz="1800" dirty="0">
                <a:solidFill>
                  <a:srgbClr val="FF0000"/>
                </a:solidFill>
              </a:rPr>
              <a:t>NADH</a:t>
            </a:r>
            <a:r>
              <a:rPr lang="it-IT" sz="1800" b="0" dirty="0"/>
              <a:t>)</a:t>
            </a:r>
          </a:p>
          <a:p>
            <a:pPr marL="177800" indent="-177800" algn="just">
              <a:spcBef>
                <a:spcPts val="1800"/>
              </a:spcBef>
              <a:buFontTx/>
              <a:buChar char="•"/>
              <a:defRPr/>
            </a:pPr>
            <a:r>
              <a:rPr lang="it-IT" sz="1800" b="0" dirty="0"/>
              <a:t> Il prodotto finale è </a:t>
            </a:r>
            <a:r>
              <a:rPr lang="it-IT" sz="1800" dirty="0">
                <a:solidFill>
                  <a:srgbClr val="FF3300"/>
                </a:solidFill>
              </a:rPr>
              <a:t>il piruvato</a:t>
            </a:r>
            <a:r>
              <a:rPr lang="it-IT" sz="1800" b="0" dirty="0"/>
              <a:t>, che in condizioni aerobiche viene ulteriormente  ossidato ed utilizzato in una seconda via metabolica, il ciclo di </a:t>
            </a:r>
            <a:r>
              <a:rPr lang="it-IT" sz="1800" b="0" dirty="0" err="1"/>
              <a:t>Krebs</a:t>
            </a:r>
            <a:r>
              <a:rPr lang="it-IT" sz="1800" b="0" dirty="0"/>
              <a:t>. In condizioni anaerobiche viene fermentato per mantenere l’equilibrio </a:t>
            </a:r>
            <a:r>
              <a:rPr lang="it-IT" sz="1800" b="0" dirty="0" err="1"/>
              <a:t>redox</a:t>
            </a:r>
            <a:r>
              <a:rPr lang="it-IT" sz="1800" b="0" dirty="0"/>
              <a:t> e permettere alla via di continuare a fornire ATP.</a:t>
            </a:r>
            <a:endParaRPr lang="it-IT" sz="2000" b="0" dirty="0">
              <a:solidFill>
                <a:srgbClr val="FF3300"/>
              </a:solidFill>
            </a:endParaRPr>
          </a:p>
          <a:p>
            <a:pPr>
              <a:defRPr/>
            </a:pPr>
            <a:endParaRPr lang="it-IT" sz="1800" dirty="0"/>
          </a:p>
        </p:txBody>
      </p:sp>
      <p:grpSp>
        <p:nvGrpSpPr>
          <p:cNvPr id="3" name="Gruppo 2"/>
          <p:cNvGrpSpPr/>
          <p:nvPr/>
        </p:nvGrpSpPr>
        <p:grpSpPr>
          <a:xfrm>
            <a:off x="879475" y="5910263"/>
            <a:ext cx="3005138" cy="817562"/>
            <a:chOff x="879475" y="5910263"/>
            <a:chExt cx="3005138" cy="817562"/>
          </a:xfrm>
        </p:grpSpPr>
        <p:sp>
          <p:nvSpPr>
            <p:cNvPr id="3076" name="Text Box 143"/>
            <p:cNvSpPr txBox="1">
              <a:spLocks noChangeArrowheads="1"/>
            </p:cNvSpPr>
            <p:nvPr/>
          </p:nvSpPr>
          <p:spPr bwMode="auto">
            <a:xfrm>
              <a:off x="1660525" y="6361113"/>
              <a:ext cx="13144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1800">
                  <a:solidFill>
                    <a:schemeClr val="accent2"/>
                  </a:solidFill>
                </a:rPr>
                <a:t>universale</a:t>
              </a:r>
            </a:p>
          </p:txBody>
        </p:sp>
        <p:grpSp>
          <p:nvGrpSpPr>
            <p:cNvPr id="3077" name="Group 151"/>
            <p:cNvGrpSpPr>
              <a:grpSpLocks/>
            </p:cNvGrpSpPr>
            <p:nvPr/>
          </p:nvGrpSpPr>
          <p:grpSpPr bwMode="auto">
            <a:xfrm>
              <a:off x="879475" y="5910263"/>
              <a:ext cx="3005138" cy="412750"/>
              <a:chOff x="194" y="3379"/>
              <a:chExt cx="1893" cy="260"/>
            </a:xfrm>
          </p:grpSpPr>
          <p:sp>
            <p:nvSpPr>
              <p:cNvPr id="3088" name="Text Box 144"/>
              <p:cNvSpPr txBox="1">
                <a:spLocks noChangeArrowheads="1"/>
              </p:cNvSpPr>
              <p:nvPr/>
            </p:nvSpPr>
            <p:spPr bwMode="auto">
              <a:xfrm rot="-5400000">
                <a:off x="270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</a:t>
                </a:r>
              </a:p>
            </p:txBody>
          </p:sp>
          <p:sp>
            <p:nvSpPr>
              <p:cNvPr id="3089" name="Text Box 145"/>
              <p:cNvSpPr txBox="1">
                <a:spLocks noChangeArrowheads="1"/>
              </p:cNvSpPr>
              <p:nvPr/>
            </p:nvSpPr>
            <p:spPr bwMode="auto">
              <a:xfrm rot="-5400000">
                <a:off x="518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0" name="Text Box 146"/>
              <p:cNvSpPr txBox="1">
                <a:spLocks noChangeArrowheads="1"/>
              </p:cNvSpPr>
              <p:nvPr/>
            </p:nvSpPr>
            <p:spPr bwMode="auto">
              <a:xfrm rot="-5400000">
                <a:off x="774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1" name="Text Box 147"/>
              <p:cNvSpPr txBox="1">
                <a:spLocks noChangeArrowheads="1"/>
              </p:cNvSpPr>
              <p:nvPr/>
            </p:nvSpPr>
            <p:spPr bwMode="auto">
              <a:xfrm rot="-5400000">
                <a:off x="1286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2" name="Text Box 148"/>
              <p:cNvSpPr txBox="1">
                <a:spLocks noChangeArrowheads="1"/>
              </p:cNvSpPr>
              <p:nvPr/>
            </p:nvSpPr>
            <p:spPr bwMode="auto">
              <a:xfrm rot="-5400000">
                <a:off x="1542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3" name="Text Box 149"/>
              <p:cNvSpPr txBox="1">
                <a:spLocks noChangeArrowheads="1"/>
              </p:cNvSpPr>
              <p:nvPr/>
            </p:nvSpPr>
            <p:spPr bwMode="auto">
              <a:xfrm rot="-5400000">
                <a:off x="1798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</a:t>
                </a:r>
              </a:p>
            </p:txBody>
          </p:sp>
          <p:sp>
            <p:nvSpPr>
              <p:cNvPr id="3094" name="Text Box 150"/>
              <p:cNvSpPr txBox="1">
                <a:spLocks noChangeArrowheads="1"/>
              </p:cNvSpPr>
              <p:nvPr/>
            </p:nvSpPr>
            <p:spPr bwMode="auto">
              <a:xfrm rot="-5400000">
                <a:off x="1014" y="3335"/>
                <a:ext cx="243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</a:t>
                </a:r>
              </a:p>
            </p:txBody>
          </p:sp>
        </p:grpSp>
      </p:grpSp>
      <p:grpSp>
        <p:nvGrpSpPr>
          <p:cNvPr id="4" name="Gruppo 3"/>
          <p:cNvGrpSpPr/>
          <p:nvPr/>
        </p:nvGrpSpPr>
        <p:grpSpPr>
          <a:xfrm>
            <a:off x="5794375" y="5599113"/>
            <a:ext cx="3022600" cy="1294575"/>
            <a:chOff x="5794375" y="5599113"/>
            <a:chExt cx="3022600" cy="1294575"/>
          </a:xfrm>
        </p:grpSpPr>
        <p:sp>
          <p:nvSpPr>
            <p:cNvPr id="3078" name="Text Box 152"/>
            <p:cNvSpPr txBox="1">
              <a:spLocks noChangeArrowheads="1"/>
            </p:cNvSpPr>
            <p:nvPr/>
          </p:nvSpPr>
          <p:spPr bwMode="auto">
            <a:xfrm>
              <a:off x="6829425" y="5599113"/>
              <a:ext cx="1987550" cy="91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1800">
                  <a:solidFill>
                    <a:schemeClr val="accent2"/>
                  </a:solidFill>
                </a:rPr>
                <a:t>dipendente dalle</a:t>
              </a:r>
            </a:p>
            <a:p>
              <a:r>
                <a:rPr lang="it-IT" sz="1800">
                  <a:solidFill>
                    <a:schemeClr val="accent2"/>
                  </a:solidFill>
                </a:rPr>
                <a:t>condizioni e </a:t>
              </a:r>
            </a:p>
            <a:p>
              <a:r>
                <a:rPr lang="it-IT" sz="1800">
                  <a:solidFill>
                    <a:schemeClr val="accent2"/>
                  </a:solidFill>
                </a:rPr>
                <a:t>tessuti</a:t>
              </a:r>
            </a:p>
          </p:txBody>
        </p:sp>
        <p:sp>
          <p:nvSpPr>
            <p:cNvPr id="3079" name="Text Box 154"/>
            <p:cNvSpPr txBox="1">
              <a:spLocks noChangeArrowheads="1"/>
            </p:cNvSpPr>
            <p:nvPr/>
          </p:nvSpPr>
          <p:spPr bwMode="auto">
            <a:xfrm rot="16200000">
              <a:off x="5914231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</a:t>
              </a:r>
            </a:p>
          </p:txBody>
        </p:sp>
        <p:sp>
          <p:nvSpPr>
            <p:cNvPr id="3080" name="Text Box 155"/>
            <p:cNvSpPr txBox="1">
              <a:spLocks noChangeArrowheads="1"/>
            </p:cNvSpPr>
            <p:nvPr/>
          </p:nvSpPr>
          <p:spPr bwMode="auto">
            <a:xfrm rot="16200000">
              <a:off x="6307931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1" name="Text Box 156"/>
            <p:cNvSpPr txBox="1">
              <a:spLocks noChangeArrowheads="1"/>
            </p:cNvSpPr>
            <p:nvPr/>
          </p:nvSpPr>
          <p:spPr bwMode="auto">
            <a:xfrm rot="16200000">
              <a:off x="6714331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2" name="Text Box 157"/>
            <p:cNvSpPr txBox="1">
              <a:spLocks noChangeArrowheads="1"/>
            </p:cNvSpPr>
            <p:nvPr/>
          </p:nvSpPr>
          <p:spPr bwMode="auto">
            <a:xfrm rot="16200000">
              <a:off x="7515256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 dirty="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3" name="Text Box 158"/>
            <p:cNvSpPr txBox="1">
              <a:spLocks noChangeArrowheads="1"/>
            </p:cNvSpPr>
            <p:nvPr/>
          </p:nvSpPr>
          <p:spPr bwMode="auto">
            <a:xfrm rot="16200000">
              <a:off x="7921656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4" name="Text Box 159"/>
            <p:cNvSpPr txBox="1">
              <a:spLocks noChangeArrowheads="1"/>
            </p:cNvSpPr>
            <p:nvPr/>
          </p:nvSpPr>
          <p:spPr bwMode="auto">
            <a:xfrm rot="16200000">
              <a:off x="8328056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</a:t>
              </a:r>
            </a:p>
          </p:txBody>
        </p:sp>
        <p:sp>
          <p:nvSpPr>
            <p:cNvPr id="3085" name="Text Box 160"/>
            <p:cNvSpPr txBox="1">
              <a:spLocks noChangeArrowheads="1"/>
            </p:cNvSpPr>
            <p:nvPr/>
          </p:nvSpPr>
          <p:spPr bwMode="auto">
            <a:xfrm rot="5400000">
              <a:off x="7058850" y="6411088"/>
              <a:ext cx="385763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 dirty="0">
                  <a:latin typeface="Times New Roman" pitchFamily="18" charset="0"/>
                  <a:sym typeface="Symbol" pitchFamily="18" charset="2"/>
                </a:rPr>
                <a:t>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14338" y="3367088"/>
            <a:ext cx="8482012" cy="3076575"/>
            <a:chOff x="414338" y="3367088"/>
            <a:chExt cx="8482012" cy="3076575"/>
          </a:xfrm>
        </p:grpSpPr>
        <p:pic>
          <p:nvPicPr>
            <p:cNvPr id="3075" name="Picture 142" descr="f1601_ISBN88-08-07893-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8" y="3576638"/>
              <a:ext cx="8482012" cy="286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25" name="Text Box 161"/>
            <p:cNvSpPr txBox="1">
              <a:spLocks noChangeArrowheads="1"/>
            </p:cNvSpPr>
            <p:nvPr/>
          </p:nvSpPr>
          <p:spPr bwMode="auto">
            <a:xfrm>
              <a:off x="4022725" y="3367088"/>
              <a:ext cx="46513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Condizioni:     anaerobiche                            aerobiche</a:t>
              </a:r>
            </a:p>
          </p:txBody>
        </p:sp>
      </p:grpSp>
      <p:sp>
        <p:nvSpPr>
          <p:cNvPr id="29" name="Rectangle 36"/>
          <p:cNvSpPr>
            <a:spLocks noChangeArrowheads="1"/>
          </p:cNvSpPr>
          <p:nvPr/>
        </p:nvSpPr>
        <p:spPr bwMode="auto">
          <a:xfrm>
            <a:off x="185738" y="9048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2000" dirty="0">
                <a:solidFill>
                  <a:schemeClr val="accent2"/>
                </a:solidFill>
              </a:rPr>
              <a:t>GLICOLISI </a:t>
            </a:r>
            <a:r>
              <a:rPr lang="it-IT" sz="1800" dirty="0">
                <a:solidFill>
                  <a:schemeClr val="accent6"/>
                </a:solidFill>
              </a:rPr>
              <a:t>- </a:t>
            </a:r>
            <a:r>
              <a:rPr lang="it-IT" sz="1800" b="0" dirty="0">
                <a:solidFill>
                  <a:schemeClr val="accent6"/>
                </a:solidFill>
              </a:rPr>
              <a:t>via metabolica </a:t>
            </a:r>
            <a:r>
              <a:rPr lang="it-IT" sz="1800" b="0" i="1" dirty="0">
                <a:solidFill>
                  <a:schemeClr val="accent6"/>
                </a:solidFill>
              </a:rPr>
              <a:t>anaerobica </a:t>
            </a:r>
            <a:r>
              <a:rPr lang="it-IT" sz="1800" b="0" dirty="0">
                <a:solidFill>
                  <a:schemeClr val="accent6"/>
                </a:solidFill>
              </a:rPr>
              <a:t>del </a:t>
            </a:r>
            <a:r>
              <a:rPr lang="it-IT" sz="1800" b="0" dirty="0" err="1">
                <a:solidFill>
                  <a:schemeClr val="accent6"/>
                </a:solidFill>
              </a:rPr>
              <a:t>citosol</a:t>
            </a:r>
            <a:r>
              <a:rPr lang="it-IT" sz="1800" b="0" dirty="0">
                <a:solidFill>
                  <a:schemeClr val="accent6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461262"/>
            <a:ext cx="9055802" cy="551997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b="0" dirty="0"/>
              <a:t>La glicolisi avviene essenzialmente in </a:t>
            </a:r>
            <a:r>
              <a:rPr lang="it-IT" sz="1800" dirty="0">
                <a:solidFill>
                  <a:srgbClr val="FF3300"/>
                </a:solidFill>
              </a:rPr>
              <a:t>DUE FASI</a:t>
            </a:r>
            <a:r>
              <a:rPr lang="it-IT" sz="1800" dirty="0"/>
              <a:t>:</a:t>
            </a:r>
          </a:p>
          <a:p>
            <a:pPr algn="just">
              <a:spcBef>
                <a:spcPct val="25000"/>
              </a:spcBef>
            </a:pPr>
            <a:r>
              <a:rPr lang="it-IT" sz="1800" dirty="0">
                <a:solidFill>
                  <a:srgbClr val="FF3300"/>
                </a:solidFill>
              </a:rPr>
              <a:t>1</a:t>
            </a:r>
            <a:r>
              <a:rPr lang="it-IT" sz="1800" baseline="30000" dirty="0">
                <a:solidFill>
                  <a:srgbClr val="FF3300"/>
                </a:solidFill>
              </a:rPr>
              <a:t>a</a:t>
            </a:r>
            <a:r>
              <a:rPr lang="it-IT" sz="1800" dirty="0">
                <a:solidFill>
                  <a:srgbClr val="FF3300"/>
                </a:solidFill>
              </a:rPr>
              <a:t> fase:</a:t>
            </a:r>
            <a:r>
              <a:rPr lang="it-IT" sz="1800" dirty="0"/>
              <a:t> </a:t>
            </a:r>
            <a:r>
              <a:rPr lang="it-IT" sz="1800" b="0" dirty="0"/>
              <a:t>2 molecole di ATP sono idrolizzate per innescare la 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catena di reazioni - questo consumo energetico è 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coperto dalla sua produzione nella seconda fase e 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poi eventualmente ben ripagato nelle successive vie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metaboliche aerobiche </a:t>
            </a:r>
          </a:p>
          <a:p>
            <a:pPr algn="just">
              <a:spcBef>
                <a:spcPct val="25000"/>
              </a:spcBef>
            </a:pPr>
            <a:r>
              <a:rPr lang="it-IT" sz="1600" dirty="0"/>
              <a:t>5 reazioni:                               F-1,6-BP                             GAP / G3P               </a:t>
            </a:r>
          </a:p>
          <a:p>
            <a:pPr marL="107950" indent="-107950">
              <a:spcBef>
                <a:spcPts val="0"/>
              </a:spcBef>
              <a:buFontTx/>
              <a:buChar char="-"/>
            </a:pPr>
            <a:r>
              <a:rPr lang="it-IT" sz="1600" i="1" dirty="0">
                <a:solidFill>
                  <a:srgbClr val="FF3300"/>
                </a:solidFill>
              </a:rPr>
              <a:t>D</a:t>
            </a:r>
            <a:r>
              <a:rPr lang="it-IT" sz="1600" dirty="0">
                <a:solidFill>
                  <a:srgbClr val="FF3300"/>
                </a:solidFill>
              </a:rPr>
              <a:t>-glucosio </a:t>
            </a:r>
            <a:r>
              <a:rPr lang="it-IT" sz="1600" dirty="0">
                <a:sym typeface="Symbol" pitchFamily="18" charset="2"/>
              </a:rPr>
              <a:t>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  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FF0000"/>
                </a:solidFill>
              </a:rPr>
              <a:t>Fruttosio-1-6-bisfosfato </a:t>
            </a:r>
            <a:r>
              <a:rPr lang="it-IT" sz="1600" dirty="0">
                <a:sym typeface="Symbol" pitchFamily="18" charset="2"/>
              </a:rPr>
              <a:t> </a:t>
            </a:r>
            <a:r>
              <a:rPr lang="it-IT" sz="1600" i="1" dirty="0">
                <a:solidFill>
                  <a:srgbClr val="FF3300"/>
                </a:solidFill>
              </a:rPr>
              <a:t>D</a:t>
            </a:r>
            <a:r>
              <a:rPr lang="it-IT" sz="1600" dirty="0">
                <a:solidFill>
                  <a:srgbClr val="FF3300"/>
                </a:solidFill>
              </a:rPr>
              <a:t>-gliceraldeide-3-fosfato</a:t>
            </a:r>
          </a:p>
          <a:p>
            <a:pPr>
              <a:spcBef>
                <a:spcPts val="1800"/>
              </a:spcBef>
            </a:pPr>
            <a:r>
              <a:rPr lang="it-IT" sz="1800" dirty="0">
                <a:solidFill>
                  <a:srgbClr val="FF3300"/>
                </a:solidFill>
              </a:rPr>
              <a:t>2</a:t>
            </a:r>
            <a:r>
              <a:rPr lang="it-IT" sz="1800" baseline="30000" dirty="0">
                <a:solidFill>
                  <a:srgbClr val="FF3300"/>
                </a:solidFill>
              </a:rPr>
              <a:t>a</a:t>
            </a:r>
            <a:r>
              <a:rPr lang="it-IT" sz="1800" dirty="0">
                <a:solidFill>
                  <a:srgbClr val="FF3300"/>
                </a:solidFill>
              </a:rPr>
              <a:t> fase: </a:t>
            </a:r>
            <a:r>
              <a:rPr lang="it-IT" sz="1800" b="0" dirty="0"/>
              <a:t>sono prodotte 4 molecole di ATP e 2 di NADH</a:t>
            </a:r>
            <a:endParaRPr lang="it-IT" sz="1800" b="0" dirty="0">
              <a:solidFill>
                <a:srgbClr val="FF3300"/>
              </a:solidFill>
            </a:endParaRPr>
          </a:p>
          <a:p>
            <a:pPr>
              <a:spcBef>
                <a:spcPts val="2400"/>
              </a:spcBef>
            </a:pPr>
            <a:r>
              <a:rPr lang="it-IT" sz="1800" b="0" dirty="0"/>
              <a:t>-</a:t>
            </a:r>
            <a:r>
              <a:rPr lang="it-IT" sz="1800" b="0" dirty="0">
                <a:solidFill>
                  <a:srgbClr val="FF3300"/>
                </a:solidFill>
              </a:rPr>
              <a:t> </a:t>
            </a:r>
            <a:r>
              <a:rPr lang="it-IT" sz="1600" dirty="0"/>
              <a:t>5 reazioni</a:t>
            </a:r>
            <a:r>
              <a:rPr lang="it-IT" sz="1600" b="0" dirty="0"/>
              <a:t>:   </a:t>
            </a:r>
            <a:r>
              <a:rPr lang="it-IT" sz="1600" i="1" dirty="0">
                <a:solidFill>
                  <a:srgbClr val="FF3300"/>
                </a:solidFill>
              </a:rPr>
              <a:t>D</a:t>
            </a:r>
            <a:r>
              <a:rPr lang="it-IT" sz="1600" dirty="0">
                <a:solidFill>
                  <a:srgbClr val="FF3300"/>
                </a:solidFill>
              </a:rPr>
              <a:t>-gliceraldeide-3-fosfato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 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 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FF3300"/>
                </a:solidFill>
              </a:rPr>
              <a:t>piruvato</a:t>
            </a:r>
            <a:r>
              <a:rPr lang="it-IT" sz="1600" dirty="0"/>
              <a:t>.</a:t>
            </a:r>
          </a:p>
          <a:p>
            <a:pPr>
              <a:spcBef>
                <a:spcPct val="50000"/>
              </a:spcBef>
            </a:pPr>
            <a:r>
              <a:rPr lang="it-IT" sz="1800" dirty="0"/>
              <a:t>             	</a:t>
            </a:r>
          </a:p>
          <a:p>
            <a:pPr>
              <a:spcBef>
                <a:spcPct val="50000"/>
              </a:spcBef>
            </a:pPr>
            <a:endParaRPr lang="it-IT" sz="1800" dirty="0"/>
          </a:p>
          <a:p>
            <a:pPr>
              <a:spcBef>
                <a:spcPct val="50000"/>
              </a:spcBef>
            </a:pPr>
            <a:r>
              <a:rPr lang="it-IT" sz="1800" dirty="0">
                <a:sym typeface="Symbol" pitchFamily="18" charset="2"/>
              </a:rPr>
              <a:t>                   </a:t>
            </a:r>
            <a:endParaRPr lang="it-IT" sz="1800" dirty="0"/>
          </a:p>
          <a:p>
            <a:pPr>
              <a:spcBef>
                <a:spcPct val="50000"/>
              </a:spcBef>
            </a:pPr>
            <a:endParaRPr lang="it-IT" sz="1800" dirty="0"/>
          </a:p>
        </p:txBody>
      </p:sp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173038" y="101600"/>
            <a:ext cx="8839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Fasi della glicolisi</a:t>
            </a:r>
          </a:p>
        </p:txBody>
      </p:sp>
      <p:grpSp>
        <p:nvGrpSpPr>
          <p:cNvPr id="4100" name="Group 26"/>
          <p:cNvGrpSpPr>
            <a:grpSpLocks/>
          </p:cNvGrpSpPr>
          <p:nvPr/>
        </p:nvGrpSpPr>
        <p:grpSpPr bwMode="auto">
          <a:xfrm>
            <a:off x="7176650" y="766763"/>
            <a:ext cx="1924050" cy="5053012"/>
            <a:chOff x="4528" y="371"/>
            <a:chExt cx="1100" cy="2279"/>
          </a:xfrm>
        </p:grpSpPr>
        <p:sp>
          <p:nvSpPr>
            <p:cNvPr id="4109" name="AutoShape 5"/>
            <p:cNvSpPr>
              <a:spLocks noChangeArrowheads="1"/>
            </p:cNvSpPr>
            <p:nvPr/>
          </p:nvSpPr>
          <p:spPr bwMode="auto">
            <a:xfrm>
              <a:off x="4530" y="372"/>
              <a:ext cx="1098" cy="1230"/>
            </a:xfrm>
            <a:prstGeom prst="roundRect">
              <a:avLst>
                <a:gd name="adj" fmla="val 9218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0" name="AutoShape 6"/>
            <p:cNvSpPr>
              <a:spLocks noChangeArrowheads="1"/>
            </p:cNvSpPr>
            <p:nvPr/>
          </p:nvSpPr>
          <p:spPr bwMode="auto">
            <a:xfrm>
              <a:off x="4528" y="1618"/>
              <a:ext cx="1092" cy="1032"/>
            </a:xfrm>
            <a:prstGeom prst="roundRect">
              <a:avLst>
                <a:gd name="adj" fmla="val 9218"/>
              </a:avLst>
            </a:prstGeom>
            <a:solidFill>
              <a:srgbClr val="CBFFB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4111" name="Picture 7" descr="p392a_ISBN88-08-07893-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" y="371"/>
              <a:ext cx="985" cy="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2" name="Rectangle 9"/>
            <p:cNvSpPr>
              <a:spLocks noChangeArrowheads="1"/>
            </p:cNvSpPr>
            <p:nvPr/>
          </p:nvSpPr>
          <p:spPr bwMode="auto">
            <a:xfrm>
              <a:off x="4848" y="606"/>
              <a:ext cx="198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3" name="Rectangle 10"/>
            <p:cNvSpPr>
              <a:spLocks noChangeArrowheads="1"/>
            </p:cNvSpPr>
            <p:nvPr/>
          </p:nvSpPr>
          <p:spPr bwMode="auto">
            <a:xfrm>
              <a:off x="4852" y="880"/>
              <a:ext cx="198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4" name="Rectangle 11"/>
            <p:cNvSpPr>
              <a:spLocks noChangeArrowheads="1"/>
            </p:cNvSpPr>
            <p:nvPr/>
          </p:nvSpPr>
          <p:spPr bwMode="auto">
            <a:xfrm>
              <a:off x="5334" y="1787"/>
              <a:ext cx="150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5" name="Rectangle 12"/>
            <p:cNvSpPr>
              <a:spLocks noChangeArrowheads="1"/>
            </p:cNvSpPr>
            <p:nvPr/>
          </p:nvSpPr>
          <p:spPr bwMode="auto">
            <a:xfrm>
              <a:off x="5335" y="2363"/>
              <a:ext cx="150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6" name="Rectangle 13"/>
            <p:cNvSpPr>
              <a:spLocks noChangeArrowheads="1"/>
            </p:cNvSpPr>
            <p:nvPr/>
          </p:nvSpPr>
          <p:spPr bwMode="auto">
            <a:xfrm>
              <a:off x="5345" y="1663"/>
              <a:ext cx="227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" name="Rettangolo arrotondato 1"/>
          <p:cNvSpPr/>
          <p:nvPr/>
        </p:nvSpPr>
        <p:spPr bwMode="auto">
          <a:xfrm>
            <a:off x="6947060" y="3503221"/>
            <a:ext cx="2232561" cy="236318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40138" y="4388120"/>
            <a:ext cx="8030089" cy="2469880"/>
            <a:chOff x="413264" y="4130675"/>
            <a:chExt cx="8030089" cy="2469880"/>
          </a:xfrm>
        </p:grpSpPr>
        <p:sp>
          <p:nvSpPr>
            <p:cNvPr id="4106" name="Text Box 21"/>
            <p:cNvSpPr txBox="1">
              <a:spLocks noChangeArrowheads="1"/>
            </p:cNvSpPr>
            <p:nvPr/>
          </p:nvSpPr>
          <p:spPr bwMode="auto">
            <a:xfrm>
              <a:off x="3015364" y="4153787"/>
              <a:ext cx="6048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2400" dirty="0">
                  <a:sym typeface="Symbol" pitchFamily="18" charset="2"/>
                </a:rPr>
                <a:t></a:t>
              </a:r>
              <a:r>
                <a:rPr lang="it-IT" sz="2400" dirty="0"/>
                <a:t> 2</a:t>
              </a:r>
            </a:p>
          </p:txBody>
        </p:sp>
        <p:sp>
          <p:nvSpPr>
            <p:cNvPr id="4108" name="Text Box 25"/>
            <p:cNvSpPr txBox="1">
              <a:spLocks noChangeArrowheads="1"/>
            </p:cNvSpPr>
            <p:nvPr/>
          </p:nvSpPr>
          <p:spPr bwMode="auto">
            <a:xfrm>
              <a:off x="6243638" y="4130675"/>
              <a:ext cx="6048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2400">
                  <a:sym typeface="Symbol" pitchFamily="18" charset="2"/>
                </a:rPr>
                <a:t></a:t>
              </a:r>
              <a:r>
                <a:rPr lang="it-IT" sz="2400"/>
                <a:t> 2</a:t>
              </a: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413264" y="4242687"/>
              <a:ext cx="8030089" cy="2357868"/>
              <a:chOff x="342014" y="4242687"/>
              <a:chExt cx="8030089" cy="2357868"/>
            </a:xfrm>
          </p:grpSpPr>
          <p:sp>
            <p:nvSpPr>
              <p:cNvPr id="4101" name="Text Box 14"/>
              <p:cNvSpPr txBox="1">
                <a:spLocks noChangeArrowheads="1"/>
              </p:cNvSpPr>
              <p:nvPr/>
            </p:nvSpPr>
            <p:spPr bwMode="auto">
              <a:xfrm>
                <a:off x="1716789" y="4620512"/>
                <a:ext cx="91598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sz="1800">
                    <a:solidFill>
                      <a:srgbClr val="FF3300"/>
                    </a:solidFill>
                  </a:rPr>
                  <a:t>1</a:t>
                </a:r>
                <a:r>
                  <a:rPr lang="en-GB" sz="1800" baseline="30000">
                    <a:solidFill>
                      <a:srgbClr val="FF3300"/>
                    </a:solidFill>
                  </a:rPr>
                  <a:t>a</a:t>
                </a:r>
                <a:r>
                  <a:rPr lang="en-GB" sz="1800">
                    <a:solidFill>
                      <a:srgbClr val="FF3300"/>
                    </a:solidFill>
                  </a:rPr>
                  <a:t> fase</a:t>
                </a:r>
              </a:p>
            </p:txBody>
          </p:sp>
          <p:sp>
            <p:nvSpPr>
              <p:cNvPr id="4102" name="Text Box 15"/>
              <p:cNvSpPr txBox="1">
                <a:spLocks noChangeArrowheads="1"/>
              </p:cNvSpPr>
              <p:nvPr/>
            </p:nvSpPr>
            <p:spPr bwMode="auto">
              <a:xfrm>
                <a:off x="4517139" y="4636387"/>
                <a:ext cx="91598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sz="1800">
                    <a:solidFill>
                      <a:srgbClr val="FF3300"/>
                    </a:solidFill>
                  </a:rPr>
                  <a:t>2</a:t>
                </a:r>
                <a:r>
                  <a:rPr lang="en-GB" sz="1800" baseline="30000">
                    <a:solidFill>
                      <a:srgbClr val="FF3300"/>
                    </a:solidFill>
                  </a:rPr>
                  <a:t>a</a:t>
                </a:r>
                <a:r>
                  <a:rPr lang="en-GB" sz="1800">
                    <a:solidFill>
                      <a:srgbClr val="FF3300"/>
                    </a:solidFill>
                  </a:rPr>
                  <a:t> fase</a:t>
                </a:r>
              </a:p>
            </p:txBody>
          </p:sp>
          <p:pic>
            <p:nvPicPr>
              <p:cNvPr id="4103" name="Picture 16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014" y="4242687"/>
                <a:ext cx="1066800" cy="1890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4" name="Picture 1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4439" y="4380799"/>
                <a:ext cx="10064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5" name="Rectangle 19"/>
              <p:cNvSpPr>
                <a:spLocks noChangeArrowheads="1"/>
              </p:cNvSpPr>
              <p:nvPr/>
            </p:nvSpPr>
            <p:spPr bwMode="auto">
              <a:xfrm>
                <a:off x="2704214" y="5930199"/>
                <a:ext cx="220393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dirty="0"/>
                  <a:t>      G3P (PGAL/GAP)</a:t>
                </a:r>
                <a:endParaRPr lang="en-GB" sz="1600" dirty="0"/>
              </a:p>
            </p:txBody>
          </p:sp>
          <p:pic>
            <p:nvPicPr>
              <p:cNvPr id="4107" name="Picture 2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EEF2FB"/>
                  </a:clrFrom>
                  <a:clrTo>
                    <a:srgbClr val="EEF2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4239" y="4474462"/>
                <a:ext cx="1266825" cy="1400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ttangolo 2"/>
              <p:cNvSpPr/>
              <p:nvPr/>
            </p:nvSpPr>
            <p:spPr>
              <a:xfrm>
                <a:off x="611578" y="6231223"/>
                <a:ext cx="77605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100000"/>
                  </a:spcBef>
                </a:pPr>
                <a:r>
                  <a:rPr lang="it-IT" sz="1800" i="1" dirty="0">
                    <a:solidFill>
                      <a:srgbClr val="FF3300"/>
                    </a:solidFill>
                  </a:rPr>
                  <a:t>D</a:t>
                </a:r>
                <a:r>
                  <a:rPr lang="it-IT" sz="1800" dirty="0">
                    <a:solidFill>
                      <a:srgbClr val="FF3300"/>
                    </a:solidFill>
                  </a:rPr>
                  <a:t>-glucosio            </a:t>
                </a:r>
                <a:r>
                  <a:rPr lang="it-IT" sz="1800" i="1" dirty="0">
                    <a:solidFill>
                      <a:srgbClr val="FF3300"/>
                    </a:solidFill>
                  </a:rPr>
                  <a:t>D</a:t>
                </a:r>
                <a:r>
                  <a:rPr lang="it-IT" sz="1800" dirty="0">
                    <a:solidFill>
                      <a:srgbClr val="FF3300"/>
                    </a:solidFill>
                  </a:rPr>
                  <a:t>-gliceraldeide-3-fosfato                piruvato</a:t>
                </a:r>
              </a:p>
            </p:txBody>
          </p:sp>
        </p:grpSp>
        <p:sp>
          <p:nvSpPr>
            <p:cNvPr id="5" name="Rettangolo 4"/>
            <p:cNvSpPr/>
            <p:nvPr/>
          </p:nvSpPr>
          <p:spPr>
            <a:xfrm>
              <a:off x="1404404" y="4973283"/>
              <a:ext cx="45768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800" dirty="0">
                  <a:sym typeface="Symbol" pitchFamily="18" charset="2"/>
                </a:rPr>
                <a:t>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                        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</a:t>
              </a:r>
              <a:r>
                <a:rPr lang="it-IT" sz="1800" dirty="0"/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185738" y="22383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Glicolisi – 1</a:t>
            </a:r>
            <a:r>
              <a:rPr lang="it-IT" sz="2000" baseline="30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 fase</a:t>
            </a:r>
          </a:p>
        </p:txBody>
      </p:sp>
      <p:grpSp>
        <p:nvGrpSpPr>
          <p:cNvPr id="5123" name="Group 71"/>
          <p:cNvGrpSpPr>
            <a:grpSpLocks/>
          </p:cNvGrpSpPr>
          <p:nvPr/>
        </p:nvGrpSpPr>
        <p:grpSpPr bwMode="auto">
          <a:xfrm>
            <a:off x="0" y="618937"/>
            <a:ext cx="9144000" cy="6030912"/>
            <a:chOff x="123" y="369"/>
            <a:chExt cx="5520" cy="3579"/>
          </a:xfrm>
        </p:grpSpPr>
        <p:pic>
          <p:nvPicPr>
            <p:cNvPr id="5148" name="Picture 4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" y="369"/>
              <a:ext cx="5520" cy="3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9" name="Rectangle 48"/>
            <p:cNvSpPr>
              <a:spLocks noChangeArrowheads="1"/>
            </p:cNvSpPr>
            <p:nvPr/>
          </p:nvSpPr>
          <p:spPr bwMode="auto">
            <a:xfrm>
              <a:off x="1672" y="3176"/>
              <a:ext cx="200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124" name="Gruppo 31"/>
          <p:cNvGrpSpPr>
            <a:grpSpLocks/>
          </p:cNvGrpSpPr>
          <p:nvPr/>
        </p:nvGrpSpPr>
        <p:grpSpPr bwMode="auto">
          <a:xfrm>
            <a:off x="119063" y="3889375"/>
            <a:ext cx="1560574" cy="2628900"/>
            <a:chOff x="180975" y="3688275"/>
            <a:chExt cx="1560575" cy="2628900"/>
          </a:xfrm>
        </p:grpSpPr>
        <p:sp>
          <p:nvSpPr>
            <p:cNvPr id="5127" name="Oval 49"/>
            <p:cNvSpPr>
              <a:spLocks noChangeArrowheads="1"/>
            </p:cNvSpPr>
            <p:nvPr/>
          </p:nvSpPr>
          <p:spPr bwMode="auto">
            <a:xfrm rot="-2421872">
              <a:off x="469900" y="3884300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8" name="Oval 51"/>
            <p:cNvSpPr>
              <a:spLocks noChangeArrowheads="1"/>
            </p:cNvSpPr>
            <p:nvPr/>
          </p:nvSpPr>
          <p:spPr bwMode="auto">
            <a:xfrm rot="3045526">
              <a:off x="433388" y="4430850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9" name="AutoShape 52"/>
            <p:cNvSpPr>
              <a:spLocks noChangeArrowheads="1"/>
            </p:cNvSpPr>
            <p:nvPr/>
          </p:nvSpPr>
          <p:spPr bwMode="auto">
            <a:xfrm>
              <a:off x="882650" y="3926975"/>
              <a:ext cx="206375" cy="152400"/>
            </a:xfrm>
            <a:prstGeom prst="hexagon">
              <a:avLst>
                <a:gd name="adj" fmla="val 33854"/>
                <a:gd name="vf" fmla="val 11547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130" name="Group 58"/>
            <p:cNvGrpSpPr>
              <a:grpSpLocks/>
            </p:cNvGrpSpPr>
            <p:nvPr/>
          </p:nvGrpSpPr>
          <p:grpSpPr bwMode="auto">
            <a:xfrm>
              <a:off x="787400" y="4378463"/>
              <a:ext cx="466725" cy="304800"/>
              <a:chOff x="510" y="2667"/>
              <a:chExt cx="294" cy="192"/>
            </a:xfrm>
          </p:grpSpPr>
          <p:sp>
            <p:nvSpPr>
              <p:cNvPr id="5143" name="Text Box 53"/>
              <p:cNvSpPr txBox="1">
                <a:spLocks noChangeArrowheads="1"/>
              </p:cNvSpPr>
              <p:nvPr/>
            </p:nvSpPr>
            <p:spPr bwMode="auto">
              <a:xfrm>
                <a:off x="510" y="2667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>
                    <a:latin typeface="Palatino Linotype" pitchFamily="18" charset="0"/>
                  </a:rPr>
                  <a:t>A</a:t>
                </a:r>
              </a:p>
            </p:txBody>
          </p:sp>
          <p:grpSp>
            <p:nvGrpSpPr>
              <p:cNvPr id="5144" name="Group 57"/>
              <p:cNvGrpSpPr>
                <a:grpSpLocks/>
              </p:cNvGrpSpPr>
              <p:nvPr/>
            </p:nvGrpSpPr>
            <p:grpSpPr bwMode="auto">
              <a:xfrm>
                <a:off x="641" y="2741"/>
                <a:ext cx="163" cy="52"/>
                <a:chOff x="643" y="2741"/>
                <a:chExt cx="163" cy="52"/>
              </a:xfrm>
            </p:grpSpPr>
            <p:sp>
              <p:nvSpPr>
                <p:cNvPr id="5145" name="Oval 54"/>
                <p:cNvSpPr>
                  <a:spLocks noChangeArrowheads="1"/>
                </p:cNvSpPr>
                <p:nvPr/>
              </p:nvSpPr>
              <p:spPr bwMode="auto">
                <a:xfrm>
                  <a:off x="643" y="2741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6" name="Oval 55"/>
                <p:cNvSpPr>
                  <a:spLocks noChangeArrowheads="1"/>
                </p:cNvSpPr>
                <p:nvPr/>
              </p:nvSpPr>
              <p:spPr bwMode="auto">
                <a:xfrm>
                  <a:off x="698" y="2742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7" name="Oval 56"/>
                <p:cNvSpPr>
                  <a:spLocks noChangeArrowheads="1"/>
                </p:cNvSpPr>
                <p:nvPr/>
              </p:nvSpPr>
              <p:spPr bwMode="auto">
                <a:xfrm>
                  <a:off x="752" y="2743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131" name="Oval 59"/>
            <p:cNvSpPr>
              <a:spLocks noChangeArrowheads="1"/>
            </p:cNvSpPr>
            <p:nvPr/>
          </p:nvSpPr>
          <p:spPr bwMode="auto">
            <a:xfrm rot="-1150228">
              <a:off x="552450" y="5261425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2" name="Oval 60"/>
            <p:cNvSpPr>
              <a:spLocks noChangeArrowheads="1"/>
            </p:cNvSpPr>
            <p:nvPr/>
          </p:nvSpPr>
          <p:spPr bwMode="auto">
            <a:xfrm rot="1960519">
              <a:off x="515938" y="5524950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3" name="AutoShape 61"/>
            <p:cNvSpPr>
              <a:spLocks noChangeArrowheads="1"/>
            </p:cNvSpPr>
            <p:nvPr/>
          </p:nvSpPr>
          <p:spPr bwMode="auto">
            <a:xfrm rot="2041161">
              <a:off x="1009650" y="5302700"/>
              <a:ext cx="206375" cy="152400"/>
            </a:xfrm>
            <a:prstGeom prst="hexagon">
              <a:avLst>
                <a:gd name="adj" fmla="val 33854"/>
                <a:gd name="vf" fmla="val 11547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134" name="Group 62"/>
            <p:cNvGrpSpPr>
              <a:grpSpLocks/>
            </p:cNvGrpSpPr>
            <p:nvPr/>
          </p:nvGrpSpPr>
          <p:grpSpPr bwMode="auto">
            <a:xfrm rot="-1546160">
              <a:off x="844550" y="5466213"/>
              <a:ext cx="466725" cy="304800"/>
              <a:chOff x="510" y="2667"/>
              <a:chExt cx="294" cy="192"/>
            </a:xfrm>
          </p:grpSpPr>
          <p:sp>
            <p:nvSpPr>
              <p:cNvPr id="5138" name="Text Box 63"/>
              <p:cNvSpPr txBox="1">
                <a:spLocks noChangeArrowheads="1"/>
              </p:cNvSpPr>
              <p:nvPr/>
            </p:nvSpPr>
            <p:spPr bwMode="auto">
              <a:xfrm>
                <a:off x="510" y="2667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>
                    <a:latin typeface="Palatino Linotype" pitchFamily="18" charset="0"/>
                  </a:rPr>
                  <a:t>A</a:t>
                </a:r>
              </a:p>
            </p:txBody>
          </p:sp>
          <p:grpSp>
            <p:nvGrpSpPr>
              <p:cNvPr id="5139" name="Group 64"/>
              <p:cNvGrpSpPr>
                <a:grpSpLocks/>
              </p:cNvGrpSpPr>
              <p:nvPr/>
            </p:nvGrpSpPr>
            <p:grpSpPr bwMode="auto">
              <a:xfrm>
                <a:off x="641" y="2741"/>
                <a:ext cx="163" cy="52"/>
                <a:chOff x="643" y="2741"/>
                <a:chExt cx="163" cy="52"/>
              </a:xfrm>
            </p:grpSpPr>
            <p:sp>
              <p:nvSpPr>
                <p:cNvPr id="5140" name="Oval 65"/>
                <p:cNvSpPr>
                  <a:spLocks noChangeArrowheads="1"/>
                </p:cNvSpPr>
                <p:nvPr/>
              </p:nvSpPr>
              <p:spPr bwMode="auto">
                <a:xfrm>
                  <a:off x="643" y="2741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1" name="Oval 66"/>
                <p:cNvSpPr>
                  <a:spLocks noChangeArrowheads="1"/>
                </p:cNvSpPr>
                <p:nvPr/>
              </p:nvSpPr>
              <p:spPr bwMode="auto">
                <a:xfrm>
                  <a:off x="698" y="2742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2" name="Oval 67"/>
                <p:cNvSpPr>
                  <a:spLocks noChangeArrowheads="1"/>
                </p:cNvSpPr>
                <p:nvPr/>
              </p:nvSpPr>
              <p:spPr bwMode="auto">
                <a:xfrm>
                  <a:off x="752" y="2743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135" name="Line 68"/>
            <p:cNvSpPr>
              <a:spLocks noChangeShapeType="1"/>
            </p:cNvSpPr>
            <p:nvPr/>
          </p:nvSpPr>
          <p:spPr bwMode="auto">
            <a:xfrm>
              <a:off x="882650" y="4897575"/>
              <a:ext cx="0" cy="3111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6" name="Text Box 69"/>
            <p:cNvSpPr txBox="1">
              <a:spLocks noChangeArrowheads="1"/>
            </p:cNvSpPr>
            <p:nvPr/>
          </p:nvSpPr>
          <p:spPr bwMode="auto">
            <a:xfrm>
              <a:off x="180975" y="5840863"/>
              <a:ext cx="153920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1100" dirty="0" err="1"/>
                <a:t>esochinasi</a:t>
              </a:r>
              <a:r>
                <a:rPr lang="it-IT" sz="1100" dirty="0"/>
                <a:t> -</a:t>
              </a:r>
            </a:p>
            <a:p>
              <a:r>
                <a:rPr lang="it-IT" sz="1100" dirty="0"/>
                <a:t>adattamento indotto</a:t>
              </a:r>
            </a:p>
          </p:txBody>
        </p:sp>
        <p:sp>
          <p:nvSpPr>
            <p:cNvPr id="5137" name="AutoShape 70"/>
            <p:cNvSpPr>
              <a:spLocks noChangeArrowheads="1"/>
            </p:cNvSpPr>
            <p:nvPr/>
          </p:nvSpPr>
          <p:spPr bwMode="auto">
            <a:xfrm>
              <a:off x="204850" y="3688275"/>
              <a:ext cx="1536700" cy="26289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194175" y="2082800"/>
            <a:ext cx="815975" cy="219075"/>
            <a:chOff x="4194175" y="2082800"/>
            <a:chExt cx="815975" cy="219075"/>
          </a:xfrm>
        </p:grpSpPr>
        <p:cxnSp>
          <p:nvCxnSpPr>
            <p:cNvPr id="5125" name="Straight Arrow Connector 30"/>
            <p:cNvCxnSpPr>
              <a:cxnSpLocks noChangeShapeType="1"/>
            </p:cNvCxnSpPr>
            <p:nvPr/>
          </p:nvCxnSpPr>
          <p:spPr bwMode="auto">
            <a:xfrm>
              <a:off x="4194175" y="2082800"/>
              <a:ext cx="809625" cy="952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6" name="Straight Arrow Connector 31"/>
            <p:cNvCxnSpPr>
              <a:cxnSpLocks noChangeShapeType="1"/>
            </p:cNvCxnSpPr>
            <p:nvPr/>
          </p:nvCxnSpPr>
          <p:spPr bwMode="auto">
            <a:xfrm>
              <a:off x="4200525" y="2292350"/>
              <a:ext cx="809625" cy="952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CasellaDiTesto 2"/>
          <p:cNvSpPr txBox="1"/>
          <p:nvPr/>
        </p:nvSpPr>
        <p:spPr>
          <a:xfrm>
            <a:off x="7386452" y="2161309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dirty="0"/>
              <a:t>non </a:t>
            </a:r>
            <a:r>
              <a:rPr lang="it-IT" sz="1100" b="0" dirty="0" err="1"/>
              <a:t>retroinibita</a:t>
            </a:r>
            <a:endParaRPr lang="it-IT" sz="1100" b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5844CE6-9EA1-4B10-B04D-0B9E422A3D65}"/>
              </a:ext>
            </a:extLst>
          </p:cNvPr>
          <p:cNvSpPr/>
          <p:nvPr/>
        </p:nvSpPr>
        <p:spPr bwMode="auto">
          <a:xfrm>
            <a:off x="4194175" y="1720650"/>
            <a:ext cx="4664075" cy="8034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F79520F9-4E3A-48B1-A0BD-A6CB3A102BCC}"/>
              </a:ext>
            </a:extLst>
          </p:cNvPr>
          <p:cNvSpPr/>
          <p:nvPr/>
        </p:nvSpPr>
        <p:spPr bwMode="auto">
          <a:xfrm>
            <a:off x="5672456" y="2863578"/>
            <a:ext cx="3301683" cy="6416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E235F4C5-DEA9-494D-8C0C-02D79485852A}"/>
              </a:ext>
            </a:extLst>
          </p:cNvPr>
          <p:cNvSpPr/>
          <p:nvPr/>
        </p:nvSpPr>
        <p:spPr bwMode="auto">
          <a:xfrm>
            <a:off x="5556567" y="5427209"/>
            <a:ext cx="3587434" cy="7889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C13D03-85AE-4D0E-D1D9-4C1A6D8B18AE}"/>
              </a:ext>
            </a:extLst>
          </p:cNvPr>
          <p:cNvSpPr txBox="1"/>
          <p:nvPr/>
        </p:nvSpPr>
        <p:spPr>
          <a:xfrm>
            <a:off x="3159594" y="3167390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Fine 16/04/2024</a:t>
            </a:r>
          </a:p>
        </p:txBody>
      </p:sp>
    </p:spTree>
    <p:extLst>
      <p:ext uri="{BB962C8B-B14F-4D97-AF65-F5344CB8AC3E}">
        <p14:creationId xmlns:p14="http://schemas.microsoft.com/office/powerpoint/2010/main" val="335184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7"/>
          <p:cNvSpPr>
            <a:spLocks noChangeArrowheads="1"/>
          </p:cNvSpPr>
          <p:nvPr/>
        </p:nvSpPr>
        <p:spPr bwMode="auto">
          <a:xfrm>
            <a:off x="6045200" y="5454650"/>
            <a:ext cx="330200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49" name="Rectangle 48"/>
          <p:cNvSpPr>
            <a:spLocks noChangeArrowheads="1"/>
          </p:cNvSpPr>
          <p:nvPr/>
        </p:nvSpPr>
        <p:spPr bwMode="auto">
          <a:xfrm>
            <a:off x="7226300" y="5435600"/>
            <a:ext cx="330200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185738" y="106363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Glicolisi – 1</a:t>
            </a:r>
            <a:r>
              <a:rPr lang="it-IT" sz="2000" baseline="30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 fase (cont.)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1" y="3879272"/>
            <a:ext cx="1448790" cy="1749632"/>
          </a:xfrm>
          <a:prstGeom prst="roundRect">
            <a:avLst>
              <a:gd name="adj" fmla="val 9413"/>
            </a:avLst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74" y="552651"/>
            <a:ext cx="4518976" cy="332740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3144116" y="4686136"/>
            <a:ext cx="1979587" cy="1179826"/>
            <a:chOff x="3144116" y="4686136"/>
            <a:chExt cx="1979587" cy="1179826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3997" y="4822454"/>
              <a:ext cx="799706" cy="939800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 bwMode="auto">
            <a:xfrm>
              <a:off x="3144116" y="4686136"/>
              <a:ext cx="1338482" cy="117982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3" name="Immagin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0246" y="5205253"/>
            <a:ext cx="1193213" cy="15113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20" y="3959374"/>
            <a:ext cx="4341263" cy="271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3F60B10E-9DC5-4D05-8DAA-954EEF597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09538"/>
            <a:ext cx="878840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8288" lvl="2" algn="ctr" defTabSz="1087438">
              <a:spcBef>
                <a:spcPts val="575"/>
              </a:spcBef>
              <a:spcAft>
                <a:spcPts val="575"/>
              </a:spcAft>
            </a:pPr>
            <a:r>
              <a:rPr lang="it-IT" sz="2400" dirty="0">
                <a:solidFill>
                  <a:schemeClr val="accent2"/>
                </a:solidFill>
              </a:rPr>
              <a:t>Aldolasi di classe 1</a:t>
            </a:r>
          </a:p>
        </p:txBody>
      </p:sp>
      <p:pic>
        <p:nvPicPr>
          <p:cNvPr id="4" name="Immagine 3" descr="Immagine che contiene testo, lavagna&#10;&#10;Descrizione generata automaticamente">
            <a:extLst>
              <a:ext uri="{FF2B5EF4-FFF2-40B4-BE49-F238E27FC236}">
                <a16:creationId xmlns:a16="http://schemas.microsoft.com/office/drawing/2014/main" id="{1C4341A1-306E-854F-F474-1A6BC692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" b="4500"/>
          <a:stretch/>
        </p:blipFill>
        <p:spPr>
          <a:xfrm>
            <a:off x="767379" y="536020"/>
            <a:ext cx="7654962" cy="62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62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2"/>
          <p:cNvSpPr>
            <a:spLocks noChangeArrowheads="1"/>
          </p:cNvSpPr>
          <p:nvPr/>
        </p:nvSpPr>
        <p:spPr bwMode="auto">
          <a:xfrm>
            <a:off x="185738" y="223838"/>
            <a:ext cx="8788400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828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 dirty="0">
                <a:solidFill>
                  <a:schemeClr val="accent2"/>
                </a:solidFill>
              </a:rPr>
              <a:t>triosio fosfato </a:t>
            </a:r>
            <a:r>
              <a:rPr lang="it-IT" sz="1800" dirty="0" err="1">
                <a:solidFill>
                  <a:schemeClr val="accent2"/>
                </a:solidFill>
              </a:rPr>
              <a:t>isomersi</a:t>
            </a:r>
            <a:r>
              <a:rPr lang="it-IT" sz="1800" dirty="0">
                <a:solidFill>
                  <a:schemeClr val="accent2"/>
                </a:solidFill>
              </a:rPr>
              <a:t> – enzima che ha raggiunto la perfezione cinetica</a:t>
            </a:r>
          </a:p>
        </p:txBody>
      </p:sp>
      <p:pic>
        <p:nvPicPr>
          <p:cNvPr id="7172" name="Picture 27" descr="f1606_ISBN88-08-07893-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6750" y="692150"/>
            <a:ext cx="5719763" cy="3481388"/>
          </a:xfrm>
          <a:noFill/>
        </p:spPr>
      </p:pic>
      <p:pic>
        <p:nvPicPr>
          <p:cNvPr id="7173" name="Picture 36" descr="p395a_ISBN88-08-07893-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0375" y="5160963"/>
            <a:ext cx="3135313" cy="1035050"/>
          </a:xfrm>
          <a:noFill/>
        </p:spPr>
      </p:pic>
      <p:sp>
        <p:nvSpPr>
          <p:cNvPr id="7174" name="Line 39"/>
          <p:cNvSpPr>
            <a:spLocks noChangeShapeType="1"/>
          </p:cNvSpPr>
          <p:nvPr/>
        </p:nvSpPr>
        <p:spPr bwMode="auto">
          <a:xfrm flipH="1">
            <a:off x="6896100" y="4381500"/>
            <a:ext cx="584200" cy="774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5" name="Line 40"/>
          <p:cNvSpPr>
            <a:spLocks noChangeShapeType="1"/>
          </p:cNvSpPr>
          <p:nvPr/>
        </p:nvSpPr>
        <p:spPr bwMode="auto">
          <a:xfrm>
            <a:off x="7124700" y="4546600"/>
            <a:ext cx="15240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6" name="Line 41"/>
          <p:cNvSpPr>
            <a:spLocks noChangeShapeType="1"/>
          </p:cNvSpPr>
          <p:nvPr/>
        </p:nvSpPr>
        <p:spPr bwMode="auto">
          <a:xfrm flipV="1">
            <a:off x="6959600" y="4724400"/>
            <a:ext cx="5080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871847" y="593766"/>
            <a:ext cx="2947062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5878286" y="532410"/>
            <a:ext cx="3144982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6258296" y="2323604"/>
            <a:ext cx="2885703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3230088" y="2357250"/>
            <a:ext cx="3073729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71" name="Picture 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70419"/>
            <a:ext cx="3806825" cy="3594100"/>
          </a:xfrm>
          <a:noFill/>
        </p:spPr>
      </p:pic>
      <p:sp>
        <p:nvSpPr>
          <p:cNvPr id="13" name="Rettangolo arrotondato 12"/>
          <p:cNvSpPr/>
          <p:nvPr/>
        </p:nvSpPr>
        <p:spPr bwMode="auto">
          <a:xfrm>
            <a:off x="5484421" y="4257303"/>
            <a:ext cx="3517075" cy="221474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8430</TotalTime>
  <Words>842</Words>
  <Application>Microsoft Office PowerPoint</Application>
  <PresentationFormat>Presentazione su schermo (4:3)</PresentationFormat>
  <Paragraphs>255</Paragraphs>
  <Slides>25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2" baseType="lpstr">
      <vt:lpstr>Arial</vt:lpstr>
      <vt:lpstr>Calibri</vt:lpstr>
      <vt:lpstr>Palatino Linotype</vt:lpstr>
      <vt:lpstr>Symbol</vt:lpstr>
      <vt:lpstr>Times New Roman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SANDRI</dc:creator>
  <cp:lastModifiedBy>Mario Mardirossian</cp:lastModifiedBy>
  <cp:revision>159</cp:revision>
  <cp:lastPrinted>2013-05-10T11:17:57Z</cp:lastPrinted>
  <dcterms:created xsi:type="dcterms:W3CDTF">2001-03-28T15:27:57Z</dcterms:created>
  <dcterms:modified xsi:type="dcterms:W3CDTF">2024-04-22T07:42:38Z</dcterms:modified>
</cp:coreProperties>
</file>