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29" r:id="rId2"/>
    <p:sldId id="430" r:id="rId3"/>
    <p:sldId id="431" r:id="rId4"/>
    <p:sldId id="432" r:id="rId5"/>
    <p:sldId id="433" r:id="rId6"/>
    <p:sldId id="434" r:id="rId7"/>
    <p:sldId id="436" r:id="rId8"/>
    <p:sldId id="438" r:id="rId9"/>
    <p:sldId id="439" r:id="rId10"/>
    <p:sldId id="440" r:id="rId11"/>
    <p:sldId id="435" r:id="rId12"/>
    <p:sldId id="441" r:id="rId13"/>
    <p:sldId id="437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C1C8D-257B-C926-4D31-E772EF3B5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E25DC0-7DC9-C263-36A2-EC55048E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40AD21-B442-58F5-FEB1-45CA1635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C088E-CEF8-9F5D-74EF-5B5C5710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7CCEDD-5DE4-BAD8-C270-EF628660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45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8851D-5AA3-6879-FC77-75D5BF36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FFF678-13DB-5B7E-6887-F4FA22C6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1A9EE2-ECC3-ED0D-344E-1ED105B0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581E53-C147-5058-9D94-66C2C2EF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F2ED39-F4AB-EEB0-91FC-18E21398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021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C6A14-9783-AB0C-35EF-3683EFF08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363211-5B94-BCE7-50B7-FC6F72EC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B73289-E161-8B14-E973-D61A1151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17C4B-FD89-3777-30D9-01087C3D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319D0-A05F-EF33-CED7-AB38BBFF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195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F488A-EDD3-AAE9-0753-0BA2EDB03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21852-C789-59A4-DB1B-679B28DDC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4EF466-F7B8-D6C0-12F5-2263AEDD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80B75-2542-FA4F-F85F-2A6C3087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1E644-98DB-F1CA-DB2F-304318A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166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95BC6-6A9E-98F5-B8D4-CA04AF23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4F24A3-680A-DBA5-7842-FB4681140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35A01-4D55-6950-8282-24DBDCD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AE9E5A-365F-4B72-6C76-4D3EF54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2E67E-27AC-B291-B94F-9D04F4BF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786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41C5DD-AAFB-C8DB-19E5-B18CDF63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B8D92B-2A18-E2CB-3458-9E3A35506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0CF20-3109-40DF-A755-1ABDAA0B1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511A76-E62A-B9A4-4FD2-36953F68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3308B-E198-8975-CB83-7335382D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6A728C-B037-A069-3A0E-97C92224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321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D87C2-0E1F-BD53-CCB9-BD138FD62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D2FC9-DFB0-7E62-F037-1E946D57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DAEA0F-4F3A-1628-3412-41F4AD983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10BD20-DFA1-410A-9EA2-9523A18E4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1B4435-7C62-260B-E41B-945A86754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8794A6-38A7-4295-EE0D-CB1660E0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9E216C-A78D-7879-0BFC-EC45E040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167E0C-9999-C2F9-2A49-45076774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932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7D7C-2DBD-846D-B0E1-E12428D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EE4A3A-3B68-D15C-A450-E936D6E1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52437-A655-2B40-EDC5-C2532148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279C3C-4FB1-B7A1-6562-FAB0860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523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DDB6365-22D4-D2F3-66C0-3DEE88BA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FE36D6-F1A3-F668-902D-A20B102D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52A596-8329-A366-FCE2-D544400F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5829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F8F64-E96E-371F-DB90-A444005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F46DF-E4C9-7903-FE37-23716CD3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A16B0E-F6E3-D0CD-7F5F-A96B99C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F5DC4C-AAAE-60C4-3AFF-80188AEF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5C52CA-4296-3AE4-051D-87F5AF8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521A7-49EB-2C4A-8843-BB17F4BF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67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608-F97F-14D8-19A0-4DE4D75F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7DCA0F4-EC79-0B9F-9977-FD806142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6E3B0A-F0E1-67E1-34CC-47D9F9CCC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1D1291-97BC-6663-ECC4-2008C912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970FF3-684A-9F05-C719-3445C42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17B07A-18CE-DCE2-B807-7E39C5D6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073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C674AF-A3E5-14FE-EB6A-E0CFB9A4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8127B1-E6C6-4FF9-6A4D-DCB94E85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CA332-7B57-F284-849E-D181E975D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DBE8-EE20-4BD6-B785-91B9D8CF0220}" type="datetimeFigureOut">
              <a:rPr lang="it-IT" smtClean="0"/>
              <a:t>16/04/2025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81C741-A174-DDF9-462F-377E5924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CF61-E086-A50E-0AD7-B03BF92E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831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2954DA-1712-EAE2-A64D-1608D09DD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3743"/>
            <a:ext cx="10515600" cy="55432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Durante la guerra aumenta l’inflazione e specialmente le classi popolari e contadine devono far fronte ad un aumento del costo dei generi di prima necessità</a:t>
            </a:r>
          </a:p>
          <a:p>
            <a:pPr algn="just"/>
            <a:r>
              <a:rPr lang="it-IT" dirty="0"/>
              <a:t>Nel 1917 iniziano a manifestarsi casi sempre più frequenti di ammutinamenti, diserzioni e proteste contro la guerra, sia al fronte che nelle retrovie</a:t>
            </a:r>
          </a:p>
          <a:p>
            <a:pPr algn="just"/>
            <a:r>
              <a:rPr lang="it-IT" dirty="0"/>
              <a:t>I governi rispondono da un lato con ulteriore propaganda per motivare le truppe e con un miglioramento relativo del loro trattamento, dall’altro con punizioni più dure: in Italia sono 4000 i soldati condannati a morte, di cui 750 giustiziati, cui si aggiungono almeno 300 fucilazioni sommarie</a:t>
            </a:r>
          </a:p>
          <a:p>
            <a:pPr algn="just"/>
            <a:r>
              <a:rPr lang="it-IT" dirty="0"/>
              <a:t>Dall’agosto del 1914 i due schieramenti che si affrontano sono l’Intesa (Francia, Regno Unito e Russia, a sostegno della Serbia) e gli Imperi centrali (Germania, Impero austro-ungarico e Impero ottomano). Negli anni seguenti altri paesi si aggiungeranno ai due schieramenti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9246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F600A8-571A-033D-54B6-45F955550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9956"/>
            <a:ext cx="10515600" cy="5507007"/>
          </a:xfrm>
        </p:spPr>
        <p:txBody>
          <a:bodyPr/>
          <a:lstStyle/>
          <a:p>
            <a:pPr algn="just"/>
            <a:r>
              <a:rPr lang="it-IT" dirty="0"/>
              <a:t>In base al trattato di Saint-Germain per la </a:t>
            </a:r>
            <a:r>
              <a:rPr lang="it-IT" dirty="0" err="1"/>
              <a:t>Cisleitania</a:t>
            </a:r>
            <a:r>
              <a:rPr lang="it-IT" dirty="0"/>
              <a:t> (1919) e al trattato di Trianon per la </a:t>
            </a:r>
            <a:r>
              <a:rPr lang="it-IT" dirty="0" err="1"/>
              <a:t>Transleitania</a:t>
            </a:r>
            <a:r>
              <a:rPr lang="it-IT" dirty="0"/>
              <a:t> (1920) al posto dell’Impero austro-ungarico:</a:t>
            </a:r>
          </a:p>
          <a:p>
            <a:pPr algn="just"/>
            <a:r>
              <a:rPr lang="it-IT" dirty="0"/>
              <a:t>Si formano una repubblica d’Austria e una repubblica di Ungheria</a:t>
            </a:r>
          </a:p>
          <a:p>
            <a:pPr algn="just"/>
            <a:r>
              <a:rPr lang="it-IT" dirty="0"/>
              <a:t>Nasce il Regno dei Serbi, Croati e Sloveni (dal 1929 Jugoslavia) con l’unificazione di Serbia e Montenegro a territori ex austro-ungarici</a:t>
            </a:r>
          </a:p>
          <a:p>
            <a:pPr algn="just"/>
            <a:r>
              <a:rPr lang="it-IT" dirty="0"/>
              <a:t>La Romania si estende annettendo la Transilvania</a:t>
            </a:r>
          </a:p>
          <a:p>
            <a:pPr algn="just"/>
            <a:r>
              <a:rPr lang="it-IT" dirty="0"/>
              <a:t>Nasce la Cecoslovacchia</a:t>
            </a:r>
          </a:p>
          <a:p>
            <a:pPr algn="just"/>
            <a:r>
              <a:rPr lang="it-IT" dirty="0"/>
              <a:t>La Galizia entra a far parte della Polonia</a:t>
            </a:r>
          </a:p>
          <a:p>
            <a:pPr algn="just"/>
            <a:r>
              <a:rPr lang="it-IT" dirty="0"/>
              <a:t>L’Italia annette i territori previsti dal Patto di Londra ma non la Dalmazia, a parte Zara e alcune isole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7297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D45EE4-74B5-69AB-D6EA-BC0B56644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0225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Stati successori dell’Impero austro-ungarico</a:t>
            </a:r>
          </a:p>
        </p:txBody>
      </p:sp>
      <p:pic>
        <p:nvPicPr>
          <p:cNvPr id="3074" name="Picture 2" descr="Successor states of the Austro-Hungarian Empire 1918 | Gifex">
            <a:extLst>
              <a:ext uri="{FF2B5EF4-FFF2-40B4-BE49-F238E27FC236}">
                <a16:creationId xmlns:a16="http://schemas.microsoft.com/office/drawing/2014/main" id="{9ABEE166-699D-7FA7-99D0-37181D13737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376" y="895350"/>
            <a:ext cx="7831248" cy="528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137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962D44-BF54-15FC-8A91-1DFB7951D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/>
          <a:lstStyle/>
          <a:p>
            <a:pPr algn="just"/>
            <a:r>
              <a:rPr lang="it-IT" dirty="0"/>
              <a:t>La Repubblica socialista russa non è riconosciuta in quanto i paesi vincitori puntano ad una sconfitta dei bolscevichi nella guerra civile in cui la Russia era impegnata, appoggiando le forze controrivoluzionarie</a:t>
            </a:r>
          </a:p>
          <a:p>
            <a:pPr algn="just"/>
            <a:r>
              <a:rPr lang="it-IT" dirty="0"/>
              <a:t>Viene invece riconosciuta l’indipendenza di Finlandia, Estonia, Lettonia e Lituania, in funzione antibolscevica</a:t>
            </a:r>
          </a:p>
          <a:p>
            <a:pPr algn="just"/>
            <a:r>
              <a:rPr lang="it-IT" dirty="0"/>
              <a:t>Nel 1919 l’Impero ottomano è occupato dalle potenze vincitrici che impongono il trattato di Sèvres (1920), a cui si ribellano i nazionalisti turchi guidati da Mustafa Kemal che, nel solco dell’esperienza dei Giovani Turchi rilancia un progetto nazionalista, diretto soprattutto contro la Grecia, che ha occupato militarmente la regione di Smirne e punta verso Ankara</a:t>
            </a:r>
          </a:p>
        </p:txBody>
      </p:sp>
    </p:spTree>
    <p:extLst>
      <p:ext uri="{BB962C8B-B14F-4D97-AF65-F5344CB8AC3E}">
        <p14:creationId xmlns:p14="http://schemas.microsoft.com/office/powerpoint/2010/main" val="1096402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01EA2F-3002-5CA6-A315-E7C06507B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8740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L’Impero ottomano in seguito al trattato di Sèvres (1920)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A8D54AA5-9D6C-B260-50D8-B3364F03EC5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253" y="823866"/>
            <a:ext cx="8211494" cy="5269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6806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30B2C4-647A-5C1B-438C-E6986506E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9545"/>
            <a:ext cx="10515600" cy="5407418"/>
          </a:xfrm>
        </p:spPr>
        <p:txBody>
          <a:bodyPr/>
          <a:lstStyle/>
          <a:p>
            <a:pPr algn="just"/>
            <a:r>
              <a:rPr lang="it-IT" dirty="0"/>
              <a:t>Il governo italiano opta inizialmente per la neutralità, visto che il trattato della Triplice Alleanza è difensivo e l’Impero austro-ungarico aveva attaccato la Serbia</a:t>
            </a:r>
          </a:p>
          <a:p>
            <a:pPr algn="just"/>
            <a:r>
              <a:rPr lang="it-IT" dirty="0"/>
              <a:t>Progressivamente l’opinione pubblica italiana si divide fra neutralisti (liberali come Giolitti, socialisti, una parte dei cattolici) e interventisti (interventisti democratici, rivoluzionari, liberali, nazionalisti), che sostengono l’ingresso in guerra ma contro l’Impero austro-ungarico</a:t>
            </a:r>
          </a:p>
          <a:p>
            <a:pPr algn="just"/>
            <a:r>
              <a:rPr lang="it-IT" dirty="0"/>
              <a:t>L’Intesa promette all’Italia dei vantaggi territoriali in caso di vittoria: Trentino, Alto Adige, Venezia Giulia, Istria, Dalmazia, protettorato sull’Albania, Valona, la regione turca di </a:t>
            </a:r>
            <a:r>
              <a:rPr lang="it-IT" dirty="0" err="1"/>
              <a:t>Antalia</a:t>
            </a:r>
            <a:r>
              <a:rPr lang="it-IT" dirty="0"/>
              <a:t> (Patto di Londra, aprile 1915)</a:t>
            </a:r>
          </a:p>
        </p:txBody>
      </p:sp>
    </p:spTree>
    <p:extLst>
      <p:ext uri="{BB962C8B-B14F-4D97-AF65-F5344CB8AC3E}">
        <p14:creationId xmlns:p14="http://schemas.microsoft.com/office/powerpoint/2010/main" val="1222607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46E948-3AA2-9528-0754-D254FC47D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9956"/>
            <a:ext cx="10515600" cy="5507007"/>
          </a:xfrm>
        </p:spPr>
        <p:txBody>
          <a:bodyPr/>
          <a:lstStyle/>
          <a:p>
            <a:pPr algn="just"/>
            <a:r>
              <a:rPr lang="it-IT" dirty="0"/>
              <a:t>Il governo Salandra firma segretamente il Patto di Londra e, grazie a una propaganda bellicista portata avanti soprattutto dai nazionalisti e dal poeta Gabriele D’Annunzio, il parlamento approva</a:t>
            </a:r>
          </a:p>
          <a:p>
            <a:pPr algn="just"/>
            <a:r>
              <a:rPr lang="it-IT" dirty="0"/>
              <a:t>I socialisti si oppongono, ma usando la formula neutralista del «né aderire, né sabotare»</a:t>
            </a:r>
          </a:p>
          <a:p>
            <a:pPr algn="just"/>
            <a:r>
              <a:rPr lang="it-IT" dirty="0"/>
              <a:t>Il 23 maggio 1915 il governo italiano dichiara guerra all’Impero austro-ungarico e il 24 maggio iniziano le ostilità</a:t>
            </a:r>
          </a:p>
          <a:p>
            <a:pPr algn="just"/>
            <a:r>
              <a:rPr lang="it-IT" dirty="0"/>
              <a:t>La guerra sottomarina tedesca contro le navi dei paesi neutrali che portano rifornimenti all’Intesa provoca l’affondamento di molte navi statunitensi e la conseguente entrata in guerra degli Stati Uniti contro la Germania e i suoi alleati (aprile 1917)</a:t>
            </a:r>
          </a:p>
        </p:txBody>
      </p:sp>
    </p:spTree>
    <p:extLst>
      <p:ext uri="{BB962C8B-B14F-4D97-AF65-F5344CB8AC3E}">
        <p14:creationId xmlns:p14="http://schemas.microsoft.com/office/powerpoint/2010/main" val="2535427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8C78CB-065A-5CF5-AB83-201599FDE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3743"/>
            <a:ext cx="10515600" cy="5543220"/>
          </a:xfrm>
        </p:spPr>
        <p:txBody>
          <a:bodyPr/>
          <a:lstStyle/>
          <a:p>
            <a:pPr algn="just"/>
            <a:r>
              <a:rPr lang="it-IT" dirty="0"/>
              <a:t>In Russia scoppia una rivoluzione nel febbraio 1917, che porta all’abdicazione dello zar Nicola II e alla nomina di un governo provvisorio, che prosegue la guerra</a:t>
            </a:r>
          </a:p>
          <a:p>
            <a:pPr algn="just"/>
            <a:r>
              <a:rPr lang="it-IT" dirty="0"/>
              <a:t>Il 25 ottobre scoppia una seconda rivoluzione, guidata dai bolscevichi (frazione rivoluzionaria del Partito socialdemocratico russo), che porta alla creazione di una Repubblica socialista russa e alla stipula di una pace con la Germania (trattato di Brest-</a:t>
            </a:r>
            <a:r>
              <a:rPr lang="it-IT" dirty="0" err="1"/>
              <a:t>Litovsk</a:t>
            </a:r>
            <a:r>
              <a:rPr lang="it-IT" dirty="0"/>
              <a:t>, marzo 1918)</a:t>
            </a:r>
          </a:p>
          <a:p>
            <a:pPr algn="just"/>
            <a:r>
              <a:rPr lang="it-IT" dirty="0"/>
              <a:t>Sul fronte italiano, gli austro-tedeschi sfondano le difese italiane a Caporetto (ottobre 1917) e vengono fermati lungo il fiume Piave</a:t>
            </a:r>
          </a:p>
          <a:p>
            <a:pPr algn="just"/>
            <a:r>
              <a:rPr lang="it-IT" dirty="0"/>
              <a:t>Il capo di stato maggiore Luigi Cadorna viene sostituito con Armando Diaz: miglioramento del trattamento delle truppe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26188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405B5E-FE65-4ABE-8DB0-59D3166AB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5224"/>
            <a:ext cx="10515600" cy="5461739"/>
          </a:xfrm>
        </p:spPr>
        <p:txBody>
          <a:bodyPr/>
          <a:lstStyle/>
          <a:p>
            <a:pPr algn="just"/>
            <a:r>
              <a:rPr lang="it-IT" dirty="0"/>
              <a:t>Il governo di Paolo Boselli viene sostituito da un nuovo governo presieduto da Vittorio Emanuele Orlando</a:t>
            </a:r>
          </a:p>
          <a:p>
            <a:pPr algn="just"/>
            <a:r>
              <a:rPr lang="it-IT" dirty="0"/>
              <a:t>L’arrivo dei rinforzi statunitensi nella primavera del 1918 mette progressivamente in crisi gli Imperi centrali: il 3 novembre l’Impero austro-ungarico firma l’armistizio (entra in vigore il 4 novembre)</a:t>
            </a:r>
          </a:p>
          <a:p>
            <a:pPr algn="just"/>
            <a:r>
              <a:rPr lang="it-IT" dirty="0"/>
              <a:t>In Germania scoppia una rivoluzione, diventa presidente del Consiglio il socialdemocratico Friedrich Ebert, l’imperatore Guglielmo II fugge, viene proclamata la repubblica e viene firmato l’armistizio (11 novembre 1918)</a:t>
            </a:r>
          </a:p>
          <a:p>
            <a:pPr algn="just"/>
            <a:r>
              <a:rPr lang="it-IT" dirty="0"/>
              <a:t>Nel gennaio del 1918 il presidente statunitense Woodrow Wilson aveva fissato 14 punti da raggiungere per il dopoguerra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1047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29A582-24E0-D319-F5AD-799176278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/>
          <a:lstStyle/>
          <a:p>
            <a:pPr algn="just"/>
            <a:r>
              <a:rPr lang="it-IT" dirty="0"/>
              <a:t>Fra questi punti vi erano: libertà di navigazione, disarmo, libertà di commercio, autodeterminazione dei popoli, creazione di un organismo internazionale che potesse permettere di risolvere in futuro i conflitti internazionali, pace senza vendette da parte dei vincitori sui vinti</a:t>
            </a:r>
          </a:p>
          <a:p>
            <a:pPr algn="just"/>
            <a:r>
              <a:rPr lang="it-IT" dirty="0"/>
              <a:t>Ma Francia e Regno Unito hanno invece l’obiettivo di punire la Germania, considerata la responsabile del conflitto</a:t>
            </a:r>
          </a:p>
          <a:p>
            <a:pPr algn="just"/>
            <a:r>
              <a:rPr lang="it-IT" dirty="0"/>
              <a:t>Nonostante il tentativo fatto nell’ottobre del 1918 da parte dell’imperatore Carlo I d’Asburgo di realizzare una riforma federale dell’Impero austro-ungarico, questo si disgrega con la nascita di nuovi stati indipendenti e l’annessione di altri territori a paesi preesistenti</a:t>
            </a:r>
          </a:p>
        </p:txBody>
      </p:sp>
    </p:spTree>
    <p:extLst>
      <p:ext uri="{BB962C8B-B14F-4D97-AF65-F5344CB8AC3E}">
        <p14:creationId xmlns:p14="http://schemas.microsoft.com/office/powerpoint/2010/main" val="210617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8A2BA8-DD11-DFB1-3A1B-52B092C74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/>
          <a:lstStyle/>
          <a:p>
            <a:pPr algn="just"/>
            <a:r>
              <a:rPr lang="it-IT" dirty="0"/>
              <a:t>Per sconfiggere l’Impero ottomano l’Intesa, e in particolare il Regno Unito, ha promesso agli arabi la formazione di un regno arabo indipendente, alla Grecia un allargamento territoriale in Tracia e nell’Anatolia occidentale e agli ebrei della diaspora la creazione di un territorio ebraico in Palestina (dichiarazione Balfour), così come prospettato dal programma sionista</a:t>
            </a:r>
          </a:p>
          <a:p>
            <a:pPr algn="just"/>
            <a:r>
              <a:rPr lang="it-IT" dirty="0"/>
              <a:t>Con la sconfitta dell’Impero ottomano (armistizio di </a:t>
            </a:r>
            <a:r>
              <a:rPr lang="it-IT" dirty="0" err="1"/>
              <a:t>Mudros</a:t>
            </a:r>
            <a:r>
              <a:rPr lang="it-IT" dirty="0"/>
              <a:t>, 30 ottobre 1918), l’Intesa occupa vaste aree dell’Impero, sia in Medio Oriente che sulle coste sud-occidentali dell’Anatolia, sia la stessa Istanbul</a:t>
            </a:r>
          </a:p>
          <a:p>
            <a:pPr algn="just"/>
            <a:r>
              <a:rPr lang="it-IT" dirty="0"/>
              <a:t>La Grecia occupa la regione di Smirne</a:t>
            </a:r>
          </a:p>
        </p:txBody>
      </p:sp>
    </p:spTree>
    <p:extLst>
      <p:ext uri="{BB962C8B-B14F-4D97-AF65-F5344CB8AC3E}">
        <p14:creationId xmlns:p14="http://schemas.microsoft.com/office/powerpoint/2010/main" val="939032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2E9DB3-BD1C-4EE0-C6A4-28A0E2672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3331"/>
            <a:ext cx="10515600" cy="5443632"/>
          </a:xfrm>
        </p:spPr>
        <p:txBody>
          <a:bodyPr/>
          <a:lstStyle/>
          <a:p>
            <a:pPr algn="just"/>
            <a:r>
              <a:rPr lang="it-IT" dirty="0"/>
              <a:t>In base alla Conferenza della pace di Parigi (1919-20) e in particolare al trattato di Versailles (1919), la Germania deve rinunciare ad una serie di territori (Alsazia e Lorena alla Francia, parte di Slesia, Posnania e Pomerania alla Polonia), ad una striscia di terra polacca che collega la Polonia con la città libera di Danzica sul Mar Baltico e separa la Germania dalla Prussia orientale, mentre le colonie tedesche sono spartite fra Regno Unito, Francia e Giappone</a:t>
            </a:r>
          </a:p>
          <a:p>
            <a:pPr algn="just"/>
            <a:r>
              <a:rPr lang="it-IT" dirty="0"/>
              <a:t>La Germania deve inoltre pagare una pesante indennità di guerra alle potenze vincitrici, limitare gli effettivi del suo esercito, rinunciare alla flotta e smilitarizzare la Renania, occupata per 15 anni da truppe inglesi, francesi e belghe</a:t>
            </a:r>
          </a:p>
        </p:txBody>
      </p:sp>
    </p:spTree>
    <p:extLst>
      <p:ext uri="{BB962C8B-B14F-4D97-AF65-F5344CB8AC3E}">
        <p14:creationId xmlns:p14="http://schemas.microsoft.com/office/powerpoint/2010/main" val="24302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DE166B-1498-AD2F-2FD8-6587D8732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687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La Germania in base al trattato di Versailles (1919)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3A43307-B123-822A-E587-487FF56A02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366" y="814812"/>
            <a:ext cx="7001268" cy="536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978789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1134</Words>
  <Application>Microsoft Office PowerPoint</Application>
  <PresentationFormat>Widescreen</PresentationFormat>
  <Paragraphs>40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1_Tema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La Germania in base al trattato di Versailles (1919)</vt:lpstr>
      <vt:lpstr>Presentazione standard di PowerPoint</vt:lpstr>
      <vt:lpstr>Stati successori dell’Impero austro-ungarico</vt:lpstr>
      <vt:lpstr>Presentazione standard di PowerPoint</vt:lpstr>
      <vt:lpstr>L’Impero ottomano in seguito al trattato di Sèvres (1920)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2025-04-16T10:54:18Z</dcterms:created>
  <dcterms:modified xsi:type="dcterms:W3CDTF">2025-04-16T10:55:04Z</dcterms:modified>
</cp:coreProperties>
</file>