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442" r:id="rId2"/>
    <p:sldId id="443" r:id="rId3"/>
    <p:sldId id="444" r:id="rId4"/>
    <p:sldId id="445" r:id="rId5"/>
    <p:sldId id="446" r:id="rId6"/>
    <p:sldId id="447" r:id="rId7"/>
    <p:sldId id="448" r:id="rId8"/>
    <p:sldId id="449" r:id="rId9"/>
    <p:sldId id="450" r:id="rId10"/>
    <p:sldId id="451" r:id="rId11"/>
    <p:sldId id="452" r:id="rId12"/>
    <p:sldId id="453" r:id="rId13"/>
    <p:sldId id="454" r:id="rId14"/>
    <p:sldId id="461" r:id="rId15"/>
    <p:sldId id="455" r:id="rId16"/>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6" d="100"/>
          <a:sy n="106" d="100"/>
        </p:scale>
        <p:origin x="79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6FC1C8D-257B-C926-4D31-E772EF3B5094}"/>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F4E25DC0-7DC9-C263-36A2-EC55048E8E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CF40AD21-B442-58F5-FEB1-45CA16359FA8}"/>
              </a:ext>
            </a:extLst>
          </p:cNvPr>
          <p:cNvSpPr>
            <a:spLocks noGrp="1"/>
          </p:cNvSpPr>
          <p:nvPr>
            <p:ph type="dt" sz="half" idx="10"/>
          </p:nvPr>
        </p:nvSpPr>
        <p:spPr/>
        <p:txBody>
          <a:bodyPr/>
          <a:lstStyle/>
          <a:p>
            <a:fld id="{BE8ADBE8-EE20-4BD6-B785-91B9D8CF0220}" type="datetimeFigureOut">
              <a:rPr lang="it-IT" smtClean="0"/>
              <a:t>17/04/2025</a:t>
            </a:fld>
            <a:endParaRPr lang="it-IT"/>
          </a:p>
        </p:txBody>
      </p:sp>
      <p:sp>
        <p:nvSpPr>
          <p:cNvPr id="5" name="Segnaposto piè di pagina 4">
            <a:extLst>
              <a:ext uri="{FF2B5EF4-FFF2-40B4-BE49-F238E27FC236}">
                <a16:creationId xmlns:a16="http://schemas.microsoft.com/office/drawing/2014/main" id="{97CC088E-CEF8-9F5D-74EF-5B5C5710D3C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737CCEDD-5DE4-BAD8-C270-EF6286601C30}"/>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28637177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618851D-5AA3-6879-FC77-75D5BF362A8C}"/>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AFFF678-13DB-5B7E-6887-F4FA22C60519}"/>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21A9EE2-ECC3-ED0D-344E-1ED105B0C0D3}"/>
              </a:ext>
            </a:extLst>
          </p:cNvPr>
          <p:cNvSpPr>
            <a:spLocks noGrp="1"/>
          </p:cNvSpPr>
          <p:nvPr>
            <p:ph type="dt" sz="half" idx="10"/>
          </p:nvPr>
        </p:nvSpPr>
        <p:spPr/>
        <p:txBody>
          <a:bodyPr/>
          <a:lstStyle/>
          <a:p>
            <a:fld id="{BE8ADBE8-EE20-4BD6-B785-91B9D8CF0220}" type="datetimeFigureOut">
              <a:rPr lang="it-IT" smtClean="0"/>
              <a:t>17/04/2025</a:t>
            </a:fld>
            <a:endParaRPr lang="it-IT"/>
          </a:p>
        </p:txBody>
      </p:sp>
      <p:sp>
        <p:nvSpPr>
          <p:cNvPr id="5" name="Segnaposto piè di pagina 4">
            <a:extLst>
              <a:ext uri="{FF2B5EF4-FFF2-40B4-BE49-F238E27FC236}">
                <a16:creationId xmlns:a16="http://schemas.microsoft.com/office/drawing/2014/main" id="{D2581E53-C147-5058-9D94-66C2C2EF55F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4F2ED39-F4AB-EEB0-91FC-18E213980D9A}"/>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2535345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748C6A14-9783-AB0C-35EF-3683EFF086A2}"/>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E8363211-5B94-BCE7-50B7-FC6F72ECEEC5}"/>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BB73289-E161-8B14-E973-D61A1151006D}"/>
              </a:ext>
            </a:extLst>
          </p:cNvPr>
          <p:cNvSpPr>
            <a:spLocks noGrp="1"/>
          </p:cNvSpPr>
          <p:nvPr>
            <p:ph type="dt" sz="half" idx="10"/>
          </p:nvPr>
        </p:nvSpPr>
        <p:spPr/>
        <p:txBody>
          <a:bodyPr/>
          <a:lstStyle/>
          <a:p>
            <a:fld id="{BE8ADBE8-EE20-4BD6-B785-91B9D8CF0220}" type="datetimeFigureOut">
              <a:rPr lang="it-IT" smtClean="0"/>
              <a:t>17/04/2025</a:t>
            </a:fld>
            <a:endParaRPr lang="it-IT"/>
          </a:p>
        </p:txBody>
      </p:sp>
      <p:sp>
        <p:nvSpPr>
          <p:cNvPr id="5" name="Segnaposto piè di pagina 4">
            <a:extLst>
              <a:ext uri="{FF2B5EF4-FFF2-40B4-BE49-F238E27FC236}">
                <a16:creationId xmlns:a16="http://schemas.microsoft.com/office/drawing/2014/main" id="{19E17C4B-FD89-3777-30D9-01087C3D65E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76319D0-A05F-EF33-CED7-AB38BBFF4D78}"/>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15427984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17F488A-EDD3-AAE9-0753-0BA2EDB034E4}"/>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BB21852-C789-59A4-DB1B-679B28DDC1A4}"/>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634EF466-F7B8-D6C0-12F5-2263AEDD62BF}"/>
              </a:ext>
            </a:extLst>
          </p:cNvPr>
          <p:cNvSpPr>
            <a:spLocks noGrp="1"/>
          </p:cNvSpPr>
          <p:nvPr>
            <p:ph type="dt" sz="half" idx="10"/>
          </p:nvPr>
        </p:nvSpPr>
        <p:spPr/>
        <p:txBody>
          <a:bodyPr/>
          <a:lstStyle/>
          <a:p>
            <a:fld id="{BE8ADBE8-EE20-4BD6-B785-91B9D8CF0220}" type="datetimeFigureOut">
              <a:rPr lang="it-IT" smtClean="0"/>
              <a:t>17/04/2025</a:t>
            </a:fld>
            <a:endParaRPr lang="it-IT"/>
          </a:p>
        </p:txBody>
      </p:sp>
      <p:sp>
        <p:nvSpPr>
          <p:cNvPr id="5" name="Segnaposto piè di pagina 4">
            <a:extLst>
              <a:ext uri="{FF2B5EF4-FFF2-40B4-BE49-F238E27FC236}">
                <a16:creationId xmlns:a16="http://schemas.microsoft.com/office/drawing/2014/main" id="{67980B75-2542-FA4F-F85F-2A6C3087031C}"/>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861E644-98DB-F1CA-DB2F-304318A8EBC5}"/>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41700797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8A95BC6-6A9E-98F5-B8D4-CA04AF2332DE}"/>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9E4F24A3-680A-DBA5-7842-FB468114008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4CE35A01-4D55-6950-8282-24DBDCDD5548}"/>
              </a:ext>
            </a:extLst>
          </p:cNvPr>
          <p:cNvSpPr>
            <a:spLocks noGrp="1"/>
          </p:cNvSpPr>
          <p:nvPr>
            <p:ph type="dt" sz="half" idx="10"/>
          </p:nvPr>
        </p:nvSpPr>
        <p:spPr/>
        <p:txBody>
          <a:bodyPr/>
          <a:lstStyle/>
          <a:p>
            <a:fld id="{BE8ADBE8-EE20-4BD6-B785-91B9D8CF0220}" type="datetimeFigureOut">
              <a:rPr lang="it-IT" smtClean="0"/>
              <a:t>17/04/2025</a:t>
            </a:fld>
            <a:endParaRPr lang="it-IT"/>
          </a:p>
        </p:txBody>
      </p:sp>
      <p:sp>
        <p:nvSpPr>
          <p:cNvPr id="5" name="Segnaposto piè di pagina 4">
            <a:extLst>
              <a:ext uri="{FF2B5EF4-FFF2-40B4-BE49-F238E27FC236}">
                <a16:creationId xmlns:a16="http://schemas.microsoft.com/office/drawing/2014/main" id="{ABAE9E5A-365F-4B72-6C76-4D3EF548AB9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062E67E-27AC-B291-B94F-9D04F4BFF12F}"/>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3940909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941C5DD-AAFB-C8DB-19E5-B18CDF63240B}"/>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C3B8D92B-2A18-E2CB-3458-9E3A355062E1}"/>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6AF0CF20-3109-40DF-A755-1ABDAA0B1E0C}"/>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93511A76-E62A-B9A4-4FD2-36953F685605}"/>
              </a:ext>
            </a:extLst>
          </p:cNvPr>
          <p:cNvSpPr>
            <a:spLocks noGrp="1"/>
          </p:cNvSpPr>
          <p:nvPr>
            <p:ph type="dt" sz="half" idx="10"/>
          </p:nvPr>
        </p:nvSpPr>
        <p:spPr/>
        <p:txBody>
          <a:bodyPr/>
          <a:lstStyle/>
          <a:p>
            <a:fld id="{BE8ADBE8-EE20-4BD6-B785-91B9D8CF0220}" type="datetimeFigureOut">
              <a:rPr lang="it-IT" smtClean="0"/>
              <a:t>17/04/2025</a:t>
            </a:fld>
            <a:endParaRPr lang="it-IT"/>
          </a:p>
        </p:txBody>
      </p:sp>
      <p:sp>
        <p:nvSpPr>
          <p:cNvPr id="6" name="Segnaposto piè di pagina 5">
            <a:extLst>
              <a:ext uri="{FF2B5EF4-FFF2-40B4-BE49-F238E27FC236}">
                <a16:creationId xmlns:a16="http://schemas.microsoft.com/office/drawing/2014/main" id="{FA83308B-E198-8975-CB83-7335382D76D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326A728C-B037-A069-3A0E-97C92224BD54}"/>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25921955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10D87C2-0E1F-BD53-CCB9-BD138FD624D6}"/>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214D2FC9-DFB0-7E62-F037-1E946D57B6A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1DDAEA0F-4F3A-1628-3412-41F4AD983E96}"/>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C710BD20-DFA1-410A-9EA2-9523A18E4BB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571B4435-7C62-260B-E41B-945A86754391}"/>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F18794A6-38A7-4295-EE0D-CB1660E0CE7A}"/>
              </a:ext>
            </a:extLst>
          </p:cNvPr>
          <p:cNvSpPr>
            <a:spLocks noGrp="1"/>
          </p:cNvSpPr>
          <p:nvPr>
            <p:ph type="dt" sz="half" idx="10"/>
          </p:nvPr>
        </p:nvSpPr>
        <p:spPr/>
        <p:txBody>
          <a:bodyPr/>
          <a:lstStyle/>
          <a:p>
            <a:fld id="{BE8ADBE8-EE20-4BD6-B785-91B9D8CF0220}" type="datetimeFigureOut">
              <a:rPr lang="it-IT" smtClean="0"/>
              <a:t>17/04/2025</a:t>
            </a:fld>
            <a:endParaRPr lang="it-IT"/>
          </a:p>
        </p:txBody>
      </p:sp>
      <p:sp>
        <p:nvSpPr>
          <p:cNvPr id="8" name="Segnaposto piè di pagina 7">
            <a:extLst>
              <a:ext uri="{FF2B5EF4-FFF2-40B4-BE49-F238E27FC236}">
                <a16:creationId xmlns:a16="http://schemas.microsoft.com/office/drawing/2014/main" id="{A79E216C-A78D-7879-0BFC-EC45E040059C}"/>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58167E0C-9999-C2F9-2A49-450767744CEA}"/>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20064247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6A7D7C-2DBD-846D-B0E1-E12428D6E233}"/>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06EE4A3A-3B68-D15C-A450-E936D6E15982}"/>
              </a:ext>
            </a:extLst>
          </p:cNvPr>
          <p:cNvSpPr>
            <a:spLocks noGrp="1"/>
          </p:cNvSpPr>
          <p:nvPr>
            <p:ph type="dt" sz="half" idx="10"/>
          </p:nvPr>
        </p:nvSpPr>
        <p:spPr/>
        <p:txBody>
          <a:bodyPr/>
          <a:lstStyle/>
          <a:p>
            <a:fld id="{BE8ADBE8-EE20-4BD6-B785-91B9D8CF0220}" type="datetimeFigureOut">
              <a:rPr lang="it-IT" smtClean="0"/>
              <a:t>17/04/2025</a:t>
            </a:fld>
            <a:endParaRPr lang="it-IT"/>
          </a:p>
        </p:txBody>
      </p:sp>
      <p:sp>
        <p:nvSpPr>
          <p:cNvPr id="4" name="Segnaposto piè di pagina 3">
            <a:extLst>
              <a:ext uri="{FF2B5EF4-FFF2-40B4-BE49-F238E27FC236}">
                <a16:creationId xmlns:a16="http://schemas.microsoft.com/office/drawing/2014/main" id="{60F52437-A655-2B40-EDC5-C25321486AF1}"/>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8D279C3C-4FB1-B7A1-6562-FAB0860A6157}"/>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14169837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DDDB6365-22D4-D2F3-66C0-3DEE88BA1C1C}"/>
              </a:ext>
            </a:extLst>
          </p:cNvPr>
          <p:cNvSpPr>
            <a:spLocks noGrp="1"/>
          </p:cNvSpPr>
          <p:nvPr>
            <p:ph type="dt" sz="half" idx="10"/>
          </p:nvPr>
        </p:nvSpPr>
        <p:spPr/>
        <p:txBody>
          <a:bodyPr/>
          <a:lstStyle/>
          <a:p>
            <a:fld id="{BE8ADBE8-EE20-4BD6-B785-91B9D8CF0220}" type="datetimeFigureOut">
              <a:rPr lang="it-IT" smtClean="0"/>
              <a:t>17/04/2025</a:t>
            </a:fld>
            <a:endParaRPr lang="it-IT"/>
          </a:p>
        </p:txBody>
      </p:sp>
      <p:sp>
        <p:nvSpPr>
          <p:cNvPr id="3" name="Segnaposto piè di pagina 2">
            <a:extLst>
              <a:ext uri="{FF2B5EF4-FFF2-40B4-BE49-F238E27FC236}">
                <a16:creationId xmlns:a16="http://schemas.microsoft.com/office/drawing/2014/main" id="{CFFE36D6-F1A3-F668-902D-A20B102D0847}"/>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5452A596-8329-A366-FCE2-D544400F5461}"/>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6857021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3CF8F64-E96E-371F-DB90-A444005F5FD6}"/>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28F46DF-E4C9-7903-FE37-23716CD3E5B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CAA16B0E-F6E3-D0CD-7F5F-A96B99C9D0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DAF5DC4C-AAAE-60C4-3AFF-80188AEFC8D3}"/>
              </a:ext>
            </a:extLst>
          </p:cNvPr>
          <p:cNvSpPr>
            <a:spLocks noGrp="1"/>
          </p:cNvSpPr>
          <p:nvPr>
            <p:ph type="dt" sz="half" idx="10"/>
          </p:nvPr>
        </p:nvSpPr>
        <p:spPr/>
        <p:txBody>
          <a:bodyPr/>
          <a:lstStyle/>
          <a:p>
            <a:fld id="{BE8ADBE8-EE20-4BD6-B785-91B9D8CF0220}" type="datetimeFigureOut">
              <a:rPr lang="it-IT" smtClean="0"/>
              <a:t>17/04/2025</a:t>
            </a:fld>
            <a:endParaRPr lang="it-IT"/>
          </a:p>
        </p:txBody>
      </p:sp>
      <p:sp>
        <p:nvSpPr>
          <p:cNvPr id="6" name="Segnaposto piè di pagina 5">
            <a:extLst>
              <a:ext uri="{FF2B5EF4-FFF2-40B4-BE49-F238E27FC236}">
                <a16:creationId xmlns:a16="http://schemas.microsoft.com/office/drawing/2014/main" id="{A75C52CA-4296-3AE4-051D-87F5AF86BDA5}"/>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7CE521A7-49EB-2C4A-8843-BB17F4BFAFFF}"/>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17221188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C99608-F97F-14D8-19A0-4DE4D75F8D27}"/>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C7DCA0F4-EC79-0B9F-9977-FD806142E71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4C6E3B0A-F0E1-67E1-34CC-47D9F9CCCF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DE1D1291-97BC-6663-ECC4-2008C912DF64}"/>
              </a:ext>
            </a:extLst>
          </p:cNvPr>
          <p:cNvSpPr>
            <a:spLocks noGrp="1"/>
          </p:cNvSpPr>
          <p:nvPr>
            <p:ph type="dt" sz="half" idx="10"/>
          </p:nvPr>
        </p:nvSpPr>
        <p:spPr/>
        <p:txBody>
          <a:bodyPr/>
          <a:lstStyle/>
          <a:p>
            <a:fld id="{BE8ADBE8-EE20-4BD6-B785-91B9D8CF0220}" type="datetimeFigureOut">
              <a:rPr lang="it-IT" smtClean="0"/>
              <a:t>17/04/2025</a:t>
            </a:fld>
            <a:endParaRPr lang="it-IT"/>
          </a:p>
        </p:txBody>
      </p:sp>
      <p:sp>
        <p:nvSpPr>
          <p:cNvPr id="6" name="Segnaposto piè di pagina 5">
            <a:extLst>
              <a:ext uri="{FF2B5EF4-FFF2-40B4-BE49-F238E27FC236}">
                <a16:creationId xmlns:a16="http://schemas.microsoft.com/office/drawing/2014/main" id="{0F970FF3-684A-9F05-C719-3445C4269FC3}"/>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1517B07A-18CE-DCE2-B807-7E39C5D6209F}"/>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37332699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57C674AF-A3E5-14FE-EB6A-E0CFB9A4961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608127B1-E6C6-4FF9-6A4D-DCB94E85F74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E0CA332-7B57-F284-849E-D181E975D51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E8ADBE8-EE20-4BD6-B785-91B9D8CF0220}" type="datetimeFigureOut">
              <a:rPr lang="it-IT" smtClean="0"/>
              <a:t>17/04/2025</a:t>
            </a:fld>
            <a:endParaRPr lang="it-IT"/>
          </a:p>
        </p:txBody>
      </p:sp>
      <p:sp>
        <p:nvSpPr>
          <p:cNvPr id="5" name="Segnaposto piè di pagina 4">
            <a:extLst>
              <a:ext uri="{FF2B5EF4-FFF2-40B4-BE49-F238E27FC236}">
                <a16:creationId xmlns:a16="http://schemas.microsoft.com/office/drawing/2014/main" id="{E281C741-A174-DDF9-462F-377E592471B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it-IT"/>
          </a:p>
        </p:txBody>
      </p:sp>
      <p:sp>
        <p:nvSpPr>
          <p:cNvPr id="6" name="Segnaposto numero diapositiva 5">
            <a:extLst>
              <a:ext uri="{FF2B5EF4-FFF2-40B4-BE49-F238E27FC236}">
                <a16:creationId xmlns:a16="http://schemas.microsoft.com/office/drawing/2014/main" id="{C17BCF61-E086-A50E-0AD7-B03BF92EBF2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7323853-683D-417F-A65F-7E91AA7AD877}" type="slidenum">
              <a:rPr lang="it-IT" smtClean="0"/>
              <a:t>‹N›</a:t>
            </a:fld>
            <a:endParaRPr lang="it-IT"/>
          </a:p>
        </p:txBody>
      </p:sp>
    </p:spTree>
    <p:extLst>
      <p:ext uri="{BB962C8B-B14F-4D97-AF65-F5344CB8AC3E}">
        <p14:creationId xmlns:p14="http://schemas.microsoft.com/office/powerpoint/2010/main" val="20894720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F4099004-1ABD-D689-B554-7599E0BB1A19}"/>
              </a:ext>
            </a:extLst>
          </p:cNvPr>
          <p:cNvSpPr>
            <a:spLocks noGrp="1"/>
          </p:cNvSpPr>
          <p:nvPr>
            <p:ph idx="1"/>
          </p:nvPr>
        </p:nvSpPr>
        <p:spPr>
          <a:xfrm>
            <a:off x="838200" y="715224"/>
            <a:ext cx="10515600" cy="5461739"/>
          </a:xfrm>
        </p:spPr>
        <p:txBody>
          <a:bodyPr>
            <a:normAutofit lnSpcReduction="10000"/>
          </a:bodyPr>
          <a:lstStyle/>
          <a:p>
            <a:pPr algn="just"/>
            <a:r>
              <a:rPr lang="it-IT" dirty="0"/>
              <a:t>La controffensiva nazionalista turca guidata da Mustafa Kemal costringe l’esercito greco ad abbandonare l’Anatolia</a:t>
            </a:r>
          </a:p>
          <a:p>
            <a:pPr algn="just"/>
            <a:r>
              <a:rPr lang="it-IT" dirty="0"/>
              <a:t>I greci che abitano da secoli l’area di Smirne sono costretti a fuggire in Grecia</a:t>
            </a:r>
          </a:p>
          <a:p>
            <a:pPr algn="just"/>
            <a:r>
              <a:rPr lang="it-IT" dirty="0"/>
              <a:t>Kemal abolisce il sultanato e proclama nel 1923 la nascita della Repubblica di Turchia</a:t>
            </a:r>
          </a:p>
          <a:p>
            <a:pPr algn="just"/>
            <a:r>
              <a:rPr lang="it-IT" dirty="0"/>
              <a:t>Il trattato di Losanna (1923) riconosce la Repubblica di Turchia, rettificando a suo favore i confini previsti nel precedente trattato di Sèvres (1920)</a:t>
            </a:r>
          </a:p>
          <a:p>
            <a:pPr algn="just"/>
            <a:r>
              <a:rPr lang="it-IT" dirty="0"/>
              <a:t>Scambio di popolazioni greche e turche fra Turchia e Grecia</a:t>
            </a:r>
          </a:p>
          <a:p>
            <a:pPr algn="just"/>
            <a:r>
              <a:rPr lang="it-IT" dirty="0"/>
              <a:t>Nei territori ex ottomani del Medio Oriente nascono nuovi stati sottoposti come mandati a Francia e Regno Unito (Palestina, Transgiordania, Iraq, Kuwait, Siria, Libano)</a:t>
            </a:r>
          </a:p>
          <a:p>
            <a:endParaRPr lang="it-IT" dirty="0"/>
          </a:p>
        </p:txBody>
      </p:sp>
    </p:spTree>
    <p:extLst>
      <p:ext uri="{BB962C8B-B14F-4D97-AF65-F5344CB8AC3E}">
        <p14:creationId xmlns:p14="http://schemas.microsoft.com/office/powerpoint/2010/main" val="41076294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18AAFF1-3FB7-4864-8CA6-22F6B8B990FC}"/>
              </a:ext>
            </a:extLst>
          </p:cNvPr>
          <p:cNvSpPr>
            <a:spLocks noGrp="1"/>
          </p:cNvSpPr>
          <p:nvPr>
            <p:ph idx="1"/>
          </p:nvPr>
        </p:nvSpPr>
        <p:spPr>
          <a:xfrm>
            <a:off x="838200" y="814812"/>
            <a:ext cx="10515600" cy="5362151"/>
          </a:xfrm>
        </p:spPr>
        <p:txBody>
          <a:bodyPr>
            <a:normAutofit lnSpcReduction="10000"/>
          </a:bodyPr>
          <a:lstStyle/>
          <a:p>
            <a:pPr algn="just"/>
            <a:r>
              <a:rPr lang="it-IT" dirty="0"/>
              <a:t>Aumentato prestigio bolscevico in particolare a Pietrogrado, ma Lenin teme l’elezione per l’Assemblea costituente e il voto dei contadini</a:t>
            </a:r>
          </a:p>
          <a:p>
            <a:pPr algn="just"/>
            <a:r>
              <a:rPr lang="it-IT" dirty="0"/>
              <a:t>Fra il 24 e il 25 ottobre 1917 colpo di Stato bolscevico, attuato per mezzo delle Guardie rosse e dei soldati </a:t>
            </a:r>
            <a:r>
              <a:rPr lang="it-IT" dirty="0" err="1"/>
              <a:t>filobolscevichi</a:t>
            </a:r>
            <a:r>
              <a:rPr lang="it-IT" dirty="0"/>
              <a:t> e presa del potere</a:t>
            </a:r>
          </a:p>
          <a:p>
            <a:pPr algn="just"/>
            <a:r>
              <a:rPr lang="it-IT" dirty="0"/>
              <a:t>Si forma il governo bolscevico, che assume il nome di Consiglio dei commissari del popolo: presidente Lenin, commissario agli Esteri Trotzkij, commissario alle Nazionalità Stalin</a:t>
            </a:r>
          </a:p>
          <a:p>
            <a:pPr algn="just"/>
            <a:r>
              <a:rPr lang="it-IT" dirty="0"/>
              <a:t>Lenin annuncia il programma del governo al II Congresso panrusso dei soviet: pace con gli Imperi centrali e confisca delle grandi proprietà terriere e delle terre della Chiesa e redistribuzione alle famiglie contadine</a:t>
            </a:r>
          </a:p>
        </p:txBody>
      </p:sp>
    </p:spTree>
    <p:extLst>
      <p:ext uri="{BB962C8B-B14F-4D97-AF65-F5344CB8AC3E}">
        <p14:creationId xmlns:p14="http://schemas.microsoft.com/office/powerpoint/2010/main" val="5168839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02B3303-72CF-E661-C57F-67E1C8694394}"/>
              </a:ext>
            </a:extLst>
          </p:cNvPr>
          <p:cNvSpPr>
            <a:spLocks noGrp="1"/>
          </p:cNvSpPr>
          <p:nvPr>
            <p:ph idx="1"/>
          </p:nvPr>
        </p:nvSpPr>
        <p:spPr>
          <a:xfrm>
            <a:off x="838200" y="769545"/>
            <a:ext cx="10515600" cy="5407418"/>
          </a:xfrm>
        </p:spPr>
        <p:txBody>
          <a:bodyPr/>
          <a:lstStyle/>
          <a:p>
            <a:pPr algn="just"/>
            <a:r>
              <a:rPr lang="it-IT" dirty="0"/>
              <a:t>Alle elezioni per l’Assemblea costituente, il 25 novembre 1917, vittoria dei social-rivoluzionari, mentre i bolscevichi sono minoritari</a:t>
            </a:r>
          </a:p>
          <a:p>
            <a:pPr algn="just"/>
            <a:r>
              <a:rPr lang="it-IT" dirty="0"/>
              <a:t>Nel gennaio 1918 i bolscevichi sciolgono con la forza l’Assemblea costituente e avviano un sistema a partito unico</a:t>
            </a:r>
          </a:p>
          <a:p>
            <a:pPr algn="just"/>
            <a:r>
              <a:rPr lang="it-IT" dirty="0"/>
              <a:t>Con il trattato di pace di Brest-</a:t>
            </a:r>
            <a:r>
              <a:rPr lang="it-IT" dirty="0" err="1"/>
              <a:t>Litovsk</a:t>
            </a:r>
            <a:r>
              <a:rPr lang="it-IT" dirty="0"/>
              <a:t> (3 marzo 1918) con l’Impero tedesco, la Russia perde il controllo di Finlandia, regioni baltiche, Polonia e Ucraina, occupate dall’esercito tedesco</a:t>
            </a:r>
          </a:p>
          <a:p>
            <a:pPr algn="just"/>
            <a:r>
              <a:rPr lang="it-IT" dirty="0"/>
              <a:t>Per ragioni strategiche, essendo troppo vicina ai territori occupati dai tedeschi, la capitale russa si sposta da Pietrogrado a Mosca</a:t>
            </a:r>
          </a:p>
          <a:p>
            <a:pPr algn="just"/>
            <a:r>
              <a:rPr lang="it-IT" dirty="0"/>
              <a:t>Il Partito socialdemocratico operaio bolscevico cambia il nome in Partito comunista</a:t>
            </a:r>
          </a:p>
        </p:txBody>
      </p:sp>
    </p:spTree>
    <p:extLst>
      <p:ext uri="{BB962C8B-B14F-4D97-AF65-F5344CB8AC3E}">
        <p14:creationId xmlns:p14="http://schemas.microsoft.com/office/powerpoint/2010/main" val="15798943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F553DC85-E0EC-3036-3072-75894E3502BA}"/>
              </a:ext>
            </a:extLst>
          </p:cNvPr>
          <p:cNvSpPr>
            <a:spLocks noGrp="1"/>
          </p:cNvSpPr>
          <p:nvPr>
            <p:ph idx="1"/>
          </p:nvPr>
        </p:nvSpPr>
        <p:spPr>
          <a:xfrm>
            <a:off x="838200" y="606582"/>
            <a:ext cx="10515600" cy="5570381"/>
          </a:xfrm>
        </p:spPr>
        <p:txBody>
          <a:bodyPr/>
          <a:lstStyle/>
          <a:p>
            <a:pPr algn="just"/>
            <a:r>
              <a:rPr lang="it-IT" dirty="0"/>
              <a:t>Inizia la guerra civile russa: da una parte i bolscevichi, dall’altra i controrivoluzionari (le «armate bianche»): zaristi ma anche altre forze ostili ai bolscevichi</a:t>
            </a:r>
          </a:p>
          <a:p>
            <a:pPr algn="just"/>
            <a:r>
              <a:rPr lang="it-IT" dirty="0"/>
              <a:t>I prigionieri di guerra cecoslovacchi formano una Legione cecoslovacca antibolscevica</a:t>
            </a:r>
          </a:p>
          <a:p>
            <a:pPr algn="just"/>
            <a:r>
              <a:rPr lang="it-IT" dirty="0"/>
              <a:t>Eliminazione dello zar Nicola II e della famiglia (luglio 1918)</a:t>
            </a:r>
          </a:p>
          <a:p>
            <a:pPr algn="just"/>
            <a:r>
              <a:rPr lang="it-IT" dirty="0"/>
              <a:t>L’Intesa invia truppe a sostegno delle forze antibolsceviche</a:t>
            </a:r>
          </a:p>
          <a:p>
            <a:pPr algn="just"/>
            <a:r>
              <a:rPr lang="it-IT" dirty="0"/>
              <a:t>Truppe nazionaliste (baltiche, ucraine) attaccano i bolscevichi</a:t>
            </a:r>
          </a:p>
          <a:p>
            <a:pPr algn="just"/>
            <a:r>
              <a:rPr lang="it-IT" dirty="0"/>
              <a:t>Trotzkij crea l’Armata rossa, che recluta in massa, affidandosi anche ad ex ufficiali zaristi, sotto la supervisione dei commissari politici bolscevichi</a:t>
            </a:r>
          </a:p>
        </p:txBody>
      </p:sp>
    </p:spTree>
    <p:extLst>
      <p:ext uri="{BB962C8B-B14F-4D97-AF65-F5344CB8AC3E}">
        <p14:creationId xmlns:p14="http://schemas.microsoft.com/office/powerpoint/2010/main" val="30978541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B63B9BB3-6129-9410-4E47-A283639FCA3D}"/>
              </a:ext>
            </a:extLst>
          </p:cNvPr>
          <p:cNvSpPr>
            <a:spLocks noGrp="1"/>
          </p:cNvSpPr>
          <p:nvPr>
            <p:ph idx="1"/>
          </p:nvPr>
        </p:nvSpPr>
        <p:spPr>
          <a:xfrm>
            <a:off x="838200" y="669956"/>
            <a:ext cx="10515600" cy="5507007"/>
          </a:xfrm>
        </p:spPr>
        <p:txBody>
          <a:bodyPr/>
          <a:lstStyle/>
          <a:p>
            <a:pPr algn="just"/>
            <a:r>
              <a:rPr lang="it-IT" dirty="0"/>
              <a:t>Grande efficienza dell’Armata rossa e divisioni nel campo controrivoluzionario, fra generali zaristi e nazionalisti finlandesi e baltici, che chiedono l’indipendenza</a:t>
            </a:r>
          </a:p>
          <a:p>
            <a:pPr algn="just"/>
            <a:r>
              <a:rPr lang="it-IT" dirty="0"/>
              <a:t>Nel 1920 l’Armata rossa è giunta a controllare la situazione, ma viene attaccata dalla Polonia: con il trattato di Riga (marzo 1921), si fissa il confine russo-polacco, in base al quale la Polonia annette parti di Bielorussia e Ucraina</a:t>
            </a:r>
          </a:p>
          <a:p>
            <a:pPr algn="just"/>
            <a:r>
              <a:rPr lang="it-IT" dirty="0"/>
              <a:t>Finlandia, Estonia, Lettonia e Lituania sono indipendenti</a:t>
            </a:r>
          </a:p>
          <a:p>
            <a:pPr algn="just"/>
            <a:r>
              <a:rPr lang="it-IT" dirty="0"/>
              <a:t>Durante la guerra civile, dal 1918, il governo comunista aveva applicato il «comunismo di guerra», che si basava su una rigida centralizzazione statale di tutte le attività economiche, dall’industria, al commercio e all’agricoltura</a:t>
            </a:r>
          </a:p>
        </p:txBody>
      </p:sp>
    </p:spTree>
    <p:extLst>
      <p:ext uri="{BB962C8B-B14F-4D97-AF65-F5344CB8AC3E}">
        <p14:creationId xmlns:p14="http://schemas.microsoft.com/office/powerpoint/2010/main" val="29000552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B1C767D-7F37-E95B-EA84-3A34A3F6A0D5}"/>
              </a:ext>
            </a:extLst>
          </p:cNvPr>
          <p:cNvSpPr>
            <a:spLocks noGrp="1"/>
          </p:cNvSpPr>
          <p:nvPr>
            <p:ph type="title"/>
          </p:nvPr>
        </p:nvSpPr>
        <p:spPr>
          <a:xfrm>
            <a:off x="838200" y="365126"/>
            <a:ext cx="10515600" cy="422526"/>
          </a:xfrm>
        </p:spPr>
        <p:txBody>
          <a:bodyPr>
            <a:normAutofit fontScale="90000"/>
          </a:bodyPr>
          <a:lstStyle/>
          <a:p>
            <a:pPr algn="ctr"/>
            <a:r>
              <a:rPr lang="it-IT" sz="2400" dirty="0"/>
              <a:t>Guerra civile russa (1918-1921)</a:t>
            </a:r>
          </a:p>
        </p:txBody>
      </p:sp>
      <p:pic>
        <p:nvPicPr>
          <p:cNvPr id="1026" name="Picture 2" descr="Mappe della rivoluzione russa">
            <a:extLst>
              <a:ext uri="{FF2B5EF4-FFF2-40B4-BE49-F238E27FC236}">
                <a16:creationId xmlns:a16="http://schemas.microsoft.com/office/drawing/2014/main" id="{6EE1C330-58F1-61C5-F677-5AC00D3977E8}"/>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118774" y="787652"/>
            <a:ext cx="5954452" cy="53893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448060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9C851CC-BFCD-EB81-7A9C-ECA37F468B29}"/>
              </a:ext>
            </a:extLst>
          </p:cNvPr>
          <p:cNvSpPr>
            <a:spLocks noGrp="1"/>
          </p:cNvSpPr>
          <p:nvPr>
            <p:ph idx="1"/>
          </p:nvPr>
        </p:nvSpPr>
        <p:spPr>
          <a:xfrm>
            <a:off x="838200" y="724277"/>
            <a:ext cx="10515600" cy="5452686"/>
          </a:xfrm>
        </p:spPr>
        <p:txBody>
          <a:bodyPr/>
          <a:lstStyle/>
          <a:p>
            <a:pPr algn="just"/>
            <a:r>
              <a:rPr lang="it-IT" dirty="0"/>
              <a:t>Per gestire lo Stato, che assume tutte le competenze politico-economico-sociali, si forma una estesa burocrazia centralizzata al servizio del potere bolscevico</a:t>
            </a:r>
          </a:p>
          <a:p>
            <a:pPr algn="just"/>
            <a:r>
              <a:rPr lang="it-IT" dirty="0"/>
              <a:t>Ogni opposizione politica viene repressa per mezzo della Ceka (polizia politica): menscevichi e social-rivoluzionari vengono eliminati</a:t>
            </a:r>
          </a:p>
          <a:p>
            <a:pPr algn="just"/>
            <a:r>
              <a:rPr lang="it-IT" dirty="0"/>
              <a:t>Nel marzo 1919 è fondata la Terza internazionale (Comintern, Internazionale comunista), con l’obiettivo di portare la rivoluzione in Europa e nel mondo</a:t>
            </a:r>
          </a:p>
          <a:p>
            <a:pPr algn="just"/>
            <a:r>
              <a:rPr lang="it-IT" dirty="0"/>
              <a:t>Possono far parte del Comintern solo i Partiti comunisti, che devono rompere con i Partiti socialisti e sostenere la rivoluzione e la Russia rivoluzionaria</a:t>
            </a:r>
          </a:p>
        </p:txBody>
      </p:sp>
    </p:spTree>
    <p:extLst>
      <p:ext uri="{BB962C8B-B14F-4D97-AF65-F5344CB8AC3E}">
        <p14:creationId xmlns:p14="http://schemas.microsoft.com/office/powerpoint/2010/main" val="941594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36F72A2-31C7-4241-990C-190C11F73016}"/>
              </a:ext>
            </a:extLst>
          </p:cNvPr>
          <p:cNvSpPr>
            <a:spLocks noGrp="1"/>
          </p:cNvSpPr>
          <p:nvPr>
            <p:ph type="title"/>
          </p:nvPr>
        </p:nvSpPr>
        <p:spPr>
          <a:xfrm>
            <a:off x="838200" y="365125"/>
            <a:ext cx="10515600" cy="513061"/>
          </a:xfrm>
        </p:spPr>
        <p:txBody>
          <a:bodyPr>
            <a:normAutofit/>
          </a:bodyPr>
          <a:lstStyle/>
          <a:p>
            <a:pPr algn="ctr"/>
            <a:r>
              <a:rPr lang="it-IT" sz="2400" dirty="0"/>
              <a:t>Trattato di Losanna (1923)</a:t>
            </a:r>
          </a:p>
        </p:txBody>
      </p:sp>
      <p:pic>
        <p:nvPicPr>
          <p:cNvPr id="2050" name="Picture 2" descr="Trattato di Losanna (1923) - Wikipedia">
            <a:extLst>
              <a:ext uri="{FF2B5EF4-FFF2-40B4-BE49-F238E27FC236}">
                <a16:creationId xmlns:a16="http://schemas.microsoft.com/office/drawing/2014/main" id="{96B4840F-E953-F873-A904-8D1936026BB2}"/>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677908" y="878186"/>
            <a:ext cx="8836183" cy="51802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58488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9F80E0A0-76C3-AF14-80F8-882A5C077451}"/>
              </a:ext>
            </a:extLst>
          </p:cNvPr>
          <p:cNvSpPr>
            <a:spLocks noGrp="1"/>
          </p:cNvSpPr>
          <p:nvPr>
            <p:ph idx="1"/>
          </p:nvPr>
        </p:nvSpPr>
        <p:spPr>
          <a:xfrm>
            <a:off x="838200" y="742384"/>
            <a:ext cx="10515600" cy="5434579"/>
          </a:xfrm>
        </p:spPr>
        <p:txBody>
          <a:bodyPr>
            <a:normAutofit/>
          </a:bodyPr>
          <a:lstStyle/>
          <a:p>
            <a:pPr algn="just"/>
            <a:r>
              <a:rPr lang="it-IT" dirty="0"/>
              <a:t>Durante la guerra in Irlanda a partire dal 1916 era divampata una guerriglia che vedeva contrapposti i gruppi paramilitari irlandesi collegati al partito nazionalista irlandese Sinn Fein, appoggiati dalla Chiesa cattolica irlandese, e il governo britannico</a:t>
            </a:r>
          </a:p>
          <a:p>
            <a:pPr algn="just"/>
            <a:r>
              <a:rPr lang="it-IT" dirty="0"/>
              <a:t>Alle elezioni del dicembre 1918 il Partito parlamentare irlandese favorevole alla Home Rule viene sconfitto dal Sinn Fein che appoggia invece l’indipendenza</a:t>
            </a:r>
          </a:p>
          <a:p>
            <a:pPr algn="just"/>
            <a:r>
              <a:rPr lang="it-IT" dirty="0"/>
              <a:t>I deputati del Sinn Fein proclamano l’indipendenza dell’Irlanda, non riconosciuta da Londra</a:t>
            </a:r>
          </a:p>
          <a:p>
            <a:pPr algn="just"/>
            <a:r>
              <a:rPr lang="it-IT" dirty="0"/>
              <a:t>Fra il 1919 e il 1921 proseguono gli scontri armati tra le forze paramilitari del Sinn Fein (Irish </a:t>
            </a:r>
            <a:r>
              <a:rPr lang="it-IT" dirty="0" err="1"/>
              <a:t>Republican</a:t>
            </a:r>
            <a:r>
              <a:rPr lang="it-IT" dirty="0"/>
              <a:t> Army, IRA) e i reparti militari britannici</a:t>
            </a:r>
          </a:p>
        </p:txBody>
      </p:sp>
    </p:spTree>
    <p:extLst>
      <p:ext uri="{BB962C8B-B14F-4D97-AF65-F5344CB8AC3E}">
        <p14:creationId xmlns:p14="http://schemas.microsoft.com/office/powerpoint/2010/main" val="27756793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DD7F3A29-F7AD-E503-A6D6-D6B75B6D8317}"/>
              </a:ext>
            </a:extLst>
          </p:cNvPr>
          <p:cNvSpPr>
            <a:spLocks noGrp="1"/>
          </p:cNvSpPr>
          <p:nvPr>
            <p:ph idx="1"/>
          </p:nvPr>
        </p:nvSpPr>
        <p:spPr>
          <a:xfrm>
            <a:off x="838200" y="733331"/>
            <a:ext cx="10515600" cy="5443632"/>
          </a:xfrm>
        </p:spPr>
        <p:txBody>
          <a:bodyPr/>
          <a:lstStyle/>
          <a:p>
            <a:pPr algn="just"/>
            <a:r>
              <a:rPr lang="it-IT" dirty="0"/>
              <a:t>Nel dicembre 1921 il Regno Unito riconosce lo Stato Libero d’Irlanda, da cui è escluso l’Ulster (Irlanda del Nord), che, pur essendo uno stato autonomo è un dominion britannico, cioè continua a far parte dell’Impero britannico</a:t>
            </a:r>
          </a:p>
          <a:p>
            <a:pPr algn="just"/>
            <a:r>
              <a:rPr lang="it-IT" dirty="0"/>
              <a:t>Guerra civile fino al 1923 che vede scontrarsi il governo dello Stato Libero d’Irlanda sostenuto dal governo britannico e i nazionalisti repubblicani radicali che vogliono l’indipendenza dell’Irlanda e la sua trasformazione in repubblica</a:t>
            </a:r>
          </a:p>
          <a:p>
            <a:pPr algn="just"/>
            <a:r>
              <a:rPr lang="it-IT" dirty="0"/>
              <a:t>Nel gennaio 1920 nasce a Ginevra la Società delle Nazioni, organizzazione sovranazionale che ha l’obiettivo di risolvere future controversie fra le nazioni per via diplomatica tramite l’arbitrato internazionale</a:t>
            </a:r>
          </a:p>
          <a:p>
            <a:endParaRPr lang="it-IT" dirty="0"/>
          </a:p>
        </p:txBody>
      </p:sp>
    </p:spTree>
    <p:extLst>
      <p:ext uri="{BB962C8B-B14F-4D97-AF65-F5344CB8AC3E}">
        <p14:creationId xmlns:p14="http://schemas.microsoft.com/office/powerpoint/2010/main" val="39835881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08436226-6BA9-38F0-24A5-5EA666F3A6EF}"/>
              </a:ext>
            </a:extLst>
          </p:cNvPr>
          <p:cNvSpPr>
            <a:spLocks noGrp="1"/>
          </p:cNvSpPr>
          <p:nvPr>
            <p:ph idx="1"/>
          </p:nvPr>
        </p:nvSpPr>
        <p:spPr>
          <a:xfrm>
            <a:off x="838200" y="787651"/>
            <a:ext cx="10515600" cy="5389312"/>
          </a:xfrm>
        </p:spPr>
        <p:txBody>
          <a:bodyPr/>
          <a:lstStyle/>
          <a:p>
            <a:pPr algn="just"/>
            <a:r>
              <a:rPr lang="it-IT" dirty="0"/>
              <a:t>Gli Stati che avessero violato quanto previsto potevano essere colpiti da sanzioni economiche da parte della Società delle Nazioni stessa</a:t>
            </a:r>
          </a:p>
          <a:p>
            <a:pPr algn="just"/>
            <a:r>
              <a:rPr lang="it-IT" dirty="0"/>
              <a:t>Gli Stati Uniti, dove il congresso è a maggioranza repubblicana, non aderiscono alla Società delle Nazioni, che quindi nasce debole</a:t>
            </a:r>
          </a:p>
          <a:p>
            <a:endParaRPr lang="it-IT" dirty="0"/>
          </a:p>
        </p:txBody>
      </p:sp>
    </p:spTree>
    <p:extLst>
      <p:ext uri="{BB962C8B-B14F-4D97-AF65-F5344CB8AC3E}">
        <p14:creationId xmlns:p14="http://schemas.microsoft.com/office/powerpoint/2010/main" val="42848718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48709A8-C15C-9B3B-BFC5-9863228FE386}"/>
              </a:ext>
            </a:extLst>
          </p:cNvPr>
          <p:cNvSpPr>
            <a:spLocks noGrp="1"/>
          </p:cNvSpPr>
          <p:nvPr>
            <p:ph type="title"/>
          </p:nvPr>
        </p:nvSpPr>
        <p:spPr>
          <a:xfrm>
            <a:off x="838200" y="365125"/>
            <a:ext cx="10515600" cy="449687"/>
          </a:xfrm>
        </p:spPr>
        <p:txBody>
          <a:bodyPr>
            <a:normAutofit/>
          </a:bodyPr>
          <a:lstStyle/>
          <a:p>
            <a:pPr algn="ctr"/>
            <a:r>
              <a:rPr lang="it-IT" sz="2400" dirty="0"/>
              <a:t>L’Europa nel primo dopoguerra</a:t>
            </a:r>
          </a:p>
        </p:txBody>
      </p:sp>
      <p:pic>
        <p:nvPicPr>
          <p:cNvPr id="3076" name="Picture 4" descr="LA GEOPOLITICA DEL FASCISMO IN MACEDONIA - Limes">
            <a:extLst>
              <a:ext uri="{FF2B5EF4-FFF2-40B4-BE49-F238E27FC236}">
                <a16:creationId xmlns:a16="http://schemas.microsoft.com/office/drawing/2014/main" id="{83BC4DCE-3996-7085-BF69-B1649A497D69}"/>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148689" y="814812"/>
            <a:ext cx="7894622" cy="53621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89695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8DA8451-BC06-F7CF-F8A3-310B0D886725}"/>
              </a:ext>
            </a:extLst>
          </p:cNvPr>
          <p:cNvSpPr>
            <a:spLocks noGrp="1"/>
          </p:cNvSpPr>
          <p:nvPr>
            <p:ph type="title"/>
          </p:nvPr>
        </p:nvSpPr>
        <p:spPr/>
        <p:txBody>
          <a:bodyPr/>
          <a:lstStyle/>
          <a:p>
            <a:r>
              <a:rPr lang="it-IT" dirty="0"/>
              <a:t>La Russia rivoluzionaria</a:t>
            </a:r>
          </a:p>
        </p:txBody>
      </p:sp>
      <p:sp>
        <p:nvSpPr>
          <p:cNvPr id="3" name="Segnaposto contenuto 2">
            <a:extLst>
              <a:ext uri="{FF2B5EF4-FFF2-40B4-BE49-F238E27FC236}">
                <a16:creationId xmlns:a16="http://schemas.microsoft.com/office/drawing/2014/main" id="{5EA2FF66-79C3-A060-0098-05F27A2A608E}"/>
              </a:ext>
            </a:extLst>
          </p:cNvPr>
          <p:cNvSpPr>
            <a:spLocks noGrp="1"/>
          </p:cNvSpPr>
          <p:nvPr>
            <p:ph idx="1"/>
          </p:nvPr>
        </p:nvSpPr>
        <p:spPr/>
        <p:txBody>
          <a:bodyPr>
            <a:normAutofit lnSpcReduction="10000"/>
          </a:bodyPr>
          <a:lstStyle/>
          <a:p>
            <a:pPr algn="just"/>
            <a:r>
              <a:rPr lang="it-IT" dirty="0"/>
              <a:t>La Russia ha avuto un alto numero di perdite in guerra (1.700.000 morti)</a:t>
            </a:r>
          </a:p>
          <a:p>
            <a:pPr algn="just"/>
            <a:r>
              <a:rPr lang="it-IT" dirty="0"/>
              <a:t>Agricoltura e industria non riescono più a sostenere esercito e società russa</a:t>
            </a:r>
          </a:p>
          <a:p>
            <a:pPr algn="just"/>
            <a:r>
              <a:rPr lang="it-IT" dirty="0"/>
              <a:t>Le manifestazioni degli operai della fabbrica Putilov a Pietrogrado e il rifiuto di molti soldati di sparare contro questi, porta all’avvio della rivoluzione di febbraio 1917</a:t>
            </a:r>
          </a:p>
          <a:p>
            <a:pPr algn="just"/>
            <a:r>
              <a:rPr lang="it-IT" dirty="0"/>
              <a:t>Abdicazione di Nicola II e proclamazione della repubblica</a:t>
            </a:r>
          </a:p>
          <a:p>
            <a:pPr algn="just"/>
            <a:r>
              <a:rPr lang="it-IT" dirty="0"/>
              <a:t>Nomina di un governo provvisorio di coalizione presieduto dal principe L’</a:t>
            </a:r>
            <a:r>
              <a:rPr lang="it-IT" dirty="0" err="1"/>
              <a:t>vov</a:t>
            </a:r>
            <a:r>
              <a:rPr lang="it-IT" dirty="0"/>
              <a:t> e decisione di proseguire la guerra </a:t>
            </a:r>
          </a:p>
        </p:txBody>
      </p:sp>
    </p:spTree>
    <p:extLst>
      <p:ext uri="{BB962C8B-B14F-4D97-AF65-F5344CB8AC3E}">
        <p14:creationId xmlns:p14="http://schemas.microsoft.com/office/powerpoint/2010/main" val="9817917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A5E8FAB-FE8D-9C5B-D998-7C8C19195455}"/>
              </a:ext>
            </a:extLst>
          </p:cNvPr>
          <p:cNvSpPr>
            <a:spLocks noGrp="1"/>
          </p:cNvSpPr>
          <p:nvPr>
            <p:ph idx="1"/>
          </p:nvPr>
        </p:nvSpPr>
        <p:spPr>
          <a:xfrm>
            <a:off x="838200" y="679010"/>
            <a:ext cx="10515600" cy="5497953"/>
          </a:xfrm>
        </p:spPr>
        <p:txBody>
          <a:bodyPr/>
          <a:lstStyle/>
          <a:p>
            <a:pPr algn="just"/>
            <a:r>
              <a:rPr lang="it-IT" dirty="0"/>
              <a:t>In particolare sulla questione della guerra si forma un contropotere rispetto al governo provvisorio, cioè i soviet di operai e soldati, fra cui quello di Pietrogrado è il più attivo e giunge ad avere il controllo di ferrovie, poste, telegrafi e di soldati ribelli rispetto al governo provvisorio</a:t>
            </a:r>
          </a:p>
          <a:p>
            <a:pPr algn="just"/>
            <a:r>
              <a:rPr lang="it-IT" dirty="0"/>
              <a:t>Nelle campagne i contadini si appropriano delle terre</a:t>
            </a:r>
          </a:p>
          <a:p>
            <a:pPr algn="just"/>
            <a:r>
              <a:rPr lang="it-IT" dirty="0"/>
              <a:t>Con la complicità del governo tedesco Lenin torna in Russia nell’aprile 1917, in quanto favorevole all’uscita russa dalla guerra</a:t>
            </a:r>
          </a:p>
          <a:p>
            <a:pPr algn="just"/>
            <a:r>
              <a:rPr lang="it-IT" dirty="0"/>
              <a:t>«Tesi di aprile» di Lenin: tutto il potere ai soviet di operai e contadini, uscita della Russia dalla guerra e nazionalizzazione delle terre</a:t>
            </a:r>
          </a:p>
          <a:p>
            <a:endParaRPr lang="it-IT" dirty="0"/>
          </a:p>
        </p:txBody>
      </p:sp>
    </p:spTree>
    <p:extLst>
      <p:ext uri="{BB962C8B-B14F-4D97-AF65-F5344CB8AC3E}">
        <p14:creationId xmlns:p14="http://schemas.microsoft.com/office/powerpoint/2010/main" val="32389808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483CDA71-441A-38B1-5BBE-E8335510BDB5}"/>
              </a:ext>
            </a:extLst>
          </p:cNvPr>
          <p:cNvSpPr>
            <a:spLocks noGrp="1"/>
          </p:cNvSpPr>
          <p:nvPr>
            <p:ph idx="1"/>
          </p:nvPr>
        </p:nvSpPr>
        <p:spPr>
          <a:xfrm>
            <a:off x="838200" y="660903"/>
            <a:ext cx="10515600" cy="5516060"/>
          </a:xfrm>
        </p:spPr>
        <p:txBody>
          <a:bodyPr/>
          <a:lstStyle/>
          <a:p>
            <a:pPr algn="just"/>
            <a:r>
              <a:rPr lang="it-IT" dirty="0"/>
              <a:t>Rottura netta fra Lenin e gli altri partiti della sinistra: nel maggio 1917 menscevichi e social-rivoluzionari entrano in un secondo governo L’</a:t>
            </a:r>
            <a:r>
              <a:rPr lang="it-IT" dirty="0" err="1"/>
              <a:t>vov</a:t>
            </a:r>
            <a:r>
              <a:rPr lang="it-IT" dirty="0"/>
              <a:t>, che continua la guerra</a:t>
            </a:r>
          </a:p>
          <a:p>
            <a:pPr algn="just"/>
            <a:r>
              <a:rPr lang="it-IT" dirty="0"/>
              <a:t>Nel soviet di Pietrogrado il consenso dei bolscevichi sta aumentando, mentre Lenin forma le Guardie rosse, reclutate fra gli operai di Pietrogrado</a:t>
            </a:r>
          </a:p>
          <a:p>
            <a:pPr algn="just"/>
            <a:r>
              <a:rPr lang="it-IT" dirty="0"/>
              <a:t>Dal luglio 1917 il governo provvisorio è presieduto dal social-rivoluzionario Aleksandr Kerenskij</a:t>
            </a:r>
          </a:p>
          <a:p>
            <a:pPr algn="just"/>
            <a:r>
              <a:rPr lang="it-IT" dirty="0"/>
              <a:t>Prima repressione antibolscevica, poi richiesta di aiuto ai bolscevichi contro il tentativo di colpo di stato del generale Kornilov (agosto 1917)</a:t>
            </a:r>
          </a:p>
          <a:p>
            <a:endParaRPr lang="it-IT" dirty="0"/>
          </a:p>
          <a:p>
            <a:endParaRPr lang="it-IT" dirty="0"/>
          </a:p>
          <a:p>
            <a:endParaRPr lang="it-IT" dirty="0"/>
          </a:p>
        </p:txBody>
      </p:sp>
    </p:spTree>
    <p:extLst>
      <p:ext uri="{BB962C8B-B14F-4D97-AF65-F5344CB8AC3E}">
        <p14:creationId xmlns:p14="http://schemas.microsoft.com/office/powerpoint/2010/main" val="3446977978"/>
      </p:ext>
    </p:extLst>
  </p:cSld>
  <p:clrMapOvr>
    <a:masterClrMapping/>
  </p:clrMapOvr>
</p:sld>
</file>

<file path=ppt/theme/theme1.xml><?xml version="1.0" encoding="utf-8"?>
<a:theme xmlns:a="http://schemas.openxmlformats.org/drawingml/2006/main" name="1_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1166</Words>
  <Application>Microsoft Office PowerPoint</Application>
  <PresentationFormat>Widescreen</PresentationFormat>
  <Paragraphs>56</Paragraphs>
  <Slides>15</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15</vt:i4>
      </vt:variant>
    </vt:vector>
  </HeadingPairs>
  <TitlesOfParts>
    <vt:vector size="19" baseType="lpstr">
      <vt:lpstr>Aptos</vt:lpstr>
      <vt:lpstr>Aptos Display</vt:lpstr>
      <vt:lpstr>Arial</vt:lpstr>
      <vt:lpstr>1_Tema di Office</vt:lpstr>
      <vt:lpstr>Presentazione standard di PowerPoint</vt:lpstr>
      <vt:lpstr>Trattato di Losanna (1923)</vt:lpstr>
      <vt:lpstr>Presentazione standard di PowerPoint</vt:lpstr>
      <vt:lpstr>Presentazione standard di PowerPoint</vt:lpstr>
      <vt:lpstr>Presentazione standard di PowerPoint</vt:lpstr>
      <vt:lpstr>L’Europa nel primo dopoguerra</vt:lpstr>
      <vt:lpstr>La Russia rivoluzionaria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Guerra civile russa (1918-1921)</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SANTORO STEFANO</dc:creator>
  <cp:lastModifiedBy>SANTORO STEFANO</cp:lastModifiedBy>
  <cp:revision>1</cp:revision>
  <dcterms:created xsi:type="dcterms:W3CDTF">2025-04-17T15:10:00Z</dcterms:created>
  <dcterms:modified xsi:type="dcterms:W3CDTF">2025-04-17T15:10:42Z</dcterms:modified>
</cp:coreProperties>
</file>