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20" r:id="rId1"/>
  </p:sldMasterIdLst>
  <p:notesMasterIdLst>
    <p:notesMasterId r:id="rId32"/>
  </p:notesMasterIdLst>
  <p:sldIdLst>
    <p:sldId id="288" r:id="rId2"/>
    <p:sldId id="350" r:id="rId3"/>
    <p:sldId id="312" r:id="rId4"/>
    <p:sldId id="313" r:id="rId5"/>
    <p:sldId id="478" r:id="rId6"/>
    <p:sldId id="480" r:id="rId7"/>
    <p:sldId id="374" r:id="rId8"/>
    <p:sldId id="271" r:id="rId9"/>
    <p:sldId id="479" r:id="rId10"/>
    <p:sldId id="572" r:id="rId11"/>
    <p:sldId id="369" r:id="rId12"/>
    <p:sldId id="376" r:id="rId13"/>
    <p:sldId id="377" r:id="rId14"/>
    <p:sldId id="573" r:id="rId15"/>
    <p:sldId id="380" r:id="rId16"/>
    <p:sldId id="384" r:id="rId17"/>
    <p:sldId id="289" r:id="rId18"/>
    <p:sldId id="602" r:id="rId19"/>
    <p:sldId id="536" r:id="rId20"/>
    <p:sldId id="371" r:id="rId21"/>
    <p:sldId id="387" r:id="rId22"/>
    <p:sldId id="476" r:id="rId23"/>
    <p:sldId id="477" r:id="rId24"/>
    <p:sldId id="263" r:id="rId25"/>
    <p:sldId id="375" r:id="rId26"/>
    <p:sldId id="352" r:id="rId27"/>
    <p:sldId id="378" r:id="rId28"/>
    <p:sldId id="475" r:id="rId29"/>
    <p:sldId id="309" r:id="rId30"/>
    <p:sldId id="31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59"/>
    <p:restoredTop sz="94626"/>
  </p:normalViewPr>
  <p:slideViewPr>
    <p:cSldViewPr>
      <p:cViewPr varScale="1">
        <p:scale>
          <a:sx n="121" d="100"/>
          <a:sy n="121" d="100"/>
        </p:scale>
        <p:origin x="792" y="1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76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8E4C3-904C-424C-9FDF-388814A5B904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7D93DC-5268-478B-8718-C81C3CE11BDA}">
      <dgm:prSet/>
      <dgm:spPr/>
      <dgm:t>
        <a:bodyPr/>
        <a:lstStyle/>
        <a:p>
          <a:r>
            <a:rPr lang="en-GB"/>
            <a:t>Il gruppo non è definibile in termini di contenuti e caratteristiche fisse, </a:t>
          </a:r>
          <a:endParaRPr lang="en-US"/>
        </a:p>
      </dgm:t>
    </dgm:pt>
    <dgm:pt modelId="{4FC0C1C7-E30E-4F3D-9EC0-318C922327F4}" type="parTrans" cxnId="{6FDEB191-7EAD-4D90-B0F0-C2DB24716B5F}">
      <dgm:prSet/>
      <dgm:spPr/>
      <dgm:t>
        <a:bodyPr/>
        <a:lstStyle/>
        <a:p>
          <a:endParaRPr lang="en-US"/>
        </a:p>
      </dgm:t>
    </dgm:pt>
    <dgm:pt modelId="{B7FD02AF-5F2B-45A2-869C-75039C5A58EA}" type="sibTrans" cxnId="{6FDEB191-7EAD-4D90-B0F0-C2DB24716B5F}">
      <dgm:prSet/>
      <dgm:spPr/>
      <dgm:t>
        <a:bodyPr/>
        <a:lstStyle/>
        <a:p>
          <a:endParaRPr lang="en-US"/>
        </a:p>
      </dgm:t>
    </dgm:pt>
    <dgm:pt modelId="{BD05F55F-63B4-4602-BEB8-EBDC92FB6D0E}">
      <dgm:prSet/>
      <dgm:spPr/>
      <dgm:t>
        <a:bodyPr/>
        <a:lstStyle/>
        <a:p>
          <a:r>
            <a:rPr lang="en-GB"/>
            <a:t>bensì come una </a:t>
          </a:r>
          <a:endParaRPr lang="en-US"/>
        </a:p>
      </dgm:t>
    </dgm:pt>
    <dgm:pt modelId="{CEF977AB-BA64-43D3-A48C-08C85DE6393B}" type="parTrans" cxnId="{C775F5B8-5F9A-4D62-AF48-D2B3E2959826}">
      <dgm:prSet/>
      <dgm:spPr/>
      <dgm:t>
        <a:bodyPr/>
        <a:lstStyle/>
        <a:p>
          <a:endParaRPr lang="en-US"/>
        </a:p>
      </dgm:t>
    </dgm:pt>
    <dgm:pt modelId="{7F601416-34C3-40D0-8571-29F6163FC3B4}" type="sibTrans" cxnId="{C775F5B8-5F9A-4D62-AF48-D2B3E2959826}">
      <dgm:prSet/>
      <dgm:spPr/>
      <dgm:t>
        <a:bodyPr/>
        <a:lstStyle/>
        <a:p>
          <a:endParaRPr lang="en-US"/>
        </a:p>
      </dgm:t>
    </dgm:pt>
    <dgm:pt modelId="{59F3436F-A291-473F-A9D8-19C0F16E06C7}">
      <dgm:prSet/>
      <dgm:spPr/>
      <dgm:t>
        <a:bodyPr/>
        <a:lstStyle/>
        <a:p>
          <a:r>
            <a:rPr lang="en-GB"/>
            <a:t>forma di organizzazione sociale, </a:t>
          </a:r>
          <a:endParaRPr lang="en-US"/>
        </a:p>
      </dgm:t>
    </dgm:pt>
    <dgm:pt modelId="{B4591B35-182E-45E9-8CBA-C3D8C2CD82C0}" type="parTrans" cxnId="{B7EEBA75-E445-4673-BD60-D310B1304203}">
      <dgm:prSet/>
      <dgm:spPr/>
      <dgm:t>
        <a:bodyPr/>
        <a:lstStyle/>
        <a:p>
          <a:endParaRPr lang="en-US"/>
        </a:p>
      </dgm:t>
    </dgm:pt>
    <dgm:pt modelId="{EE932BDE-696F-4A88-BF22-1A73F4712D5A}" type="sibTrans" cxnId="{B7EEBA75-E445-4673-BD60-D310B1304203}">
      <dgm:prSet/>
      <dgm:spPr/>
      <dgm:t>
        <a:bodyPr/>
        <a:lstStyle/>
        <a:p>
          <a:endParaRPr lang="en-US"/>
        </a:p>
      </dgm:t>
    </dgm:pt>
    <dgm:pt modelId="{AA42F5FE-35D3-46F4-A928-FFBE4B95B1FF}">
      <dgm:prSet/>
      <dgm:spPr/>
      <dgm:t>
        <a:bodyPr/>
        <a:lstStyle/>
        <a:p>
          <a:r>
            <a:rPr lang="en-GB"/>
            <a:t>un contenitore organizzativo</a:t>
          </a:r>
          <a:endParaRPr lang="en-US"/>
        </a:p>
      </dgm:t>
    </dgm:pt>
    <dgm:pt modelId="{BDCFDA37-2797-4FF7-A207-7DE1FE0146C3}" type="parTrans" cxnId="{FB197DCF-BC25-482E-B962-2FE5552B974D}">
      <dgm:prSet/>
      <dgm:spPr/>
      <dgm:t>
        <a:bodyPr/>
        <a:lstStyle/>
        <a:p>
          <a:endParaRPr lang="en-US"/>
        </a:p>
      </dgm:t>
    </dgm:pt>
    <dgm:pt modelId="{06AE42A3-5668-405C-BEB3-ED55AFE9352C}" type="sibTrans" cxnId="{FB197DCF-BC25-482E-B962-2FE5552B974D}">
      <dgm:prSet/>
      <dgm:spPr/>
      <dgm:t>
        <a:bodyPr/>
        <a:lstStyle/>
        <a:p>
          <a:endParaRPr lang="en-US"/>
        </a:p>
      </dgm:t>
    </dgm:pt>
    <dgm:pt modelId="{3CA4D136-8DFA-4D85-9F0A-0C761E228FE2}">
      <dgm:prSet/>
      <dgm:spPr/>
      <dgm:t>
        <a:bodyPr/>
        <a:lstStyle/>
        <a:p>
          <a:r>
            <a:rPr lang="en-GB"/>
            <a:t>I confini fra diversi gruppi sono mobili e attraversabili</a:t>
          </a:r>
          <a:endParaRPr lang="en-US"/>
        </a:p>
      </dgm:t>
    </dgm:pt>
    <dgm:pt modelId="{5ACEE78A-8052-484A-837E-50D40EA47CA1}" type="parTrans" cxnId="{1C737960-0E7E-45BE-8E13-0F45F63036C7}">
      <dgm:prSet/>
      <dgm:spPr/>
      <dgm:t>
        <a:bodyPr/>
        <a:lstStyle/>
        <a:p>
          <a:endParaRPr lang="en-US"/>
        </a:p>
      </dgm:t>
    </dgm:pt>
    <dgm:pt modelId="{C3E47DFF-1FA0-4E23-B7E9-1E4A61D2D540}" type="sibTrans" cxnId="{1C737960-0E7E-45BE-8E13-0F45F63036C7}">
      <dgm:prSet/>
      <dgm:spPr/>
      <dgm:t>
        <a:bodyPr/>
        <a:lstStyle/>
        <a:p>
          <a:endParaRPr lang="en-US"/>
        </a:p>
      </dgm:t>
    </dgm:pt>
    <dgm:pt modelId="{F38EEA5E-4C08-1045-8C03-89AB98CE23B1}" type="pres">
      <dgm:prSet presAssocID="{BC08E4C3-904C-424C-9FDF-388814A5B904}" presName="Name0" presStyleCnt="0">
        <dgm:presLayoutVars>
          <dgm:dir/>
          <dgm:animLvl val="lvl"/>
          <dgm:resizeHandles val="exact"/>
        </dgm:presLayoutVars>
      </dgm:prSet>
      <dgm:spPr/>
    </dgm:pt>
    <dgm:pt modelId="{3506D8F2-662D-6F45-9189-5DFFF3280BCB}" type="pres">
      <dgm:prSet presAssocID="{3CA4D136-8DFA-4D85-9F0A-0C761E228FE2}" presName="boxAndChildren" presStyleCnt="0"/>
      <dgm:spPr/>
    </dgm:pt>
    <dgm:pt modelId="{11E0169A-E5AC-B843-BE59-C94EA0CE3F86}" type="pres">
      <dgm:prSet presAssocID="{3CA4D136-8DFA-4D85-9F0A-0C761E228FE2}" presName="parentTextBox" presStyleLbl="node1" presStyleIdx="0" presStyleCnt="2"/>
      <dgm:spPr/>
    </dgm:pt>
    <dgm:pt modelId="{B9D88B90-F7B0-914D-AD1D-CB38B0756CF2}" type="pres">
      <dgm:prSet presAssocID="{B7FD02AF-5F2B-45A2-869C-75039C5A58EA}" presName="sp" presStyleCnt="0"/>
      <dgm:spPr/>
    </dgm:pt>
    <dgm:pt modelId="{21DB0F13-5778-814E-B0E9-A7F0F44E452B}" type="pres">
      <dgm:prSet presAssocID="{157D93DC-5268-478B-8718-C81C3CE11BDA}" presName="arrowAndChildren" presStyleCnt="0"/>
      <dgm:spPr/>
    </dgm:pt>
    <dgm:pt modelId="{504156AA-2B74-BE45-9389-8CBD86E3DD99}" type="pres">
      <dgm:prSet presAssocID="{157D93DC-5268-478B-8718-C81C3CE11BDA}" presName="parentTextArrow" presStyleLbl="node1" presStyleIdx="0" presStyleCnt="2"/>
      <dgm:spPr/>
    </dgm:pt>
    <dgm:pt modelId="{70CEA3AF-C66F-D947-BF57-D76901F7AAEA}" type="pres">
      <dgm:prSet presAssocID="{157D93DC-5268-478B-8718-C81C3CE11BDA}" presName="arrow" presStyleLbl="node1" presStyleIdx="1" presStyleCnt="2"/>
      <dgm:spPr/>
    </dgm:pt>
    <dgm:pt modelId="{6574724E-C311-8A41-A9AD-AB9C7CE811D4}" type="pres">
      <dgm:prSet presAssocID="{157D93DC-5268-478B-8718-C81C3CE11BDA}" presName="descendantArrow" presStyleCnt="0"/>
      <dgm:spPr/>
    </dgm:pt>
    <dgm:pt modelId="{C3D2DA51-CD2B-1442-BF48-75D34F22E960}" type="pres">
      <dgm:prSet presAssocID="{BD05F55F-63B4-4602-BEB8-EBDC92FB6D0E}" presName="childTextArrow" presStyleLbl="fgAccFollowNode1" presStyleIdx="0" presStyleCnt="3">
        <dgm:presLayoutVars>
          <dgm:bulletEnabled val="1"/>
        </dgm:presLayoutVars>
      </dgm:prSet>
      <dgm:spPr/>
    </dgm:pt>
    <dgm:pt modelId="{337ED84A-D98E-5A4F-A434-278E8F2A83EE}" type="pres">
      <dgm:prSet presAssocID="{59F3436F-A291-473F-A9D8-19C0F16E06C7}" presName="childTextArrow" presStyleLbl="fgAccFollowNode1" presStyleIdx="1" presStyleCnt="3">
        <dgm:presLayoutVars>
          <dgm:bulletEnabled val="1"/>
        </dgm:presLayoutVars>
      </dgm:prSet>
      <dgm:spPr/>
    </dgm:pt>
    <dgm:pt modelId="{52693A02-B241-9C43-BC3E-AAB9785DC5E8}" type="pres">
      <dgm:prSet presAssocID="{AA42F5FE-35D3-46F4-A928-FFBE4B95B1FF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C639143D-D999-384A-8810-C87EC77BB07F}" type="presOf" srcId="{157D93DC-5268-478B-8718-C81C3CE11BDA}" destId="{504156AA-2B74-BE45-9389-8CBD86E3DD99}" srcOrd="0" destOrd="0" presId="urn:microsoft.com/office/officeart/2005/8/layout/process4"/>
    <dgm:cxn modelId="{3959B140-325E-D94C-93CD-CA372AEA9C77}" type="presOf" srcId="{BD05F55F-63B4-4602-BEB8-EBDC92FB6D0E}" destId="{C3D2DA51-CD2B-1442-BF48-75D34F22E960}" srcOrd="0" destOrd="0" presId="urn:microsoft.com/office/officeart/2005/8/layout/process4"/>
    <dgm:cxn modelId="{3F6CD741-8A98-4D44-8D81-DE0A6D645D7C}" type="presOf" srcId="{59F3436F-A291-473F-A9D8-19C0F16E06C7}" destId="{337ED84A-D98E-5A4F-A434-278E8F2A83EE}" srcOrd="0" destOrd="0" presId="urn:microsoft.com/office/officeart/2005/8/layout/process4"/>
    <dgm:cxn modelId="{1C737960-0E7E-45BE-8E13-0F45F63036C7}" srcId="{BC08E4C3-904C-424C-9FDF-388814A5B904}" destId="{3CA4D136-8DFA-4D85-9F0A-0C761E228FE2}" srcOrd="1" destOrd="0" parTransId="{5ACEE78A-8052-484A-837E-50D40EA47CA1}" sibTransId="{C3E47DFF-1FA0-4E23-B7E9-1E4A61D2D540}"/>
    <dgm:cxn modelId="{1A867475-4418-D544-A0A8-F504EFB1B1C2}" type="presOf" srcId="{AA42F5FE-35D3-46F4-A928-FFBE4B95B1FF}" destId="{52693A02-B241-9C43-BC3E-AAB9785DC5E8}" srcOrd="0" destOrd="0" presId="urn:microsoft.com/office/officeart/2005/8/layout/process4"/>
    <dgm:cxn modelId="{B7EEBA75-E445-4673-BD60-D310B1304203}" srcId="{157D93DC-5268-478B-8718-C81C3CE11BDA}" destId="{59F3436F-A291-473F-A9D8-19C0F16E06C7}" srcOrd="1" destOrd="0" parTransId="{B4591B35-182E-45E9-8CBA-C3D8C2CD82C0}" sibTransId="{EE932BDE-696F-4A88-BF22-1A73F4712D5A}"/>
    <dgm:cxn modelId="{BFFE8D81-DF14-964B-BE47-267A8673A68E}" type="presOf" srcId="{3CA4D136-8DFA-4D85-9F0A-0C761E228FE2}" destId="{11E0169A-E5AC-B843-BE59-C94EA0CE3F86}" srcOrd="0" destOrd="0" presId="urn:microsoft.com/office/officeart/2005/8/layout/process4"/>
    <dgm:cxn modelId="{6FDEB191-7EAD-4D90-B0F0-C2DB24716B5F}" srcId="{BC08E4C3-904C-424C-9FDF-388814A5B904}" destId="{157D93DC-5268-478B-8718-C81C3CE11BDA}" srcOrd="0" destOrd="0" parTransId="{4FC0C1C7-E30E-4F3D-9EC0-318C922327F4}" sibTransId="{B7FD02AF-5F2B-45A2-869C-75039C5A58EA}"/>
    <dgm:cxn modelId="{C775F5B8-5F9A-4D62-AF48-D2B3E2959826}" srcId="{157D93DC-5268-478B-8718-C81C3CE11BDA}" destId="{BD05F55F-63B4-4602-BEB8-EBDC92FB6D0E}" srcOrd="0" destOrd="0" parTransId="{CEF977AB-BA64-43D3-A48C-08C85DE6393B}" sibTransId="{7F601416-34C3-40D0-8571-29F6163FC3B4}"/>
    <dgm:cxn modelId="{FB197DCF-BC25-482E-B962-2FE5552B974D}" srcId="{157D93DC-5268-478B-8718-C81C3CE11BDA}" destId="{AA42F5FE-35D3-46F4-A928-FFBE4B95B1FF}" srcOrd="2" destOrd="0" parTransId="{BDCFDA37-2797-4FF7-A207-7DE1FE0146C3}" sibTransId="{06AE42A3-5668-405C-BEB3-ED55AFE9352C}"/>
    <dgm:cxn modelId="{8E19A8D4-FE53-D84B-9B6D-F110278E9560}" type="presOf" srcId="{157D93DC-5268-478B-8718-C81C3CE11BDA}" destId="{70CEA3AF-C66F-D947-BF57-D76901F7AAEA}" srcOrd="1" destOrd="0" presId="urn:microsoft.com/office/officeart/2005/8/layout/process4"/>
    <dgm:cxn modelId="{BDFDA3E3-AC40-474F-8C3B-BB07D92C1FE4}" type="presOf" srcId="{BC08E4C3-904C-424C-9FDF-388814A5B904}" destId="{F38EEA5E-4C08-1045-8C03-89AB98CE23B1}" srcOrd="0" destOrd="0" presId="urn:microsoft.com/office/officeart/2005/8/layout/process4"/>
    <dgm:cxn modelId="{C1B8FC18-185F-4647-8A9B-69DB4DAB62E5}" type="presParOf" srcId="{F38EEA5E-4C08-1045-8C03-89AB98CE23B1}" destId="{3506D8F2-662D-6F45-9189-5DFFF3280BCB}" srcOrd="0" destOrd="0" presId="urn:microsoft.com/office/officeart/2005/8/layout/process4"/>
    <dgm:cxn modelId="{95E3CC58-5DD7-B24E-A575-D46943ADF68F}" type="presParOf" srcId="{3506D8F2-662D-6F45-9189-5DFFF3280BCB}" destId="{11E0169A-E5AC-B843-BE59-C94EA0CE3F86}" srcOrd="0" destOrd="0" presId="urn:microsoft.com/office/officeart/2005/8/layout/process4"/>
    <dgm:cxn modelId="{B0420A6A-7929-664E-B33B-EC0A2354FBB7}" type="presParOf" srcId="{F38EEA5E-4C08-1045-8C03-89AB98CE23B1}" destId="{B9D88B90-F7B0-914D-AD1D-CB38B0756CF2}" srcOrd="1" destOrd="0" presId="urn:microsoft.com/office/officeart/2005/8/layout/process4"/>
    <dgm:cxn modelId="{3AED3B19-4FF9-C249-AB30-9D61D37FE23B}" type="presParOf" srcId="{F38EEA5E-4C08-1045-8C03-89AB98CE23B1}" destId="{21DB0F13-5778-814E-B0E9-A7F0F44E452B}" srcOrd="2" destOrd="0" presId="urn:microsoft.com/office/officeart/2005/8/layout/process4"/>
    <dgm:cxn modelId="{46646853-804C-E149-B0EF-32D7FEF22CA5}" type="presParOf" srcId="{21DB0F13-5778-814E-B0E9-A7F0F44E452B}" destId="{504156AA-2B74-BE45-9389-8CBD86E3DD99}" srcOrd="0" destOrd="0" presId="urn:microsoft.com/office/officeart/2005/8/layout/process4"/>
    <dgm:cxn modelId="{220F1B80-0947-FB44-B80F-F88EF00551A9}" type="presParOf" srcId="{21DB0F13-5778-814E-B0E9-A7F0F44E452B}" destId="{70CEA3AF-C66F-D947-BF57-D76901F7AAEA}" srcOrd="1" destOrd="0" presId="urn:microsoft.com/office/officeart/2005/8/layout/process4"/>
    <dgm:cxn modelId="{97AE3874-8EE3-914B-ACAF-F838C84A9846}" type="presParOf" srcId="{21DB0F13-5778-814E-B0E9-A7F0F44E452B}" destId="{6574724E-C311-8A41-A9AD-AB9C7CE811D4}" srcOrd="2" destOrd="0" presId="urn:microsoft.com/office/officeart/2005/8/layout/process4"/>
    <dgm:cxn modelId="{D4BCA815-C2EA-DC49-B9C6-E0045D96D890}" type="presParOf" srcId="{6574724E-C311-8A41-A9AD-AB9C7CE811D4}" destId="{C3D2DA51-CD2B-1442-BF48-75D34F22E960}" srcOrd="0" destOrd="0" presId="urn:microsoft.com/office/officeart/2005/8/layout/process4"/>
    <dgm:cxn modelId="{B9255102-1F3B-484C-A9CF-F3C99CF01059}" type="presParOf" srcId="{6574724E-C311-8A41-A9AD-AB9C7CE811D4}" destId="{337ED84A-D98E-5A4F-A434-278E8F2A83EE}" srcOrd="1" destOrd="0" presId="urn:microsoft.com/office/officeart/2005/8/layout/process4"/>
    <dgm:cxn modelId="{A1F6F6BC-18C0-4148-B4E2-CA5BCDAFDDCE}" type="presParOf" srcId="{6574724E-C311-8A41-A9AD-AB9C7CE811D4}" destId="{52693A02-B241-9C43-BC3E-AAB9785DC5E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E963F-9084-B041-A9EF-904FEA4F478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DF9C56-6C0A-624D-902D-7DAFD2A9783B}">
      <dgm:prSet custT="1"/>
      <dgm:spPr/>
      <dgm:t>
        <a:bodyPr/>
        <a:lstStyle/>
        <a:p>
          <a:pPr rtl="0"/>
          <a:r>
            <a:rPr lang="it-IT" sz="2400" dirty="0"/>
            <a:t>Modello dinamico </a:t>
          </a:r>
        </a:p>
      </dgm:t>
    </dgm:pt>
    <dgm:pt modelId="{D4BAA02F-537D-B347-9218-A9FE901D69BC}" type="parTrans" cxnId="{16DA656C-F5D2-B14A-B41D-2A264BFE8DDD}">
      <dgm:prSet/>
      <dgm:spPr/>
      <dgm:t>
        <a:bodyPr/>
        <a:lstStyle/>
        <a:p>
          <a:endParaRPr lang="it-IT"/>
        </a:p>
      </dgm:t>
    </dgm:pt>
    <dgm:pt modelId="{0C859784-B7CD-8D49-872C-1334FBE0E3EE}" type="sibTrans" cxnId="{16DA656C-F5D2-B14A-B41D-2A264BFE8DDD}">
      <dgm:prSet/>
      <dgm:spPr/>
      <dgm:t>
        <a:bodyPr/>
        <a:lstStyle/>
        <a:p>
          <a:endParaRPr lang="it-IT"/>
        </a:p>
      </dgm:t>
    </dgm:pt>
    <dgm:pt modelId="{2D2098D1-C34B-394B-84CA-5E838064113F}">
      <dgm:prSet custT="1"/>
      <dgm:spPr/>
      <dgm:t>
        <a:bodyPr/>
        <a:lstStyle/>
        <a:p>
          <a:pPr rtl="0"/>
          <a:r>
            <a:rPr lang="it-IT" sz="2000" dirty="0"/>
            <a:t>-  Confine fluido e strategico, zona liminale (</a:t>
          </a:r>
          <a:r>
            <a:rPr lang="it-IT" sz="2000" dirty="0" err="1"/>
            <a:t>communitas</a:t>
          </a:r>
          <a:r>
            <a:rPr lang="it-IT" sz="2000" dirty="0"/>
            <a:t>) (V. Turner)</a:t>
          </a:r>
        </a:p>
      </dgm:t>
    </dgm:pt>
    <dgm:pt modelId="{DC333954-E4D6-E247-B8BF-C7FC6E81D513}" type="parTrans" cxnId="{974196A7-044E-4240-ACCB-3709B0FD9CD5}">
      <dgm:prSet/>
      <dgm:spPr/>
      <dgm:t>
        <a:bodyPr/>
        <a:lstStyle/>
        <a:p>
          <a:endParaRPr lang="it-IT"/>
        </a:p>
      </dgm:t>
    </dgm:pt>
    <dgm:pt modelId="{6A24F0B4-6C8C-AD48-AC9B-2AFE9692D7B9}" type="sibTrans" cxnId="{974196A7-044E-4240-ACCB-3709B0FD9CD5}">
      <dgm:prSet/>
      <dgm:spPr/>
      <dgm:t>
        <a:bodyPr/>
        <a:lstStyle/>
        <a:p>
          <a:endParaRPr lang="it-IT"/>
        </a:p>
      </dgm:t>
    </dgm:pt>
    <dgm:pt modelId="{78911956-1AD5-2E44-9EEA-F433E1ABF689}">
      <dgm:prSet custT="1"/>
      <dgm:spPr/>
      <dgm:t>
        <a:bodyPr/>
        <a:lstStyle/>
        <a:p>
          <a:pPr rtl="0"/>
          <a:r>
            <a:rPr lang="it-IT" sz="2000" dirty="0"/>
            <a:t>- Etnicità come fenomeno multi-dimensionale e intermittente</a:t>
          </a:r>
        </a:p>
      </dgm:t>
    </dgm:pt>
    <dgm:pt modelId="{37BEB1D8-0AC7-0844-871D-B6CFF4FA34C3}" type="parTrans" cxnId="{B08EAD92-848B-7C41-B606-EDE546AADC10}">
      <dgm:prSet/>
      <dgm:spPr/>
      <dgm:t>
        <a:bodyPr/>
        <a:lstStyle/>
        <a:p>
          <a:endParaRPr lang="it-IT"/>
        </a:p>
      </dgm:t>
    </dgm:pt>
    <dgm:pt modelId="{95964ADB-E004-1A40-99B5-DFFBA594A78A}" type="sibTrans" cxnId="{B08EAD92-848B-7C41-B606-EDE546AADC10}">
      <dgm:prSet/>
      <dgm:spPr/>
      <dgm:t>
        <a:bodyPr/>
        <a:lstStyle/>
        <a:p>
          <a:endParaRPr lang="it-IT"/>
        </a:p>
      </dgm:t>
    </dgm:pt>
    <dgm:pt modelId="{6C7FF6E4-E795-2846-9D4A-5ED405EBF6FF}" type="pres">
      <dgm:prSet presAssocID="{38FE963F-9084-B041-A9EF-904FEA4F4785}" presName="compositeShape" presStyleCnt="0">
        <dgm:presLayoutVars>
          <dgm:dir/>
          <dgm:resizeHandles/>
        </dgm:presLayoutVars>
      </dgm:prSet>
      <dgm:spPr/>
    </dgm:pt>
    <dgm:pt modelId="{64EDB8B6-C8E5-7844-9FAC-C47216F45E8A}" type="pres">
      <dgm:prSet presAssocID="{38FE963F-9084-B041-A9EF-904FEA4F4785}" presName="pyramid" presStyleLbl="node1" presStyleIdx="0" presStyleCnt="1"/>
      <dgm:spPr/>
    </dgm:pt>
    <dgm:pt modelId="{0442A4AB-433E-B343-B7B3-50D0650F6BA4}" type="pres">
      <dgm:prSet presAssocID="{38FE963F-9084-B041-A9EF-904FEA4F4785}" presName="theList" presStyleCnt="0"/>
      <dgm:spPr/>
    </dgm:pt>
    <dgm:pt modelId="{2641B77D-FAE1-194C-811A-1F8C3DFC05DB}" type="pres">
      <dgm:prSet presAssocID="{ECDF9C56-6C0A-624D-902D-7DAFD2A9783B}" presName="aNode" presStyleLbl="fgAcc1" presStyleIdx="0" presStyleCnt="3" custScaleX="271243" custScaleY="87577" custLinFactY="300000" custLinFactNeighborY="352745">
        <dgm:presLayoutVars>
          <dgm:bulletEnabled val="1"/>
        </dgm:presLayoutVars>
      </dgm:prSet>
      <dgm:spPr/>
    </dgm:pt>
    <dgm:pt modelId="{DA52ACDE-9DBA-A840-8AD7-7CD400E634CD}" type="pres">
      <dgm:prSet presAssocID="{ECDF9C56-6C0A-624D-902D-7DAFD2A9783B}" presName="aSpace" presStyleCnt="0"/>
      <dgm:spPr/>
    </dgm:pt>
    <dgm:pt modelId="{A6D39A6A-6923-C24F-8E1D-C16F16B871BF}" type="pres">
      <dgm:prSet presAssocID="{2D2098D1-C34B-394B-84CA-5E838064113F}" presName="aNode" presStyleLbl="fgAcc1" presStyleIdx="1" presStyleCnt="3" custScaleX="332540" custScaleY="130785" custLinFactY="-83517" custLinFactNeighborX="-4249" custLinFactNeighborY="-100000">
        <dgm:presLayoutVars>
          <dgm:bulletEnabled val="1"/>
        </dgm:presLayoutVars>
      </dgm:prSet>
      <dgm:spPr/>
    </dgm:pt>
    <dgm:pt modelId="{49894824-1C1E-E247-A7DF-B02B43E21A7F}" type="pres">
      <dgm:prSet presAssocID="{2D2098D1-C34B-394B-84CA-5E838064113F}" presName="aSpace" presStyleCnt="0"/>
      <dgm:spPr/>
    </dgm:pt>
    <dgm:pt modelId="{867400F4-9480-BD4E-8B84-AF7D7FCDB560}" type="pres">
      <dgm:prSet presAssocID="{78911956-1AD5-2E44-9EEA-F433E1ABF689}" presName="aNode" presStyleLbl="fgAcc1" presStyleIdx="2" presStyleCnt="3" custScaleX="459190" custScaleY="191771" custLinFactY="-93750" custLinFactNeighborX="-4601" custLinFactNeighborY="-100000">
        <dgm:presLayoutVars>
          <dgm:bulletEnabled val="1"/>
        </dgm:presLayoutVars>
      </dgm:prSet>
      <dgm:spPr/>
    </dgm:pt>
    <dgm:pt modelId="{51A051F9-5C0B-AF4B-A568-20C53737AD9B}" type="pres">
      <dgm:prSet presAssocID="{78911956-1AD5-2E44-9EEA-F433E1ABF689}" presName="aSpace" presStyleCnt="0"/>
      <dgm:spPr/>
    </dgm:pt>
  </dgm:ptLst>
  <dgm:cxnLst>
    <dgm:cxn modelId="{16DA656C-F5D2-B14A-B41D-2A264BFE8DDD}" srcId="{38FE963F-9084-B041-A9EF-904FEA4F4785}" destId="{ECDF9C56-6C0A-624D-902D-7DAFD2A9783B}" srcOrd="0" destOrd="0" parTransId="{D4BAA02F-537D-B347-9218-A9FE901D69BC}" sibTransId="{0C859784-B7CD-8D49-872C-1334FBE0E3EE}"/>
    <dgm:cxn modelId="{04CE006F-DAE6-634B-8569-865A217DB922}" type="presOf" srcId="{2D2098D1-C34B-394B-84CA-5E838064113F}" destId="{A6D39A6A-6923-C24F-8E1D-C16F16B871BF}" srcOrd="0" destOrd="0" presId="urn:microsoft.com/office/officeart/2005/8/layout/pyramid2"/>
    <dgm:cxn modelId="{B08EAD92-848B-7C41-B606-EDE546AADC10}" srcId="{38FE963F-9084-B041-A9EF-904FEA4F4785}" destId="{78911956-1AD5-2E44-9EEA-F433E1ABF689}" srcOrd="2" destOrd="0" parTransId="{37BEB1D8-0AC7-0844-871D-B6CFF4FA34C3}" sibTransId="{95964ADB-E004-1A40-99B5-DFFBA594A78A}"/>
    <dgm:cxn modelId="{0BB7509D-2198-BF4B-8332-B103162D8164}" type="presOf" srcId="{ECDF9C56-6C0A-624D-902D-7DAFD2A9783B}" destId="{2641B77D-FAE1-194C-811A-1F8C3DFC05DB}" srcOrd="0" destOrd="0" presId="urn:microsoft.com/office/officeart/2005/8/layout/pyramid2"/>
    <dgm:cxn modelId="{974196A7-044E-4240-ACCB-3709B0FD9CD5}" srcId="{38FE963F-9084-B041-A9EF-904FEA4F4785}" destId="{2D2098D1-C34B-394B-84CA-5E838064113F}" srcOrd="1" destOrd="0" parTransId="{DC333954-E4D6-E247-B8BF-C7FC6E81D513}" sibTransId="{6A24F0B4-6C8C-AD48-AC9B-2AFE9692D7B9}"/>
    <dgm:cxn modelId="{D512B1D7-27EF-9345-9ECF-503ED50CCF67}" type="presOf" srcId="{38FE963F-9084-B041-A9EF-904FEA4F4785}" destId="{6C7FF6E4-E795-2846-9D4A-5ED405EBF6FF}" srcOrd="0" destOrd="0" presId="urn:microsoft.com/office/officeart/2005/8/layout/pyramid2"/>
    <dgm:cxn modelId="{E0351CDF-1A56-F54E-BEC2-272232020DDC}" type="presOf" srcId="{78911956-1AD5-2E44-9EEA-F433E1ABF689}" destId="{867400F4-9480-BD4E-8B84-AF7D7FCDB560}" srcOrd="0" destOrd="0" presId="urn:microsoft.com/office/officeart/2005/8/layout/pyramid2"/>
    <dgm:cxn modelId="{A07D331E-08DB-104E-B3E8-2CF8EE4B6F31}" type="presParOf" srcId="{6C7FF6E4-E795-2846-9D4A-5ED405EBF6FF}" destId="{64EDB8B6-C8E5-7844-9FAC-C47216F45E8A}" srcOrd="0" destOrd="0" presId="urn:microsoft.com/office/officeart/2005/8/layout/pyramid2"/>
    <dgm:cxn modelId="{CF86D499-70D4-7A4F-84A4-12B67E092CA9}" type="presParOf" srcId="{6C7FF6E4-E795-2846-9D4A-5ED405EBF6FF}" destId="{0442A4AB-433E-B343-B7B3-50D0650F6BA4}" srcOrd="1" destOrd="0" presId="urn:microsoft.com/office/officeart/2005/8/layout/pyramid2"/>
    <dgm:cxn modelId="{80A7963D-BB98-7044-BF6B-1129E70DFAE5}" type="presParOf" srcId="{0442A4AB-433E-B343-B7B3-50D0650F6BA4}" destId="{2641B77D-FAE1-194C-811A-1F8C3DFC05DB}" srcOrd="0" destOrd="0" presId="urn:microsoft.com/office/officeart/2005/8/layout/pyramid2"/>
    <dgm:cxn modelId="{35CED6FA-173A-3D4D-96F1-AC8B79320842}" type="presParOf" srcId="{0442A4AB-433E-B343-B7B3-50D0650F6BA4}" destId="{DA52ACDE-9DBA-A840-8AD7-7CD400E634CD}" srcOrd="1" destOrd="0" presId="urn:microsoft.com/office/officeart/2005/8/layout/pyramid2"/>
    <dgm:cxn modelId="{F91BC333-5A78-1E4A-BABC-7860F871047E}" type="presParOf" srcId="{0442A4AB-433E-B343-B7B3-50D0650F6BA4}" destId="{A6D39A6A-6923-C24F-8E1D-C16F16B871BF}" srcOrd="2" destOrd="0" presId="urn:microsoft.com/office/officeart/2005/8/layout/pyramid2"/>
    <dgm:cxn modelId="{77DF3147-5147-C948-B9C6-4EFBC603CC99}" type="presParOf" srcId="{0442A4AB-433E-B343-B7B3-50D0650F6BA4}" destId="{49894824-1C1E-E247-A7DF-B02B43E21A7F}" srcOrd="3" destOrd="0" presId="urn:microsoft.com/office/officeart/2005/8/layout/pyramid2"/>
    <dgm:cxn modelId="{2C0757AC-0E56-194E-BA74-83B4DF42EB15}" type="presParOf" srcId="{0442A4AB-433E-B343-B7B3-50D0650F6BA4}" destId="{867400F4-9480-BD4E-8B84-AF7D7FCDB560}" srcOrd="4" destOrd="0" presId="urn:microsoft.com/office/officeart/2005/8/layout/pyramid2"/>
    <dgm:cxn modelId="{07819E60-7252-0E42-BDB5-4F013F5E0254}" type="presParOf" srcId="{0442A4AB-433E-B343-B7B3-50D0650F6BA4}" destId="{51A051F9-5C0B-AF4B-A568-20C53737AD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8E9CB-36FE-894C-822A-95E97A150F5B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C39DB7F-7C99-A74D-9266-DCAC85D60A2C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norme sociali introiettate </a:t>
          </a:r>
          <a:endParaRPr lang="it-IT" dirty="0"/>
        </a:p>
      </dgm:t>
    </dgm:pt>
    <dgm:pt modelId="{2F47FEBB-0400-FB43-A640-EB9307461CEA}" type="parTrans" cxnId="{3E961A35-AEC4-9540-8ACB-B39947B0E323}">
      <dgm:prSet/>
      <dgm:spPr/>
      <dgm:t>
        <a:bodyPr/>
        <a:lstStyle/>
        <a:p>
          <a:endParaRPr lang="it-IT"/>
        </a:p>
      </dgm:t>
    </dgm:pt>
    <dgm:pt modelId="{DFF0F9AA-D215-624E-903C-5E44BB164162}" type="sibTrans" cxnId="{3E961A35-AEC4-9540-8ACB-B39947B0E323}">
      <dgm:prSet/>
      <dgm:spPr/>
      <dgm:t>
        <a:bodyPr/>
        <a:lstStyle/>
        <a:p>
          <a:endParaRPr lang="it-IT"/>
        </a:p>
      </dgm:t>
    </dgm:pt>
    <dgm:pt modelId="{8E3FB7C0-EF44-7640-A943-7B3316594600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scelta e strategia </a:t>
          </a:r>
          <a:endParaRPr lang="it-IT" dirty="0"/>
        </a:p>
      </dgm:t>
    </dgm:pt>
    <dgm:pt modelId="{EFCBB546-4857-EC47-BD06-AC1997832233}" type="parTrans" cxnId="{85DDDAC0-B631-E149-952B-11E4C6890B4C}">
      <dgm:prSet/>
      <dgm:spPr/>
      <dgm:t>
        <a:bodyPr/>
        <a:lstStyle/>
        <a:p>
          <a:endParaRPr lang="it-IT"/>
        </a:p>
      </dgm:t>
    </dgm:pt>
    <dgm:pt modelId="{6588C455-4868-2442-9AAC-093B24B2DC33}" type="sibTrans" cxnId="{85DDDAC0-B631-E149-952B-11E4C6890B4C}">
      <dgm:prSet/>
      <dgm:spPr/>
      <dgm:t>
        <a:bodyPr/>
        <a:lstStyle/>
        <a:p>
          <a:endParaRPr lang="it-IT"/>
        </a:p>
      </dgm:t>
    </dgm:pt>
    <dgm:pt modelId="{F55F5009-BA6C-FC43-803B-4A86834B5E06}">
      <dgm:prSet phldrT="[Testo]"/>
      <dgm:spPr/>
      <dgm:t>
        <a:bodyPr/>
        <a:lstStyle/>
        <a:p>
          <a:r>
            <a:rPr lang="it-IT" dirty="0"/>
            <a:t>Nuovo standard comportamentale</a:t>
          </a:r>
        </a:p>
      </dgm:t>
    </dgm:pt>
    <dgm:pt modelId="{07BD9CF6-F87B-D045-B8DB-5054348F3EF8}" type="parTrans" cxnId="{173A8F80-F0F0-B040-9803-690939F8961A}">
      <dgm:prSet/>
      <dgm:spPr/>
      <dgm:t>
        <a:bodyPr/>
        <a:lstStyle/>
        <a:p>
          <a:endParaRPr lang="it-IT"/>
        </a:p>
      </dgm:t>
    </dgm:pt>
    <dgm:pt modelId="{0C88DD0C-0D29-DC49-A218-25F28F8D5038}" type="sibTrans" cxnId="{173A8F80-F0F0-B040-9803-690939F8961A}">
      <dgm:prSet/>
      <dgm:spPr/>
      <dgm:t>
        <a:bodyPr/>
        <a:lstStyle/>
        <a:p>
          <a:endParaRPr lang="it-IT"/>
        </a:p>
      </dgm:t>
    </dgm:pt>
    <dgm:pt modelId="{5BA6D5C5-857A-FA49-B760-0B6CE9E6526C}" type="pres">
      <dgm:prSet presAssocID="{84C8E9CB-36FE-894C-822A-95E97A150F5B}" presName="Name0" presStyleCnt="0">
        <dgm:presLayoutVars>
          <dgm:dir/>
          <dgm:resizeHandles val="exact"/>
        </dgm:presLayoutVars>
      </dgm:prSet>
      <dgm:spPr/>
    </dgm:pt>
    <dgm:pt modelId="{F52D9971-EE5C-A34F-867E-297CC442F8DB}" type="pres">
      <dgm:prSet presAssocID="{5C39DB7F-7C99-A74D-9266-DCAC85D60A2C}" presName="node" presStyleLbl="node1" presStyleIdx="0" presStyleCnt="3">
        <dgm:presLayoutVars>
          <dgm:bulletEnabled val="1"/>
        </dgm:presLayoutVars>
      </dgm:prSet>
      <dgm:spPr/>
    </dgm:pt>
    <dgm:pt modelId="{FDCECC7D-A629-694B-8CA8-CD09FB0839EF}" type="pres">
      <dgm:prSet presAssocID="{DFF0F9AA-D215-624E-903C-5E44BB164162}" presName="sibTrans" presStyleLbl="sibTrans2D1" presStyleIdx="0" presStyleCnt="2"/>
      <dgm:spPr/>
    </dgm:pt>
    <dgm:pt modelId="{EABCF096-DCB9-7146-BC05-B94C8D41428F}" type="pres">
      <dgm:prSet presAssocID="{DFF0F9AA-D215-624E-903C-5E44BB164162}" presName="connectorText" presStyleLbl="sibTrans2D1" presStyleIdx="0" presStyleCnt="2"/>
      <dgm:spPr/>
    </dgm:pt>
    <dgm:pt modelId="{2EBCEB91-41D3-2642-BE83-BA2AA3E59E1D}" type="pres">
      <dgm:prSet presAssocID="{8E3FB7C0-EF44-7640-A943-7B3316594600}" presName="node" presStyleLbl="node1" presStyleIdx="1" presStyleCnt="3">
        <dgm:presLayoutVars>
          <dgm:bulletEnabled val="1"/>
        </dgm:presLayoutVars>
      </dgm:prSet>
      <dgm:spPr/>
    </dgm:pt>
    <dgm:pt modelId="{8342A92F-6734-5041-9A34-5F2330C2796C}" type="pres">
      <dgm:prSet presAssocID="{6588C455-4868-2442-9AAC-093B24B2DC33}" presName="sibTrans" presStyleLbl="sibTrans2D1" presStyleIdx="1" presStyleCnt="2"/>
      <dgm:spPr/>
    </dgm:pt>
    <dgm:pt modelId="{8B5FC95F-44B3-E44A-BBBA-3A7C5B29BC64}" type="pres">
      <dgm:prSet presAssocID="{6588C455-4868-2442-9AAC-093B24B2DC33}" presName="connectorText" presStyleLbl="sibTrans2D1" presStyleIdx="1" presStyleCnt="2"/>
      <dgm:spPr/>
    </dgm:pt>
    <dgm:pt modelId="{1288B1E5-37BC-E54C-BF68-EDC44726AFB9}" type="pres">
      <dgm:prSet presAssocID="{F55F5009-BA6C-FC43-803B-4A86834B5E06}" presName="node" presStyleLbl="node1" presStyleIdx="2" presStyleCnt="3">
        <dgm:presLayoutVars>
          <dgm:bulletEnabled val="1"/>
        </dgm:presLayoutVars>
      </dgm:prSet>
      <dgm:spPr/>
    </dgm:pt>
  </dgm:ptLst>
  <dgm:cxnLst>
    <dgm:cxn modelId="{22E5170B-6181-7D46-A41C-9FEEA982DC84}" type="presOf" srcId="{5C39DB7F-7C99-A74D-9266-DCAC85D60A2C}" destId="{F52D9971-EE5C-A34F-867E-297CC442F8DB}" srcOrd="0" destOrd="0" presId="urn:microsoft.com/office/officeart/2005/8/layout/process1"/>
    <dgm:cxn modelId="{004DEB0B-E041-5A4A-8C22-1247565538DE}" type="presOf" srcId="{8E3FB7C0-EF44-7640-A943-7B3316594600}" destId="{2EBCEB91-41D3-2642-BE83-BA2AA3E59E1D}" srcOrd="0" destOrd="0" presId="urn:microsoft.com/office/officeart/2005/8/layout/process1"/>
    <dgm:cxn modelId="{9F13B81F-7BB8-BF47-ADBA-676A0EE24E63}" type="presOf" srcId="{DFF0F9AA-D215-624E-903C-5E44BB164162}" destId="{FDCECC7D-A629-694B-8CA8-CD09FB0839EF}" srcOrd="0" destOrd="0" presId="urn:microsoft.com/office/officeart/2005/8/layout/process1"/>
    <dgm:cxn modelId="{3E961A35-AEC4-9540-8ACB-B39947B0E323}" srcId="{84C8E9CB-36FE-894C-822A-95E97A150F5B}" destId="{5C39DB7F-7C99-A74D-9266-DCAC85D60A2C}" srcOrd="0" destOrd="0" parTransId="{2F47FEBB-0400-FB43-A640-EB9307461CEA}" sibTransId="{DFF0F9AA-D215-624E-903C-5E44BB164162}"/>
    <dgm:cxn modelId="{883F284E-86B2-904B-A0B5-F0DDAABFD7E5}" type="presOf" srcId="{6588C455-4868-2442-9AAC-093B24B2DC33}" destId="{8342A92F-6734-5041-9A34-5F2330C2796C}" srcOrd="0" destOrd="0" presId="urn:microsoft.com/office/officeart/2005/8/layout/process1"/>
    <dgm:cxn modelId="{4367C65C-47A4-5843-9777-BE28AE2A1AC4}" type="presOf" srcId="{6588C455-4868-2442-9AAC-093B24B2DC33}" destId="{8B5FC95F-44B3-E44A-BBBA-3A7C5B29BC64}" srcOrd="1" destOrd="0" presId="urn:microsoft.com/office/officeart/2005/8/layout/process1"/>
    <dgm:cxn modelId="{173A8F80-F0F0-B040-9803-690939F8961A}" srcId="{84C8E9CB-36FE-894C-822A-95E97A150F5B}" destId="{F55F5009-BA6C-FC43-803B-4A86834B5E06}" srcOrd="2" destOrd="0" parTransId="{07BD9CF6-F87B-D045-B8DB-5054348F3EF8}" sibTransId="{0C88DD0C-0D29-DC49-A218-25F28F8D5038}"/>
    <dgm:cxn modelId="{F6E5AD9F-3A2C-AF4D-911D-D8EECE2B8572}" type="presOf" srcId="{84C8E9CB-36FE-894C-822A-95E97A150F5B}" destId="{5BA6D5C5-857A-FA49-B760-0B6CE9E6526C}" srcOrd="0" destOrd="0" presId="urn:microsoft.com/office/officeart/2005/8/layout/process1"/>
    <dgm:cxn modelId="{1073B3AC-3377-3D42-8302-A2C44067DD33}" type="presOf" srcId="{F55F5009-BA6C-FC43-803B-4A86834B5E06}" destId="{1288B1E5-37BC-E54C-BF68-EDC44726AFB9}" srcOrd="0" destOrd="0" presId="urn:microsoft.com/office/officeart/2005/8/layout/process1"/>
    <dgm:cxn modelId="{85DDDAC0-B631-E149-952B-11E4C6890B4C}" srcId="{84C8E9CB-36FE-894C-822A-95E97A150F5B}" destId="{8E3FB7C0-EF44-7640-A943-7B3316594600}" srcOrd="1" destOrd="0" parTransId="{EFCBB546-4857-EC47-BD06-AC1997832233}" sibTransId="{6588C455-4868-2442-9AAC-093B24B2DC33}"/>
    <dgm:cxn modelId="{114033DA-9BC5-6A47-8201-600C27705BBF}" type="presOf" srcId="{DFF0F9AA-D215-624E-903C-5E44BB164162}" destId="{EABCF096-DCB9-7146-BC05-B94C8D41428F}" srcOrd="1" destOrd="0" presId="urn:microsoft.com/office/officeart/2005/8/layout/process1"/>
    <dgm:cxn modelId="{775933E7-C1D1-364F-870B-4A962991BC0F}" type="presParOf" srcId="{5BA6D5C5-857A-FA49-B760-0B6CE9E6526C}" destId="{F52D9971-EE5C-A34F-867E-297CC442F8DB}" srcOrd="0" destOrd="0" presId="urn:microsoft.com/office/officeart/2005/8/layout/process1"/>
    <dgm:cxn modelId="{04B5B379-D51B-4D47-B6D7-90C54B4AD8CC}" type="presParOf" srcId="{5BA6D5C5-857A-FA49-B760-0B6CE9E6526C}" destId="{FDCECC7D-A629-694B-8CA8-CD09FB0839EF}" srcOrd="1" destOrd="0" presId="urn:microsoft.com/office/officeart/2005/8/layout/process1"/>
    <dgm:cxn modelId="{177CF864-04CA-EE4B-BAF3-DDC4DBBA58EF}" type="presParOf" srcId="{FDCECC7D-A629-694B-8CA8-CD09FB0839EF}" destId="{EABCF096-DCB9-7146-BC05-B94C8D41428F}" srcOrd="0" destOrd="0" presId="urn:microsoft.com/office/officeart/2005/8/layout/process1"/>
    <dgm:cxn modelId="{0289B679-3F5D-4E4B-8B1F-4FD993BF2917}" type="presParOf" srcId="{5BA6D5C5-857A-FA49-B760-0B6CE9E6526C}" destId="{2EBCEB91-41D3-2642-BE83-BA2AA3E59E1D}" srcOrd="2" destOrd="0" presId="urn:microsoft.com/office/officeart/2005/8/layout/process1"/>
    <dgm:cxn modelId="{D1BC65CE-3408-4A42-8596-B930B9B3C9DC}" type="presParOf" srcId="{5BA6D5C5-857A-FA49-B760-0B6CE9E6526C}" destId="{8342A92F-6734-5041-9A34-5F2330C2796C}" srcOrd="3" destOrd="0" presId="urn:microsoft.com/office/officeart/2005/8/layout/process1"/>
    <dgm:cxn modelId="{87209AA2-85EE-5F49-8250-52D654762A2B}" type="presParOf" srcId="{8342A92F-6734-5041-9A34-5F2330C2796C}" destId="{8B5FC95F-44B3-E44A-BBBA-3A7C5B29BC64}" srcOrd="0" destOrd="0" presId="urn:microsoft.com/office/officeart/2005/8/layout/process1"/>
    <dgm:cxn modelId="{F3A37AC4-15D8-9B4F-A071-82BB64482590}" type="presParOf" srcId="{5BA6D5C5-857A-FA49-B760-0B6CE9E6526C}" destId="{1288B1E5-37BC-E54C-BF68-EDC44726AF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71D387-1E82-4373-894A-860EA6379AD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C49C20-FE16-4563-AFE7-73B8A5382AAF}">
      <dgm:prSet/>
      <dgm:spPr/>
      <dgm:t>
        <a:bodyPr/>
        <a:lstStyle/>
        <a:p>
          <a:r>
            <a:rPr lang="en-US"/>
            <a:t>CRISI ECONOMICA 2007-08</a:t>
          </a:r>
        </a:p>
      </dgm:t>
    </dgm:pt>
    <dgm:pt modelId="{A03A67E1-83F2-4EAA-AA5C-73B6B67893CF}" type="parTrans" cxnId="{861B02EB-FD0E-49F2-BB73-CF53E1DC061E}">
      <dgm:prSet/>
      <dgm:spPr/>
      <dgm:t>
        <a:bodyPr/>
        <a:lstStyle/>
        <a:p>
          <a:endParaRPr lang="en-US"/>
        </a:p>
      </dgm:t>
    </dgm:pt>
    <dgm:pt modelId="{690CE6CE-C827-4CCF-A259-D6442D284033}" type="sibTrans" cxnId="{861B02EB-FD0E-49F2-BB73-CF53E1DC061E}">
      <dgm:prSet/>
      <dgm:spPr/>
      <dgm:t>
        <a:bodyPr/>
        <a:lstStyle/>
        <a:p>
          <a:endParaRPr lang="en-US"/>
        </a:p>
      </dgm:t>
    </dgm:pt>
    <dgm:pt modelId="{D283D7E1-E36E-40F4-9D0A-8C5404503B8F}">
      <dgm:prSet/>
      <dgm:spPr/>
      <dgm:t>
        <a:bodyPr/>
        <a:lstStyle/>
        <a:p>
          <a:r>
            <a:rPr lang="en-US"/>
            <a:t>CHIUSURA DELLE QUOTE IMMIGRAZIONE</a:t>
          </a:r>
        </a:p>
      </dgm:t>
    </dgm:pt>
    <dgm:pt modelId="{28FDE613-A16C-41F6-B068-728031A25227}" type="parTrans" cxnId="{DB52775A-392F-4EEB-A33E-BB569C260F77}">
      <dgm:prSet/>
      <dgm:spPr/>
      <dgm:t>
        <a:bodyPr/>
        <a:lstStyle/>
        <a:p>
          <a:endParaRPr lang="en-US"/>
        </a:p>
      </dgm:t>
    </dgm:pt>
    <dgm:pt modelId="{72A4FFD7-B939-44CB-8EC2-C4C2E00167C4}" type="sibTrans" cxnId="{DB52775A-392F-4EEB-A33E-BB569C260F77}">
      <dgm:prSet/>
      <dgm:spPr/>
      <dgm:t>
        <a:bodyPr/>
        <a:lstStyle/>
        <a:p>
          <a:endParaRPr lang="en-US"/>
        </a:p>
      </dgm:t>
    </dgm:pt>
    <dgm:pt modelId="{0DA6F9FE-0E4D-4DAE-96A6-B1B2F8E51BE7}">
      <dgm:prSet/>
      <dgm:spPr/>
      <dgm:t>
        <a:bodyPr/>
        <a:lstStyle/>
        <a:p>
          <a:r>
            <a:rPr lang="en-US"/>
            <a:t>PRIMAVERE ARABE 2011 </a:t>
          </a:r>
        </a:p>
      </dgm:t>
    </dgm:pt>
    <dgm:pt modelId="{52FFD7E8-3109-4576-A0C8-F43415CAD90F}" type="parTrans" cxnId="{93A8837B-D1D0-473E-84E7-9F32302E9F90}">
      <dgm:prSet/>
      <dgm:spPr/>
      <dgm:t>
        <a:bodyPr/>
        <a:lstStyle/>
        <a:p>
          <a:endParaRPr lang="en-US"/>
        </a:p>
      </dgm:t>
    </dgm:pt>
    <dgm:pt modelId="{215F6AC8-A053-4C5D-9E91-B7235C5AC7A8}" type="sibTrans" cxnId="{93A8837B-D1D0-473E-84E7-9F32302E9F90}">
      <dgm:prSet/>
      <dgm:spPr/>
      <dgm:t>
        <a:bodyPr/>
        <a:lstStyle/>
        <a:p>
          <a:endParaRPr lang="en-US"/>
        </a:p>
      </dgm:t>
    </dgm:pt>
    <dgm:pt modelId="{6140AF19-5D43-4FFF-9646-DC7C5C241DAC}">
      <dgm:prSet/>
      <dgm:spPr/>
      <dgm:t>
        <a:bodyPr/>
        <a:lstStyle/>
        <a:p>
          <a:r>
            <a:rPr lang="en-US"/>
            <a:t>EMERGENZE CLIMATICHE E POLITICHE</a:t>
          </a:r>
        </a:p>
      </dgm:t>
    </dgm:pt>
    <dgm:pt modelId="{6B973A20-2FDC-43A4-846C-CF98B88F1D67}" type="parTrans" cxnId="{B24E71DA-43B0-44D4-9FDC-4AACB92396E0}">
      <dgm:prSet/>
      <dgm:spPr/>
      <dgm:t>
        <a:bodyPr/>
        <a:lstStyle/>
        <a:p>
          <a:endParaRPr lang="en-US"/>
        </a:p>
      </dgm:t>
    </dgm:pt>
    <dgm:pt modelId="{D31AB544-7330-4BB6-A17F-0344720C4286}" type="sibTrans" cxnId="{B24E71DA-43B0-44D4-9FDC-4AACB92396E0}">
      <dgm:prSet/>
      <dgm:spPr/>
      <dgm:t>
        <a:bodyPr/>
        <a:lstStyle/>
        <a:p>
          <a:endParaRPr lang="en-US"/>
        </a:p>
      </dgm:t>
    </dgm:pt>
    <dgm:pt modelId="{8B2D1B64-20EE-455A-B517-BBF5FD28820F}">
      <dgm:prSet/>
      <dgm:spPr/>
      <dgm:t>
        <a:bodyPr/>
        <a:lstStyle/>
        <a:p>
          <a:r>
            <a:rPr lang="en-US"/>
            <a:t>AUMENTO DEI RICHIEDENTI ASILO/PROTEZIONE </a:t>
          </a:r>
        </a:p>
      </dgm:t>
    </dgm:pt>
    <dgm:pt modelId="{3AAFB18C-625D-47BB-822C-3EB04BC59A16}" type="parTrans" cxnId="{7118A4C1-EF7C-4E56-A1EA-0D57BC5EF4D6}">
      <dgm:prSet/>
      <dgm:spPr/>
      <dgm:t>
        <a:bodyPr/>
        <a:lstStyle/>
        <a:p>
          <a:endParaRPr lang="en-US"/>
        </a:p>
      </dgm:t>
    </dgm:pt>
    <dgm:pt modelId="{792C53AF-156B-4FC1-B813-E714967FC4FB}" type="sibTrans" cxnId="{7118A4C1-EF7C-4E56-A1EA-0D57BC5EF4D6}">
      <dgm:prSet/>
      <dgm:spPr/>
      <dgm:t>
        <a:bodyPr/>
        <a:lstStyle/>
        <a:p>
          <a:endParaRPr lang="en-US"/>
        </a:p>
      </dgm:t>
    </dgm:pt>
    <dgm:pt modelId="{4006CD9C-A0BB-7141-A5F3-2690F710C5A3}" type="pres">
      <dgm:prSet presAssocID="{C971D387-1E82-4373-894A-860EA6379AD3}" presName="outerComposite" presStyleCnt="0">
        <dgm:presLayoutVars>
          <dgm:chMax val="5"/>
          <dgm:dir/>
          <dgm:resizeHandles val="exact"/>
        </dgm:presLayoutVars>
      </dgm:prSet>
      <dgm:spPr/>
    </dgm:pt>
    <dgm:pt modelId="{2D6E7972-5E70-4240-BD51-CCADFA8BF494}" type="pres">
      <dgm:prSet presAssocID="{C971D387-1E82-4373-894A-860EA6379AD3}" presName="dummyMaxCanvas" presStyleCnt="0">
        <dgm:presLayoutVars/>
      </dgm:prSet>
      <dgm:spPr/>
    </dgm:pt>
    <dgm:pt modelId="{BB68C517-956F-8F40-9568-C87361094B6B}" type="pres">
      <dgm:prSet presAssocID="{C971D387-1E82-4373-894A-860EA6379AD3}" presName="FiveNodes_1" presStyleLbl="node1" presStyleIdx="0" presStyleCnt="5">
        <dgm:presLayoutVars>
          <dgm:bulletEnabled val="1"/>
        </dgm:presLayoutVars>
      </dgm:prSet>
      <dgm:spPr/>
    </dgm:pt>
    <dgm:pt modelId="{C3E1C419-6581-ED40-98CA-26072B84650B}" type="pres">
      <dgm:prSet presAssocID="{C971D387-1E82-4373-894A-860EA6379AD3}" presName="FiveNodes_2" presStyleLbl="node1" presStyleIdx="1" presStyleCnt="5">
        <dgm:presLayoutVars>
          <dgm:bulletEnabled val="1"/>
        </dgm:presLayoutVars>
      </dgm:prSet>
      <dgm:spPr/>
    </dgm:pt>
    <dgm:pt modelId="{0A7F2019-F6C4-E14B-823A-9DB0A58F54D9}" type="pres">
      <dgm:prSet presAssocID="{C971D387-1E82-4373-894A-860EA6379AD3}" presName="FiveNodes_3" presStyleLbl="node1" presStyleIdx="2" presStyleCnt="5">
        <dgm:presLayoutVars>
          <dgm:bulletEnabled val="1"/>
        </dgm:presLayoutVars>
      </dgm:prSet>
      <dgm:spPr/>
    </dgm:pt>
    <dgm:pt modelId="{35E3F231-E31E-F542-8EC6-7FD0C61B8429}" type="pres">
      <dgm:prSet presAssocID="{C971D387-1E82-4373-894A-860EA6379AD3}" presName="FiveNodes_4" presStyleLbl="node1" presStyleIdx="3" presStyleCnt="5">
        <dgm:presLayoutVars>
          <dgm:bulletEnabled val="1"/>
        </dgm:presLayoutVars>
      </dgm:prSet>
      <dgm:spPr/>
    </dgm:pt>
    <dgm:pt modelId="{90F2EDC3-2E61-EC49-BF6F-8CA834ABC8A5}" type="pres">
      <dgm:prSet presAssocID="{C971D387-1E82-4373-894A-860EA6379AD3}" presName="FiveNodes_5" presStyleLbl="node1" presStyleIdx="4" presStyleCnt="5">
        <dgm:presLayoutVars>
          <dgm:bulletEnabled val="1"/>
        </dgm:presLayoutVars>
      </dgm:prSet>
      <dgm:spPr/>
    </dgm:pt>
    <dgm:pt modelId="{58010A69-3CD1-2B43-9EC9-FB11F79A5894}" type="pres">
      <dgm:prSet presAssocID="{C971D387-1E82-4373-894A-860EA6379AD3}" presName="FiveConn_1-2" presStyleLbl="fgAccFollowNode1" presStyleIdx="0" presStyleCnt="4">
        <dgm:presLayoutVars>
          <dgm:bulletEnabled val="1"/>
        </dgm:presLayoutVars>
      </dgm:prSet>
      <dgm:spPr/>
    </dgm:pt>
    <dgm:pt modelId="{5AC761C9-E4B6-1141-870D-0AF495B3FBF9}" type="pres">
      <dgm:prSet presAssocID="{C971D387-1E82-4373-894A-860EA6379AD3}" presName="FiveConn_2-3" presStyleLbl="fgAccFollowNode1" presStyleIdx="1" presStyleCnt="4">
        <dgm:presLayoutVars>
          <dgm:bulletEnabled val="1"/>
        </dgm:presLayoutVars>
      </dgm:prSet>
      <dgm:spPr/>
    </dgm:pt>
    <dgm:pt modelId="{C445C58F-A6BE-E546-916B-4D99388709FA}" type="pres">
      <dgm:prSet presAssocID="{C971D387-1E82-4373-894A-860EA6379AD3}" presName="FiveConn_3-4" presStyleLbl="fgAccFollowNode1" presStyleIdx="2" presStyleCnt="4">
        <dgm:presLayoutVars>
          <dgm:bulletEnabled val="1"/>
        </dgm:presLayoutVars>
      </dgm:prSet>
      <dgm:spPr/>
    </dgm:pt>
    <dgm:pt modelId="{E7B515F0-1788-8741-89D5-A952C24E3DAE}" type="pres">
      <dgm:prSet presAssocID="{C971D387-1E82-4373-894A-860EA6379AD3}" presName="FiveConn_4-5" presStyleLbl="fgAccFollowNode1" presStyleIdx="3" presStyleCnt="4">
        <dgm:presLayoutVars>
          <dgm:bulletEnabled val="1"/>
        </dgm:presLayoutVars>
      </dgm:prSet>
      <dgm:spPr/>
    </dgm:pt>
    <dgm:pt modelId="{54BDF7DE-1D67-A84F-8C1E-9E1651F3E697}" type="pres">
      <dgm:prSet presAssocID="{C971D387-1E82-4373-894A-860EA6379AD3}" presName="FiveNodes_1_text" presStyleLbl="node1" presStyleIdx="4" presStyleCnt="5">
        <dgm:presLayoutVars>
          <dgm:bulletEnabled val="1"/>
        </dgm:presLayoutVars>
      </dgm:prSet>
      <dgm:spPr/>
    </dgm:pt>
    <dgm:pt modelId="{A7AAF877-6EB0-5E45-BB6B-989B8ED8302E}" type="pres">
      <dgm:prSet presAssocID="{C971D387-1E82-4373-894A-860EA6379AD3}" presName="FiveNodes_2_text" presStyleLbl="node1" presStyleIdx="4" presStyleCnt="5">
        <dgm:presLayoutVars>
          <dgm:bulletEnabled val="1"/>
        </dgm:presLayoutVars>
      </dgm:prSet>
      <dgm:spPr/>
    </dgm:pt>
    <dgm:pt modelId="{A7F4D23B-5A35-5343-B096-F998A1A96460}" type="pres">
      <dgm:prSet presAssocID="{C971D387-1E82-4373-894A-860EA6379AD3}" presName="FiveNodes_3_text" presStyleLbl="node1" presStyleIdx="4" presStyleCnt="5">
        <dgm:presLayoutVars>
          <dgm:bulletEnabled val="1"/>
        </dgm:presLayoutVars>
      </dgm:prSet>
      <dgm:spPr/>
    </dgm:pt>
    <dgm:pt modelId="{EFED517D-66EF-7340-BFA3-E654F64C5741}" type="pres">
      <dgm:prSet presAssocID="{C971D387-1E82-4373-894A-860EA6379AD3}" presName="FiveNodes_4_text" presStyleLbl="node1" presStyleIdx="4" presStyleCnt="5">
        <dgm:presLayoutVars>
          <dgm:bulletEnabled val="1"/>
        </dgm:presLayoutVars>
      </dgm:prSet>
      <dgm:spPr/>
    </dgm:pt>
    <dgm:pt modelId="{4838CA2E-57CF-9744-AF9A-F1CF9693E069}" type="pres">
      <dgm:prSet presAssocID="{C971D387-1E82-4373-894A-860EA6379AD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04CD72F-C212-884C-8FDB-39E9229FE686}" type="presOf" srcId="{72A4FFD7-B939-44CB-8EC2-C4C2E00167C4}" destId="{5AC761C9-E4B6-1141-870D-0AF495B3FBF9}" srcOrd="0" destOrd="0" presId="urn:microsoft.com/office/officeart/2005/8/layout/vProcess5"/>
    <dgm:cxn modelId="{0FE4A254-04B8-2D41-A976-34F9F6D012EB}" type="presOf" srcId="{215F6AC8-A053-4C5D-9E91-B7235C5AC7A8}" destId="{C445C58F-A6BE-E546-916B-4D99388709FA}" srcOrd="0" destOrd="0" presId="urn:microsoft.com/office/officeart/2005/8/layout/vProcess5"/>
    <dgm:cxn modelId="{EE653858-12C9-F348-B60C-172BEBBDA300}" type="presOf" srcId="{D31AB544-7330-4BB6-A17F-0344720C4286}" destId="{E7B515F0-1788-8741-89D5-A952C24E3DAE}" srcOrd="0" destOrd="0" presId="urn:microsoft.com/office/officeart/2005/8/layout/vProcess5"/>
    <dgm:cxn modelId="{DB52775A-392F-4EEB-A33E-BB569C260F77}" srcId="{C971D387-1E82-4373-894A-860EA6379AD3}" destId="{D283D7E1-E36E-40F4-9D0A-8C5404503B8F}" srcOrd="1" destOrd="0" parTransId="{28FDE613-A16C-41F6-B068-728031A25227}" sibTransId="{72A4FFD7-B939-44CB-8EC2-C4C2E00167C4}"/>
    <dgm:cxn modelId="{93A8837B-D1D0-473E-84E7-9F32302E9F90}" srcId="{C971D387-1E82-4373-894A-860EA6379AD3}" destId="{0DA6F9FE-0E4D-4DAE-96A6-B1B2F8E51BE7}" srcOrd="2" destOrd="0" parTransId="{52FFD7E8-3109-4576-A0C8-F43415CAD90F}" sibTransId="{215F6AC8-A053-4C5D-9E91-B7235C5AC7A8}"/>
    <dgm:cxn modelId="{B1157A80-8229-784C-972C-7E02E4FA58FE}" type="presOf" srcId="{D283D7E1-E36E-40F4-9D0A-8C5404503B8F}" destId="{C3E1C419-6581-ED40-98CA-26072B84650B}" srcOrd="0" destOrd="0" presId="urn:microsoft.com/office/officeart/2005/8/layout/vProcess5"/>
    <dgm:cxn modelId="{0B67728E-75A1-534B-9494-B7A373F05CE8}" type="presOf" srcId="{D283D7E1-E36E-40F4-9D0A-8C5404503B8F}" destId="{A7AAF877-6EB0-5E45-BB6B-989B8ED8302E}" srcOrd="1" destOrd="0" presId="urn:microsoft.com/office/officeart/2005/8/layout/vProcess5"/>
    <dgm:cxn modelId="{3532A291-9D0E-1844-9859-8590A6F0C0F3}" type="presOf" srcId="{C971D387-1E82-4373-894A-860EA6379AD3}" destId="{4006CD9C-A0BB-7141-A5F3-2690F710C5A3}" srcOrd="0" destOrd="0" presId="urn:microsoft.com/office/officeart/2005/8/layout/vProcess5"/>
    <dgm:cxn modelId="{F70C0692-FDC2-6746-9FA7-65F25F1CE3FF}" type="presOf" srcId="{6140AF19-5D43-4FFF-9646-DC7C5C241DAC}" destId="{EFED517D-66EF-7340-BFA3-E654F64C5741}" srcOrd="1" destOrd="0" presId="urn:microsoft.com/office/officeart/2005/8/layout/vProcess5"/>
    <dgm:cxn modelId="{0740A997-08BC-444E-9D0E-0C4643D7A977}" type="presOf" srcId="{8B2D1B64-20EE-455A-B517-BBF5FD28820F}" destId="{90F2EDC3-2E61-EC49-BF6F-8CA834ABC8A5}" srcOrd="0" destOrd="0" presId="urn:microsoft.com/office/officeart/2005/8/layout/vProcess5"/>
    <dgm:cxn modelId="{7118A4C1-EF7C-4E56-A1EA-0D57BC5EF4D6}" srcId="{C971D387-1E82-4373-894A-860EA6379AD3}" destId="{8B2D1B64-20EE-455A-B517-BBF5FD28820F}" srcOrd="4" destOrd="0" parTransId="{3AAFB18C-625D-47BB-822C-3EB04BC59A16}" sibTransId="{792C53AF-156B-4FC1-B813-E714967FC4FB}"/>
    <dgm:cxn modelId="{131BFCC3-3F34-BE4E-9C15-AEA4315953D2}" type="presOf" srcId="{0DA6F9FE-0E4D-4DAE-96A6-B1B2F8E51BE7}" destId="{0A7F2019-F6C4-E14B-823A-9DB0A58F54D9}" srcOrd="0" destOrd="0" presId="urn:microsoft.com/office/officeart/2005/8/layout/vProcess5"/>
    <dgm:cxn modelId="{D6E33FC5-5311-D845-B7C5-6E7C73ECBF98}" type="presOf" srcId="{0DA6F9FE-0E4D-4DAE-96A6-B1B2F8E51BE7}" destId="{A7F4D23B-5A35-5343-B096-F998A1A96460}" srcOrd="1" destOrd="0" presId="urn:microsoft.com/office/officeart/2005/8/layout/vProcess5"/>
    <dgm:cxn modelId="{61055FD6-6BF6-FD4C-AC3A-C8ED4DBF1C10}" type="presOf" srcId="{690CE6CE-C827-4CCF-A259-D6442D284033}" destId="{58010A69-3CD1-2B43-9EC9-FB11F79A5894}" srcOrd="0" destOrd="0" presId="urn:microsoft.com/office/officeart/2005/8/layout/vProcess5"/>
    <dgm:cxn modelId="{49F334DA-F21A-4741-9FF4-EB0892908468}" type="presOf" srcId="{6140AF19-5D43-4FFF-9646-DC7C5C241DAC}" destId="{35E3F231-E31E-F542-8EC6-7FD0C61B8429}" srcOrd="0" destOrd="0" presId="urn:microsoft.com/office/officeart/2005/8/layout/vProcess5"/>
    <dgm:cxn modelId="{B24E71DA-43B0-44D4-9FDC-4AACB92396E0}" srcId="{C971D387-1E82-4373-894A-860EA6379AD3}" destId="{6140AF19-5D43-4FFF-9646-DC7C5C241DAC}" srcOrd="3" destOrd="0" parTransId="{6B973A20-2FDC-43A4-846C-CF98B88F1D67}" sibTransId="{D31AB544-7330-4BB6-A17F-0344720C4286}"/>
    <dgm:cxn modelId="{9A5B27E4-73A2-9941-AA08-A208B33B3ADB}" type="presOf" srcId="{9DC49C20-FE16-4563-AFE7-73B8A5382AAF}" destId="{BB68C517-956F-8F40-9568-C87361094B6B}" srcOrd="0" destOrd="0" presId="urn:microsoft.com/office/officeart/2005/8/layout/vProcess5"/>
    <dgm:cxn modelId="{516406EA-C2EE-8648-84A5-C5298802AFC3}" type="presOf" srcId="{8B2D1B64-20EE-455A-B517-BBF5FD28820F}" destId="{4838CA2E-57CF-9744-AF9A-F1CF9693E069}" srcOrd="1" destOrd="0" presId="urn:microsoft.com/office/officeart/2005/8/layout/vProcess5"/>
    <dgm:cxn modelId="{861B02EB-FD0E-49F2-BB73-CF53E1DC061E}" srcId="{C971D387-1E82-4373-894A-860EA6379AD3}" destId="{9DC49C20-FE16-4563-AFE7-73B8A5382AAF}" srcOrd="0" destOrd="0" parTransId="{A03A67E1-83F2-4EAA-AA5C-73B6B67893CF}" sibTransId="{690CE6CE-C827-4CCF-A259-D6442D284033}"/>
    <dgm:cxn modelId="{D1EFD1F9-D0BE-AD45-9D19-C67B65A42AFC}" type="presOf" srcId="{9DC49C20-FE16-4563-AFE7-73B8A5382AAF}" destId="{54BDF7DE-1D67-A84F-8C1E-9E1651F3E697}" srcOrd="1" destOrd="0" presId="urn:microsoft.com/office/officeart/2005/8/layout/vProcess5"/>
    <dgm:cxn modelId="{710A2BAE-CD2D-F94C-9AF2-4B35F08B5E6C}" type="presParOf" srcId="{4006CD9C-A0BB-7141-A5F3-2690F710C5A3}" destId="{2D6E7972-5E70-4240-BD51-CCADFA8BF494}" srcOrd="0" destOrd="0" presId="urn:microsoft.com/office/officeart/2005/8/layout/vProcess5"/>
    <dgm:cxn modelId="{81EE2624-B622-FD45-B4AB-FD93E1C56019}" type="presParOf" srcId="{4006CD9C-A0BB-7141-A5F3-2690F710C5A3}" destId="{BB68C517-956F-8F40-9568-C87361094B6B}" srcOrd="1" destOrd="0" presId="urn:microsoft.com/office/officeart/2005/8/layout/vProcess5"/>
    <dgm:cxn modelId="{088891B6-5863-3B4B-9D8E-77B7FE0D9707}" type="presParOf" srcId="{4006CD9C-A0BB-7141-A5F3-2690F710C5A3}" destId="{C3E1C419-6581-ED40-98CA-26072B84650B}" srcOrd="2" destOrd="0" presId="urn:microsoft.com/office/officeart/2005/8/layout/vProcess5"/>
    <dgm:cxn modelId="{B6601075-5D93-9648-B10B-A726C63E29E5}" type="presParOf" srcId="{4006CD9C-A0BB-7141-A5F3-2690F710C5A3}" destId="{0A7F2019-F6C4-E14B-823A-9DB0A58F54D9}" srcOrd="3" destOrd="0" presId="urn:microsoft.com/office/officeart/2005/8/layout/vProcess5"/>
    <dgm:cxn modelId="{9AF63B9F-EB26-BF43-96B5-3702AD6999FD}" type="presParOf" srcId="{4006CD9C-A0BB-7141-A5F3-2690F710C5A3}" destId="{35E3F231-E31E-F542-8EC6-7FD0C61B8429}" srcOrd="4" destOrd="0" presId="urn:microsoft.com/office/officeart/2005/8/layout/vProcess5"/>
    <dgm:cxn modelId="{15F8DECD-DFC9-014D-82DA-EBA5140FB9B7}" type="presParOf" srcId="{4006CD9C-A0BB-7141-A5F3-2690F710C5A3}" destId="{90F2EDC3-2E61-EC49-BF6F-8CA834ABC8A5}" srcOrd="5" destOrd="0" presId="urn:microsoft.com/office/officeart/2005/8/layout/vProcess5"/>
    <dgm:cxn modelId="{93A4187B-FED2-8D4C-BF22-4FFEFD6B7DD5}" type="presParOf" srcId="{4006CD9C-A0BB-7141-A5F3-2690F710C5A3}" destId="{58010A69-3CD1-2B43-9EC9-FB11F79A5894}" srcOrd="6" destOrd="0" presId="urn:microsoft.com/office/officeart/2005/8/layout/vProcess5"/>
    <dgm:cxn modelId="{FB29ADB9-6EE5-B943-8371-F49BA214E1B2}" type="presParOf" srcId="{4006CD9C-A0BB-7141-A5F3-2690F710C5A3}" destId="{5AC761C9-E4B6-1141-870D-0AF495B3FBF9}" srcOrd="7" destOrd="0" presId="urn:microsoft.com/office/officeart/2005/8/layout/vProcess5"/>
    <dgm:cxn modelId="{5CFCE27C-138F-5B4F-A1E6-3F459EB16079}" type="presParOf" srcId="{4006CD9C-A0BB-7141-A5F3-2690F710C5A3}" destId="{C445C58F-A6BE-E546-916B-4D99388709FA}" srcOrd="8" destOrd="0" presId="urn:microsoft.com/office/officeart/2005/8/layout/vProcess5"/>
    <dgm:cxn modelId="{F6B9BBC0-0FE6-C540-9E30-36C586317F02}" type="presParOf" srcId="{4006CD9C-A0BB-7141-A5F3-2690F710C5A3}" destId="{E7B515F0-1788-8741-89D5-A952C24E3DAE}" srcOrd="9" destOrd="0" presId="urn:microsoft.com/office/officeart/2005/8/layout/vProcess5"/>
    <dgm:cxn modelId="{EA9388D6-E1FB-5D46-B011-8A76C660AAF7}" type="presParOf" srcId="{4006CD9C-A0BB-7141-A5F3-2690F710C5A3}" destId="{54BDF7DE-1D67-A84F-8C1E-9E1651F3E697}" srcOrd="10" destOrd="0" presId="urn:microsoft.com/office/officeart/2005/8/layout/vProcess5"/>
    <dgm:cxn modelId="{4111051F-F4A5-244F-A39E-1C6D9ED770DC}" type="presParOf" srcId="{4006CD9C-A0BB-7141-A5F3-2690F710C5A3}" destId="{A7AAF877-6EB0-5E45-BB6B-989B8ED8302E}" srcOrd="11" destOrd="0" presId="urn:microsoft.com/office/officeart/2005/8/layout/vProcess5"/>
    <dgm:cxn modelId="{82849828-DD9F-F343-BE6B-659394C3E9B1}" type="presParOf" srcId="{4006CD9C-A0BB-7141-A5F3-2690F710C5A3}" destId="{A7F4D23B-5A35-5343-B096-F998A1A96460}" srcOrd="12" destOrd="0" presId="urn:microsoft.com/office/officeart/2005/8/layout/vProcess5"/>
    <dgm:cxn modelId="{4158FCC6-8921-CA42-A260-012A493866A4}" type="presParOf" srcId="{4006CD9C-A0BB-7141-A5F3-2690F710C5A3}" destId="{EFED517D-66EF-7340-BFA3-E654F64C5741}" srcOrd="13" destOrd="0" presId="urn:microsoft.com/office/officeart/2005/8/layout/vProcess5"/>
    <dgm:cxn modelId="{7A6F92A0-70CE-A744-80D1-BC157FEA91D0}" type="presParOf" srcId="{4006CD9C-A0BB-7141-A5F3-2690F710C5A3}" destId="{4838CA2E-57CF-9744-AF9A-F1CF9693E0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315197-9AB7-4101-8588-12DDA727F174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0E0500-DCF8-4FDB-8269-306A80CA2DA3}">
      <dgm:prSet/>
      <dgm:spPr/>
      <dgm:t>
        <a:bodyPr/>
        <a:lstStyle/>
        <a:p>
          <a:r>
            <a:rPr lang="it-IT"/>
            <a:t>Ricerche comparative confermano:</a:t>
          </a:r>
          <a:endParaRPr lang="en-US"/>
        </a:p>
      </dgm:t>
    </dgm:pt>
    <dgm:pt modelId="{79DD82CB-A22A-4397-A343-74A552C61815}" type="parTrans" cxnId="{778BD4B3-9FF2-4024-85B9-4E83825FC88C}">
      <dgm:prSet/>
      <dgm:spPr/>
      <dgm:t>
        <a:bodyPr/>
        <a:lstStyle/>
        <a:p>
          <a:endParaRPr lang="en-US"/>
        </a:p>
      </dgm:t>
    </dgm:pt>
    <dgm:pt modelId="{24C8ED83-E602-413C-9B25-BA0D4752C11A}" type="sibTrans" cxnId="{778BD4B3-9FF2-4024-85B9-4E83825FC88C}">
      <dgm:prSet/>
      <dgm:spPr/>
      <dgm:t>
        <a:bodyPr/>
        <a:lstStyle/>
        <a:p>
          <a:endParaRPr lang="en-US"/>
        </a:p>
      </dgm:t>
    </dgm:pt>
    <dgm:pt modelId="{3A8F16B0-1358-4B1D-8C00-8FD0F9D0D404}">
      <dgm:prSet/>
      <dgm:spPr/>
      <dgm:t>
        <a:bodyPr/>
        <a:lstStyle/>
        <a:p>
          <a:r>
            <a:rPr lang="it-IT"/>
            <a:t>Sopravvalutazione del numero di migranti</a:t>
          </a:r>
          <a:endParaRPr lang="en-US"/>
        </a:p>
      </dgm:t>
    </dgm:pt>
    <dgm:pt modelId="{D5CDF38C-7B8C-4F71-A174-7BA43DA2DBFB}" type="parTrans" cxnId="{20E5EEF7-E5B6-43F7-95FC-6E20A8350B5F}">
      <dgm:prSet/>
      <dgm:spPr/>
      <dgm:t>
        <a:bodyPr/>
        <a:lstStyle/>
        <a:p>
          <a:endParaRPr lang="en-US"/>
        </a:p>
      </dgm:t>
    </dgm:pt>
    <dgm:pt modelId="{8CA40BBD-54BA-4807-BC55-E0E4D1608113}" type="sibTrans" cxnId="{20E5EEF7-E5B6-43F7-95FC-6E20A8350B5F}">
      <dgm:prSet/>
      <dgm:spPr/>
      <dgm:t>
        <a:bodyPr/>
        <a:lstStyle/>
        <a:p>
          <a:endParaRPr lang="en-US"/>
        </a:p>
      </dgm:t>
    </dgm:pt>
    <dgm:pt modelId="{C9CD084B-2332-4EB7-8927-3A1CA7E02344}">
      <dgm:prSet/>
      <dgm:spPr/>
      <dgm:t>
        <a:bodyPr/>
        <a:lstStyle/>
        <a:p>
          <a:r>
            <a:rPr lang="it-IT"/>
            <a:t>Senso di paura ed emergenza dove ci sono meno contatti tra maggioranza e migranti</a:t>
          </a:r>
          <a:endParaRPr lang="en-US"/>
        </a:p>
      </dgm:t>
    </dgm:pt>
    <dgm:pt modelId="{70CB05E3-2710-4017-A29F-CAE96888E986}" type="parTrans" cxnId="{C4C6B5E6-CE91-49F5-9AA7-D745272D3D7B}">
      <dgm:prSet/>
      <dgm:spPr/>
      <dgm:t>
        <a:bodyPr/>
        <a:lstStyle/>
        <a:p>
          <a:endParaRPr lang="en-US"/>
        </a:p>
      </dgm:t>
    </dgm:pt>
    <dgm:pt modelId="{40048B6F-0E7E-4841-BA17-5ED2675BBAEB}" type="sibTrans" cxnId="{C4C6B5E6-CE91-49F5-9AA7-D745272D3D7B}">
      <dgm:prSet/>
      <dgm:spPr/>
      <dgm:t>
        <a:bodyPr/>
        <a:lstStyle/>
        <a:p>
          <a:endParaRPr lang="en-US"/>
        </a:p>
      </dgm:t>
    </dgm:pt>
    <dgm:pt modelId="{D95B49C9-72E1-4AB6-9EAE-F3CF3C895473}">
      <dgm:prSet/>
      <dgm:spPr/>
      <dgm:t>
        <a:bodyPr/>
        <a:lstStyle/>
        <a:p>
          <a:r>
            <a:rPr lang="it-IT"/>
            <a:t>Tendenza alla categorizzazione (</a:t>
          </a:r>
          <a:r>
            <a:rPr lang="it-IT" i="1"/>
            <a:t>labelling</a:t>
          </a:r>
          <a:r>
            <a:rPr lang="it-IT"/>
            <a:t>) etnico-linguistica</a:t>
          </a:r>
          <a:endParaRPr lang="en-US"/>
        </a:p>
      </dgm:t>
    </dgm:pt>
    <dgm:pt modelId="{B1805C25-2493-43B4-8D1A-0884BEF3AB81}" type="parTrans" cxnId="{BC513928-BF26-4FEE-96CA-D10D3A76FC56}">
      <dgm:prSet/>
      <dgm:spPr/>
      <dgm:t>
        <a:bodyPr/>
        <a:lstStyle/>
        <a:p>
          <a:endParaRPr lang="en-US"/>
        </a:p>
      </dgm:t>
    </dgm:pt>
    <dgm:pt modelId="{3C8735CA-10CB-4964-81CF-E163E274850C}" type="sibTrans" cxnId="{BC513928-BF26-4FEE-96CA-D10D3A76FC56}">
      <dgm:prSet/>
      <dgm:spPr/>
      <dgm:t>
        <a:bodyPr/>
        <a:lstStyle/>
        <a:p>
          <a:endParaRPr lang="en-US"/>
        </a:p>
      </dgm:t>
    </dgm:pt>
    <dgm:pt modelId="{5BF89988-91FA-4133-BE07-0F2FDAB20840}">
      <dgm:prSet/>
      <dgm:spPr/>
      <dgm:t>
        <a:bodyPr/>
        <a:lstStyle/>
        <a:p>
          <a:r>
            <a:rPr lang="it-IT"/>
            <a:t>INTERAZIONE QUOTIDIANA come fattore integrativo</a:t>
          </a:r>
          <a:endParaRPr lang="en-US"/>
        </a:p>
      </dgm:t>
    </dgm:pt>
    <dgm:pt modelId="{4106499F-2327-4673-969E-500A0BBA86B7}" type="parTrans" cxnId="{6FF5ABD6-1398-499D-9641-7928164FF3B2}">
      <dgm:prSet/>
      <dgm:spPr/>
      <dgm:t>
        <a:bodyPr/>
        <a:lstStyle/>
        <a:p>
          <a:endParaRPr lang="en-US"/>
        </a:p>
      </dgm:t>
    </dgm:pt>
    <dgm:pt modelId="{75D949A3-C463-45A7-9314-C85E0EC8069A}" type="sibTrans" cxnId="{6FF5ABD6-1398-499D-9641-7928164FF3B2}">
      <dgm:prSet/>
      <dgm:spPr/>
      <dgm:t>
        <a:bodyPr/>
        <a:lstStyle/>
        <a:p>
          <a:endParaRPr lang="en-US"/>
        </a:p>
      </dgm:t>
    </dgm:pt>
    <dgm:pt modelId="{7FC0F2E6-A7BF-4958-9099-326A80536682}">
      <dgm:prSet/>
      <dgm:spPr/>
      <dgm:t>
        <a:bodyPr/>
        <a:lstStyle/>
        <a:p>
          <a:r>
            <a:rPr lang="it-IT"/>
            <a:t>Scuola e spazi pubblici come contesti fondamentali per costruire una società inclusiva</a:t>
          </a:r>
          <a:endParaRPr lang="en-US"/>
        </a:p>
      </dgm:t>
    </dgm:pt>
    <dgm:pt modelId="{0E247086-5A64-4F43-9C3E-EBB9FF38B696}" type="parTrans" cxnId="{8A0AF67E-6F53-4792-874A-D01247503494}">
      <dgm:prSet/>
      <dgm:spPr/>
      <dgm:t>
        <a:bodyPr/>
        <a:lstStyle/>
        <a:p>
          <a:endParaRPr lang="en-US"/>
        </a:p>
      </dgm:t>
    </dgm:pt>
    <dgm:pt modelId="{46772774-9003-4B41-ACCD-13D3AC5BAB54}" type="sibTrans" cxnId="{8A0AF67E-6F53-4792-874A-D01247503494}">
      <dgm:prSet/>
      <dgm:spPr/>
      <dgm:t>
        <a:bodyPr/>
        <a:lstStyle/>
        <a:p>
          <a:endParaRPr lang="en-US"/>
        </a:p>
      </dgm:t>
    </dgm:pt>
    <dgm:pt modelId="{FD3AA494-3598-6348-A8BF-F3AE9A1EC851}" type="pres">
      <dgm:prSet presAssocID="{F8315197-9AB7-4101-8588-12DDA727F174}" presName="Name0" presStyleCnt="0">
        <dgm:presLayoutVars>
          <dgm:dir/>
          <dgm:animLvl val="lvl"/>
          <dgm:resizeHandles val="exact"/>
        </dgm:presLayoutVars>
      </dgm:prSet>
      <dgm:spPr/>
    </dgm:pt>
    <dgm:pt modelId="{CDC6F778-B763-DE46-93BA-8CF383730E5D}" type="pres">
      <dgm:prSet presAssocID="{7FC0F2E6-A7BF-4958-9099-326A80536682}" presName="boxAndChildren" presStyleCnt="0"/>
      <dgm:spPr/>
    </dgm:pt>
    <dgm:pt modelId="{82DC5AC1-A74B-2946-86CD-6EADD18B9A3A}" type="pres">
      <dgm:prSet presAssocID="{7FC0F2E6-A7BF-4958-9099-326A80536682}" presName="parentTextBox" presStyleLbl="node1" presStyleIdx="0" presStyleCnt="3"/>
      <dgm:spPr/>
    </dgm:pt>
    <dgm:pt modelId="{E1669736-5659-AF44-BE1E-6970BCEA6531}" type="pres">
      <dgm:prSet presAssocID="{75D949A3-C463-45A7-9314-C85E0EC8069A}" presName="sp" presStyleCnt="0"/>
      <dgm:spPr/>
    </dgm:pt>
    <dgm:pt modelId="{F4E76A7D-FD45-1A41-A448-91940DA4289A}" type="pres">
      <dgm:prSet presAssocID="{5BF89988-91FA-4133-BE07-0F2FDAB20840}" presName="arrowAndChildren" presStyleCnt="0"/>
      <dgm:spPr/>
    </dgm:pt>
    <dgm:pt modelId="{2D41D813-7C38-904E-AC30-8823A40168F8}" type="pres">
      <dgm:prSet presAssocID="{5BF89988-91FA-4133-BE07-0F2FDAB20840}" presName="parentTextArrow" presStyleLbl="node1" presStyleIdx="1" presStyleCnt="3"/>
      <dgm:spPr/>
    </dgm:pt>
    <dgm:pt modelId="{492F74FD-AE6F-8343-BEEA-02C11BA5027D}" type="pres">
      <dgm:prSet presAssocID="{24C8ED83-E602-413C-9B25-BA0D4752C11A}" presName="sp" presStyleCnt="0"/>
      <dgm:spPr/>
    </dgm:pt>
    <dgm:pt modelId="{017CF738-0CB9-A749-B5DC-7E18CBDDF76C}" type="pres">
      <dgm:prSet presAssocID="{E70E0500-DCF8-4FDB-8269-306A80CA2DA3}" presName="arrowAndChildren" presStyleCnt="0"/>
      <dgm:spPr/>
    </dgm:pt>
    <dgm:pt modelId="{2F44ED0E-8C91-4C4C-B409-2E8CC3BEF41D}" type="pres">
      <dgm:prSet presAssocID="{E70E0500-DCF8-4FDB-8269-306A80CA2DA3}" presName="parentTextArrow" presStyleLbl="node1" presStyleIdx="1" presStyleCnt="3"/>
      <dgm:spPr/>
    </dgm:pt>
    <dgm:pt modelId="{054CECD3-4CCE-A241-B14A-E7545598A228}" type="pres">
      <dgm:prSet presAssocID="{E70E0500-DCF8-4FDB-8269-306A80CA2DA3}" presName="arrow" presStyleLbl="node1" presStyleIdx="2" presStyleCnt="3"/>
      <dgm:spPr/>
    </dgm:pt>
    <dgm:pt modelId="{248A9363-F795-9841-B664-FA8960251667}" type="pres">
      <dgm:prSet presAssocID="{E70E0500-DCF8-4FDB-8269-306A80CA2DA3}" presName="descendantArrow" presStyleCnt="0"/>
      <dgm:spPr/>
    </dgm:pt>
    <dgm:pt modelId="{A9C11F79-71EB-9948-B2A0-086098899951}" type="pres">
      <dgm:prSet presAssocID="{3A8F16B0-1358-4B1D-8C00-8FD0F9D0D404}" presName="childTextArrow" presStyleLbl="fgAccFollowNode1" presStyleIdx="0" presStyleCnt="3">
        <dgm:presLayoutVars>
          <dgm:bulletEnabled val="1"/>
        </dgm:presLayoutVars>
      </dgm:prSet>
      <dgm:spPr/>
    </dgm:pt>
    <dgm:pt modelId="{60C9A517-E58D-6246-8AB6-8ACA4E1E85F8}" type="pres">
      <dgm:prSet presAssocID="{C9CD084B-2332-4EB7-8927-3A1CA7E02344}" presName="childTextArrow" presStyleLbl="fgAccFollowNode1" presStyleIdx="1" presStyleCnt="3">
        <dgm:presLayoutVars>
          <dgm:bulletEnabled val="1"/>
        </dgm:presLayoutVars>
      </dgm:prSet>
      <dgm:spPr/>
    </dgm:pt>
    <dgm:pt modelId="{27B546BF-F366-4144-90D6-D8B3FE6EAF4A}" type="pres">
      <dgm:prSet presAssocID="{D95B49C9-72E1-4AB6-9EAE-F3CF3C895473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BC513928-BF26-4FEE-96CA-D10D3A76FC56}" srcId="{E70E0500-DCF8-4FDB-8269-306A80CA2DA3}" destId="{D95B49C9-72E1-4AB6-9EAE-F3CF3C895473}" srcOrd="2" destOrd="0" parTransId="{B1805C25-2493-43B4-8D1A-0884BEF3AB81}" sibTransId="{3C8735CA-10CB-4964-81CF-E163E274850C}"/>
    <dgm:cxn modelId="{38471F2C-7ACE-444D-BED4-F14A0EE3CC44}" type="presOf" srcId="{D95B49C9-72E1-4AB6-9EAE-F3CF3C895473}" destId="{27B546BF-F366-4144-90D6-D8B3FE6EAF4A}" srcOrd="0" destOrd="0" presId="urn:microsoft.com/office/officeart/2005/8/layout/process4"/>
    <dgm:cxn modelId="{22EABD43-0F6B-1B47-A8BB-4F81AAD41E5C}" type="presOf" srcId="{F8315197-9AB7-4101-8588-12DDA727F174}" destId="{FD3AA494-3598-6348-A8BF-F3AE9A1EC851}" srcOrd="0" destOrd="0" presId="urn:microsoft.com/office/officeart/2005/8/layout/process4"/>
    <dgm:cxn modelId="{BC79D260-C2B1-DC4F-8AA9-A5C54779323F}" type="presOf" srcId="{3A8F16B0-1358-4B1D-8C00-8FD0F9D0D404}" destId="{A9C11F79-71EB-9948-B2A0-086098899951}" srcOrd="0" destOrd="0" presId="urn:microsoft.com/office/officeart/2005/8/layout/process4"/>
    <dgm:cxn modelId="{8A0AF67E-6F53-4792-874A-D01247503494}" srcId="{F8315197-9AB7-4101-8588-12DDA727F174}" destId="{7FC0F2E6-A7BF-4958-9099-326A80536682}" srcOrd="2" destOrd="0" parTransId="{0E247086-5A64-4F43-9C3E-EBB9FF38B696}" sibTransId="{46772774-9003-4B41-ACCD-13D3AC5BAB54}"/>
    <dgm:cxn modelId="{9AE4E49B-907A-6549-B75F-B5A6080944F7}" type="presOf" srcId="{E70E0500-DCF8-4FDB-8269-306A80CA2DA3}" destId="{2F44ED0E-8C91-4C4C-B409-2E8CC3BEF41D}" srcOrd="0" destOrd="0" presId="urn:microsoft.com/office/officeart/2005/8/layout/process4"/>
    <dgm:cxn modelId="{1CB226A3-D020-B946-82AF-899E3B8C2C11}" type="presOf" srcId="{E70E0500-DCF8-4FDB-8269-306A80CA2DA3}" destId="{054CECD3-4CCE-A241-B14A-E7545598A228}" srcOrd="1" destOrd="0" presId="urn:microsoft.com/office/officeart/2005/8/layout/process4"/>
    <dgm:cxn modelId="{900E62AE-B01B-E74A-AE3A-CB15B419F144}" type="presOf" srcId="{5BF89988-91FA-4133-BE07-0F2FDAB20840}" destId="{2D41D813-7C38-904E-AC30-8823A40168F8}" srcOrd="0" destOrd="0" presId="urn:microsoft.com/office/officeart/2005/8/layout/process4"/>
    <dgm:cxn modelId="{35AD9DB3-C5F2-CD49-9ACC-8D2BC6203414}" type="presOf" srcId="{7FC0F2E6-A7BF-4958-9099-326A80536682}" destId="{82DC5AC1-A74B-2946-86CD-6EADD18B9A3A}" srcOrd="0" destOrd="0" presId="urn:microsoft.com/office/officeart/2005/8/layout/process4"/>
    <dgm:cxn modelId="{778BD4B3-9FF2-4024-85B9-4E83825FC88C}" srcId="{F8315197-9AB7-4101-8588-12DDA727F174}" destId="{E70E0500-DCF8-4FDB-8269-306A80CA2DA3}" srcOrd="0" destOrd="0" parTransId="{79DD82CB-A22A-4397-A343-74A552C61815}" sibTransId="{24C8ED83-E602-413C-9B25-BA0D4752C11A}"/>
    <dgm:cxn modelId="{384643C5-E4EF-FB4A-9C79-B7058073D42D}" type="presOf" srcId="{C9CD084B-2332-4EB7-8927-3A1CA7E02344}" destId="{60C9A517-E58D-6246-8AB6-8ACA4E1E85F8}" srcOrd="0" destOrd="0" presId="urn:microsoft.com/office/officeart/2005/8/layout/process4"/>
    <dgm:cxn modelId="{6FF5ABD6-1398-499D-9641-7928164FF3B2}" srcId="{F8315197-9AB7-4101-8588-12DDA727F174}" destId="{5BF89988-91FA-4133-BE07-0F2FDAB20840}" srcOrd="1" destOrd="0" parTransId="{4106499F-2327-4673-969E-500A0BBA86B7}" sibTransId="{75D949A3-C463-45A7-9314-C85E0EC8069A}"/>
    <dgm:cxn modelId="{C4C6B5E6-CE91-49F5-9AA7-D745272D3D7B}" srcId="{E70E0500-DCF8-4FDB-8269-306A80CA2DA3}" destId="{C9CD084B-2332-4EB7-8927-3A1CA7E02344}" srcOrd="1" destOrd="0" parTransId="{70CB05E3-2710-4017-A29F-CAE96888E986}" sibTransId="{40048B6F-0E7E-4841-BA17-5ED2675BBAEB}"/>
    <dgm:cxn modelId="{20E5EEF7-E5B6-43F7-95FC-6E20A8350B5F}" srcId="{E70E0500-DCF8-4FDB-8269-306A80CA2DA3}" destId="{3A8F16B0-1358-4B1D-8C00-8FD0F9D0D404}" srcOrd="0" destOrd="0" parTransId="{D5CDF38C-7B8C-4F71-A174-7BA43DA2DBFB}" sibTransId="{8CA40BBD-54BA-4807-BC55-E0E4D1608113}"/>
    <dgm:cxn modelId="{7426B223-5DE5-4B47-9D6C-351D11BAB706}" type="presParOf" srcId="{FD3AA494-3598-6348-A8BF-F3AE9A1EC851}" destId="{CDC6F778-B763-DE46-93BA-8CF383730E5D}" srcOrd="0" destOrd="0" presId="urn:microsoft.com/office/officeart/2005/8/layout/process4"/>
    <dgm:cxn modelId="{9C0144FD-1113-6947-BE69-59BA544BD671}" type="presParOf" srcId="{CDC6F778-B763-DE46-93BA-8CF383730E5D}" destId="{82DC5AC1-A74B-2946-86CD-6EADD18B9A3A}" srcOrd="0" destOrd="0" presId="urn:microsoft.com/office/officeart/2005/8/layout/process4"/>
    <dgm:cxn modelId="{40AC6FC6-6914-EA4B-9E74-1130172592B1}" type="presParOf" srcId="{FD3AA494-3598-6348-A8BF-F3AE9A1EC851}" destId="{E1669736-5659-AF44-BE1E-6970BCEA6531}" srcOrd="1" destOrd="0" presId="urn:microsoft.com/office/officeart/2005/8/layout/process4"/>
    <dgm:cxn modelId="{AF80A5F6-0A59-CC42-BC45-5EE229196A24}" type="presParOf" srcId="{FD3AA494-3598-6348-A8BF-F3AE9A1EC851}" destId="{F4E76A7D-FD45-1A41-A448-91940DA4289A}" srcOrd="2" destOrd="0" presId="urn:microsoft.com/office/officeart/2005/8/layout/process4"/>
    <dgm:cxn modelId="{6F607299-8731-FF44-8EE8-8FC963FD59C0}" type="presParOf" srcId="{F4E76A7D-FD45-1A41-A448-91940DA4289A}" destId="{2D41D813-7C38-904E-AC30-8823A40168F8}" srcOrd="0" destOrd="0" presId="urn:microsoft.com/office/officeart/2005/8/layout/process4"/>
    <dgm:cxn modelId="{B51F98E7-0514-2241-A9E4-ED938CBD2968}" type="presParOf" srcId="{FD3AA494-3598-6348-A8BF-F3AE9A1EC851}" destId="{492F74FD-AE6F-8343-BEEA-02C11BA5027D}" srcOrd="3" destOrd="0" presId="urn:microsoft.com/office/officeart/2005/8/layout/process4"/>
    <dgm:cxn modelId="{3A324EEB-48B3-B345-A6F1-F4DC6B2CFDC6}" type="presParOf" srcId="{FD3AA494-3598-6348-A8BF-F3AE9A1EC851}" destId="{017CF738-0CB9-A749-B5DC-7E18CBDDF76C}" srcOrd="4" destOrd="0" presId="urn:microsoft.com/office/officeart/2005/8/layout/process4"/>
    <dgm:cxn modelId="{DCC3E3A2-9079-814A-8948-6AAB43422DC6}" type="presParOf" srcId="{017CF738-0CB9-A749-B5DC-7E18CBDDF76C}" destId="{2F44ED0E-8C91-4C4C-B409-2E8CC3BEF41D}" srcOrd="0" destOrd="0" presId="urn:microsoft.com/office/officeart/2005/8/layout/process4"/>
    <dgm:cxn modelId="{6E131D9B-A003-3A41-9532-D59C2FF4436A}" type="presParOf" srcId="{017CF738-0CB9-A749-B5DC-7E18CBDDF76C}" destId="{054CECD3-4CCE-A241-B14A-E7545598A228}" srcOrd="1" destOrd="0" presId="urn:microsoft.com/office/officeart/2005/8/layout/process4"/>
    <dgm:cxn modelId="{2938B723-F45C-1F4D-9EA6-D7539744E0A9}" type="presParOf" srcId="{017CF738-0CB9-A749-B5DC-7E18CBDDF76C}" destId="{248A9363-F795-9841-B664-FA8960251667}" srcOrd="2" destOrd="0" presId="urn:microsoft.com/office/officeart/2005/8/layout/process4"/>
    <dgm:cxn modelId="{805D6FDC-0C7D-8441-BB63-5845ACD3028D}" type="presParOf" srcId="{248A9363-F795-9841-B664-FA8960251667}" destId="{A9C11F79-71EB-9948-B2A0-086098899951}" srcOrd="0" destOrd="0" presId="urn:microsoft.com/office/officeart/2005/8/layout/process4"/>
    <dgm:cxn modelId="{68EF712A-6F58-D743-94AD-3F08A966C9EF}" type="presParOf" srcId="{248A9363-F795-9841-B664-FA8960251667}" destId="{60C9A517-E58D-6246-8AB6-8ACA4E1E85F8}" srcOrd="1" destOrd="0" presId="urn:microsoft.com/office/officeart/2005/8/layout/process4"/>
    <dgm:cxn modelId="{FA7DF193-2FEC-1B43-BE97-F82FF25229DF}" type="presParOf" srcId="{248A9363-F795-9841-B664-FA8960251667}" destId="{27B546BF-F366-4144-90D6-D8B3FE6EAF4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169A-E5AC-B843-BE59-C94EA0CE3F86}">
      <dsp:nvSpPr>
        <dsp:cNvPr id="0" name=""/>
        <dsp:cNvSpPr/>
      </dsp:nvSpPr>
      <dsp:spPr>
        <a:xfrm>
          <a:off x="0" y="1788742"/>
          <a:ext cx="9602788" cy="11736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 confini fra diversi gruppi sono mobili e attraversabili</a:t>
          </a:r>
          <a:endParaRPr lang="en-US" sz="2100" kern="1200"/>
        </a:p>
      </dsp:txBody>
      <dsp:txXfrm>
        <a:off x="0" y="1788742"/>
        <a:ext cx="9602788" cy="1173608"/>
      </dsp:txXfrm>
    </dsp:sp>
    <dsp:sp modelId="{70CEA3AF-C66F-D947-BF57-D76901F7AAEA}">
      <dsp:nvSpPr>
        <dsp:cNvPr id="0" name=""/>
        <dsp:cNvSpPr/>
      </dsp:nvSpPr>
      <dsp:spPr>
        <a:xfrm rot="10800000">
          <a:off x="0" y="1336"/>
          <a:ext cx="9602788" cy="1805009"/>
        </a:xfrm>
        <a:prstGeom prst="upArrowCallout">
          <a:avLst/>
        </a:prstGeom>
        <a:gradFill rotWithShape="0">
          <a:gsLst>
            <a:gs pos="0">
              <a:schemeClr val="accent5">
                <a:hueOff val="-830681"/>
                <a:satOff val="15181"/>
                <a:lumOff val="-1156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30681"/>
                <a:satOff val="15181"/>
                <a:lumOff val="-1156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30681"/>
                <a:satOff val="15181"/>
                <a:lumOff val="-1156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Il gruppo non è definibile in termini di contenuti e caratteristiche fisse, </a:t>
          </a:r>
          <a:endParaRPr lang="en-US" sz="2100" kern="1200"/>
        </a:p>
      </dsp:txBody>
      <dsp:txXfrm rot="-10800000">
        <a:off x="0" y="1336"/>
        <a:ext cx="9602788" cy="633558"/>
      </dsp:txXfrm>
    </dsp:sp>
    <dsp:sp modelId="{C3D2DA51-CD2B-1442-BF48-75D34F22E960}">
      <dsp:nvSpPr>
        <dsp:cNvPr id="0" name=""/>
        <dsp:cNvSpPr/>
      </dsp:nvSpPr>
      <dsp:spPr>
        <a:xfrm>
          <a:off x="4688" y="634894"/>
          <a:ext cx="3197803" cy="53969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bensì come una </a:t>
          </a:r>
          <a:endParaRPr lang="en-US" sz="1700" kern="1200"/>
        </a:p>
      </dsp:txBody>
      <dsp:txXfrm>
        <a:off x="4688" y="634894"/>
        <a:ext cx="3197803" cy="539697"/>
      </dsp:txXfrm>
    </dsp:sp>
    <dsp:sp modelId="{337ED84A-D98E-5A4F-A434-278E8F2A83EE}">
      <dsp:nvSpPr>
        <dsp:cNvPr id="0" name=""/>
        <dsp:cNvSpPr/>
      </dsp:nvSpPr>
      <dsp:spPr>
        <a:xfrm>
          <a:off x="3202492" y="634894"/>
          <a:ext cx="3197803" cy="539697"/>
        </a:xfrm>
        <a:prstGeom prst="rect">
          <a:avLst/>
        </a:prstGeom>
        <a:solidFill>
          <a:schemeClr val="accent5">
            <a:tint val="40000"/>
            <a:alpha val="90000"/>
            <a:hueOff val="-426165"/>
            <a:satOff val="-12259"/>
            <a:lumOff val="-121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forma di organizzazione sociale, </a:t>
          </a:r>
          <a:endParaRPr lang="en-US" sz="1700" kern="1200"/>
        </a:p>
      </dsp:txBody>
      <dsp:txXfrm>
        <a:off x="3202492" y="634894"/>
        <a:ext cx="3197803" cy="539697"/>
      </dsp:txXfrm>
    </dsp:sp>
    <dsp:sp modelId="{52693A02-B241-9C43-BC3E-AAB9785DC5E8}">
      <dsp:nvSpPr>
        <dsp:cNvPr id="0" name=""/>
        <dsp:cNvSpPr/>
      </dsp:nvSpPr>
      <dsp:spPr>
        <a:xfrm>
          <a:off x="6400295" y="634894"/>
          <a:ext cx="3197803" cy="539697"/>
        </a:xfrm>
        <a:prstGeom prst="rect">
          <a:avLst/>
        </a:prstGeom>
        <a:solidFill>
          <a:schemeClr val="accent5">
            <a:tint val="40000"/>
            <a:alpha val="90000"/>
            <a:hueOff val="-852330"/>
            <a:satOff val="-24518"/>
            <a:lumOff val="-242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un contenitore organizzativo</a:t>
          </a:r>
          <a:endParaRPr lang="en-US" sz="1700" kern="1200"/>
        </a:p>
      </dsp:txBody>
      <dsp:txXfrm>
        <a:off x="6400295" y="634894"/>
        <a:ext cx="3197803" cy="539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B8B6-C8E5-7844-9FAC-C47216F45E8A}">
      <dsp:nvSpPr>
        <dsp:cNvPr id="0" name=""/>
        <dsp:cNvSpPr/>
      </dsp:nvSpPr>
      <dsp:spPr>
        <a:xfrm>
          <a:off x="1906044" y="0"/>
          <a:ext cx="2590800" cy="25908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1B77D-FAE1-194C-811A-1F8C3DFC05DB}">
      <dsp:nvSpPr>
        <dsp:cNvPr id="0" name=""/>
        <dsp:cNvSpPr/>
      </dsp:nvSpPr>
      <dsp:spPr>
        <a:xfrm>
          <a:off x="1759561" y="1852285"/>
          <a:ext cx="4567786" cy="4054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Modello dinamico </a:t>
          </a:r>
        </a:p>
      </dsp:txBody>
      <dsp:txXfrm>
        <a:off x="1779355" y="1872079"/>
        <a:ext cx="4528198" cy="365897"/>
      </dsp:txXfrm>
    </dsp:sp>
    <dsp:sp modelId="{A6D39A6A-6923-C24F-8E1D-C16F16B871BF}">
      <dsp:nvSpPr>
        <dsp:cNvPr id="0" name=""/>
        <dsp:cNvSpPr/>
      </dsp:nvSpPr>
      <dsp:spPr>
        <a:xfrm>
          <a:off x="1171880" y="277917"/>
          <a:ext cx="5600040" cy="605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 Confine fluido e strategico, zona liminale (</a:t>
          </a:r>
          <a:r>
            <a:rPr lang="it-IT" sz="2000" kern="1200" dirty="0" err="1"/>
            <a:t>communitas</a:t>
          </a:r>
          <a:r>
            <a:rPr lang="it-IT" sz="2000" kern="1200" dirty="0"/>
            <a:t>) (V. Turner)</a:t>
          </a:r>
        </a:p>
      </dsp:txBody>
      <dsp:txXfrm>
        <a:off x="1201440" y="307477"/>
        <a:ext cx="5540920" cy="546420"/>
      </dsp:txXfrm>
    </dsp:sp>
    <dsp:sp modelId="{867400F4-9480-BD4E-8B84-AF7D7FCDB560}">
      <dsp:nvSpPr>
        <dsp:cNvPr id="0" name=""/>
        <dsp:cNvSpPr/>
      </dsp:nvSpPr>
      <dsp:spPr>
        <a:xfrm>
          <a:off x="99547" y="893954"/>
          <a:ext cx="7732851" cy="8879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Etnicità come fenomeno multi-dimensionale e intermittente</a:t>
          </a:r>
        </a:p>
      </dsp:txBody>
      <dsp:txXfrm>
        <a:off x="142891" y="937298"/>
        <a:ext cx="7646163" cy="801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9971-EE5C-A34F-867E-297CC442F8DB}">
      <dsp:nvSpPr>
        <dsp:cNvPr id="0" name=""/>
        <dsp:cNvSpPr/>
      </dsp:nvSpPr>
      <dsp:spPr>
        <a:xfrm>
          <a:off x="6314" y="792657"/>
          <a:ext cx="1887475" cy="1132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norme sociali introiettate </a:t>
          </a:r>
          <a:endParaRPr lang="it-IT" kern="1200" dirty="0"/>
        </a:p>
      </dsp:txBody>
      <dsp:txXfrm>
        <a:off x="39483" y="825826"/>
        <a:ext cx="1821137" cy="1066147"/>
      </dsp:txXfrm>
    </dsp:sp>
    <dsp:sp modelId="{FDCECC7D-A629-694B-8CA8-CD09FB0839EF}">
      <dsp:nvSpPr>
        <dsp:cNvPr id="0" name=""/>
        <dsp:cNvSpPr/>
      </dsp:nvSpPr>
      <dsp:spPr>
        <a:xfrm>
          <a:off x="2082537" y="1124853"/>
          <a:ext cx="400144" cy="468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2082537" y="1218472"/>
        <a:ext cx="280101" cy="280855"/>
      </dsp:txXfrm>
    </dsp:sp>
    <dsp:sp modelId="{2EBCEB91-41D3-2642-BE83-BA2AA3E59E1D}">
      <dsp:nvSpPr>
        <dsp:cNvPr id="0" name=""/>
        <dsp:cNvSpPr/>
      </dsp:nvSpPr>
      <dsp:spPr>
        <a:xfrm>
          <a:off x="2648779" y="792657"/>
          <a:ext cx="1887475" cy="1132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scelta e strategia </a:t>
          </a:r>
          <a:endParaRPr lang="it-IT" kern="1200" dirty="0"/>
        </a:p>
      </dsp:txBody>
      <dsp:txXfrm>
        <a:off x="2681948" y="825826"/>
        <a:ext cx="1821137" cy="1066147"/>
      </dsp:txXfrm>
    </dsp:sp>
    <dsp:sp modelId="{8342A92F-6734-5041-9A34-5F2330C2796C}">
      <dsp:nvSpPr>
        <dsp:cNvPr id="0" name=""/>
        <dsp:cNvSpPr/>
      </dsp:nvSpPr>
      <dsp:spPr>
        <a:xfrm>
          <a:off x="4725002" y="1124853"/>
          <a:ext cx="400144" cy="468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4725002" y="1218472"/>
        <a:ext cx="280101" cy="280855"/>
      </dsp:txXfrm>
    </dsp:sp>
    <dsp:sp modelId="{1288B1E5-37BC-E54C-BF68-EDC44726AFB9}">
      <dsp:nvSpPr>
        <dsp:cNvPr id="0" name=""/>
        <dsp:cNvSpPr/>
      </dsp:nvSpPr>
      <dsp:spPr>
        <a:xfrm>
          <a:off x="5291245" y="792657"/>
          <a:ext cx="1887475" cy="1132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Nuovo standard comportamentale</a:t>
          </a:r>
        </a:p>
      </dsp:txBody>
      <dsp:txXfrm>
        <a:off x="5324414" y="825826"/>
        <a:ext cx="1821137" cy="1066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8C517-956F-8F40-9568-C87361094B6B}">
      <dsp:nvSpPr>
        <dsp:cNvPr id="0" name=""/>
        <dsp:cNvSpPr/>
      </dsp:nvSpPr>
      <dsp:spPr>
        <a:xfrm>
          <a:off x="0" y="0"/>
          <a:ext cx="7395368" cy="665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CRISI ECONOMICA 2007-08</a:t>
          </a:r>
        </a:p>
      </dsp:txBody>
      <dsp:txXfrm>
        <a:off x="19483" y="19483"/>
        <a:ext cx="6599740" cy="626231"/>
      </dsp:txXfrm>
    </dsp:sp>
    <dsp:sp modelId="{C3E1C419-6581-ED40-98CA-26072B84650B}">
      <dsp:nvSpPr>
        <dsp:cNvPr id="0" name=""/>
        <dsp:cNvSpPr/>
      </dsp:nvSpPr>
      <dsp:spPr>
        <a:xfrm>
          <a:off x="552251" y="757585"/>
          <a:ext cx="7395368" cy="665197"/>
        </a:xfrm>
        <a:prstGeom prst="roundRect">
          <a:avLst>
            <a:gd name="adj" fmla="val 10000"/>
          </a:avLst>
        </a:prstGeom>
        <a:solidFill>
          <a:schemeClr val="accent2">
            <a:hueOff val="-271473"/>
            <a:satOff val="10297"/>
            <a:lumOff val="-56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CHIUSURA DELLE QUOTE IMMIGRAZIONE</a:t>
          </a:r>
        </a:p>
      </dsp:txBody>
      <dsp:txXfrm>
        <a:off x="571734" y="777068"/>
        <a:ext cx="6371773" cy="626231"/>
      </dsp:txXfrm>
    </dsp:sp>
    <dsp:sp modelId="{0A7F2019-F6C4-E14B-823A-9DB0A58F54D9}">
      <dsp:nvSpPr>
        <dsp:cNvPr id="0" name=""/>
        <dsp:cNvSpPr/>
      </dsp:nvSpPr>
      <dsp:spPr>
        <a:xfrm>
          <a:off x="1104503" y="1515171"/>
          <a:ext cx="7395368" cy="665197"/>
        </a:xfrm>
        <a:prstGeom prst="roundRect">
          <a:avLst>
            <a:gd name="adj" fmla="val 10000"/>
          </a:avLst>
        </a:prstGeom>
        <a:solidFill>
          <a:schemeClr val="accent2">
            <a:hueOff val="-542947"/>
            <a:satOff val="20594"/>
            <a:lumOff val="-11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PRIMAVERE ARABE 2011 </a:t>
          </a:r>
        </a:p>
      </dsp:txBody>
      <dsp:txXfrm>
        <a:off x="1123986" y="1534654"/>
        <a:ext cx="6371773" cy="626231"/>
      </dsp:txXfrm>
    </dsp:sp>
    <dsp:sp modelId="{35E3F231-E31E-F542-8EC6-7FD0C61B8429}">
      <dsp:nvSpPr>
        <dsp:cNvPr id="0" name=""/>
        <dsp:cNvSpPr/>
      </dsp:nvSpPr>
      <dsp:spPr>
        <a:xfrm>
          <a:off x="1656754" y="2272757"/>
          <a:ext cx="7395368" cy="665197"/>
        </a:xfrm>
        <a:prstGeom prst="roundRect">
          <a:avLst>
            <a:gd name="adj" fmla="val 10000"/>
          </a:avLst>
        </a:prstGeom>
        <a:solidFill>
          <a:schemeClr val="accent2">
            <a:hueOff val="-814420"/>
            <a:satOff val="30891"/>
            <a:lumOff val="-169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EMERGENZE CLIMATICHE E POLITICHE</a:t>
          </a:r>
        </a:p>
      </dsp:txBody>
      <dsp:txXfrm>
        <a:off x="1676237" y="2292240"/>
        <a:ext cx="6371773" cy="626231"/>
      </dsp:txXfrm>
    </dsp:sp>
    <dsp:sp modelId="{90F2EDC3-2E61-EC49-BF6F-8CA834ABC8A5}">
      <dsp:nvSpPr>
        <dsp:cNvPr id="0" name=""/>
        <dsp:cNvSpPr/>
      </dsp:nvSpPr>
      <dsp:spPr>
        <a:xfrm>
          <a:off x="2209006" y="3030342"/>
          <a:ext cx="7395368" cy="665197"/>
        </a:xfrm>
        <a:prstGeom prst="roundRect">
          <a:avLst>
            <a:gd name="adj" fmla="val 10000"/>
          </a:avLst>
        </a:prstGeom>
        <a:solidFill>
          <a:schemeClr val="accent2">
            <a:hueOff val="-1085893"/>
            <a:satOff val="41188"/>
            <a:lumOff val="-225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AUMENTO DEI RICHIEDENTI ASILO/PROTEZIONE </a:t>
          </a:r>
        </a:p>
      </dsp:txBody>
      <dsp:txXfrm>
        <a:off x="2228489" y="3049825"/>
        <a:ext cx="6371773" cy="626231"/>
      </dsp:txXfrm>
    </dsp:sp>
    <dsp:sp modelId="{58010A69-3CD1-2B43-9EC9-FB11F79A5894}">
      <dsp:nvSpPr>
        <dsp:cNvPr id="0" name=""/>
        <dsp:cNvSpPr/>
      </dsp:nvSpPr>
      <dsp:spPr>
        <a:xfrm>
          <a:off x="6962990" y="485963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060275" y="485963"/>
        <a:ext cx="237808" cy="325364"/>
      </dsp:txXfrm>
    </dsp:sp>
    <dsp:sp modelId="{5AC761C9-E4B6-1141-870D-0AF495B3FBF9}">
      <dsp:nvSpPr>
        <dsp:cNvPr id="0" name=""/>
        <dsp:cNvSpPr/>
      </dsp:nvSpPr>
      <dsp:spPr>
        <a:xfrm>
          <a:off x="7515242" y="1243549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98657"/>
            <a:satOff val="-5971"/>
            <a:lumOff val="-112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98657"/>
              <a:satOff val="-5971"/>
              <a:lumOff val="-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612527" y="1243549"/>
        <a:ext cx="237808" cy="325364"/>
      </dsp:txXfrm>
    </dsp:sp>
    <dsp:sp modelId="{C445C58F-A6BE-E546-916B-4D99388709FA}">
      <dsp:nvSpPr>
        <dsp:cNvPr id="0" name=""/>
        <dsp:cNvSpPr/>
      </dsp:nvSpPr>
      <dsp:spPr>
        <a:xfrm>
          <a:off x="8067493" y="1990048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97314"/>
            <a:satOff val="-11941"/>
            <a:lumOff val="-225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97314"/>
              <a:satOff val="-11941"/>
              <a:lumOff val="-2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164778" y="1990048"/>
        <a:ext cx="237808" cy="325364"/>
      </dsp:txXfrm>
    </dsp:sp>
    <dsp:sp modelId="{E7B515F0-1788-8741-89D5-A952C24E3DAE}">
      <dsp:nvSpPr>
        <dsp:cNvPr id="0" name=""/>
        <dsp:cNvSpPr/>
      </dsp:nvSpPr>
      <dsp:spPr>
        <a:xfrm>
          <a:off x="8619745" y="2755025"/>
          <a:ext cx="432378" cy="4323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95971"/>
            <a:satOff val="-17912"/>
            <a:lumOff val="-33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495971"/>
              <a:satOff val="-17912"/>
              <a:lumOff val="-33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17030" y="2755025"/>
        <a:ext cx="237808" cy="325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C5AC1-A74B-2946-86CD-6EADD18B9A3A}">
      <dsp:nvSpPr>
        <dsp:cNvPr id="0" name=""/>
        <dsp:cNvSpPr/>
      </dsp:nvSpPr>
      <dsp:spPr>
        <a:xfrm>
          <a:off x="0" y="3490581"/>
          <a:ext cx="5913437" cy="1145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Scuola e spazi pubblici come contesti fondamentali per costruire una società inclusiva</a:t>
          </a:r>
          <a:endParaRPr lang="en-US" sz="2000" kern="1200"/>
        </a:p>
      </dsp:txBody>
      <dsp:txXfrm>
        <a:off x="0" y="3490581"/>
        <a:ext cx="5913437" cy="1145686"/>
      </dsp:txXfrm>
    </dsp:sp>
    <dsp:sp modelId="{2D41D813-7C38-904E-AC30-8823A40168F8}">
      <dsp:nvSpPr>
        <dsp:cNvPr id="0" name=""/>
        <dsp:cNvSpPr/>
      </dsp:nvSpPr>
      <dsp:spPr>
        <a:xfrm rot="10800000">
          <a:off x="0" y="1745700"/>
          <a:ext cx="5913437" cy="1762066"/>
        </a:xfrm>
        <a:prstGeom prst="upArrowCallout">
          <a:avLst/>
        </a:prstGeom>
        <a:gradFill rotWithShape="0">
          <a:gsLst>
            <a:gs pos="0">
              <a:schemeClr val="accent2">
                <a:hueOff val="-542947"/>
                <a:satOff val="20594"/>
                <a:lumOff val="-112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42947"/>
                <a:satOff val="20594"/>
                <a:lumOff val="-112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542947"/>
                <a:satOff val="20594"/>
                <a:lumOff val="-112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INTERAZIONE QUOTIDIANA come fattore integrativo</a:t>
          </a:r>
          <a:endParaRPr lang="en-US" sz="2000" kern="1200"/>
        </a:p>
      </dsp:txBody>
      <dsp:txXfrm rot="10800000">
        <a:off x="0" y="1745700"/>
        <a:ext cx="5913437" cy="1144938"/>
      </dsp:txXfrm>
    </dsp:sp>
    <dsp:sp modelId="{054CECD3-4CCE-A241-B14A-E7545598A228}">
      <dsp:nvSpPr>
        <dsp:cNvPr id="0" name=""/>
        <dsp:cNvSpPr/>
      </dsp:nvSpPr>
      <dsp:spPr>
        <a:xfrm rot="10800000">
          <a:off x="0" y="819"/>
          <a:ext cx="5913437" cy="1762066"/>
        </a:xfrm>
        <a:prstGeom prst="upArrowCallout">
          <a:avLst/>
        </a:prstGeom>
        <a:gradFill rotWithShape="0">
          <a:gsLst>
            <a:gs pos="0">
              <a:schemeClr val="accent2">
                <a:hueOff val="-1085893"/>
                <a:satOff val="41188"/>
                <a:lumOff val="-2254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085893"/>
                <a:satOff val="41188"/>
                <a:lumOff val="-2254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085893"/>
                <a:satOff val="41188"/>
                <a:lumOff val="-2254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Ricerche comparative confermano:</a:t>
          </a:r>
          <a:endParaRPr lang="en-US" sz="2000" kern="1200"/>
        </a:p>
      </dsp:txBody>
      <dsp:txXfrm rot="-10800000">
        <a:off x="0" y="819"/>
        <a:ext cx="5913437" cy="618485"/>
      </dsp:txXfrm>
    </dsp:sp>
    <dsp:sp modelId="{A9C11F79-71EB-9948-B2A0-086098899951}">
      <dsp:nvSpPr>
        <dsp:cNvPr id="0" name=""/>
        <dsp:cNvSpPr/>
      </dsp:nvSpPr>
      <dsp:spPr>
        <a:xfrm>
          <a:off x="2887" y="619304"/>
          <a:ext cx="1969220" cy="5268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/>
            <a:t>Sopravvalutazione del numero di migranti</a:t>
          </a:r>
          <a:endParaRPr lang="en-US" sz="900" kern="1200"/>
        </a:p>
      </dsp:txBody>
      <dsp:txXfrm>
        <a:off x="2887" y="619304"/>
        <a:ext cx="1969220" cy="526857"/>
      </dsp:txXfrm>
    </dsp:sp>
    <dsp:sp modelId="{60C9A517-E58D-6246-8AB6-8ACA4E1E85F8}">
      <dsp:nvSpPr>
        <dsp:cNvPr id="0" name=""/>
        <dsp:cNvSpPr/>
      </dsp:nvSpPr>
      <dsp:spPr>
        <a:xfrm>
          <a:off x="1972108" y="619304"/>
          <a:ext cx="1969220" cy="526857"/>
        </a:xfrm>
        <a:prstGeom prst="rect">
          <a:avLst/>
        </a:prstGeom>
        <a:solidFill>
          <a:schemeClr val="accent2">
            <a:tint val="40000"/>
            <a:alpha val="90000"/>
            <a:hueOff val="-747985"/>
            <a:satOff val="-8956"/>
            <a:lumOff val="-168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47985"/>
              <a:satOff val="-8956"/>
              <a:lumOff val="-16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/>
            <a:t>Senso di paura ed emergenza dove ci sono meno contatti tra maggioranza e migranti</a:t>
          </a:r>
          <a:endParaRPr lang="en-US" sz="900" kern="1200"/>
        </a:p>
      </dsp:txBody>
      <dsp:txXfrm>
        <a:off x="1972108" y="619304"/>
        <a:ext cx="1969220" cy="526857"/>
      </dsp:txXfrm>
    </dsp:sp>
    <dsp:sp modelId="{27B546BF-F366-4144-90D6-D8B3FE6EAF4A}">
      <dsp:nvSpPr>
        <dsp:cNvPr id="0" name=""/>
        <dsp:cNvSpPr/>
      </dsp:nvSpPr>
      <dsp:spPr>
        <a:xfrm>
          <a:off x="3941328" y="619304"/>
          <a:ext cx="1969220" cy="526857"/>
        </a:xfrm>
        <a:prstGeom prst="rect">
          <a:avLst/>
        </a:prstGeom>
        <a:solidFill>
          <a:schemeClr val="accent2">
            <a:tint val="40000"/>
            <a:alpha val="90000"/>
            <a:hueOff val="-1495971"/>
            <a:satOff val="-17912"/>
            <a:lumOff val="-33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95971"/>
              <a:satOff val="-17912"/>
              <a:lumOff val="-33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/>
            <a:t>Tendenza alla categorizzazione (</a:t>
          </a:r>
          <a:r>
            <a:rPr lang="it-IT" sz="900" i="1" kern="1200"/>
            <a:t>labelling</a:t>
          </a:r>
          <a:r>
            <a:rPr lang="it-IT" sz="900" kern="1200"/>
            <a:t>) etnico-linguistica</a:t>
          </a:r>
          <a:endParaRPr lang="en-US" sz="900" kern="1200"/>
        </a:p>
      </dsp:txBody>
      <dsp:txXfrm>
        <a:off x="3941328" y="619304"/>
        <a:ext cx="1969220" cy="526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cs typeface="Eurostile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17538" y="877888"/>
            <a:ext cx="561498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5513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7324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>
              <a:cs typeface="Eurostile" charset="0"/>
            </a:endParaRPr>
          </a:p>
        </p:txBody>
      </p:sp>
      <p:sp>
        <p:nvSpPr>
          <p:cNvPr id="5017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99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7538" y="877888"/>
            <a:ext cx="5616575" cy="3160712"/>
          </a:xfrm>
        </p:spPr>
      </p:sp>
      <p:sp>
        <p:nvSpPr>
          <p:cNvPr id="5837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37100" cy="3419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pPr>
              <a:defRPr/>
            </a:pPr>
            <a:fld id="{6E996707-7448-D849-961B-DEA7BF63C15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882572"/>
      </p:ext>
    </p:extLst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B528A-1C01-BC48-B166-E900B3BF294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470352"/>
      </p:ext>
    </p:extLst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29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18/04/25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02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2A3D6-0AD5-AE42-8A90-E8726E01A75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238028"/>
      </p:ext>
    </p:extLst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6ED06-3402-5A40-8717-31A809032F5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719564"/>
      </p:ext>
    </p:extLst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5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0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EE3D-6460-2947-B563-1A0B58FB51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693307"/>
      </p:ext>
    </p:extLst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2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4FEB-F566-AC4C-9CA3-63B7C920FE7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34970"/>
      </p:ext>
    </p:extLst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pPr>
              <a:defRPr/>
            </a:pPr>
            <a:fld id="{6544E908-08ED-204D-BE82-3AD80D5AE8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212292"/>
      </p:ext>
    </p:extLst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3F5A47-944D-CC4A-8438-B02393E284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5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</p:sldLayoutIdLst>
  <p:transition>
    <p:wheel spokes="2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superdiv.mmg.mpg.de/%23vancouver-metropolitan?bubble;filter:Total%20population?map;variables:0,0;mode:traditional?tree;year:2012;category:Humanitarian?sankey;year:1991?dashboard;filters:99,99,99,99,99https://superdiv.mmg.mpg.d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O_IjeaqXz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iff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jGcRPJZe5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 vert="horz" lIns="90000" tIns="46800" rIns="90000" bIns="46800" rtlCol="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latin typeface="Eurostile" charset="0"/>
                <a:ea typeface="ＭＳ Ｐゴシック" charset="0"/>
                <a:cs typeface="ＭＳ Ｐゴシック" charset="0"/>
              </a:rPr>
              <a:t>Gruppo </a:t>
            </a:r>
            <a:r>
              <a:rPr lang="en-GB" dirty="0" err="1">
                <a:latin typeface="Eurostile" charset="0"/>
                <a:ea typeface="ＭＳ Ｐゴシック" charset="0"/>
                <a:cs typeface="ＭＳ Ｐゴシック" charset="0"/>
              </a:rPr>
              <a:t>etnico</a:t>
            </a:r>
            <a:endParaRPr lang="en-GB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9156" name="Rectangle 3">
            <a:extLst>
              <a:ext uri="{FF2B5EF4-FFF2-40B4-BE49-F238E27FC236}">
                <a16:creationId xmlns:a16="http://schemas.microsoft.com/office/drawing/2014/main" id="{38D16C2B-1E3A-798A-6590-F388C95D4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869947"/>
              </p:ext>
            </p:extLst>
          </p:nvPr>
        </p:nvGraphicFramePr>
        <p:xfrm>
          <a:off x="1130300" y="2502076"/>
          <a:ext cx="9602788" cy="296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F01B9B-E3CB-684F-9A93-FAFBA27A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8" y="948706"/>
            <a:ext cx="4507707" cy="1049235"/>
          </a:xfrm>
        </p:spPr>
        <p:txBody>
          <a:bodyPr>
            <a:normAutofit/>
          </a:bodyPr>
          <a:lstStyle/>
          <a:p>
            <a:r>
              <a:rPr lang="it-IT"/>
              <a:t>transnazionalismo</a:t>
            </a:r>
            <a:br>
              <a:rPr lang="it-IT"/>
            </a:br>
            <a:endParaRPr lang="it-I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E60A63-ADDD-F547-8028-5E183266E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1030" y="2167150"/>
            <a:ext cx="5190994" cy="40473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400" dirty="0">
                <a:latin typeface="Eurostile" panose="020B0504020202050204" pitchFamily="34" charset="77"/>
              </a:rPr>
              <a:t>Dal </a:t>
            </a:r>
            <a:r>
              <a:rPr lang="it-IT" sz="1400" i="1" dirty="0" err="1">
                <a:latin typeface="Eurostile" panose="020B0504020202050204" pitchFamily="34" charset="77"/>
              </a:rPr>
              <a:t>push</a:t>
            </a:r>
            <a:r>
              <a:rPr lang="it-IT" sz="1400" i="1" dirty="0">
                <a:latin typeface="Eurostile" panose="020B0504020202050204" pitchFamily="34" charset="77"/>
              </a:rPr>
              <a:t> &amp; pull </a:t>
            </a:r>
            <a:r>
              <a:rPr lang="it-IT" sz="1400" dirty="0" err="1">
                <a:latin typeface="Eurostile" panose="020B0504020202050204" pitchFamily="34" charset="77"/>
              </a:rPr>
              <a:t>factors</a:t>
            </a:r>
            <a:r>
              <a:rPr lang="it-IT" sz="1400" dirty="0">
                <a:latin typeface="Eurostile" panose="020B0504020202050204" pitchFamily="34" charset="77"/>
              </a:rPr>
              <a:t> e continuum rurale-urbano alle connessioni transnazionali:</a:t>
            </a:r>
          </a:p>
          <a:p>
            <a:pPr>
              <a:lnSpc>
                <a:spcPct val="110000"/>
              </a:lnSpc>
            </a:pPr>
            <a:r>
              <a:rPr lang="it-IT" sz="1400" dirty="0">
                <a:latin typeface="Eurostile" panose="020B0504020202050204" pitchFamily="34" charset="77"/>
              </a:rPr>
              <a:t>I migranti costruiscono reti e relazioni sociali multiple (parentali, etniche, economiche, ecc.) che collegano le loro società di origine, approdo e di transito. </a:t>
            </a:r>
          </a:p>
          <a:p>
            <a:pPr>
              <a:lnSpc>
                <a:spcPct val="110000"/>
              </a:lnSpc>
            </a:pPr>
            <a:r>
              <a:rPr lang="it-IT" sz="1400" dirty="0">
                <a:latin typeface="Eurostile" panose="020B0504020202050204" pitchFamily="34" charset="77"/>
              </a:rPr>
              <a:t>Transnazionalismo = prospettiva analitica «transnazionale» che abbandona il modello bipolare (sradicamento → integrazione) per considerare la presenza e azione dei gruppi migranti «simultaneamente» in diversi luoghi (N. Glick Schiller) </a:t>
            </a:r>
          </a:p>
          <a:p>
            <a:pPr>
              <a:lnSpc>
                <a:spcPct val="110000"/>
              </a:lnSpc>
            </a:pPr>
            <a:endParaRPr lang="it-IT" sz="1400" dirty="0">
              <a:latin typeface="Eurostile" panose="020B0504020202050204" pitchFamily="34" charset="77"/>
            </a:endParaRPr>
          </a:p>
          <a:p>
            <a:pPr>
              <a:lnSpc>
                <a:spcPct val="110000"/>
              </a:lnSpc>
            </a:pPr>
            <a:endParaRPr lang="it-IT" sz="1400" dirty="0">
              <a:latin typeface="Eurostile" panose="020B0504020202050204" pitchFamily="34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5E3F01-4CFD-F047-A147-249F6017E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236" y="805583"/>
            <a:ext cx="3320792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0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Era delle migrazioni (</a:t>
            </a:r>
            <a:r>
              <a:rPr lang="it-IT" dirty="0" err="1"/>
              <a:t>Castle</a:t>
            </a:r>
            <a:r>
              <a:rPr lang="it-IT" dirty="0"/>
              <a:t> &amp; Miller)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3553" y="2348881"/>
            <a:ext cx="7076747" cy="3992563"/>
          </a:xfrm>
        </p:spPr>
        <p:txBody>
          <a:bodyPr/>
          <a:lstStyle/>
          <a:p>
            <a:r>
              <a:rPr lang="it-IT" dirty="0"/>
              <a:t>Globalizzazione</a:t>
            </a:r>
          </a:p>
          <a:p>
            <a:r>
              <a:rPr lang="it-IT" dirty="0"/>
              <a:t>Accelerazione </a:t>
            </a:r>
          </a:p>
          <a:p>
            <a:r>
              <a:rPr lang="it-IT"/>
              <a:t>Diaspora</a:t>
            </a:r>
            <a:endParaRPr lang="it-IT" dirty="0"/>
          </a:p>
          <a:p>
            <a:r>
              <a:rPr lang="it-IT" dirty="0"/>
              <a:t>Femminilizzazione</a:t>
            </a:r>
          </a:p>
          <a:p>
            <a:r>
              <a:rPr lang="it-IT" dirty="0"/>
              <a:t>Super-</a:t>
            </a:r>
            <a:r>
              <a:rPr lang="it-IT" dirty="0" err="1"/>
              <a:t>diversity</a:t>
            </a:r>
            <a:r>
              <a:rPr lang="it-IT" dirty="0"/>
              <a:t> </a:t>
            </a:r>
          </a:p>
          <a:p>
            <a:r>
              <a:rPr lang="it-IT" dirty="0" err="1"/>
              <a:t>Polilinguismo</a:t>
            </a:r>
            <a:r>
              <a:rPr lang="it-IT" dirty="0"/>
              <a:t> (</a:t>
            </a:r>
            <a:r>
              <a:rPr lang="it-IT" dirty="0" err="1"/>
              <a:t>multilingualism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51+0bZkksBL._SX329_BO1,204,203,200_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953324"/>
            <a:ext cx="2997982" cy="45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9157"/>
      </p:ext>
    </p:extLst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5520" y="980728"/>
            <a:ext cx="7467600" cy="1143000"/>
          </a:xfrm>
        </p:spPr>
        <p:txBody>
          <a:bodyPr/>
          <a:lstStyle/>
          <a:p>
            <a:r>
              <a:rPr lang="it-IT" dirty="0"/>
              <a:t>NUOVI APPROCCI &amp; CONCETTI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155222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rgbClr val="FF6600"/>
                </a:solidFill>
              </a:rPr>
              <a:t>TRANSNAZIONALISMO</a:t>
            </a:r>
            <a:r>
              <a:rPr lang="it-IT" dirty="0"/>
              <a:t>: “il processo mediante il quale i migranti costruiscono campi sociali che legano insieme il paese d’origine e quello di insediamento” (</a:t>
            </a:r>
            <a:r>
              <a:rPr lang="it-IT" dirty="0" err="1"/>
              <a:t>Glick</a:t>
            </a:r>
            <a:r>
              <a:rPr lang="it-IT" dirty="0"/>
              <a:t> </a:t>
            </a:r>
            <a:r>
              <a:rPr lang="it-IT" dirty="0" err="1"/>
              <a:t>Schiller</a:t>
            </a:r>
            <a:r>
              <a:rPr lang="it-IT" dirty="0"/>
              <a:t> N. e Al., 1992)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solidFill>
                  <a:srgbClr val="FF6600"/>
                </a:solidFill>
              </a:rPr>
              <a:t>SUPER-DIVERSITÀ</a:t>
            </a:r>
            <a:r>
              <a:rPr lang="it-IT" dirty="0"/>
              <a:t>: sottolinea la diversificazione della diversità, la complessità eterogenea dei gruppi migranti (S. </a:t>
            </a:r>
            <a:r>
              <a:rPr lang="it-IT" dirty="0" err="1"/>
              <a:t>Vertovec</a:t>
            </a:r>
            <a:r>
              <a:rPr lang="it-IT" dirty="0"/>
              <a:t> 2007).</a:t>
            </a:r>
          </a:p>
          <a:p>
            <a:endParaRPr lang="it-IT" dirty="0"/>
          </a:p>
          <a:p>
            <a:r>
              <a:rPr lang="it-IT" dirty="0">
                <a:solidFill>
                  <a:srgbClr val="FF6600"/>
                </a:solidFill>
              </a:rPr>
              <a:t>POLI-LINGUISMO</a:t>
            </a:r>
            <a:r>
              <a:rPr lang="it-IT" dirty="0"/>
              <a:t>: capacità di utilizzare tre o più lingue, con implicazioni comunicative e cognitive (J.J. Weber 2009).</a:t>
            </a:r>
          </a:p>
        </p:txBody>
      </p:sp>
    </p:spTree>
    <p:extLst>
      <p:ext uri="{BB962C8B-B14F-4D97-AF65-F5344CB8AC3E}">
        <p14:creationId xmlns:p14="http://schemas.microsoft.com/office/powerpoint/2010/main" val="231556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3392" y="1234512"/>
            <a:ext cx="8574087" cy="967840"/>
          </a:xfrm>
        </p:spPr>
        <p:txBody>
          <a:bodyPr>
            <a:normAutofit fontScale="90000"/>
          </a:bodyPr>
          <a:lstStyle/>
          <a:p>
            <a:r>
              <a:rPr lang="it-IT" dirty="0"/>
              <a:t>SUPERDIVERSITY</a:t>
            </a:r>
            <a:br>
              <a:rPr lang="it-IT" dirty="0"/>
            </a:br>
            <a:r>
              <a:rPr lang="it-IT" dirty="0">
                <a:hlinkClick r:id="rId2"/>
              </a:rPr>
              <a:t>superdivercities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79577" y="2276872"/>
            <a:ext cx="2925107" cy="37338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Fluidità dei tratti culturali e della diversità </a:t>
            </a:r>
          </a:p>
          <a:p>
            <a:r>
              <a:rPr lang="it-IT" dirty="0"/>
              <a:t>Attributi (straniero, immigrato, ecc.) non definiscono la persona </a:t>
            </a:r>
          </a:p>
          <a:p>
            <a:r>
              <a:rPr lang="it-IT" dirty="0"/>
              <a:t>Combinazione situata, eterogeneità di storie e contesti</a:t>
            </a:r>
          </a:p>
          <a:p>
            <a:endParaRPr lang="it-IT" dirty="0"/>
          </a:p>
        </p:txBody>
      </p:sp>
      <p:pic>
        <p:nvPicPr>
          <p:cNvPr id="4" name="Immagine 3" descr="SUPERDIVER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788" y="1718432"/>
            <a:ext cx="5014213" cy="51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14BF94-4DFC-4A65-99BF-76277891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5C7B1-10DA-4D61-B560-5E1F081B3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9D91ED-5BEF-844F-ABCB-89A93523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8" y="948706"/>
            <a:ext cx="4507707" cy="1049235"/>
          </a:xfrm>
        </p:spPr>
        <p:txBody>
          <a:bodyPr>
            <a:normAutofit/>
          </a:bodyPr>
          <a:lstStyle/>
          <a:p>
            <a:r>
              <a:rPr lang="it-IT"/>
              <a:t>DIASPORA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C29B8B-A62C-43CE-92FF-12EAA1D0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0419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FF0AD-8ABE-0741-AB99-13E531C9EA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1030" y="2167151"/>
            <a:ext cx="4503066" cy="32991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400">
                <a:latin typeface="Eurostile" panose="020B0504020202050204" pitchFamily="34" charset="77"/>
              </a:rPr>
              <a:t>Abbandono dell’idea di campo come entità chiusa e dai confini definiti (Gupta – Ferguson)</a:t>
            </a:r>
          </a:p>
          <a:p>
            <a:pPr>
              <a:lnSpc>
                <a:spcPct val="110000"/>
              </a:lnSpc>
            </a:pPr>
            <a:r>
              <a:rPr lang="it-IT" sz="1400" i="1" err="1">
                <a:latin typeface="Eurostile" panose="020B0504020202050204" pitchFamily="34" charset="77"/>
              </a:rPr>
              <a:t>Mobility</a:t>
            </a:r>
            <a:r>
              <a:rPr lang="it-IT" sz="1400" i="1">
                <a:latin typeface="Eurostile" panose="020B0504020202050204" pitchFamily="34" charset="77"/>
              </a:rPr>
              <a:t>  turn </a:t>
            </a:r>
            <a:r>
              <a:rPr lang="it-IT" sz="1400">
                <a:latin typeface="Eurostile" panose="020B0504020202050204" pitchFamily="34" charset="77"/>
              </a:rPr>
              <a:t>(</a:t>
            </a:r>
            <a:r>
              <a:rPr lang="it-IT" sz="1400" err="1">
                <a:latin typeface="Eurostile" panose="020B0504020202050204" pitchFamily="34" charset="77"/>
              </a:rPr>
              <a:t>Urry</a:t>
            </a:r>
            <a:r>
              <a:rPr lang="it-IT" sz="1400">
                <a:latin typeface="Eurostile" panose="020B0504020202050204" pitchFamily="34" charset="77"/>
              </a:rPr>
              <a:t>, Salazar)</a:t>
            </a:r>
            <a:r>
              <a:rPr lang="it-IT" sz="1400" i="1">
                <a:latin typeface="Eurostile" panose="020B0504020202050204" pitchFamily="34" charset="77"/>
              </a:rPr>
              <a:t>:</a:t>
            </a:r>
            <a:r>
              <a:rPr lang="it-IT" sz="1400">
                <a:latin typeface="Eurostile" panose="020B0504020202050204" pitchFamily="34" charset="77"/>
              </a:rPr>
              <a:t> mobilità non solo migratoria: consumo, media, globalizzazione, turismo.</a:t>
            </a:r>
          </a:p>
          <a:p>
            <a:pPr>
              <a:lnSpc>
                <a:spcPct val="110000"/>
              </a:lnSpc>
            </a:pPr>
            <a:r>
              <a:rPr lang="it-IT" sz="1400">
                <a:latin typeface="Eurostile" panose="020B0504020202050204" pitchFamily="34" charset="77"/>
              </a:rPr>
              <a:t>Campi multi-locali e strategie di vita migratoria trans-nazionali</a:t>
            </a:r>
          </a:p>
          <a:p>
            <a:pPr>
              <a:lnSpc>
                <a:spcPct val="110000"/>
              </a:lnSpc>
            </a:pPr>
            <a:r>
              <a:rPr lang="it-IT" sz="1400">
                <a:latin typeface="Eurostile" panose="020B0504020202050204" pitchFamily="34" charset="77"/>
              </a:rPr>
              <a:t>Immaginari, simboli, emozioni e flussi intersecano le sedi diasporiche</a:t>
            </a:r>
          </a:p>
          <a:p>
            <a:pPr>
              <a:lnSpc>
                <a:spcPct val="110000"/>
              </a:lnSpc>
            </a:pPr>
            <a:r>
              <a:rPr lang="it-IT" sz="1400">
                <a:latin typeface="Eurostile" panose="020B0504020202050204" pitchFamily="34" charset="77"/>
              </a:rPr>
              <a:t>Flussi materiali (cibo, rimesse, oggetti) e immateriali</a:t>
            </a:r>
          </a:p>
          <a:p>
            <a:pPr>
              <a:lnSpc>
                <a:spcPct val="110000"/>
              </a:lnSpc>
            </a:pPr>
            <a:r>
              <a:rPr lang="it-IT" sz="1400" err="1">
                <a:latin typeface="Eurostile" panose="020B0504020202050204" pitchFamily="34" charset="77"/>
              </a:rPr>
              <a:t>Bifocalità</a:t>
            </a:r>
            <a:r>
              <a:rPr lang="it-IT" sz="1400">
                <a:latin typeface="Eurostile" panose="020B0504020202050204" pitchFamily="34" charset="77"/>
              </a:rPr>
              <a:t> dello sguardo antropologico sulle migrazioni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A34662-0426-DE4D-9296-95D46EE4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32" y="805583"/>
            <a:ext cx="3052799" cy="4660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3EA42-E9E9-4806-A9F6-1718BE38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9D5523-0BC8-4D5A-871C-69C0725E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Diaspora (= dispersione)</a:t>
            </a:r>
          </a:p>
        </p:txBody>
      </p:sp>
      <p:sp>
        <p:nvSpPr>
          <p:cNvPr id="6144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Dislocazione di gruppi che, in seguito a conflitti, persecuzioni politiche e religiose, sono costretti ad abbandonare i loro luoghi di residenza abituale.</a:t>
            </a:r>
          </a:p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Rete di relazioni che unisce le varie dislocazioni anche transcontinentali (R. Cohen)</a:t>
            </a:r>
          </a:p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L’esperienza non è definita dall’essenza e purezza ma dall’eterogeneità e diversità (James Clifford)</a:t>
            </a:r>
          </a:p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Identità ibrida (S. Hall) </a:t>
            </a:r>
          </a:p>
        </p:txBody>
      </p:sp>
      <p:sp>
        <p:nvSpPr>
          <p:cNvPr id="61443" name="CasellaDiTesto 3"/>
          <p:cNvSpPr txBox="1">
            <a:spLocks noChangeArrowheads="1"/>
          </p:cNvSpPr>
          <p:nvPr/>
        </p:nvSpPr>
        <p:spPr bwMode="auto">
          <a:xfrm>
            <a:off x="5375920" y="6021288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hlinkClick r:id="rId2"/>
              </a:rPr>
              <a:t>identità culturale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71048947"/>
      </p:ext>
    </p:extLst>
  </p:cSld>
  <p:clrMapOvr>
    <a:masterClrMapping/>
  </p:clrMapOvr>
  <p:transition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B042F-DADB-8F45-8CA3-C816E580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it-IT" dirty="0"/>
              <a:t>NEO_RAZZISMI</a:t>
            </a:r>
          </a:p>
        </p:txBody>
      </p:sp>
      <p:grpSp>
        <p:nvGrpSpPr>
          <p:cNvPr id="1041" name="Group 1030">
            <a:extLst>
              <a:ext uri="{FF2B5EF4-FFF2-40B4-BE49-F238E27FC236}">
                <a16:creationId xmlns:a16="http://schemas.microsoft.com/office/drawing/2014/main" id="{A1568AAA-33FD-44D5-829B-ACB2B2C2E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874" y="2166642"/>
            <a:ext cx="4969251" cy="3306033"/>
            <a:chOff x="1131874" y="2166642"/>
            <a:chExt cx="4969251" cy="330603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4B53EF12-4B28-4FF4-B3FD-CD1410F0D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874" y="2166642"/>
              <a:ext cx="4969251" cy="3306033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32">
              <a:extLst>
                <a:ext uri="{FF2B5EF4-FFF2-40B4-BE49-F238E27FC236}">
                  <a16:creationId xmlns:a16="http://schemas.microsoft.com/office/drawing/2014/main" id="{CC27893F-65D5-4499-87BD-7A2C8870B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80837" y="2314897"/>
              <a:ext cx="4654871" cy="2997249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3" name="Rectangle 1034">
            <a:extLst>
              <a:ext uri="{FF2B5EF4-FFF2-40B4-BE49-F238E27FC236}">
                <a16:creationId xmlns:a16="http://schemas.microsoft.com/office/drawing/2014/main" id="{48F14808-14B8-4444-A8A7-A45657D9D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648" y="2479489"/>
            <a:ext cx="4316732" cy="2664003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n sono razzista ma... le frasi della vergogna!!!">
            <a:extLst>
              <a:ext uri="{FF2B5EF4-FFF2-40B4-BE49-F238E27FC236}">
                <a16:creationId xmlns:a16="http://schemas.microsoft.com/office/drawing/2014/main" id="{81E65475-88BF-2641-A620-B57971A9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065" y="2687031"/>
            <a:ext cx="3993156" cy="22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E9C893E-5342-4242-A49D-B7CFD843A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836" y="2166642"/>
            <a:ext cx="4169336" cy="3299705"/>
          </a:xfrm>
        </p:spPr>
        <p:txBody>
          <a:bodyPr>
            <a:normAutofit/>
          </a:bodyPr>
          <a:lstStyle/>
          <a:p>
            <a:r>
              <a:rPr lang="it-IT" dirty="0"/>
              <a:t>ESOTISMO </a:t>
            </a:r>
          </a:p>
          <a:p>
            <a:r>
              <a:rPr lang="it-IT" dirty="0"/>
              <a:t>DIFFERENZIALISMO</a:t>
            </a:r>
          </a:p>
          <a:p>
            <a:r>
              <a:rPr lang="it-IT" dirty="0"/>
              <a:t>RAZZIALIZZAZIONE</a:t>
            </a:r>
          </a:p>
          <a:p>
            <a:r>
              <a:rPr lang="it-IT" dirty="0"/>
              <a:t>XENOFOBIA</a:t>
            </a:r>
          </a:p>
          <a:p>
            <a:r>
              <a:rPr lang="it-IT" dirty="0"/>
              <a:t>PATERNALISMO</a:t>
            </a:r>
          </a:p>
          <a:p>
            <a:r>
              <a:rPr lang="it-IT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667721415"/>
      </p:ext>
    </p:extLst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E5B92E1-5798-3B4B-BC69-9149FB8AB1A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8125" cy="3467100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5891EF-6E00-1042-90D1-A0CF3DB4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693" y="195769"/>
            <a:ext cx="4630308" cy="30756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251F7CB-6281-FC4F-9B6A-14CE5232B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531" y="3429000"/>
            <a:ext cx="5044323" cy="2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pporto Immigrazione 2024: il Paese reale è più avanti del dibattito  politico sui migranti - Migrantes Online">
            <a:extLst>
              <a:ext uri="{FF2B5EF4-FFF2-40B4-BE49-F238E27FC236}">
                <a16:creationId xmlns:a16="http://schemas.microsoft.com/office/drawing/2014/main" id="{389DF2C7-90FA-67D2-1711-2F37DBEE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" b="146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2D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4BF6CD-C4B6-44B5-28C1-7089CB16B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603" y="643467"/>
            <a:ext cx="63487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893" y="1036479"/>
            <a:ext cx="7556500" cy="1116013"/>
          </a:xfrm>
        </p:spPr>
        <p:txBody>
          <a:bodyPr>
            <a:normAutofit/>
          </a:bodyPr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Modello generativo </a:t>
            </a: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it-IT" sz="2800" dirty="0" err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F.Barth</a:t>
            </a:r>
            <a:r>
              <a:rPr lang="it-IT" sz="2800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it-IT" sz="2800" i="1" dirty="0" err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Ethnic</a:t>
            </a:r>
            <a:r>
              <a:rPr lang="it-IT" sz="2800" i="1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 groups and </a:t>
            </a:r>
            <a:r>
              <a:rPr lang="it-IT" sz="2800" i="1" dirty="0" err="1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Boundaries</a:t>
            </a:r>
            <a:r>
              <a:rPr lang="it-IT" sz="2800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, 1969)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2060388" y="3860800"/>
          <a:ext cx="8086909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/>
        </p:nvGraphicFramePr>
        <p:xfrm>
          <a:off x="2060388" y="1600200"/>
          <a:ext cx="7185035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“CRISI” MIGRATORIA? 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 descr="migranti1-2067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7" y="2708920"/>
            <a:ext cx="5134313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0BC24B9-1AFD-8F4E-AC53-932461875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17324"/>
      </p:ext>
    </p:extLst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vestiti, calzature, terreno&#10;&#10;Descrizione generata automaticamente">
            <a:extLst>
              <a:ext uri="{FF2B5EF4-FFF2-40B4-BE49-F238E27FC236}">
                <a16:creationId xmlns:a16="http://schemas.microsoft.com/office/drawing/2014/main" id="{CAFF9280-BBC4-3B9B-FE28-D2CA4E90C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684630"/>
      </p:ext>
    </p:extLst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CB9E067-98EE-E749-5927-A7CB89DC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Khosravi</a:t>
            </a:r>
            <a:endParaRPr lang="en-US" dirty="0"/>
          </a:p>
        </p:txBody>
      </p:sp>
      <p:pic>
        <p:nvPicPr>
          <p:cNvPr id="6" name="Segnaposto contenuto 5" descr="Immagine che contiene aria aperta, albero, camminata, gruppo&#10;&#10;Descrizione generata automaticamente">
            <a:extLst>
              <a:ext uri="{FF2B5EF4-FFF2-40B4-BE49-F238E27FC236}">
                <a16:creationId xmlns:a16="http://schemas.microsoft.com/office/drawing/2014/main" id="{60E94986-0BF5-D169-04EC-AFB0DBD9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11218" y="960439"/>
            <a:ext cx="3373040" cy="4497387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D13C999-CA74-2757-201F-B41DCB53A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“Che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vedremmo</a:t>
            </a:r>
            <a:r>
              <a:rPr lang="en-US" dirty="0"/>
              <a:t> se il confine lo </a:t>
            </a:r>
            <a:r>
              <a:rPr lang="en-US" dirty="0" err="1"/>
              <a:t>guardassimo</a:t>
            </a:r>
            <a:r>
              <a:rPr lang="en-US" dirty="0"/>
              <a:t> </a:t>
            </a:r>
            <a:r>
              <a:rPr lang="en-US" dirty="0" err="1"/>
              <a:t>dall’altra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frontiere</a:t>
            </a:r>
            <a:r>
              <a:rPr lang="en-US" dirty="0"/>
              <a:t> </a:t>
            </a:r>
            <a:r>
              <a:rPr lang="en-US" dirty="0" err="1"/>
              <a:t>producono</a:t>
            </a:r>
            <a:r>
              <a:rPr lang="en-US" dirty="0"/>
              <a:t> </a:t>
            </a:r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soggettività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92422"/>
      </p:ext>
    </p:extLst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D8AD7D-348E-8345-BA04-E52CEB794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857250"/>
            <a:ext cx="4052455" cy="25561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4BE784-5971-D64D-8758-17EEABE6B9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48" y="3010351"/>
            <a:ext cx="3945636" cy="29592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0FAED4-10E9-2740-A41C-9890153597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3" y="3413414"/>
            <a:ext cx="3449782" cy="25873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DE8971-A811-5043-A522-9A920123B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262" y="857250"/>
            <a:ext cx="1495628" cy="5143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0A3889-57B8-B24B-B1BD-6942C74C8EE6}"/>
              </a:ext>
            </a:extLst>
          </p:cNvPr>
          <p:cNvSpPr txBox="1"/>
          <p:nvPr/>
        </p:nvSpPr>
        <p:spPr>
          <a:xfrm>
            <a:off x="5903495" y="1242262"/>
            <a:ext cx="246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 / visibili ? </a:t>
            </a:r>
          </a:p>
        </p:txBody>
      </p:sp>
    </p:spTree>
    <p:extLst>
      <p:ext uri="{BB962C8B-B14F-4D97-AF65-F5344CB8AC3E}">
        <p14:creationId xmlns:p14="http://schemas.microsoft.com/office/powerpoint/2010/main" val="992540152"/>
      </p:ext>
    </p:extLst>
  </p:cSld>
  <p:clrMapOvr>
    <a:masterClrMapping/>
  </p:clrMapOvr>
  <p:transition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2B985F-E839-44D5-9DD8-BC9DEE34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EUROPA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73AC3-7DF7-43FB-9D67-3CE387E94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65CCFE-3123-4C5E-BA80-B081F41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8E86D0B-1F29-57B3-CAB4-82DABBBCC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240335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4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Frontiere e confini</a:t>
            </a:r>
          </a:p>
        </p:txBody>
      </p:sp>
      <p:sp>
        <p:nvSpPr>
          <p:cNvPr id="55298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it-IT" sz="2700">
                <a:latin typeface="Tw Cen MT" charset="0"/>
                <a:ea typeface="ＭＳ Ｐゴシック" charset="0"/>
                <a:cs typeface="ＭＳ Ｐゴシック" charset="0"/>
              </a:rPr>
              <a:t>Le migrazioni mettono in discussione i confini nazionali, ma continuano a esserne regolate</a:t>
            </a:r>
          </a:p>
          <a:p>
            <a:pPr>
              <a:lnSpc>
                <a:spcPct val="90000"/>
              </a:lnSpc>
            </a:pPr>
            <a:r>
              <a:rPr lang="it-IT" sz="2700">
                <a:latin typeface="Tw Cen MT" charset="0"/>
                <a:ea typeface="ＭＳ Ｐゴシック" charset="0"/>
                <a:cs typeface="ＭＳ Ｐゴシック" charset="0"/>
              </a:rPr>
              <a:t>Nazionalismo metodologico</a:t>
            </a:r>
          </a:p>
          <a:p>
            <a:pPr>
              <a:lnSpc>
                <a:spcPct val="90000"/>
              </a:lnSpc>
            </a:pPr>
            <a:r>
              <a:rPr lang="it-IT" sz="2700">
                <a:latin typeface="Tw Cen MT" charset="0"/>
                <a:ea typeface="ＭＳ Ｐゴシック" charset="0"/>
                <a:cs typeface="ＭＳ Ｐゴシック" charset="0"/>
              </a:rPr>
              <a:t>Processi di B/ordering /Othering</a:t>
            </a:r>
          </a:p>
          <a:p>
            <a:pPr>
              <a:lnSpc>
                <a:spcPct val="90000"/>
              </a:lnSpc>
            </a:pPr>
            <a:r>
              <a:rPr lang="it-IT" sz="2700">
                <a:latin typeface="Tw Cen MT" charset="0"/>
                <a:ea typeface="ＭＳ Ｐゴシック" charset="0"/>
                <a:cs typeface="ＭＳ Ｐゴシック" charset="0"/>
              </a:rPr>
              <a:t>Sistemi di inclusione differenziale (Fassin) e ‘razzializzazione’ degli immigrati </a:t>
            </a:r>
          </a:p>
          <a:p>
            <a:pPr>
              <a:lnSpc>
                <a:spcPct val="90000"/>
              </a:lnSpc>
            </a:pPr>
            <a:r>
              <a:rPr lang="it-IT" sz="2700">
                <a:latin typeface="Tw Cen MT" charset="0"/>
                <a:ea typeface="ＭＳ Ｐゴシック" charset="0"/>
                <a:cs typeface="ＭＳ Ｐゴシック" charset="0"/>
              </a:rPr>
              <a:t>Ripensare la governance globale (cittadinanza, lavoro, spazio, mobilità ecc.)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it-IT" sz="270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it-IT" sz="2700">
                <a:latin typeface="Tw Cen MT" charset="0"/>
                <a:ea typeface="ＭＳ Ｐゴシック" charset="0"/>
                <a:cs typeface="ＭＳ Ｐゴシック" charset="0"/>
                <a:hlinkClick r:id="rId2"/>
              </a:rPr>
              <a:t>https://www.youtube.com/watch?v=2jGcRPJZe5o</a:t>
            </a:r>
            <a:endParaRPr lang="it-IT" sz="2700">
              <a:latin typeface="Tw Cen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it-IT" sz="270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5E06B-29C0-4F08-9F61-140CD1A7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E54A31-B091-4774-BDD5-9F726783E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377" y="2303047"/>
            <a:ext cx="4244296" cy="2674198"/>
          </a:xfrm>
        </p:spPr>
        <p:txBody>
          <a:bodyPr anchor="t">
            <a:normAutofit/>
          </a:bodyPr>
          <a:lstStyle/>
          <a:p>
            <a:r>
              <a:rPr lang="it-IT" b="1" dirty="0"/>
              <a:t>FLUSSI GLOBALI </a:t>
            </a:r>
            <a:br>
              <a:rPr lang="it-IT" b="1" dirty="0"/>
            </a:br>
            <a:r>
              <a:rPr lang="it-IT" b="1" dirty="0" err="1"/>
              <a:t>Inte</a:t>
            </a:r>
            <a:r>
              <a:rPr lang="it-IT" b="1" dirty="0"/>
              <a:t>(g)razioni locali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4E0E46-9D8A-46BA-8EF9-FC43A7EE7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565909D0-D2D2-46A8-8332-49E6173A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D2EAFB-E46A-4A8C-9E83-AF5286317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FEA4BCF-1CF9-4959-A2D8-A97926D2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7BE4D825-676A-DC75-6644-84FFF7D6E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34560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81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FE7134-47B1-4BFF-93CB-669E11257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8"/>
            <a:ext cx="12192000" cy="638923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9683" y="1240076"/>
            <a:ext cx="2777397" cy="4584527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INTE(G)rare persone, non culture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it-IT"/>
              <a:t>Processi di INCLUSIONE/ESCLUSIONE nelle ARENE LOCALI</a:t>
            </a:r>
          </a:p>
          <a:p>
            <a:r>
              <a:rPr lang="it-IT"/>
              <a:t>Flussi transnazionali, inte(g)razione locale</a:t>
            </a:r>
          </a:p>
          <a:p>
            <a:r>
              <a:rPr lang="it-IT"/>
              <a:t>Arcipelago dei servizi, politiche pubbliche come costruzioni simbolico-discorsive</a:t>
            </a:r>
          </a:p>
          <a:p>
            <a:r>
              <a:rPr lang="it-IT"/>
              <a:t>Ricerca empirica, produzione sociale delle differenze (‘immigrati’ ‘rifugiati’ ‘stranieri’) attraverso leggi, rappresentazioni, pratiche</a:t>
            </a:r>
          </a:p>
          <a:p>
            <a:r>
              <a:rPr lang="it-IT"/>
              <a:t>Essenzialismo/paternalismo/differenzialismo culturale</a:t>
            </a:r>
          </a:p>
          <a:p>
            <a:r>
              <a:rPr lang="it-IT"/>
              <a:t>Funzione specchio delle Migrazioni (Sayad)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73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Tw Cen MT" charset="0"/>
                <a:ea typeface="ＭＳ Ｐゴシック" charset="0"/>
                <a:cs typeface="ＭＳ Ｐゴシック" charset="0"/>
              </a:rPr>
              <a:t>Eccessi di cultura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Cultura, identità, etnia, razzismo,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neo_razzismi</a:t>
            </a:r>
            <a:endParaRPr lang="it-IT" dirty="0">
              <a:latin typeface="Tw Cen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Collocare noi </a:t>
            </a:r>
            <a:r>
              <a:rPr lang="it-IT" dirty="0">
                <a:solidFill>
                  <a:srgbClr val="FF6600"/>
                </a:solidFill>
                <a:latin typeface="Tw Cen MT" charset="0"/>
                <a:ea typeface="ＭＳ Ｐゴシック" charset="0"/>
                <a:cs typeface="ＭＳ Ｐゴシック" charset="0"/>
              </a:rPr>
              <a:t>TRA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gli altri, non noi/altri</a:t>
            </a: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Multiculturalismo rischia di riproporre la diversità culturale, accentuando le differenze (cfr.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affirmative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action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Ogni cultura è multiculturale!</a:t>
            </a:r>
          </a:p>
          <a:p>
            <a:pPr eaLnBrk="1" hangingPunct="1"/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Diritto all’opacità</a:t>
            </a:r>
          </a:p>
        </p:txBody>
      </p:sp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53255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53258" name="Rectangle 53257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53260" name="Straight Connector 53259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62" name="Picture 53261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51" name="Picture 4" descr="MoneyChangersPakAfgBorde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Rectangle 53263">
            <a:extLst>
              <a:ext uri="{FF2B5EF4-FFF2-40B4-BE49-F238E27FC236}">
                <a16:creationId xmlns:a16="http://schemas.microsoft.com/office/drawing/2014/main" id="{5CE1FC6C-751F-472D-8863-A8B1B871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8075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>
                <a:solidFill>
                  <a:srgbClr val="FFFFFE"/>
                </a:solidFill>
              </a:rPr>
              <a:t>Zone liminali di frontiera</a:t>
            </a:r>
          </a:p>
        </p:txBody>
      </p:sp>
      <p:pic>
        <p:nvPicPr>
          <p:cNvPr id="53266" name="Picture 53265">
            <a:extLst>
              <a:ext uri="{FF2B5EF4-FFF2-40B4-BE49-F238E27FC236}">
                <a16:creationId xmlns:a16="http://schemas.microsoft.com/office/drawing/2014/main" id="{44CD46F4-E248-476E-A118-0888CF77E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773642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4" name="Rectangle 60423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20" name="Picture 60419" descr="Primo piano artistico di un dente di leone con petali spampanati sfuocati">
            <a:extLst>
              <a:ext uri="{FF2B5EF4-FFF2-40B4-BE49-F238E27FC236}">
                <a16:creationId xmlns:a16="http://schemas.microsoft.com/office/drawing/2014/main" id="{647F4AB0-1B47-0641-7F26-70075FE69E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grayscl/>
          </a:blip>
          <a:srcRect r="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6042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0428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430" name="Rectangle 60429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i="1">
                <a:latin typeface="Tw Cen MT" charset="0"/>
                <a:ea typeface="ＭＳ Ｐゴシック" charset="0"/>
                <a:cs typeface="ＭＳ Ｐゴシック" charset="0"/>
              </a:rPr>
              <a:t>E. Glissant</a:t>
            </a:r>
          </a:p>
        </p:txBody>
      </p:sp>
      <p:pic>
        <p:nvPicPr>
          <p:cNvPr id="60432" name="Picture 60431">
            <a:extLst>
              <a:ext uri="{FF2B5EF4-FFF2-40B4-BE49-F238E27FC236}">
                <a16:creationId xmlns:a16="http://schemas.microsoft.com/office/drawing/2014/main" id="{B7438D12-0AE8-484F-B876-9E855987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66353" b="36564"/>
          <a:stretch/>
        </p:blipFill>
        <p:spPr>
          <a:xfrm rot="16200000">
            <a:off x="2735573" y="3465576"/>
            <a:ext cx="384962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it-IT" i="1">
                <a:latin typeface="Eurostile" charset="0"/>
                <a:ea typeface="ＭＳ Ｐゴシック" charset="0"/>
                <a:cs typeface="ＭＳ Ｐゴシック" charset="0"/>
              </a:rPr>
              <a:t>E’ vero, io rivendico il diritto all’opacità. La troppa definizione, la trasparenza portano all’apartheid: di qua i neri, di là i bianchi. “Non ci capiamo”, si dice, e allora viviamo separati. No, dico io, non ci capiamo completamente, ma possiamo convivere. L’opacità non è un muro, lascia sempre filtrare qualcosa. Il diritto all’opacità dovrebbe essere inserito tra i diritti dell’uomo. </a:t>
            </a:r>
          </a:p>
          <a:p>
            <a:pPr eaLnBrk="1" hangingPunct="1">
              <a:buFont typeface="Wingdings" charset="0"/>
              <a:buNone/>
            </a:pPr>
            <a:endParaRPr lang="it-IT" i="1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it-IT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34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57351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57354" name="Rectangle 57353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57356" name="Straight Connector 57355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8" name="Picture 57357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60" name="Rectangle 57359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>
                <a:solidFill>
                  <a:srgbClr val="FFFFFE"/>
                </a:solidFill>
              </a:rPr>
              <a:t>Strumentalizzazioni ideologiche</a:t>
            </a:r>
          </a:p>
        </p:txBody>
      </p:sp>
      <p:pic>
        <p:nvPicPr>
          <p:cNvPr id="57362" name="Picture 57361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6077476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pa del mondo formata da persone unite l’una all’altra">
            <a:extLst>
              <a:ext uri="{FF2B5EF4-FFF2-40B4-BE49-F238E27FC236}">
                <a16:creationId xmlns:a16="http://schemas.microsoft.com/office/drawing/2014/main" id="{875A8103-BF30-580B-4825-4FC9195E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1" b="465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43DE71-5A78-6F7B-90E7-39B926A4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it-IT" dirty="0"/>
              <a:t>POPOLI IN MOVIMENTO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F315E9-8654-9B8B-E3D2-89DFC14B6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it-IT" dirty="0"/>
              <a:t>GLOBALIZZAZIONE E TRANSNAZIONALISMO </a:t>
            </a:r>
          </a:p>
          <a:p>
            <a:r>
              <a:rPr lang="it-IT" dirty="0"/>
              <a:t>MOBILITA’ </a:t>
            </a:r>
          </a:p>
          <a:p>
            <a:r>
              <a:rPr lang="it-IT" dirty="0"/>
              <a:t>MIGRAZIONI </a:t>
            </a:r>
          </a:p>
          <a:p>
            <a:r>
              <a:rPr lang="it-IT" dirty="0"/>
              <a:t>MEDIA 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3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C0089-E4B4-A193-8BE9-CF801D54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FASI MIGRATORIE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2423DE-CD1A-FC25-1FD8-43B25C2D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it-IT" dirty="0"/>
              <a:t>A partire dal secondo dopoguerra, il processo si è progressivamente invertito e ha iniziato a vedere le aree dell’</a:t>
            </a:r>
            <a:r>
              <a:rPr lang="it-IT" b="1" dirty="0"/>
              <a:t>Europa industrializzata </a:t>
            </a:r>
            <a:r>
              <a:rPr lang="it-IT" dirty="0"/>
              <a:t>diventare </a:t>
            </a:r>
            <a:r>
              <a:rPr lang="it-IT" b="1" dirty="0"/>
              <a:t>meta di immigrazione </a:t>
            </a:r>
            <a:r>
              <a:rPr lang="it-IT" dirty="0"/>
              <a:t>da parte dei paesi dell’Europa meridionale verso il Nord Europa.</a:t>
            </a:r>
          </a:p>
          <a:p>
            <a:pPr>
              <a:defRPr/>
            </a:pPr>
            <a:endParaRPr lang="it-IT" b="1" dirty="0"/>
          </a:p>
          <a:p>
            <a:pPr>
              <a:defRPr/>
            </a:pPr>
            <a:r>
              <a:rPr lang="it-IT" dirty="0"/>
              <a:t>A partire dagli anni Ottanta del Novecento si è verificata un’esplosione migratoria a carattere “</a:t>
            </a:r>
            <a:r>
              <a:rPr lang="it-IT" b="1" dirty="0"/>
              <a:t>transnazionale</a:t>
            </a:r>
            <a:r>
              <a:rPr lang="it-IT" dirty="0"/>
              <a:t>”, che ha visto come protagonisti un numero sempre maggiore di nazionalità provenienti da paesi del </a:t>
            </a:r>
            <a:r>
              <a:rPr lang="it-IT" b="1" dirty="0"/>
              <a:t>Terzo Mondo</a:t>
            </a:r>
            <a:r>
              <a:rPr lang="it-IT" dirty="0"/>
              <a:t>, dirette sia verso il Nord Europa sia verso l’Europa meridionale.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0261910"/>
      </p:ext>
    </p:extLst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rra vista dallo spazio">
            <a:extLst>
              <a:ext uri="{FF2B5EF4-FFF2-40B4-BE49-F238E27FC236}">
                <a16:creationId xmlns:a16="http://schemas.microsoft.com/office/drawing/2014/main" id="{BE31BD4C-BAE2-3FEA-13F5-4845440136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it-IT" sz="3000" b="1"/>
              <a:t>Mobilità e globalizzazione</a:t>
            </a:r>
            <a:endParaRPr lang="it-IT" sz="3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it-IT" dirty="0"/>
              <a:t>VIAGGI</a:t>
            </a:r>
          </a:p>
          <a:p>
            <a:r>
              <a:rPr lang="it-IT" dirty="0"/>
              <a:t>FLUSSI FINANZIARI E LAVORATIVI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INTERCONNESSIONI SU SCALA GLOBALE</a:t>
            </a:r>
          </a:p>
          <a:p>
            <a:r>
              <a:rPr lang="it-IT" dirty="0"/>
              <a:t>ACCELERAZIONE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1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3"/>
                </a:solidFill>
              </a:rPr>
              <a:t>CONFLITTI DI CULTURE? </a:t>
            </a:r>
            <a:endParaRPr lang="it-IT" dirty="0">
              <a:solidFill>
                <a:schemeClr val="accent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3581400" y="1911350"/>
            <a:ext cx="8610600" cy="3960813"/>
          </a:xfrm>
        </p:spPr>
        <p:txBody>
          <a:bodyPr>
            <a:normAutofit fontScale="25000" lnSpcReduction="20000"/>
          </a:bodyPr>
          <a:lstStyle/>
          <a:p>
            <a:r>
              <a:rPr lang="it-IT" sz="9600"/>
              <a:t>Retoriche dell’alterità </a:t>
            </a:r>
          </a:p>
          <a:p>
            <a:r>
              <a:rPr lang="it-IT" sz="9600"/>
              <a:t>Civiltà /inciviltà, barbarie, </a:t>
            </a:r>
          </a:p>
          <a:p>
            <a:pPr marL="0" indent="0">
              <a:buNone/>
            </a:pPr>
            <a:r>
              <a:rPr lang="it-IT" sz="9600"/>
              <a:t>	violenza</a:t>
            </a:r>
          </a:p>
          <a:p>
            <a:endParaRPr lang="it-IT"/>
          </a:p>
          <a:p>
            <a:pPr marL="0" indent="0">
              <a:buNone/>
            </a:pPr>
            <a:r>
              <a:rPr lang="it-IT" sz="9600"/>
              <a:t>Dicotomia Noi/loro - </a:t>
            </a:r>
            <a:r>
              <a:rPr lang="it-IT" sz="9600" i="1"/>
              <a:t>Securitization</a:t>
            </a:r>
            <a:endParaRPr lang="it-IT" sz="9600"/>
          </a:p>
          <a:p>
            <a:pPr marL="0" indent="0">
              <a:buNone/>
            </a:pPr>
            <a:r>
              <a:rPr lang="it-IT"/>
              <a:t>									</a:t>
            </a:r>
          </a:p>
          <a:p>
            <a:pPr marL="0" indent="0">
              <a:buNone/>
            </a:pPr>
            <a:r>
              <a:rPr lang="it-IT" sz="7200"/>
              <a:t>Eterogeneità post 1989/2001:  il catalogo delle identità cresce, </a:t>
            </a:r>
          </a:p>
          <a:p>
            <a:pPr marL="0" indent="0">
              <a:buNone/>
            </a:pPr>
            <a:r>
              <a:rPr lang="it-IT" sz="7200"/>
              <a:t>muta, si ramifica, si sviluppa assieme alla rete di rapporti politici</a:t>
            </a:r>
          </a:p>
          <a:p>
            <a:pPr marL="0" indent="0">
              <a:buNone/>
            </a:pPr>
            <a:r>
              <a:rPr lang="it-IT" sz="7200"/>
              <a:t> ed economici. </a:t>
            </a:r>
          </a:p>
          <a:p>
            <a:pPr marL="0" indent="0">
              <a:buNone/>
            </a:pPr>
            <a:endParaRPr lang="it-IT" sz="3800" i="1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scontro-delle-civil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" y="2002559"/>
            <a:ext cx="2540000" cy="4000500"/>
          </a:xfrm>
          <a:prstGeom prst="rect">
            <a:avLst/>
          </a:prstGeom>
        </p:spPr>
      </p:pic>
      <p:pic>
        <p:nvPicPr>
          <p:cNvPr id="5" name="Immagine 4" descr="index secu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203200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3B516D3-E37F-4626-8C4F-CDD6D27EB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8"/>
            <a:ext cx="12192000" cy="638923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451322F2-1999-2BAB-80A7-DF1CF1B7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504" y="1240076"/>
            <a:ext cx="2727813" cy="4584527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MIGRAZIONI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6F7AD7F-683B-AFD0-E11B-39545036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it-IT" sz="1800"/>
              <a:t>La </a:t>
            </a:r>
            <a:r>
              <a:rPr lang="it-IT" sz="1800" b="1"/>
              <a:t>migrazione</a:t>
            </a:r>
            <a:r>
              <a:rPr lang="it-IT" sz="1800"/>
              <a:t> è il trasferimento di un individuo o di una popolazione da una località a un’altra. Le tre principali tipologie di migrazione basate su criteri spaziali si distinguono in:</a:t>
            </a:r>
          </a:p>
          <a:p>
            <a:pPr>
              <a:buFont typeface="Verdana" panose="020B0604030504040204" pitchFamily="34" charset="0"/>
              <a:buNone/>
              <a:defRPr/>
            </a:pPr>
            <a:r>
              <a:rPr lang="it-IT" sz="1800"/>
              <a:t>• </a:t>
            </a:r>
            <a:r>
              <a:rPr lang="it-IT" sz="1800" b="1"/>
              <a:t>migrazione interna</a:t>
            </a:r>
            <a:r>
              <a:rPr lang="it-IT" sz="1800"/>
              <a:t>, cioè i trasferimenti entro i confini di un paese;</a:t>
            </a:r>
          </a:p>
          <a:p>
            <a:pPr>
              <a:buFont typeface="Verdana" panose="020B0604030504040204" pitchFamily="34" charset="0"/>
              <a:buNone/>
              <a:defRPr/>
            </a:pPr>
            <a:r>
              <a:rPr lang="it-IT" sz="1800"/>
              <a:t>	• </a:t>
            </a:r>
            <a:r>
              <a:rPr lang="it-IT" sz="1800" b="1"/>
              <a:t>migrazione internazionale</a:t>
            </a:r>
            <a:r>
              <a:rPr lang="it-IT" sz="1800"/>
              <a:t>, cioè i trasferimenti oltre i confini nazionali;</a:t>
            </a:r>
          </a:p>
          <a:p>
            <a:pPr>
              <a:buFont typeface="Verdana" panose="020B0604030504040204" pitchFamily="34" charset="0"/>
              <a:buNone/>
              <a:defRPr/>
            </a:pPr>
            <a:endParaRPr lang="it-IT" sz="1800"/>
          </a:p>
          <a:p>
            <a:pPr>
              <a:buFont typeface="Verdana" panose="020B0604030504040204" pitchFamily="34" charset="0"/>
              <a:buNone/>
              <a:defRPr/>
            </a:pPr>
            <a:r>
              <a:rPr lang="it-IT" sz="1800"/>
              <a:t>	• </a:t>
            </a:r>
            <a:r>
              <a:rPr lang="it-IT" sz="1800" b="1"/>
              <a:t>migrazione transnazionale</a:t>
            </a:r>
            <a:r>
              <a:rPr lang="it-IT" sz="1800"/>
              <a:t>, cioè i ripetuti spostamenti tra due o più paesi, nel corso dei quali il migrante assume un’identità culturale nuova, che trascende la singola unità geopolitica</a:t>
            </a:r>
          </a:p>
        </p:txBody>
      </p:sp>
    </p:spTree>
    <p:extLst>
      <p:ext uri="{BB962C8B-B14F-4D97-AF65-F5344CB8AC3E}">
        <p14:creationId xmlns:p14="http://schemas.microsoft.com/office/powerpoint/2010/main" val="3592525035"/>
      </p:ext>
    </p:extLst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5071</TotalTime>
  <Words>1079</Words>
  <Application>Microsoft Macintosh PowerPoint</Application>
  <PresentationFormat>Widescreen</PresentationFormat>
  <Paragraphs>131</Paragraphs>
  <Slides>30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Calibri</vt:lpstr>
      <vt:lpstr>Century Gothic</vt:lpstr>
      <vt:lpstr>Eurostile</vt:lpstr>
      <vt:lpstr>Times New Roman</vt:lpstr>
      <vt:lpstr>Tw Cen MT</vt:lpstr>
      <vt:lpstr>Verdana</vt:lpstr>
      <vt:lpstr>Wingdings</vt:lpstr>
      <vt:lpstr>Raccolta</vt:lpstr>
      <vt:lpstr>Gruppo etnico</vt:lpstr>
      <vt:lpstr>Modello generativo  (F.Barth, Ethnic groups and Boundaries, 1969)</vt:lpstr>
      <vt:lpstr>Zone liminali di frontiera</vt:lpstr>
      <vt:lpstr>Strumentalizzazioni ideologiche</vt:lpstr>
      <vt:lpstr>POPOLI IN MOVIMENTO</vt:lpstr>
      <vt:lpstr>FASI MIGRATORIE</vt:lpstr>
      <vt:lpstr>Mobilità e globalizzazione</vt:lpstr>
      <vt:lpstr>CONFLITTI DI CULTURE? </vt:lpstr>
      <vt:lpstr>MIGRAZIONI</vt:lpstr>
      <vt:lpstr>transnazionalismo </vt:lpstr>
      <vt:lpstr>Era delle migrazioni (Castle &amp; Miller)</vt:lpstr>
      <vt:lpstr>NUOVI APPROCCI &amp; CONCETTI</vt:lpstr>
      <vt:lpstr>SUPERDIVERSITY superdivercities</vt:lpstr>
      <vt:lpstr>DIASPORA</vt:lpstr>
      <vt:lpstr>Diaspora (= dispersione)</vt:lpstr>
      <vt:lpstr>NEO_RAZZISMI</vt:lpstr>
      <vt:lpstr>Presentazione standard di PowerPoint</vt:lpstr>
      <vt:lpstr>Presentazione standard di PowerPoint</vt:lpstr>
      <vt:lpstr>Presentazione standard di PowerPoint</vt:lpstr>
      <vt:lpstr>“CRISI” MIGRATORIA?   </vt:lpstr>
      <vt:lpstr>Presentazione standard di PowerPoint</vt:lpstr>
      <vt:lpstr>Presentazione standard di PowerPoint</vt:lpstr>
      <vt:lpstr>S. Khosravi</vt:lpstr>
      <vt:lpstr>Presentazione standard di PowerPoint</vt:lpstr>
      <vt:lpstr>EUROPA</vt:lpstr>
      <vt:lpstr>Frontiere e confini</vt:lpstr>
      <vt:lpstr>FLUSSI GLOBALI  Inte(g)razioni locali</vt:lpstr>
      <vt:lpstr>INTE(G)rare persone, non culture</vt:lpstr>
      <vt:lpstr>Eccessi di cultura</vt:lpstr>
      <vt:lpstr>E. Glissant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</dc:title>
  <cp:lastModifiedBy>ALTIN ROBERTA</cp:lastModifiedBy>
  <cp:revision>143</cp:revision>
  <dcterms:created xsi:type="dcterms:W3CDTF">2014-10-27T15:26:09Z</dcterms:created>
  <dcterms:modified xsi:type="dcterms:W3CDTF">2025-04-18T11:17:15Z</dcterms:modified>
</cp:coreProperties>
</file>