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827" r:id="rId1"/>
  </p:sldMasterIdLst>
  <p:notesMasterIdLst>
    <p:notesMasterId r:id="rId32"/>
  </p:notesMasterIdLst>
  <p:handoutMasterIdLst>
    <p:handoutMasterId r:id="rId33"/>
  </p:handoutMasterIdLst>
  <p:sldIdLst>
    <p:sldId id="269" r:id="rId2"/>
    <p:sldId id="257" r:id="rId3"/>
    <p:sldId id="268" r:id="rId4"/>
    <p:sldId id="288" r:id="rId5"/>
    <p:sldId id="289" r:id="rId6"/>
    <p:sldId id="270" r:id="rId7"/>
    <p:sldId id="261" r:id="rId8"/>
    <p:sldId id="258" r:id="rId9"/>
    <p:sldId id="259" r:id="rId10"/>
    <p:sldId id="287" r:id="rId11"/>
    <p:sldId id="272" r:id="rId12"/>
    <p:sldId id="273" r:id="rId13"/>
    <p:sldId id="282" r:id="rId14"/>
    <p:sldId id="291" r:id="rId15"/>
    <p:sldId id="292" r:id="rId16"/>
    <p:sldId id="498" r:id="rId17"/>
    <p:sldId id="350" r:id="rId18"/>
    <p:sldId id="283" r:id="rId19"/>
    <p:sldId id="294" r:id="rId20"/>
    <p:sldId id="295" r:id="rId21"/>
    <p:sldId id="297" r:id="rId22"/>
    <p:sldId id="284" r:id="rId23"/>
    <p:sldId id="479" r:id="rId24"/>
    <p:sldId id="490" r:id="rId25"/>
    <p:sldId id="471" r:id="rId26"/>
    <p:sldId id="492" r:id="rId27"/>
    <p:sldId id="501" r:id="rId28"/>
    <p:sldId id="493" r:id="rId29"/>
    <p:sldId id="502" r:id="rId30"/>
    <p:sldId id="293" r:id="rId3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scaleToFitPaper="1"/>
  <p:clrMru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3488"/>
    <p:restoredTop sz="94558"/>
  </p:normalViewPr>
  <p:slideViewPr>
    <p:cSldViewPr>
      <p:cViewPr varScale="1">
        <p:scale>
          <a:sx n="121" d="100"/>
          <a:sy n="121" d="100"/>
        </p:scale>
        <p:origin x="204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hyperlink" Target="https://www.youtube.com/watch?v=R4Gq_byUuQA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Relationship Id="rId9" Type="http://schemas.openxmlformats.org/officeDocument/2006/relationships/hyperlink" Target="https://www.youtube.com/watch?v=R4Gq_byUuQA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ED5B04-AB65-439A-96E0-B696013E997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EC03984B-C36A-41C3-AD0D-E48882B7B540}">
      <dgm:prSet/>
      <dgm:spPr/>
      <dgm:t>
        <a:bodyPr/>
        <a:lstStyle/>
        <a:p>
          <a:r>
            <a:rPr lang="it-IT"/>
            <a:t>Legge sulla cittadinanza 1992 ius sanguinis (soli, culturae), naturalizzazione</a:t>
          </a:r>
          <a:endParaRPr lang="en-US"/>
        </a:p>
      </dgm:t>
    </dgm:pt>
    <dgm:pt modelId="{547454C4-6666-4E30-9024-8F7A8EBE9196}" type="parTrans" cxnId="{F206F927-34FE-42AE-B217-A64E1AC58ADC}">
      <dgm:prSet/>
      <dgm:spPr/>
      <dgm:t>
        <a:bodyPr/>
        <a:lstStyle/>
        <a:p>
          <a:endParaRPr lang="en-US"/>
        </a:p>
      </dgm:t>
    </dgm:pt>
    <dgm:pt modelId="{565F4EF4-C94C-4D42-A7E6-9B3958BCC527}" type="sibTrans" cxnId="{F206F927-34FE-42AE-B217-A64E1AC58ADC}">
      <dgm:prSet/>
      <dgm:spPr/>
      <dgm:t>
        <a:bodyPr/>
        <a:lstStyle/>
        <a:p>
          <a:endParaRPr lang="en-US"/>
        </a:p>
      </dgm:t>
    </dgm:pt>
    <dgm:pt modelId="{88812AAA-BF99-4536-85F7-5B840DCDB7B2}">
      <dgm:prSet/>
      <dgm:spPr/>
      <dgm:t>
        <a:bodyPr/>
        <a:lstStyle/>
        <a:p>
          <a:r>
            <a:rPr lang="it-IT"/>
            <a:t>Bologna: Giovani Musulmani Italia, Next Generation, Yahib</a:t>
          </a:r>
          <a:endParaRPr lang="en-US"/>
        </a:p>
      </dgm:t>
    </dgm:pt>
    <dgm:pt modelId="{416146B0-18A8-48AD-932C-82C3ADBFD37B}" type="parTrans" cxnId="{39E41762-9981-4332-BFE0-4BECDA6B2318}">
      <dgm:prSet/>
      <dgm:spPr/>
      <dgm:t>
        <a:bodyPr/>
        <a:lstStyle/>
        <a:p>
          <a:endParaRPr lang="en-US"/>
        </a:p>
      </dgm:t>
    </dgm:pt>
    <dgm:pt modelId="{C930CE4F-E9BD-44C1-8C20-6B69C178706A}" type="sibTrans" cxnId="{39E41762-9981-4332-BFE0-4BECDA6B2318}">
      <dgm:prSet/>
      <dgm:spPr/>
      <dgm:t>
        <a:bodyPr/>
        <a:lstStyle/>
        <a:p>
          <a:endParaRPr lang="en-US"/>
        </a:p>
      </dgm:t>
    </dgm:pt>
    <dgm:pt modelId="{15C749A8-6104-4BE4-9F4B-C07590FB12BD}">
      <dgm:prSet/>
      <dgm:spPr/>
      <dgm:t>
        <a:bodyPr/>
        <a:lstStyle/>
        <a:p>
          <a:r>
            <a:rPr lang="it-IT"/>
            <a:t>Associazioni via web, poi territorializzazione </a:t>
          </a:r>
          <a:endParaRPr lang="en-US"/>
        </a:p>
      </dgm:t>
    </dgm:pt>
    <dgm:pt modelId="{6DEEE748-2C95-4F19-8BE6-CE8CD141FD7B}" type="parTrans" cxnId="{BF37DB36-2D35-4D9C-A31B-25747BD3F1E6}">
      <dgm:prSet/>
      <dgm:spPr/>
      <dgm:t>
        <a:bodyPr/>
        <a:lstStyle/>
        <a:p>
          <a:endParaRPr lang="en-US"/>
        </a:p>
      </dgm:t>
    </dgm:pt>
    <dgm:pt modelId="{58A795F0-66B1-4E98-97F4-1F1A34E29FF1}" type="sibTrans" cxnId="{BF37DB36-2D35-4D9C-A31B-25747BD3F1E6}">
      <dgm:prSet/>
      <dgm:spPr/>
      <dgm:t>
        <a:bodyPr/>
        <a:lstStyle/>
        <a:p>
          <a:endParaRPr lang="en-US"/>
        </a:p>
      </dgm:t>
    </dgm:pt>
    <dgm:pt modelId="{3B2277E3-BAAD-4AC9-9CB2-989AC2328511}">
      <dgm:prSet/>
      <dgm:spPr/>
      <dgm:t>
        <a:bodyPr/>
        <a:lstStyle/>
        <a:p>
          <a:r>
            <a:rPr lang="it-IT">
              <a:hlinkClick xmlns:r="http://schemas.openxmlformats.org/officeDocument/2006/relationships" r:id="rId1"/>
            </a:rPr>
            <a:t>https://www.youtube.com/watch?v=R4Gq_byUuQA</a:t>
          </a:r>
          <a:endParaRPr lang="en-US"/>
        </a:p>
      </dgm:t>
    </dgm:pt>
    <dgm:pt modelId="{2158475F-8687-4125-AE89-5866F3618D7A}" type="parTrans" cxnId="{16FD2BDA-B4F3-4F86-9426-99CDFF78208D}">
      <dgm:prSet/>
      <dgm:spPr/>
      <dgm:t>
        <a:bodyPr/>
        <a:lstStyle/>
        <a:p>
          <a:endParaRPr lang="en-US"/>
        </a:p>
      </dgm:t>
    </dgm:pt>
    <dgm:pt modelId="{AC7679E7-B567-45AA-B2AA-A74C98EDC2EF}" type="sibTrans" cxnId="{16FD2BDA-B4F3-4F86-9426-99CDFF78208D}">
      <dgm:prSet/>
      <dgm:spPr/>
      <dgm:t>
        <a:bodyPr/>
        <a:lstStyle/>
        <a:p>
          <a:endParaRPr lang="en-US"/>
        </a:p>
      </dgm:t>
    </dgm:pt>
    <dgm:pt modelId="{247A6AF9-BD09-42BD-8002-AC878C5E1FE0}">
      <dgm:prSet/>
      <dgm:spPr/>
      <dgm:t>
        <a:bodyPr/>
        <a:lstStyle/>
        <a:p>
          <a:r>
            <a:rPr lang="it-IT"/>
            <a:t>Lotta alle discriminazioni e stereotipi</a:t>
          </a:r>
          <a:endParaRPr lang="en-US"/>
        </a:p>
      </dgm:t>
    </dgm:pt>
    <dgm:pt modelId="{BDD1E291-C1D0-4FC3-A49B-938F14AAFAF5}" type="parTrans" cxnId="{C9695B36-9F7E-4FB5-B285-1763A2AA38B2}">
      <dgm:prSet/>
      <dgm:spPr/>
      <dgm:t>
        <a:bodyPr/>
        <a:lstStyle/>
        <a:p>
          <a:endParaRPr lang="en-US"/>
        </a:p>
      </dgm:t>
    </dgm:pt>
    <dgm:pt modelId="{CE3CA483-11C7-4112-9362-26846987497F}" type="sibTrans" cxnId="{C9695B36-9F7E-4FB5-B285-1763A2AA38B2}">
      <dgm:prSet/>
      <dgm:spPr/>
      <dgm:t>
        <a:bodyPr/>
        <a:lstStyle/>
        <a:p>
          <a:endParaRPr lang="en-US"/>
        </a:p>
      </dgm:t>
    </dgm:pt>
    <dgm:pt modelId="{FB1BB743-ABCA-4692-9456-859E7F3A3B30}">
      <dgm:prSet/>
      <dgm:spPr/>
      <dgm:t>
        <a:bodyPr/>
        <a:lstStyle/>
        <a:p>
          <a:r>
            <a:rPr lang="it-IT"/>
            <a:t>Pari opportunità più che diritto alla differenza</a:t>
          </a:r>
          <a:endParaRPr lang="en-US"/>
        </a:p>
      </dgm:t>
    </dgm:pt>
    <dgm:pt modelId="{26C83A21-5E14-4AAE-9BC6-2D72D785BBCE}" type="parTrans" cxnId="{49AC1DA9-B776-4AF4-AEBC-9C7387758C6A}">
      <dgm:prSet/>
      <dgm:spPr/>
      <dgm:t>
        <a:bodyPr/>
        <a:lstStyle/>
        <a:p>
          <a:endParaRPr lang="en-US"/>
        </a:p>
      </dgm:t>
    </dgm:pt>
    <dgm:pt modelId="{FFAC14A3-17AD-4E4F-98E3-CF534A0BF229}" type="sibTrans" cxnId="{49AC1DA9-B776-4AF4-AEBC-9C7387758C6A}">
      <dgm:prSet/>
      <dgm:spPr/>
      <dgm:t>
        <a:bodyPr/>
        <a:lstStyle/>
        <a:p>
          <a:endParaRPr lang="en-US"/>
        </a:p>
      </dgm:t>
    </dgm:pt>
    <dgm:pt modelId="{AEE44C1F-FB4D-4F6F-A2A5-92CE9A79B041}">
      <dgm:prSet/>
      <dgm:spPr/>
      <dgm:t>
        <a:bodyPr/>
        <a:lstStyle/>
        <a:p>
          <a:r>
            <a:rPr lang="it-IT"/>
            <a:t>Diritto di affermazione e mobilità sociale</a:t>
          </a:r>
          <a:endParaRPr lang="en-US"/>
        </a:p>
      </dgm:t>
    </dgm:pt>
    <dgm:pt modelId="{4E254ECB-43EB-4FF7-A36D-7F2EE07C134A}" type="parTrans" cxnId="{EFC6A388-7146-4718-A059-7C66116387F0}">
      <dgm:prSet/>
      <dgm:spPr/>
      <dgm:t>
        <a:bodyPr/>
        <a:lstStyle/>
        <a:p>
          <a:endParaRPr lang="en-US"/>
        </a:p>
      </dgm:t>
    </dgm:pt>
    <dgm:pt modelId="{C98F506B-4804-4458-B4EC-B088661D1C69}" type="sibTrans" cxnId="{EFC6A388-7146-4718-A059-7C66116387F0}">
      <dgm:prSet/>
      <dgm:spPr/>
      <dgm:t>
        <a:bodyPr/>
        <a:lstStyle/>
        <a:p>
          <a:endParaRPr lang="en-US"/>
        </a:p>
      </dgm:t>
    </dgm:pt>
    <dgm:pt modelId="{4639169E-0873-4496-A7C7-86F58743611A}" type="pres">
      <dgm:prSet presAssocID="{DBED5B04-AB65-439A-96E0-B696013E997D}" presName="root" presStyleCnt="0">
        <dgm:presLayoutVars>
          <dgm:dir/>
          <dgm:resizeHandles val="exact"/>
        </dgm:presLayoutVars>
      </dgm:prSet>
      <dgm:spPr/>
    </dgm:pt>
    <dgm:pt modelId="{76F8A4EB-DF29-4DA8-B30C-4688366787D2}" type="pres">
      <dgm:prSet presAssocID="{EC03984B-C36A-41C3-AD0D-E48882B7B540}" presName="compNode" presStyleCnt="0"/>
      <dgm:spPr/>
    </dgm:pt>
    <dgm:pt modelId="{9B83C142-9059-468A-BDBF-0FBC63B8AB88}" type="pres">
      <dgm:prSet presAssocID="{EC03984B-C36A-41C3-AD0D-E48882B7B540}" presName="bgRect" presStyleLbl="bgShp" presStyleIdx="0" presStyleCnt="4"/>
      <dgm:spPr/>
    </dgm:pt>
    <dgm:pt modelId="{365A1520-DF72-4E8E-935B-316DDD5370C9}" type="pres">
      <dgm:prSet presAssocID="{EC03984B-C36A-41C3-AD0D-E48882B7B540}" presName="iconRect" presStyleLbl="node1" presStyleIdx="0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nyon scene"/>
        </a:ext>
      </dgm:extLst>
    </dgm:pt>
    <dgm:pt modelId="{EB296829-E9EC-4CA4-94DA-BF594F06F804}" type="pres">
      <dgm:prSet presAssocID="{EC03984B-C36A-41C3-AD0D-E48882B7B540}" presName="spaceRect" presStyleCnt="0"/>
      <dgm:spPr/>
    </dgm:pt>
    <dgm:pt modelId="{7522BC20-8A23-4D82-916C-6D6CB1EDFB2E}" type="pres">
      <dgm:prSet presAssocID="{EC03984B-C36A-41C3-AD0D-E48882B7B540}" presName="parTx" presStyleLbl="revTx" presStyleIdx="0" presStyleCnt="5">
        <dgm:presLayoutVars>
          <dgm:chMax val="0"/>
          <dgm:chPref val="0"/>
        </dgm:presLayoutVars>
      </dgm:prSet>
      <dgm:spPr/>
    </dgm:pt>
    <dgm:pt modelId="{B30C3A09-E24C-46D4-A1DE-4C79B2A69424}" type="pres">
      <dgm:prSet presAssocID="{565F4EF4-C94C-4D42-A7E6-9B3958BCC527}" presName="sibTrans" presStyleCnt="0"/>
      <dgm:spPr/>
    </dgm:pt>
    <dgm:pt modelId="{2C753CDF-BD53-40CA-ABA3-49B69FCDB19A}" type="pres">
      <dgm:prSet presAssocID="{88812AAA-BF99-4536-85F7-5B840DCDB7B2}" presName="compNode" presStyleCnt="0"/>
      <dgm:spPr/>
    </dgm:pt>
    <dgm:pt modelId="{6F960AE0-28BF-4A08-BA13-963D62E0906D}" type="pres">
      <dgm:prSet presAssocID="{88812AAA-BF99-4536-85F7-5B840DCDB7B2}" presName="bgRect" presStyleLbl="bgShp" presStyleIdx="1" presStyleCnt="4"/>
      <dgm:spPr/>
    </dgm:pt>
    <dgm:pt modelId="{BE5EEB85-17A6-46C9-9169-C04059E95974}" type="pres">
      <dgm:prSet presAssocID="{88812AAA-BF99-4536-85F7-5B840DCDB7B2}" presName="iconRect" presStyleLbl="node1" presStyleIdx="1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aduation Cap"/>
        </a:ext>
      </dgm:extLst>
    </dgm:pt>
    <dgm:pt modelId="{75421169-6E21-4CC1-8720-F8A9A29389DE}" type="pres">
      <dgm:prSet presAssocID="{88812AAA-BF99-4536-85F7-5B840DCDB7B2}" presName="spaceRect" presStyleCnt="0"/>
      <dgm:spPr/>
    </dgm:pt>
    <dgm:pt modelId="{4C7D9F22-5A43-482C-A780-3461D6965AC2}" type="pres">
      <dgm:prSet presAssocID="{88812AAA-BF99-4536-85F7-5B840DCDB7B2}" presName="parTx" presStyleLbl="revTx" presStyleIdx="1" presStyleCnt="5">
        <dgm:presLayoutVars>
          <dgm:chMax val="0"/>
          <dgm:chPref val="0"/>
        </dgm:presLayoutVars>
      </dgm:prSet>
      <dgm:spPr/>
    </dgm:pt>
    <dgm:pt modelId="{0E158775-9FBB-405F-8B7E-7B5541A969FF}" type="pres">
      <dgm:prSet presAssocID="{C930CE4F-E9BD-44C1-8C20-6B69C178706A}" presName="sibTrans" presStyleCnt="0"/>
      <dgm:spPr/>
    </dgm:pt>
    <dgm:pt modelId="{668230BB-32C2-4269-B819-0A1DB6E3962D}" type="pres">
      <dgm:prSet presAssocID="{15C749A8-6104-4BE4-9F4B-C07590FB12BD}" presName="compNode" presStyleCnt="0"/>
      <dgm:spPr/>
    </dgm:pt>
    <dgm:pt modelId="{BF69BD4F-9C08-4A46-B76B-DFE9BE5C629B}" type="pres">
      <dgm:prSet presAssocID="{15C749A8-6104-4BE4-9F4B-C07590FB12BD}" presName="bgRect" presStyleLbl="bgShp" presStyleIdx="2" presStyleCnt="4"/>
      <dgm:spPr/>
    </dgm:pt>
    <dgm:pt modelId="{591121A7-D097-420C-88FB-752916DD56A2}" type="pres">
      <dgm:prSet presAssocID="{15C749A8-6104-4BE4-9F4B-C07590FB12BD}" presName="iconRect" presStyleLbl="node1" presStyleIdx="2" presStyleCnt="4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rtatile"/>
        </a:ext>
      </dgm:extLst>
    </dgm:pt>
    <dgm:pt modelId="{88A245DF-F30C-4DD7-B1C0-B93D3127EAC2}" type="pres">
      <dgm:prSet presAssocID="{15C749A8-6104-4BE4-9F4B-C07590FB12BD}" presName="spaceRect" presStyleCnt="0"/>
      <dgm:spPr/>
    </dgm:pt>
    <dgm:pt modelId="{61455F5B-9890-4619-AC1E-965388ECA4DE}" type="pres">
      <dgm:prSet presAssocID="{15C749A8-6104-4BE4-9F4B-C07590FB12BD}" presName="parTx" presStyleLbl="revTx" presStyleIdx="2" presStyleCnt="5">
        <dgm:presLayoutVars>
          <dgm:chMax val="0"/>
          <dgm:chPref val="0"/>
        </dgm:presLayoutVars>
      </dgm:prSet>
      <dgm:spPr/>
    </dgm:pt>
    <dgm:pt modelId="{4A98083D-58A3-4D09-8B20-54EDA8B748C2}" type="pres">
      <dgm:prSet presAssocID="{58A795F0-66B1-4E98-97F4-1F1A34E29FF1}" presName="sibTrans" presStyleCnt="0"/>
      <dgm:spPr/>
    </dgm:pt>
    <dgm:pt modelId="{F3F32287-6EEC-4E61-8483-F4469BCF6232}" type="pres">
      <dgm:prSet presAssocID="{3B2277E3-BAAD-4AC9-9CB2-989AC2328511}" presName="compNode" presStyleCnt="0"/>
      <dgm:spPr/>
    </dgm:pt>
    <dgm:pt modelId="{419CADB9-2F10-499E-84B9-470A61EDFFD4}" type="pres">
      <dgm:prSet presAssocID="{3B2277E3-BAAD-4AC9-9CB2-989AC2328511}" presName="bgRect" presStyleLbl="bgShp" presStyleIdx="3" presStyleCnt="4"/>
      <dgm:spPr/>
    </dgm:pt>
    <dgm:pt modelId="{7B4B8FE7-8565-497D-9AE8-F224C69884B1}" type="pres">
      <dgm:prSet presAssocID="{3B2277E3-BAAD-4AC9-9CB2-989AC2328511}" presName="iconRect" presStyleLbl="node1" presStyleIdx="3" presStyleCnt="4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378049C5-D894-404F-8097-785E3111D6BD}" type="pres">
      <dgm:prSet presAssocID="{3B2277E3-BAAD-4AC9-9CB2-989AC2328511}" presName="spaceRect" presStyleCnt="0"/>
      <dgm:spPr/>
    </dgm:pt>
    <dgm:pt modelId="{2BA2FDC7-DDB3-4C3D-9560-AB0575A9B35B}" type="pres">
      <dgm:prSet presAssocID="{3B2277E3-BAAD-4AC9-9CB2-989AC2328511}" presName="parTx" presStyleLbl="revTx" presStyleIdx="3" presStyleCnt="5">
        <dgm:presLayoutVars>
          <dgm:chMax val="0"/>
          <dgm:chPref val="0"/>
        </dgm:presLayoutVars>
      </dgm:prSet>
      <dgm:spPr/>
    </dgm:pt>
    <dgm:pt modelId="{446D9B93-22E1-4521-A093-2CC8FAAA6E18}" type="pres">
      <dgm:prSet presAssocID="{3B2277E3-BAAD-4AC9-9CB2-989AC2328511}" presName="desTx" presStyleLbl="revTx" presStyleIdx="4" presStyleCnt="5">
        <dgm:presLayoutVars/>
      </dgm:prSet>
      <dgm:spPr/>
    </dgm:pt>
  </dgm:ptLst>
  <dgm:cxnLst>
    <dgm:cxn modelId="{F206F927-34FE-42AE-B217-A64E1AC58ADC}" srcId="{DBED5B04-AB65-439A-96E0-B696013E997D}" destId="{EC03984B-C36A-41C3-AD0D-E48882B7B540}" srcOrd="0" destOrd="0" parTransId="{547454C4-6666-4E30-9024-8F7A8EBE9196}" sibTransId="{565F4EF4-C94C-4D42-A7E6-9B3958BCC527}"/>
    <dgm:cxn modelId="{C9695B36-9F7E-4FB5-B285-1763A2AA38B2}" srcId="{3B2277E3-BAAD-4AC9-9CB2-989AC2328511}" destId="{247A6AF9-BD09-42BD-8002-AC878C5E1FE0}" srcOrd="0" destOrd="0" parTransId="{BDD1E291-C1D0-4FC3-A49B-938F14AAFAF5}" sibTransId="{CE3CA483-11C7-4112-9362-26846987497F}"/>
    <dgm:cxn modelId="{BF37DB36-2D35-4D9C-A31B-25747BD3F1E6}" srcId="{DBED5B04-AB65-439A-96E0-B696013E997D}" destId="{15C749A8-6104-4BE4-9F4B-C07590FB12BD}" srcOrd="2" destOrd="0" parTransId="{6DEEE748-2C95-4F19-8BE6-CE8CD141FD7B}" sibTransId="{58A795F0-66B1-4E98-97F4-1F1A34E29FF1}"/>
    <dgm:cxn modelId="{CBD89E4A-2E0C-4C58-A602-A05ED032C08A}" type="presOf" srcId="{88812AAA-BF99-4536-85F7-5B840DCDB7B2}" destId="{4C7D9F22-5A43-482C-A780-3461D6965AC2}" srcOrd="0" destOrd="0" presId="urn:microsoft.com/office/officeart/2018/2/layout/IconVerticalSolidList"/>
    <dgm:cxn modelId="{7E89BD4E-3EEB-46B4-8BF9-62BBA923DED6}" type="presOf" srcId="{AEE44C1F-FB4D-4F6F-A2A5-92CE9A79B041}" destId="{446D9B93-22E1-4521-A093-2CC8FAAA6E18}" srcOrd="0" destOrd="2" presId="urn:microsoft.com/office/officeart/2018/2/layout/IconVerticalSolidList"/>
    <dgm:cxn modelId="{39E41762-9981-4332-BFE0-4BECDA6B2318}" srcId="{DBED5B04-AB65-439A-96E0-B696013E997D}" destId="{88812AAA-BF99-4536-85F7-5B840DCDB7B2}" srcOrd="1" destOrd="0" parTransId="{416146B0-18A8-48AD-932C-82C3ADBFD37B}" sibTransId="{C930CE4F-E9BD-44C1-8C20-6B69C178706A}"/>
    <dgm:cxn modelId="{CCDDF370-D57F-4D9B-A5B5-32DA94D85031}" type="presOf" srcId="{247A6AF9-BD09-42BD-8002-AC878C5E1FE0}" destId="{446D9B93-22E1-4521-A093-2CC8FAAA6E18}" srcOrd="0" destOrd="0" presId="urn:microsoft.com/office/officeart/2018/2/layout/IconVerticalSolidList"/>
    <dgm:cxn modelId="{EFC6A388-7146-4718-A059-7C66116387F0}" srcId="{3B2277E3-BAAD-4AC9-9CB2-989AC2328511}" destId="{AEE44C1F-FB4D-4F6F-A2A5-92CE9A79B041}" srcOrd="2" destOrd="0" parTransId="{4E254ECB-43EB-4FF7-A36D-7F2EE07C134A}" sibTransId="{C98F506B-4804-4458-B4EC-B088661D1C69}"/>
    <dgm:cxn modelId="{B721AF9F-5797-4B16-BD12-1B609EBDC8BA}" type="presOf" srcId="{FB1BB743-ABCA-4692-9456-859E7F3A3B30}" destId="{446D9B93-22E1-4521-A093-2CC8FAAA6E18}" srcOrd="0" destOrd="1" presId="urn:microsoft.com/office/officeart/2018/2/layout/IconVerticalSolidList"/>
    <dgm:cxn modelId="{49AC1DA9-B776-4AF4-AEBC-9C7387758C6A}" srcId="{3B2277E3-BAAD-4AC9-9CB2-989AC2328511}" destId="{FB1BB743-ABCA-4692-9456-859E7F3A3B30}" srcOrd="1" destOrd="0" parTransId="{26C83A21-5E14-4AAE-9BC6-2D72D785BBCE}" sibTransId="{FFAC14A3-17AD-4E4F-98E3-CF534A0BF229}"/>
    <dgm:cxn modelId="{B983B5B6-16CC-4F70-B04D-B5A11BA50188}" type="presOf" srcId="{15C749A8-6104-4BE4-9F4B-C07590FB12BD}" destId="{61455F5B-9890-4619-AC1E-965388ECA4DE}" srcOrd="0" destOrd="0" presId="urn:microsoft.com/office/officeart/2018/2/layout/IconVerticalSolidList"/>
    <dgm:cxn modelId="{B265E0B8-4B2E-468A-A387-BA5910BFDE82}" type="presOf" srcId="{DBED5B04-AB65-439A-96E0-B696013E997D}" destId="{4639169E-0873-4496-A7C7-86F58743611A}" srcOrd="0" destOrd="0" presId="urn:microsoft.com/office/officeart/2018/2/layout/IconVerticalSolidList"/>
    <dgm:cxn modelId="{319504D6-BE4E-420C-B2FE-5E8631F2CCE3}" type="presOf" srcId="{EC03984B-C36A-41C3-AD0D-E48882B7B540}" destId="{7522BC20-8A23-4D82-916C-6D6CB1EDFB2E}" srcOrd="0" destOrd="0" presId="urn:microsoft.com/office/officeart/2018/2/layout/IconVerticalSolidList"/>
    <dgm:cxn modelId="{16FD2BDA-B4F3-4F86-9426-99CDFF78208D}" srcId="{DBED5B04-AB65-439A-96E0-B696013E997D}" destId="{3B2277E3-BAAD-4AC9-9CB2-989AC2328511}" srcOrd="3" destOrd="0" parTransId="{2158475F-8687-4125-AE89-5866F3618D7A}" sibTransId="{AC7679E7-B567-45AA-B2AA-A74C98EDC2EF}"/>
    <dgm:cxn modelId="{B0C967DD-9393-4D2C-B20E-640EF17024D1}" type="presOf" srcId="{3B2277E3-BAAD-4AC9-9CB2-989AC2328511}" destId="{2BA2FDC7-DDB3-4C3D-9560-AB0575A9B35B}" srcOrd="0" destOrd="0" presId="urn:microsoft.com/office/officeart/2018/2/layout/IconVerticalSolidList"/>
    <dgm:cxn modelId="{2171BAFE-A357-4314-9DCC-8DEAE6214DD3}" type="presParOf" srcId="{4639169E-0873-4496-A7C7-86F58743611A}" destId="{76F8A4EB-DF29-4DA8-B30C-4688366787D2}" srcOrd="0" destOrd="0" presId="urn:microsoft.com/office/officeart/2018/2/layout/IconVerticalSolidList"/>
    <dgm:cxn modelId="{71F8628C-DFF1-48EA-BFFB-6457D91D52C3}" type="presParOf" srcId="{76F8A4EB-DF29-4DA8-B30C-4688366787D2}" destId="{9B83C142-9059-468A-BDBF-0FBC63B8AB88}" srcOrd="0" destOrd="0" presId="urn:microsoft.com/office/officeart/2018/2/layout/IconVerticalSolidList"/>
    <dgm:cxn modelId="{455559DB-7147-46F6-9EE5-FE69E1CBF6CB}" type="presParOf" srcId="{76F8A4EB-DF29-4DA8-B30C-4688366787D2}" destId="{365A1520-DF72-4E8E-935B-316DDD5370C9}" srcOrd="1" destOrd="0" presId="urn:microsoft.com/office/officeart/2018/2/layout/IconVerticalSolidList"/>
    <dgm:cxn modelId="{565624F3-43DC-496A-BAAD-C87F71E6D521}" type="presParOf" srcId="{76F8A4EB-DF29-4DA8-B30C-4688366787D2}" destId="{EB296829-E9EC-4CA4-94DA-BF594F06F804}" srcOrd="2" destOrd="0" presId="urn:microsoft.com/office/officeart/2018/2/layout/IconVerticalSolidList"/>
    <dgm:cxn modelId="{ECD619A6-D1F9-4A15-94E4-D371C6199A1F}" type="presParOf" srcId="{76F8A4EB-DF29-4DA8-B30C-4688366787D2}" destId="{7522BC20-8A23-4D82-916C-6D6CB1EDFB2E}" srcOrd="3" destOrd="0" presId="urn:microsoft.com/office/officeart/2018/2/layout/IconVerticalSolidList"/>
    <dgm:cxn modelId="{D9C0A7EF-C4CC-486A-801E-8F8FEDCCE090}" type="presParOf" srcId="{4639169E-0873-4496-A7C7-86F58743611A}" destId="{B30C3A09-E24C-46D4-A1DE-4C79B2A69424}" srcOrd="1" destOrd="0" presId="urn:microsoft.com/office/officeart/2018/2/layout/IconVerticalSolidList"/>
    <dgm:cxn modelId="{B79DDFC2-D5C7-48DF-AF0D-491F23498F68}" type="presParOf" srcId="{4639169E-0873-4496-A7C7-86F58743611A}" destId="{2C753CDF-BD53-40CA-ABA3-49B69FCDB19A}" srcOrd="2" destOrd="0" presId="urn:microsoft.com/office/officeart/2018/2/layout/IconVerticalSolidList"/>
    <dgm:cxn modelId="{C2C661A3-AFC7-4CB1-8C40-DD130EF0F9B2}" type="presParOf" srcId="{2C753CDF-BD53-40CA-ABA3-49B69FCDB19A}" destId="{6F960AE0-28BF-4A08-BA13-963D62E0906D}" srcOrd="0" destOrd="0" presId="urn:microsoft.com/office/officeart/2018/2/layout/IconVerticalSolidList"/>
    <dgm:cxn modelId="{52CFF9E9-B1A7-4B99-8F5F-A2165F5E2349}" type="presParOf" srcId="{2C753CDF-BD53-40CA-ABA3-49B69FCDB19A}" destId="{BE5EEB85-17A6-46C9-9169-C04059E95974}" srcOrd="1" destOrd="0" presId="urn:microsoft.com/office/officeart/2018/2/layout/IconVerticalSolidList"/>
    <dgm:cxn modelId="{EF7495AD-040D-4B56-AF69-CF60D5CB3481}" type="presParOf" srcId="{2C753CDF-BD53-40CA-ABA3-49B69FCDB19A}" destId="{75421169-6E21-4CC1-8720-F8A9A29389DE}" srcOrd="2" destOrd="0" presId="urn:microsoft.com/office/officeart/2018/2/layout/IconVerticalSolidList"/>
    <dgm:cxn modelId="{E738BD3A-7626-4F52-8A9E-EDD26BF6A086}" type="presParOf" srcId="{2C753CDF-BD53-40CA-ABA3-49B69FCDB19A}" destId="{4C7D9F22-5A43-482C-A780-3461D6965AC2}" srcOrd="3" destOrd="0" presId="urn:microsoft.com/office/officeart/2018/2/layout/IconVerticalSolidList"/>
    <dgm:cxn modelId="{59B4F958-1F41-4F19-80AA-B904DF718094}" type="presParOf" srcId="{4639169E-0873-4496-A7C7-86F58743611A}" destId="{0E158775-9FBB-405F-8B7E-7B5541A969FF}" srcOrd="3" destOrd="0" presId="urn:microsoft.com/office/officeart/2018/2/layout/IconVerticalSolidList"/>
    <dgm:cxn modelId="{C77A37BD-7659-454E-AB51-98EEDFF20EC8}" type="presParOf" srcId="{4639169E-0873-4496-A7C7-86F58743611A}" destId="{668230BB-32C2-4269-B819-0A1DB6E3962D}" srcOrd="4" destOrd="0" presId="urn:microsoft.com/office/officeart/2018/2/layout/IconVerticalSolidList"/>
    <dgm:cxn modelId="{C553AA46-6839-4831-B4B2-8B7E8D0CD9C3}" type="presParOf" srcId="{668230BB-32C2-4269-B819-0A1DB6E3962D}" destId="{BF69BD4F-9C08-4A46-B76B-DFE9BE5C629B}" srcOrd="0" destOrd="0" presId="urn:microsoft.com/office/officeart/2018/2/layout/IconVerticalSolidList"/>
    <dgm:cxn modelId="{493D11CB-C047-4809-B428-51F978E5AC25}" type="presParOf" srcId="{668230BB-32C2-4269-B819-0A1DB6E3962D}" destId="{591121A7-D097-420C-88FB-752916DD56A2}" srcOrd="1" destOrd="0" presId="urn:microsoft.com/office/officeart/2018/2/layout/IconVerticalSolidList"/>
    <dgm:cxn modelId="{846B269E-55DC-4658-8081-F1968E4A1158}" type="presParOf" srcId="{668230BB-32C2-4269-B819-0A1DB6E3962D}" destId="{88A245DF-F30C-4DD7-B1C0-B93D3127EAC2}" srcOrd="2" destOrd="0" presId="urn:microsoft.com/office/officeart/2018/2/layout/IconVerticalSolidList"/>
    <dgm:cxn modelId="{72A65CAE-6211-45D7-BA31-82ED6396932B}" type="presParOf" srcId="{668230BB-32C2-4269-B819-0A1DB6E3962D}" destId="{61455F5B-9890-4619-AC1E-965388ECA4DE}" srcOrd="3" destOrd="0" presId="urn:microsoft.com/office/officeart/2018/2/layout/IconVerticalSolidList"/>
    <dgm:cxn modelId="{61336216-543C-4BEB-A5FE-3ABC35B7BC76}" type="presParOf" srcId="{4639169E-0873-4496-A7C7-86F58743611A}" destId="{4A98083D-58A3-4D09-8B20-54EDA8B748C2}" srcOrd="5" destOrd="0" presId="urn:microsoft.com/office/officeart/2018/2/layout/IconVerticalSolidList"/>
    <dgm:cxn modelId="{A41DF55C-B546-4BB0-A0DE-0F82A111C904}" type="presParOf" srcId="{4639169E-0873-4496-A7C7-86F58743611A}" destId="{F3F32287-6EEC-4E61-8483-F4469BCF6232}" srcOrd="6" destOrd="0" presId="urn:microsoft.com/office/officeart/2018/2/layout/IconVerticalSolidList"/>
    <dgm:cxn modelId="{21A4BA4B-5A5C-4D1F-B0AD-2667C28E521E}" type="presParOf" srcId="{F3F32287-6EEC-4E61-8483-F4469BCF6232}" destId="{419CADB9-2F10-499E-84B9-470A61EDFFD4}" srcOrd="0" destOrd="0" presId="urn:microsoft.com/office/officeart/2018/2/layout/IconVerticalSolidList"/>
    <dgm:cxn modelId="{68423FEF-F2F0-4E5F-8395-579514C20BB1}" type="presParOf" srcId="{F3F32287-6EEC-4E61-8483-F4469BCF6232}" destId="{7B4B8FE7-8565-497D-9AE8-F224C69884B1}" srcOrd="1" destOrd="0" presId="urn:microsoft.com/office/officeart/2018/2/layout/IconVerticalSolidList"/>
    <dgm:cxn modelId="{B54C4849-2D5E-4C07-8732-7CEE35F4A71A}" type="presParOf" srcId="{F3F32287-6EEC-4E61-8483-F4469BCF6232}" destId="{378049C5-D894-404F-8097-785E3111D6BD}" srcOrd="2" destOrd="0" presId="urn:microsoft.com/office/officeart/2018/2/layout/IconVerticalSolidList"/>
    <dgm:cxn modelId="{34527409-7069-4668-8DCD-8ADB7E3DD95F}" type="presParOf" srcId="{F3F32287-6EEC-4E61-8483-F4469BCF6232}" destId="{2BA2FDC7-DDB3-4C3D-9560-AB0575A9B35B}" srcOrd="3" destOrd="0" presId="urn:microsoft.com/office/officeart/2018/2/layout/IconVerticalSolidList"/>
    <dgm:cxn modelId="{18B6C772-3697-47F9-9588-EF391E9CEDBE}" type="presParOf" srcId="{F3F32287-6EEC-4E61-8483-F4469BCF6232}" destId="{446D9B93-22E1-4521-A093-2CC8FAAA6E18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83C142-9059-468A-BDBF-0FBC63B8AB88}">
      <dsp:nvSpPr>
        <dsp:cNvPr id="0" name=""/>
        <dsp:cNvSpPr/>
      </dsp:nvSpPr>
      <dsp:spPr>
        <a:xfrm>
          <a:off x="0" y="505364"/>
          <a:ext cx="7886700" cy="62935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5A1520-DF72-4E8E-935B-316DDD5370C9}">
      <dsp:nvSpPr>
        <dsp:cNvPr id="0" name=""/>
        <dsp:cNvSpPr/>
      </dsp:nvSpPr>
      <dsp:spPr>
        <a:xfrm>
          <a:off x="190380" y="646970"/>
          <a:ext cx="346484" cy="34614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22BC20-8A23-4D82-916C-6D6CB1EDFB2E}">
      <dsp:nvSpPr>
        <dsp:cNvPr id="0" name=""/>
        <dsp:cNvSpPr/>
      </dsp:nvSpPr>
      <dsp:spPr>
        <a:xfrm>
          <a:off x="727245" y="505364"/>
          <a:ext cx="6764107" cy="6693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835" tIns="70835" rIns="70835" bIns="70835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/>
            <a:t>Legge sulla cittadinanza 1992 ius sanguinis (soli, culturae), naturalizzazione</a:t>
          </a:r>
          <a:endParaRPr lang="en-US" sz="1400" kern="1200"/>
        </a:p>
      </dsp:txBody>
      <dsp:txXfrm>
        <a:off x="727245" y="505364"/>
        <a:ext cx="6764107" cy="669306"/>
      </dsp:txXfrm>
    </dsp:sp>
    <dsp:sp modelId="{6F960AE0-28BF-4A08-BA13-963D62E0906D}">
      <dsp:nvSpPr>
        <dsp:cNvPr id="0" name=""/>
        <dsp:cNvSpPr/>
      </dsp:nvSpPr>
      <dsp:spPr>
        <a:xfrm>
          <a:off x="0" y="1397860"/>
          <a:ext cx="7886700" cy="62935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5EEB85-17A6-46C9-9169-C04059E95974}">
      <dsp:nvSpPr>
        <dsp:cNvPr id="0" name=""/>
        <dsp:cNvSpPr/>
      </dsp:nvSpPr>
      <dsp:spPr>
        <a:xfrm>
          <a:off x="190380" y="1539466"/>
          <a:ext cx="346484" cy="34614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7D9F22-5A43-482C-A780-3461D6965AC2}">
      <dsp:nvSpPr>
        <dsp:cNvPr id="0" name=""/>
        <dsp:cNvSpPr/>
      </dsp:nvSpPr>
      <dsp:spPr>
        <a:xfrm>
          <a:off x="727245" y="1397860"/>
          <a:ext cx="6764107" cy="6693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835" tIns="70835" rIns="70835" bIns="70835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/>
            <a:t>Bologna: Giovani Musulmani Italia, Next Generation, Yahib</a:t>
          </a:r>
          <a:endParaRPr lang="en-US" sz="1400" kern="1200"/>
        </a:p>
      </dsp:txBody>
      <dsp:txXfrm>
        <a:off x="727245" y="1397860"/>
        <a:ext cx="6764107" cy="669306"/>
      </dsp:txXfrm>
    </dsp:sp>
    <dsp:sp modelId="{BF69BD4F-9C08-4A46-B76B-DFE9BE5C629B}">
      <dsp:nvSpPr>
        <dsp:cNvPr id="0" name=""/>
        <dsp:cNvSpPr/>
      </dsp:nvSpPr>
      <dsp:spPr>
        <a:xfrm>
          <a:off x="0" y="2290357"/>
          <a:ext cx="7886700" cy="62935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1121A7-D097-420C-88FB-752916DD56A2}">
      <dsp:nvSpPr>
        <dsp:cNvPr id="0" name=""/>
        <dsp:cNvSpPr/>
      </dsp:nvSpPr>
      <dsp:spPr>
        <a:xfrm>
          <a:off x="190380" y="2431962"/>
          <a:ext cx="346484" cy="34614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455F5B-9890-4619-AC1E-965388ECA4DE}">
      <dsp:nvSpPr>
        <dsp:cNvPr id="0" name=""/>
        <dsp:cNvSpPr/>
      </dsp:nvSpPr>
      <dsp:spPr>
        <a:xfrm>
          <a:off x="727245" y="2290357"/>
          <a:ext cx="6764107" cy="6693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835" tIns="70835" rIns="70835" bIns="70835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/>
            <a:t>Associazioni via web, poi territorializzazione </a:t>
          </a:r>
          <a:endParaRPr lang="en-US" sz="1400" kern="1200"/>
        </a:p>
      </dsp:txBody>
      <dsp:txXfrm>
        <a:off x="727245" y="2290357"/>
        <a:ext cx="6764107" cy="669306"/>
      </dsp:txXfrm>
    </dsp:sp>
    <dsp:sp modelId="{419CADB9-2F10-499E-84B9-470A61EDFFD4}">
      <dsp:nvSpPr>
        <dsp:cNvPr id="0" name=""/>
        <dsp:cNvSpPr/>
      </dsp:nvSpPr>
      <dsp:spPr>
        <a:xfrm>
          <a:off x="0" y="3182853"/>
          <a:ext cx="7886700" cy="62935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4B8FE7-8565-497D-9AE8-F224C69884B1}">
      <dsp:nvSpPr>
        <dsp:cNvPr id="0" name=""/>
        <dsp:cNvSpPr/>
      </dsp:nvSpPr>
      <dsp:spPr>
        <a:xfrm>
          <a:off x="190566" y="3324458"/>
          <a:ext cx="346484" cy="34614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A2FDC7-DDB3-4C3D-9560-AB0575A9B35B}">
      <dsp:nvSpPr>
        <dsp:cNvPr id="0" name=""/>
        <dsp:cNvSpPr/>
      </dsp:nvSpPr>
      <dsp:spPr>
        <a:xfrm>
          <a:off x="727617" y="3182853"/>
          <a:ext cx="3549015" cy="6693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835" tIns="70835" rIns="70835" bIns="70835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>
              <a:hlinkClick xmlns:r="http://schemas.openxmlformats.org/officeDocument/2006/relationships" r:id="rId9"/>
            </a:rPr>
            <a:t>https://www.youtube.com/watch?v=R4Gq_byUuQA</a:t>
          </a:r>
          <a:endParaRPr lang="en-US" sz="1400" kern="1200"/>
        </a:p>
      </dsp:txBody>
      <dsp:txXfrm>
        <a:off x="727617" y="3182853"/>
        <a:ext cx="3549015" cy="669306"/>
      </dsp:txXfrm>
    </dsp:sp>
    <dsp:sp modelId="{446D9B93-22E1-4521-A093-2CC8FAAA6E18}">
      <dsp:nvSpPr>
        <dsp:cNvPr id="0" name=""/>
        <dsp:cNvSpPr/>
      </dsp:nvSpPr>
      <dsp:spPr>
        <a:xfrm>
          <a:off x="4276632" y="3182853"/>
          <a:ext cx="3071960" cy="6686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766" tIns="70766" rIns="70766" bIns="70766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/>
            <a:t>Lotta alle discriminazioni e stereotipi</a:t>
          </a:r>
          <a:endParaRPr lang="en-US" sz="1100" kern="120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/>
            <a:t>Pari opportunità più che diritto alla differenza</a:t>
          </a:r>
          <a:endParaRPr lang="en-US" sz="1100" kern="120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/>
            <a:t>Diritto di affermazione e mobilità sociale</a:t>
          </a:r>
          <a:endParaRPr lang="en-US" sz="1100" kern="1200"/>
        </a:p>
      </dsp:txBody>
      <dsp:txXfrm>
        <a:off x="4276632" y="3182853"/>
        <a:ext cx="3071960" cy="6686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3BE542F-7215-834F-BBD1-6005A821B8D1}" type="datetime1">
              <a:rPr lang="it-IT"/>
              <a:pPr>
                <a:defRPr/>
              </a:pPr>
              <a:t>23/04/25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07A5A6D-3116-B847-A054-70A9F86F9D6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48663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F3DCCFA-EB37-1548-AA57-5DF8603ECAF0}" type="datetime1">
              <a:rPr lang="it-IT"/>
              <a:pPr>
                <a:defRPr/>
              </a:pPr>
              <a:t>23/04/25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A273D64-D67B-CE40-9179-46C18AD410C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54367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5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5613" algn="l" defTabSz="455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2813" algn="l" defTabSz="455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0013" algn="l" defTabSz="455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7213" algn="l" defTabSz="455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5566" algn="l" defTabSz="45711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79" algn="l" defTabSz="45711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94" algn="l" defTabSz="45711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07" algn="l" defTabSz="45711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BBF2C6B1-86F7-463D-82D7-98F4B2B0FA48}" type="slidenum">
              <a:t>20</a:t>
            </a:fld>
            <a:endParaRPr lang="x-none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29332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ABF1F2-0130-B1C2-57E9-F5254C2A46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44A3193-8CB0-D45E-0BA0-5D915DD819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BFEB96C-302F-03A4-A776-E2502467B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8A78343-FF90-DDF8-5029-D15C56F4E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77D6823-7897-D1A5-44A2-FDCEE4D7A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000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785736-4956-616E-996D-0D88E66D8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A0DF30D-DF34-033B-BBDC-B828CAC14C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38F154A-9E59-47E8-D572-BCB09DFCB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AE13E90-A410-6177-A27B-D2A93170D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6D39968-0B8B-4663-DC80-BD1D6AFA7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64094-389F-7643-9E19-8AA58520B97D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7949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06B6756-4545-A253-E1FB-F6FB7D2EF3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E2F7439-483B-E674-9E60-1786EB5C7E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7CFF5D4-DA4E-E4E3-5B07-482640357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FB6081C-5B00-8E95-E1C8-0939D6347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CFE8516-373F-80B7-CF8B-93F4CA30C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64094-389F-7643-9E19-8AA58520B97D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7363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olo, diagramma o organigra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31863" y="96838"/>
            <a:ext cx="7158037" cy="141287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SmartArt 2"/>
          <p:cNvSpPr>
            <a:spLocks noGrp="1"/>
          </p:cNvSpPr>
          <p:nvPr>
            <p:ph type="dgm" idx="1"/>
          </p:nvPr>
        </p:nvSpPr>
        <p:spPr>
          <a:xfrm>
            <a:off x="949325" y="1981200"/>
            <a:ext cx="7661275" cy="4114800"/>
          </a:xfrm>
        </p:spPr>
        <p:txBody>
          <a:bodyPr rtlCol="0">
            <a:normAutofit/>
          </a:bodyPr>
          <a:lstStyle/>
          <a:p>
            <a:pPr lvl="0"/>
            <a:endParaRPr lang="it-IT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EBAB3-04CC-DF49-A421-C11C7744CCF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0735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574D3B-4F57-FB04-A918-B46D90F92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643838B-9B9D-4171-0B0A-AD8CD3DAAB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F3ECE4F-8575-58EB-D2DD-F1BC135B0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6C589B0-B753-22D0-6470-CE63FF2F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7A3A906-67E2-E2AB-2A16-BD3D8EF3D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64094-389F-7643-9E19-8AA58520B97D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1643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96C027-0660-9B33-9ED6-0A04002B5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1F71E71-DF16-2920-6EAE-B2A8567FBA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C20622C-6105-B5C9-1871-7F830493E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E505C9C-2C6F-C50D-FC69-0D0B3477C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7BBA354-90E0-9621-9B77-55C6BD99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F52AFB-E3F5-284E-A0FA-30ADC4FCBBD5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0711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966D60-C105-C437-9775-0E82FA0DA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BDCBEE7-9D31-1598-2596-A8E35FA954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E81DFF9-BE52-13CD-46B0-86A2A6607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2C1CD9D-24DA-446E-8906-A4F16F47E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E782077-5321-B2DF-3E80-1AE4C8382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AEC2FF6-5AAA-7F98-775B-61F086061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64094-389F-7643-9E19-8AA58520B97D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8592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91B4A9-A6A0-AA02-329B-49B1D6C67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D967429-6628-6E84-A92A-F8B30DB15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C450779-D79D-D5BB-E04D-34E36111B4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3CD3CD4-AE62-1F6F-D6B2-5A7023FF05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5E599584-7F2D-2B4D-034A-809DA58ADB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CFC25E20-1012-81F1-42CC-20D9D917E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9790A0B-F034-D323-0D8C-4EF24E98D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DA58779-C5FD-D994-3C97-DD438DB86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64094-389F-7643-9E19-8AA58520B97D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6917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493BFD-4607-347E-D3BE-1BCF51A50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A9326F8-021E-6A6C-233C-053783A9C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EE0A931-AC18-EF4D-D8A6-33CB72149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BB873A5-5A1E-FD14-1D07-3BBBEC67F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14DB85-ACCC-6246-9831-08C521B53755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9553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5D51F31-9B74-9C65-B35C-49DB25B70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406ECEF-F1C4-2E70-52AD-D57351E00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36337DF-2098-1892-01BB-EDBCCE2C6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64094-389F-7643-9E19-8AA58520B97D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2516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183AA8-E589-A9A8-16D6-461A0FA78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C41ED30-E0CA-2724-6FA9-FB440D77F4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1F38D96-B69C-4EE2-BFDA-8AE94E0A75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549F0EA-7814-865B-5199-276808EBC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D9CF010-D207-1A4D-B62B-A6A5878D4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8C99950-DDDD-4015-5A2A-7C6224392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64094-389F-7643-9E19-8AA58520B97D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8043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D87C36-0BAC-B77D-974E-988C6414E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C569EBC-46A7-D932-2164-F223DAA4B7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FFCB391-9C30-4405-EFE0-D0CCC0A390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2B99DDE-F6E8-4405-9691-414BAA58C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7EDE9DA-2CB3-073C-E84B-0EC8F458D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3EAD390-0FC7-68B5-B0E1-686F76CE8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64094-389F-7643-9E19-8AA58520B97D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2232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8A0344A4-DC7F-F8AF-7BBA-5EC4B7C66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34CE265-A3E8-6BEB-2256-1BB8DDFCBF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45F4C1-0E01-73C1-BE68-9E84D68989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54A84D8-23E4-4DD5-17E1-E112DA8BB7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2A48B19-C4DB-1A5F-BE5D-41E7C04715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FED64094-389F-7643-9E19-8AA58520B97D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3274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28" r:id="rId1"/>
    <p:sldLayoutId id="2147484829" r:id="rId2"/>
    <p:sldLayoutId id="2147484830" r:id="rId3"/>
    <p:sldLayoutId id="2147484831" r:id="rId4"/>
    <p:sldLayoutId id="2147484832" r:id="rId5"/>
    <p:sldLayoutId id="2147484833" r:id="rId6"/>
    <p:sldLayoutId id="2147484834" r:id="rId7"/>
    <p:sldLayoutId id="2147484835" r:id="rId8"/>
    <p:sldLayoutId id="2147484836" r:id="rId9"/>
    <p:sldLayoutId id="2147484837" r:id="rId10"/>
    <p:sldLayoutId id="2147484838" r:id="rId11"/>
    <p:sldLayoutId id="2147484839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-ffHwQU9K3Y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www.youtube.com/watch?v=hKpQ1aNHB_c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WM5xFTi90Y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28675" descr="Grande gruppo di paracadutisti a mezz'aria">
            <a:extLst>
              <a:ext uri="{FF2B5EF4-FFF2-40B4-BE49-F238E27FC236}">
                <a16:creationId xmlns:a16="http://schemas.microsoft.com/office/drawing/2014/main" id="{8103B231-CF4B-6A6A-0F80-3EB7E03530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50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" y="10"/>
            <a:ext cx="9143772" cy="6857990"/>
          </a:xfrm>
          <a:prstGeom prst="rect">
            <a:avLst/>
          </a:prstGeom>
        </p:spPr>
      </p:pic>
      <p:sp>
        <p:nvSpPr>
          <p:cNvPr id="28673" name="Titolo 1"/>
          <p:cNvSpPr>
            <a:spLocks noGrp="1"/>
          </p:cNvSpPr>
          <p:nvPr>
            <p:ph type="title"/>
          </p:nvPr>
        </p:nvSpPr>
        <p:spPr>
          <a:xfrm>
            <a:off x="847703" y="1193800"/>
            <a:ext cx="2394787" cy="4699000"/>
          </a:xfrm>
        </p:spPr>
        <p:txBody>
          <a:bodyPr anchor="ctr">
            <a:normAutofit/>
          </a:bodyPr>
          <a:lstStyle/>
          <a:p>
            <a:pPr eaLnBrk="1" hangingPunct="1"/>
            <a:br>
              <a:rPr lang="it-IT" sz="3000">
                <a:latin typeface="Rockwell" charset="0"/>
                <a:ea typeface="ＭＳ Ｐゴシック" charset="0"/>
                <a:cs typeface="ＭＳ Ｐゴシック" charset="0"/>
              </a:rPr>
            </a:br>
            <a:r>
              <a:rPr lang="it-IT" sz="3000">
                <a:latin typeface="Rockwell" charset="0"/>
                <a:ea typeface="ＭＳ Ｐゴシック" charset="0"/>
                <a:cs typeface="ＭＳ Ｐゴシック" charset="0"/>
              </a:rPr>
              <a:t>His-story, </a:t>
            </a:r>
            <a:r>
              <a:rPr lang="it-IT" sz="3000" err="1">
                <a:latin typeface="Rockwell" charset="0"/>
                <a:ea typeface="ＭＳ Ｐゴシック" charset="0"/>
                <a:cs typeface="ＭＳ Ｐゴシック" charset="0"/>
              </a:rPr>
              <a:t>migration</a:t>
            </a:r>
            <a:r>
              <a:rPr lang="it-IT" sz="3000">
                <a:latin typeface="Rockwell" charset="0"/>
                <a:ea typeface="ＭＳ Ｐゴシック" charset="0"/>
                <a:cs typeface="ＭＳ Ｐゴシック" charset="0"/>
              </a:rPr>
              <a:t>  &amp; </a:t>
            </a:r>
            <a:br>
              <a:rPr lang="it-IT" sz="3000">
                <a:latin typeface="Rockwell" charset="0"/>
                <a:ea typeface="ＭＳ Ｐゴシック" charset="0"/>
                <a:cs typeface="ＭＳ Ｐゴシック" charset="0"/>
              </a:rPr>
            </a:br>
            <a:r>
              <a:rPr lang="it-IT" sz="3000">
                <a:latin typeface="Rockwell" charset="0"/>
                <a:ea typeface="ＭＳ Ｐゴシック" charset="0"/>
                <a:cs typeface="ＭＳ Ｐゴシック" charset="0"/>
              </a:rPr>
              <a:t>gender </a:t>
            </a:r>
            <a:r>
              <a:rPr lang="it-IT" sz="3000" err="1">
                <a:latin typeface="Rockwell" charset="0"/>
                <a:ea typeface="ＭＳ Ｐゴシック" charset="0"/>
                <a:cs typeface="ＭＳ Ｐゴシック" charset="0"/>
              </a:rPr>
              <a:t>blind</a:t>
            </a:r>
            <a:r>
              <a:rPr lang="it-IT" sz="3000">
                <a:latin typeface="Rockwel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3000" err="1">
                <a:latin typeface="Rockwell" charset="0"/>
                <a:ea typeface="ＭＳ Ｐゴシック" charset="0"/>
                <a:cs typeface="ＭＳ Ｐゴシック" charset="0"/>
              </a:rPr>
              <a:t>analysis</a:t>
            </a:r>
            <a:endParaRPr lang="it-IT" sz="3000">
              <a:latin typeface="Rockwel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674" name="Segnaposto contenuto 2"/>
          <p:cNvSpPr>
            <a:spLocks noGrp="1"/>
          </p:cNvSpPr>
          <p:nvPr>
            <p:ph idx="1"/>
          </p:nvPr>
        </p:nvSpPr>
        <p:spPr>
          <a:xfrm>
            <a:off x="3664845" y="76200"/>
            <a:ext cx="5030523" cy="6414258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it-IT" sz="1500" dirty="0">
                <a:latin typeface="Rockwell" charset="0"/>
                <a:ea typeface="ＭＳ Ｐゴシック" charset="0"/>
                <a:cs typeface="ＭＳ Ｐゴシック" charset="0"/>
              </a:rPr>
              <a:t>Rimozione storica delle nostre emigrazioni (D. </a:t>
            </a:r>
            <a:r>
              <a:rPr lang="it-IT" sz="1500" dirty="0" err="1">
                <a:latin typeface="Rockwell" charset="0"/>
                <a:ea typeface="ＭＳ Ｐゴシック" charset="0"/>
                <a:cs typeface="ＭＳ Ｐゴシック" charset="0"/>
              </a:rPr>
              <a:t>Gabaccia</a:t>
            </a:r>
            <a:r>
              <a:rPr lang="it-IT" sz="1500" dirty="0">
                <a:latin typeface="Rockwell" charset="0"/>
                <a:ea typeface="ＭＳ Ｐゴシック" charset="0"/>
                <a:cs typeface="ＭＳ Ｐゴシック" charset="0"/>
              </a:rPr>
              <a:t>)</a:t>
            </a:r>
          </a:p>
          <a:p>
            <a:pPr marL="0" indent="0">
              <a:lnSpc>
                <a:spcPct val="110000"/>
              </a:lnSpc>
              <a:buNone/>
            </a:pPr>
            <a:endParaRPr lang="it-IT" sz="1500" dirty="0">
              <a:latin typeface="Rockwell" charset="0"/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lnSpc>
                <a:spcPct val="110000"/>
              </a:lnSpc>
              <a:buNone/>
            </a:pPr>
            <a:r>
              <a:rPr lang="it-IT" sz="1500" dirty="0">
                <a:latin typeface="Rockwell" charset="0"/>
                <a:ea typeface="ＭＳ Ｐゴシック" charset="0"/>
                <a:cs typeface="ＭＳ Ｐゴシック" charset="0"/>
              </a:rPr>
              <a:t>Microstorie, storia orale per far emergere altre visioni migratorie</a:t>
            </a:r>
          </a:p>
          <a:p>
            <a:pPr marL="0" indent="0" eaLnBrk="1" hangingPunct="1">
              <a:lnSpc>
                <a:spcPct val="110000"/>
              </a:lnSpc>
              <a:buNone/>
            </a:pPr>
            <a:endParaRPr lang="it-IT" sz="1500" dirty="0">
              <a:latin typeface="Rockwell" charset="0"/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lnSpc>
                <a:spcPct val="110000"/>
              </a:lnSpc>
              <a:buNone/>
            </a:pPr>
            <a:r>
              <a:rPr lang="it-IT" sz="1500" dirty="0">
                <a:latin typeface="Rockwell" charset="0"/>
                <a:ea typeface="ＭＳ Ｐゴシック" charset="0"/>
                <a:cs typeface="ＭＳ Ｐゴシック" charset="0"/>
              </a:rPr>
              <a:t>Complessità delle dinamiche migratorie femminili, prevalenti 2 modelli:</a:t>
            </a:r>
          </a:p>
          <a:p>
            <a:pPr lvl="1">
              <a:lnSpc>
                <a:spcPct val="110000"/>
              </a:lnSpc>
              <a:buNone/>
            </a:pPr>
            <a:r>
              <a:rPr lang="it-IT" sz="1500" dirty="0">
                <a:latin typeface="Rockwell" charset="0"/>
                <a:ea typeface="ＭＳ Ｐゴシック" charset="0"/>
                <a:cs typeface="ＭＳ Ｐゴシック" charset="0"/>
              </a:rPr>
              <a:t>	1. </a:t>
            </a:r>
            <a:r>
              <a:rPr lang="it-IT" sz="1500" b="1" dirty="0">
                <a:latin typeface="Rockwell" charset="0"/>
                <a:ea typeface="ＭＳ Ｐゴシック" charset="0"/>
                <a:cs typeface="ＭＳ Ｐゴシック" charset="0"/>
              </a:rPr>
              <a:t>pioniere, </a:t>
            </a:r>
            <a:r>
              <a:rPr lang="it-IT" sz="1500" b="1" dirty="0" err="1">
                <a:latin typeface="Rockwell" charset="0"/>
                <a:ea typeface="ＭＳ Ｐゴシック" charset="0"/>
                <a:cs typeface="ＭＳ Ｐゴシック" charset="0"/>
              </a:rPr>
              <a:t>forerunners</a:t>
            </a:r>
            <a:r>
              <a:rPr lang="it-IT" sz="1500" b="1" dirty="0">
                <a:latin typeface="Rockwell" charset="0"/>
                <a:ea typeface="ＭＳ Ｐゴシック" charset="0"/>
                <a:cs typeface="ＭＳ Ｐゴシック" charset="0"/>
              </a:rPr>
              <a:t> </a:t>
            </a:r>
          </a:p>
          <a:p>
            <a:pPr lvl="1">
              <a:lnSpc>
                <a:spcPct val="110000"/>
              </a:lnSpc>
              <a:buNone/>
            </a:pPr>
            <a:r>
              <a:rPr lang="it-IT" sz="1500" dirty="0">
                <a:latin typeface="Rockwell" charset="0"/>
                <a:ea typeface="ＭＳ Ｐゴシック" charset="0"/>
                <a:cs typeface="ＭＳ Ｐゴシック" charset="0"/>
              </a:rPr>
              <a:t>		(inizio catena migratoria, dagli anni </a:t>
            </a:r>
            <a:r>
              <a:rPr lang="ja-JP" altLang="it-IT" sz="1500">
                <a:latin typeface="Rockwell" charset="0"/>
                <a:ea typeface="ＭＳ Ｐゴシック" charset="0"/>
                <a:cs typeface="ＭＳ Ｐゴシック" charset="0"/>
              </a:rPr>
              <a:t>‘</a:t>
            </a:r>
            <a:r>
              <a:rPr lang="it-IT" altLang="ja-JP" sz="1500" dirty="0">
                <a:latin typeface="Rockwell" charset="0"/>
                <a:ea typeface="ＭＳ Ｐゴシック" charset="0"/>
                <a:cs typeface="ＭＳ Ｐゴシック" charset="0"/>
              </a:rPr>
              <a:t>80)</a:t>
            </a:r>
          </a:p>
          <a:p>
            <a:pPr lvl="1">
              <a:lnSpc>
                <a:spcPct val="110000"/>
              </a:lnSpc>
              <a:buNone/>
            </a:pPr>
            <a:r>
              <a:rPr lang="it-IT" sz="1500" dirty="0">
                <a:latin typeface="Rockwell" charset="0"/>
                <a:ea typeface="ＭＳ Ｐゴシック" charset="0"/>
                <a:cs typeface="ＭＳ Ｐゴシック" charset="0"/>
              </a:rPr>
              <a:t>	2. </a:t>
            </a:r>
            <a:r>
              <a:rPr lang="it-IT" sz="1500" b="1" dirty="0" err="1">
                <a:latin typeface="Rockwell" charset="0"/>
                <a:ea typeface="ＭＳ Ｐゴシック" charset="0"/>
                <a:cs typeface="ＭＳ Ｐゴシック" charset="0"/>
              </a:rPr>
              <a:t>dependants</a:t>
            </a:r>
            <a:r>
              <a:rPr lang="it-IT" sz="1500" dirty="0">
                <a:latin typeface="Rockwell" charset="0"/>
                <a:ea typeface="ＭＳ Ｐゴシック" charset="0"/>
                <a:cs typeface="ＭＳ Ｐゴシック" charset="0"/>
              </a:rPr>
              <a:t> (ricongiungimento familiare)</a:t>
            </a:r>
          </a:p>
          <a:p>
            <a:pPr marL="0" indent="0" eaLnBrk="1" hangingPunct="1">
              <a:lnSpc>
                <a:spcPct val="110000"/>
              </a:lnSpc>
              <a:buNone/>
            </a:pPr>
            <a:endParaRPr lang="it-IT" sz="1500" dirty="0">
              <a:latin typeface="Rockwell" charset="0"/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lnSpc>
                <a:spcPct val="110000"/>
              </a:lnSpc>
              <a:buNone/>
            </a:pPr>
            <a:r>
              <a:rPr lang="it-IT" sz="1500" dirty="0">
                <a:latin typeface="Rockwell" charset="0"/>
                <a:ea typeface="ＭＳ Ｐゴシック" charset="0"/>
                <a:cs typeface="ＭＳ Ｐゴシック" charset="0"/>
              </a:rPr>
              <a:t>Network, reticolo solidale, reciprocità</a:t>
            </a:r>
          </a:p>
          <a:p>
            <a:pPr marL="0" indent="0" eaLnBrk="1" hangingPunct="1">
              <a:lnSpc>
                <a:spcPct val="110000"/>
              </a:lnSpc>
              <a:buNone/>
            </a:pPr>
            <a:endParaRPr lang="it-IT" sz="1500" dirty="0">
              <a:latin typeface="Rockwell" charset="0"/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lnSpc>
                <a:spcPct val="110000"/>
              </a:lnSpc>
              <a:buNone/>
            </a:pPr>
            <a:r>
              <a:rPr lang="it-IT" sz="1500" dirty="0">
                <a:latin typeface="Rockwell" charset="0"/>
                <a:ea typeface="ＭＳ Ｐゴシック" charset="0"/>
                <a:cs typeface="ＭＳ Ｐゴシック" charset="0"/>
              </a:rPr>
              <a:t>Empowerment</a:t>
            </a:r>
          </a:p>
          <a:p>
            <a:pPr eaLnBrk="1" hangingPunct="1">
              <a:lnSpc>
                <a:spcPct val="110000"/>
              </a:lnSpc>
            </a:pPr>
            <a:endParaRPr lang="it-IT" sz="1500" dirty="0">
              <a:latin typeface="Rockwel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88685" y="804520"/>
            <a:ext cx="3132383" cy="1049235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br>
              <a:rPr lang="it-IT" sz="2000" dirty="0">
                <a:ea typeface="+mj-ea"/>
                <a:cs typeface="+mj-cs"/>
              </a:rPr>
            </a:br>
            <a:r>
              <a:rPr lang="it-IT" sz="2000" dirty="0" err="1"/>
              <a:t>Polymedia</a:t>
            </a:r>
            <a:r>
              <a:rPr lang="it-IT" sz="2000" dirty="0"/>
              <a:t> &amp; </a:t>
            </a:r>
            <a:r>
              <a:rPr lang="it-IT" sz="2000" dirty="0" err="1"/>
              <a:t>migration</a:t>
            </a:r>
            <a:br>
              <a:rPr lang="it-IT" sz="2000" dirty="0">
                <a:ea typeface="+mj-ea"/>
                <a:cs typeface="+mj-cs"/>
              </a:rPr>
            </a:br>
            <a:br>
              <a:rPr lang="it-IT" sz="1000" dirty="0">
                <a:ea typeface="+mj-ea"/>
                <a:cs typeface="+mj-cs"/>
              </a:rPr>
            </a:br>
            <a:br>
              <a:rPr lang="it-IT" sz="1000" dirty="0">
                <a:ea typeface="+mj-ea"/>
                <a:cs typeface="+mj-cs"/>
              </a:rPr>
            </a:br>
            <a:br>
              <a:rPr lang="it-IT" sz="1000" dirty="0">
                <a:ea typeface="+mj-ea"/>
                <a:cs typeface="+mj-cs"/>
              </a:rPr>
            </a:br>
            <a:endParaRPr lang="it-IT" sz="1000" dirty="0">
              <a:ea typeface="+mj-ea"/>
              <a:cs typeface="+mj-cs"/>
            </a:endParaRPr>
          </a:p>
        </p:txBody>
      </p:sp>
      <p:sp>
        <p:nvSpPr>
          <p:cNvPr id="25602" name="Rectangle 3"/>
          <p:cNvSpPr>
            <a:spLocks noGrp="1" noChangeArrowheads="1"/>
          </p:cNvSpPr>
          <p:nvPr>
            <p:ph idx="1"/>
          </p:nvPr>
        </p:nvSpPr>
        <p:spPr>
          <a:xfrm>
            <a:off x="1088685" y="2015732"/>
            <a:ext cx="3129159" cy="3450613"/>
          </a:xfrm>
        </p:spPr>
        <p:txBody>
          <a:bodyPr>
            <a:normAutofit/>
          </a:bodyPr>
          <a:lstStyle/>
          <a:p>
            <a:pPr eaLnBrk="1" hangingPunct="1">
              <a:lnSpc>
                <a:spcPct val="110000"/>
              </a:lnSpc>
            </a:pPr>
            <a:r>
              <a:rPr lang="it-IT" sz="1700" dirty="0">
                <a:latin typeface="Rockwell" charset="0"/>
              </a:rPr>
              <a:t>Famiglia transnazionali non sono nuove </a:t>
            </a:r>
          </a:p>
          <a:p>
            <a:pPr marL="0" indent="0" eaLnBrk="1" hangingPunct="1">
              <a:lnSpc>
                <a:spcPct val="110000"/>
              </a:lnSpc>
              <a:buNone/>
            </a:pPr>
            <a:r>
              <a:rPr lang="it-IT" sz="1700" dirty="0">
                <a:latin typeface="Rockwell" charset="0"/>
              </a:rPr>
              <a:t>ma c ‘è  una FEMMINILIZZAZIONE dei processi migratori</a:t>
            </a:r>
          </a:p>
          <a:p>
            <a:pPr eaLnBrk="1" hangingPunct="1">
              <a:lnSpc>
                <a:spcPct val="110000"/>
              </a:lnSpc>
            </a:pPr>
            <a:r>
              <a:rPr lang="it-IT" sz="1700" dirty="0">
                <a:latin typeface="Rockwell" charset="0"/>
              </a:rPr>
              <a:t>POLYMEDIA come nuovo setting migratorio (sociale + tecnologico)</a:t>
            </a:r>
          </a:p>
          <a:p>
            <a:pPr eaLnBrk="1" hangingPunct="1">
              <a:lnSpc>
                <a:spcPct val="110000"/>
              </a:lnSpc>
            </a:pPr>
            <a:r>
              <a:rPr lang="it-IT" sz="1700" dirty="0">
                <a:latin typeface="Rockwell" charset="0"/>
              </a:rPr>
              <a:t>Socialità, emozioni e potere </a:t>
            </a:r>
          </a:p>
        </p:txBody>
      </p:sp>
      <p:pic>
        <p:nvPicPr>
          <p:cNvPr id="3" name="Immagine 2" descr="Immagine che contiene testo, schermata, Carattere, logo&#10;&#10;Descrizione generata automaticamente">
            <a:extLst>
              <a:ext uri="{FF2B5EF4-FFF2-40B4-BE49-F238E27FC236}">
                <a16:creationId xmlns:a16="http://schemas.microsoft.com/office/drawing/2014/main" id="{5511C96C-76DA-384E-BA38-06651DF2C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8940" y="805583"/>
            <a:ext cx="3104067" cy="466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945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>
          <a:xfrm>
            <a:off x="931863" y="96838"/>
            <a:ext cx="7602537" cy="1412875"/>
          </a:xfrm>
        </p:spPr>
        <p:txBody>
          <a:bodyPr>
            <a:normAutofit/>
          </a:bodyPr>
          <a:lstStyle/>
          <a:p>
            <a:pPr eaLnBrk="1" hangingPunct="1"/>
            <a:r>
              <a:rPr lang="it-IT">
                <a:latin typeface="Rockwell" charset="0"/>
                <a:ea typeface="ＭＳ Ｐゴシック" charset="0"/>
                <a:cs typeface="ＭＳ Ｐゴシック" charset="0"/>
              </a:rPr>
              <a:t>Dall</a:t>
            </a:r>
            <a:r>
              <a:rPr lang="ja-JP" altLang="it-IT">
                <a:latin typeface="Rockwell" charset="0"/>
                <a:ea typeface="ＭＳ Ｐゴシック" charset="0"/>
                <a:cs typeface="ＭＳ Ｐゴシック" charset="0"/>
              </a:rPr>
              <a:t>’</a:t>
            </a:r>
            <a:r>
              <a:rPr lang="it-IT" altLang="ja-JP">
                <a:latin typeface="Rockwell" charset="0"/>
                <a:ea typeface="ＭＳ Ｐゴシック" charset="0"/>
                <a:cs typeface="ＭＳ Ｐゴシック" charset="0"/>
              </a:rPr>
              <a:t>angelo invisibile </a:t>
            </a:r>
            <a:br>
              <a:rPr lang="it-IT" altLang="ja-JP">
                <a:latin typeface="Rockwell" charset="0"/>
                <a:ea typeface="ＭＳ Ｐゴシック" charset="0"/>
                <a:cs typeface="ＭＳ Ｐゴシック" charset="0"/>
              </a:rPr>
            </a:br>
            <a:r>
              <a:rPr lang="it-IT" altLang="ja-JP">
                <a:latin typeface="Rockwell" charset="0"/>
                <a:ea typeface="ＭＳ Ｐゴシック" charset="0"/>
                <a:cs typeface="ＭＳ Ｐゴシック" charset="0"/>
              </a:rPr>
              <a:t>al diavolo troppo visibile</a:t>
            </a:r>
            <a:endParaRPr lang="it-IT">
              <a:latin typeface="Rockwel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5842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438400"/>
            <a:ext cx="7661275" cy="4114800"/>
          </a:xfrm>
        </p:spPr>
        <p:txBody>
          <a:bodyPr/>
          <a:lstStyle/>
          <a:p>
            <a:pPr eaLnBrk="1" hangingPunct="1"/>
            <a:r>
              <a:rPr lang="it-IT">
                <a:latin typeface="Rockwell" charset="0"/>
                <a:ea typeface="ＭＳ Ｐゴシック" charset="0"/>
                <a:cs typeface="ＭＳ Ｐゴシック" charset="0"/>
              </a:rPr>
              <a:t>Badanti, infermiere, tate…</a:t>
            </a:r>
          </a:p>
          <a:p>
            <a:pPr eaLnBrk="1" hangingPunct="1"/>
            <a:endParaRPr lang="it-IT">
              <a:latin typeface="Rockwel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it-IT">
                <a:latin typeface="Rockwell" charset="0"/>
                <a:ea typeface="ＭＳ Ｐゴシック" charset="0"/>
                <a:cs typeface="ＭＳ Ｐゴシック" charset="0"/>
              </a:rPr>
              <a:t>Colf, pulizie, manodopera, </a:t>
            </a:r>
          </a:p>
          <a:p>
            <a:pPr eaLnBrk="1" hangingPunct="1"/>
            <a:endParaRPr lang="it-IT">
              <a:latin typeface="Rockwel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it-IT">
                <a:latin typeface="Rockwell" charset="0"/>
                <a:ea typeface="ＭＳ Ｐゴシック" charset="0"/>
                <a:cs typeface="ＭＳ Ｐゴシック" charset="0"/>
              </a:rPr>
              <a:t>Prostitute ballerine….</a:t>
            </a:r>
          </a:p>
          <a:p>
            <a:pPr eaLnBrk="1" hangingPunct="1">
              <a:buFont typeface="Wingdings" charset="0"/>
              <a:buNone/>
            </a:pPr>
            <a:endParaRPr lang="it-IT">
              <a:latin typeface="Rockwel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endParaRPr lang="it-IT">
              <a:latin typeface="Rockwell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it-IT">
              <a:latin typeface="Rockwel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it-IT">
                <a:latin typeface="Rockwell" charset="0"/>
                <a:ea typeface="ＭＳ Ｐゴシック" charset="0"/>
                <a:cs typeface="ＭＳ Ｐゴシック" charset="0"/>
              </a:rPr>
              <a:t>Reti…</a:t>
            </a:r>
            <a:br>
              <a:rPr lang="it-IT">
                <a:latin typeface="Rockwell" charset="0"/>
                <a:ea typeface="ＭＳ Ｐゴシック" charset="0"/>
                <a:cs typeface="ＭＳ Ｐゴシック" charset="0"/>
              </a:rPr>
            </a:br>
            <a:r>
              <a:rPr lang="it-IT">
                <a:latin typeface="Rockwell" charset="0"/>
                <a:ea typeface="ＭＳ Ｐゴシック" charset="0"/>
                <a:cs typeface="ＭＳ Ｐゴシック" charset="0"/>
              </a:rPr>
              <a:t>per catturare o sostenere?</a:t>
            </a:r>
          </a:p>
        </p:txBody>
      </p:sp>
      <p:sp>
        <p:nvSpPr>
          <p:cNvPr id="32770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2159847"/>
            <a:ext cx="4800600" cy="4343400"/>
          </a:xfrm>
        </p:spPr>
        <p:txBody>
          <a:bodyPr/>
          <a:lstStyle/>
          <a:p>
            <a:pPr eaLnBrk="1" hangingPunct="1"/>
            <a:r>
              <a:rPr lang="it-IT" sz="2400" dirty="0">
                <a:latin typeface="Rockwell" charset="0"/>
                <a:ea typeface="ＭＳ Ｐゴシック" charset="0"/>
                <a:cs typeface="ＭＳ Ｐゴシック" charset="0"/>
              </a:rPr>
              <a:t>Migrazione che ribalta i ruoli </a:t>
            </a:r>
            <a:r>
              <a:rPr lang="it-IT" sz="2400" dirty="0">
                <a:latin typeface="Rockwell" charset="0"/>
                <a:ea typeface="ＭＳ Ｐゴシック" charset="0"/>
                <a:cs typeface="ＭＳ Ｐゴシック" charset="0"/>
                <a:sym typeface="Webdings" charset="0"/>
              </a:rPr>
              <a:t></a:t>
            </a:r>
          </a:p>
          <a:p>
            <a:pPr eaLnBrk="1" hangingPunct="1"/>
            <a:r>
              <a:rPr lang="it-IT" sz="2400" dirty="0">
                <a:latin typeface="Rockwell" charset="0"/>
                <a:ea typeface="ＭＳ Ｐゴシック" charset="0"/>
                <a:cs typeface="ＭＳ Ｐゴシック" charset="0"/>
                <a:sym typeface="Webdings" charset="0"/>
              </a:rPr>
              <a:t>Reti etniche </a:t>
            </a:r>
          </a:p>
          <a:p>
            <a:pPr eaLnBrk="1" hangingPunct="1"/>
            <a:r>
              <a:rPr lang="it-IT" sz="2400" dirty="0">
                <a:latin typeface="Rockwell" charset="0"/>
                <a:ea typeface="ＭＳ Ｐゴシック" charset="0"/>
                <a:cs typeface="ＭＳ Ｐゴシック" charset="0"/>
                <a:sym typeface="Webdings" charset="0"/>
              </a:rPr>
              <a:t>Comunità, migrazioni, genere e generazioni</a:t>
            </a:r>
          </a:p>
          <a:p>
            <a:pPr eaLnBrk="1" hangingPunct="1"/>
            <a:r>
              <a:rPr lang="it-IT" sz="2400" dirty="0">
                <a:latin typeface="Rockwell" charset="0"/>
                <a:ea typeface="ＭＳ Ｐゴシック" charset="0"/>
                <a:cs typeface="ＭＳ Ｐゴシック" charset="0"/>
                <a:sym typeface="Webdings" charset="0"/>
              </a:rPr>
              <a:t>Onore e violenza</a:t>
            </a:r>
          </a:p>
          <a:p>
            <a:pPr eaLnBrk="1" hangingPunct="1"/>
            <a:r>
              <a:rPr lang="it-IT" sz="2400" dirty="0">
                <a:latin typeface="Rockwell" charset="0"/>
                <a:ea typeface="ＭＳ Ｐゴシック" charset="0"/>
                <a:cs typeface="ＭＳ Ｐゴシック" charset="0"/>
                <a:sym typeface="Webdings" charset="0"/>
              </a:rPr>
              <a:t>Corpo, identità e migrazione</a:t>
            </a:r>
          </a:p>
          <a:p>
            <a:pPr eaLnBrk="1" hangingPunct="1">
              <a:buFont typeface="Wingdings" charset="0"/>
              <a:buNone/>
            </a:pPr>
            <a:endParaRPr lang="it-IT" dirty="0">
              <a:latin typeface="Rockwell" charset="0"/>
              <a:ea typeface="ＭＳ Ｐゴシック" charset="0"/>
              <a:cs typeface="ＭＳ Ｐゴシック" charset="0"/>
              <a:sym typeface="Webdings" charset="0"/>
            </a:endParaRPr>
          </a:p>
        </p:txBody>
      </p:sp>
      <p:pic>
        <p:nvPicPr>
          <p:cNvPr id="32771" name="Picture 4" descr="traffik_po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0" y="1881296"/>
            <a:ext cx="3429000" cy="4900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9" name="Rectangle 44038">
            <a:extLst>
              <a:ext uri="{FF2B5EF4-FFF2-40B4-BE49-F238E27FC236}">
                <a16:creationId xmlns:a16="http://schemas.microsoft.com/office/drawing/2014/main" id="{489B7BFD-8F45-4093-AD9C-91B15B050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4041" name="Group 44040">
            <a:extLst>
              <a:ext uri="{FF2B5EF4-FFF2-40B4-BE49-F238E27FC236}">
                <a16:creationId xmlns:a16="http://schemas.microsoft.com/office/drawing/2014/main" id="{042BC7E5-76DB-4826-8C07-4A49B6353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479558"/>
            <a:ext cx="1396390" cy="717514"/>
            <a:chOff x="0" y="1479558"/>
            <a:chExt cx="1861854" cy="717514"/>
          </a:xfrm>
          <a:solidFill>
            <a:schemeClr val="bg1"/>
          </a:solidFill>
        </p:grpSpPr>
        <p:sp>
          <p:nvSpPr>
            <p:cNvPr id="44042" name="Freeform: Shape 44041">
              <a:extLst>
                <a:ext uri="{FF2B5EF4-FFF2-40B4-BE49-F238E27FC236}">
                  <a16:creationId xmlns:a16="http://schemas.microsoft.com/office/drawing/2014/main" id="{E16C8D8F-10E9-4498-ABDB-0F923F8B6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47955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44043" name="Freeform: Shape 44042">
              <a:extLst>
                <a:ext uri="{FF2B5EF4-FFF2-40B4-BE49-F238E27FC236}">
                  <a16:creationId xmlns:a16="http://schemas.microsoft.com/office/drawing/2014/main" id="{1E5A83E3-8A11-4492-BB6E-F5F2240316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9192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sp>
        <p:nvSpPr>
          <p:cNvPr id="44045" name="Freeform: Shape 44044">
            <a:extLst>
              <a:ext uri="{FF2B5EF4-FFF2-40B4-BE49-F238E27FC236}">
                <a16:creationId xmlns:a16="http://schemas.microsoft.com/office/drawing/2014/main" id="{498F8FF6-43B4-494A-AF8F-123A4983E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14244" y="-34538"/>
            <a:ext cx="4991553" cy="6335470"/>
          </a:xfrm>
          <a:custGeom>
            <a:avLst/>
            <a:gdLst>
              <a:gd name="connsiteX0" fmla="*/ 1825048 w 6355652"/>
              <a:gd name="connsiteY0" fmla="*/ 0 h 6050127"/>
              <a:gd name="connsiteX1" fmla="*/ 4530604 w 6355652"/>
              <a:gd name="connsiteY1" fmla="*/ 0 h 6050127"/>
              <a:gd name="connsiteX2" fmla="*/ 4692567 w 6355652"/>
              <a:gd name="connsiteY2" fmla="*/ 78022 h 6050127"/>
              <a:gd name="connsiteX3" fmla="*/ 6355652 w 6355652"/>
              <a:gd name="connsiteY3" fmla="*/ 2872301 h 6050127"/>
              <a:gd name="connsiteX4" fmla="*/ 3177826 w 6355652"/>
              <a:gd name="connsiteY4" fmla="*/ 6050127 h 6050127"/>
              <a:gd name="connsiteX5" fmla="*/ 0 w 6355652"/>
              <a:gd name="connsiteY5" fmla="*/ 2872301 h 6050127"/>
              <a:gd name="connsiteX6" fmla="*/ 1663086 w 6355652"/>
              <a:gd name="connsiteY6" fmla="*/ 78022 h 605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6050127">
                <a:moveTo>
                  <a:pt x="1825048" y="0"/>
                </a:moveTo>
                <a:lnTo>
                  <a:pt x="4530604" y="0"/>
                </a:lnTo>
                <a:lnTo>
                  <a:pt x="4692567" y="78022"/>
                </a:lnTo>
                <a:cubicBezTo>
                  <a:pt x="5683175" y="616152"/>
                  <a:pt x="6355652" y="1665694"/>
                  <a:pt x="6355652" y="2872301"/>
                </a:cubicBezTo>
                <a:cubicBezTo>
                  <a:pt x="6355652" y="4627366"/>
                  <a:pt x="4932891" y="6050127"/>
                  <a:pt x="3177826" y="6050127"/>
                </a:cubicBezTo>
                <a:cubicBezTo>
                  <a:pt x="1422761" y="6050127"/>
                  <a:pt x="0" y="4627366"/>
                  <a:pt x="0" y="2872301"/>
                </a:cubicBezTo>
                <a:cubicBezTo>
                  <a:pt x="0" y="1665694"/>
                  <a:pt x="672477" y="616152"/>
                  <a:pt x="1663086" y="78022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047" name="Freeform: Shape 44046">
            <a:extLst>
              <a:ext uri="{FF2B5EF4-FFF2-40B4-BE49-F238E27FC236}">
                <a16:creationId xmlns:a16="http://schemas.microsoft.com/office/drawing/2014/main" id="{2B06059C-C357-4011-82B9-9C01063013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66395" y="-23905"/>
            <a:ext cx="5028938" cy="6318526"/>
          </a:xfrm>
          <a:custGeom>
            <a:avLst/>
            <a:gdLst>
              <a:gd name="connsiteX0" fmla="*/ 1825048 w 6355652"/>
              <a:gd name="connsiteY0" fmla="*/ 0 h 6050127"/>
              <a:gd name="connsiteX1" fmla="*/ 4530604 w 6355652"/>
              <a:gd name="connsiteY1" fmla="*/ 0 h 6050127"/>
              <a:gd name="connsiteX2" fmla="*/ 4692567 w 6355652"/>
              <a:gd name="connsiteY2" fmla="*/ 78022 h 6050127"/>
              <a:gd name="connsiteX3" fmla="*/ 6355652 w 6355652"/>
              <a:gd name="connsiteY3" fmla="*/ 2872301 h 6050127"/>
              <a:gd name="connsiteX4" fmla="*/ 3177826 w 6355652"/>
              <a:gd name="connsiteY4" fmla="*/ 6050127 h 6050127"/>
              <a:gd name="connsiteX5" fmla="*/ 0 w 6355652"/>
              <a:gd name="connsiteY5" fmla="*/ 2872301 h 6050127"/>
              <a:gd name="connsiteX6" fmla="*/ 1663086 w 6355652"/>
              <a:gd name="connsiteY6" fmla="*/ 78022 h 605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6050127">
                <a:moveTo>
                  <a:pt x="1825048" y="0"/>
                </a:moveTo>
                <a:lnTo>
                  <a:pt x="4530604" y="0"/>
                </a:lnTo>
                <a:lnTo>
                  <a:pt x="4692567" y="78022"/>
                </a:lnTo>
                <a:cubicBezTo>
                  <a:pt x="5683175" y="616152"/>
                  <a:pt x="6355652" y="1665694"/>
                  <a:pt x="6355652" y="2872301"/>
                </a:cubicBezTo>
                <a:cubicBezTo>
                  <a:pt x="6355652" y="4627366"/>
                  <a:pt x="4932891" y="6050127"/>
                  <a:pt x="3177826" y="6050127"/>
                </a:cubicBezTo>
                <a:cubicBezTo>
                  <a:pt x="1422761" y="6050127"/>
                  <a:pt x="0" y="4627366"/>
                  <a:pt x="0" y="2872301"/>
                </a:cubicBezTo>
                <a:cubicBezTo>
                  <a:pt x="0" y="1665694"/>
                  <a:pt x="672477" y="616152"/>
                  <a:pt x="1663086" y="78022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049" name="Freeform: Shape 44048">
            <a:extLst>
              <a:ext uri="{FF2B5EF4-FFF2-40B4-BE49-F238E27FC236}">
                <a16:creationId xmlns:a16="http://schemas.microsoft.com/office/drawing/2014/main" id="{5AFEC601-A132-47EE-B0C2-B38ACD9FC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0164" y="-23905"/>
            <a:ext cx="5028938" cy="6215019"/>
          </a:xfrm>
          <a:custGeom>
            <a:avLst/>
            <a:gdLst>
              <a:gd name="connsiteX0" fmla="*/ 1529549 w 6355652"/>
              <a:gd name="connsiteY0" fmla="*/ 0 h 5890980"/>
              <a:gd name="connsiteX1" fmla="*/ 4826104 w 6355652"/>
              <a:gd name="connsiteY1" fmla="*/ 0 h 5890980"/>
              <a:gd name="connsiteX2" fmla="*/ 4954579 w 6355652"/>
              <a:gd name="connsiteY2" fmla="*/ 78051 h 5890980"/>
              <a:gd name="connsiteX3" fmla="*/ 6355652 w 6355652"/>
              <a:gd name="connsiteY3" fmla="*/ 2713154 h 5890980"/>
              <a:gd name="connsiteX4" fmla="*/ 3177826 w 6355652"/>
              <a:gd name="connsiteY4" fmla="*/ 5890980 h 5890980"/>
              <a:gd name="connsiteX5" fmla="*/ 0 w 6355652"/>
              <a:gd name="connsiteY5" fmla="*/ 2713154 h 5890980"/>
              <a:gd name="connsiteX6" fmla="*/ 1401073 w 6355652"/>
              <a:gd name="connsiteY6" fmla="*/ 78051 h 5890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5890980">
                <a:moveTo>
                  <a:pt x="1529549" y="0"/>
                </a:moveTo>
                <a:lnTo>
                  <a:pt x="4826104" y="0"/>
                </a:lnTo>
                <a:lnTo>
                  <a:pt x="4954579" y="78051"/>
                </a:lnTo>
                <a:cubicBezTo>
                  <a:pt x="5799886" y="649129"/>
                  <a:pt x="6355652" y="1616239"/>
                  <a:pt x="6355652" y="2713154"/>
                </a:cubicBezTo>
                <a:cubicBezTo>
                  <a:pt x="6355652" y="4468219"/>
                  <a:pt x="4932891" y="5890980"/>
                  <a:pt x="3177826" y="5890980"/>
                </a:cubicBezTo>
                <a:cubicBezTo>
                  <a:pt x="1422761" y="5890980"/>
                  <a:pt x="0" y="4468219"/>
                  <a:pt x="0" y="2713154"/>
                </a:cubicBezTo>
                <a:cubicBezTo>
                  <a:pt x="0" y="1616239"/>
                  <a:pt x="555766" y="649129"/>
                  <a:pt x="1401073" y="78051"/>
                </a:cubicBezTo>
                <a:close/>
              </a:path>
            </a:pathLst>
          </a:cu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033" name="Titolo 3"/>
          <p:cNvSpPr>
            <a:spLocks noGrp="1"/>
          </p:cNvSpPr>
          <p:nvPr>
            <p:ph type="ctrTitle"/>
          </p:nvPr>
        </p:nvSpPr>
        <p:spPr>
          <a:xfrm>
            <a:off x="1681806" y="895483"/>
            <a:ext cx="4339674" cy="3011190"/>
          </a:xfrm>
        </p:spPr>
        <p:txBody>
          <a:bodyPr>
            <a:normAutofit/>
          </a:bodyPr>
          <a:lstStyle/>
          <a:p>
            <a:r>
              <a:rPr lang="it-IT" sz="4700">
                <a:solidFill>
                  <a:schemeClr val="bg1"/>
                </a:solidFill>
                <a:latin typeface="Rockwell" charset="0"/>
                <a:ea typeface="ＭＳ Ｐゴシック" charset="0"/>
                <a:cs typeface="ＭＳ Ｐゴシック" charset="0"/>
              </a:rPr>
              <a:t>Seconde generazioni</a:t>
            </a:r>
          </a:p>
        </p:txBody>
      </p:sp>
      <p:sp>
        <p:nvSpPr>
          <p:cNvPr id="44034" name="Sottotitolo 4"/>
          <p:cNvSpPr>
            <a:spLocks noGrp="1"/>
          </p:cNvSpPr>
          <p:nvPr>
            <p:ph type="subTitle" idx="1"/>
          </p:nvPr>
        </p:nvSpPr>
        <p:spPr>
          <a:xfrm>
            <a:off x="1849702" y="4142096"/>
            <a:ext cx="4003883" cy="1055142"/>
          </a:xfrm>
        </p:spPr>
        <p:txBody>
          <a:bodyPr>
            <a:normAutofit/>
          </a:bodyPr>
          <a:lstStyle/>
          <a:p>
            <a:endParaRPr lang="it-IT" sz="1700">
              <a:solidFill>
                <a:schemeClr val="bg1"/>
              </a:solidFill>
              <a:latin typeface="Rockwel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51" name="Graphic 212">
            <a:extLst>
              <a:ext uri="{FF2B5EF4-FFF2-40B4-BE49-F238E27FC236}">
                <a16:creationId xmlns:a16="http://schemas.microsoft.com/office/drawing/2014/main" id="{279CAF82-0ECF-42BE-8F37-F71941E5D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1037" y="188494"/>
            <a:ext cx="786278" cy="104837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44053" name="Graphic 212">
            <a:extLst>
              <a:ext uri="{FF2B5EF4-FFF2-40B4-BE49-F238E27FC236}">
                <a16:creationId xmlns:a16="http://schemas.microsoft.com/office/drawing/2014/main" id="{218E095B-4870-4AD5-9C41-C16D59523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1037" y="188494"/>
            <a:ext cx="786278" cy="104837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44055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187321" y="3578317"/>
            <a:ext cx="790849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44056" name="Freeform: Shape 44055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057" name="Freeform: Shape 44056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058" name="Freeform: Shape 44057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059" name="Freeform: Shape 44058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060" name="Freeform: Shape 44059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062" name="Oval 44061">
            <a:extLst>
              <a:ext uri="{FF2B5EF4-FFF2-40B4-BE49-F238E27FC236}">
                <a16:creationId xmlns:a16="http://schemas.microsoft.com/office/drawing/2014/main" id="{033BC44A-0661-43B4-9C14-FD5963C22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393" y="4910353"/>
            <a:ext cx="351068" cy="468090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4064" name="Oval 44063">
            <a:extLst>
              <a:ext uri="{FF2B5EF4-FFF2-40B4-BE49-F238E27FC236}">
                <a16:creationId xmlns:a16="http://schemas.microsoft.com/office/drawing/2014/main" id="{BE8CB2F0-2F5A-4EBD-B214-E0309C31F5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393" y="4910353"/>
            <a:ext cx="351068" cy="468090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4066" name="Freeform: Shape 44065">
            <a:extLst>
              <a:ext uri="{FF2B5EF4-FFF2-40B4-BE49-F238E27FC236}">
                <a16:creationId xmlns:a16="http://schemas.microsoft.com/office/drawing/2014/main" id="{FFD3887D-244B-4EC4-9208-E304984C5D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66850" y="4200769"/>
            <a:ext cx="2077150" cy="2657232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4068" name="Freeform: Shape 44067">
            <a:extLst>
              <a:ext uri="{FF2B5EF4-FFF2-40B4-BE49-F238E27FC236}">
                <a16:creationId xmlns:a16="http://schemas.microsoft.com/office/drawing/2014/main" id="{97224C31-855E-4593-8A58-5B2B0CC4F5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66850" y="4200769"/>
            <a:ext cx="2077150" cy="2657232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4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7EBFE2B-41B7-CA49-98C0-4EC8F6EB3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3055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88217CA-D621-8440-BB01-305E7FA90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3" y="0"/>
            <a:ext cx="9119286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0918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Segnaposto contenuto 6" descr="picture-1024x59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354" r="7647" b="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43018" name="Rectangle 4301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009" name="Titolo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3100">
                <a:solidFill>
                  <a:schemeClr val="tx1">
                    <a:lumMod val="85000"/>
                    <a:lumOff val="15000"/>
                  </a:schemeClr>
                </a:solidFill>
              </a:rPr>
              <a:t>2° generazioni: eredità di stigma</a:t>
            </a:r>
          </a:p>
        </p:txBody>
      </p:sp>
      <p:cxnSp>
        <p:nvCxnSpPr>
          <p:cNvPr id="43020" name="Straight Connector 4301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022" name="Straight Connector 4302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defRPr/>
            </a:pPr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defRPr/>
            </a:pPr>
            <a:endParaRPr lang="en-US" sz="12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3013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defRPr sz="1800" b="1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557213" indent="-214313">
              <a:defRPr sz="18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57250" indent="-171450">
              <a:defRPr sz="18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00150" indent="-171450">
              <a:defRPr sz="18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543050" indent="-171450">
              <a:defRPr sz="18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8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8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8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8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457200">
              <a:spcAft>
                <a:spcPts val="600"/>
              </a:spcAft>
            </a:pPr>
            <a:fld id="{974389F4-1568-1643-B61B-F82ABA6AB2F3}" type="slidenum">
              <a:rPr lang="en-US" sz="1200" b="0" i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defTabSz="457200">
                <a:spcAft>
                  <a:spcPts val="600"/>
                </a:spcAft>
              </a:pPr>
              <a:t>16</a:t>
            </a:fld>
            <a:endParaRPr lang="en-US" sz="1200" b="0" i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88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FA301D6-CCC6-6249-9523-9DD3E424E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07" y="857250"/>
            <a:ext cx="916663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8004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064" name="Rectangle 45063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057" name="Titolo 1"/>
          <p:cNvSpPr>
            <a:spLocks noGrp="1"/>
          </p:cNvSpPr>
          <p:nvPr>
            <p:ph type="title"/>
          </p:nvPr>
        </p:nvSpPr>
        <p:spPr>
          <a:xfrm>
            <a:off x="630936" y="256032"/>
            <a:ext cx="7879842" cy="1014984"/>
          </a:xfrm>
        </p:spPr>
        <p:txBody>
          <a:bodyPr anchor="b">
            <a:normAutofit/>
          </a:bodyPr>
          <a:lstStyle/>
          <a:p>
            <a:r>
              <a:rPr lang="it-IT">
                <a:latin typeface="Rockwell" charset="0"/>
                <a:ea typeface="ＭＳ Ｐゴシック" charset="0"/>
                <a:cs typeface="ＭＳ Ｐゴシック" charset="0"/>
              </a:rPr>
              <a:t>Cittadinanza e associazioni di seconde generazioni </a:t>
            </a:r>
          </a:p>
        </p:txBody>
      </p:sp>
      <p:sp>
        <p:nvSpPr>
          <p:cNvPr id="45066" name="Rectangle 45065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464" y="1634502"/>
            <a:ext cx="783869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068" name="Rectangle 45067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30936" y="1538176"/>
            <a:ext cx="1405092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45060" name="Segnaposto contenuto 2">
            <a:extLst>
              <a:ext uri="{FF2B5EF4-FFF2-40B4-BE49-F238E27FC236}">
                <a16:creationId xmlns:a16="http://schemas.microsoft.com/office/drawing/2014/main" id="{1BA2EAA7-D9FA-3771-9848-EAA337B5106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8878743"/>
              </p:ext>
            </p:extLst>
          </p:nvPr>
        </p:nvGraphicFramePr>
        <p:xfrm>
          <a:off x="628650" y="1926266"/>
          <a:ext cx="78867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Milano-scuola coran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3400" y="19975"/>
            <a:ext cx="5297488" cy="3698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Milano - tram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1" y="3052765"/>
            <a:ext cx="5538788" cy="38052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4876800" y="685801"/>
            <a:ext cx="4267200" cy="1569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0" tIns="45711" rIns="91420" bIns="45711">
            <a:spAutoFit/>
          </a:bodyPr>
          <a:lstStyle>
            <a:lvl1pPr defTabSz="4492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431800" indent="-215900" defTabSz="4492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647700" indent="-215900" defTabSz="4492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863600" indent="-215900" defTabSz="4492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079500" indent="-215900" defTabSz="4492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2400">
                <a:cs typeface="Lucida Sans Unicode" charset="0"/>
              </a:rPr>
              <a:t>Non basta accogliere i figli degli immigrati come allievi in classe se poi restano stranieri in città.</a:t>
            </a:r>
          </a:p>
        </p:txBody>
      </p:sp>
    </p:spTree>
    <p:extLst>
      <p:ext uri="{BB962C8B-B14F-4D97-AF65-F5344CB8AC3E}">
        <p14:creationId xmlns:p14="http://schemas.microsoft.com/office/powerpoint/2010/main" val="1775067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69" name="Picture 27651" descr="Mappa del mondo formata da persone unite l’una all’altra">
            <a:extLst>
              <a:ext uri="{FF2B5EF4-FFF2-40B4-BE49-F238E27FC236}">
                <a16:creationId xmlns:a16="http://schemas.microsoft.com/office/drawing/2014/main" id="{2F5CF057-85ED-5270-29DD-8475658C19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grayscl/>
          </a:blip>
          <a:srcRect l="11849" r="9486" b="-1"/>
          <a:stretch/>
        </p:blipFill>
        <p:spPr>
          <a:xfrm>
            <a:off x="228" y="10"/>
            <a:ext cx="9143772" cy="6857990"/>
          </a:xfrm>
          <a:prstGeom prst="rect">
            <a:avLst/>
          </a:prstGeom>
        </p:spPr>
      </p:pic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>
          <a:xfrm>
            <a:off x="847703" y="1193800"/>
            <a:ext cx="2394787" cy="4699000"/>
          </a:xfrm>
        </p:spPr>
        <p:txBody>
          <a:bodyPr anchor="ctr">
            <a:normAutofit/>
          </a:bodyPr>
          <a:lstStyle/>
          <a:p>
            <a:pPr eaLnBrk="1" hangingPunct="1"/>
            <a:br>
              <a:rPr lang="it-IT" sz="1500">
                <a:latin typeface="Rockwell" charset="0"/>
                <a:ea typeface="ＭＳ Ｐゴシック" charset="0"/>
                <a:cs typeface="ＭＳ Ｐゴシック" charset="0"/>
              </a:rPr>
            </a:br>
            <a:br>
              <a:rPr lang="it-IT" sz="1500">
                <a:latin typeface="Rockwell" charset="0"/>
                <a:ea typeface="ＭＳ Ｐゴシック" charset="0"/>
                <a:cs typeface="ＭＳ Ｐゴシック" charset="0"/>
              </a:rPr>
            </a:br>
            <a:r>
              <a:rPr lang="it-IT" sz="1500">
                <a:latin typeface="Rockwell" charset="0"/>
                <a:ea typeface="ＭＳ Ｐゴシック" charset="0"/>
                <a:cs typeface="ＭＳ Ｐゴシック" charset="0"/>
              </a:rPr>
              <a:t>Migrazioni contemporanee:</a:t>
            </a:r>
            <a:br>
              <a:rPr lang="it-IT" sz="1500">
                <a:latin typeface="Rockwell" charset="0"/>
                <a:ea typeface="ＭＳ Ｐゴシック" charset="0"/>
                <a:cs typeface="ＭＳ Ｐゴシック" charset="0"/>
              </a:rPr>
            </a:br>
            <a:r>
              <a:rPr lang="it-IT" sz="1500">
                <a:latin typeface="Rockwell" charset="0"/>
                <a:ea typeface="ＭＳ Ｐゴシック" charset="0"/>
                <a:cs typeface="ＭＳ Ｐゴシック" charset="0"/>
              </a:rPr>
              <a:t>Transnazionalismo + femminilizzazione flussi</a:t>
            </a:r>
          </a:p>
        </p:txBody>
      </p:sp>
      <p:sp>
        <p:nvSpPr>
          <p:cNvPr id="27650" name="Rectangle 3"/>
          <p:cNvSpPr>
            <a:spLocks noGrp="1" noChangeArrowheads="1"/>
          </p:cNvSpPr>
          <p:nvPr>
            <p:ph idx="1"/>
          </p:nvPr>
        </p:nvSpPr>
        <p:spPr>
          <a:xfrm>
            <a:off x="3732477" y="1193800"/>
            <a:ext cx="4563818" cy="4699000"/>
          </a:xfrm>
        </p:spPr>
        <p:txBody>
          <a:bodyPr anchor="ctr">
            <a:normAutofit/>
          </a:bodyPr>
          <a:lstStyle/>
          <a:p>
            <a:pPr eaLnBrk="1" hangingPunct="1">
              <a:lnSpc>
                <a:spcPct val="110000"/>
              </a:lnSpc>
              <a:buFont typeface="Wingdings" charset="0"/>
              <a:buNone/>
            </a:pPr>
            <a:r>
              <a:rPr lang="it-IT" sz="1700">
                <a:ea typeface="ＭＳ Ｐゴシック" charset="0"/>
                <a:cs typeface="ＭＳ Ｐゴシック" charset="0"/>
              </a:rPr>
              <a:t>Legami diasporici: network transnazionali (reti) </a:t>
            </a:r>
          </a:p>
          <a:p>
            <a:pPr eaLnBrk="1" hangingPunct="1">
              <a:lnSpc>
                <a:spcPct val="110000"/>
              </a:lnSpc>
              <a:buFont typeface="Wingdings" charset="0"/>
              <a:buNone/>
            </a:pPr>
            <a:endParaRPr lang="it-IT" sz="1700"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110000"/>
              </a:lnSpc>
              <a:buFont typeface="Wingdings" charset="0"/>
              <a:buNone/>
            </a:pPr>
            <a:r>
              <a:rPr lang="it-IT" sz="1700">
                <a:ea typeface="ＭＳ Ｐゴシック" charset="0"/>
                <a:cs typeface="ＭＳ Ｐゴシック" charset="0"/>
              </a:rPr>
              <a:t>Fenomeni sociali multi-situati: donne </a:t>
            </a:r>
            <a:r>
              <a:rPr lang="ja-JP" altLang="it-IT" sz="1700">
                <a:ea typeface="ＭＳ Ｐゴシック" charset="0"/>
                <a:cs typeface="ＭＳ Ｐゴシック" charset="0"/>
              </a:rPr>
              <a:t>‘</a:t>
            </a:r>
            <a:r>
              <a:rPr lang="it-IT" altLang="ja-JP" sz="1700">
                <a:ea typeface="ＭＳ Ｐゴシック" charset="0"/>
                <a:cs typeface="ＭＳ Ｐゴシック" charset="0"/>
              </a:rPr>
              <a:t>tra</a:t>
            </a:r>
            <a:r>
              <a:rPr lang="ja-JP" altLang="it-IT" sz="1700">
                <a:ea typeface="ＭＳ Ｐゴシック" charset="0"/>
                <a:cs typeface="ＭＳ Ｐゴシック" charset="0"/>
              </a:rPr>
              <a:t>’</a:t>
            </a:r>
            <a:r>
              <a:rPr lang="it-IT" altLang="ja-JP" sz="1700">
                <a:ea typeface="ＭＳ Ｐゴシック" charset="0"/>
                <a:cs typeface="ＭＳ Ｐゴシック" charset="0"/>
              </a:rPr>
              <a:t> diverse comunità, impatto su paese origine/accoglienza</a:t>
            </a:r>
            <a:endParaRPr lang="it-IT" sz="1700"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110000"/>
              </a:lnSpc>
              <a:buFont typeface="Wingdings" charset="0"/>
              <a:buNone/>
            </a:pPr>
            <a:r>
              <a:rPr lang="it-IT" sz="1700">
                <a:ea typeface="ＭＳ Ｐゴシック" charset="0"/>
                <a:cs typeface="ＭＳ Ｐゴシック" charset="0"/>
              </a:rPr>
              <a:t>Analisi multidimensionale: gender + classe + nazionalità</a:t>
            </a:r>
          </a:p>
          <a:p>
            <a:pPr eaLnBrk="1" hangingPunct="1">
              <a:lnSpc>
                <a:spcPct val="110000"/>
              </a:lnSpc>
              <a:buFont typeface="Wingdings" charset="0"/>
              <a:buNone/>
            </a:pPr>
            <a:endParaRPr lang="it-IT" sz="1700"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110000"/>
              </a:lnSpc>
              <a:buFont typeface="Wingdings" charset="0"/>
              <a:buNone/>
            </a:pPr>
            <a:r>
              <a:rPr lang="it-IT" sz="1700">
                <a:ea typeface="ＭＳ Ｐゴシック" charset="0"/>
                <a:cs typeface="ＭＳ Ｐゴシック" charset="0"/>
              </a:rPr>
              <a:t>Ricerca antropologica: approccio etnografico, qualitativo, storie di vita</a:t>
            </a:r>
          </a:p>
          <a:p>
            <a:pPr eaLnBrk="1" hangingPunct="1">
              <a:lnSpc>
                <a:spcPct val="110000"/>
              </a:lnSpc>
              <a:buFont typeface="Wingdings" charset="0"/>
              <a:buNone/>
            </a:pPr>
            <a:r>
              <a:rPr lang="it-IT" sz="1700">
                <a:ea typeface="ＭＳ Ｐゴシック" charset="0"/>
                <a:cs typeface="ＭＳ Ｐゴシック" charset="0"/>
              </a:rPr>
              <a:t>UE: integrazione come assimilazione</a:t>
            </a:r>
          </a:p>
          <a:p>
            <a:pPr eaLnBrk="1" hangingPunct="1">
              <a:lnSpc>
                <a:spcPct val="110000"/>
              </a:lnSpc>
              <a:buNone/>
            </a:pPr>
            <a:r>
              <a:rPr lang="it-IT" sz="1700">
                <a:ea typeface="ＭＳ Ｐゴシック" charset="0"/>
                <a:cs typeface="ＭＳ Ｐゴシック" charset="0"/>
              </a:rPr>
              <a:t>10 % famiglie italiane  ha almeno un/a componente straniero/a</a:t>
            </a:r>
          </a:p>
          <a:p>
            <a:pPr eaLnBrk="1" hangingPunct="1">
              <a:lnSpc>
                <a:spcPct val="110000"/>
              </a:lnSpc>
              <a:buFont typeface="Wingdings" charset="0"/>
              <a:buNone/>
            </a:pPr>
            <a:endParaRPr lang="it-IT" sz="1700"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110000"/>
              </a:lnSpc>
              <a:buFont typeface="Wingdings" charset="0"/>
              <a:buNone/>
            </a:pPr>
            <a:endParaRPr lang="it-IT" sz="1700"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110000"/>
              </a:lnSpc>
              <a:buFont typeface="Wingdings" charset="0"/>
              <a:buNone/>
            </a:pPr>
            <a:endParaRPr lang="it-IT" sz="1700">
              <a:latin typeface="Rockwel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Oltre l’orizzonte</a:t>
            </a:r>
          </a:p>
        </p:txBody>
      </p:sp>
      <p:sp>
        <p:nvSpPr>
          <p:cNvPr id="4" name="Segnaposto testo 3"/>
          <p:cNvSpPr txBox="1">
            <a:spLocks noGrp="1"/>
          </p:cNvSpPr>
          <p:nvPr>
            <p:ph sz="half" idx="1"/>
          </p:nvPr>
        </p:nvSpPr>
        <p:spPr>
          <a:xfrm>
            <a:off x="768095" y="2286000"/>
            <a:ext cx="3566160" cy="2811026"/>
          </a:xfrm>
        </p:spPr>
        <p:txBody>
          <a:bodyPr>
            <a:spAutoFit/>
          </a:bodyPr>
          <a:lstStyle/>
          <a:p>
            <a:pPr lvl="0"/>
            <a:endParaRPr lang="x-none" dirty="0"/>
          </a:p>
          <a:p>
            <a:pPr lvl="0"/>
            <a:r>
              <a:rPr lang="x-none" dirty="0"/>
              <a:t>"Se i ragazzi stranieri resteranno relegati in ruoli subalterni, come gran parte dei loro genitori, l'intercultura resterà una parola vuota." (</a:t>
            </a:r>
            <a:r>
              <a:rPr lang="it-IT" dirty="0"/>
              <a:t>Dalla </a:t>
            </a:r>
            <a:r>
              <a:rPr lang="it-IT" dirty="0" err="1"/>
              <a:t>Zuanna</a:t>
            </a:r>
            <a:r>
              <a:rPr lang="it-IT" dirty="0"/>
              <a:t> et </a:t>
            </a:r>
            <a:r>
              <a:rPr lang="it-IT" dirty="0" err="1"/>
              <a:t>alii</a:t>
            </a:r>
            <a:r>
              <a:rPr lang="it-IT" dirty="0"/>
              <a:t>, 2009:29</a:t>
            </a:r>
            <a:r>
              <a:rPr lang="x-none" dirty="0"/>
              <a:t>)</a:t>
            </a:r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1517" y="1643981"/>
            <a:ext cx="2793709" cy="3724945"/>
          </a:xfrm>
        </p:spPr>
      </p:pic>
    </p:spTree>
    <p:extLst>
      <p:ext uri="{BB962C8B-B14F-4D97-AF65-F5344CB8AC3E}">
        <p14:creationId xmlns:p14="http://schemas.microsoft.com/office/powerpoint/2010/main" val="234042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costruire cittadinanze inclusive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L’educazione interculturale per poter essere praticabile richiederebbe di essere reinterpretata all’interno di un quadro di </a:t>
            </a:r>
            <a:r>
              <a:rPr lang="it-IT" b="1" dirty="0"/>
              <a:t>educazione alla cittadinanza attiva</a:t>
            </a:r>
            <a:r>
              <a:rPr lang="it-IT" dirty="0"/>
              <a:t>, che fornisca una </a:t>
            </a:r>
            <a:r>
              <a:rPr lang="it-IT" b="1" dirty="0"/>
              <a:t>cornice di giustizia sociale </a:t>
            </a:r>
            <a:r>
              <a:rPr lang="it-IT" dirty="0"/>
              <a:t>e ricomprenda istanze sociali in grado di dare senso a finalità di dialogo interculturale fra eguali.</a:t>
            </a:r>
          </a:p>
          <a:p>
            <a:r>
              <a:rPr lang="it-IT" dirty="0"/>
              <a:t>Ricomprendere il dialogo interculturale entro la più ampia nozione di educazione alla cittadinanza consentirebbe di </a:t>
            </a:r>
            <a:r>
              <a:rPr lang="it-IT" b="1" dirty="0"/>
              <a:t>superare la visione della gestione della differenza culturale come un’emergenza sociale </a:t>
            </a:r>
            <a:r>
              <a:rPr lang="it-IT" dirty="0"/>
              <a:t>da risolvere, e operare invece per </a:t>
            </a:r>
            <a:r>
              <a:rPr lang="it-IT" b="1" dirty="0"/>
              <a:t>costruire maggiore coesione sociale</a:t>
            </a:r>
            <a:r>
              <a:rPr lang="it-IT" dirty="0"/>
              <a:t> in comunità che sono ormai stabilmente multiculturali </a:t>
            </a:r>
            <a:r>
              <a:rPr lang="it-IT" b="1" dirty="0"/>
              <a:t>garantendo a tutti i futuri cittadini una formazione adeguata </a:t>
            </a:r>
            <a:r>
              <a:rPr lang="it-IT" dirty="0"/>
              <a:t>che consenta loro di partecipare attivamente alla vita sociale e culturale dei territori in cui abitano (Tarozzi, 2013)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526781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>
                <a:latin typeface="Rockwell" charset="0"/>
                <a:ea typeface="ＭＳ Ｐゴシック" charset="0"/>
                <a:cs typeface="ＭＳ Ｐゴシック" charset="0"/>
              </a:rPr>
              <a:t>Rete G2- seconde generazioni</a:t>
            </a:r>
          </a:p>
        </p:txBody>
      </p:sp>
      <p:sp>
        <p:nvSpPr>
          <p:cNvPr id="46082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Rockwell" charset="0"/>
                <a:ea typeface="ＭＳ Ｐゴシック" charset="0"/>
                <a:cs typeface="ＭＳ Ｐゴシック" charset="0"/>
              </a:rPr>
              <a:t>Accesso alla cittadinanza con pari opportunità e diritti</a:t>
            </a:r>
          </a:p>
          <a:p>
            <a:r>
              <a:rPr lang="it-IT" dirty="0">
                <a:latin typeface="Rockwell" charset="0"/>
                <a:ea typeface="ＭＳ Ｐゴシック" charset="0"/>
                <a:cs typeface="ＭＳ Ｐゴシック" charset="0"/>
              </a:rPr>
              <a:t>Non vogliono essere </a:t>
            </a:r>
            <a:r>
              <a:rPr lang="ja-JP" altLang="it-IT" dirty="0">
                <a:latin typeface="Rockwell" charset="0"/>
                <a:ea typeface="ＭＳ Ｐゴシック" charset="0"/>
                <a:cs typeface="ＭＳ Ｐゴシック" charset="0"/>
              </a:rPr>
              <a:t>‘</a:t>
            </a:r>
            <a:r>
              <a:rPr lang="it-IT" altLang="ja-JP" dirty="0">
                <a:latin typeface="Rockwell" charset="0"/>
                <a:ea typeface="ＭＳ Ｐゴシック" charset="0"/>
                <a:cs typeface="ＭＳ Ｐゴシック" charset="0"/>
              </a:rPr>
              <a:t>integrati</a:t>
            </a:r>
            <a:r>
              <a:rPr lang="ja-JP" altLang="it-IT" dirty="0">
                <a:latin typeface="Rockwell" charset="0"/>
                <a:ea typeface="ＭＳ Ｐゴシック" charset="0"/>
                <a:cs typeface="ＭＳ Ｐゴシック" charset="0"/>
              </a:rPr>
              <a:t>’</a:t>
            </a:r>
            <a:endParaRPr lang="it-IT" altLang="ja-JP" dirty="0">
              <a:latin typeface="Rockwell" charset="0"/>
              <a:ea typeface="ＭＳ Ｐゴシック" charset="0"/>
              <a:cs typeface="ＭＳ Ｐゴシック" charset="0"/>
            </a:endParaRPr>
          </a:p>
          <a:p>
            <a:r>
              <a:rPr lang="it-IT" dirty="0">
                <a:latin typeface="Rockwell" charset="0"/>
                <a:ea typeface="ＭＳ Ｐゴシック" charset="0"/>
                <a:cs typeface="ＭＳ Ｐゴシック" charset="0"/>
              </a:rPr>
              <a:t>Critica all’</a:t>
            </a:r>
            <a:r>
              <a:rPr lang="it-IT" altLang="ja-JP" dirty="0">
                <a:latin typeface="Rockwell" charset="0"/>
                <a:ea typeface="ＭＳ Ｐゴシック" charset="0"/>
                <a:cs typeface="ＭＳ Ｐゴシック" charset="0"/>
              </a:rPr>
              <a:t>essenzialismo culturale</a:t>
            </a:r>
          </a:p>
          <a:p>
            <a:r>
              <a:rPr lang="it-IT" dirty="0">
                <a:latin typeface="Rockwell" charset="0"/>
                <a:ea typeface="ＭＳ Ｐゴシック" charset="0"/>
                <a:cs typeface="ＭＳ Ｐゴシック" charset="0"/>
              </a:rPr>
              <a:t>Transnazionalismo radicato</a:t>
            </a:r>
          </a:p>
          <a:p>
            <a:r>
              <a:rPr lang="it-IT" dirty="0">
                <a:latin typeface="Rockwell" charset="0"/>
                <a:ea typeface="ＭＳ Ｐゴシック" charset="0"/>
                <a:cs typeface="ＭＳ Ｐゴシック" charset="0"/>
              </a:rPr>
              <a:t>Rischio </a:t>
            </a:r>
            <a:r>
              <a:rPr lang="it-IT" dirty="0" err="1">
                <a:latin typeface="Rockwell" charset="0"/>
                <a:ea typeface="ＭＳ Ｐゴシック" charset="0"/>
                <a:cs typeface="ＭＳ Ｐゴシック" charset="0"/>
              </a:rPr>
              <a:t>razzializzazione</a:t>
            </a:r>
            <a:r>
              <a:rPr lang="it-IT" dirty="0">
                <a:latin typeface="Rockwell" charset="0"/>
                <a:ea typeface="ＭＳ Ｐゴシック" charset="0"/>
                <a:cs typeface="ＭＳ Ｐゴシック" charset="0"/>
              </a:rPr>
              <a:t>/radicalizzazione</a:t>
            </a:r>
          </a:p>
          <a:p>
            <a:r>
              <a:rPr lang="it-IT" dirty="0">
                <a:latin typeface="Rockwell" charset="0"/>
                <a:ea typeface="ＭＳ Ｐゴシック" charset="0"/>
                <a:cs typeface="ＭＳ Ｐゴシック" charset="0"/>
              </a:rPr>
              <a:t>Richiesta di riconoscimento a prescindere dalle origini: </a:t>
            </a:r>
            <a:r>
              <a:rPr lang="it-IT" dirty="0" err="1">
                <a:latin typeface="Rockwell" charset="0"/>
                <a:ea typeface="ＭＳ Ｐゴシック" charset="0"/>
                <a:cs typeface="ＭＳ Ｐゴシック" charset="0"/>
              </a:rPr>
              <a:t>citizenship</a:t>
            </a:r>
            <a:r>
              <a:rPr lang="it-IT" dirty="0">
                <a:latin typeface="Rockwell" charset="0"/>
                <a:ea typeface="ＭＳ Ｐゴシック" charset="0"/>
                <a:cs typeface="ＭＳ Ｐゴシック" charset="0"/>
              </a:rPr>
              <a:t>, cittadinanza partecipata, appartenenza al territorio</a:t>
            </a:r>
          </a:p>
          <a:p>
            <a:r>
              <a:rPr lang="it-IT" dirty="0">
                <a:latin typeface="Rockwell" charset="0"/>
                <a:ea typeface="ＭＳ Ｐゴシック" charset="0"/>
                <a:cs typeface="ＭＳ Ｐゴシック" charset="0"/>
                <a:hlinkClick r:id="rId2"/>
              </a:rPr>
              <a:t>arlef</a:t>
            </a:r>
            <a:endParaRPr lang="it-IT" dirty="0">
              <a:latin typeface="Rockwel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73D3EA9-D25A-FC4E-A514-E50FEE3F5F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96948"/>
            <a:ext cx="9143999" cy="705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6720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34BD264-41F4-1E27-8490-E873190951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017" y="658474"/>
            <a:ext cx="7474226" cy="6078845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1EE804DB-DA50-5C87-514B-98B23FBF7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8600"/>
            <a:ext cx="7886700" cy="1325563"/>
          </a:xfrm>
        </p:spPr>
        <p:txBody>
          <a:bodyPr>
            <a:normAutofit/>
          </a:bodyPr>
          <a:lstStyle/>
          <a:p>
            <a:r>
              <a:rPr lang="it-IT" sz="1800" dirty="0"/>
              <a:t>Minori Stranieri Non Accompagnati</a:t>
            </a:r>
          </a:p>
        </p:txBody>
      </p:sp>
    </p:spTree>
    <p:extLst>
      <p:ext uri="{BB962C8B-B14F-4D97-AF65-F5344CB8AC3E}">
        <p14:creationId xmlns:p14="http://schemas.microsoft.com/office/powerpoint/2010/main" val="12249676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C2CA18-8DAD-6644-A345-6815DEAF8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295" y="5279511"/>
            <a:ext cx="7261411" cy="739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1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TUTORI VOLONTARI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E2E70C56-C6FC-AEFE-FABC-EB855D5850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315" y="1193509"/>
            <a:ext cx="8209369" cy="299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6281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0D7EBD8-E9E0-531B-75A4-1026768C0C46}"/>
              </a:ext>
            </a:extLst>
          </p:cNvPr>
          <p:cNvSpPr txBox="1"/>
          <p:nvPr/>
        </p:nvSpPr>
        <p:spPr>
          <a:xfrm>
            <a:off x="418383" y="4648200"/>
            <a:ext cx="905537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I </a:t>
            </a:r>
            <a:r>
              <a:rPr lang="it-IT" b="1" dirty="0"/>
              <a:t>minori stranieri non accompagnati (MSNA)</a:t>
            </a:r>
            <a:r>
              <a:rPr lang="it-IT" dirty="0"/>
              <a:t> censiti in Italia al </a:t>
            </a:r>
            <a:r>
              <a:rPr lang="it-IT" b="1" dirty="0"/>
              <a:t>30 giugno 2024</a:t>
            </a:r>
            <a:r>
              <a:rPr lang="it-IT" dirty="0"/>
              <a:t> sono </a:t>
            </a:r>
            <a:r>
              <a:rPr lang="it-IT" b="1" dirty="0"/>
              <a:t>20.206</a:t>
            </a:r>
            <a:r>
              <a:rPr lang="it-IT" dirty="0"/>
              <a:t>, sono in </a:t>
            </a:r>
            <a:r>
              <a:rPr lang="it-IT" b="1" dirty="0"/>
              <a:t>maggioranza maschi </a:t>
            </a:r>
            <a:r>
              <a:rPr lang="it-IT" dirty="0"/>
              <a:t>(88,4%) e hanno per la maggior parte </a:t>
            </a:r>
            <a:r>
              <a:rPr lang="it-IT" b="1" dirty="0"/>
              <a:t>17</a:t>
            </a:r>
            <a:r>
              <a:rPr lang="it-IT" dirty="0"/>
              <a:t> (49,8%), </a:t>
            </a:r>
            <a:r>
              <a:rPr lang="it-IT" b="1" dirty="0"/>
              <a:t>16</a:t>
            </a:r>
            <a:r>
              <a:rPr lang="it-IT" dirty="0"/>
              <a:t> (25,1%) e 15 anni (13,7%); arrivano soprattutto da </a:t>
            </a:r>
            <a:r>
              <a:rPr lang="it-IT" b="1" dirty="0"/>
              <a:t>Egitto</a:t>
            </a:r>
            <a:r>
              <a:rPr lang="it-IT" dirty="0"/>
              <a:t> (3.924 minori), </a:t>
            </a:r>
            <a:r>
              <a:rPr lang="it-IT" b="1" dirty="0"/>
              <a:t>Ucraina</a:t>
            </a:r>
            <a:r>
              <a:rPr lang="it-IT" dirty="0"/>
              <a:t> (3.811), </a:t>
            </a:r>
            <a:r>
              <a:rPr lang="it-IT" b="1" dirty="0"/>
              <a:t>Gambia</a:t>
            </a:r>
            <a:r>
              <a:rPr lang="it-IT" dirty="0"/>
              <a:t> (2.274), </a:t>
            </a:r>
            <a:r>
              <a:rPr lang="it-IT" b="1" dirty="0"/>
              <a:t>Tunisia </a:t>
            </a:r>
            <a:r>
              <a:rPr lang="it-IT" dirty="0"/>
              <a:t>(2.145) e </a:t>
            </a:r>
            <a:r>
              <a:rPr lang="it-IT" b="1" dirty="0"/>
              <a:t>Guinea </a:t>
            </a:r>
            <a:r>
              <a:rPr lang="it-IT" dirty="0"/>
              <a:t>(1.679), mentre le Regioni che ne accolgono di più sono la </a:t>
            </a:r>
            <a:r>
              <a:rPr lang="it-IT" b="1" dirty="0"/>
              <a:t>Sicilia</a:t>
            </a:r>
            <a:r>
              <a:rPr lang="it-IT" dirty="0"/>
              <a:t> (5.174 minori, il 25,6% del totale), la </a:t>
            </a:r>
            <a:r>
              <a:rPr lang="it-IT" b="1" dirty="0"/>
              <a:t>Lombardia</a:t>
            </a:r>
            <a:r>
              <a:rPr lang="it-IT" dirty="0"/>
              <a:t> (2.588, il 12,8%), l'</a:t>
            </a:r>
            <a:r>
              <a:rPr lang="it-IT" b="1" dirty="0"/>
              <a:t>Emilia-Romagna</a:t>
            </a:r>
            <a:r>
              <a:rPr lang="it-IT" dirty="0"/>
              <a:t> (1.681, l'8,3%) e la </a:t>
            </a:r>
            <a:r>
              <a:rPr lang="it-IT" b="1" dirty="0"/>
              <a:t>Campania</a:t>
            </a:r>
            <a:r>
              <a:rPr lang="it-IT" dirty="0"/>
              <a:t> (1.646, il 8,1%).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8D23EB8-231E-1C0C-5949-AE5AE3078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383" y="0"/>
            <a:ext cx="7772400" cy="437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5696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magine 1" descr="Immagine che contiene testo, schermata, diagramma, Carattere&#10;&#10;Il contenuto generato dall'IA potrebbe non essere corretto.">
            <a:extLst>
              <a:ext uri="{FF2B5EF4-FFF2-40B4-BE49-F238E27FC236}">
                <a16:creationId xmlns:a16="http://schemas.microsoft.com/office/drawing/2014/main" id="{699F7669-DF2D-05CF-E134-8236BD64EE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658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355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94577A7-4E7E-D27A-9572-31876CB74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36765"/>
            <a:ext cx="7772400" cy="598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6420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F2F85F3-F171-A965-953E-CA5D501CD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76186"/>
            <a:ext cx="7772400" cy="590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86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16" name="Picture 29698" descr="Puntine su una mappa">
            <a:extLst>
              <a:ext uri="{FF2B5EF4-FFF2-40B4-BE49-F238E27FC236}">
                <a16:creationId xmlns:a16="http://schemas.microsoft.com/office/drawing/2014/main" id="{DED60AB2-1CB4-D66D-BA19-FB1C2E7706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6439" r="4562" b="-1"/>
          <a:stretch/>
        </p:blipFill>
        <p:spPr>
          <a:xfrm>
            <a:off x="228" y="10"/>
            <a:ext cx="9143772" cy="6857990"/>
          </a:xfrm>
          <a:prstGeom prst="rect">
            <a:avLst/>
          </a:prstGeom>
        </p:spPr>
      </p:pic>
      <p:sp>
        <p:nvSpPr>
          <p:cNvPr id="29697" name="Titolo 1"/>
          <p:cNvSpPr>
            <a:spLocks noGrp="1"/>
          </p:cNvSpPr>
          <p:nvPr>
            <p:ph type="title"/>
          </p:nvPr>
        </p:nvSpPr>
        <p:spPr>
          <a:xfrm>
            <a:off x="847703" y="1193800"/>
            <a:ext cx="2394787" cy="4699000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it-IT" sz="1800">
                <a:latin typeface="Rockwell" charset="0"/>
                <a:ea typeface="ＭＳ Ｐゴシック" charset="0"/>
                <a:cs typeface="ＭＳ Ｐゴシック" charset="0"/>
              </a:rPr>
              <a:t>Approccio transnazionale </a:t>
            </a:r>
            <a:br>
              <a:rPr lang="it-IT" sz="1800">
                <a:latin typeface="Rockwell" charset="0"/>
                <a:ea typeface="ＭＳ Ｐゴシック" charset="0"/>
                <a:cs typeface="ＭＳ Ｐゴシック" charset="0"/>
              </a:rPr>
            </a:br>
            <a:br>
              <a:rPr lang="it-IT" sz="1800">
                <a:latin typeface="Rockwell" charset="0"/>
                <a:ea typeface="ＭＳ Ｐゴシック" charset="0"/>
                <a:cs typeface="ＭＳ Ｐゴシック" charset="0"/>
              </a:rPr>
            </a:br>
            <a:r>
              <a:rPr lang="it-IT" sz="1800">
                <a:latin typeface="Rockwell" charset="0"/>
                <a:ea typeface="ＭＳ Ｐゴシック" charset="0"/>
                <a:cs typeface="ＭＳ Ｐゴシック" charset="0"/>
              </a:rPr>
              <a:t>Parole chiave </a:t>
            </a:r>
          </a:p>
        </p:txBody>
      </p:sp>
      <p:sp>
        <p:nvSpPr>
          <p:cNvPr id="27651" name="Segnaposto contenuto 2"/>
          <p:cNvSpPr>
            <a:spLocks noGrp="1"/>
          </p:cNvSpPr>
          <p:nvPr>
            <p:ph idx="1"/>
          </p:nvPr>
        </p:nvSpPr>
        <p:spPr>
          <a:xfrm>
            <a:off x="3732477" y="1193800"/>
            <a:ext cx="4563818" cy="4699000"/>
          </a:xfrm>
        </p:spPr>
        <p:txBody>
          <a:bodyPr anchor="ctr">
            <a:normAutofit/>
          </a:bodyPr>
          <a:lstStyle/>
          <a:p>
            <a:pPr eaLnBrk="1" hangingPunct="1">
              <a:defRPr/>
            </a:pPr>
            <a:r>
              <a:rPr lang="it-IT" i="1" dirty="0">
                <a:latin typeface="Rockwell" charset="0"/>
                <a:ea typeface="ＭＳ Ｐゴシック" charset="0"/>
                <a:cs typeface="ＭＳ Ｐゴシック" charset="0"/>
              </a:rPr>
              <a:t>agency</a:t>
            </a:r>
            <a:r>
              <a:rPr lang="it-IT" dirty="0">
                <a:latin typeface="Rockwell" charset="0"/>
                <a:ea typeface="ＭＳ Ｐゴシック" charset="0"/>
                <a:cs typeface="ＭＳ Ｐゴシック" charset="0"/>
              </a:rPr>
              <a:t> motivazioni, desideri, immaginazione </a:t>
            </a:r>
          </a:p>
          <a:p>
            <a:pPr marL="0" indent="0" eaLnBrk="1" hangingPunct="1">
              <a:buFont typeface="Wingdings" charset="0"/>
              <a:buNone/>
              <a:defRPr/>
            </a:pPr>
            <a:r>
              <a:rPr lang="it-IT" dirty="0">
                <a:latin typeface="Rockwell" charset="0"/>
                <a:ea typeface="ＭＳ Ｐゴシック" charset="0"/>
                <a:cs typeface="ＭＳ Ｐゴシック" charset="0"/>
              </a:rPr>
              <a:t>	(</a:t>
            </a:r>
            <a:r>
              <a:rPr lang="it-IT" dirty="0" err="1">
                <a:latin typeface="Rockwell" charset="0"/>
                <a:ea typeface="ＭＳ Ｐゴシック" charset="0"/>
                <a:cs typeface="ＭＳ Ｐゴシック" charset="0"/>
              </a:rPr>
              <a:t>Appadurai</a:t>
            </a:r>
            <a:r>
              <a:rPr lang="it-IT" dirty="0">
                <a:latin typeface="Rockwell" charset="0"/>
                <a:ea typeface="ＭＳ Ｐゴシック" charset="0"/>
                <a:cs typeface="ＭＳ Ｐゴシック" charset="0"/>
              </a:rPr>
              <a:t> ; Ong) </a:t>
            </a:r>
          </a:p>
          <a:p>
            <a:pPr eaLnBrk="1" hangingPunct="1">
              <a:defRPr/>
            </a:pPr>
            <a:r>
              <a:rPr lang="it-IT" dirty="0">
                <a:latin typeface="Rockwell" charset="0"/>
                <a:ea typeface="ＭＳ Ｐゴシック" charset="0"/>
                <a:cs typeface="ＭＳ Ｐゴシック" charset="0"/>
              </a:rPr>
              <a:t>visibilità</a:t>
            </a:r>
          </a:p>
          <a:p>
            <a:pPr eaLnBrk="1" hangingPunct="1">
              <a:defRPr/>
            </a:pPr>
            <a:r>
              <a:rPr lang="it-IT" dirty="0" err="1">
                <a:latin typeface="Rockwell" charset="0"/>
                <a:ea typeface="ＭＳ Ｐゴシック" charset="0"/>
                <a:cs typeface="ＭＳ Ｐゴシック" charset="0"/>
              </a:rPr>
              <a:t>Matrifocalità</a:t>
            </a:r>
            <a:r>
              <a:rPr lang="it-IT" dirty="0">
                <a:latin typeface="Rockwell" charset="0"/>
                <a:ea typeface="ＭＳ Ｐゴシック" charset="0"/>
                <a:cs typeface="ＭＳ Ｐゴシック" charset="0"/>
              </a:rPr>
              <a:t> (M. Giuffrè in Riccio) e doppia assenza (</a:t>
            </a:r>
            <a:r>
              <a:rPr lang="it-IT" dirty="0" err="1">
                <a:latin typeface="Rockwell" charset="0"/>
                <a:ea typeface="ＭＳ Ｐゴシック" charset="0"/>
                <a:cs typeface="ＭＳ Ｐゴシック" charset="0"/>
              </a:rPr>
              <a:t>Sayad</a:t>
            </a:r>
            <a:r>
              <a:rPr lang="it-IT" dirty="0">
                <a:latin typeface="Rockwell" charset="0"/>
                <a:ea typeface="ＭＳ Ｐゴシック" charset="0"/>
                <a:cs typeface="ＭＳ Ｐゴシック" charset="0"/>
              </a:rPr>
              <a:t>)</a:t>
            </a:r>
          </a:p>
          <a:p>
            <a:pPr eaLnBrk="1" hangingPunct="1">
              <a:defRPr/>
            </a:pPr>
            <a:r>
              <a:rPr lang="it-IT" dirty="0">
                <a:latin typeface="Rockwell" charset="0"/>
                <a:ea typeface="ＭＳ Ｐゴシック" charset="0"/>
                <a:cs typeface="ＭＳ Ｐゴシック" charset="0"/>
              </a:rPr>
              <a:t>tema del viaggio, attraversare confini, barriere fisiche, politiche, culturali: passaporto come carta che separa persone e non-persone (Dal Lago 200 )</a:t>
            </a:r>
          </a:p>
          <a:p>
            <a:pPr eaLnBrk="1" hangingPunct="1">
              <a:defRPr/>
            </a:pPr>
            <a:endParaRPr lang="it-IT" dirty="0">
              <a:latin typeface="Rockwel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Glocalizzare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È solo alle comunità faccia a faccia, che sono riconoscibili e localizzate, che si può attribuire una collocazione spaziale. </a:t>
            </a:r>
          </a:p>
          <a:p>
            <a:pPr>
              <a:buNone/>
            </a:pPr>
            <a:r>
              <a:rPr lang="it-IT" dirty="0"/>
              <a:t>	Si conoscono le voci.</a:t>
            </a:r>
          </a:p>
          <a:p>
            <a:pPr>
              <a:buNone/>
            </a:pPr>
            <a:r>
              <a:rPr lang="it-IT" dirty="0"/>
              <a:t>	Si conoscono le facce.</a:t>
            </a:r>
          </a:p>
          <a:p>
            <a:pPr>
              <a:buNone/>
            </a:pPr>
            <a:r>
              <a:rPr lang="it-IT" dirty="0"/>
              <a:t>	Si tratta della ri-creazione, della ricostruzione di luoghi immaginari ma riconoscibili (</a:t>
            </a:r>
            <a:r>
              <a:rPr lang="it-IT" dirty="0" err="1"/>
              <a:t>S.Hall</a:t>
            </a:r>
            <a:r>
              <a:rPr lang="it-IT" dirty="0"/>
              <a:t> 2009)</a:t>
            </a:r>
          </a:p>
        </p:txBody>
      </p:sp>
    </p:spTree>
    <p:extLst>
      <p:ext uri="{BB962C8B-B14F-4D97-AF65-F5344CB8AC3E}">
        <p14:creationId xmlns:p14="http://schemas.microsoft.com/office/powerpoint/2010/main" val="2225764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>
          <a:xfrm>
            <a:off x="4453310" y="858837"/>
            <a:ext cx="4289637" cy="1348105"/>
          </a:xfrm>
        </p:spPr>
        <p:txBody>
          <a:bodyPr/>
          <a:lstStyle/>
          <a:p>
            <a:pPr eaLnBrk="1" hangingPunct="1"/>
            <a:r>
              <a:rPr lang="it-IT" dirty="0" err="1">
                <a:latin typeface="Rockwell" charset="0"/>
              </a:rPr>
              <a:t>Intersezionalità</a:t>
            </a:r>
            <a:endParaRPr lang="it-IT" dirty="0">
              <a:latin typeface="Rockwell" charset="0"/>
            </a:endParaRPr>
          </a:p>
        </p:txBody>
      </p:sp>
      <p:grpSp>
        <p:nvGrpSpPr>
          <p:cNvPr id="26626" name="Group 6"/>
          <p:cNvGrpSpPr>
            <a:grpSpLocks noGrp="1" noChangeAspect="1"/>
          </p:cNvGrpSpPr>
          <p:nvPr/>
        </p:nvGrpSpPr>
        <p:grpSpPr bwMode="auto">
          <a:xfrm>
            <a:off x="1295400" y="2209800"/>
            <a:ext cx="7620000" cy="4114800"/>
            <a:chOff x="611" y="1248"/>
            <a:chExt cx="2880" cy="720"/>
          </a:xfrm>
        </p:grpSpPr>
        <p:sp>
          <p:nvSpPr>
            <p:cNvPr id="26627" name="AutoShape 5"/>
            <p:cNvSpPr>
              <a:spLocks noChangeAspect="1" noChangeArrowheads="1" noTextEdit="1"/>
            </p:cNvSpPr>
            <p:nvPr/>
          </p:nvSpPr>
          <p:spPr bwMode="auto">
            <a:xfrm>
              <a:off x="611" y="1248"/>
              <a:ext cx="288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cxnSp>
          <p:nvCxnSpPr>
            <p:cNvPr id="26628" name="_s34829"/>
            <p:cNvCxnSpPr>
              <a:cxnSpLocks noChangeShapeType="1"/>
              <a:stCxn id="26634" idx="0"/>
              <a:endCxn id="26631" idx="2"/>
            </p:cNvCxnSpPr>
            <p:nvPr/>
          </p:nvCxnSpPr>
          <p:spPr bwMode="auto">
            <a:xfrm rot="5400000" flipH="1">
              <a:off x="2483" y="1104"/>
              <a:ext cx="144" cy="1008"/>
            </a:xfrm>
            <a:prstGeom prst="bentConnector3">
              <a:avLst>
                <a:gd name="adj1" fmla="val 13898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6629" name="_s34828"/>
            <p:cNvCxnSpPr>
              <a:cxnSpLocks noChangeShapeType="1"/>
              <a:stCxn id="26633" idx="0"/>
              <a:endCxn id="26631" idx="2"/>
            </p:cNvCxnSpPr>
            <p:nvPr/>
          </p:nvCxnSpPr>
          <p:spPr bwMode="auto">
            <a:xfrm rot="-5400000">
              <a:off x="1980" y="1607"/>
              <a:ext cx="144" cy="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6630" name="_s34827"/>
            <p:cNvCxnSpPr>
              <a:cxnSpLocks noChangeShapeType="1"/>
              <a:stCxn id="26632" idx="0"/>
              <a:endCxn id="26631" idx="2"/>
            </p:cNvCxnSpPr>
            <p:nvPr/>
          </p:nvCxnSpPr>
          <p:spPr bwMode="auto">
            <a:xfrm rot="-5400000">
              <a:off x="1475" y="1104"/>
              <a:ext cx="144" cy="1008"/>
            </a:xfrm>
            <a:prstGeom prst="bentConnector3">
              <a:avLst>
                <a:gd name="adj1" fmla="val 13898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6631" name="_s34823"/>
            <p:cNvSpPr>
              <a:spLocks noChangeArrowheads="1"/>
            </p:cNvSpPr>
            <p:nvPr/>
          </p:nvSpPr>
          <p:spPr bwMode="auto">
            <a:xfrm>
              <a:off x="1619" y="1248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it-IT" sz="2000" dirty="0"/>
                <a:t>DISCRIMINAZIONE</a:t>
              </a:r>
            </a:p>
            <a:p>
              <a:pPr algn="ctr"/>
              <a:r>
                <a:rPr lang="it-IT" sz="2000" dirty="0"/>
                <a:t>INCROCIATA</a:t>
              </a:r>
            </a:p>
          </p:txBody>
        </p:sp>
        <p:sp>
          <p:nvSpPr>
            <p:cNvPr id="26632" name="_s34824"/>
            <p:cNvSpPr>
              <a:spLocks noChangeArrowheads="1"/>
            </p:cNvSpPr>
            <p:nvPr/>
          </p:nvSpPr>
          <p:spPr bwMode="auto">
            <a:xfrm>
              <a:off x="611" y="1680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it-IT" sz="2000"/>
                <a:t>RAZZISMO</a:t>
              </a:r>
            </a:p>
          </p:txBody>
        </p:sp>
        <p:sp>
          <p:nvSpPr>
            <p:cNvPr id="26633" name="_s34825"/>
            <p:cNvSpPr>
              <a:spLocks noChangeArrowheads="1"/>
            </p:cNvSpPr>
            <p:nvPr/>
          </p:nvSpPr>
          <p:spPr bwMode="auto">
            <a:xfrm>
              <a:off x="1619" y="1680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it-IT" sz="2000"/>
                <a:t>DISUGUAGLIANZA</a:t>
              </a:r>
            </a:p>
            <a:p>
              <a:pPr algn="ctr"/>
              <a:r>
                <a:rPr lang="it-IT" sz="2000"/>
                <a:t>DI </a:t>
              </a:r>
            </a:p>
            <a:p>
              <a:pPr algn="ctr"/>
              <a:r>
                <a:rPr lang="it-IT" sz="2000"/>
                <a:t>GENERE</a:t>
              </a:r>
            </a:p>
            <a:p>
              <a:pPr algn="ctr"/>
              <a:endParaRPr lang="it-IT" sz="2000"/>
            </a:p>
          </p:txBody>
        </p:sp>
        <p:sp>
          <p:nvSpPr>
            <p:cNvPr id="26634" name="_s34826"/>
            <p:cNvSpPr>
              <a:spLocks noChangeArrowheads="1"/>
            </p:cNvSpPr>
            <p:nvPr/>
          </p:nvSpPr>
          <p:spPr bwMode="auto">
            <a:xfrm>
              <a:off x="2627" y="1680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it-IT" sz="2000"/>
                <a:t>STATUS </a:t>
              </a:r>
            </a:p>
            <a:p>
              <a:pPr algn="ctr"/>
              <a:r>
                <a:rPr lang="it-IT" sz="2000"/>
                <a:t>SOCIO-</a:t>
              </a:r>
            </a:p>
            <a:p>
              <a:pPr algn="ctr"/>
              <a:r>
                <a:rPr lang="it-IT" sz="2000"/>
                <a:t>ECONOMICO</a:t>
              </a:r>
            </a:p>
          </p:txBody>
        </p:sp>
      </p:grpSp>
      <p:pic>
        <p:nvPicPr>
          <p:cNvPr id="12" name="Segnaposto contenuto 3" descr="intersezionality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697" r="-21697"/>
          <a:stretch>
            <a:fillRect/>
          </a:stretch>
        </p:blipFill>
        <p:spPr bwMode="auto">
          <a:xfrm>
            <a:off x="-497305" y="318285"/>
            <a:ext cx="4778163" cy="262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1157324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olo 1"/>
          <p:cNvSpPr>
            <a:spLocks noGrp="1"/>
          </p:cNvSpPr>
          <p:nvPr>
            <p:ph type="title"/>
          </p:nvPr>
        </p:nvSpPr>
        <p:spPr>
          <a:xfrm>
            <a:off x="1088685" y="804520"/>
            <a:ext cx="3132383" cy="1049235"/>
          </a:xfrm>
        </p:spPr>
        <p:txBody>
          <a:bodyPr>
            <a:normAutofit/>
          </a:bodyPr>
          <a:lstStyle/>
          <a:p>
            <a:pPr eaLnBrk="1" hangingPunct="1"/>
            <a:r>
              <a:rPr lang="it-IT" sz="2700" dirty="0">
                <a:latin typeface="Rockwell" charset="0"/>
              </a:rPr>
              <a:t>Famiglie transnazionali</a:t>
            </a:r>
          </a:p>
        </p:txBody>
      </p:sp>
      <p:sp>
        <p:nvSpPr>
          <p:cNvPr id="27650" name="Segnaposto contenuto 2"/>
          <p:cNvSpPr>
            <a:spLocks noGrp="1"/>
          </p:cNvSpPr>
          <p:nvPr>
            <p:ph idx="1"/>
          </p:nvPr>
        </p:nvSpPr>
        <p:spPr>
          <a:xfrm>
            <a:off x="1088685" y="2015732"/>
            <a:ext cx="3129159" cy="3450613"/>
          </a:xfrm>
        </p:spPr>
        <p:txBody>
          <a:bodyPr>
            <a:normAutofit/>
          </a:bodyPr>
          <a:lstStyle/>
          <a:p>
            <a:pPr eaLnBrk="1" hangingPunct="1">
              <a:lnSpc>
                <a:spcPct val="110000"/>
              </a:lnSpc>
            </a:pPr>
            <a:r>
              <a:rPr lang="it-IT" sz="1900" dirty="0" err="1">
                <a:latin typeface="Rockwell" charset="0"/>
              </a:rPr>
              <a:t>Displacement</a:t>
            </a:r>
            <a:endParaRPr lang="it-IT" sz="1900" dirty="0">
              <a:latin typeface="Rockwell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it-IT" sz="1900" dirty="0">
                <a:latin typeface="Rockwell" charset="0"/>
              </a:rPr>
              <a:t>Femminilità / Mascolinità </a:t>
            </a:r>
          </a:p>
          <a:p>
            <a:pPr eaLnBrk="1" hangingPunct="1">
              <a:lnSpc>
                <a:spcPct val="110000"/>
              </a:lnSpc>
            </a:pPr>
            <a:r>
              <a:rPr lang="it-IT" sz="1900" dirty="0">
                <a:latin typeface="Rockwell" charset="0"/>
              </a:rPr>
              <a:t>Figli </a:t>
            </a:r>
            <a:r>
              <a:rPr lang="it-IT" sz="1900" i="1" dirty="0">
                <a:latin typeface="Rockwell" charset="0"/>
                <a:hlinkClick r:id="rId2"/>
              </a:rPr>
              <a:t>BBC Left behind</a:t>
            </a:r>
            <a:r>
              <a:rPr lang="it-IT" sz="1900" i="1" dirty="0">
                <a:latin typeface="Rockwell" charset="0"/>
              </a:rPr>
              <a:t>   </a:t>
            </a:r>
          </a:p>
          <a:p>
            <a:pPr eaLnBrk="1" hangingPunct="1">
              <a:lnSpc>
                <a:spcPct val="110000"/>
              </a:lnSpc>
            </a:pPr>
            <a:r>
              <a:rPr lang="it-IT" sz="1900" dirty="0">
                <a:latin typeface="Rockwell" charset="0"/>
              </a:rPr>
              <a:t>Welfare state, corpi, habitus</a:t>
            </a:r>
          </a:p>
          <a:p>
            <a:pPr eaLnBrk="1" hangingPunct="1">
              <a:lnSpc>
                <a:spcPct val="110000"/>
              </a:lnSpc>
            </a:pPr>
            <a:r>
              <a:rPr lang="it-IT" sz="1900" dirty="0">
                <a:latin typeface="Rockwell" charset="0"/>
              </a:rPr>
              <a:t>Gender &amp; generation</a:t>
            </a:r>
          </a:p>
          <a:p>
            <a:pPr eaLnBrk="1" hangingPunct="1">
              <a:lnSpc>
                <a:spcPct val="110000"/>
              </a:lnSpc>
            </a:pPr>
            <a:r>
              <a:rPr lang="it-IT" sz="1900" dirty="0">
                <a:latin typeface="Rockwell" charset="0"/>
              </a:rPr>
              <a:t>Catene di cura globale</a:t>
            </a:r>
          </a:p>
        </p:txBody>
      </p:sp>
      <p:pic>
        <p:nvPicPr>
          <p:cNvPr id="2" name="Immagine 1" descr="global wome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4273" y="805583"/>
            <a:ext cx="3073401" cy="466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932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37891" descr="Due persone che si tengono le mani">
            <a:extLst>
              <a:ext uri="{FF2B5EF4-FFF2-40B4-BE49-F238E27FC236}">
                <a16:creationId xmlns:a16="http://schemas.microsoft.com/office/drawing/2014/main" id="{FF29427A-7222-6596-D50F-AA2FEE8F2F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</a:blip>
          <a:srcRect l="2447" r="8554" b="-1"/>
          <a:stretch/>
        </p:blipFill>
        <p:spPr>
          <a:xfrm>
            <a:off x="228" y="10"/>
            <a:ext cx="9143772" cy="6857990"/>
          </a:xfrm>
          <a:prstGeom prst="rect">
            <a:avLst/>
          </a:prstGeom>
        </p:spPr>
      </p:pic>
      <p:sp>
        <p:nvSpPr>
          <p:cNvPr id="37889" name="Titolo 1"/>
          <p:cNvSpPr>
            <a:spLocks noGrp="1"/>
          </p:cNvSpPr>
          <p:nvPr>
            <p:ph type="title"/>
          </p:nvPr>
        </p:nvSpPr>
        <p:spPr>
          <a:xfrm>
            <a:off x="1088684" y="804519"/>
            <a:ext cx="7202456" cy="1049235"/>
          </a:xfrm>
        </p:spPr>
        <p:txBody>
          <a:bodyPr>
            <a:normAutofit/>
          </a:bodyPr>
          <a:lstStyle/>
          <a:p>
            <a:pPr eaLnBrk="1" hangingPunct="1"/>
            <a:r>
              <a:rPr lang="it-IT" dirty="0">
                <a:latin typeface="Rockwell" charset="0"/>
                <a:ea typeface="ＭＳ Ｐゴシック" charset="0"/>
                <a:cs typeface="ＭＳ Ｐゴシック" charset="0"/>
              </a:rPr>
              <a:t>Famiglie transnazionali 2</a:t>
            </a:r>
          </a:p>
        </p:txBody>
      </p:sp>
      <p:sp>
        <p:nvSpPr>
          <p:cNvPr id="37890" name="Segnaposto contenuto 2"/>
          <p:cNvSpPr>
            <a:spLocks noGrp="1"/>
          </p:cNvSpPr>
          <p:nvPr>
            <p:ph idx="1"/>
          </p:nvPr>
        </p:nvSpPr>
        <p:spPr>
          <a:xfrm>
            <a:off x="1088684" y="2015732"/>
            <a:ext cx="7202456" cy="3450613"/>
          </a:xfrm>
        </p:spPr>
        <p:txBody>
          <a:bodyPr>
            <a:normAutofit/>
          </a:bodyPr>
          <a:lstStyle/>
          <a:p>
            <a:pPr eaLnBrk="1" hangingPunct="1"/>
            <a:r>
              <a:rPr lang="it-IT">
                <a:latin typeface="Rockwell" charset="0"/>
                <a:ea typeface="ＭＳ Ｐゴシック" charset="0"/>
                <a:cs typeface="ＭＳ Ｐゴシック" charset="0"/>
              </a:rPr>
              <a:t>Dislocazione delle relazioni affettive/conflitti tra donne</a:t>
            </a:r>
          </a:p>
          <a:p>
            <a:pPr eaLnBrk="1" hangingPunct="1"/>
            <a:r>
              <a:rPr lang="it-IT">
                <a:latin typeface="Rockwell" charset="0"/>
                <a:ea typeface="ＭＳ Ｐゴシック" charset="0"/>
                <a:cs typeface="ＭＳ Ｐゴシック" charset="0"/>
              </a:rPr>
              <a:t>Figli affidati a nonni (gap generazionale) o padri (gap ruoli)</a:t>
            </a:r>
          </a:p>
          <a:p>
            <a:pPr eaLnBrk="1" hangingPunct="1"/>
            <a:r>
              <a:rPr lang="it-IT">
                <a:latin typeface="Rockwell" charset="0"/>
                <a:ea typeface="ＭＳ Ｐゴシック" charset="0"/>
                <a:cs typeface="ＭＳ Ｐゴシック" charset="0"/>
              </a:rPr>
              <a:t>Divorzi, abbandono e consumismo accentuato figli</a:t>
            </a:r>
          </a:p>
          <a:p>
            <a:pPr eaLnBrk="1" hangingPunct="1"/>
            <a:r>
              <a:rPr lang="it-IT" i="1">
                <a:latin typeface="Rockwell" charset="0"/>
                <a:ea typeface="ＭＳ Ｐゴシック" charset="0"/>
                <a:cs typeface="ＭＳ Ｐゴシック" charset="0"/>
              </a:rPr>
              <a:t>Care </a:t>
            </a:r>
            <a:r>
              <a:rPr lang="it-IT" i="1" err="1">
                <a:latin typeface="Rockwell" charset="0"/>
                <a:ea typeface="ＭＳ Ｐゴシック" charset="0"/>
                <a:cs typeface="ＭＳ Ｐゴシック" charset="0"/>
              </a:rPr>
              <a:t>drain</a:t>
            </a:r>
            <a:r>
              <a:rPr lang="it-IT" i="1">
                <a:latin typeface="Rockwell" charset="0"/>
                <a:ea typeface="ＭＳ Ｐゴシック" charset="0"/>
                <a:cs typeface="ＭＳ Ｐゴシック" charset="0"/>
              </a:rPr>
              <a:t> </a:t>
            </a:r>
            <a:r>
              <a:rPr lang="it-IT">
                <a:latin typeface="Rockwell" charset="0"/>
                <a:ea typeface="ＭＳ Ｐゴシック" charset="0"/>
                <a:cs typeface="ＭＳ Ｐゴシック" charset="0"/>
              </a:rPr>
              <a:t>verso Occidente</a:t>
            </a:r>
          </a:p>
          <a:p>
            <a:pPr eaLnBrk="1" hangingPunct="1"/>
            <a:r>
              <a:rPr lang="it-IT">
                <a:latin typeface="Rockwell" charset="0"/>
                <a:ea typeface="ＭＳ Ｐゴシック" charset="0"/>
                <a:cs typeface="ＭＳ Ｐゴシック" charset="0"/>
              </a:rPr>
              <a:t>Rimesse &gt;  immagine stigmatizzante</a:t>
            </a:r>
          </a:p>
          <a:p>
            <a:pPr eaLnBrk="1" hangingPunct="1"/>
            <a:endParaRPr lang="it-IT" dirty="0">
              <a:latin typeface="Rockwel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31747" descr="Sacchi aperti contenenti diversi tipi di semi">
            <a:extLst>
              <a:ext uri="{FF2B5EF4-FFF2-40B4-BE49-F238E27FC236}">
                <a16:creationId xmlns:a16="http://schemas.microsoft.com/office/drawing/2014/main" id="{52C2615D-7478-E7F8-4DD9-DC0BC5C7A5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</a:blip>
          <a:srcRect l="2159" r="8842" b="-1"/>
          <a:stretch/>
        </p:blipFill>
        <p:spPr>
          <a:xfrm>
            <a:off x="228" y="10"/>
            <a:ext cx="9143772" cy="6857990"/>
          </a:xfrm>
          <a:prstGeom prst="rect">
            <a:avLst/>
          </a:prstGeom>
        </p:spPr>
      </p:pic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>
          <a:xfrm>
            <a:off x="1088684" y="804519"/>
            <a:ext cx="7202456" cy="1049235"/>
          </a:xfrm>
        </p:spPr>
        <p:txBody>
          <a:bodyPr>
            <a:normAutofit/>
          </a:bodyPr>
          <a:lstStyle/>
          <a:p>
            <a:pPr eaLnBrk="1" hangingPunct="1"/>
            <a:r>
              <a:rPr lang="it-IT" dirty="0">
                <a:latin typeface="Rockwell" charset="0"/>
                <a:ea typeface="ＭＳ Ｐゴシック" charset="0"/>
                <a:cs typeface="ＭＳ Ｐゴシック" charset="0"/>
              </a:rPr>
              <a:t>Leadership</a:t>
            </a:r>
            <a:br>
              <a:rPr lang="it-IT" dirty="0">
                <a:latin typeface="Rockwell" charset="0"/>
                <a:ea typeface="ＭＳ Ｐゴシック" charset="0"/>
                <a:cs typeface="ＭＳ Ｐゴシック" charset="0"/>
              </a:rPr>
            </a:br>
            <a:r>
              <a:rPr lang="it-IT">
                <a:latin typeface="Rockwell" charset="0"/>
                <a:ea typeface="ＭＳ Ｐゴシック" charset="0"/>
                <a:cs typeface="ＭＳ Ｐゴシック" charset="0"/>
                <a:hlinkClick r:id="rId3"/>
              </a:rPr>
              <a:t>Hannah &amp; violka</a:t>
            </a:r>
            <a:endParaRPr lang="it-IT">
              <a:latin typeface="Rockwel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746" name="Rectangle 3"/>
          <p:cNvSpPr>
            <a:spLocks noGrp="1" noChangeArrowheads="1"/>
          </p:cNvSpPr>
          <p:nvPr>
            <p:ph idx="1"/>
          </p:nvPr>
        </p:nvSpPr>
        <p:spPr>
          <a:xfrm>
            <a:off x="1088684" y="2015732"/>
            <a:ext cx="7202456" cy="3450613"/>
          </a:xfrm>
        </p:spPr>
        <p:txBody>
          <a:bodyPr>
            <a:normAutofit/>
          </a:bodyPr>
          <a:lstStyle/>
          <a:p>
            <a:pPr eaLnBrk="1" hangingPunct="1">
              <a:lnSpc>
                <a:spcPct val="110000"/>
              </a:lnSpc>
            </a:pPr>
            <a:r>
              <a:rPr lang="it-IT" sz="1700">
                <a:latin typeface="Rockwell" charset="0"/>
                <a:ea typeface="ＭＳ Ｐゴシック" charset="0"/>
                <a:cs typeface="ＭＳ Ｐゴシック" charset="0"/>
              </a:rPr>
              <a:t>Ruolo da apripista per nuove catene migratorie (65-70% “prime-migranti tra migrazioni da Est Europa e Sud-America)</a:t>
            </a:r>
          </a:p>
          <a:p>
            <a:pPr eaLnBrk="1" hangingPunct="1">
              <a:lnSpc>
                <a:spcPct val="110000"/>
              </a:lnSpc>
            </a:pPr>
            <a:endParaRPr lang="it-IT" sz="1700" i="1">
              <a:latin typeface="Rockwel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it-IT" sz="1700" i="1" err="1">
                <a:latin typeface="Rockwell" charset="0"/>
                <a:ea typeface="ＭＳ Ｐゴシック" charset="0"/>
                <a:cs typeface="ＭＳ Ｐゴシック" charset="0"/>
              </a:rPr>
              <a:t>Breadwinner</a:t>
            </a:r>
            <a:r>
              <a:rPr lang="it-IT" sz="1700">
                <a:latin typeface="Rockwell" charset="0"/>
                <a:ea typeface="ＭＳ Ｐゴシック" charset="0"/>
                <a:cs typeface="ＭＳ Ｐゴシック" charset="0"/>
              </a:rPr>
              <a:t> per famiglia in patria e/o fautrice </a:t>
            </a:r>
            <a:r>
              <a:rPr lang="it-IT" sz="1700" err="1">
                <a:latin typeface="Rockwell" charset="0"/>
                <a:ea typeface="ＭＳ Ｐゴシック" charset="0"/>
                <a:cs typeface="ＭＳ Ｐゴシック" charset="0"/>
              </a:rPr>
              <a:t>rincongiungimento</a:t>
            </a:r>
            <a:r>
              <a:rPr lang="it-IT" sz="1700">
                <a:latin typeface="Rockwell" charset="0"/>
                <a:ea typeface="ＭＳ Ｐゴシック" charset="0"/>
                <a:cs typeface="ＭＳ Ｐゴシック" charset="0"/>
              </a:rPr>
              <a:t>  </a:t>
            </a:r>
          </a:p>
          <a:p>
            <a:pPr eaLnBrk="1" hangingPunct="1">
              <a:lnSpc>
                <a:spcPct val="110000"/>
              </a:lnSpc>
            </a:pPr>
            <a:endParaRPr lang="it-IT" sz="1700">
              <a:latin typeface="Rockwel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it-IT" sz="1700">
                <a:latin typeface="Rockwell" charset="0"/>
                <a:ea typeface="ＭＳ Ｐゴシック" charset="0"/>
                <a:cs typeface="ＭＳ Ｐゴシック" charset="0"/>
              </a:rPr>
              <a:t>Maternità transnazionale (34-43 a.) con strategie migratorie </a:t>
            </a:r>
            <a:r>
              <a:rPr lang="ja-JP" altLang="it-IT" sz="1700">
                <a:latin typeface="Rockwell" charset="0"/>
                <a:ea typeface="ＭＳ Ｐゴシック" charset="0"/>
                <a:cs typeface="ＭＳ Ｐゴシック" charset="0"/>
              </a:rPr>
              <a:t>‘</a:t>
            </a:r>
            <a:r>
              <a:rPr lang="it-IT" altLang="ja-JP" sz="1700">
                <a:latin typeface="Rockwell" charset="0"/>
                <a:ea typeface="ＭＳ Ｐゴシック" charset="0"/>
                <a:cs typeface="ＭＳ Ｐゴシック" charset="0"/>
              </a:rPr>
              <a:t>incomplete</a:t>
            </a:r>
            <a:r>
              <a:rPr lang="ja-JP" altLang="it-IT" sz="1700">
                <a:latin typeface="Rockwell" charset="0"/>
                <a:ea typeface="ＭＳ Ｐゴシック" charset="0"/>
                <a:cs typeface="ＭＳ Ｐゴシック" charset="0"/>
              </a:rPr>
              <a:t>’</a:t>
            </a:r>
            <a:r>
              <a:rPr lang="it-IT" sz="1700">
                <a:latin typeface="Rockwell" charset="0"/>
                <a:ea typeface="ＭＳ Ｐゴシック" charset="0"/>
                <a:cs typeface="ＭＳ Ｐゴシック" charset="0"/>
              </a:rPr>
              <a:t>(‘</a:t>
            </a:r>
            <a:r>
              <a:rPr lang="it-IT" altLang="ja-JP" sz="1700">
                <a:latin typeface="Rockwell" charset="0"/>
                <a:ea typeface="ＭＳ Ｐゴシック" charset="0"/>
                <a:cs typeface="ＭＳ Ｐゴシック" charset="0"/>
              </a:rPr>
              <a:t>orfani italiani</a:t>
            </a:r>
            <a:r>
              <a:rPr lang="ja-JP" altLang="it-IT" sz="1700">
                <a:latin typeface="Rockwell" charset="0"/>
                <a:ea typeface="ＭＳ Ｐゴシック" charset="0"/>
                <a:cs typeface="ＭＳ Ｐゴシック" charset="0"/>
              </a:rPr>
              <a:t>’</a:t>
            </a:r>
            <a:r>
              <a:rPr lang="it-IT" altLang="ja-JP" sz="1700">
                <a:latin typeface="Rockwell" charset="0"/>
                <a:ea typeface="ＭＳ Ｐゴシック" charset="0"/>
                <a:cs typeface="ＭＳ Ｐゴシック" charset="0"/>
              </a:rPr>
              <a:t>)</a:t>
            </a:r>
          </a:p>
          <a:p>
            <a:pPr eaLnBrk="1" hangingPunct="1">
              <a:lnSpc>
                <a:spcPct val="110000"/>
              </a:lnSpc>
            </a:pPr>
            <a:endParaRPr lang="it-IT" sz="1700">
              <a:latin typeface="Rockwel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it-IT" sz="1700">
                <a:latin typeface="Rockwell" charset="0"/>
                <a:ea typeface="ＭＳ Ｐゴシック" charset="0"/>
                <a:cs typeface="ＭＳ Ｐゴシック" charset="0"/>
              </a:rPr>
              <a:t>Share-work, dinamicità migratoria circolare</a:t>
            </a:r>
          </a:p>
          <a:p>
            <a:pPr eaLnBrk="1" hangingPunct="1">
              <a:lnSpc>
                <a:spcPct val="110000"/>
              </a:lnSpc>
              <a:buFont typeface="Wingdings" charset="0"/>
              <a:buNone/>
            </a:pPr>
            <a:endParaRPr lang="it-IT" sz="1700">
              <a:latin typeface="Rockwel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33" name="Picture 38915" descr="Un'illustrazione della popolazione globale">
            <a:extLst>
              <a:ext uri="{FF2B5EF4-FFF2-40B4-BE49-F238E27FC236}">
                <a16:creationId xmlns:a16="http://schemas.microsoft.com/office/drawing/2014/main" id="{11B78FCE-F390-8DD4-DC6A-60998D05FC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</a:blip>
          <a:srcRect l="13303" r="11699"/>
          <a:stretch/>
        </p:blipFill>
        <p:spPr>
          <a:xfrm>
            <a:off x="228" y="10"/>
            <a:ext cx="9143772" cy="6857990"/>
          </a:xfrm>
          <a:prstGeom prst="rect">
            <a:avLst/>
          </a:prstGeom>
        </p:spPr>
      </p:pic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>
          <a:xfrm>
            <a:off x="1088684" y="804519"/>
            <a:ext cx="7202456" cy="1049235"/>
          </a:xfrm>
        </p:spPr>
        <p:txBody>
          <a:bodyPr>
            <a:normAutofit/>
          </a:bodyPr>
          <a:lstStyle/>
          <a:p>
            <a:pPr eaLnBrk="1" hangingPunct="1"/>
            <a:r>
              <a:rPr lang="it-IT">
                <a:latin typeface="Rockwell" charset="0"/>
                <a:ea typeface="ＭＳ Ｐゴシック" charset="0"/>
                <a:cs typeface="ＭＳ Ｐゴシック" charset="0"/>
              </a:rPr>
              <a:t>Est Europa</a:t>
            </a:r>
          </a:p>
        </p:txBody>
      </p:sp>
      <p:sp>
        <p:nvSpPr>
          <p:cNvPr id="38914" name="Rectangle 3"/>
          <p:cNvSpPr>
            <a:spLocks noGrp="1" noChangeArrowheads="1"/>
          </p:cNvSpPr>
          <p:nvPr>
            <p:ph idx="1"/>
          </p:nvPr>
        </p:nvSpPr>
        <p:spPr>
          <a:xfrm>
            <a:off x="1088684" y="2015732"/>
            <a:ext cx="7202456" cy="3450613"/>
          </a:xfrm>
        </p:spPr>
        <p:txBody>
          <a:bodyPr>
            <a:normAutofit/>
          </a:bodyPr>
          <a:lstStyle/>
          <a:p>
            <a:pPr eaLnBrk="1" hangingPunct="1">
              <a:lnSpc>
                <a:spcPct val="110000"/>
              </a:lnSpc>
            </a:pPr>
            <a:r>
              <a:rPr lang="it-IT">
                <a:latin typeface="Rockwell" charset="0"/>
                <a:ea typeface="ＭＳ Ｐゴシック" charset="0"/>
                <a:cs typeface="ＭＳ Ｐゴシック" charset="0"/>
              </a:rPr>
              <a:t>Migrazioni </a:t>
            </a:r>
            <a:r>
              <a:rPr lang="ja-JP" altLang="it-IT">
                <a:latin typeface="Rockwell" charset="0"/>
                <a:ea typeface="ＭＳ Ｐゴシック" charset="0"/>
                <a:cs typeface="ＭＳ Ｐゴシック" charset="0"/>
              </a:rPr>
              <a:t>‘</a:t>
            </a:r>
            <a:r>
              <a:rPr lang="it-IT" altLang="ja-JP">
                <a:latin typeface="Rockwell" charset="0"/>
                <a:ea typeface="ＭＳ Ｐゴシック" charset="0"/>
                <a:cs typeface="ＭＳ Ｐゴシック" charset="0"/>
              </a:rPr>
              <a:t>incomplete</a:t>
            </a:r>
            <a:r>
              <a:rPr lang="ja-JP" altLang="it-IT">
                <a:latin typeface="Rockwell" charset="0"/>
                <a:ea typeface="ＭＳ Ｐゴシック" charset="0"/>
                <a:cs typeface="ＭＳ Ｐゴシック" charset="0"/>
              </a:rPr>
              <a:t>’</a:t>
            </a:r>
            <a:r>
              <a:rPr lang="it-IT" altLang="ja-JP">
                <a:latin typeface="Rockwell" charset="0"/>
                <a:ea typeface="ＭＳ Ｐゴシック" charset="0"/>
                <a:cs typeface="ＭＳ Ｐゴシック" charset="0"/>
              </a:rPr>
              <a:t> transfrontaliere (</a:t>
            </a:r>
            <a:r>
              <a:rPr lang="it-IT" altLang="ja-JP" i="1">
                <a:latin typeface="Rockwell" charset="0"/>
                <a:ea typeface="ＭＳ Ｐゴシック" charset="0"/>
                <a:cs typeface="ＭＳ Ｐゴシック" charset="0"/>
              </a:rPr>
              <a:t>shuttle migrations)</a:t>
            </a:r>
          </a:p>
          <a:p>
            <a:pPr eaLnBrk="1" hangingPunct="1">
              <a:lnSpc>
                <a:spcPct val="110000"/>
              </a:lnSpc>
            </a:pPr>
            <a:r>
              <a:rPr lang="it-IT">
                <a:latin typeface="Rockwell" charset="0"/>
                <a:ea typeface="ＭＳ Ｐゴシック" charset="0"/>
                <a:cs typeface="ＭＳ Ｐゴシック" charset="0"/>
              </a:rPr>
              <a:t>Da piccoli centri a città italiane del Nord</a:t>
            </a:r>
          </a:p>
          <a:p>
            <a:pPr eaLnBrk="1" hangingPunct="1">
              <a:lnSpc>
                <a:spcPct val="110000"/>
              </a:lnSpc>
            </a:pPr>
            <a:r>
              <a:rPr lang="it-IT">
                <a:latin typeface="Rockwell" charset="0"/>
                <a:ea typeface="ＭＳ Ｐゴシック" charset="0"/>
                <a:cs typeface="ＭＳ Ｐゴシック" charset="0"/>
              </a:rPr>
              <a:t>In Romania dal 1990 1/3 delle famiglie con membro espatriato, con femminilizzazione crescente dei flussi</a:t>
            </a:r>
          </a:p>
          <a:p>
            <a:pPr eaLnBrk="1" hangingPunct="1">
              <a:lnSpc>
                <a:spcPct val="110000"/>
              </a:lnSpc>
            </a:pPr>
            <a:r>
              <a:rPr lang="it-IT">
                <a:latin typeface="Rockwell" charset="0"/>
                <a:ea typeface="ＭＳ Ｐゴシック" charset="0"/>
                <a:cs typeface="ＭＳ Ｐゴシック" charset="0"/>
              </a:rPr>
              <a:t>Ambivalenza nei cfr. del lavoro:</a:t>
            </a:r>
          </a:p>
          <a:p>
            <a:pPr lvl="3" eaLnBrk="1" hangingPunct="1">
              <a:lnSpc>
                <a:spcPct val="110000"/>
              </a:lnSpc>
            </a:pPr>
            <a:r>
              <a:rPr lang="it-IT">
                <a:latin typeface="Rockwell" charset="0"/>
                <a:ea typeface="ＭＳ Ｐゴシック" charset="0"/>
              </a:rPr>
              <a:t>Mezzo di riscatto, orgoglio da capo-famiglia</a:t>
            </a:r>
          </a:p>
          <a:p>
            <a:pPr lvl="3" eaLnBrk="1" hangingPunct="1">
              <a:lnSpc>
                <a:spcPct val="110000"/>
              </a:lnSpc>
            </a:pPr>
            <a:r>
              <a:rPr lang="it-IT">
                <a:latin typeface="Rockwell" charset="0"/>
                <a:ea typeface="ＭＳ Ｐゴシック" charset="0"/>
              </a:rPr>
              <a:t>Luogo in cui si vive inferiorizzazione e spersonalizzazione (</a:t>
            </a:r>
            <a:r>
              <a:rPr lang="ja-JP" altLang="it-IT">
                <a:latin typeface="Rockwell" charset="0"/>
                <a:ea typeface="ＭＳ Ｐゴシック" charset="0"/>
              </a:rPr>
              <a:t>‘</a:t>
            </a:r>
            <a:r>
              <a:rPr lang="it-IT" altLang="ja-JP">
                <a:latin typeface="Rockwell" charset="0"/>
                <a:ea typeface="ＭＳ Ｐゴシック" charset="0"/>
              </a:rPr>
              <a:t>sindrome italiana</a:t>
            </a:r>
            <a:r>
              <a:rPr lang="ja-JP" altLang="it-IT">
                <a:latin typeface="Rockwell" charset="0"/>
                <a:ea typeface="ＭＳ Ｐゴシック" charset="0"/>
              </a:rPr>
              <a:t>’</a:t>
            </a:r>
            <a:r>
              <a:rPr lang="it-IT" altLang="ja-JP">
                <a:latin typeface="Rockwell" charset="0"/>
                <a:ea typeface="ＭＳ Ｐゴシック" charset="0"/>
              </a:rPr>
              <a:t>) 	</a:t>
            </a:r>
            <a:endParaRPr lang="it-IT">
              <a:latin typeface="Rockwell" charset="0"/>
              <a:ea typeface="ＭＳ Ｐゴシック" charset="0"/>
              <a:sym typeface="Webdings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39939" descr="Due persone che si tengono le mani">
            <a:extLst>
              <a:ext uri="{FF2B5EF4-FFF2-40B4-BE49-F238E27FC236}">
                <a16:creationId xmlns:a16="http://schemas.microsoft.com/office/drawing/2014/main" id="{82663584-468B-2A21-C755-4369D8E6A6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</a:blip>
          <a:srcRect l="2447" r="8554" b="-1"/>
          <a:stretch/>
        </p:blipFill>
        <p:spPr>
          <a:xfrm>
            <a:off x="228" y="10"/>
            <a:ext cx="9143772" cy="6857990"/>
          </a:xfrm>
          <a:prstGeom prst="rect">
            <a:avLst/>
          </a:prstGeom>
        </p:spPr>
      </p:pic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>
          <a:xfrm>
            <a:off x="1088684" y="804519"/>
            <a:ext cx="7202456" cy="1049235"/>
          </a:xfrm>
        </p:spPr>
        <p:txBody>
          <a:bodyPr>
            <a:normAutofit/>
          </a:bodyPr>
          <a:lstStyle/>
          <a:p>
            <a:pPr eaLnBrk="1" hangingPunct="1"/>
            <a:r>
              <a:rPr lang="it-IT">
                <a:latin typeface="Rockwell" charset="0"/>
                <a:ea typeface="ＭＳ Ｐゴシック" charset="0"/>
                <a:cs typeface="ＭＳ Ｐゴシック" charset="0"/>
              </a:rPr>
              <a:t>Donna, colf, cattolica</a:t>
            </a:r>
          </a:p>
        </p:txBody>
      </p:sp>
      <p:sp>
        <p:nvSpPr>
          <p:cNvPr id="39938" name="Rectangle 5"/>
          <p:cNvSpPr>
            <a:spLocks noGrp="1" noChangeArrowheads="1"/>
          </p:cNvSpPr>
          <p:nvPr>
            <p:ph idx="1"/>
          </p:nvPr>
        </p:nvSpPr>
        <p:spPr>
          <a:xfrm>
            <a:off x="1088684" y="2015732"/>
            <a:ext cx="7202456" cy="3450613"/>
          </a:xfrm>
        </p:spPr>
        <p:txBody>
          <a:bodyPr>
            <a:normAutofit/>
          </a:bodyPr>
          <a:lstStyle/>
          <a:p>
            <a:pPr eaLnBrk="1" hangingPunct="1">
              <a:lnSpc>
                <a:spcPct val="110000"/>
              </a:lnSpc>
            </a:pPr>
            <a:r>
              <a:rPr lang="it-IT" sz="1400">
                <a:latin typeface="Rockwell" charset="0"/>
                <a:ea typeface="ＭＳ Ｐゴシック" charset="0"/>
                <a:cs typeface="ＭＳ Ｐゴシック" charset="0"/>
              </a:rPr>
              <a:t>Etnicizzazione del lavoro</a:t>
            </a:r>
          </a:p>
          <a:p>
            <a:pPr eaLnBrk="1" hangingPunct="1">
              <a:lnSpc>
                <a:spcPct val="110000"/>
              </a:lnSpc>
              <a:buFont typeface="Wingdings" charset="0"/>
              <a:buNone/>
            </a:pPr>
            <a:endParaRPr lang="it-IT" sz="1400">
              <a:latin typeface="Rockwel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it-IT" sz="1400">
                <a:latin typeface="Rockwell" charset="0"/>
                <a:ea typeface="ＭＳ Ｐゴシック" charset="0"/>
                <a:cs typeface="ＭＳ Ｐゴシック" charset="0"/>
              </a:rPr>
              <a:t>Lavoratrici giorno e notte</a:t>
            </a:r>
          </a:p>
          <a:p>
            <a:pPr eaLnBrk="1" hangingPunct="1">
              <a:lnSpc>
                <a:spcPct val="110000"/>
              </a:lnSpc>
            </a:pPr>
            <a:endParaRPr lang="it-IT" sz="1400">
              <a:latin typeface="Rockwel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it-IT" sz="1400">
                <a:latin typeface="Rockwell" charset="0"/>
                <a:ea typeface="ＭＳ Ｐゴシック" charset="0"/>
                <a:cs typeface="ＭＳ Ｐゴシック" charset="0"/>
              </a:rPr>
              <a:t>Nessuna mobilità professionale</a:t>
            </a:r>
          </a:p>
          <a:p>
            <a:pPr eaLnBrk="1" hangingPunct="1">
              <a:lnSpc>
                <a:spcPct val="110000"/>
              </a:lnSpc>
            </a:pPr>
            <a:endParaRPr lang="it-IT" sz="1400">
              <a:latin typeface="Rockwel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it-IT" sz="1400">
                <a:latin typeface="Rockwell" charset="0"/>
                <a:ea typeface="ＭＳ Ｐゴシック" charset="0"/>
                <a:cs typeface="ＭＳ Ｐゴシック" charset="0"/>
              </a:rPr>
              <a:t>Domanda di cura (casa, minori, anziani, disabili…)</a:t>
            </a:r>
          </a:p>
          <a:p>
            <a:pPr eaLnBrk="1" hangingPunct="1">
              <a:lnSpc>
                <a:spcPct val="110000"/>
              </a:lnSpc>
            </a:pPr>
            <a:endParaRPr lang="it-IT" sz="1400">
              <a:latin typeface="Rockwel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it-IT" sz="1400">
                <a:latin typeface="Rockwell" charset="0"/>
                <a:ea typeface="ＭＳ Ｐゴシック" charset="0"/>
                <a:cs typeface="ＭＳ Ｐゴシック" charset="0"/>
              </a:rPr>
              <a:t>Socialmente </a:t>
            </a:r>
            <a:r>
              <a:rPr lang="ja-JP" altLang="it-IT" sz="1400">
                <a:latin typeface="Rockwell" charset="0"/>
                <a:ea typeface="ＭＳ Ｐゴシック" charset="0"/>
                <a:cs typeface="ＭＳ Ｐゴシック" charset="0"/>
              </a:rPr>
              <a:t>‘</a:t>
            </a:r>
            <a:r>
              <a:rPr lang="it-IT" altLang="ja-JP" sz="1400">
                <a:latin typeface="Rockwell" charset="0"/>
                <a:ea typeface="ＭＳ Ｐゴシック" charset="0"/>
                <a:cs typeface="ＭＳ Ｐゴシック" charset="0"/>
              </a:rPr>
              <a:t>invisibili</a:t>
            </a:r>
            <a:r>
              <a:rPr lang="ja-JP" altLang="it-IT" sz="1400">
                <a:latin typeface="Rockwell" charset="0"/>
                <a:ea typeface="ＭＳ Ｐゴシック" charset="0"/>
                <a:cs typeface="ＭＳ Ｐゴシック" charset="0"/>
              </a:rPr>
              <a:t>’</a:t>
            </a:r>
            <a:r>
              <a:rPr lang="it-IT" altLang="ja-JP" sz="1400">
                <a:latin typeface="Rockwell" charset="0"/>
                <a:ea typeface="ＭＳ Ｐゴシック" charset="0"/>
                <a:cs typeface="ＭＳ Ｐゴシック" charset="0"/>
              </a:rPr>
              <a:t>, quindi </a:t>
            </a:r>
            <a:r>
              <a:rPr lang="ja-JP" altLang="it-IT" sz="1400">
                <a:latin typeface="Rockwell" charset="0"/>
                <a:ea typeface="ＭＳ Ｐゴシック" charset="0"/>
                <a:cs typeface="ＭＳ Ｐゴシック" charset="0"/>
              </a:rPr>
              <a:t>‘</a:t>
            </a:r>
            <a:r>
              <a:rPr lang="it-IT" altLang="ja-JP" sz="1400">
                <a:latin typeface="Rockwell" charset="0"/>
                <a:ea typeface="ＭＳ Ｐゴシック" charset="0"/>
                <a:cs typeface="ＭＳ Ｐゴシック" charset="0"/>
              </a:rPr>
              <a:t>buoni flussi migratori</a:t>
            </a:r>
            <a:r>
              <a:rPr lang="ja-JP" altLang="it-IT" sz="1400">
                <a:latin typeface="Rockwell" charset="0"/>
                <a:ea typeface="ＭＳ Ｐゴシック" charset="0"/>
                <a:cs typeface="ＭＳ Ｐゴシック" charset="0"/>
              </a:rPr>
              <a:t>’</a:t>
            </a:r>
            <a:r>
              <a:rPr lang="it-IT" altLang="ja-JP" sz="1400">
                <a:latin typeface="Rockwell" charset="0"/>
                <a:ea typeface="ＭＳ Ｐゴシック" charset="0"/>
                <a:cs typeface="ＭＳ Ｐゴシック" charset="0"/>
              </a:rPr>
              <a:t> </a:t>
            </a:r>
            <a:endParaRPr lang="it-IT" sz="1400">
              <a:latin typeface="Rockwel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4961</TotalTime>
  <Words>997</Words>
  <Application>Microsoft Macintosh PowerPoint</Application>
  <PresentationFormat>Presentazione su schermo (4:3)</PresentationFormat>
  <Paragraphs>130</Paragraphs>
  <Slides>30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39" baseType="lpstr">
      <vt:lpstr>ＭＳ Ｐゴシック</vt:lpstr>
      <vt:lpstr>Aptos</vt:lpstr>
      <vt:lpstr>Aptos Display</vt:lpstr>
      <vt:lpstr>Arial</vt:lpstr>
      <vt:lpstr>Calibri</vt:lpstr>
      <vt:lpstr>Lucida Sans Unicode</vt:lpstr>
      <vt:lpstr>Rockwell</vt:lpstr>
      <vt:lpstr>Wingdings</vt:lpstr>
      <vt:lpstr>Tema di Office</vt:lpstr>
      <vt:lpstr> His-story, migration  &amp;  gender blind analysis</vt:lpstr>
      <vt:lpstr>  Migrazioni contemporanee: Transnazionalismo + femminilizzazione flussi</vt:lpstr>
      <vt:lpstr>Approccio transnazionale   Parole chiave </vt:lpstr>
      <vt:lpstr>Intersezionalità</vt:lpstr>
      <vt:lpstr>Famiglie transnazionali</vt:lpstr>
      <vt:lpstr>Famiglie transnazionali 2</vt:lpstr>
      <vt:lpstr>Leadership Hannah &amp; violka</vt:lpstr>
      <vt:lpstr>Est Europa</vt:lpstr>
      <vt:lpstr>Donna, colf, cattolica</vt:lpstr>
      <vt:lpstr> Polymedia &amp; migration    </vt:lpstr>
      <vt:lpstr>Dall’angelo invisibile  al diavolo troppo visibile</vt:lpstr>
      <vt:lpstr>Reti… per catturare o sostenere?</vt:lpstr>
      <vt:lpstr>Seconde generazioni</vt:lpstr>
      <vt:lpstr>Presentazione standard di PowerPoint</vt:lpstr>
      <vt:lpstr>Presentazione standard di PowerPoint</vt:lpstr>
      <vt:lpstr>2° generazioni: eredità di stigma</vt:lpstr>
      <vt:lpstr>Presentazione standard di PowerPoint</vt:lpstr>
      <vt:lpstr>Cittadinanza e associazioni di seconde generazioni </vt:lpstr>
      <vt:lpstr>Presentazione standard di PowerPoint</vt:lpstr>
      <vt:lpstr>Oltre l’orizzonte</vt:lpstr>
      <vt:lpstr>costruire cittadinanze inclusive</vt:lpstr>
      <vt:lpstr>Rete G2- seconde generazioni</vt:lpstr>
      <vt:lpstr>Presentazione standard di PowerPoint</vt:lpstr>
      <vt:lpstr>Minori Stranieri Non Accompagnati</vt:lpstr>
      <vt:lpstr>TUTORI VOLONTARI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Glocalizzare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ALTIN ROBERTA</cp:lastModifiedBy>
  <cp:revision>122</cp:revision>
  <cp:lastPrinted>2010-11-23T10:48:48Z</cp:lastPrinted>
  <dcterms:created xsi:type="dcterms:W3CDTF">2014-10-21T11:57:13Z</dcterms:created>
  <dcterms:modified xsi:type="dcterms:W3CDTF">2025-04-23T13:40:13Z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