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12192000" cy="6858000"/>
  <p:notesSz cx="7559675" cy="10691813"/>
  <p:embeddedFontLst>
    <p:embeddedFont>
      <p:font typeface="Avenir" panose="02000503020000020003" pitchFamily="2" charset="0"/>
      <p:regular r:id="rId64"/>
      <p:italic r:id="rId65"/>
    </p:embeddedFont>
    <p:embeddedFont>
      <p:font typeface="Cambria" panose="02040503050406030204" pitchFamily="18" charset="0"/>
      <p:regular r:id="rId66"/>
      <p:bold r:id="rId67"/>
      <p:italic r:id="rId68"/>
      <p:boldItalic r:id="rId69"/>
    </p:embeddedFont>
    <p:embeddedFont>
      <p:font typeface="Georgia" panose="02040502050405020303" pitchFamily="18" charset="0"/>
      <p:regular r:id="rId70"/>
      <p:bold r:id="rId71"/>
      <p:italic r:id="rId72"/>
      <p:boldItalic r:id="rId73"/>
    </p:embeddedFont>
    <p:embeddedFont>
      <p:font typeface="Quattrocento Sans" panose="020B0502050000020003" pitchFamily="34" charset="0"/>
      <p:regular r:id="rId74"/>
      <p:bold r:id="rId75"/>
      <p:italic r:id="rId76"/>
      <p:boldItalic r:id="rId77"/>
    </p:embeddedFont>
    <p:embeddedFont>
      <p:font typeface="Roboto" panose="02000000000000000000" pitchFamily="2" charset="0"/>
      <p:regular r:id="rId78"/>
      <p:bold r:id="rId79"/>
      <p:italic r:id="rId80"/>
      <p:boldItalic r:id="rId81"/>
    </p:embeddedFont>
    <p:embeddedFont>
      <p:font typeface="Roboto Medium" panose="020F0502020204030204" pitchFamily="34" charset="0"/>
      <p:regular r:id="rId82"/>
      <p:bold r:id="rId83"/>
      <p:italic r:id="rId84"/>
      <p:boldItalic r:id="rId85"/>
    </p:embeddedFont>
    <p:embeddedFont>
      <p:font typeface="Tahoma" panose="020B0604030504040204" pitchFamily="34" charset="0"/>
      <p:regular r:id="rId86"/>
      <p:bold r:id="rId87"/>
    </p:embeddedFont>
    <p:embeddedFont>
      <p:font typeface="Trebuchet MS" panose="020B0703020202090204" pitchFamily="34" charset="0"/>
      <p:regular r:id="rId88"/>
      <p:bold r:id="rId89"/>
      <p:italic r:id="rId90"/>
    </p:embeddedFont>
    <p:embeddedFont>
      <p:font typeface="Verdana" panose="020B0604030504040204" pitchFamily="34" charset="0"/>
      <p:regular r:id="rId91"/>
      <p:bold r:id="rId92"/>
      <p:italic r:id="rId93"/>
      <p:boldItalic r:id="rId9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5" roundtripDataSignature="AMtx7mjSPdKTS13fafDXxfUUwWhjbWnT3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5.fntdata"/><Relationship Id="rId84" Type="http://schemas.openxmlformats.org/officeDocument/2006/relationships/font" Target="fonts/font21.fntdata"/><Relationship Id="rId89" Type="http://schemas.openxmlformats.org/officeDocument/2006/relationships/font" Target="fonts/font2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1.fntdata"/><Relationship Id="rId79" Type="http://schemas.openxmlformats.org/officeDocument/2006/relationships/font" Target="fonts/font16.fntdata"/><Relationship Id="rId5" Type="http://schemas.openxmlformats.org/officeDocument/2006/relationships/slide" Target="slides/slide4.xml"/><Relationship Id="rId90" Type="http://schemas.openxmlformats.org/officeDocument/2006/relationships/font" Target="fonts/font27.fntdata"/><Relationship Id="rId95" Type="http://customschemas.google.com/relationships/presentationmetadata" Target="meta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font" Target="fonts/font1.fntdata"/><Relationship Id="rId69" Type="http://schemas.openxmlformats.org/officeDocument/2006/relationships/font" Target="fonts/font6.fntdata"/><Relationship Id="rId80" Type="http://schemas.openxmlformats.org/officeDocument/2006/relationships/font" Target="fonts/font17.fntdata"/><Relationship Id="rId85" Type="http://schemas.openxmlformats.org/officeDocument/2006/relationships/font" Target="fonts/font2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75" Type="http://schemas.openxmlformats.org/officeDocument/2006/relationships/font" Target="fonts/font12.fntdata"/><Relationship Id="rId83" Type="http://schemas.openxmlformats.org/officeDocument/2006/relationships/font" Target="fonts/font20.fntdata"/><Relationship Id="rId88" Type="http://schemas.openxmlformats.org/officeDocument/2006/relationships/font" Target="fonts/font25.fntdata"/><Relationship Id="rId91" Type="http://schemas.openxmlformats.org/officeDocument/2006/relationships/font" Target="fonts/font28.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font" Target="fonts/font15.fntdata"/><Relationship Id="rId81" Type="http://schemas.openxmlformats.org/officeDocument/2006/relationships/font" Target="fonts/font18.fntdata"/><Relationship Id="rId86" Type="http://schemas.openxmlformats.org/officeDocument/2006/relationships/font" Target="fonts/font23.fntdata"/><Relationship Id="rId94" Type="http://schemas.openxmlformats.org/officeDocument/2006/relationships/font" Target="fonts/font31.fntdata"/><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3.fntdata"/><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8.fntdata"/><Relationship Id="rId92" Type="http://schemas.openxmlformats.org/officeDocument/2006/relationships/font" Target="fonts/font29.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3.fntdata"/><Relationship Id="rId87" Type="http://schemas.openxmlformats.org/officeDocument/2006/relationships/font" Target="fonts/font24.fntdata"/><Relationship Id="rId61" Type="http://schemas.openxmlformats.org/officeDocument/2006/relationships/slide" Target="slides/slide60.xml"/><Relationship Id="rId82"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9.fntdata"/><Relationship Id="rId93" Type="http://schemas.openxmlformats.org/officeDocument/2006/relationships/font" Target="fonts/font30.fntdata"/><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p1: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9: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5" name="Google Shape;225;p9: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2a24246aa3_0_6: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32a24246aa3_0_6: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0" name="Google Shape;240;p10: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1: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0" name="Google Shape;250;p11: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3: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13: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2: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0" name="Google Shape;270;p12: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2a24246aa3_0_10: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g32a24246aa3_0_1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2998f35adf_0_49:notes"/>
          <p:cNvSpPr txBox="1">
            <a:spLocks noGrp="1"/>
          </p:cNvSpPr>
          <p:nvPr>
            <p:ph type="body" idx="1"/>
          </p:nvPr>
        </p:nvSpPr>
        <p:spPr>
          <a:xfrm>
            <a:off x="755968" y="5078605"/>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9" name="Google Shape;289;g32998f35adf_0_49:notes"/>
          <p:cNvSpPr>
            <a:spLocks noGrp="1" noRot="1" noChangeAspect="1"/>
          </p:cNvSpPr>
          <p:nvPr>
            <p:ph type="sldImg" idx="2"/>
          </p:nvPr>
        </p:nvSpPr>
        <p:spPr>
          <a:xfrm>
            <a:off x="1260194" y="801885"/>
            <a:ext cx="5040000" cy="4009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2a24246aa3_0_2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8" name="Google Shape;298;g32a24246aa3_0_20: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4: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8" name="Google Shape;308;p14: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p2: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3: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9" name="Google Shape;319;p23: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4: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9" name="Google Shape;329;p24: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5: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5" name="Google Shape;335;p15: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6: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4" name="Google Shape;344;p16: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7: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5" name="Google Shape;355;p17: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8: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5" name="Google Shape;365;p18: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2998f35adf_0_145:notes"/>
          <p:cNvSpPr txBox="1">
            <a:spLocks noGrp="1"/>
          </p:cNvSpPr>
          <p:nvPr>
            <p:ph type="body" idx="1"/>
          </p:nvPr>
        </p:nvSpPr>
        <p:spPr>
          <a:xfrm>
            <a:off x="755968" y="5078605"/>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5" name="Google Shape;375;g32998f35adf_0_145:notes"/>
          <p:cNvSpPr>
            <a:spLocks noGrp="1" noRot="1" noChangeAspect="1"/>
          </p:cNvSpPr>
          <p:nvPr>
            <p:ph type="sldImg" idx="2"/>
          </p:nvPr>
        </p:nvSpPr>
        <p:spPr>
          <a:xfrm>
            <a:off x="1260194" y="801885"/>
            <a:ext cx="5040000" cy="4009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2998f35adf_0_94:notes"/>
          <p:cNvSpPr txBox="1">
            <a:spLocks noGrp="1"/>
          </p:cNvSpPr>
          <p:nvPr>
            <p:ph type="body" idx="1"/>
          </p:nvPr>
        </p:nvSpPr>
        <p:spPr>
          <a:xfrm>
            <a:off x="755968" y="5078605"/>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6" name="Google Shape;386;g32998f35adf_0_94:notes"/>
          <p:cNvSpPr>
            <a:spLocks noGrp="1" noRot="1" noChangeAspect="1"/>
          </p:cNvSpPr>
          <p:nvPr>
            <p:ph type="sldImg" idx="2"/>
          </p:nvPr>
        </p:nvSpPr>
        <p:spPr>
          <a:xfrm>
            <a:off x="1260194" y="801885"/>
            <a:ext cx="5040000" cy="4009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5: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5" name="Google Shape;395;p25: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9: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6" name="Google Shape;406;p29: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3: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0: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6" name="Google Shape;416;p30: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32998f35adf_0_192:notes"/>
          <p:cNvSpPr txBox="1">
            <a:spLocks noGrp="1"/>
          </p:cNvSpPr>
          <p:nvPr>
            <p:ph type="body" idx="1"/>
          </p:nvPr>
        </p:nvSpPr>
        <p:spPr>
          <a:xfrm>
            <a:off x="755968" y="5078605"/>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7" name="Google Shape;427;g32998f35adf_0_192:notes"/>
          <p:cNvSpPr>
            <a:spLocks noGrp="1" noRot="1" noChangeAspect="1"/>
          </p:cNvSpPr>
          <p:nvPr>
            <p:ph type="sldImg" idx="2"/>
          </p:nvPr>
        </p:nvSpPr>
        <p:spPr>
          <a:xfrm>
            <a:off x="1260194" y="801885"/>
            <a:ext cx="5040000" cy="4009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32a446cbae2_1_30: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7" name="Google Shape;437;g32a446cbae2_1_3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32998f35adf_0_198:notes"/>
          <p:cNvSpPr txBox="1">
            <a:spLocks noGrp="1"/>
          </p:cNvSpPr>
          <p:nvPr>
            <p:ph type="body" idx="1"/>
          </p:nvPr>
        </p:nvSpPr>
        <p:spPr>
          <a:xfrm>
            <a:off x="755968" y="5078605"/>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7" name="Google Shape;447;g32998f35adf_0_198:notes"/>
          <p:cNvSpPr>
            <a:spLocks noGrp="1" noRot="1" noChangeAspect="1"/>
          </p:cNvSpPr>
          <p:nvPr>
            <p:ph type="sldImg" idx="2"/>
          </p:nvPr>
        </p:nvSpPr>
        <p:spPr>
          <a:xfrm>
            <a:off x="1260194" y="801885"/>
            <a:ext cx="5040000" cy="4009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32a446cbae2_1_22: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g32a446cbae2_1_22: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32998f35adf_0_209:notes"/>
          <p:cNvSpPr txBox="1">
            <a:spLocks noGrp="1"/>
          </p:cNvSpPr>
          <p:nvPr>
            <p:ph type="body" idx="1"/>
          </p:nvPr>
        </p:nvSpPr>
        <p:spPr>
          <a:xfrm>
            <a:off x="755968" y="5078605"/>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9" name="Google Shape;469;g32998f35adf_0_209:notes"/>
          <p:cNvSpPr>
            <a:spLocks noGrp="1" noRot="1" noChangeAspect="1"/>
          </p:cNvSpPr>
          <p:nvPr>
            <p:ph type="sldImg" idx="2"/>
          </p:nvPr>
        </p:nvSpPr>
        <p:spPr>
          <a:xfrm>
            <a:off x="1260194" y="801885"/>
            <a:ext cx="5040000" cy="4009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32998f35adf_0_238:notes"/>
          <p:cNvSpPr txBox="1">
            <a:spLocks noGrp="1"/>
          </p:cNvSpPr>
          <p:nvPr>
            <p:ph type="body" idx="1"/>
          </p:nvPr>
        </p:nvSpPr>
        <p:spPr>
          <a:xfrm>
            <a:off x="755968" y="5078605"/>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0" name="Google Shape;480;g32998f35adf_0_238:notes"/>
          <p:cNvSpPr>
            <a:spLocks noGrp="1" noRot="1" noChangeAspect="1"/>
          </p:cNvSpPr>
          <p:nvPr>
            <p:ph type="sldImg" idx="2"/>
          </p:nvPr>
        </p:nvSpPr>
        <p:spPr>
          <a:xfrm>
            <a:off x="1260194" y="801885"/>
            <a:ext cx="5040000" cy="4009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32a24246aa3_1_0: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3" name="Google Shape;493;g32a24246aa3_1_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32a24246aa3_1_5: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3" name="Google Shape;503;g32a24246aa3_1_5: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32a446cbae2_1_7: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g32a446cbae2_1_7: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2998f35adf_0_0:notes"/>
          <p:cNvSpPr txBox="1">
            <a:spLocks noGrp="1"/>
          </p:cNvSpPr>
          <p:nvPr>
            <p:ph type="body" idx="1"/>
          </p:nvPr>
        </p:nvSpPr>
        <p:spPr>
          <a:xfrm>
            <a:off x="755968" y="5078605"/>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g32998f35adf_0_0:notes"/>
          <p:cNvSpPr>
            <a:spLocks noGrp="1" noRot="1" noChangeAspect="1"/>
          </p:cNvSpPr>
          <p:nvPr>
            <p:ph type="sldImg" idx="2"/>
          </p:nvPr>
        </p:nvSpPr>
        <p:spPr>
          <a:xfrm>
            <a:off x="1260194" y="801885"/>
            <a:ext cx="5040000" cy="4009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32998f35adf_0_219:notes"/>
          <p:cNvSpPr txBox="1">
            <a:spLocks noGrp="1"/>
          </p:cNvSpPr>
          <p:nvPr>
            <p:ph type="body" idx="1"/>
          </p:nvPr>
        </p:nvSpPr>
        <p:spPr>
          <a:xfrm>
            <a:off x="755968" y="5078605"/>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4" name="Google Shape;524;g32998f35adf_0_219:notes"/>
          <p:cNvSpPr>
            <a:spLocks noGrp="1" noRot="1" noChangeAspect="1"/>
          </p:cNvSpPr>
          <p:nvPr>
            <p:ph type="sldImg" idx="2"/>
          </p:nvPr>
        </p:nvSpPr>
        <p:spPr>
          <a:xfrm>
            <a:off x="1260194" y="801885"/>
            <a:ext cx="5040000" cy="4009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32998f35adf_0_229:notes"/>
          <p:cNvSpPr txBox="1">
            <a:spLocks noGrp="1"/>
          </p:cNvSpPr>
          <p:nvPr>
            <p:ph type="body" idx="1"/>
          </p:nvPr>
        </p:nvSpPr>
        <p:spPr>
          <a:xfrm>
            <a:off x="755968" y="5078605"/>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5" name="Google Shape;535;g32998f35adf_0_229:notes"/>
          <p:cNvSpPr>
            <a:spLocks noGrp="1" noRot="1" noChangeAspect="1"/>
          </p:cNvSpPr>
          <p:nvPr>
            <p:ph type="sldImg" idx="2"/>
          </p:nvPr>
        </p:nvSpPr>
        <p:spPr>
          <a:xfrm>
            <a:off x="1260194" y="801885"/>
            <a:ext cx="5040000" cy="4009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32a446cbae2_1_15: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g32a446cbae2_1_15: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32998f35adf_0_1125:notes"/>
          <p:cNvSpPr txBox="1">
            <a:spLocks noGrp="1"/>
          </p:cNvSpPr>
          <p:nvPr>
            <p:ph type="body" idx="1"/>
          </p:nvPr>
        </p:nvSpPr>
        <p:spPr>
          <a:xfrm>
            <a:off x="755968" y="5078605"/>
            <a:ext cx="6047700" cy="4811400"/>
          </a:xfrm>
          <a:prstGeom prst="rect">
            <a:avLst/>
          </a:prstGeom>
          <a:noFill/>
          <a:ln>
            <a:noFill/>
          </a:ln>
        </p:spPr>
        <p:txBody>
          <a:bodyPr spcFirstLastPara="1" wrap="square" lIns="102825" tIns="102825" rIns="102825" bIns="102825" anchor="t" anchorCtr="0">
            <a:noAutofit/>
          </a:bodyPr>
          <a:lstStyle/>
          <a:p>
            <a:pPr marL="0" lvl="0" indent="0" algn="l" rtl="0">
              <a:lnSpc>
                <a:spcPct val="100000"/>
              </a:lnSpc>
              <a:spcBef>
                <a:spcPts val="0"/>
              </a:spcBef>
              <a:spcAft>
                <a:spcPts val="0"/>
              </a:spcAft>
              <a:buSzPts val="1200"/>
              <a:buNone/>
            </a:pPr>
            <a:endParaRPr/>
          </a:p>
        </p:txBody>
      </p:sp>
      <p:sp>
        <p:nvSpPr>
          <p:cNvPr id="555" name="Google Shape;555;g32998f35adf_0_1125:notes"/>
          <p:cNvSpPr>
            <a:spLocks noGrp="1" noRot="1" noChangeAspect="1"/>
          </p:cNvSpPr>
          <p:nvPr>
            <p:ph type="sldImg" idx="2"/>
          </p:nvPr>
        </p:nvSpPr>
        <p:spPr>
          <a:xfrm>
            <a:off x="1260194" y="80188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31: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5" name="Google Shape;565;p31: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32998f35adf_0_458:notes"/>
          <p:cNvSpPr>
            <a:spLocks noGrp="1" noRot="1" noChangeAspect="1"/>
          </p:cNvSpPr>
          <p:nvPr>
            <p:ph type="sldImg" idx="2"/>
          </p:nvPr>
        </p:nvSpPr>
        <p:spPr>
          <a:xfrm>
            <a:off x="420313" y="801885"/>
            <a:ext cx="67197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5" name="Google Shape;575;g32998f35adf_0_458:notes"/>
          <p:cNvSpPr txBox="1">
            <a:spLocks noGrp="1"/>
          </p:cNvSpPr>
          <p:nvPr>
            <p:ph type="body" idx="1"/>
          </p:nvPr>
        </p:nvSpPr>
        <p:spPr>
          <a:xfrm>
            <a:off x="755968" y="5078605"/>
            <a:ext cx="6047700" cy="4811400"/>
          </a:xfrm>
          <a:prstGeom prst="rect">
            <a:avLst/>
          </a:prstGeom>
          <a:noFill/>
          <a:ln>
            <a:noFill/>
          </a:ln>
        </p:spPr>
        <p:txBody>
          <a:bodyPr spcFirstLastPara="1" wrap="square" lIns="102825" tIns="102825" rIns="102825" bIns="102825"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32998f35adf_0_581:notes"/>
          <p:cNvSpPr txBox="1">
            <a:spLocks noGrp="1"/>
          </p:cNvSpPr>
          <p:nvPr>
            <p:ph type="body" idx="1"/>
          </p:nvPr>
        </p:nvSpPr>
        <p:spPr>
          <a:xfrm>
            <a:off x="755968" y="5078605"/>
            <a:ext cx="6047700" cy="4811400"/>
          </a:xfrm>
          <a:prstGeom prst="rect">
            <a:avLst/>
          </a:prstGeom>
          <a:noFill/>
          <a:ln>
            <a:noFill/>
          </a:ln>
        </p:spPr>
        <p:txBody>
          <a:bodyPr spcFirstLastPara="1" wrap="square" lIns="102825" tIns="102825" rIns="102825" bIns="102825" anchor="t" anchorCtr="0">
            <a:noAutofit/>
          </a:bodyPr>
          <a:lstStyle/>
          <a:p>
            <a:pPr marL="0" lvl="0" indent="0" algn="l" rtl="0">
              <a:lnSpc>
                <a:spcPct val="100000"/>
              </a:lnSpc>
              <a:spcBef>
                <a:spcPts val="0"/>
              </a:spcBef>
              <a:spcAft>
                <a:spcPts val="0"/>
              </a:spcAft>
              <a:buSzPts val="1200"/>
              <a:buNone/>
            </a:pPr>
            <a:endParaRPr/>
          </a:p>
        </p:txBody>
      </p:sp>
      <p:sp>
        <p:nvSpPr>
          <p:cNvPr id="581" name="Google Shape;581;g32998f35adf_0_581:notes"/>
          <p:cNvSpPr>
            <a:spLocks noGrp="1" noRot="1" noChangeAspect="1"/>
          </p:cNvSpPr>
          <p:nvPr>
            <p:ph type="sldImg" idx="2"/>
          </p:nvPr>
        </p:nvSpPr>
        <p:spPr>
          <a:xfrm>
            <a:off x="1260194" y="80188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32998f35adf_0_586:notes"/>
          <p:cNvSpPr txBox="1">
            <a:spLocks noGrp="1"/>
          </p:cNvSpPr>
          <p:nvPr>
            <p:ph type="body" idx="1"/>
          </p:nvPr>
        </p:nvSpPr>
        <p:spPr>
          <a:xfrm>
            <a:off x="755968" y="5078605"/>
            <a:ext cx="6047700" cy="4811400"/>
          </a:xfrm>
          <a:prstGeom prst="rect">
            <a:avLst/>
          </a:prstGeom>
          <a:noFill/>
          <a:ln>
            <a:noFill/>
          </a:ln>
        </p:spPr>
        <p:txBody>
          <a:bodyPr spcFirstLastPara="1" wrap="square" lIns="102825" tIns="102825" rIns="102825" bIns="102825" anchor="t" anchorCtr="0">
            <a:noAutofit/>
          </a:bodyPr>
          <a:lstStyle/>
          <a:p>
            <a:pPr marL="0" lvl="0" indent="0" algn="l" rtl="0">
              <a:lnSpc>
                <a:spcPct val="100000"/>
              </a:lnSpc>
              <a:spcBef>
                <a:spcPts val="0"/>
              </a:spcBef>
              <a:spcAft>
                <a:spcPts val="0"/>
              </a:spcAft>
              <a:buSzPts val="1200"/>
              <a:buNone/>
            </a:pPr>
            <a:endParaRPr/>
          </a:p>
        </p:txBody>
      </p:sp>
      <p:sp>
        <p:nvSpPr>
          <p:cNvPr id="591" name="Google Shape;591;g32998f35adf_0_586:notes"/>
          <p:cNvSpPr>
            <a:spLocks noGrp="1" noRot="1" noChangeAspect="1"/>
          </p:cNvSpPr>
          <p:nvPr>
            <p:ph type="sldImg" idx="2"/>
          </p:nvPr>
        </p:nvSpPr>
        <p:spPr>
          <a:xfrm>
            <a:off x="1260194" y="80188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32998f35adf_0_591:notes"/>
          <p:cNvSpPr txBox="1">
            <a:spLocks noGrp="1"/>
          </p:cNvSpPr>
          <p:nvPr>
            <p:ph type="body" idx="1"/>
          </p:nvPr>
        </p:nvSpPr>
        <p:spPr>
          <a:xfrm>
            <a:off x="755968" y="5078605"/>
            <a:ext cx="6047700" cy="4811400"/>
          </a:xfrm>
          <a:prstGeom prst="rect">
            <a:avLst/>
          </a:prstGeom>
          <a:noFill/>
          <a:ln>
            <a:noFill/>
          </a:ln>
        </p:spPr>
        <p:txBody>
          <a:bodyPr spcFirstLastPara="1" wrap="square" lIns="102825" tIns="102825" rIns="102825" bIns="102825" anchor="t" anchorCtr="0">
            <a:noAutofit/>
          </a:bodyPr>
          <a:lstStyle/>
          <a:p>
            <a:pPr marL="0" lvl="0" indent="0" algn="l" rtl="0">
              <a:lnSpc>
                <a:spcPct val="100000"/>
              </a:lnSpc>
              <a:spcBef>
                <a:spcPts val="0"/>
              </a:spcBef>
              <a:spcAft>
                <a:spcPts val="0"/>
              </a:spcAft>
              <a:buSzPts val="1200"/>
              <a:buNone/>
            </a:pPr>
            <a:endParaRPr/>
          </a:p>
        </p:txBody>
      </p:sp>
      <p:sp>
        <p:nvSpPr>
          <p:cNvPr id="601" name="Google Shape;601;g32998f35adf_0_591:notes"/>
          <p:cNvSpPr>
            <a:spLocks noGrp="1" noRot="1" noChangeAspect="1"/>
          </p:cNvSpPr>
          <p:nvPr>
            <p:ph type="sldImg" idx="2"/>
          </p:nvPr>
        </p:nvSpPr>
        <p:spPr>
          <a:xfrm>
            <a:off x="1260194" y="80188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32998f35adf_0_596:notes"/>
          <p:cNvSpPr txBox="1">
            <a:spLocks noGrp="1"/>
          </p:cNvSpPr>
          <p:nvPr>
            <p:ph type="body" idx="1"/>
          </p:nvPr>
        </p:nvSpPr>
        <p:spPr>
          <a:xfrm>
            <a:off x="755968" y="5078605"/>
            <a:ext cx="6047700" cy="4811400"/>
          </a:xfrm>
          <a:prstGeom prst="rect">
            <a:avLst/>
          </a:prstGeom>
          <a:noFill/>
          <a:ln>
            <a:noFill/>
          </a:ln>
        </p:spPr>
        <p:txBody>
          <a:bodyPr spcFirstLastPara="1" wrap="square" lIns="102825" tIns="102825" rIns="102825" bIns="102825" anchor="t" anchorCtr="0">
            <a:noAutofit/>
          </a:bodyPr>
          <a:lstStyle/>
          <a:p>
            <a:pPr marL="0" lvl="0" indent="0" algn="l" rtl="0">
              <a:lnSpc>
                <a:spcPct val="100000"/>
              </a:lnSpc>
              <a:spcBef>
                <a:spcPts val="0"/>
              </a:spcBef>
              <a:spcAft>
                <a:spcPts val="0"/>
              </a:spcAft>
              <a:buSzPts val="1200"/>
              <a:buNone/>
            </a:pPr>
            <a:endParaRPr/>
          </a:p>
        </p:txBody>
      </p:sp>
      <p:sp>
        <p:nvSpPr>
          <p:cNvPr id="611" name="Google Shape;611;g32998f35adf_0_596:notes"/>
          <p:cNvSpPr>
            <a:spLocks noGrp="1" noRot="1" noChangeAspect="1"/>
          </p:cNvSpPr>
          <p:nvPr>
            <p:ph type="sldImg" idx="2"/>
          </p:nvPr>
        </p:nvSpPr>
        <p:spPr>
          <a:xfrm>
            <a:off x="1260194" y="80188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4: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32998f35adf_0_601:notes"/>
          <p:cNvSpPr>
            <a:spLocks noGrp="1" noRot="1" noChangeAspect="1"/>
          </p:cNvSpPr>
          <p:nvPr>
            <p:ph type="sldImg" idx="2"/>
          </p:nvPr>
        </p:nvSpPr>
        <p:spPr>
          <a:xfrm>
            <a:off x="1260194" y="80188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1" name="Google Shape;621;g32998f35adf_0_601:notes"/>
          <p:cNvSpPr txBox="1">
            <a:spLocks noGrp="1"/>
          </p:cNvSpPr>
          <p:nvPr>
            <p:ph type="body" idx="1"/>
          </p:nvPr>
        </p:nvSpPr>
        <p:spPr>
          <a:xfrm>
            <a:off x="755968" y="5078605"/>
            <a:ext cx="6047700" cy="4811400"/>
          </a:xfrm>
          <a:prstGeom prst="rect">
            <a:avLst/>
          </a:prstGeom>
          <a:noFill/>
          <a:ln>
            <a:noFill/>
          </a:ln>
        </p:spPr>
        <p:txBody>
          <a:bodyPr spcFirstLastPara="1" wrap="square" lIns="102825" tIns="102825" rIns="102825" bIns="102825"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32998f35adf_0_1131: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1" name="Google Shape;631;g32998f35adf_0_1131: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32998f35adf_0_575: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1" name="Google Shape;641;g32998f35adf_0_575: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32998f35adf_0_1116: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1" name="Google Shape;651;g32998f35adf_0_1116: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32998f35adf_0_112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0" name="Google Shape;660;g32998f35adf_0_1120: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33413efa143_0_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0" name="Google Shape;670;g33413efa143_0_0: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32a446cbae2_1_370: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0" name="Google Shape;680;g32a446cbae2_1_37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32998f35adf_0_818:notes"/>
          <p:cNvSpPr>
            <a:spLocks noGrp="1" noRot="1" noChangeAspect="1"/>
          </p:cNvSpPr>
          <p:nvPr>
            <p:ph type="sldImg" idx="2"/>
          </p:nvPr>
        </p:nvSpPr>
        <p:spPr>
          <a:xfrm>
            <a:off x="422982" y="801867"/>
            <a:ext cx="67146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5" name="Google Shape;685;g32998f35adf_0_818:notes"/>
          <p:cNvSpPr txBox="1">
            <a:spLocks noGrp="1"/>
          </p:cNvSpPr>
          <p:nvPr>
            <p:ph type="body" idx="1"/>
          </p:nvPr>
        </p:nvSpPr>
        <p:spPr>
          <a:xfrm>
            <a:off x="755964" y="5078587"/>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32998f35adf_0_823:notes"/>
          <p:cNvSpPr>
            <a:spLocks noGrp="1" noRot="1" noChangeAspect="1"/>
          </p:cNvSpPr>
          <p:nvPr>
            <p:ph type="sldImg" idx="2"/>
          </p:nvPr>
        </p:nvSpPr>
        <p:spPr>
          <a:xfrm>
            <a:off x="422982" y="801867"/>
            <a:ext cx="67146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5" name="Google Shape;695;g32998f35adf_0_823:notes"/>
          <p:cNvSpPr txBox="1">
            <a:spLocks noGrp="1"/>
          </p:cNvSpPr>
          <p:nvPr>
            <p:ph type="body" idx="1"/>
          </p:nvPr>
        </p:nvSpPr>
        <p:spPr>
          <a:xfrm>
            <a:off x="755964" y="5078587"/>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3340c3616f7_0_0:notes"/>
          <p:cNvSpPr>
            <a:spLocks noGrp="1" noRot="1" noChangeAspect="1"/>
          </p:cNvSpPr>
          <p:nvPr>
            <p:ph type="sldImg" idx="2"/>
          </p:nvPr>
        </p:nvSpPr>
        <p:spPr>
          <a:xfrm>
            <a:off x="1260175" y="801875"/>
            <a:ext cx="5040000" cy="4009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7" name="Google Shape;707;g3340c3616f7_0_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 name="Google Shape;184;p5: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39: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3" name="Google Shape;713;p39: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40: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4" name="Google Shape;724;p40: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6: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p6: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p7: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8:notes"/>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9"/>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3">
  <p:cSld name="TITLE_AND_BODY_4">
    <p:spTree>
      <p:nvGrpSpPr>
        <p:cNvPr id="1" name="Shape 42"/>
        <p:cNvGrpSpPr/>
        <p:nvPr/>
      </p:nvGrpSpPr>
      <p:grpSpPr>
        <a:xfrm>
          <a:off x="0" y="0"/>
          <a:ext cx="0" cy="0"/>
          <a:chOff x="0" y="0"/>
          <a:chExt cx="0" cy="0"/>
        </a:xfrm>
      </p:grpSpPr>
      <p:sp>
        <p:nvSpPr>
          <p:cNvPr id="43" name="Google Shape;43;g32998f35adf_0_80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4" name="Google Shape;44;g32998f35adf_0_80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45" name="Google Shape;45;g32998f35adf_0_804"/>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6"/>
        <p:cNvGrpSpPr/>
        <p:nvPr/>
      </p:nvGrpSpPr>
      <p:grpSpPr>
        <a:xfrm>
          <a:off x="0" y="0"/>
          <a:ext cx="0" cy="0"/>
          <a:chOff x="0" y="0"/>
          <a:chExt cx="0" cy="0"/>
        </a:xfrm>
      </p:grpSpPr>
      <p:sp>
        <p:nvSpPr>
          <p:cNvPr id="47" name="Google Shape;47;g32998f35adf_0_536"/>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48" name="Google Shape;48;g32998f35adf_0_536"/>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49" name="Google Shape;49;g32998f35adf_0_536"/>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g32998f35adf_0_1102"/>
          <p:cNvSpPr txBox="1">
            <a:spLocks noGrp="1"/>
          </p:cNvSpPr>
          <p:nvPr>
            <p:ph type="title"/>
          </p:nvPr>
        </p:nvSpPr>
        <p:spPr>
          <a:xfrm>
            <a:off x="530352" y="787068"/>
            <a:ext cx="4315500" cy="22233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3600"/>
              <a:buFont typeface="Geo"/>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g32998f35adf_0_1102"/>
          <p:cNvSpPr txBox="1">
            <a:spLocks noGrp="1"/>
          </p:cNvSpPr>
          <p:nvPr>
            <p:ph type="body" idx="1"/>
          </p:nvPr>
        </p:nvSpPr>
        <p:spPr>
          <a:xfrm>
            <a:off x="5183188" y="987425"/>
            <a:ext cx="5420100" cy="48735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2000"/>
              <a:buNone/>
              <a:defRPr sz="2000"/>
            </a:lvl1pPr>
            <a:lvl2pPr marL="914400" lvl="1" indent="-342900" algn="l">
              <a:lnSpc>
                <a:spcPct val="110000"/>
              </a:lnSpc>
              <a:spcBef>
                <a:spcPts val="500"/>
              </a:spcBef>
              <a:spcAft>
                <a:spcPts val="0"/>
              </a:spcAft>
              <a:buClr>
                <a:schemeClr val="dk1"/>
              </a:buClr>
              <a:buSzPts val="1800"/>
              <a:buChar char="•"/>
              <a:defRPr sz="1800"/>
            </a:lvl2pPr>
            <a:lvl3pPr marL="1371600" lvl="2" indent="-228600" algn="l">
              <a:lnSpc>
                <a:spcPct val="110000"/>
              </a:lnSpc>
              <a:spcBef>
                <a:spcPts val="500"/>
              </a:spcBef>
              <a:spcAft>
                <a:spcPts val="0"/>
              </a:spcAft>
              <a:buClr>
                <a:schemeClr val="dk1"/>
              </a:buClr>
              <a:buSzPts val="1600"/>
              <a:buNone/>
              <a:defRPr sz="1600"/>
            </a:lvl3pPr>
            <a:lvl4pPr marL="1828800" lvl="3" indent="-317500" algn="l">
              <a:lnSpc>
                <a:spcPct val="110000"/>
              </a:lnSpc>
              <a:spcBef>
                <a:spcPts val="500"/>
              </a:spcBef>
              <a:spcAft>
                <a:spcPts val="0"/>
              </a:spcAft>
              <a:buClr>
                <a:schemeClr val="dk1"/>
              </a:buClr>
              <a:buSzPts val="1400"/>
              <a:buChar char="•"/>
              <a:defRPr sz="1400"/>
            </a:lvl4pPr>
            <a:lvl5pPr marL="2286000" lvl="4" indent="-228600" algn="l">
              <a:lnSpc>
                <a:spcPct val="110000"/>
              </a:lnSpc>
              <a:spcBef>
                <a:spcPts val="500"/>
              </a:spcBef>
              <a:spcAft>
                <a:spcPts val="0"/>
              </a:spcAft>
              <a:buClr>
                <a:schemeClr val="dk1"/>
              </a:buClr>
              <a:buSzPts val="1400"/>
              <a:buNone/>
              <a:defRPr sz="1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3" name="Google Shape;53;g32998f35adf_0_1102"/>
          <p:cNvSpPr txBox="1">
            <a:spLocks noGrp="1"/>
          </p:cNvSpPr>
          <p:nvPr>
            <p:ph type="body" idx="2"/>
          </p:nvPr>
        </p:nvSpPr>
        <p:spPr>
          <a:xfrm>
            <a:off x="530352" y="3429000"/>
            <a:ext cx="4315500" cy="24399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2000"/>
              <a:buNone/>
              <a:defRPr sz="2000"/>
            </a:lvl1pPr>
            <a:lvl2pPr marL="914400" lvl="1" indent="-228600" algn="l">
              <a:lnSpc>
                <a:spcPct val="110000"/>
              </a:lnSpc>
              <a:spcBef>
                <a:spcPts val="500"/>
              </a:spcBef>
              <a:spcAft>
                <a:spcPts val="0"/>
              </a:spcAft>
              <a:buClr>
                <a:schemeClr val="dk1"/>
              </a:buClr>
              <a:buSzPts val="1400"/>
              <a:buNone/>
              <a:defRPr sz="1400"/>
            </a:lvl2pPr>
            <a:lvl3pPr marL="1371600" lvl="2" indent="-228600" algn="l">
              <a:lnSpc>
                <a:spcPct val="110000"/>
              </a:lnSpc>
              <a:spcBef>
                <a:spcPts val="500"/>
              </a:spcBef>
              <a:spcAft>
                <a:spcPts val="0"/>
              </a:spcAft>
              <a:buClr>
                <a:schemeClr val="dk1"/>
              </a:buClr>
              <a:buSzPts val="1200"/>
              <a:buNone/>
              <a:defRPr sz="1200"/>
            </a:lvl3pPr>
            <a:lvl4pPr marL="1828800" lvl="3" indent="-228600" algn="l">
              <a:lnSpc>
                <a:spcPct val="110000"/>
              </a:lnSpc>
              <a:spcBef>
                <a:spcPts val="500"/>
              </a:spcBef>
              <a:spcAft>
                <a:spcPts val="0"/>
              </a:spcAft>
              <a:buClr>
                <a:schemeClr val="dk1"/>
              </a:buClr>
              <a:buSzPts val="1000"/>
              <a:buNone/>
              <a:defRPr sz="1000"/>
            </a:lvl4pPr>
            <a:lvl5pPr marL="2286000" lvl="4" indent="-228600" algn="l">
              <a:lnSpc>
                <a:spcPct val="11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g32998f35adf_0_1102"/>
          <p:cNvSpPr txBox="1">
            <a:spLocks noGrp="1"/>
          </p:cNvSpPr>
          <p:nvPr>
            <p:ph type="dt" idx="10"/>
          </p:nvPr>
        </p:nvSpPr>
        <p:spPr>
          <a:xfrm>
            <a:off x="525718" y="136525"/>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5" name="Google Shape;55;g32998f35adf_0_1102"/>
          <p:cNvSpPr txBox="1">
            <a:spLocks noGrp="1"/>
          </p:cNvSpPr>
          <p:nvPr>
            <p:ph type="ftr" idx="11"/>
          </p:nvPr>
        </p:nvSpPr>
        <p:spPr>
          <a:xfrm>
            <a:off x="525718" y="6356350"/>
            <a:ext cx="345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6" name="Google Shape;56;g32998f35adf_0_1102"/>
          <p:cNvSpPr txBox="1">
            <a:spLocks noGrp="1"/>
          </p:cNvSpPr>
          <p:nvPr>
            <p:ph type="sldNum" idx="12"/>
          </p:nvPr>
        </p:nvSpPr>
        <p:spPr>
          <a:xfrm>
            <a:off x="11655367" y="6356350"/>
            <a:ext cx="5298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venir"/>
                <a:ea typeface="Avenir"/>
                <a:cs typeface="Avenir"/>
                <a:sym typeface="Avenir"/>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venir"/>
                <a:ea typeface="Avenir"/>
                <a:cs typeface="Avenir"/>
                <a:sym typeface="Avenir"/>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venir"/>
                <a:ea typeface="Avenir"/>
                <a:cs typeface="Avenir"/>
                <a:sym typeface="Avenir"/>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venir"/>
                <a:ea typeface="Avenir"/>
                <a:cs typeface="Avenir"/>
                <a:sym typeface="Avenir"/>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venir"/>
                <a:ea typeface="Avenir"/>
                <a:cs typeface="Avenir"/>
                <a:sym typeface="Avenir"/>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venir"/>
                <a:ea typeface="Avenir"/>
                <a:cs typeface="Avenir"/>
                <a:sym typeface="Avenir"/>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venir"/>
                <a:ea typeface="Avenir"/>
                <a:cs typeface="Avenir"/>
                <a:sym typeface="Avenir"/>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venir"/>
                <a:ea typeface="Avenir"/>
                <a:cs typeface="Avenir"/>
                <a:sym typeface="Avenir"/>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Avenir"/>
                <a:ea typeface="Avenir"/>
                <a:cs typeface="Avenir"/>
                <a:sym typeface="Avenir"/>
              </a:defRPr>
            </a:lvl9pPr>
          </a:lstStyle>
          <a:p>
            <a:pPr marL="0" lvl="0" indent="0" algn="ctr" rtl="0">
              <a:spcBef>
                <a:spcPts val="0"/>
              </a:spcBef>
              <a:spcAft>
                <a:spcPts val="0"/>
              </a:spcAft>
              <a:buNone/>
            </a:pPr>
            <a:fld id="{00000000-1234-1234-1234-123412341234}" type="slidenum">
              <a:rPr lang="it-IT"/>
              <a:t>‹N›</a:t>
            </a:fld>
            <a:endParaRPr/>
          </a:p>
        </p:txBody>
      </p:sp>
      <p:grpSp>
        <p:nvGrpSpPr>
          <p:cNvPr id="57" name="Google Shape;57;g32998f35adf_0_1102"/>
          <p:cNvGrpSpPr/>
          <p:nvPr/>
        </p:nvGrpSpPr>
        <p:grpSpPr>
          <a:xfrm>
            <a:off x="530210" y="3193458"/>
            <a:ext cx="972234" cy="45719"/>
            <a:chOff x="4886325" y="3371754"/>
            <a:chExt cx="2418492" cy="113728"/>
          </a:xfrm>
        </p:grpSpPr>
        <p:sp>
          <p:nvSpPr>
            <p:cNvPr id="58" name="Google Shape;58;g32998f35adf_0_1102"/>
            <p:cNvSpPr/>
            <p:nvPr/>
          </p:nvSpPr>
          <p:spPr>
            <a:xfrm>
              <a:off x="4886325" y="3428428"/>
              <a:ext cx="2418302" cy="9525"/>
            </a:xfrm>
            <a:custGeom>
              <a:avLst/>
              <a:gdLst/>
              <a:ahLst/>
              <a:cxnLst/>
              <a:rect l="l" t="t" r="r" b="b"/>
              <a:pathLst>
                <a:path w="2418302" h="9525" extrusionOk="0">
                  <a:moveTo>
                    <a:pt x="0" y="0"/>
                  </a:moveTo>
                  <a:lnTo>
                    <a:pt x="2418302" y="0"/>
                  </a:lnTo>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grpSp>
          <p:nvGrpSpPr>
            <p:cNvPr id="59" name="Google Shape;59;g32998f35adf_0_1102"/>
            <p:cNvGrpSpPr/>
            <p:nvPr/>
          </p:nvGrpSpPr>
          <p:grpSpPr>
            <a:xfrm>
              <a:off x="4886709" y="3371754"/>
              <a:ext cx="2418108" cy="113728"/>
              <a:chOff x="4886709" y="3371754"/>
              <a:chExt cx="2418108" cy="113728"/>
            </a:xfrm>
          </p:grpSpPr>
          <p:sp>
            <p:nvSpPr>
              <p:cNvPr id="60" name="Google Shape;60;g32998f35adf_0_1102"/>
              <p:cNvSpPr/>
              <p:nvPr/>
            </p:nvSpPr>
            <p:spPr>
              <a:xfrm>
                <a:off x="4895088" y="3474384"/>
                <a:ext cx="32575" cy="2906"/>
              </a:xfrm>
              <a:custGeom>
                <a:avLst/>
                <a:gdLst/>
                <a:ahLst/>
                <a:cxnLst/>
                <a:rect l="l" t="t" r="r" b="b"/>
                <a:pathLst>
                  <a:path w="32575" h="2906" extrusionOk="0">
                    <a:moveTo>
                      <a:pt x="0" y="49"/>
                    </a:moveTo>
                    <a:cubicBezTo>
                      <a:pt x="7430" y="2335"/>
                      <a:pt x="20384" y="2526"/>
                      <a:pt x="32576" y="2907"/>
                    </a:cubicBezTo>
                    <a:cubicBezTo>
                      <a:pt x="23146" y="716"/>
                      <a:pt x="13240" y="-236"/>
                      <a:pt x="0" y="4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61" name="Google Shape;61;g32998f35adf_0_1102"/>
              <p:cNvSpPr/>
              <p:nvPr/>
            </p:nvSpPr>
            <p:spPr>
              <a:xfrm>
                <a:off x="4927758" y="3477344"/>
                <a:ext cx="380" cy="42"/>
              </a:xfrm>
              <a:custGeom>
                <a:avLst/>
                <a:gdLst/>
                <a:ahLst/>
                <a:cxnLst/>
                <a:rect l="l" t="t" r="r" b="b"/>
                <a:pathLst>
                  <a:path w="380" h="42" extrusionOk="0">
                    <a:moveTo>
                      <a:pt x="190" y="42"/>
                    </a:moveTo>
                    <a:cubicBezTo>
                      <a:pt x="190" y="42"/>
                      <a:pt x="286" y="42"/>
                      <a:pt x="381" y="42"/>
                    </a:cubicBezTo>
                    <a:cubicBezTo>
                      <a:pt x="190" y="42"/>
                      <a:pt x="95" y="42"/>
                      <a:pt x="0" y="42"/>
                    </a:cubicBezTo>
                    <a:cubicBezTo>
                      <a:pt x="0" y="-53"/>
                      <a:pt x="95" y="42"/>
                      <a:pt x="190" y="4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62" name="Google Shape;62;g32998f35adf_0_1102"/>
              <p:cNvSpPr/>
              <p:nvPr/>
            </p:nvSpPr>
            <p:spPr>
              <a:xfrm>
                <a:off x="7285577" y="3374517"/>
                <a:ext cx="10001" cy="190"/>
              </a:xfrm>
              <a:custGeom>
                <a:avLst/>
                <a:gdLst/>
                <a:ahLst/>
                <a:cxnLst/>
                <a:rect l="l" t="t" r="r" b="b"/>
                <a:pathLst>
                  <a:path w="10001" h="190" extrusionOk="0">
                    <a:moveTo>
                      <a:pt x="10001" y="0"/>
                    </a:moveTo>
                    <a:cubicBezTo>
                      <a:pt x="6953" y="0"/>
                      <a:pt x="3524" y="95"/>
                      <a:pt x="0" y="191"/>
                    </a:cubicBezTo>
                    <a:cubicBezTo>
                      <a:pt x="3334" y="191"/>
                      <a:pt x="6763" y="191"/>
                      <a:pt x="10001"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sp>
            <p:nvSpPr>
              <p:cNvPr id="63" name="Google Shape;63;g32998f35adf_0_1102"/>
              <p:cNvSpPr/>
              <p:nvPr/>
            </p:nvSpPr>
            <p:spPr>
              <a:xfrm>
                <a:off x="4886709" y="3371754"/>
                <a:ext cx="2418108" cy="113728"/>
              </a:xfrm>
              <a:custGeom>
                <a:avLst/>
                <a:gdLst/>
                <a:ahLst/>
                <a:cxnLst/>
                <a:rect l="l" t="t" r="r" b="b"/>
                <a:pathLst>
                  <a:path w="2418108" h="113728" extrusionOk="0">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venir"/>
                  <a:ea typeface="Avenir"/>
                  <a:cs typeface="Avenir"/>
                  <a:sym typeface="Aveni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4">
  <p:cSld name="TITLE_AND_BODY_5">
    <p:spTree>
      <p:nvGrpSpPr>
        <p:cNvPr id="1" name="Shape 64"/>
        <p:cNvGrpSpPr/>
        <p:nvPr/>
      </p:nvGrpSpPr>
      <p:grpSpPr>
        <a:xfrm>
          <a:off x="0" y="0"/>
          <a:ext cx="0" cy="0"/>
          <a:chOff x="0" y="0"/>
          <a:chExt cx="0" cy="0"/>
        </a:xfrm>
      </p:grpSpPr>
      <p:grpSp>
        <p:nvGrpSpPr>
          <p:cNvPr id="65" name="Google Shape;65;g32998f35adf_0_909"/>
          <p:cNvGrpSpPr/>
          <p:nvPr/>
        </p:nvGrpSpPr>
        <p:grpSpPr>
          <a:xfrm>
            <a:off x="0" y="5204761"/>
            <a:ext cx="12192610" cy="1653192"/>
            <a:chOff x="0" y="3903669"/>
            <a:chExt cx="9144000" cy="1239925"/>
          </a:xfrm>
        </p:grpSpPr>
        <p:sp>
          <p:nvSpPr>
            <p:cNvPr id="66" name="Google Shape;66;g32998f35adf_0_909"/>
            <p:cNvSpPr/>
            <p:nvPr/>
          </p:nvSpPr>
          <p:spPr>
            <a:xfrm>
              <a:off x="8154895" y="3903669"/>
              <a:ext cx="989100" cy="987900"/>
            </a:xfrm>
            <a:prstGeom prst="rtTriangle">
              <a:avLst/>
            </a:prstGeom>
            <a:solidFill>
              <a:schemeClr val="accent5"/>
            </a:solidFill>
            <a:ln>
              <a:noFill/>
            </a:ln>
          </p:spPr>
          <p:txBody>
            <a:bodyPr spcFirstLastPara="1" wrap="square" lIns="111975" tIns="111975" rIns="111975" bIns="1119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g32998f35adf_0_909"/>
            <p:cNvSpPr/>
            <p:nvPr/>
          </p:nvSpPr>
          <p:spPr>
            <a:xfrm flipH="1">
              <a:off x="6181163" y="3903669"/>
              <a:ext cx="989100" cy="987900"/>
            </a:xfrm>
            <a:prstGeom prst="rtTriangle">
              <a:avLst/>
            </a:prstGeom>
            <a:solidFill>
              <a:schemeClr val="accent5"/>
            </a:solidFill>
            <a:ln>
              <a:noFill/>
            </a:ln>
          </p:spPr>
          <p:txBody>
            <a:bodyPr spcFirstLastPara="1" wrap="square" lIns="111975" tIns="111975" rIns="111975" bIns="1119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g32998f35adf_0_909"/>
            <p:cNvSpPr/>
            <p:nvPr/>
          </p:nvSpPr>
          <p:spPr>
            <a:xfrm>
              <a:off x="7170274" y="3903669"/>
              <a:ext cx="989100" cy="987900"/>
            </a:xfrm>
            <a:prstGeom prst="rect">
              <a:avLst/>
            </a:prstGeom>
            <a:solidFill>
              <a:schemeClr val="accent4"/>
            </a:solidFill>
            <a:ln>
              <a:noFill/>
            </a:ln>
          </p:spPr>
          <p:txBody>
            <a:bodyPr spcFirstLastPara="1" wrap="square" lIns="111975" tIns="111975" rIns="111975" bIns="1119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g32998f35adf_0_909"/>
            <p:cNvSpPr/>
            <p:nvPr/>
          </p:nvSpPr>
          <p:spPr>
            <a:xfrm rot="10800000">
              <a:off x="8154757" y="3903682"/>
              <a:ext cx="989100" cy="987900"/>
            </a:xfrm>
            <a:prstGeom prst="rtTriangle">
              <a:avLst/>
            </a:prstGeom>
            <a:solidFill>
              <a:schemeClr val="accent3"/>
            </a:solidFill>
            <a:ln>
              <a:noFill/>
            </a:ln>
          </p:spPr>
          <p:txBody>
            <a:bodyPr spcFirstLastPara="1" wrap="square" lIns="111975" tIns="111975" rIns="111975" bIns="1119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g32998f35adf_0_909"/>
            <p:cNvSpPr/>
            <p:nvPr/>
          </p:nvSpPr>
          <p:spPr>
            <a:xfrm>
              <a:off x="0" y="4891594"/>
              <a:ext cx="9144000" cy="252000"/>
            </a:xfrm>
            <a:prstGeom prst="rect">
              <a:avLst/>
            </a:prstGeom>
            <a:solidFill>
              <a:schemeClr val="dk1"/>
            </a:solidFill>
            <a:ln>
              <a:noFill/>
            </a:ln>
          </p:spPr>
          <p:txBody>
            <a:bodyPr spcFirstLastPara="1" wrap="square" lIns="111975" tIns="111975" rIns="111975" bIns="1119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 name="Google Shape;71;g32998f35adf_0_909"/>
          <p:cNvSpPr txBox="1">
            <a:spLocks noGrp="1"/>
          </p:cNvSpPr>
          <p:nvPr>
            <p:ph type="title"/>
          </p:nvPr>
        </p:nvSpPr>
        <p:spPr>
          <a:xfrm>
            <a:off x="415600" y="546667"/>
            <a:ext cx="11360700" cy="810300"/>
          </a:xfrm>
          <a:prstGeom prst="rect">
            <a:avLst/>
          </a:prstGeom>
          <a:noFill/>
          <a:ln>
            <a:noFill/>
          </a:ln>
        </p:spPr>
        <p:txBody>
          <a:bodyPr spcFirstLastPara="1" wrap="square" lIns="111975" tIns="111975" rIns="111975" bIns="111975"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72" name="Google Shape;72;g32998f35adf_0_909"/>
          <p:cNvSpPr txBox="1">
            <a:spLocks noGrp="1"/>
          </p:cNvSpPr>
          <p:nvPr>
            <p:ph type="body" idx="1"/>
          </p:nvPr>
        </p:nvSpPr>
        <p:spPr>
          <a:xfrm>
            <a:off x="415600" y="1639833"/>
            <a:ext cx="11360700" cy="4452000"/>
          </a:xfrm>
          <a:prstGeom prst="rect">
            <a:avLst/>
          </a:prstGeom>
          <a:noFill/>
          <a:ln>
            <a:noFill/>
          </a:ln>
        </p:spPr>
        <p:txBody>
          <a:bodyPr spcFirstLastPara="1" wrap="square" lIns="111975" tIns="111975" rIns="111975" bIns="111975" anchor="t" anchorCtr="0">
            <a:normAutofit/>
          </a:bodyPr>
          <a:lstStyle>
            <a:lvl1pPr marL="457200" lvl="0" indent="-368300" algn="l">
              <a:lnSpc>
                <a:spcPct val="115000"/>
              </a:lnSpc>
              <a:spcBef>
                <a:spcPts val="0"/>
              </a:spcBef>
              <a:spcAft>
                <a:spcPts val="0"/>
              </a:spcAft>
              <a:buSzPts val="2200"/>
              <a:buChar char="●"/>
              <a:defRPr/>
            </a:lvl1pPr>
            <a:lvl2pPr marL="914400" lvl="1" indent="-336550" algn="l">
              <a:lnSpc>
                <a:spcPct val="115000"/>
              </a:lnSpc>
              <a:spcBef>
                <a:spcPts val="0"/>
              </a:spcBef>
              <a:spcAft>
                <a:spcPts val="0"/>
              </a:spcAft>
              <a:buSzPts val="1700"/>
              <a:buChar char="○"/>
              <a:defRPr/>
            </a:lvl2pPr>
            <a:lvl3pPr marL="1371600" lvl="2" indent="-336550" algn="l">
              <a:lnSpc>
                <a:spcPct val="115000"/>
              </a:lnSpc>
              <a:spcBef>
                <a:spcPts val="0"/>
              </a:spcBef>
              <a:spcAft>
                <a:spcPts val="0"/>
              </a:spcAft>
              <a:buSzPts val="1700"/>
              <a:buChar char="■"/>
              <a:defRPr/>
            </a:lvl3pPr>
            <a:lvl4pPr marL="1828800" lvl="3" indent="-336550" algn="l">
              <a:lnSpc>
                <a:spcPct val="115000"/>
              </a:lnSpc>
              <a:spcBef>
                <a:spcPts val="0"/>
              </a:spcBef>
              <a:spcAft>
                <a:spcPts val="0"/>
              </a:spcAft>
              <a:buSzPts val="1700"/>
              <a:buChar char="●"/>
              <a:defRPr/>
            </a:lvl4pPr>
            <a:lvl5pPr marL="2286000" lvl="4" indent="-336550" algn="l">
              <a:lnSpc>
                <a:spcPct val="115000"/>
              </a:lnSpc>
              <a:spcBef>
                <a:spcPts val="0"/>
              </a:spcBef>
              <a:spcAft>
                <a:spcPts val="0"/>
              </a:spcAft>
              <a:buSzPts val="1700"/>
              <a:buChar char="○"/>
              <a:defRPr/>
            </a:lvl5pPr>
            <a:lvl6pPr marL="2743200" lvl="5" indent="-336550" algn="l">
              <a:lnSpc>
                <a:spcPct val="115000"/>
              </a:lnSpc>
              <a:spcBef>
                <a:spcPts val="0"/>
              </a:spcBef>
              <a:spcAft>
                <a:spcPts val="0"/>
              </a:spcAft>
              <a:buSzPts val="1700"/>
              <a:buChar char="■"/>
              <a:defRPr/>
            </a:lvl6pPr>
            <a:lvl7pPr marL="3200400" lvl="6" indent="-336550" algn="l">
              <a:lnSpc>
                <a:spcPct val="115000"/>
              </a:lnSpc>
              <a:spcBef>
                <a:spcPts val="0"/>
              </a:spcBef>
              <a:spcAft>
                <a:spcPts val="0"/>
              </a:spcAft>
              <a:buSzPts val="1700"/>
              <a:buChar char="●"/>
              <a:defRPr/>
            </a:lvl7pPr>
            <a:lvl8pPr marL="3657600" lvl="7" indent="-336550" algn="l">
              <a:lnSpc>
                <a:spcPct val="115000"/>
              </a:lnSpc>
              <a:spcBef>
                <a:spcPts val="0"/>
              </a:spcBef>
              <a:spcAft>
                <a:spcPts val="0"/>
              </a:spcAft>
              <a:buSzPts val="1700"/>
              <a:buChar char="○"/>
              <a:defRPr/>
            </a:lvl8pPr>
            <a:lvl9pPr marL="4114800" lvl="8" indent="-336550" algn="l">
              <a:lnSpc>
                <a:spcPct val="115000"/>
              </a:lnSpc>
              <a:spcBef>
                <a:spcPts val="0"/>
              </a:spcBef>
              <a:spcAft>
                <a:spcPts val="0"/>
              </a:spcAft>
              <a:buSzPts val="1700"/>
              <a:buChar char="■"/>
              <a:defRPr/>
            </a:lvl9pPr>
          </a:lstStyle>
          <a:p>
            <a:endParaRPr/>
          </a:p>
        </p:txBody>
      </p:sp>
      <p:sp>
        <p:nvSpPr>
          <p:cNvPr id="73" name="Google Shape;73;g32998f35adf_0_909"/>
          <p:cNvSpPr txBox="1">
            <a:spLocks noGrp="1"/>
          </p:cNvSpPr>
          <p:nvPr>
            <p:ph type="sldNum" idx="12"/>
          </p:nvPr>
        </p:nvSpPr>
        <p:spPr>
          <a:xfrm>
            <a:off x="11280576" y="6201587"/>
            <a:ext cx="731700" cy="525000"/>
          </a:xfrm>
          <a:prstGeom prst="rect">
            <a:avLst/>
          </a:prstGeom>
          <a:noFill/>
          <a:ln>
            <a:noFill/>
          </a:ln>
        </p:spPr>
        <p:txBody>
          <a:bodyPr spcFirstLastPara="1" wrap="square" lIns="111975" tIns="111975" rIns="111975" bIns="111975"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4"/>
        <p:cNvGrpSpPr/>
        <p:nvPr/>
      </p:nvGrpSpPr>
      <p:grpSpPr>
        <a:xfrm>
          <a:off x="0" y="0"/>
          <a:ext cx="0" cy="0"/>
          <a:chOff x="0" y="0"/>
          <a:chExt cx="0" cy="0"/>
        </a:xfrm>
      </p:grpSpPr>
      <p:sp>
        <p:nvSpPr>
          <p:cNvPr id="75" name="Google Shape;75;p53"/>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3"/>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7" name="Google Shape;77;p53"/>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8"/>
        <p:cNvGrpSpPr/>
        <p:nvPr/>
      </p:nvGrpSpPr>
      <p:grpSpPr>
        <a:xfrm>
          <a:off x="0" y="0"/>
          <a:ext cx="0" cy="0"/>
          <a:chOff x="0" y="0"/>
          <a:chExt cx="0" cy="0"/>
        </a:xfrm>
      </p:grpSpPr>
      <p:sp>
        <p:nvSpPr>
          <p:cNvPr id="79" name="Google Shape;79;p55"/>
          <p:cNvSpPr txBox="1">
            <a:spLocks noGrp="1"/>
          </p:cNvSpPr>
          <p:nvPr>
            <p:ph type="subTitle" idx="1"/>
          </p:nvPr>
        </p:nvSpPr>
        <p:spPr>
          <a:xfrm>
            <a:off x="609480" y="273600"/>
            <a:ext cx="10972440" cy="530784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0"/>
        <p:cNvGrpSpPr/>
        <p:nvPr/>
      </p:nvGrpSpPr>
      <p:grpSpPr>
        <a:xfrm>
          <a:off x="0" y="0"/>
          <a:ext cx="0" cy="0"/>
          <a:chOff x="0" y="0"/>
          <a:chExt cx="0" cy="0"/>
        </a:xfrm>
      </p:grpSpPr>
      <p:sp>
        <p:nvSpPr>
          <p:cNvPr id="81" name="Google Shape;81;p5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6"/>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3" name="Google Shape;83;p56"/>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4" name="Google Shape;84;p56"/>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5"/>
        <p:cNvGrpSpPr/>
        <p:nvPr/>
      </p:nvGrpSpPr>
      <p:grpSpPr>
        <a:xfrm>
          <a:off x="0" y="0"/>
          <a:ext cx="0" cy="0"/>
          <a:chOff x="0" y="0"/>
          <a:chExt cx="0" cy="0"/>
        </a:xfrm>
      </p:grpSpPr>
      <p:sp>
        <p:nvSpPr>
          <p:cNvPr id="86" name="Google Shape;86;p57"/>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7"/>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8" name="Google Shape;88;p57"/>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9" name="Google Shape;89;p57"/>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0"/>
        <p:cNvGrpSpPr/>
        <p:nvPr/>
      </p:nvGrpSpPr>
      <p:grpSpPr>
        <a:xfrm>
          <a:off x="0" y="0"/>
          <a:ext cx="0" cy="0"/>
          <a:chOff x="0" y="0"/>
          <a:chExt cx="0" cy="0"/>
        </a:xfrm>
      </p:grpSpPr>
      <p:sp>
        <p:nvSpPr>
          <p:cNvPr id="91" name="Google Shape;91;p58"/>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8"/>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3" name="Google Shape;93;p58"/>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4" name="Google Shape;94;p58"/>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95"/>
        <p:cNvGrpSpPr/>
        <p:nvPr/>
      </p:nvGrpSpPr>
      <p:grpSpPr>
        <a:xfrm>
          <a:off x="0" y="0"/>
          <a:ext cx="0" cy="0"/>
          <a:chOff x="0" y="0"/>
          <a:chExt cx="0" cy="0"/>
        </a:xfrm>
      </p:grpSpPr>
      <p:sp>
        <p:nvSpPr>
          <p:cNvPr id="96" name="Google Shape;96;p5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9"/>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8" name="Google Shape;98;p59"/>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g32998f35adf_0_296"/>
          <p:cNvSpPr txBox="1">
            <a:spLocks noGrp="1"/>
          </p:cNvSpPr>
          <p:nvPr>
            <p:ph type="title"/>
          </p:nvPr>
        </p:nvSpPr>
        <p:spPr>
          <a:xfrm>
            <a:off x="73025" y="205037"/>
            <a:ext cx="11772300" cy="1101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000" b="1" i="0">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g32998f35adf_0_296"/>
          <p:cNvSpPr txBox="1">
            <a:spLocks noGrp="1"/>
          </p:cNvSpPr>
          <p:nvPr>
            <p:ph type="body" idx="1"/>
          </p:nvPr>
        </p:nvSpPr>
        <p:spPr>
          <a:xfrm>
            <a:off x="291375" y="1222507"/>
            <a:ext cx="11520300" cy="50568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4000" b="0" i="0">
                <a:solidFill>
                  <a:schemeClr val="lt1"/>
                </a:solidFill>
                <a:latin typeface="Georgia"/>
                <a:ea typeface="Georgia"/>
                <a:cs typeface="Georgia"/>
                <a:sym typeface="Georgia"/>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 name="Google Shape;13;g32998f35adf_0_296"/>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g32998f35adf_0_296"/>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 name="Google Shape;15;g32998f35adf_0_296"/>
          <p:cNvSpPr txBox="1">
            <a:spLocks noGrp="1"/>
          </p:cNvSpPr>
          <p:nvPr>
            <p:ph type="sldNum" idx="12"/>
          </p:nvPr>
        </p:nvSpPr>
        <p:spPr>
          <a:xfrm>
            <a:off x="8778240" y="6377940"/>
            <a:ext cx="2804100" cy="2154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99"/>
        <p:cNvGrpSpPr/>
        <p:nvPr/>
      </p:nvGrpSpPr>
      <p:grpSpPr>
        <a:xfrm>
          <a:off x="0" y="0"/>
          <a:ext cx="0" cy="0"/>
          <a:chOff x="0" y="0"/>
          <a:chExt cx="0" cy="0"/>
        </a:xfrm>
      </p:grpSpPr>
      <p:sp>
        <p:nvSpPr>
          <p:cNvPr id="100" name="Google Shape;100;p60"/>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60"/>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2" name="Google Shape;102;p60"/>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3" name="Google Shape;103;p60"/>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4" name="Google Shape;104;p60"/>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5"/>
        <p:cNvGrpSpPr/>
        <p:nvPr/>
      </p:nvGrpSpPr>
      <p:grpSpPr>
        <a:xfrm>
          <a:off x="0" y="0"/>
          <a:ext cx="0" cy="0"/>
          <a:chOff x="0" y="0"/>
          <a:chExt cx="0" cy="0"/>
        </a:xfrm>
      </p:grpSpPr>
      <p:sp>
        <p:nvSpPr>
          <p:cNvPr id="106" name="Google Shape;106;p61"/>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61"/>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8" name="Google Shape;108;p61"/>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9" name="Google Shape;109;p61"/>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0" name="Google Shape;110;p61"/>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1" name="Google Shape;111;p61"/>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2" name="Google Shape;112;p61"/>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p:cSld name="TITLE_AND_BODY_1">
    <p:spTree>
      <p:nvGrpSpPr>
        <p:cNvPr id="1" name="Shape 113"/>
        <p:cNvGrpSpPr/>
        <p:nvPr/>
      </p:nvGrpSpPr>
      <p:grpSpPr>
        <a:xfrm>
          <a:off x="0" y="0"/>
          <a:ext cx="0" cy="0"/>
          <a:chOff x="0" y="0"/>
          <a:chExt cx="0" cy="0"/>
        </a:xfrm>
      </p:grpSpPr>
      <p:grpSp>
        <p:nvGrpSpPr>
          <p:cNvPr id="114" name="Google Shape;114;g32998f35adf_0_387"/>
          <p:cNvGrpSpPr/>
          <p:nvPr/>
        </p:nvGrpSpPr>
        <p:grpSpPr>
          <a:xfrm>
            <a:off x="0" y="5204761"/>
            <a:ext cx="12192610" cy="1653192"/>
            <a:chOff x="0" y="3903669"/>
            <a:chExt cx="9144000" cy="1239925"/>
          </a:xfrm>
        </p:grpSpPr>
        <p:sp>
          <p:nvSpPr>
            <p:cNvPr id="115" name="Google Shape;115;g32998f35adf_0_387"/>
            <p:cNvSpPr/>
            <p:nvPr/>
          </p:nvSpPr>
          <p:spPr>
            <a:xfrm>
              <a:off x="8154895" y="3903669"/>
              <a:ext cx="989100" cy="987900"/>
            </a:xfrm>
            <a:prstGeom prst="rtTriangle">
              <a:avLst/>
            </a:prstGeom>
            <a:solidFill>
              <a:schemeClr val="accent5"/>
            </a:solidFill>
            <a:ln>
              <a:noFill/>
            </a:ln>
          </p:spPr>
          <p:txBody>
            <a:bodyPr spcFirstLastPara="1" wrap="square" lIns="111975" tIns="111975" rIns="111975" bIns="1119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g32998f35adf_0_387"/>
            <p:cNvSpPr/>
            <p:nvPr/>
          </p:nvSpPr>
          <p:spPr>
            <a:xfrm flipH="1">
              <a:off x="6181163" y="3903669"/>
              <a:ext cx="989100" cy="987900"/>
            </a:xfrm>
            <a:prstGeom prst="rtTriangle">
              <a:avLst/>
            </a:prstGeom>
            <a:solidFill>
              <a:schemeClr val="accent5"/>
            </a:solidFill>
            <a:ln>
              <a:noFill/>
            </a:ln>
          </p:spPr>
          <p:txBody>
            <a:bodyPr spcFirstLastPara="1" wrap="square" lIns="111975" tIns="111975" rIns="111975" bIns="1119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g32998f35adf_0_387"/>
            <p:cNvSpPr/>
            <p:nvPr/>
          </p:nvSpPr>
          <p:spPr>
            <a:xfrm>
              <a:off x="7170274" y="3903669"/>
              <a:ext cx="989100" cy="987900"/>
            </a:xfrm>
            <a:prstGeom prst="rect">
              <a:avLst/>
            </a:prstGeom>
            <a:solidFill>
              <a:schemeClr val="accent4"/>
            </a:solidFill>
            <a:ln>
              <a:noFill/>
            </a:ln>
          </p:spPr>
          <p:txBody>
            <a:bodyPr spcFirstLastPara="1" wrap="square" lIns="111975" tIns="111975" rIns="111975" bIns="1119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g32998f35adf_0_387"/>
            <p:cNvSpPr/>
            <p:nvPr/>
          </p:nvSpPr>
          <p:spPr>
            <a:xfrm rot="10800000">
              <a:off x="8154757" y="3903682"/>
              <a:ext cx="989100" cy="987900"/>
            </a:xfrm>
            <a:prstGeom prst="rtTriangle">
              <a:avLst/>
            </a:prstGeom>
            <a:solidFill>
              <a:schemeClr val="accent3"/>
            </a:solidFill>
            <a:ln>
              <a:noFill/>
            </a:ln>
          </p:spPr>
          <p:txBody>
            <a:bodyPr spcFirstLastPara="1" wrap="square" lIns="111975" tIns="111975" rIns="111975" bIns="1119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g32998f35adf_0_387"/>
            <p:cNvSpPr/>
            <p:nvPr/>
          </p:nvSpPr>
          <p:spPr>
            <a:xfrm>
              <a:off x="0" y="4891594"/>
              <a:ext cx="9144000" cy="252000"/>
            </a:xfrm>
            <a:prstGeom prst="rect">
              <a:avLst/>
            </a:prstGeom>
            <a:solidFill>
              <a:schemeClr val="dk1"/>
            </a:solidFill>
            <a:ln>
              <a:noFill/>
            </a:ln>
          </p:spPr>
          <p:txBody>
            <a:bodyPr spcFirstLastPara="1" wrap="square" lIns="111975" tIns="111975" rIns="111975" bIns="1119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0" name="Google Shape;120;g32998f35adf_0_387"/>
          <p:cNvSpPr txBox="1">
            <a:spLocks noGrp="1"/>
          </p:cNvSpPr>
          <p:nvPr>
            <p:ph type="title"/>
          </p:nvPr>
        </p:nvSpPr>
        <p:spPr>
          <a:xfrm>
            <a:off x="415600" y="546667"/>
            <a:ext cx="11360700" cy="810300"/>
          </a:xfrm>
          <a:prstGeom prst="rect">
            <a:avLst/>
          </a:prstGeom>
          <a:noFill/>
          <a:ln>
            <a:noFill/>
          </a:ln>
        </p:spPr>
        <p:txBody>
          <a:bodyPr spcFirstLastPara="1" wrap="square" lIns="111975" tIns="111975" rIns="111975" bIns="111975"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21" name="Google Shape;121;g32998f35adf_0_387"/>
          <p:cNvSpPr txBox="1">
            <a:spLocks noGrp="1"/>
          </p:cNvSpPr>
          <p:nvPr>
            <p:ph type="body" idx="1"/>
          </p:nvPr>
        </p:nvSpPr>
        <p:spPr>
          <a:xfrm>
            <a:off x="415600" y="1639833"/>
            <a:ext cx="11360700" cy="4452000"/>
          </a:xfrm>
          <a:prstGeom prst="rect">
            <a:avLst/>
          </a:prstGeom>
          <a:noFill/>
          <a:ln>
            <a:noFill/>
          </a:ln>
        </p:spPr>
        <p:txBody>
          <a:bodyPr spcFirstLastPara="1" wrap="square" lIns="111975" tIns="111975" rIns="111975" bIns="111975" anchor="t" anchorCtr="0">
            <a:normAutofit/>
          </a:bodyPr>
          <a:lstStyle>
            <a:lvl1pPr marL="457200" lvl="0" indent="-368300" algn="l">
              <a:lnSpc>
                <a:spcPct val="115000"/>
              </a:lnSpc>
              <a:spcBef>
                <a:spcPts val="0"/>
              </a:spcBef>
              <a:spcAft>
                <a:spcPts val="0"/>
              </a:spcAft>
              <a:buSzPts val="2200"/>
              <a:buChar char="●"/>
              <a:defRPr/>
            </a:lvl1pPr>
            <a:lvl2pPr marL="914400" lvl="1" indent="-336550" algn="l">
              <a:lnSpc>
                <a:spcPct val="115000"/>
              </a:lnSpc>
              <a:spcBef>
                <a:spcPts val="0"/>
              </a:spcBef>
              <a:spcAft>
                <a:spcPts val="0"/>
              </a:spcAft>
              <a:buSzPts val="1700"/>
              <a:buChar char="○"/>
              <a:defRPr/>
            </a:lvl2pPr>
            <a:lvl3pPr marL="1371600" lvl="2" indent="-336550" algn="l">
              <a:lnSpc>
                <a:spcPct val="115000"/>
              </a:lnSpc>
              <a:spcBef>
                <a:spcPts val="0"/>
              </a:spcBef>
              <a:spcAft>
                <a:spcPts val="0"/>
              </a:spcAft>
              <a:buSzPts val="1700"/>
              <a:buChar char="■"/>
              <a:defRPr/>
            </a:lvl3pPr>
            <a:lvl4pPr marL="1828800" lvl="3" indent="-336550" algn="l">
              <a:lnSpc>
                <a:spcPct val="115000"/>
              </a:lnSpc>
              <a:spcBef>
                <a:spcPts val="0"/>
              </a:spcBef>
              <a:spcAft>
                <a:spcPts val="0"/>
              </a:spcAft>
              <a:buSzPts val="1700"/>
              <a:buChar char="●"/>
              <a:defRPr/>
            </a:lvl4pPr>
            <a:lvl5pPr marL="2286000" lvl="4" indent="-336550" algn="l">
              <a:lnSpc>
                <a:spcPct val="115000"/>
              </a:lnSpc>
              <a:spcBef>
                <a:spcPts val="0"/>
              </a:spcBef>
              <a:spcAft>
                <a:spcPts val="0"/>
              </a:spcAft>
              <a:buSzPts val="1700"/>
              <a:buChar char="○"/>
              <a:defRPr/>
            </a:lvl5pPr>
            <a:lvl6pPr marL="2743200" lvl="5" indent="-336550" algn="l">
              <a:lnSpc>
                <a:spcPct val="115000"/>
              </a:lnSpc>
              <a:spcBef>
                <a:spcPts val="0"/>
              </a:spcBef>
              <a:spcAft>
                <a:spcPts val="0"/>
              </a:spcAft>
              <a:buSzPts val="1700"/>
              <a:buChar char="■"/>
              <a:defRPr/>
            </a:lvl6pPr>
            <a:lvl7pPr marL="3200400" lvl="6" indent="-336550" algn="l">
              <a:lnSpc>
                <a:spcPct val="115000"/>
              </a:lnSpc>
              <a:spcBef>
                <a:spcPts val="0"/>
              </a:spcBef>
              <a:spcAft>
                <a:spcPts val="0"/>
              </a:spcAft>
              <a:buSzPts val="1700"/>
              <a:buChar char="●"/>
              <a:defRPr/>
            </a:lvl7pPr>
            <a:lvl8pPr marL="3657600" lvl="7" indent="-336550" algn="l">
              <a:lnSpc>
                <a:spcPct val="115000"/>
              </a:lnSpc>
              <a:spcBef>
                <a:spcPts val="0"/>
              </a:spcBef>
              <a:spcAft>
                <a:spcPts val="0"/>
              </a:spcAft>
              <a:buSzPts val="1700"/>
              <a:buChar char="○"/>
              <a:defRPr/>
            </a:lvl8pPr>
            <a:lvl9pPr marL="4114800" lvl="8" indent="-336550" algn="l">
              <a:lnSpc>
                <a:spcPct val="115000"/>
              </a:lnSpc>
              <a:spcBef>
                <a:spcPts val="0"/>
              </a:spcBef>
              <a:spcAft>
                <a:spcPts val="0"/>
              </a:spcAft>
              <a:buSzPts val="1700"/>
              <a:buChar char="■"/>
              <a:defRPr/>
            </a:lvl9pPr>
          </a:lstStyle>
          <a:p>
            <a:endParaRPr/>
          </a:p>
        </p:txBody>
      </p:sp>
      <p:sp>
        <p:nvSpPr>
          <p:cNvPr id="122" name="Google Shape;122;g32998f35adf_0_387"/>
          <p:cNvSpPr txBox="1">
            <a:spLocks noGrp="1"/>
          </p:cNvSpPr>
          <p:nvPr>
            <p:ph type="sldNum" idx="12"/>
          </p:nvPr>
        </p:nvSpPr>
        <p:spPr>
          <a:xfrm>
            <a:off x="11280576" y="6201587"/>
            <a:ext cx="731700" cy="525000"/>
          </a:xfrm>
          <a:prstGeom prst="rect">
            <a:avLst/>
          </a:prstGeom>
          <a:noFill/>
          <a:ln>
            <a:noFill/>
          </a:ln>
        </p:spPr>
        <p:txBody>
          <a:bodyPr spcFirstLastPara="1" wrap="square" lIns="111975" tIns="111975" rIns="111975" bIns="111975"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2">
  <p:cSld name="TITLE_AND_BODY_3">
    <p:spTree>
      <p:nvGrpSpPr>
        <p:cNvPr id="1" name="Shape 123"/>
        <p:cNvGrpSpPr/>
        <p:nvPr/>
      </p:nvGrpSpPr>
      <p:grpSpPr>
        <a:xfrm>
          <a:off x="0" y="0"/>
          <a:ext cx="0" cy="0"/>
          <a:chOff x="0" y="0"/>
          <a:chExt cx="0" cy="0"/>
        </a:xfrm>
      </p:grpSpPr>
      <p:sp>
        <p:nvSpPr>
          <p:cNvPr id="124" name="Google Shape;124;g32998f35adf_0_54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25" name="Google Shape;125;g32998f35adf_0_54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126" name="Google Shape;126;g32998f35adf_0_545"/>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sp>
        <p:nvSpPr>
          <p:cNvPr id="128" name="Google Shape;128;g32998f35adf_0_54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129" name="Google Shape;129;g32998f35adf_0_549"/>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130" name="Google Shape;130;g32998f35adf_0_549"/>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1" name="Google Shape;131;g32998f35adf_0_549"/>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132" name="Google Shape;132;g32998f35adf_0_549"/>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
        <p:cNvGrpSpPr/>
        <p:nvPr/>
      </p:nvGrpSpPr>
      <p:grpSpPr>
        <a:xfrm>
          <a:off x="0" y="0"/>
          <a:ext cx="0" cy="0"/>
          <a:chOff x="0" y="0"/>
          <a:chExt cx="0" cy="0"/>
        </a:xfrm>
      </p:grpSpPr>
      <p:sp>
        <p:nvSpPr>
          <p:cNvPr id="17" name="Google Shape;17;p5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8"/>
        <p:cNvGrpSpPr/>
        <p:nvPr/>
      </p:nvGrpSpPr>
      <p:grpSpPr>
        <a:xfrm>
          <a:off x="0" y="0"/>
          <a:ext cx="0" cy="0"/>
          <a:chOff x="0" y="0"/>
          <a:chExt cx="0" cy="0"/>
        </a:xfrm>
      </p:grpSpPr>
      <p:sp>
        <p:nvSpPr>
          <p:cNvPr id="19" name="Google Shape;19;p51"/>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1"/>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OBJECT_1">
    <p:spTree>
      <p:nvGrpSpPr>
        <p:cNvPr id="1" name="Shape 21"/>
        <p:cNvGrpSpPr/>
        <p:nvPr/>
      </p:nvGrpSpPr>
      <p:grpSpPr>
        <a:xfrm>
          <a:off x="0" y="0"/>
          <a:ext cx="0" cy="0"/>
          <a:chOff x="0" y="0"/>
          <a:chExt cx="0" cy="0"/>
        </a:xfrm>
      </p:grpSpPr>
      <p:sp>
        <p:nvSpPr>
          <p:cNvPr id="22" name="Google Shape;22;g32998f35adf_0_292"/>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32998f35adf_0_292"/>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Google Shape;24;g32998f35adf_0_292"/>
          <p:cNvSpPr txBox="1">
            <a:spLocks noGrp="1"/>
          </p:cNvSpPr>
          <p:nvPr>
            <p:ph type="sldNum" idx="12"/>
          </p:nvPr>
        </p:nvSpPr>
        <p:spPr>
          <a:xfrm>
            <a:off x="8778240" y="6377940"/>
            <a:ext cx="2804100" cy="2154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Title Only">
    <p:spTree>
      <p:nvGrpSpPr>
        <p:cNvPr id="1" name="Shape 25"/>
        <p:cNvGrpSpPr/>
        <p:nvPr/>
      </p:nvGrpSpPr>
      <p:grpSpPr>
        <a:xfrm>
          <a:off x="0" y="0"/>
          <a:ext cx="0" cy="0"/>
          <a:chOff x="0" y="0"/>
          <a:chExt cx="0" cy="0"/>
        </a:xfrm>
      </p:grpSpPr>
      <p:sp>
        <p:nvSpPr>
          <p:cNvPr id="26" name="Google Shape;26;g32998f35adf_0_287"/>
          <p:cNvSpPr txBox="1">
            <a:spLocks noGrp="1"/>
          </p:cNvSpPr>
          <p:nvPr>
            <p:ph type="title"/>
          </p:nvPr>
        </p:nvSpPr>
        <p:spPr>
          <a:xfrm>
            <a:off x="73025" y="205037"/>
            <a:ext cx="11772300" cy="1101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000" b="1" i="0">
                <a:solidFill>
                  <a:schemeClr val="lt1"/>
                </a:solidFill>
                <a:latin typeface="Roboto"/>
                <a:ea typeface="Roboto"/>
                <a:cs typeface="Roboto"/>
                <a:sym typeface="Robot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32998f35adf_0_287"/>
          <p:cNvSpPr txBox="1">
            <a:spLocks noGrp="1"/>
          </p:cNvSpPr>
          <p:nvPr>
            <p:ph type="ftr" idx="11"/>
          </p:nvPr>
        </p:nvSpPr>
        <p:spPr>
          <a:xfrm>
            <a:off x="4145280" y="6377940"/>
            <a:ext cx="3901500" cy="3429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g32998f35adf_0_287"/>
          <p:cNvSpPr txBox="1">
            <a:spLocks noGrp="1"/>
          </p:cNvSpPr>
          <p:nvPr>
            <p:ph type="dt" idx="10"/>
          </p:nvPr>
        </p:nvSpPr>
        <p:spPr>
          <a:xfrm>
            <a:off x="609600" y="6377940"/>
            <a:ext cx="2804100"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 name="Google Shape;29;g32998f35adf_0_287"/>
          <p:cNvSpPr txBox="1">
            <a:spLocks noGrp="1"/>
          </p:cNvSpPr>
          <p:nvPr>
            <p:ph type="sldNum" idx="12"/>
          </p:nvPr>
        </p:nvSpPr>
        <p:spPr>
          <a:xfrm>
            <a:off x="8778240" y="6377940"/>
            <a:ext cx="2804100" cy="2154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g32998f35adf_0_54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2" name="Google Shape;32;g32998f35adf_0_540"/>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3" name="Google Shape;33;g32998f35adf_0_540"/>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4" name="Google Shape;34;g32998f35adf_0_540"/>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35"/>
        <p:cNvGrpSpPr/>
        <p:nvPr/>
      </p:nvGrpSpPr>
      <p:grpSpPr>
        <a:xfrm>
          <a:off x="0" y="0"/>
          <a:ext cx="0" cy="0"/>
          <a:chOff x="0" y="0"/>
          <a:chExt cx="0" cy="0"/>
        </a:xfrm>
      </p:grpSpPr>
      <p:sp>
        <p:nvSpPr>
          <p:cNvPr id="36" name="Google Shape;36;p52"/>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2"/>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1">
  <p:cSld name="TITLE_AND_BODY_2">
    <p:spTree>
      <p:nvGrpSpPr>
        <p:cNvPr id="1" name="Shape 38"/>
        <p:cNvGrpSpPr/>
        <p:nvPr/>
      </p:nvGrpSpPr>
      <p:grpSpPr>
        <a:xfrm>
          <a:off x="0" y="0"/>
          <a:ext cx="0" cy="0"/>
          <a:chOff x="0" y="0"/>
          <a:chExt cx="0" cy="0"/>
        </a:xfrm>
      </p:grpSpPr>
      <p:sp>
        <p:nvSpPr>
          <p:cNvPr id="39" name="Google Shape;39;g32998f35adf_0_4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0" name="Google Shape;40;g32998f35adf_0_4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41" name="Google Shape;41;g32998f35adf_0_454"/>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41"/>
          <p:cNvSpPr/>
          <p:nvPr/>
        </p:nvSpPr>
        <p:spPr>
          <a:xfrm>
            <a:off x="0" y="315360"/>
            <a:ext cx="3020040" cy="1433160"/>
          </a:xfrm>
          <a:custGeom>
            <a:avLst/>
            <a:gdLst/>
            <a:ahLst/>
            <a:cxnLst/>
            <a:rect l="l" t="t" r="r" b="b"/>
            <a:pathLst>
              <a:path w="3022600" h="1435735" extrusionOk="0">
                <a:moveTo>
                  <a:pt x="0" y="0"/>
                </a:moveTo>
                <a:lnTo>
                  <a:pt x="0" y="1408048"/>
                </a:lnTo>
                <a:lnTo>
                  <a:pt x="67937" y="1417192"/>
                </a:lnTo>
                <a:lnTo>
                  <a:pt x="139618" y="1422971"/>
                </a:lnTo>
                <a:lnTo>
                  <a:pt x="211582" y="1426464"/>
                </a:lnTo>
                <a:lnTo>
                  <a:pt x="403879" y="1433067"/>
                </a:lnTo>
                <a:lnTo>
                  <a:pt x="451893" y="1434302"/>
                </a:lnTo>
                <a:lnTo>
                  <a:pt x="499932" y="1435179"/>
                </a:lnTo>
                <a:lnTo>
                  <a:pt x="548018" y="1435604"/>
                </a:lnTo>
                <a:lnTo>
                  <a:pt x="596176" y="1435480"/>
                </a:lnTo>
                <a:lnTo>
                  <a:pt x="644321" y="1434329"/>
                </a:lnTo>
                <a:lnTo>
                  <a:pt x="692486" y="1431944"/>
                </a:lnTo>
                <a:lnTo>
                  <a:pt x="740687" y="1428463"/>
                </a:lnTo>
                <a:lnTo>
                  <a:pt x="788941" y="1424019"/>
                </a:lnTo>
                <a:lnTo>
                  <a:pt x="837267" y="1418748"/>
                </a:lnTo>
                <a:lnTo>
                  <a:pt x="885680" y="1412787"/>
                </a:lnTo>
                <a:lnTo>
                  <a:pt x="934199" y="1406270"/>
                </a:lnTo>
                <a:lnTo>
                  <a:pt x="1043970" y="1388869"/>
                </a:lnTo>
                <a:lnTo>
                  <a:pt x="1201749" y="1362124"/>
                </a:lnTo>
                <a:lnTo>
                  <a:pt x="1383307" y="1330336"/>
                </a:lnTo>
                <a:lnTo>
                  <a:pt x="1564417" y="1297804"/>
                </a:lnTo>
                <a:lnTo>
                  <a:pt x="1720849" y="1268831"/>
                </a:lnTo>
                <a:lnTo>
                  <a:pt x="1799463" y="1253616"/>
                </a:lnTo>
                <a:lnTo>
                  <a:pt x="1867559" y="1235824"/>
                </a:lnTo>
                <a:lnTo>
                  <a:pt x="1917405" y="1221002"/>
                </a:lnTo>
                <a:lnTo>
                  <a:pt x="1974487" y="1203276"/>
                </a:lnTo>
                <a:lnTo>
                  <a:pt x="2036331" y="1183429"/>
                </a:lnTo>
                <a:lnTo>
                  <a:pt x="2100463" y="1162245"/>
                </a:lnTo>
                <a:lnTo>
                  <a:pt x="2164412" y="1140510"/>
                </a:lnTo>
                <a:lnTo>
                  <a:pt x="2225704" y="1119006"/>
                </a:lnTo>
                <a:lnTo>
                  <a:pt x="2281867" y="1098519"/>
                </a:lnTo>
                <a:lnTo>
                  <a:pt x="2330427" y="1079832"/>
                </a:lnTo>
                <a:lnTo>
                  <a:pt x="2368911" y="1063729"/>
                </a:lnTo>
                <a:lnTo>
                  <a:pt x="2405761" y="1042415"/>
                </a:lnTo>
                <a:lnTo>
                  <a:pt x="2380075" y="1036685"/>
                </a:lnTo>
                <a:lnTo>
                  <a:pt x="2354389" y="1040098"/>
                </a:lnTo>
                <a:lnTo>
                  <a:pt x="2328322" y="1043273"/>
                </a:lnTo>
                <a:lnTo>
                  <a:pt x="2301494" y="1036827"/>
                </a:lnTo>
                <a:lnTo>
                  <a:pt x="2349928" y="1015357"/>
                </a:lnTo>
                <a:lnTo>
                  <a:pt x="2399792" y="1006506"/>
                </a:lnTo>
                <a:lnTo>
                  <a:pt x="2449084" y="1000180"/>
                </a:lnTo>
                <a:lnTo>
                  <a:pt x="2495804" y="986281"/>
                </a:lnTo>
                <a:lnTo>
                  <a:pt x="2491045" y="971667"/>
                </a:lnTo>
                <a:lnTo>
                  <a:pt x="2481262" y="964422"/>
                </a:lnTo>
                <a:lnTo>
                  <a:pt x="2470908" y="958867"/>
                </a:lnTo>
                <a:lnTo>
                  <a:pt x="2464435" y="949324"/>
                </a:lnTo>
                <a:lnTo>
                  <a:pt x="2513770" y="930182"/>
                </a:lnTo>
                <a:lnTo>
                  <a:pt x="2564282" y="915877"/>
                </a:lnTo>
                <a:lnTo>
                  <a:pt x="2615547" y="904641"/>
                </a:lnTo>
                <a:lnTo>
                  <a:pt x="2667141" y="894702"/>
                </a:lnTo>
                <a:lnTo>
                  <a:pt x="2718640" y="884290"/>
                </a:lnTo>
                <a:lnTo>
                  <a:pt x="2769619" y="871634"/>
                </a:lnTo>
                <a:lnTo>
                  <a:pt x="2819654" y="854963"/>
                </a:lnTo>
                <a:lnTo>
                  <a:pt x="2767167" y="848846"/>
                </a:lnTo>
                <a:lnTo>
                  <a:pt x="2714893" y="847423"/>
                </a:lnTo>
                <a:lnTo>
                  <a:pt x="2662682" y="849233"/>
                </a:lnTo>
                <a:lnTo>
                  <a:pt x="2610386" y="852809"/>
                </a:lnTo>
                <a:lnTo>
                  <a:pt x="2557857" y="856689"/>
                </a:lnTo>
                <a:lnTo>
                  <a:pt x="2504948" y="859408"/>
                </a:lnTo>
                <a:lnTo>
                  <a:pt x="2513850" y="846042"/>
                </a:lnTo>
                <a:lnTo>
                  <a:pt x="2524442" y="838961"/>
                </a:lnTo>
                <a:lnTo>
                  <a:pt x="2535416" y="834834"/>
                </a:lnTo>
                <a:lnTo>
                  <a:pt x="2545461" y="830326"/>
                </a:lnTo>
                <a:lnTo>
                  <a:pt x="2556690" y="822640"/>
                </a:lnTo>
                <a:lnTo>
                  <a:pt x="2564908" y="813704"/>
                </a:lnTo>
                <a:lnTo>
                  <a:pt x="2568196" y="801840"/>
                </a:lnTo>
                <a:lnTo>
                  <a:pt x="2561127" y="769860"/>
                </a:lnTo>
                <a:lnTo>
                  <a:pt x="2564749" y="759221"/>
                </a:lnTo>
                <a:lnTo>
                  <a:pt x="2624149" y="731772"/>
                </a:lnTo>
                <a:lnTo>
                  <a:pt x="2662555" y="726265"/>
                </a:lnTo>
                <a:lnTo>
                  <a:pt x="2701341" y="723925"/>
                </a:lnTo>
                <a:lnTo>
                  <a:pt x="2739771" y="720216"/>
                </a:lnTo>
                <a:lnTo>
                  <a:pt x="2779601" y="717724"/>
                </a:lnTo>
                <a:lnTo>
                  <a:pt x="2796831" y="713591"/>
                </a:lnTo>
                <a:lnTo>
                  <a:pt x="2806573" y="703326"/>
                </a:lnTo>
                <a:lnTo>
                  <a:pt x="2826097" y="670407"/>
                </a:lnTo>
                <a:lnTo>
                  <a:pt x="2851324" y="657907"/>
                </a:lnTo>
                <a:lnTo>
                  <a:pt x="2879957" y="656337"/>
                </a:lnTo>
                <a:lnTo>
                  <a:pt x="2909697" y="656208"/>
                </a:lnTo>
                <a:lnTo>
                  <a:pt x="2934073" y="649106"/>
                </a:lnTo>
                <a:lnTo>
                  <a:pt x="2946685" y="632825"/>
                </a:lnTo>
                <a:lnTo>
                  <a:pt x="2947916" y="607470"/>
                </a:lnTo>
                <a:lnTo>
                  <a:pt x="2938145" y="573151"/>
                </a:lnTo>
                <a:lnTo>
                  <a:pt x="2956369" y="562693"/>
                </a:lnTo>
                <a:lnTo>
                  <a:pt x="2977832" y="561308"/>
                </a:lnTo>
                <a:lnTo>
                  <a:pt x="3000438" y="558256"/>
                </a:lnTo>
                <a:lnTo>
                  <a:pt x="3022092" y="542797"/>
                </a:lnTo>
                <a:lnTo>
                  <a:pt x="2969557" y="539225"/>
                </a:lnTo>
                <a:lnTo>
                  <a:pt x="2917227" y="536669"/>
                </a:lnTo>
                <a:lnTo>
                  <a:pt x="2865092" y="534793"/>
                </a:lnTo>
                <a:lnTo>
                  <a:pt x="2761357" y="531746"/>
                </a:lnTo>
                <a:lnTo>
                  <a:pt x="2709735" y="529907"/>
                </a:lnTo>
                <a:lnTo>
                  <a:pt x="2658261" y="527412"/>
                </a:lnTo>
                <a:lnTo>
                  <a:pt x="2606924" y="523926"/>
                </a:lnTo>
                <a:lnTo>
                  <a:pt x="2555712" y="519116"/>
                </a:lnTo>
                <a:lnTo>
                  <a:pt x="2504614" y="512647"/>
                </a:lnTo>
                <a:lnTo>
                  <a:pt x="2453618" y="504184"/>
                </a:lnTo>
                <a:lnTo>
                  <a:pt x="2402713" y="493394"/>
                </a:lnTo>
                <a:lnTo>
                  <a:pt x="2451131" y="491753"/>
                </a:lnTo>
                <a:lnTo>
                  <a:pt x="2499360" y="486838"/>
                </a:lnTo>
                <a:lnTo>
                  <a:pt x="2547588" y="483804"/>
                </a:lnTo>
                <a:lnTo>
                  <a:pt x="2596007" y="487806"/>
                </a:lnTo>
                <a:lnTo>
                  <a:pt x="2603924" y="488735"/>
                </a:lnTo>
                <a:lnTo>
                  <a:pt x="2612199" y="488378"/>
                </a:lnTo>
                <a:lnTo>
                  <a:pt x="2647858" y="472894"/>
                </a:lnTo>
                <a:lnTo>
                  <a:pt x="2649601" y="463041"/>
                </a:lnTo>
                <a:lnTo>
                  <a:pt x="2648223" y="455638"/>
                </a:lnTo>
                <a:lnTo>
                  <a:pt x="2616466" y="434314"/>
                </a:lnTo>
                <a:lnTo>
                  <a:pt x="2599055" y="430831"/>
                </a:lnTo>
                <a:lnTo>
                  <a:pt x="2581644" y="431992"/>
                </a:lnTo>
                <a:lnTo>
                  <a:pt x="2546552" y="445301"/>
                </a:lnTo>
                <a:lnTo>
                  <a:pt x="2529967" y="445579"/>
                </a:lnTo>
                <a:lnTo>
                  <a:pt x="2514524" y="438904"/>
                </a:lnTo>
                <a:lnTo>
                  <a:pt x="2499868" y="424941"/>
                </a:lnTo>
                <a:lnTo>
                  <a:pt x="2479087" y="409001"/>
                </a:lnTo>
                <a:lnTo>
                  <a:pt x="2455735" y="402764"/>
                </a:lnTo>
                <a:lnTo>
                  <a:pt x="2431431" y="400313"/>
                </a:lnTo>
                <a:lnTo>
                  <a:pt x="2407793" y="395731"/>
                </a:lnTo>
                <a:lnTo>
                  <a:pt x="2382266" y="390469"/>
                </a:lnTo>
                <a:lnTo>
                  <a:pt x="2355405" y="387445"/>
                </a:lnTo>
                <a:lnTo>
                  <a:pt x="2326640" y="382944"/>
                </a:lnTo>
                <a:lnTo>
                  <a:pt x="2295398" y="373252"/>
                </a:lnTo>
                <a:lnTo>
                  <a:pt x="2349897" y="366006"/>
                </a:lnTo>
                <a:lnTo>
                  <a:pt x="2456989" y="370466"/>
                </a:lnTo>
                <a:lnTo>
                  <a:pt x="2512060" y="363219"/>
                </a:lnTo>
                <a:lnTo>
                  <a:pt x="2489831" y="348152"/>
                </a:lnTo>
                <a:lnTo>
                  <a:pt x="2468626" y="342026"/>
                </a:lnTo>
                <a:lnTo>
                  <a:pt x="2429002" y="338454"/>
                </a:lnTo>
                <a:lnTo>
                  <a:pt x="2406237" y="334958"/>
                </a:lnTo>
                <a:lnTo>
                  <a:pt x="2360707" y="329632"/>
                </a:lnTo>
                <a:lnTo>
                  <a:pt x="2337943" y="326135"/>
                </a:lnTo>
                <a:lnTo>
                  <a:pt x="2316861" y="322264"/>
                </a:lnTo>
                <a:lnTo>
                  <a:pt x="2275078" y="313187"/>
                </a:lnTo>
                <a:lnTo>
                  <a:pt x="2253996" y="309244"/>
                </a:lnTo>
                <a:lnTo>
                  <a:pt x="2212673" y="305069"/>
                </a:lnTo>
                <a:lnTo>
                  <a:pt x="2192434" y="299190"/>
                </a:lnTo>
                <a:lnTo>
                  <a:pt x="2172970" y="285749"/>
                </a:lnTo>
                <a:lnTo>
                  <a:pt x="2215318" y="263986"/>
                </a:lnTo>
                <a:lnTo>
                  <a:pt x="2259561" y="254499"/>
                </a:lnTo>
                <a:lnTo>
                  <a:pt x="2305402" y="252072"/>
                </a:lnTo>
                <a:lnTo>
                  <a:pt x="2352542" y="251486"/>
                </a:lnTo>
                <a:lnTo>
                  <a:pt x="2400681" y="247522"/>
                </a:lnTo>
                <a:lnTo>
                  <a:pt x="2384643" y="234475"/>
                </a:lnTo>
                <a:lnTo>
                  <a:pt x="2368677" y="228298"/>
                </a:lnTo>
                <a:lnTo>
                  <a:pt x="2353282" y="225288"/>
                </a:lnTo>
                <a:lnTo>
                  <a:pt x="2338959" y="221741"/>
                </a:lnTo>
                <a:lnTo>
                  <a:pt x="2330831" y="219455"/>
                </a:lnTo>
                <a:lnTo>
                  <a:pt x="2320671" y="219455"/>
                </a:lnTo>
                <a:lnTo>
                  <a:pt x="2317750" y="208279"/>
                </a:lnTo>
                <a:lnTo>
                  <a:pt x="2367561" y="165937"/>
                </a:lnTo>
                <a:lnTo>
                  <a:pt x="2439197" y="144958"/>
                </a:lnTo>
                <a:lnTo>
                  <a:pt x="2496359" y="133403"/>
                </a:lnTo>
                <a:lnTo>
                  <a:pt x="2517203" y="130921"/>
                </a:lnTo>
                <a:lnTo>
                  <a:pt x="2537476" y="126128"/>
                </a:lnTo>
                <a:lnTo>
                  <a:pt x="2511192" y="84669"/>
                </a:lnTo>
                <a:lnTo>
                  <a:pt x="2464435" y="65640"/>
                </a:lnTo>
                <a:lnTo>
                  <a:pt x="2416492" y="56276"/>
                </a:lnTo>
                <a:lnTo>
                  <a:pt x="2367618" y="53739"/>
                </a:lnTo>
                <a:lnTo>
                  <a:pt x="2318067" y="55189"/>
                </a:lnTo>
                <a:lnTo>
                  <a:pt x="2268093" y="57784"/>
                </a:lnTo>
                <a:lnTo>
                  <a:pt x="2219209" y="59786"/>
                </a:lnTo>
                <a:lnTo>
                  <a:pt x="2121418" y="63359"/>
                </a:lnTo>
                <a:lnTo>
                  <a:pt x="2072498" y="64716"/>
                </a:lnTo>
                <a:lnTo>
                  <a:pt x="2023554" y="65643"/>
                </a:lnTo>
                <a:lnTo>
                  <a:pt x="1974579" y="66032"/>
                </a:lnTo>
                <a:lnTo>
                  <a:pt x="1925568" y="65777"/>
                </a:lnTo>
                <a:lnTo>
                  <a:pt x="1876514" y="64771"/>
                </a:lnTo>
                <a:lnTo>
                  <a:pt x="1827411" y="62904"/>
                </a:lnTo>
                <a:lnTo>
                  <a:pt x="1778254" y="60070"/>
                </a:lnTo>
                <a:lnTo>
                  <a:pt x="1728442" y="52914"/>
                </a:lnTo>
                <a:lnTo>
                  <a:pt x="1678463" y="47255"/>
                </a:lnTo>
                <a:lnTo>
                  <a:pt x="1628342" y="42805"/>
                </a:lnTo>
                <a:lnTo>
                  <a:pt x="1578102" y="39274"/>
                </a:lnTo>
                <a:lnTo>
                  <a:pt x="1527766" y="36375"/>
                </a:lnTo>
                <a:lnTo>
                  <a:pt x="1426904" y="31313"/>
                </a:lnTo>
                <a:lnTo>
                  <a:pt x="1327115" y="25822"/>
                </a:lnTo>
                <a:lnTo>
                  <a:pt x="1277677" y="24201"/>
                </a:lnTo>
                <a:lnTo>
                  <a:pt x="1228136" y="23509"/>
                </a:lnTo>
                <a:lnTo>
                  <a:pt x="1178517" y="23540"/>
                </a:lnTo>
                <a:lnTo>
                  <a:pt x="1128846" y="24093"/>
                </a:lnTo>
                <a:lnTo>
                  <a:pt x="979774" y="26835"/>
                </a:lnTo>
                <a:lnTo>
                  <a:pt x="930148" y="27431"/>
                </a:lnTo>
                <a:lnTo>
                  <a:pt x="876434" y="28624"/>
                </a:lnTo>
                <a:lnTo>
                  <a:pt x="768724" y="32384"/>
                </a:lnTo>
                <a:lnTo>
                  <a:pt x="714841" y="33386"/>
                </a:lnTo>
                <a:lnTo>
                  <a:pt x="661015" y="32758"/>
                </a:lnTo>
                <a:lnTo>
                  <a:pt x="607301" y="29717"/>
                </a:lnTo>
                <a:lnTo>
                  <a:pt x="553405" y="26382"/>
                </a:lnTo>
                <a:lnTo>
                  <a:pt x="499313" y="24744"/>
                </a:lnTo>
                <a:lnTo>
                  <a:pt x="445079" y="24292"/>
                </a:lnTo>
                <a:lnTo>
                  <a:pt x="336397" y="24904"/>
                </a:lnTo>
                <a:lnTo>
                  <a:pt x="282056" y="24946"/>
                </a:lnTo>
                <a:lnTo>
                  <a:pt x="227787" y="24129"/>
                </a:lnTo>
                <a:lnTo>
                  <a:pt x="185277" y="21955"/>
                </a:lnTo>
                <a:lnTo>
                  <a:pt x="142768" y="17779"/>
                </a:lnTo>
                <a:lnTo>
                  <a:pt x="0" y="0"/>
                </a:lnTo>
                <a:close/>
              </a:path>
            </a:pathLst>
          </a:custGeom>
          <a:solidFill>
            <a:srgbClr val="EF7B97">
              <a:alpha val="20000"/>
            </a:srgbClr>
          </a:solidFill>
          <a:ln>
            <a:noFill/>
          </a:ln>
        </p:spPr>
      </p:sp>
      <p:sp>
        <p:nvSpPr>
          <p:cNvPr id="7" name="Google Shape;7;p41"/>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41"/>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unhcr.org/it/wp-content/uploads/sites/97/2021/01/Linee-Guida-per-le-Commissioni-Territoriali_identificazione-vittime-di-tratta.pdf"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eut.units.it/it/catalogo/stella-polare-20-anni-di-rotta-e-di-rete-anti-tratta/5545"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8" Type="http://schemas.openxmlformats.org/officeDocument/2006/relationships/hyperlink" Target="https://www.ilo.org/sites/default/files/wcmsp5/groups/public/@europe/@ro-geneva/@ilo-rome/documents/publication/wcms_842406.pdf" TargetMode="External"/><Relationship Id="rId3" Type="http://schemas.openxmlformats.org/officeDocument/2006/relationships/hyperlink" Target="https://www.unhcr.org/it/wp-content/uploads/sites/97/2021/01/Linee-Guida-per-le-Commissioni-Territoriali_identificazione-vittime-di-tratta.pdf" TargetMode="External"/><Relationship Id="rId7" Type="http://schemas.openxmlformats.org/officeDocument/2006/relationships/hyperlink" Target="https://asvis.it/goal10/home/305-7605/il-mondo-in-movimento-oltre-300-milioni-di-migranti-entro-il-2030" TargetMode="External"/><Relationship Id="rId12"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hyperlink" Target="http://gaatw.org/ATR/ANTITRAFFICKINGREVIEW_ISSUE15.PDF" TargetMode="External"/><Relationship Id="rId11" Type="http://schemas.openxmlformats.org/officeDocument/2006/relationships/image" Target="../media/image1.png"/><Relationship Id="rId5" Type="http://schemas.openxmlformats.org/officeDocument/2006/relationships/hyperlink" Target="https://www.osservatoriointerventitratta.it/saper-riconoscere-minorenni-vittime-di-tratta-e-sfruttamento-in-italia-save-the-children-25-agosto-2020/?__cf_chl_jschl_tk__=7065a4b8a34e02818ca69acb5340f57f4467fd3e-1620595990-0-ASMftWDAeOHXwzo_rjvyjdw5eTKAveJzUy1OG9CEdS065WQzr7LpXdRZkmd5_Uzs2hH3mFfSo5P-CTLMpkr-BHPC3g_KHfpxg4UdkrmEK8-ktR3jjjxlIA51JWLdxv2S7zLbhO4mn63VATuXM9IoM2-Ib-6m9az92Xxl72lTCsUh2kBiR0BVAUQ-EYcr6L6wvgD7ayHrX-EG0JJDZZFGDpnZWl2wuf1iz3ohaeAeFdgJSZRrlYiurcmkiV9zYfqeOq_3ft4sp7kgwGmqdylCyyPrZQMoT5JqEIIKESliTUKWjujYTjzew6ywQ-BazOeChpThRX1ZEtSlg0C_346EbNgHF26hyZdeeWaE7-NQetBIb_ZEOzNVY3s1PddByznT7P8uZewQOSqtmtHLJ90pHAFfB0Vleho-kO0tGaNN7f5yzRHSzpHE9APY-wbyJm_MYj7ig5V8TpyMEjjN-zeK74P8BeCQhDt3DkGjOO12GVP42tAXTAL9WfRaobcB1qh1L-FC2DmRzjEU7RWLwfw6_kE" TargetMode="External"/><Relationship Id="rId10" Type="http://schemas.openxmlformats.org/officeDocument/2006/relationships/image" Target="../media/image3.png"/><Relationship Id="rId4" Type="http://schemas.openxmlformats.org/officeDocument/2006/relationships/hyperlink" Target="https://www.osservatoriointerventitratta.it/la-tratta-di-esseri-umani/" TargetMode="External"/><Relationship Id="rId9" Type="http://schemas.openxmlformats.org/officeDocument/2006/relationships/hyperlink" Target="https://www.lavorodirittieuropa.it/images/Dignit%C3%A0_e_lavoro_ai_margini_LDE_Calaf%C3%A0_.pdf"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mailto:stellapolare.trieste@gmail.com" TargetMode="External"/><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
          <p:cNvSpPr/>
          <p:nvPr/>
        </p:nvSpPr>
        <p:spPr>
          <a:xfrm>
            <a:off x="782586" y="335025"/>
            <a:ext cx="10626823" cy="6857786"/>
          </a:xfrm>
          <a:custGeom>
            <a:avLst/>
            <a:gdLst/>
            <a:ahLst/>
            <a:cxnLst/>
            <a:rect l="l" t="t" r="r" b="b"/>
            <a:pathLst>
              <a:path w="8190230" h="5541645" extrusionOk="0">
                <a:moveTo>
                  <a:pt x="1301876" y="0"/>
                </a:moveTo>
                <a:lnTo>
                  <a:pt x="1287958" y="855"/>
                </a:lnTo>
                <a:lnTo>
                  <a:pt x="1274540" y="4556"/>
                </a:lnTo>
                <a:lnTo>
                  <a:pt x="1261836" y="11947"/>
                </a:lnTo>
                <a:lnTo>
                  <a:pt x="1250060" y="23875"/>
                </a:lnTo>
                <a:lnTo>
                  <a:pt x="1291558" y="44284"/>
                </a:lnTo>
                <a:lnTo>
                  <a:pt x="1336251" y="57055"/>
                </a:lnTo>
                <a:lnTo>
                  <a:pt x="1433448" y="76040"/>
                </a:lnTo>
                <a:lnTo>
                  <a:pt x="1485063" y="90430"/>
                </a:lnTo>
                <a:lnTo>
                  <a:pt x="1538096" y="113537"/>
                </a:lnTo>
                <a:lnTo>
                  <a:pt x="1087754" y="66421"/>
                </a:lnTo>
                <a:lnTo>
                  <a:pt x="1080008" y="96900"/>
                </a:lnTo>
                <a:lnTo>
                  <a:pt x="1132588" y="104268"/>
                </a:lnTo>
                <a:lnTo>
                  <a:pt x="1184501" y="113368"/>
                </a:lnTo>
                <a:lnTo>
                  <a:pt x="1235877" y="123897"/>
                </a:lnTo>
                <a:lnTo>
                  <a:pt x="1286849" y="135553"/>
                </a:lnTo>
                <a:lnTo>
                  <a:pt x="1337548" y="148034"/>
                </a:lnTo>
                <a:lnTo>
                  <a:pt x="1489325" y="187398"/>
                </a:lnTo>
                <a:lnTo>
                  <a:pt x="1540251" y="200151"/>
                </a:lnTo>
                <a:lnTo>
                  <a:pt x="1591563" y="212217"/>
                </a:lnTo>
                <a:lnTo>
                  <a:pt x="1579758" y="225335"/>
                </a:lnTo>
                <a:lnTo>
                  <a:pt x="1568084" y="230679"/>
                </a:lnTo>
                <a:lnTo>
                  <a:pt x="1556720" y="231237"/>
                </a:lnTo>
                <a:lnTo>
                  <a:pt x="1490768" y="224227"/>
                </a:lnTo>
                <a:lnTo>
                  <a:pt x="1435857" y="217670"/>
                </a:lnTo>
                <a:lnTo>
                  <a:pt x="1381306" y="209541"/>
                </a:lnTo>
                <a:lnTo>
                  <a:pt x="1327310" y="199053"/>
                </a:lnTo>
                <a:lnTo>
                  <a:pt x="1274063" y="185420"/>
                </a:lnTo>
                <a:lnTo>
                  <a:pt x="1258778" y="182314"/>
                </a:lnTo>
                <a:lnTo>
                  <a:pt x="1243504" y="182483"/>
                </a:lnTo>
                <a:lnTo>
                  <a:pt x="1229826" y="187009"/>
                </a:lnTo>
                <a:lnTo>
                  <a:pt x="1219327" y="196977"/>
                </a:lnTo>
                <a:lnTo>
                  <a:pt x="1214068" y="213985"/>
                </a:lnTo>
                <a:lnTo>
                  <a:pt x="1219358" y="228266"/>
                </a:lnTo>
                <a:lnTo>
                  <a:pt x="1273758" y="263570"/>
                </a:lnTo>
                <a:lnTo>
                  <a:pt x="1364233" y="272161"/>
                </a:lnTo>
                <a:lnTo>
                  <a:pt x="1422543" y="281930"/>
                </a:lnTo>
                <a:lnTo>
                  <a:pt x="1468697" y="298503"/>
                </a:lnTo>
                <a:lnTo>
                  <a:pt x="1504073" y="322891"/>
                </a:lnTo>
                <a:lnTo>
                  <a:pt x="1530049" y="356106"/>
                </a:lnTo>
                <a:lnTo>
                  <a:pt x="1548003" y="399161"/>
                </a:lnTo>
                <a:lnTo>
                  <a:pt x="1500836" y="388286"/>
                </a:lnTo>
                <a:lnTo>
                  <a:pt x="1454131" y="385783"/>
                </a:lnTo>
                <a:lnTo>
                  <a:pt x="1407779" y="387873"/>
                </a:lnTo>
                <a:lnTo>
                  <a:pt x="1361670" y="390779"/>
                </a:lnTo>
                <a:lnTo>
                  <a:pt x="1315695" y="390720"/>
                </a:lnTo>
                <a:lnTo>
                  <a:pt x="1269745" y="383921"/>
                </a:lnTo>
                <a:lnTo>
                  <a:pt x="1250189" y="382349"/>
                </a:lnTo>
                <a:lnTo>
                  <a:pt x="1231407" y="386683"/>
                </a:lnTo>
                <a:lnTo>
                  <a:pt x="1219507" y="397351"/>
                </a:lnTo>
                <a:lnTo>
                  <a:pt x="1220596" y="414782"/>
                </a:lnTo>
                <a:lnTo>
                  <a:pt x="1232608" y="432764"/>
                </a:lnTo>
                <a:lnTo>
                  <a:pt x="1242107" y="446436"/>
                </a:lnTo>
                <a:lnTo>
                  <a:pt x="1236152" y="454251"/>
                </a:lnTo>
                <a:lnTo>
                  <a:pt x="1201801" y="454660"/>
                </a:lnTo>
                <a:lnTo>
                  <a:pt x="1157880" y="457301"/>
                </a:lnTo>
                <a:lnTo>
                  <a:pt x="1113520" y="467121"/>
                </a:lnTo>
                <a:lnTo>
                  <a:pt x="1086375" y="478966"/>
                </a:lnTo>
                <a:lnTo>
                  <a:pt x="1094104" y="487680"/>
                </a:lnTo>
                <a:lnTo>
                  <a:pt x="1133254" y="495224"/>
                </a:lnTo>
                <a:lnTo>
                  <a:pt x="1173464" y="504031"/>
                </a:lnTo>
                <a:lnTo>
                  <a:pt x="1263395" y="524763"/>
                </a:lnTo>
                <a:lnTo>
                  <a:pt x="1212028" y="537694"/>
                </a:lnTo>
                <a:lnTo>
                  <a:pt x="1166209" y="541051"/>
                </a:lnTo>
                <a:lnTo>
                  <a:pt x="1123771" y="536265"/>
                </a:lnTo>
                <a:lnTo>
                  <a:pt x="1082547" y="524763"/>
                </a:lnTo>
                <a:lnTo>
                  <a:pt x="1029600" y="507311"/>
                </a:lnTo>
                <a:lnTo>
                  <a:pt x="974058" y="493537"/>
                </a:lnTo>
                <a:lnTo>
                  <a:pt x="920849" y="489027"/>
                </a:lnTo>
                <a:lnTo>
                  <a:pt x="874902" y="499363"/>
                </a:lnTo>
                <a:lnTo>
                  <a:pt x="827642" y="515837"/>
                </a:lnTo>
                <a:lnTo>
                  <a:pt x="782784" y="520935"/>
                </a:lnTo>
                <a:lnTo>
                  <a:pt x="739407" y="518584"/>
                </a:lnTo>
                <a:lnTo>
                  <a:pt x="696590" y="512710"/>
                </a:lnTo>
                <a:lnTo>
                  <a:pt x="653414" y="507238"/>
                </a:lnTo>
                <a:lnTo>
                  <a:pt x="604181" y="502482"/>
                </a:lnTo>
                <a:lnTo>
                  <a:pt x="555017" y="497220"/>
                </a:lnTo>
                <a:lnTo>
                  <a:pt x="358549" y="474509"/>
                </a:lnTo>
                <a:lnTo>
                  <a:pt x="309353" y="469268"/>
                </a:lnTo>
                <a:lnTo>
                  <a:pt x="260076" y="464542"/>
                </a:lnTo>
                <a:lnTo>
                  <a:pt x="210693" y="460502"/>
                </a:lnTo>
                <a:lnTo>
                  <a:pt x="164967" y="455213"/>
                </a:lnTo>
                <a:lnTo>
                  <a:pt x="115776" y="449913"/>
                </a:lnTo>
                <a:lnTo>
                  <a:pt x="61370" y="450732"/>
                </a:lnTo>
                <a:lnTo>
                  <a:pt x="0" y="463804"/>
                </a:lnTo>
                <a:lnTo>
                  <a:pt x="49500" y="481124"/>
                </a:lnTo>
                <a:lnTo>
                  <a:pt x="99261" y="496990"/>
                </a:lnTo>
                <a:lnTo>
                  <a:pt x="149238" y="511550"/>
                </a:lnTo>
                <a:lnTo>
                  <a:pt x="199389" y="524952"/>
                </a:lnTo>
                <a:lnTo>
                  <a:pt x="249669" y="537345"/>
                </a:lnTo>
                <a:lnTo>
                  <a:pt x="300035" y="548878"/>
                </a:lnTo>
                <a:lnTo>
                  <a:pt x="350443" y="559699"/>
                </a:lnTo>
                <a:lnTo>
                  <a:pt x="400849" y="569957"/>
                </a:lnTo>
                <a:lnTo>
                  <a:pt x="451210" y="579800"/>
                </a:lnTo>
                <a:lnTo>
                  <a:pt x="651325" y="618001"/>
                </a:lnTo>
                <a:lnTo>
                  <a:pt x="700803" y="628001"/>
                </a:lnTo>
                <a:lnTo>
                  <a:pt x="749973" y="638478"/>
                </a:lnTo>
                <a:lnTo>
                  <a:pt x="798792" y="649581"/>
                </a:lnTo>
                <a:lnTo>
                  <a:pt x="847216" y="661458"/>
                </a:lnTo>
                <a:lnTo>
                  <a:pt x="895201" y="674258"/>
                </a:lnTo>
                <a:lnTo>
                  <a:pt x="942703" y="688130"/>
                </a:lnTo>
                <a:lnTo>
                  <a:pt x="989679" y="703222"/>
                </a:lnTo>
                <a:lnTo>
                  <a:pt x="1036086" y="719683"/>
                </a:lnTo>
                <a:lnTo>
                  <a:pt x="1081878" y="737661"/>
                </a:lnTo>
                <a:lnTo>
                  <a:pt x="1127013" y="757305"/>
                </a:lnTo>
                <a:lnTo>
                  <a:pt x="1171447" y="778763"/>
                </a:lnTo>
                <a:lnTo>
                  <a:pt x="1151385" y="796258"/>
                </a:lnTo>
                <a:lnTo>
                  <a:pt x="1124203" y="818419"/>
                </a:lnTo>
                <a:lnTo>
                  <a:pt x="1105689" y="838057"/>
                </a:lnTo>
                <a:lnTo>
                  <a:pt x="1111631" y="847979"/>
                </a:lnTo>
                <a:lnTo>
                  <a:pt x="1163117" y="857056"/>
                </a:lnTo>
                <a:lnTo>
                  <a:pt x="1212812" y="870645"/>
                </a:lnTo>
                <a:lnTo>
                  <a:pt x="1261299" y="887252"/>
                </a:lnTo>
                <a:lnTo>
                  <a:pt x="1356995" y="923544"/>
                </a:lnTo>
                <a:lnTo>
                  <a:pt x="1406144" y="948642"/>
                </a:lnTo>
                <a:lnTo>
                  <a:pt x="1419502" y="969210"/>
                </a:lnTo>
                <a:lnTo>
                  <a:pt x="1417193" y="998220"/>
                </a:lnTo>
                <a:lnTo>
                  <a:pt x="1396365" y="1002762"/>
                </a:lnTo>
                <a:lnTo>
                  <a:pt x="1377442" y="1000267"/>
                </a:lnTo>
                <a:lnTo>
                  <a:pt x="1359471" y="995130"/>
                </a:lnTo>
                <a:lnTo>
                  <a:pt x="1341500" y="991743"/>
                </a:lnTo>
                <a:lnTo>
                  <a:pt x="1318752" y="992499"/>
                </a:lnTo>
                <a:lnTo>
                  <a:pt x="1294002" y="995981"/>
                </a:lnTo>
                <a:lnTo>
                  <a:pt x="1276778" y="1000869"/>
                </a:lnTo>
                <a:lnTo>
                  <a:pt x="1276604" y="1005840"/>
                </a:lnTo>
                <a:lnTo>
                  <a:pt x="1297180" y="1022587"/>
                </a:lnTo>
                <a:lnTo>
                  <a:pt x="1296312" y="1042919"/>
                </a:lnTo>
                <a:lnTo>
                  <a:pt x="1275268" y="1082510"/>
                </a:lnTo>
                <a:lnTo>
                  <a:pt x="1277606" y="1095857"/>
                </a:lnTo>
                <a:lnTo>
                  <a:pt x="1303528" y="1100963"/>
                </a:lnTo>
                <a:lnTo>
                  <a:pt x="1352825" y="1106208"/>
                </a:lnTo>
                <a:lnTo>
                  <a:pt x="1397490" y="1119828"/>
                </a:lnTo>
                <a:lnTo>
                  <a:pt x="1438984" y="1139077"/>
                </a:lnTo>
                <a:lnTo>
                  <a:pt x="1518315" y="1183477"/>
                </a:lnTo>
                <a:lnTo>
                  <a:pt x="1559077" y="1203136"/>
                </a:lnTo>
                <a:lnTo>
                  <a:pt x="1602521" y="1217441"/>
                </a:lnTo>
                <a:lnTo>
                  <a:pt x="1650110" y="1223645"/>
                </a:lnTo>
                <a:lnTo>
                  <a:pt x="1664047" y="1227429"/>
                </a:lnTo>
                <a:lnTo>
                  <a:pt x="1673875" y="1236773"/>
                </a:lnTo>
                <a:lnTo>
                  <a:pt x="1679632" y="1249523"/>
                </a:lnTo>
                <a:lnTo>
                  <a:pt x="1681353" y="1263523"/>
                </a:lnTo>
                <a:lnTo>
                  <a:pt x="1677935" y="1276967"/>
                </a:lnTo>
                <a:lnTo>
                  <a:pt x="1668780" y="1285160"/>
                </a:lnTo>
                <a:lnTo>
                  <a:pt x="1655528" y="1289615"/>
                </a:lnTo>
                <a:lnTo>
                  <a:pt x="1639823" y="1291844"/>
                </a:lnTo>
                <a:lnTo>
                  <a:pt x="1614483" y="1289480"/>
                </a:lnTo>
                <a:lnTo>
                  <a:pt x="1587881" y="1284271"/>
                </a:lnTo>
                <a:lnTo>
                  <a:pt x="1559278" y="1286468"/>
                </a:lnTo>
                <a:lnTo>
                  <a:pt x="1527936" y="1306322"/>
                </a:lnTo>
                <a:lnTo>
                  <a:pt x="1574704" y="1321883"/>
                </a:lnTo>
                <a:lnTo>
                  <a:pt x="1617637" y="1340345"/>
                </a:lnTo>
                <a:lnTo>
                  <a:pt x="1652871" y="1364642"/>
                </a:lnTo>
                <a:lnTo>
                  <a:pt x="1676541" y="1397705"/>
                </a:lnTo>
                <a:lnTo>
                  <a:pt x="1684782" y="1442466"/>
                </a:lnTo>
                <a:lnTo>
                  <a:pt x="1690034" y="1457342"/>
                </a:lnTo>
                <a:lnTo>
                  <a:pt x="1703943" y="1467850"/>
                </a:lnTo>
                <a:lnTo>
                  <a:pt x="1722590" y="1475095"/>
                </a:lnTo>
                <a:lnTo>
                  <a:pt x="1742058" y="1480185"/>
                </a:lnTo>
                <a:lnTo>
                  <a:pt x="1771519" y="1488741"/>
                </a:lnTo>
                <a:lnTo>
                  <a:pt x="1798002" y="1500822"/>
                </a:lnTo>
                <a:lnTo>
                  <a:pt x="1820961" y="1517189"/>
                </a:lnTo>
                <a:lnTo>
                  <a:pt x="1839848" y="1538605"/>
                </a:lnTo>
                <a:lnTo>
                  <a:pt x="1839086" y="1551305"/>
                </a:lnTo>
                <a:lnTo>
                  <a:pt x="1841626" y="1556385"/>
                </a:lnTo>
                <a:lnTo>
                  <a:pt x="1827041" y="1600924"/>
                </a:lnTo>
                <a:lnTo>
                  <a:pt x="1797049" y="1621901"/>
                </a:lnTo>
                <a:lnTo>
                  <a:pt x="1756009" y="1625804"/>
                </a:lnTo>
                <a:lnTo>
                  <a:pt x="1708276" y="1619123"/>
                </a:lnTo>
                <a:lnTo>
                  <a:pt x="1613376" y="1598227"/>
                </a:lnTo>
                <a:lnTo>
                  <a:pt x="1565530" y="1591453"/>
                </a:lnTo>
                <a:lnTo>
                  <a:pt x="1517037" y="1591621"/>
                </a:lnTo>
                <a:lnTo>
                  <a:pt x="1467611" y="1602105"/>
                </a:lnTo>
                <a:lnTo>
                  <a:pt x="1518554" y="1616247"/>
                </a:lnTo>
                <a:lnTo>
                  <a:pt x="1570256" y="1627659"/>
                </a:lnTo>
                <a:lnTo>
                  <a:pt x="1622233" y="1637824"/>
                </a:lnTo>
                <a:lnTo>
                  <a:pt x="1674002" y="1648227"/>
                </a:lnTo>
                <a:lnTo>
                  <a:pt x="1725077" y="1660352"/>
                </a:lnTo>
                <a:lnTo>
                  <a:pt x="1774975" y="1675683"/>
                </a:lnTo>
                <a:lnTo>
                  <a:pt x="1823211" y="1695704"/>
                </a:lnTo>
                <a:lnTo>
                  <a:pt x="1773016" y="1696019"/>
                </a:lnTo>
                <a:lnTo>
                  <a:pt x="1723276" y="1694602"/>
                </a:lnTo>
                <a:lnTo>
                  <a:pt x="1673956" y="1691575"/>
                </a:lnTo>
                <a:lnTo>
                  <a:pt x="1625020" y="1687059"/>
                </a:lnTo>
                <a:lnTo>
                  <a:pt x="1576433" y="1681178"/>
                </a:lnTo>
                <a:lnTo>
                  <a:pt x="1528159" y="1674054"/>
                </a:lnTo>
                <a:lnTo>
                  <a:pt x="1480163" y="1665808"/>
                </a:lnTo>
                <a:lnTo>
                  <a:pt x="1432409" y="1656564"/>
                </a:lnTo>
                <a:lnTo>
                  <a:pt x="1384862" y="1646443"/>
                </a:lnTo>
                <a:lnTo>
                  <a:pt x="1337486" y="1635567"/>
                </a:lnTo>
                <a:lnTo>
                  <a:pt x="1290247" y="1624060"/>
                </a:lnTo>
                <a:lnTo>
                  <a:pt x="1243107" y="1612042"/>
                </a:lnTo>
                <a:lnTo>
                  <a:pt x="1196033" y="1599637"/>
                </a:lnTo>
                <a:lnTo>
                  <a:pt x="1054843" y="1561319"/>
                </a:lnTo>
                <a:lnTo>
                  <a:pt x="960389" y="1536076"/>
                </a:lnTo>
                <a:lnTo>
                  <a:pt x="912958" y="1523913"/>
                </a:lnTo>
                <a:lnTo>
                  <a:pt x="865343" y="1512218"/>
                </a:lnTo>
                <a:lnTo>
                  <a:pt x="817509" y="1501113"/>
                </a:lnTo>
                <a:lnTo>
                  <a:pt x="769421" y="1490721"/>
                </a:lnTo>
                <a:lnTo>
                  <a:pt x="721042" y="1481164"/>
                </a:lnTo>
                <a:lnTo>
                  <a:pt x="672338" y="1472565"/>
                </a:lnTo>
                <a:lnTo>
                  <a:pt x="685361" y="1498998"/>
                </a:lnTo>
                <a:lnTo>
                  <a:pt x="703278" y="1515538"/>
                </a:lnTo>
                <a:lnTo>
                  <a:pt x="724076" y="1525196"/>
                </a:lnTo>
                <a:lnTo>
                  <a:pt x="745744" y="1530985"/>
                </a:lnTo>
                <a:lnTo>
                  <a:pt x="793283" y="1543007"/>
                </a:lnTo>
                <a:lnTo>
                  <a:pt x="839676" y="1557090"/>
                </a:lnTo>
                <a:lnTo>
                  <a:pt x="885114" y="1572894"/>
                </a:lnTo>
                <a:lnTo>
                  <a:pt x="929787" y="1590082"/>
                </a:lnTo>
                <a:lnTo>
                  <a:pt x="973885" y="1608313"/>
                </a:lnTo>
                <a:lnTo>
                  <a:pt x="1017599" y="1627251"/>
                </a:lnTo>
                <a:lnTo>
                  <a:pt x="1104633" y="1665887"/>
                </a:lnTo>
                <a:lnTo>
                  <a:pt x="1148333" y="1684909"/>
                </a:lnTo>
                <a:lnTo>
                  <a:pt x="1186211" y="1702687"/>
                </a:lnTo>
                <a:lnTo>
                  <a:pt x="1218088" y="1723024"/>
                </a:lnTo>
                <a:lnTo>
                  <a:pt x="1243631" y="1748434"/>
                </a:lnTo>
                <a:lnTo>
                  <a:pt x="1262507" y="1781429"/>
                </a:lnTo>
                <a:lnTo>
                  <a:pt x="1279717" y="1810730"/>
                </a:lnTo>
                <a:lnTo>
                  <a:pt x="1304559" y="1830006"/>
                </a:lnTo>
                <a:lnTo>
                  <a:pt x="1338284" y="1838328"/>
                </a:lnTo>
                <a:lnTo>
                  <a:pt x="1382141" y="1834769"/>
                </a:lnTo>
                <a:lnTo>
                  <a:pt x="1423074" y="1829429"/>
                </a:lnTo>
                <a:lnTo>
                  <a:pt x="1465198" y="1828625"/>
                </a:lnTo>
                <a:lnTo>
                  <a:pt x="1507799" y="1830607"/>
                </a:lnTo>
                <a:lnTo>
                  <a:pt x="1550161" y="1833626"/>
                </a:lnTo>
                <a:lnTo>
                  <a:pt x="1598477" y="1844534"/>
                </a:lnTo>
                <a:lnTo>
                  <a:pt x="1640554" y="1866312"/>
                </a:lnTo>
                <a:lnTo>
                  <a:pt x="1669415" y="1915668"/>
                </a:lnTo>
                <a:lnTo>
                  <a:pt x="1643574" y="1938067"/>
                </a:lnTo>
                <a:lnTo>
                  <a:pt x="1612614" y="1943131"/>
                </a:lnTo>
                <a:lnTo>
                  <a:pt x="1578939" y="1938813"/>
                </a:lnTo>
                <a:lnTo>
                  <a:pt x="1544955" y="1933067"/>
                </a:lnTo>
                <a:lnTo>
                  <a:pt x="1501155" y="1927570"/>
                </a:lnTo>
                <a:lnTo>
                  <a:pt x="1453832" y="1921954"/>
                </a:lnTo>
                <a:lnTo>
                  <a:pt x="1415653" y="1918529"/>
                </a:lnTo>
                <a:lnTo>
                  <a:pt x="1399285" y="1919605"/>
                </a:lnTo>
                <a:lnTo>
                  <a:pt x="1378377" y="1952628"/>
                </a:lnTo>
                <a:lnTo>
                  <a:pt x="1343292" y="1969359"/>
                </a:lnTo>
                <a:lnTo>
                  <a:pt x="1298489" y="1973305"/>
                </a:lnTo>
                <a:lnTo>
                  <a:pt x="1248425" y="1967976"/>
                </a:lnTo>
                <a:lnTo>
                  <a:pt x="1197558" y="1956877"/>
                </a:lnTo>
                <a:lnTo>
                  <a:pt x="1150344" y="1943518"/>
                </a:lnTo>
                <a:lnTo>
                  <a:pt x="1111241" y="1931406"/>
                </a:lnTo>
                <a:lnTo>
                  <a:pt x="1084707" y="1924050"/>
                </a:lnTo>
                <a:lnTo>
                  <a:pt x="1038580" y="1920404"/>
                </a:lnTo>
                <a:lnTo>
                  <a:pt x="993441" y="1925177"/>
                </a:lnTo>
                <a:lnTo>
                  <a:pt x="948850" y="1933354"/>
                </a:lnTo>
                <a:lnTo>
                  <a:pt x="904366" y="1939925"/>
                </a:lnTo>
                <a:lnTo>
                  <a:pt x="873892" y="1942179"/>
                </a:lnTo>
                <a:lnTo>
                  <a:pt x="825970" y="1944554"/>
                </a:lnTo>
                <a:lnTo>
                  <a:pt x="766276" y="1946182"/>
                </a:lnTo>
                <a:lnTo>
                  <a:pt x="700484" y="1946195"/>
                </a:lnTo>
                <a:lnTo>
                  <a:pt x="634269" y="1943726"/>
                </a:lnTo>
                <a:lnTo>
                  <a:pt x="573307" y="1937906"/>
                </a:lnTo>
                <a:lnTo>
                  <a:pt x="523272" y="1927869"/>
                </a:lnTo>
                <a:lnTo>
                  <a:pt x="489838" y="1912747"/>
                </a:lnTo>
                <a:lnTo>
                  <a:pt x="487896" y="1936982"/>
                </a:lnTo>
                <a:lnTo>
                  <a:pt x="493156" y="1955180"/>
                </a:lnTo>
                <a:lnTo>
                  <a:pt x="502822" y="1969593"/>
                </a:lnTo>
                <a:lnTo>
                  <a:pt x="514095" y="1982470"/>
                </a:lnTo>
                <a:lnTo>
                  <a:pt x="526125" y="1999454"/>
                </a:lnTo>
                <a:lnTo>
                  <a:pt x="529177" y="2014616"/>
                </a:lnTo>
                <a:lnTo>
                  <a:pt x="520846" y="2028850"/>
                </a:lnTo>
                <a:lnTo>
                  <a:pt x="498728" y="2043049"/>
                </a:lnTo>
                <a:lnTo>
                  <a:pt x="444475" y="2070729"/>
                </a:lnTo>
                <a:lnTo>
                  <a:pt x="417294" y="2091674"/>
                </a:lnTo>
                <a:lnTo>
                  <a:pt x="416643" y="2111949"/>
                </a:lnTo>
                <a:lnTo>
                  <a:pt x="441979" y="2137618"/>
                </a:lnTo>
                <a:lnTo>
                  <a:pt x="492759" y="2174748"/>
                </a:lnTo>
                <a:lnTo>
                  <a:pt x="497966" y="2178050"/>
                </a:lnTo>
                <a:lnTo>
                  <a:pt x="495807" y="2188845"/>
                </a:lnTo>
                <a:lnTo>
                  <a:pt x="496569" y="2196211"/>
                </a:lnTo>
                <a:lnTo>
                  <a:pt x="474976" y="2198836"/>
                </a:lnTo>
                <a:lnTo>
                  <a:pt x="452024" y="2195687"/>
                </a:lnTo>
                <a:lnTo>
                  <a:pt x="428168" y="2196228"/>
                </a:lnTo>
                <a:lnTo>
                  <a:pt x="437784" y="2239822"/>
                </a:lnTo>
                <a:lnTo>
                  <a:pt x="474087" y="2266520"/>
                </a:lnTo>
                <a:lnTo>
                  <a:pt x="512511" y="2290490"/>
                </a:lnTo>
                <a:lnTo>
                  <a:pt x="552796" y="2312205"/>
                </a:lnTo>
                <a:lnTo>
                  <a:pt x="594684" y="2332137"/>
                </a:lnTo>
                <a:lnTo>
                  <a:pt x="637916" y="2350757"/>
                </a:lnTo>
                <a:lnTo>
                  <a:pt x="682233" y="2368538"/>
                </a:lnTo>
                <a:lnTo>
                  <a:pt x="773088" y="2403464"/>
                </a:lnTo>
                <a:lnTo>
                  <a:pt x="819108" y="2421555"/>
                </a:lnTo>
                <a:lnTo>
                  <a:pt x="865179" y="2440692"/>
                </a:lnTo>
                <a:lnTo>
                  <a:pt x="911041" y="2461347"/>
                </a:lnTo>
                <a:lnTo>
                  <a:pt x="956437" y="2483993"/>
                </a:lnTo>
                <a:lnTo>
                  <a:pt x="899943" y="2490144"/>
                </a:lnTo>
                <a:lnTo>
                  <a:pt x="848387" y="2485314"/>
                </a:lnTo>
                <a:lnTo>
                  <a:pt x="800779" y="2472871"/>
                </a:lnTo>
                <a:lnTo>
                  <a:pt x="756126" y="2456180"/>
                </a:lnTo>
                <a:lnTo>
                  <a:pt x="713437" y="2438607"/>
                </a:lnTo>
                <a:lnTo>
                  <a:pt x="671722" y="2423521"/>
                </a:lnTo>
                <a:lnTo>
                  <a:pt x="629989" y="2414286"/>
                </a:lnTo>
                <a:lnTo>
                  <a:pt x="587247" y="2414270"/>
                </a:lnTo>
                <a:lnTo>
                  <a:pt x="575148" y="2429204"/>
                </a:lnTo>
                <a:lnTo>
                  <a:pt x="578036" y="2445500"/>
                </a:lnTo>
                <a:lnTo>
                  <a:pt x="589252" y="2462396"/>
                </a:lnTo>
                <a:lnTo>
                  <a:pt x="602138" y="2479135"/>
                </a:lnTo>
                <a:lnTo>
                  <a:pt x="610036" y="2494957"/>
                </a:lnTo>
                <a:lnTo>
                  <a:pt x="606286" y="2509103"/>
                </a:lnTo>
                <a:lnTo>
                  <a:pt x="584230" y="2520814"/>
                </a:lnTo>
                <a:lnTo>
                  <a:pt x="537209" y="2529332"/>
                </a:lnTo>
                <a:lnTo>
                  <a:pt x="587515" y="2553771"/>
                </a:lnTo>
                <a:lnTo>
                  <a:pt x="632285" y="2578544"/>
                </a:lnTo>
                <a:lnTo>
                  <a:pt x="672887" y="2604269"/>
                </a:lnTo>
                <a:lnTo>
                  <a:pt x="710691" y="2631567"/>
                </a:lnTo>
                <a:lnTo>
                  <a:pt x="754913" y="2669873"/>
                </a:lnTo>
                <a:lnTo>
                  <a:pt x="782827" y="2705942"/>
                </a:lnTo>
                <a:lnTo>
                  <a:pt x="795045" y="2743114"/>
                </a:lnTo>
                <a:lnTo>
                  <a:pt x="792175" y="2784731"/>
                </a:lnTo>
                <a:lnTo>
                  <a:pt x="774826" y="2834132"/>
                </a:lnTo>
                <a:lnTo>
                  <a:pt x="753998" y="2878171"/>
                </a:lnTo>
                <a:lnTo>
                  <a:pt x="736504" y="2922412"/>
                </a:lnTo>
                <a:lnTo>
                  <a:pt x="730392" y="2968773"/>
                </a:lnTo>
                <a:lnTo>
                  <a:pt x="743712" y="3019171"/>
                </a:lnTo>
                <a:lnTo>
                  <a:pt x="754657" y="3051933"/>
                </a:lnTo>
                <a:lnTo>
                  <a:pt x="748792" y="3074955"/>
                </a:lnTo>
                <a:lnTo>
                  <a:pt x="721780" y="3084786"/>
                </a:lnTo>
                <a:lnTo>
                  <a:pt x="669289" y="3077972"/>
                </a:lnTo>
                <a:lnTo>
                  <a:pt x="619014" y="3071843"/>
                </a:lnTo>
                <a:lnTo>
                  <a:pt x="583100" y="3080546"/>
                </a:lnTo>
                <a:lnTo>
                  <a:pt x="561555" y="3102880"/>
                </a:lnTo>
                <a:lnTo>
                  <a:pt x="554384" y="3137643"/>
                </a:lnTo>
                <a:lnTo>
                  <a:pt x="566910" y="3217785"/>
                </a:lnTo>
                <a:lnTo>
                  <a:pt x="558688" y="3239087"/>
                </a:lnTo>
                <a:lnTo>
                  <a:pt x="535251" y="3248983"/>
                </a:lnTo>
                <a:lnTo>
                  <a:pt x="494919" y="3248914"/>
                </a:lnTo>
                <a:lnTo>
                  <a:pt x="451552" y="3241968"/>
                </a:lnTo>
                <a:lnTo>
                  <a:pt x="407855" y="3231999"/>
                </a:lnTo>
                <a:lnTo>
                  <a:pt x="362678" y="3222963"/>
                </a:lnTo>
                <a:lnTo>
                  <a:pt x="314867" y="3218816"/>
                </a:lnTo>
                <a:lnTo>
                  <a:pt x="263270" y="3223514"/>
                </a:lnTo>
                <a:lnTo>
                  <a:pt x="293711" y="3255305"/>
                </a:lnTo>
                <a:lnTo>
                  <a:pt x="330035" y="3278058"/>
                </a:lnTo>
                <a:lnTo>
                  <a:pt x="370469" y="3294712"/>
                </a:lnTo>
                <a:lnTo>
                  <a:pt x="413242" y="3308207"/>
                </a:lnTo>
                <a:lnTo>
                  <a:pt x="456580" y="3321481"/>
                </a:lnTo>
                <a:lnTo>
                  <a:pt x="498711" y="3337474"/>
                </a:lnTo>
                <a:lnTo>
                  <a:pt x="537862" y="3359126"/>
                </a:lnTo>
                <a:lnTo>
                  <a:pt x="572262" y="3389376"/>
                </a:lnTo>
                <a:lnTo>
                  <a:pt x="514931" y="3389307"/>
                </a:lnTo>
                <a:lnTo>
                  <a:pt x="462214" y="3388160"/>
                </a:lnTo>
                <a:lnTo>
                  <a:pt x="413119" y="3384977"/>
                </a:lnTo>
                <a:lnTo>
                  <a:pt x="366652" y="3378801"/>
                </a:lnTo>
                <a:lnTo>
                  <a:pt x="321818" y="3368675"/>
                </a:lnTo>
                <a:lnTo>
                  <a:pt x="298503" y="3362908"/>
                </a:lnTo>
                <a:lnTo>
                  <a:pt x="275891" y="3360547"/>
                </a:lnTo>
                <a:lnTo>
                  <a:pt x="255827" y="3365138"/>
                </a:lnTo>
                <a:lnTo>
                  <a:pt x="240156" y="3380232"/>
                </a:lnTo>
                <a:lnTo>
                  <a:pt x="235438" y="3402341"/>
                </a:lnTo>
                <a:lnTo>
                  <a:pt x="246506" y="3417760"/>
                </a:lnTo>
                <a:lnTo>
                  <a:pt x="266053" y="3427845"/>
                </a:lnTo>
                <a:lnTo>
                  <a:pt x="286765" y="3433953"/>
                </a:lnTo>
                <a:lnTo>
                  <a:pt x="337196" y="3450984"/>
                </a:lnTo>
                <a:lnTo>
                  <a:pt x="383317" y="3473910"/>
                </a:lnTo>
                <a:lnTo>
                  <a:pt x="470534" y="3525012"/>
                </a:lnTo>
                <a:lnTo>
                  <a:pt x="513818" y="3548258"/>
                </a:lnTo>
                <a:lnTo>
                  <a:pt x="601683" y="3594462"/>
                </a:lnTo>
                <a:lnTo>
                  <a:pt x="645531" y="3618558"/>
                </a:lnTo>
                <a:lnTo>
                  <a:pt x="688833" y="3644077"/>
                </a:lnTo>
                <a:lnTo>
                  <a:pt x="731223" y="3671588"/>
                </a:lnTo>
                <a:lnTo>
                  <a:pt x="772334" y="3701662"/>
                </a:lnTo>
                <a:lnTo>
                  <a:pt x="811798" y="3734866"/>
                </a:lnTo>
                <a:lnTo>
                  <a:pt x="849248" y="3771773"/>
                </a:lnTo>
                <a:lnTo>
                  <a:pt x="799297" y="3758956"/>
                </a:lnTo>
                <a:lnTo>
                  <a:pt x="751935" y="3743537"/>
                </a:lnTo>
                <a:lnTo>
                  <a:pt x="706454" y="3726626"/>
                </a:lnTo>
                <a:lnTo>
                  <a:pt x="662146" y="3709336"/>
                </a:lnTo>
                <a:lnTo>
                  <a:pt x="618302" y="3692778"/>
                </a:lnTo>
                <a:lnTo>
                  <a:pt x="574214" y="3678064"/>
                </a:lnTo>
                <a:lnTo>
                  <a:pt x="529174" y="3666306"/>
                </a:lnTo>
                <a:lnTo>
                  <a:pt x="482472" y="3658616"/>
                </a:lnTo>
                <a:lnTo>
                  <a:pt x="520373" y="3692763"/>
                </a:lnTo>
                <a:lnTo>
                  <a:pt x="560285" y="3724580"/>
                </a:lnTo>
                <a:lnTo>
                  <a:pt x="601885" y="3754425"/>
                </a:lnTo>
                <a:lnTo>
                  <a:pt x="644853" y="3782659"/>
                </a:lnTo>
                <a:lnTo>
                  <a:pt x="688867" y="3809640"/>
                </a:lnTo>
                <a:lnTo>
                  <a:pt x="733603" y="3835729"/>
                </a:lnTo>
                <a:lnTo>
                  <a:pt x="823959" y="3886666"/>
                </a:lnTo>
                <a:lnTo>
                  <a:pt x="868933" y="3912235"/>
                </a:lnTo>
                <a:lnTo>
                  <a:pt x="923051" y="3944715"/>
                </a:lnTo>
                <a:lnTo>
                  <a:pt x="954785" y="3996436"/>
                </a:lnTo>
                <a:lnTo>
                  <a:pt x="965996" y="4041112"/>
                </a:lnTo>
                <a:lnTo>
                  <a:pt x="983422" y="4082579"/>
                </a:lnTo>
                <a:lnTo>
                  <a:pt x="1007713" y="4120292"/>
                </a:lnTo>
                <a:lnTo>
                  <a:pt x="1039518" y="4153709"/>
                </a:lnTo>
                <a:lnTo>
                  <a:pt x="1079487" y="4182285"/>
                </a:lnTo>
                <a:lnTo>
                  <a:pt x="1128268" y="4205478"/>
                </a:lnTo>
                <a:lnTo>
                  <a:pt x="1127795" y="4207990"/>
                </a:lnTo>
                <a:lnTo>
                  <a:pt x="1119758" y="4229100"/>
                </a:lnTo>
                <a:lnTo>
                  <a:pt x="1072568" y="4222499"/>
                </a:lnTo>
                <a:lnTo>
                  <a:pt x="1026271" y="4206589"/>
                </a:lnTo>
                <a:lnTo>
                  <a:pt x="976616" y="4193488"/>
                </a:lnTo>
                <a:lnTo>
                  <a:pt x="919352" y="4195318"/>
                </a:lnTo>
                <a:lnTo>
                  <a:pt x="958470" y="4231594"/>
                </a:lnTo>
                <a:lnTo>
                  <a:pt x="997048" y="4265944"/>
                </a:lnTo>
                <a:lnTo>
                  <a:pt x="1036748" y="4297711"/>
                </a:lnTo>
                <a:lnTo>
                  <a:pt x="1079231" y="4326240"/>
                </a:lnTo>
                <a:lnTo>
                  <a:pt x="1126160" y="4350875"/>
                </a:lnTo>
                <a:lnTo>
                  <a:pt x="1179195" y="4370959"/>
                </a:lnTo>
                <a:lnTo>
                  <a:pt x="1274393" y="4398198"/>
                </a:lnTo>
                <a:lnTo>
                  <a:pt x="1322657" y="4414885"/>
                </a:lnTo>
                <a:lnTo>
                  <a:pt x="1368857" y="4436810"/>
                </a:lnTo>
                <a:lnTo>
                  <a:pt x="1411114" y="4466370"/>
                </a:lnTo>
                <a:lnTo>
                  <a:pt x="1447545" y="4505960"/>
                </a:lnTo>
                <a:lnTo>
                  <a:pt x="1393561" y="4512476"/>
                </a:lnTo>
                <a:lnTo>
                  <a:pt x="1345041" y="4508277"/>
                </a:lnTo>
                <a:lnTo>
                  <a:pt x="1300116" y="4497744"/>
                </a:lnTo>
                <a:lnTo>
                  <a:pt x="1204433" y="4470131"/>
                </a:lnTo>
                <a:lnTo>
                  <a:pt x="1047403" y="4423104"/>
                </a:lnTo>
                <a:lnTo>
                  <a:pt x="994918" y="4407916"/>
                </a:lnTo>
                <a:lnTo>
                  <a:pt x="969670" y="4402173"/>
                </a:lnTo>
                <a:lnTo>
                  <a:pt x="944959" y="4402074"/>
                </a:lnTo>
                <a:lnTo>
                  <a:pt x="922462" y="4412166"/>
                </a:lnTo>
                <a:lnTo>
                  <a:pt x="903858" y="4436999"/>
                </a:lnTo>
                <a:lnTo>
                  <a:pt x="956153" y="4445739"/>
                </a:lnTo>
                <a:lnTo>
                  <a:pt x="1002298" y="4461542"/>
                </a:lnTo>
                <a:lnTo>
                  <a:pt x="1043638" y="4482877"/>
                </a:lnTo>
                <a:lnTo>
                  <a:pt x="1081517" y="4508213"/>
                </a:lnTo>
                <a:lnTo>
                  <a:pt x="1117280" y="4536017"/>
                </a:lnTo>
                <a:lnTo>
                  <a:pt x="1152270" y="4564761"/>
                </a:lnTo>
                <a:lnTo>
                  <a:pt x="1181086" y="4589901"/>
                </a:lnTo>
                <a:lnTo>
                  <a:pt x="1211532" y="4612528"/>
                </a:lnTo>
                <a:lnTo>
                  <a:pt x="1247907" y="4626036"/>
                </a:lnTo>
                <a:lnTo>
                  <a:pt x="1294510" y="4623816"/>
                </a:lnTo>
                <a:lnTo>
                  <a:pt x="1319635" y="4623079"/>
                </a:lnTo>
                <a:lnTo>
                  <a:pt x="1338341" y="4632118"/>
                </a:lnTo>
                <a:lnTo>
                  <a:pt x="1349357" y="4648372"/>
                </a:lnTo>
                <a:lnTo>
                  <a:pt x="1351407" y="4669282"/>
                </a:lnTo>
                <a:lnTo>
                  <a:pt x="1352308" y="4716236"/>
                </a:lnTo>
                <a:lnTo>
                  <a:pt x="1367300" y="4753280"/>
                </a:lnTo>
                <a:lnTo>
                  <a:pt x="1393666" y="4781851"/>
                </a:lnTo>
                <a:lnTo>
                  <a:pt x="1428688" y="4803384"/>
                </a:lnTo>
                <a:lnTo>
                  <a:pt x="1469652" y="4819315"/>
                </a:lnTo>
                <a:lnTo>
                  <a:pt x="1513840" y="4831080"/>
                </a:lnTo>
                <a:lnTo>
                  <a:pt x="1564051" y="4843963"/>
                </a:lnTo>
                <a:lnTo>
                  <a:pt x="1612862" y="4859385"/>
                </a:lnTo>
                <a:lnTo>
                  <a:pt x="1660588" y="4876793"/>
                </a:lnTo>
                <a:lnTo>
                  <a:pt x="1707544" y="4895633"/>
                </a:lnTo>
                <a:lnTo>
                  <a:pt x="1754044" y="4915354"/>
                </a:lnTo>
                <a:lnTo>
                  <a:pt x="1800403" y="4935401"/>
                </a:lnTo>
                <a:lnTo>
                  <a:pt x="1846936" y="4955222"/>
                </a:lnTo>
                <a:lnTo>
                  <a:pt x="1893958" y="4974264"/>
                </a:lnTo>
                <a:lnTo>
                  <a:pt x="1941782" y="4991974"/>
                </a:lnTo>
                <a:lnTo>
                  <a:pt x="1990724" y="5007800"/>
                </a:lnTo>
                <a:lnTo>
                  <a:pt x="2037939" y="5023901"/>
                </a:lnTo>
                <a:lnTo>
                  <a:pt x="2083406" y="5043207"/>
                </a:lnTo>
                <a:lnTo>
                  <a:pt x="2127566" y="5065005"/>
                </a:lnTo>
                <a:lnTo>
                  <a:pt x="2170857" y="5088578"/>
                </a:lnTo>
                <a:lnTo>
                  <a:pt x="2213721" y="5113215"/>
                </a:lnTo>
                <a:lnTo>
                  <a:pt x="2256595" y="5138200"/>
                </a:lnTo>
                <a:lnTo>
                  <a:pt x="2299921" y="5162819"/>
                </a:lnTo>
                <a:lnTo>
                  <a:pt x="2344138" y="5186360"/>
                </a:lnTo>
                <a:lnTo>
                  <a:pt x="2389685" y="5208106"/>
                </a:lnTo>
                <a:lnTo>
                  <a:pt x="2437003" y="5227345"/>
                </a:lnTo>
                <a:lnTo>
                  <a:pt x="2486704" y="5246370"/>
                </a:lnTo>
                <a:lnTo>
                  <a:pt x="2536031" y="5266403"/>
                </a:lnTo>
                <a:lnTo>
                  <a:pt x="2634500" y="5307490"/>
                </a:lnTo>
                <a:lnTo>
                  <a:pt x="2684108" y="5327540"/>
                </a:lnTo>
                <a:lnTo>
                  <a:pt x="2734276" y="5346594"/>
                </a:lnTo>
                <a:lnTo>
                  <a:pt x="2785236" y="5364149"/>
                </a:lnTo>
                <a:lnTo>
                  <a:pt x="2832661" y="5379275"/>
                </a:lnTo>
                <a:lnTo>
                  <a:pt x="2880201" y="5394019"/>
                </a:lnTo>
                <a:lnTo>
                  <a:pt x="2927866" y="5408334"/>
                </a:lnTo>
                <a:lnTo>
                  <a:pt x="2975670" y="5422174"/>
                </a:lnTo>
                <a:lnTo>
                  <a:pt x="3023622" y="5435493"/>
                </a:lnTo>
                <a:lnTo>
                  <a:pt x="3071734" y="5448245"/>
                </a:lnTo>
                <a:lnTo>
                  <a:pt x="3120019" y="5460383"/>
                </a:lnTo>
                <a:lnTo>
                  <a:pt x="3168486" y="5471861"/>
                </a:lnTo>
                <a:lnTo>
                  <a:pt x="3217148" y="5482632"/>
                </a:lnTo>
                <a:lnTo>
                  <a:pt x="3266015" y="5492651"/>
                </a:lnTo>
                <a:lnTo>
                  <a:pt x="3315100" y="5501871"/>
                </a:lnTo>
                <a:lnTo>
                  <a:pt x="3364413" y="5510245"/>
                </a:lnTo>
                <a:lnTo>
                  <a:pt x="3413966" y="5517728"/>
                </a:lnTo>
                <a:lnTo>
                  <a:pt x="3463770" y="5524273"/>
                </a:lnTo>
                <a:lnTo>
                  <a:pt x="3513837" y="5529833"/>
                </a:lnTo>
                <a:lnTo>
                  <a:pt x="3564178" y="5534363"/>
                </a:lnTo>
                <a:lnTo>
                  <a:pt x="3614804" y="5537816"/>
                </a:lnTo>
                <a:lnTo>
                  <a:pt x="3665728" y="5540146"/>
                </a:lnTo>
                <a:lnTo>
                  <a:pt x="3737458" y="5541243"/>
                </a:lnTo>
                <a:lnTo>
                  <a:pt x="3801341" y="5540939"/>
                </a:lnTo>
                <a:lnTo>
                  <a:pt x="3879502" y="5539425"/>
                </a:lnTo>
                <a:lnTo>
                  <a:pt x="3938996" y="5537546"/>
                </a:lnTo>
                <a:lnTo>
                  <a:pt x="4004016" y="5534834"/>
                </a:lnTo>
                <a:lnTo>
                  <a:pt x="4074233" y="5531169"/>
                </a:lnTo>
                <a:lnTo>
                  <a:pt x="4149320" y="5526434"/>
                </a:lnTo>
                <a:lnTo>
                  <a:pt x="4228948" y="5520511"/>
                </a:lnTo>
                <a:lnTo>
                  <a:pt x="4312790" y="5513281"/>
                </a:lnTo>
                <a:lnTo>
                  <a:pt x="4356188" y="5509139"/>
                </a:lnTo>
                <a:lnTo>
                  <a:pt x="4400516" y="5504625"/>
                </a:lnTo>
                <a:lnTo>
                  <a:pt x="4445733" y="5499726"/>
                </a:lnTo>
                <a:lnTo>
                  <a:pt x="4491799" y="5494426"/>
                </a:lnTo>
                <a:lnTo>
                  <a:pt x="4538672" y="5488711"/>
                </a:lnTo>
                <a:lnTo>
                  <a:pt x="4586311" y="5482565"/>
                </a:lnTo>
                <a:lnTo>
                  <a:pt x="4634674" y="5475974"/>
                </a:lnTo>
                <a:lnTo>
                  <a:pt x="4683723" y="5468924"/>
                </a:lnTo>
                <a:lnTo>
                  <a:pt x="4733414" y="5461399"/>
                </a:lnTo>
                <a:lnTo>
                  <a:pt x="4783707" y="5453384"/>
                </a:lnTo>
                <a:lnTo>
                  <a:pt x="4834561" y="5444865"/>
                </a:lnTo>
                <a:lnTo>
                  <a:pt x="4885935" y="5435827"/>
                </a:lnTo>
                <a:lnTo>
                  <a:pt x="4937788" y="5426255"/>
                </a:lnTo>
                <a:lnTo>
                  <a:pt x="4990079" y="5416135"/>
                </a:lnTo>
                <a:lnTo>
                  <a:pt x="5042767" y="5405451"/>
                </a:lnTo>
                <a:lnTo>
                  <a:pt x="5095811" y="5394190"/>
                </a:lnTo>
                <a:lnTo>
                  <a:pt x="5149170" y="5382335"/>
                </a:lnTo>
                <a:lnTo>
                  <a:pt x="5202802" y="5369872"/>
                </a:lnTo>
                <a:lnTo>
                  <a:pt x="5256668" y="5356787"/>
                </a:lnTo>
                <a:lnTo>
                  <a:pt x="5310725" y="5343064"/>
                </a:lnTo>
                <a:lnTo>
                  <a:pt x="5364933" y="5328690"/>
                </a:lnTo>
                <a:lnTo>
                  <a:pt x="5419251" y="5313648"/>
                </a:lnTo>
                <a:lnTo>
                  <a:pt x="5473637" y="5297925"/>
                </a:lnTo>
                <a:lnTo>
                  <a:pt x="5528051" y="5281505"/>
                </a:lnTo>
                <a:lnTo>
                  <a:pt x="5582452" y="5264374"/>
                </a:lnTo>
                <a:lnTo>
                  <a:pt x="5636798" y="5246517"/>
                </a:lnTo>
                <a:lnTo>
                  <a:pt x="5691050" y="5227919"/>
                </a:lnTo>
                <a:lnTo>
                  <a:pt x="5745164" y="5208565"/>
                </a:lnTo>
                <a:lnTo>
                  <a:pt x="5799102" y="5188441"/>
                </a:lnTo>
                <a:lnTo>
                  <a:pt x="5852821" y="5167531"/>
                </a:lnTo>
                <a:lnTo>
                  <a:pt x="5906280" y="5145822"/>
                </a:lnTo>
                <a:lnTo>
                  <a:pt x="5959439" y="5123297"/>
                </a:lnTo>
                <a:lnTo>
                  <a:pt x="6012257" y="5099943"/>
                </a:lnTo>
                <a:lnTo>
                  <a:pt x="6064692" y="5075745"/>
                </a:lnTo>
                <a:lnTo>
                  <a:pt x="6116703" y="5050687"/>
                </a:lnTo>
                <a:lnTo>
                  <a:pt x="6168250" y="5024755"/>
                </a:lnTo>
                <a:lnTo>
                  <a:pt x="6219291" y="4997935"/>
                </a:lnTo>
                <a:lnTo>
                  <a:pt x="6269786" y="4970211"/>
                </a:lnTo>
                <a:lnTo>
                  <a:pt x="6319693" y="4941568"/>
                </a:lnTo>
                <a:lnTo>
                  <a:pt x="6368971" y="4911993"/>
                </a:lnTo>
                <a:lnTo>
                  <a:pt x="6417580" y="4881469"/>
                </a:lnTo>
                <a:lnTo>
                  <a:pt x="6465478" y="4849983"/>
                </a:lnTo>
                <a:lnTo>
                  <a:pt x="6512624" y="4817519"/>
                </a:lnTo>
                <a:lnTo>
                  <a:pt x="6558977" y="4784063"/>
                </a:lnTo>
                <a:lnTo>
                  <a:pt x="6604497" y="4749600"/>
                </a:lnTo>
                <a:lnTo>
                  <a:pt x="6649142" y="4714114"/>
                </a:lnTo>
                <a:lnTo>
                  <a:pt x="6692871" y="4677592"/>
                </a:lnTo>
                <a:lnTo>
                  <a:pt x="6735643" y="4640019"/>
                </a:lnTo>
                <a:lnTo>
                  <a:pt x="6777418" y="4601379"/>
                </a:lnTo>
                <a:lnTo>
                  <a:pt x="6818153" y="4561658"/>
                </a:lnTo>
                <a:lnTo>
                  <a:pt x="6857809" y="4520842"/>
                </a:lnTo>
                <a:lnTo>
                  <a:pt x="6896343" y="4478914"/>
                </a:lnTo>
                <a:lnTo>
                  <a:pt x="6933716" y="4435862"/>
                </a:lnTo>
                <a:lnTo>
                  <a:pt x="6969886" y="4391669"/>
                </a:lnTo>
                <a:lnTo>
                  <a:pt x="7004812" y="4346321"/>
                </a:lnTo>
                <a:lnTo>
                  <a:pt x="7017813" y="4340334"/>
                </a:lnTo>
                <a:lnTo>
                  <a:pt x="7030148" y="4331763"/>
                </a:lnTo>
                <a:lnTo>
                  <a:pt x="7040387" y="4321550"/>
                </a:lnTo>
                <a:lnTo>
                  <a:pt x="7047103" y="4310634"/>
                </a:lnTo>
                <a:lnTo>
                  <a:pt x="7075638" y="4266269"/>
                </a:lnTo>
                <a:lnTo>
                  <a:pt x="7115175" y="4232036"/>
                </a:lnTo>
                <a:lnTo>
                  <a:pt x="7161188" y="4203638"/>
                </a:lnTo>
                <a:lnTo>
                  <a:pt x="7209155" y="4176776"/>
                </a:lnTo>
                <a:lnTo>
                  <a:pt x="7250826" y="4151997"/>
                </a:lnTo>
                <a:lnTo>
                  <a:pt x="7290117" y="4124848"/>
                </a:lnTo>
                <a:lnTo>
                  <a:pt x="7323312" y="4093533"/>
                </a:lnTo>
                <a:lnTo>
                  <a:pt x="7346696" y="4056253"/>
                </a:lnTo>
                <a:lnTo>
                  <a:pt x="7350521" y="4023203"/>
                </a:lnTo>
                <a:lnTo>
                  <a:pt x="7328154" y="4019121"/>
                </a:lnTo>
                <a:lnTo>
                  <a:pt x="7297118" y="4023445"/>
                </a:lnTo>
                <a:lnTo>
                  <a:pt x="7274941" y="4015613"/>
                </a:lnTo>
                <a:lnTo>
                  <a:pt x="7302120" y="3987760"/>
                </a:lnTo>
                <a:lnTo>
                  <a:pt x="7330836" y="3960050"/>
                </a:lnTo>
                <a:lnTo>
                  <a:pt x="7355861" y="3931388"/>
                </a:lnTo>
                <a:lnTo>
                  <a:pt x="7371969" y="3900678"/>
                </a:lnTo>
                <a:lnTo>
                  <a:pt x="7388123" y="3855523"/>
                </a:lnTo>
                <a:lnTo>
                  <a:pt x="7407612" y="3812802"/>
                </a:lnTo>
                <a:lnTo>
                  <a:pt x="7430411" y="3772409"/>
                </a:lnTo>
                <a:lnTo>
                  <a:pt x="7456496" y="3734240"/>
                </a:lnTo>
                <a:lnTo>
                  <a:pt x="7485840" y="3698192"/>
                </a:lnTo>
                <a:lnTo>
                  <a:pt x="7518419" y="3664159"/>
                </a:lnTo>
                <a:lnTo>
                  <a:pt x="7554207" y="3632037"/>
                </a:lnTo>
                <a:lnTo>
                  <a:pt x="7593180" y="3601722"/>
                </a:lnTo>
                <a:lnTo>
                  <a:pt x="7635312" y="3573109"/>
                </a:lnTo>
                <a:lnTo>
                  <a:pt x="7680579" y="3546094"/>
                </a:lnTo>
                <a:lnTo>
                  <a:pt x="7712055" y="3524373"/>
                </a:lnTo>
                <a:lnTo>
                  <a:pt x="7742174" y="3500437"/>
                </a:lnTo>
                <a:lnTo>
                  <a:pt x="7775340" y="3479835"/>
                </a:lnTo>
                <a:lnTo>
                  <a:pt x="7815961" y="3468116"/>
                </a:lnTo>
                <a:lnTo>
                  <a:pt x="7864161" y="3455113"/>
                </a:lnTo>
                <a:lnTo>
                  <a:pt x="7895597" y="3431901"/>
                </a:lnTo>
                <a:lnTo>
                  <a:pt x="7915402" y="3401595"/>
                </a:lnTo>
                <a:lnTo>
                  <a:pt x="7928705" y="3367312"/>
                </a:lnTo>
                <a:lnTo>
                  <a:pt x="7940641" y="3332170"/>
                </a:lnTo>
                <a:lnTo>
                  <a:pt x="7956340" y="3299285"/>
                </a:lnTo>
                <a:lnTo>
                  <a:pt x="7980934" y="3271774"/>
                </a:lnTo>
                <a:lnTo>
                  <a:pt x="7990766" y="3262225"/>
                </a:lnTo>
                <a:lnTo>
                  <a:pt x="7998825" y="3250438"/>
                </a:lnTo>
                <a:lnTo>
                  <a:pt x="8003811" y="3237984"/>
                </a:lnTo>
                <a:lnTo>
                  <a:pt x="8004429" y="3226435"/>
                </a:lnTo>
                <a:lnTo>
                  <a:pt x="7999474" y="3211387"/>
                </a:lnTo>
                <a:lnTo>
                  <a:pt x="7991268" y="3196732"/>
                </a:lnTo>
                <a:lnTo>
                  <a:pt x="7981229" y="3182483"/>
                </a:lnTo>
                <a:lnTo>
                  <a:pt x="7970774" y="3168650"/>
                </a:lnTo>
                <a:lnTo>
                  <a:pt x="7959431" y="3155295"/>
                </a:lnTo>
                <a:lnTo>
                  <a:pt x="7948993" y="3141821"/>
                </a:lnTo>
                <a:lnTo>
                  <a:pt x="7943127" y="3127251"/>
                </a:lnTo>
                <a:lnTo>
                  <a:pt x="7945501" y="3110611"/>
                </a:lnTo>
                <a:lnTo>
                  <a:pt x="7948015" y="3100040"/>
                </a:lnTo>
                <a:lnTo>
                  <a:pt x="7951708" y="3088338"/>
                </a:lnTo>
                <a:lnTo>
                  <a:pt x="7960520" y="3083518"/>
                </a:lnTo>
                <a:lnTo>
                  <a:pt x="7978394" y="3093593"/>
                </a:lnTo>
                <a:lnTo>
                  <a:pt x="8019016" y="3119306"/>
                </a:lnTo>
                <a:lnTo>
                  <a:pt x="8055261" y="3126114"/>
                </a:lnTo>
                <a:lnTo>
                  <a:pt x="8088804" y="3119008"/>
                </a:lnTo>
                <a:lnTo>
                  <a:pt x="8121320" y="3102981"/>
                </a:lnTo>
                <a:lnTo>
                  <a:pt x="8154485" y="3083024"/>
                </a:lnTo>
                <a:lnTo>
                  <a:pt x="8189976" y="3064129"/>
                </a:lnTo>
                <a:lnTo>
                  <a:pt x="8146839" y="3039635"/>
                </a:lnTo>
                <a:lnTo>
                  <a:pt x="8109585" y="3015440"/>
                </a:lnTo>
                <a:lnTo>
                  <a:pt x="8081855" y="2988030"/>
                </a:lnTo>
                <a:lnTo>
                  <a:pt x="8053160" y="2905462"/>
                </a:lnTo>
                <a:lnTo>
                  <a:pt x="8029537" y="2866126"/>
                </a:lnTo>
                <a:lnTo>
                  <a:pt x="7996967" y="2835370"/>
                </a:lnTo>
                <a:lnTo>
                  <a:pt x="7955994" y="2812678"/>
                </a:lnTo>
                <a:lnTo>
                  <a:pt x="7907162" y="2797536"/>
                </a:lnTo>
                <a:lnTo>
                  <a:pt x="7851013" y="2789428"/>
                </a:lnTo>
                <a:lnTo>
                  <a:pt x="7874265" y="2729880"/>
                </a:lnTo>
                <a:lnTo>
                  <a:pt x="7871777" y="2697861"/>
                </a:lnTo>
                <a:lnTo>
                  <a:pt x="7834332" y="2682414"/>
                </a:lnTo>
                <a:lnTo>
                  <a:pt x="7752715" y="2672588"/>
                </a:lnTo>
                <a:lnTo>
                  <a:pt x="7783325" y="2631896"/>
                </a:lnTo>
                <a:lnTo>
                  <a:pt x="7778682" y="2584755"/>
                </a:lnTo>
                <a:lnTo>
                  <a:pt x="7741285" y="2568067"/>
                </a:lnTo>
                <a:lnTo>
                  <a:pt x="7692491" y="2554085"/>
                </a:lnTo>
                <a:lnTo>
                  <a:pt x="7642875" y="2541651"/>
                </a:lnTo>
                <a:lnTo>
                  <a:pt x="7594141" y="2527026"/>
                </a:lnTo>
                <a:lnTo>
                  <a:pt x="7547991" y="2506472"/>
                </a:lnTo>
                <a:lnTo>
                  <a:pt x="7572547" y="2463909"/>
                </a:lnTo>
                <a:lnTo>
                  <a:pt x="7594374" y="2421071"/>
                </a:lnTo>
                <a:lnTo>
                  <a:pt x="7617237" y="2379884"/>
                </a:lnTo>
                <a:lnTo>
                  <a:pt x="7644906" y="2342275"/>
                </a:lnTo>
                <a:lnTo>
                  <a:pt x="7681146" y="2310168"/>
                </a:lnTo>
                <a:lnTo>
                  <a:pt x="7729728" y="2285492"/>
                </a:lnTo>
                <a:lnTo>
                  <a:pt x="7741550" y="2277758"/>
                </a:lnTo>
                <a:lnTo>
                  <a:pt x="7749635" y="2265727"/>
                </a:lnTo>
                <a:lnTo>
                  <a:pt x="7752337" y="2252148"/>
                </a:lnTo>
                <a:lnTo>
                  <a:pt x="7748016" y="2239772"/>
                </a:lnTo>
                <a:lnTo>
                  <a:pt x="7734661" y="2210121"/>
                </a:lnTo>
                <a:lnTo>
                  <a:pt x="7729869" y="2176389"/>
                </a:lnTo>
                <a:lnTo>
                  <a:pt x="7714516" y="2111765"/>
                </a:lnTo>
                <a:lnTo>
                  <a:pt x="7639050" y="2076069"/>
                </a:lnTo>
                <a:lnTo>
                  <a:pt x="7627858" y="2073499"/>
                </a:lnTo>
                <a:lnTo>
                  <a:pt x="7619523" y="2067893"/>
                </a:lnTo>
                <a:lnTo>
                  <a:pt x="7616475" y="2059834"/>
                </a:lnTo>
                <a:lnTo>
                  <a:pt x="7621143" y="2049907"/>
                </a:lnTo>
                <a:lnTo>
                  <a:pt x="7637250" y="2021820"/>
                </a:lnTo>
                <a:lnTo>
                  <a:pt x="7628747" y="2007615"/>
                </a:lnTo>
                <a:lnTo>
                  <a:pt x="7606409" y="2001508"/>
                </a:lnTo>
                <a:lnTo>
                  <a:pt x="7581011" y="1997710"/>
                </a:lnTo>
                <a:lnTo>
                  <a:pt x="7551989" y="1996279"/>
                </a:lnTo>
                <a:lnTo>
                  <a:pt x="7522289" y="1998551"/>
                </a:lnTo>
                <a:lnTo>
                  <a:pt x="7493089" y="1997227"/>
                </a:lnTo>
                <a:lnTo>
                  <a:pt x="7465568" y="1985010"/>
                </a:lnTo>
                <a:lnTo>
                  <a:pt x="7475343" y="1968553"/>
                </a:lnTo>
                <a:lnTo>
                  <a:pt x="7490523" y="1959276"/>
                </a:lnTo>
                <a:lnTo>
                  <a:pt x="7525385" y="1947926"/>
                </a:lnTo>
                <a:lnTo>
                  <a:pt x="7569438" y="1926877"/>
                </a:lnTo>
                <a:lnTo>
                  <a:pt x="7605776" y="1900983"/>
                </a:lnTo>
                <a:lnTo>
                  <a:pt x="7630969" y="1867255"/>
                </a:lnTo>
                <a:lnTo>
                  <a:pt x="7641590" y="1822704"/>
                </a:lnTo>
                <a:lnTo>
                  <a:pt x="7642560" y="1783256"/>
                </a:lnTo>
                <a:lnTo>
                  <a:pt x="7636113" y="1748583"/>
                </a:lnTo>
                <a:lnTo>
                  <a:pt x="7613068" y="1721030"/>
                </a:lnTo>
                <a:lnTo>
                  <a:pt x="7564247" y="1702943"/>
                </a:lnTo>
                <a:lnTo>
                  <a:pt x="7545451" y="1692499"/>
                </a:lnTo>
                <a:lnTo>
                  <a:pt x="7559167" y="1636903"/>
                </a:lnTo>
                <a:lnTo>
                  <a:pt x="7586116" y="1609472"/>
                </a:lnTo>
                <a:lnTo>
                  <a:pt x="7614364" y="1582816"/>
                </a:lnTo>
                <a:lnTo>
                  <a:pt x="7647588" y="1562090"/>
                </a:lnTo>
                <a:lnTo>
                  <a:pt x="7689469" y="1552448"/>
                </a:lnTo>
                <a:lnTo>
                  <a:pt x="7716793" y="1548604"/>
                </a:lnTo>
                <a:lnTo>
                  <a:pt x="7741665" y="1541129"/>
                </a:lnTo>
                <a:lnTo>
                  <a:pt x="7804423" y="1510083"/>
                </a:lnTo>
                <a:lnTo>
                  <a:pt x="7833106" y="1471168"/>
                </a:lnTo>
                <a:lnTo>
                  <a:pt x="7827287" y="1455183"/>
                </a:lnTo>
                <a:lnTo>
                  <a:pt x="7815040" y="1443783"/>
                </a:lnTo>
                <a:lnTo>
                  <a:pt x="7798458" y="1436074"/>
                </a:lnTo>
                <a:lnTo>
                  <a:pt x="7779639" y="1431163"/>
                </a:lnTo>
                <a:lnTo>
                  <a:pt x="7729010" y="1420295"/>
                </a:lnTo>
                <a:lnTo>
                  <a:pt x="7679808" y="1406466"/>
                </a:lnTo>
                <a:lnTo>
                  <a:pt x="7632210" y="1388570"/>
                </a:lnTo>
                <a:lnTo>
                  <a:pt x="7586391" y="1365505"/>
                </a:lnTo>
                <a:lnTo>
                  <a:pt x="7542530" y="1336167"/>
                </a:lnTo>
                <a:lnTo>
                  <a:pt x="7577548" y="1315600"/>
                </a:lnTo>
                <a:lnTo>
                  <a:pt x="7611030" y="1296511"/>
                </a:lnTo>
                <a:lnTo>
                  <a:pt x="7642203" y="1277373"/>
                </a:lnTo>
                <a:lnTo>
                  <a:pt x="7670292" y="1256665"/>
                </a:lnTo>
                <a:lnTo>
                  <a:pt x="7677204" y="1244209"/>
                </a:lnTo>
                <a:lnTo>
                  <a:pt x="7672096" y="1229473"/>
                </a:lnTo>
                <a:lnTo>
                  <a:pt x="7631003" y="1194202"/>
                </a:lnTo>
                <a:lnTo>
                  <a:pt x="7597611" y="1174185"/>
                </a:lnTo>
                <a:lnTo>
                  <a:pt x="7557384" y="1152927"/>
                </a:lnTo>
                <a:lnTo>
                  <a:pt x="7511618" y="1130688"/>
                </a:lnTo>
                <a:lnTo>
                  <a:pt x="7461609" y="1107726"/>
                </a:lnTo>
                <a:lnTo>
                  <a:pt x="7408655" y="1084303"/>
                </a:lnTo>
                <a:lnTo>
                  <a:pt x="7245078" y="1013855"/>
                </a:lnTo>
                <a:lnTo>
                  <a:pt x="7193302" y="991178"/>
                </a:lnTo>
                <a:lnTo>
                  <a:pt x="7145062" y="969338"/>
                </a:lnTo>
                <a:lnTo>
                  <a:pt x="7101654" y="948593"/>
                </a:lnTo>
                <a:lnTo>
                  <a:pt x="7064375" y="929203"/>
                </a:lnTo>
                <a:lnTo>
                  <a:pt x="7013387" y="895527"/>
                </a:lnTo>
                <a:lnTo>
                  <a:pt x="6989437" y="863435"/>
                </a:lnTo>
                <a:lnTo>
                  <a:pt x="6969601" y="846597"/>
                </a:lnTo>
                <a:lnTo>
                  <a:pt x="6945907" y="833022"/>
                </a:lnTo>
                <a:lnTo>
                  <a:pt x="6921500" y="824484"/>
                </a:lnTo>
                <a:lnTo>
                  <a:pt x="6872725" y="811649"/>
                </a:lnTo>
                <a:lnTo>
                  <a:pt x="6825057" y="796419"/>
                </a:lnTo>
                <a:lnTo>
                  <a:pt x="6778145" y="779540"/>
                </a:lnTo>
                <a:lnTo>
                  <a:pt x="6685183" y="743818"/>
                </a:lnTo>
                <a:lnTo>
                  <a:pt x="6638431" y="726468"/>
                </a:lnTo>
                <a:lnTo>
                  <a:pt x="6591029" y="710454"/>
                </a:lnTo>
                <a:lnTo>
                  <a:pt x="6542628" y="696522"/>
                </a:lnTo>
                <a:lnTo>
                  <a:pt x="6492875" y="685419"/>
                </a:lnTo>
                <a:lnTo>
                  <a:pt x="6445182" y="676161"/>
                </a:lnTo>
                <a:lnTo>
                  <a:pt x="6397510" y="666304"/>
                </a:lnTo>
                <a:lnTo>
                  <a:pt x="6349708" y="655926"/>
                </a:lnTo>
                <a:lnTo>
                  <a:pt x="6301627" y="645107"/>
                </a:lnTo>
                <a:lnTo>
                  <a:pt x="6051804" y="587121"/>
                </a:lnTo>
                <a:lnTo>
                  <a:pt x="6086325" y="560729"/>
                </a:lnTo>
                <a:lnTo>
                  <a:pt x="6124669" y="539764"/>
                </a:lnTo>
                <a:lnTo>
                  <a:pt x="6165149" y="522256"/>
                </a:lnTo>
                <a:lnTo>
                  <a:pt x="6206073" y="506238"/>
                </a:lnTo>
                <a:lnTo>
                  <a:pt x="6245754" y="489742"/>
                </a:lnTo>
                <a:lnTo>
                  <a:pt x="6282501" y="470798"/>
                </a:lnTo>
                <a:lnTo>
                  <a:pt x="6314627" y="447439"/>
                </a:lnTo>
                <a:lnTo>
                  <a:pt x="6340441" y="417697"/>
                </a:lnTo>
                <a:lnTo>
                  <a:pt x="6358255" y="379603"/>
                </a:lnTo>
                <a:lnTo>
                  <a:pt x="6311478" y="371565"/>
                </a:lnTo>
                <a:lnTo>
                  <a:pt x="6264351" y="366842"/>
                </a:lnTo>
                <a:lnTo>
                  <a:pt x="6217003" y="364458"/>
                </a:lnTo>
                <a:lnTo>
                  <a:pt x="6169563" y="363438"/>
                </a:lnTo>
                <a:lnTo>
                  <a:pt x="6122161" y="362807"/>
                </a:lnTo>
                <a:lnTo>
                  <a:pt x="6074928" y="361589"/>
                </a:lnTo>
                <a:lnTo>
                  <a:pt x="6027991" y="358809"/>
                </a:lnTo>
                <a:lnTo>
                  <a:pt x="5981481" y="353491"/>
                </a:lnTo>
                <a:lnTo>
                  <a:pt x="5935527" y="344661"/>
                </a:lnTo>
                <a:lnTo>
                  <a:pt x="5890260" y="331343"/>
                </a:lnTo>
                <a:lnTo>
                  <a:pt x="5879865" y="329328"/>
                </a:lnTo>
                <a:lnTo>
                  <a:pt x="5868352" y="329707"/>
                </a:lnTo>
                <a:lnTo>
                  <a:pt x="5844540" y="332740"/>
                </a:lnTo>
                <a:lnTo>
                  <a:pt x="5793181" y="336977"/>
                </a:lnTo>
                <a:lnTo>
                  <a:pt x="5741850" y="340276"/>
                </a:lnTo>
                <a:lnTo>
                  <a:pt x="5690548" y="342681"/>
                </a:lnTo>
                <a:lnTo>
                  <a:pt x="5639277" y="344236"/>
                </a:lnTo>
                <a:lnTo>
                  <a:pt x="5588038" y="344982"/>
                </a:lnTo>
                <a:lnTo>
                  <a:pt x="5536833" y="344964"/>
                </a:lnTo>
                <a:lnTo>
                  <a:pt x="5485662" y="344225"/>
                </a:lnTo>
                <a:lnTo>
                  <a:pt x="5434529" y="342808"/>
                </a:lnTo>
                <a:lnTo>
                  <a:pt x="5383434" y="340756"/>
                </a:lnTo>
                <a:lnTo>
                  <a:pt x="5332379" y="338113"/>
                </a:lnTo>
                <a:lnTo>
                  <a:pt x="5281366" y="334921"/>
                </a:lnTo>
                <a:lnTo>
                  <a:pt x="5230396" y="331225"/>
                </a:lnTo>
                <a:lnTo>
                  <a:pt x="5179470" y="327067"/>
                </a:lnTo>
                <a:lnTo>
                  <a:pt x="5128591" y="322490"/>
                </a:lnTo>
                <a:lnTo>
                  <a:pt x="5077759" y="317538"/>
                </a:lnTo>
                <a:lnTo>
                  <a:pt x="5026977" y="312254"/>
                </a:lnTo>
                <a:lnTo>
                  <a:pt x="4976246" y="306681"/>
                </a:lnTo>
                <a:lnTo>
                  <a:pt x="4875063" y="295082"/>
                </a:lnTo>
                <a:lnTo>
                  <a:pt x="4774011" y="284000"/>
                </a:lnTo>
                <a:lnTo>
                  <a:pt x="4672904" y="273535"/>
                </a:lnTo>
                <a:lnTo>
                  <a:pt x="4571743" y="263663"/>
                </a:lnTo>
                <a:lnTo>
                  <a:pt x="4470531" y="254360"/>
                </a:lnTo>
                <a:lnTo>
                  <a:pt x="4369270" y="245601"/>
                </a:lnTo>
                <a:lnTo>
                  <a:pt x="4267961" y="237362"/>
                </a:lnTo>
                <a:lnTo>
                  <a:pt x="4115915" y="225927"/>
                </a:lnTo>
                <a:lnTo>
                  <a:pt x="3963774" y="215526"/>
                </a:lnTo>
                <a:lnTo>
                  <a:pt x="3811546" y="206077"/>
                </a:lnTo>
                <a:lnTo>
                  <a:pt x="3659237" y="197498"/>
                </a:lnTo>
                <a:lnTo>
                  <a:pt x="3509233" y="189921"/>
                </a:lnTo>
                <a:lnTo>
                  <a:pt x="3211475" y="176600"/>
                </a:lnTo>
                <a:lnTo>
                  <a:pt x="3013043" y="167131"/>
                </a:lnTo>
                <a:lnTo>
                  <a:pt x="2913897" y="161702"/>
                </a:lnTo>
                <a:lnTo>
                  <a:pt x="2814819" y="155579"/>
                </a:lnTo>
                <a:lnTo>
                  <a:pt x="2715826" y="148589"/>
                </a:lnTo>
                <a:lnTo>
                  <a:pt x="2666366" y="144715"/>
                </a:lnTo>
                <a:lnTo>
                  <a:pt x="2616933" y="140560"/>
                </a:lnTo>
                <a:lnTo>
                  <a:pt x="2567529" y="136101"/>
                </a:lnTo>
                <a:lnTo>
                  <a:pt x="2518156" y="131318"/>
                </a:lnTo>
                <a:lnTo>
                  <a:pt x="2316169" y="110635"/>
                </a:lnTo>
                <a:lnTo>
                  <a:pt x="1357375" y="8000"/>
                </a:lnTo>
                <a:lnTo>
                  <a:pt x="1330055" y="3429"/>
                </a:lnTo>
                <a:lnTo>
                  <a:pt x="1315960" y="1143"/>
                </a:lnTo>
                <a:lnTo>
                  <a:pt x="1301876" y="0"/>
                </a:lnTo>
                <a:close/>
              </a:path>
            </a:pathLst>
          </a:custGeom>
          <a:solidFill>
            <a:srgbClr val="EF7B97"/>
          </a:solidFill>
          <a:ln>
            <a:noFill/>
          </a:ln>
        </p:spPr>
        <p:txBody>
          <a:bodyPr/>
          <a:lstStyle/>
          <a:p>
            <a:endParaRPr lang="it-IT"/>
          </a:p>
        </p:txBody>
      </p:sp>
      <p:sp>
        <p:nvSpPr>
          <p:cNvPr id="138" name="Google Shape;138;p1"/>
          <p:cNvSpPr/>
          <p:nvPr/>
        </p:nvSpPr>
        <p:spPr>
          <a:xfrm>
            <a:off x="1675075" y="1182425"/>
            <a:ext cx="9400200" cy="4595100"/>
          </a:xfrm>
          <a:prstGeom prst="rect">
            <a:avLst/>
          </a:prstGeom>
          <a:noFill/>
          <a:ln>
            <a:noFill/>
          </a:ln>
        </p:spPr>
        <p:txBody>
          <a:bodyPr spcFirstLastPara="1" wrap="square" lIns="0" tIns="59750" rIns="0" bIns="0" anchor="t" anchorCtr="0">
            <a:noAutofit/>
          </a:bodyPr>
          <a:lstStyle/>
          <a:p>
            <a:pPr marL="99000" marR="0" lvl="0" indent="0" algn="ctr" rtl="0">
              <a:lnSpc>
                <a:spcPct val="108214"/>
              </a:lnSpc>
              <a:spcBef>
                <a:spcPts val="0"/>
              </a:spcBef>
              <a:spcAft>
                <a:spcPts val="0"/>
              </a:spcAft>
              <a:buClr>
                <a:srgbClr val="000000"/>
              </a:buClr>
              <a:buSzPts val="2800"/>
              <a:buFont typeface="Arial"/>
              <a:buNone/>
            </a:pPr>
            <a:r>
              <a:rPr lang="it-IT" sz="2800" b="1" i="1" u="none" strike="noStrike" cap="none">
                <a:solidFill>
                  <a:schemeClr val="lt2"/>
                </a:solidFill>
                <a:latin typeface="Verdana"/>
                <a:ea typeface="Verdana"/>
                <a:cs typeface="Verdana"/>
                <a:sym typeface="Verdana"/>
              </a:rPr>
              <a:t>Progetto anti tratta di Trieste </a:t>
            </a:r>
            <a:endParaRPr sz="2800" b="1" i="1" u="none" strike="noStrike" cap="none">
              <a:solidFill>
                <a:schemeClr val="lt2"/>
              </a:solidFill>
              <a:latin typeface="Verdana"/>
              <a:ea typeface="Verdana"/>
              <a:cs typeface="Verdana"/>
              <a:sym typeface="Verdana"/>
            </a:endParaRPr>
          </a:p>
          <a:p>
            <a:pPr marL="99000" marR="0" lvl="0" indent="0" algn="ctr" rtl="0">
              <a:lnSpc>
                <a:spcPct val="108214"/>
              </a:lnSpc>
              <a:spcBef>
                <a:spcPts val="471"/>
              </a:spcBef>
              <a:spcAft>
                <a:spcPts val="0"/>
              </a:spcAft>
              <a:buClr>
                <a:srgbClr val="000000"/>
              </a:buClr>
              <a:buSzPts val="2300"/>
              <a:buFont typeface="Arial"/>
              <a:buNone/>
            </a:pPr>
            <a:r>
              <a:rPr lang="it-IT" sz="2300" b="1" i="1" u="none" strike="noStrike" cap="none">
                <a:solidFill>
                  <a:schemeClr val="lt2"/>
                </a:solidFill>
                <a:latin typeface="Verdana"/>
                <a:ea typeface="Verdana"/>
                <a:cs typeface="Verdana"/>
                <a:sym typeface="Verdana"/>
              </a:rPr>
              <a:t>programma attuato dal</a:t>
            </a:r>
            <a:endParaRPr sz="2300" b="0" i="0" u="none" strike="noStrike" cap="none">
              <a:solidFill>
                <a:schemeClr val="lt2"/>
              </a:solidFill>
              <a:latin typeface="Arial"/>
              <a:ea typeface="Arial"/>
              <a:cs typeface="Arial"/>
              <a:sym typeface="Arial"/>
            </a:endParaRPr>
          </a:p>
          <a:p>
            <a:pPr marL="720" marR="0" lvl="0" indent="0" algn="ctr" rtl="0">
              <a:lnSpc>
                <a:spcPct val="94745"/>
              </a:lnSpc>
              <a:spcBef>
                <a:spcPts val="2591"/>
              </a:spcBef>
              <a:spcAft>
                <a:spcPts val="0"/>
              </a:spcAft>
              <a:buClr>
                <a:srgbClr val="000000"/>
              </a:buClr>
              <a:buSzPts val="2650"/>
              <a:buFont typeface="Arial"/>
              <a:buNone/>
            </a:pPr>
            <a:r>
              <a:rPr lang="it-IT" sz="2650" b="0" i="1" u="none" strike="noStrike" cap="none">
                <a:solidFill>
                  <a:schemeClr val="lt2"/>
                </a:solidFill>
                <a:latin typeface="Trebuchet MS"/>
                <a:ea typeface="Trebuchet MS"/>
                <a:cs typeface="Trebuchet MS"/>
                <a:sym typeface="Trebuchet MS"/>
              </a:rPr>
              <a:t>Comitato per i Diritti Civili delle Prostitute APS</a:t>
            </a:r>
            <a:endParaRPr sz="2650" b="0" i="1" u="none" strike="noStrike" cap="none">
              <a:solidFill>
                <a:schemeClr val="lt2"/>
              </a:solidFill>
              <a:latin typeface="Trebuchet MS"/>
              <a:ea typeface="Trebuchet MS"/>
              <a:cs typeface="Trebuchet MS"/>
              <a:sym typeface="Trebuchet MS"/>
            </a:endParaRPr>
          </a:p>
          <a:p>
            <a:pPr marL="720" marR="0" lvl="0" indent="0" algn="ctr" rtl="0">
              <a:lnSpc>
                <a:spcPct val="94745"/>
              </a:lnSpc>
              <a:spcBef>
                <a:spcPts val="2591"/>
              </a:spcBef>
              <a:spcAft>
                <a:spcPts val="0"/>
              </a:spcAft>
              <a:buClr>
                <a:srgbClr val="000000"/>
              </a:buClr>
              <a:buSzPts val="2650"/>
              <a:buFont typeface="Arial"/>
              <a:buNone/>
            </a:pPr>
            <a:r>
              <a:rPr lang="it-IT" sz="2650" b="0" i="1" u="none" strike="noStrike" cap="none">
                <a:solidFill>
                  <a:schemeClr val="lt2"/>
                </a:solidFill>
                <a:latin typeface="Trebuchet MS"/>
                <a:ea typeface="Trebuchet MS"/>
                <a:cs typeface="Trebuchet MS"/>
                <a:sym typeface="Trebuchet MS"/>
              </a:rPr>
              <a:t> nell’ambito della rete regionale</a:t>
            </a:r>
            <a:endParaRPr sz="2650" b="0" i="1" u="none" strike="noStrike" cap="none">
              <a:solidFill>
                <a:schemeClr val="lt2"/>
              </a:solidFill>
              <a:latin typeface="Trebuchet MS"/>
              <a:ea typeface="Trebuchet MS"/>
              <a:cs typeface="Trebuchet MS"/>
              <a:sym typeface="Trebuchet MS"/>
            </a:endParaRPr>
          </a:p>
          <a:p>
            <a:pPr marL="720" marR="0" lvl="0" indent="0" algn="ctr" rtl="0">
              <a:lnSpc>
                <a:spcPct val="94745"/>
              </a:lnSpc>
              <a:spcBef>
                <a:spcPts val="2591"/>
              </a:spcBef>
              <a:spcAft>
                <a:spcPts val="0"/>
              </a:spcAft>
              <a:buClr>
                <a:srgbClr val="000000"/>
              </a:buClr>
              <a:buSzPts val="2650"/>
              <a:buFont typeface="Arial"/>
              <a:buNone/>
            </a:pPr>
            <a:r>
              <a:rPr lang="it-IT" sz="2650" b="1" i="1" u="none" strike="noStrike" cap="none">
                <a:solidFill>
                  <a:schemeClr val="lt2"/>
                </a:solidFill>
                <a:latin typeface="Trebuchet MS"/>
                <a:ea typeface="Trebuchet MS"/>
                <a:cs typeface="Trebuchet MS"/>
                <a:sym typeface="Trebuchet MS"/>
              </a:rPr>
              <a:t>Il FVG in rete contro la tratta</a:t>
            </a:r>
            <a:endParaRPr sz="2650" b="1" i="1">
              <a:solidFill>
                <a:schemeClr val="lt2"/>
              </a:solidFill>
              <a:latin typeface="Trebuchet MS"/>
              <a:ea typeface="Trebuchet MS"/>
              <a:cs typeface="Trebuchet MS"/>
              <a:sym typeface="Trebuchet MS"/>
            </a:endParaRPr>
          </a:p>
          <a:p>
            <a:pPr marL="2501900" marR="2463800" lvl="0" indent="0" algn="ctr" rtl="0">
              <a:lnSpc>
                <a:spcPct val="116000"/>
              </a:lnSpc>
              <a:spcBef>
                <a:spcPts val="1800"/>
              </a:spcBef>
              <a:spcAft>
                <a:spcPts val="0"/>
              </a:spcAft>
              <a:buClr>
                <a:schemeClr val="dk1"/>
              </a:buClr>
              <a:buSzPts val="1100"/>
              <a:buFont typeface="Arial"/>
              <a:buNone/>
            </a:pPr>
            <a:r>
              <a:rPr lang="it-IT" sz="2000" i="1">
                <a:solidFill>
                  <a:srgbClr val="FFFFFF"/>
                </a:solidFill>
                <a:latin typeface="Trebuchet MS"/>
                <a:ea typeface="Trebuchet MS"/>
                <a:cs typeface="Trebuchet MS"/>
                <a:sym typeface="Trebuchet MS"/>
              </a:rPr>
              <a:t>Corso di Antropologia dei Processi Migratori, Laurea Magistrale Politiche e Servizi sociali</a:t>
            </a:r>
            <a:endParaRPr sz="2000" i="1">
              <a:solidFill>
                <a:srgbClr val="FFFFFF"/>
              </a:solidFill>
              <a:latin typeface="Trebuchet MS"/>
              <a:ea typeface="Trebuchet MS"/>
              <a:cs typeface="Trebuchet MS"/>
              <a:sym typeface="Trebuchet MS"/>
            </a:endParaRPr>
          </a:p>
          <a:p>
            <a:pPr marL="2501900" marR="2463800" lvl="0" indent="0" algn="ctr" rtl="0">
              <a:lnSpc>
                <a:spcPct val="116000"/>
              </a:lnSpc>
              <a:spcBef>
                <a:spcPts val="1800"/>
              </a:spcBef>
              <a:spcAft>
                <a:spcPts val="0"/>
              </a:spcAft>
              <a:buClr>
                <a:schemeClr val="dk1"/>
              </a:buClr>
              <a:buSzPts val="1100"/>
              <a:buFont typeface="Arial"/>
              <a:buNone/>
            </a:pPr>
            <a:r>
              <a:rPr lang="it-IT" sz="2000" i="1">
                <a:solidFill>
                  <a:srgbClr val="FFFFFF"/>
                </a:solidFill>
                <a:latin typeface="Trebuchet MS"/>
                <a:ea typeface="Trebuchet MS"/>
                <a:cs typeface="Trebuchet MS"/>
                <a:sym typeface="Trebuchet MS"/>
              </a:rPr>
              <a:t>23/04/2025</a:t>
            </a:r>
            <a:endParaRPr sz="2000" i="1">
              <a:solidFill>
                <a:srgbClr val="FFFFFF"/>
              </a:solidFill>
              <a:latin typeface="Trebuchet MS"/>
              <a:ea typeface="Trebuchet MS"/>
              <a:cs typeface="Trebuchet MS"/>
              <a:sym typeface="Trebuchet MS"/>
            </a:endParaRPr>
          </a:p>
          <a:p>
            <a:pPr marL="720" marR="0" lvl="0" indent="0" algn="ctr" rtl="0">
              <a:lnSpc>
                <a:spcPct val="94745"/>
              </a:lnSpc>
              <a:spcBef>
                <a:spcPts val="2591"/>
              </a:spcBef>
              <a:spcAft>
                <a:spcPts val="0"/>
              </a:spcAft>
              <a:buClr>
                <a:srgbClr val="000000"/>
              </a:buClr>
              <a:buSzPts val="2650"/>
              <a:buFont typeface="Arial"/>
              <a:buNone/>
            </a:pPr>
            <a:endParaRPr sz="2650" b="1" i="1">
              <a:solidFill>
                <a:schemeClr val="lt2"/>
              </a:solidFill>
              <a:latin typeface="Trebuchet MS"/>
              <a:ea typeface="Trebuchet MS"/>
              <a:cs typeface="Trebuchet MS"/>
              <a:sym typeface="Trebuchet MS"/>
            </a:endParaRPr>
          </a:p>
          <a:p>
            <a:pPr marL="720" marR="0" lvl="0" indent="0" algn="ctr" rtl="0">
              <a:lnSpc>
                <a:spcPct val="94745"/>
              </a:lnSpc>
              <a:spcBef>
                <a:spcPts val="2591"/>
              </a:spcBef>
              <a:spcAft>
                <a:spcPts val="0"/>
              </a:spcAft>
              <a:buClr>
                <a:srgbClr val="000000"/>
              </a:buClr>
              <a:buSzPts val="2950"/>
              <a:buFont typeface="Arial"/>
              <a:buNone/>
            </a:pPr>
            <a:endParaRPr sz="2950" b="1" i="1" u="none" strike="noStrike" cap="none">
              <a:solidFill>
                <a:schemeClr val="lt2"/>
              </a:solidFill>
              <a:latin typeface="Trebuchet MS"/>
              <a:ea typeface="Trebuchet MS"/>
              <a:cs typeface="Trebuchet MS"/>
              <a:sym typeface="Trebuchet MS"/>
            </a:endParaRPr>
          </a:p>
          <a:p>
            <a:pPr marL="720" marR="0" lvl="0" indent="0" algn="ctr" rtl="0">
              <a:lnSpc>
                <a:spcPct val="100000"/>
              </a:lnSpc>
              <a:spcBef>
                <a:spcPts val="0"/>
              </a:spcBef>
              <a:spcAft>
                <a:spcPts val="0"/>
              </a:spcAft>
              <a:buClr>
                <a:srgbClr val="000000"/>
              </a:buClr>
              <a:buSzPts val="2000"/>
              <a:buFont typeface="Arial"/>
              <a:buNone/>
            </a:pPr>
            <a:endParaRPr sz="2000" b="0" i="1" u="none" strike="noStrike" cap="none">
              <a:solidFill>
                <a:schemeClr val="lt2"/>
              </a:solidFill>
              <a:latin typeface="Trebuchet MS"/>
              <a:ea typeface="Trebuchet MS"/>
              <a:cs typeface="Trebuchet MS"/>
              <a:sym typeface="Trebuchet MS"/>
            </a:endParaRPr>
          </a:p>
          <a:p>
            <a:pPr marL="720" marR="0" lvl="0" indent="0" algn="ctr" rtl="0">
              <a:lnSpc>
                <a:spcPct val="139750"/>
              </a:lnSpc>
              <a:spcBef>
                <a:spcPts val="2591"/>
              </a:spcBef>
              <a:spcAft>
                <a:spcPts val="0"/>
              </a:spcAft>
              <a:buClr>
                <a:srgbClr val="000000"/>
              </a:buClr>
              <a:buSzPts val="2000"/>
              <a:buFont typeface="Arial"/>
              <a:buNone/>
            </a:pPr>
            <a:endParaRPr sz="2000" b="0" i="1" u="none" strike="noStrike" cap="none">
              <a:solidFill>
                <a:schemeClr val="lt2"/>
              </a:solidFill>
              <a:latin typeface="Trebuchet MS"/>
              <a:ea typeface="Trebuchet MS"/>
              <a:cs typeface="Trebuchet MS"/>
              <a:sym typeface="Trebuchet MS"/>
            </a:endParaRPr>
          </a:p>
          <a:p>
            <a:pPr marL="720" marR="0" lvl="0" indent="0" algn="ctr" rtl="0">
              <a:lnSpc>
                <a:spcPct val="139750"/>
              </a:lnSpc>
              <a:spcBef>
                <a:spcPts val="2591"/>
              </a:spcBef>
              <a:spcAft>
                <a:spcPts val="0"/>
              </a:spcAft>
              <a:buClr>
                <a:srgbClr val="000000"/>
              </a:buClr>
              <a:buSzPts val="2000"/>
              <a:buFont typeface="Arial"/>
              <a:buNone/>
            </a:pPr>
            <a:endParaRPr sz="2000" b="0" i="0" u="none" strike="noStrike" cap="none">
              <a:solidFill>
                <a:schemeClr val="lt2"/>
              </a:solidFill>
              <a:latin typeface="Arial"/>
              <a:ea typeface="Arial"/>
              <a:cs typeface="Arial"/>
              <a:sym typeface="Arial"/>
            </a:endParaRPr>
          </a:p>
          <a:p>
            <a:pPr marL="720" marR="0" lvl="0" indent="0" algn="ctr" rtl="0">
              <a:lnSpc>
                <a:spcPct val="139750"/>
              </a:lnSpc>
              <a:spcBef>
                <a:spcPts val="2591"/>
              </a:spcBef>
              <a:spcAft>
                <a:spcPts val="0"/>
              </a:spcAft>
              <a:buClr>
                <a:srgbClr val="000000"/>
              </a:buClr>
              <a:buSzPts val="2000"/>
              <a:buFont typeface="Arial"/>
              <a:buNone/>
            </a:pPr>
            <a:endParaRPr sz="2000" b="0" i="0" u="none" strike="noStrike" cap="none">
              <a:solidFill>
                <a:schemeClr val="lt2"/>
              </a:solidFill>
              <a:latin typeface="Arial"/>
              <a:ea typeface="Arial"/>
              <a:cs typeface="Arial"/>
              <a:sym typeface="Arial"/>
            </a:endParaRPr>
          </a:p>
        </p:txBody>
      </p:sp>
      <p:sp>
        <p:nvSpPr>
          <p:cNvPr id="139" name="Google Shape;139;p1"/>
          <p:cNvSpPr/>
          <p:nvPr/>
        </p:nvSpPr>
        <p:spPr>
          <a:xfrm>
            <a:off x="8208000" y="5904000"/>
            <a:ext cx="3813840" cy="9154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1"/>
          <p:cNvSpPr/>
          <p:nvPr/>
        </p:nvSpPr>
        <p:spPr>
          <a:xfrm>
            <a:off x="1045450" y="5832000"/>
            <a:ext cx="11146500" cy="916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it-IT" b="1" i="1" u="none" strike="noStrike" cap="none">
                <a:solidFill>
                  <a:srgbClr val="000000"/>
                </a:solidFill>
                <a:latin typeface="Tahoma"/>
                <a:ea typeface="Tahoma"/>
                <a:cs typeface="Tahoma"/>
                <a:sym typeface="Tahoma"/>
              </a:rPr>
              <a:t>Dott.ssa Letonde Hermine Gbedo, Coordinatrice Progetto Regionale anti-tratta, Mediatrice Linguistico Culturale</a:t>
            </a:r>
            <a:endParaRPr b="1" i="1"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r>
              <a:rPr lang="it-IT" b="1">
                <a:solidFill>
                  <a:schemeClr val="dk1"/>
                </a:solidFill>
                <a:latin typeface="Tahoma"/>
                <a:ea typeface="Tahoma"/>
                <a:cs typeface="Tahoma"/>
                <a:sym typeface="Tahoma"/>
              </a:rPr>
              <a:t>Dott.ssa Linda Pavanello, Laurea Magistrale in Studi di Genere e operatrice antitratta</a:t>
            </a:r>
            <a:endParaRPr b="1">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r>
              <a:rPr lang="it-IT" b="1">
                <a:solidFill>
                  <a:schemeClr val="dk1"/>
                </a:solidFill>
                <a:latin typeface="Tahoma"/>
                <a:ea typeface="Tahoma"/>
                <a:cs typeface="Tahoma"/>
                <a:sym typeface="Tahoma"/>
              </a:rPr>
              <a:t>Dott.ssa Paola Illicher, operatrice antitratta</a:t>
            </a:r>
            <a:endParaRPr b="1">
              <a:solidFill>
                <a:schemeClr val="dk1"/>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9"/>
          <p:cNvSpPr/>
          <p:nvPr/>
        </p:nvSpPr>
        <p:spPr>
          <a:xfrm>
            <a:off x="3739850" y="257976"/>
            <a:ext cx="4433700" cy="732300"/>
          </a:xfrm>
          <a:prstGeom prst="rect">
            <a:avLst/>
          </a:prstGeom>
          <a:noFill/>
          <a:ln>
            <a:noFill/>
          </a:ln>
        </p:spPr>
        <p:txBody>
          <a:bodyPr spcFirstLastPara="1" wrap="square" lIns="0" tIns="12225" rIns="0" bIns="0" anchor="t" anchorCtr="0">
            <a:noAutofit/>
          </a:bodyPr>
          <a:lstStyle/>
          <a:p>
            <a:pPr marL="12600" marR="0" lvl="0" indent="0" algn="l" rtl="0">
              <a:lnSpc>
                <a:spcPct val="100000"/>
              </a:lnSpc>
              <a:spcBef>
                <a:spcPts val="0"/>
              </a:spcBef>
              <a:spcAft>
                <a:spcPts val="0"/>
              </a:spcAft>
              <a:buClr>
                <a:srgbClr val="000000"/>
              </a:buClr>
              <a:buSzPts val="4000"/>
              <a:buFont typeface="Arial"/>
              <a:buNone/>
            </a:pPr>
            <a:r>
              <a:rPr lang="it-IT" sz="4000" b="0" i="1" u="none" strike="noStrike" cap="none">
                <a:solidFill>
                  <a:srgbClr val="000000"/>
                </a:solidFill>
                <a:latin typeface="Georgia"/>
                <a:ea typeface="Georgia"/>
                <a:cs typeface="Georgia"/>
                <a:sym typeface="Georgia"/>
              </a:rPr>
              <a:t>Tratta di persone</a:t>
            </a:r>
            <a:endParaRPr sz="4000" b="0" i="0" u="none" strike="noStrike" cap="none">
              <a:solidFill>
                <a:srgbClr val="000000"/>
              </a:solidFill>
              <a:latin typeface="Arial"/>
              <a:ea typeface="Arial"/>
              <a:cs typeface="Arial"/>
              <a:sym typeface="Arial"/>
            </a:endParaRPr>
          </a:p>
        </p:txBody>
      </p:sp>
      <p:sp>
        <p:nvSpPr>
          <p:cNvPr id="228" name="Google Shape;228;p9"/>
          <p:cNvSpPr/>
          <p:nvPr/>
        </p:nvSpPr>
        <p:spPr>
          <a:xfrm>
            <a:off x="613800" y="1527250"/>
            <a:ext cx="10478100" cy="5170500"/>
          </a:xfrm>
          <a:prstGeom prst="rect">
            <a:avLst/>
          </a:prstGeom>
          <a:noFill/>
          <a:ln>
            <a:noFill/>
          </a:ln>
        </p:spPr>
        <p:txBody>
          <a:bodyPr spcFirstLastPara="1" wrap="square" lIns="0" tIns="12225" rIns="0" bIns="0" anchor="t" anchorCtr="0">
            <a:noAutofit/>
          </a:bodyPr>
          <a:lstStyle/>
          <a:p>
            <a:pPr marL="12600" marR="0" lvl="0" indent="0" algn="l" rtl="0">
              <a:lnSpc>
                <a:spcPct val="100000"/>
              </a:lnSpc>
              <a:spcBef>
                <a:spcPts val="0"/>
              </a:spcBef>
              <a:spcAft>
                <a:spcPts val="0"/>
              </a:spcAft>
              <a:buClr>
                <a:srgbClr val="000000"/>
              </a:buClr>
              <a:buSzPts val="2800"/>
              <a:buFont typeface="Arial"/>
              <a:buNone/>
            </a:pPr>
            <a:r>
              <a:rPr lang="it-IT" sz="2800" b="1" i="0" u="none" strike="noStrike" cap="none">
                <a:solidFill>
                  <a:srgbClr val="000000"/>
                </a:solidFill>
                <a:latin typeface="Tahoma"/>
                <a:ea typeface="Tahoma"/>
                <a:cs typeface="Tahoma"/>
                <a:sym typeface="Tahoma"/>
              </a:rPr>
              <a:t>VIOLAZIONE DEI DIRITTI CONTRO LA PERSONA</a:t>
            </a:r>
            <a:endParaRPr sz="2800" b="0" i="0" u="none" strike="noStrike" cap="none">
              <a:solidFill>
                <a:srgbClr val="000000"/>
              </a:solidFill>
              <a:latin typeface="Arial"/>
              <a:ea typeface="Arial"/>
              <a:cs typeface="Arial"/>
              <a:sym typeface="Arial"/>
            </a:endParaRPr>
          </a:p>
          <a:p>
            <a:pPr marL="12600" marR="0" lvl="0" indent="0" algn="l" rtl="0">
              <a:lnSpc>
                <a:spcPct val="100000"/>
              </a:lnSpc>
              <a:spcBef>
                <a:spcPts val="4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12599" marR="0" lvl="0" indent="-177800" algn="l" rtl="0">
              <a:lnSpc>
                <a:spcPct val="100000"/>
              </a:lnSpc>
              <a:spcBef>
                <a:spcPts val="995"/>
              </a:spcBef>
              <a:spcAft>
                <a:spcPts val="0"/>
              </a:spcAft>
              <a:buClr>
                <a:srgbClr val="000000"/>
              </a:buClr>
              <a:buSzPts val="2800"/>
              <a:buFont typeface="Arial"/>
              <a:buChar char="•"/>
            </a:pPr>
            <a:r>
              <a:rPr lang="it-IT" sz="2800" b="0" i="0" u="none" strike="noStrike" cap="none">
                <a:solidFill>
                  <a:srgbClr val="000000"/>
                </a:solidFill>
                <a:latin typeface="Verdana"/>
                <a:ea typeface="Verdana"/>
                <a:cs typeface="Verdana"/>
                <a:sym typeface="Verdana"/>
              </a:rPr>
              <a:t>Si riscontra </a:t>
            </a:r>
            <a:r>
              <a:rPr lang="it-IT" sz="2800" b="1" i="0" u="none" strike="noStrike" cap="none">
                <a:solidFill>
                  <a:srgbClr val="000000"/>
                </a:solidFill>
                <a:latin typeface="Tahoma"/>
                <a:ea typeface="Tahoma"/>
                <a:cs typeface="Tahoma"/>
                <a:sym typeface="Tahoma"/>
              </a:rPr>
              <a:t>l’uso di mezzi violenti</a:t>
            </a:r>
            <a:r>
              <a:rPr lang="it-IT" sz="2800" b="0" i="0" u="none" strike="noStrike" cap="none">
                <a:solidFill>
                  <a:srgbClr val="000000"/>
                </a:solidFill>
                <a:latin typeface="Verdana"/>
                <a:ea typeface="Verdana"/>
                <a:cs typeface="Verdana"/>
                <a:sym typeface="Verdana"/>
              </a:rPr>
              <a:t>, </a:t>
            </a:r>
            <a:r>
              <a:rPr lang="it-IT" sz="2800" b="1" i="0" u="none" strike="noStrike" cap="none">
                <a:solidFill>
                  <a:srgbClr val="000000"/>
                </a:solidFill>
                <a:latin typeface="Tahoma"/>
                <a:ea typeface="Tahoma"/>
                <a:cs typeface="Tahoma"/>
                <a:sym typeface="Tahoma"/>
              </a:rPr>
              <a:t>coercitivi </a:t>
            </a:r>
            <a:r>
              <a:rPr lang="it-IT" sz="2800" b="0" i="0" u="none" strike="noStrike" cap="none">
                <a:solidFill>
                  <a:srgbClr val="000000"/>
                </a:solidFill>
                <a:latin typeface="Verdana"/>
                <a:ea typeface="Verdana"/>
                <a:cs typeface="Verdana"/>
                <a:sym typeface="Verdana"/>
              </a:rPr>
              <a:t>o quanto meno ingannevoli. </a:t>
            </a:r>
            <a:r>
              <a:rPr lang="it-IT" sz="2800" b="1" i="0" u="none" strike="noStrike" cap="none">
                <a:solidFill>
                  <a:srgbClr val="000000"/>
                </a:solidFill>
                <a:latin typeface="Tahoma"/>
                <a:ea typeface="Tahoma"/>
                <a:cs typeface="Tahoma"/>
                <a:sym typeface="Tahoma"/>
              </a:rPr>
              <a:t>Il consenso </a:t>
            </a:r>
            <a:r>
              <a:rPr lang="it-IT" sz="2800" b="0" i="0" u="none" strike="noStrike" cap="none">
                <a:solidFill>
                  <a:srgbClr val="000000"/>
                </a:solidFill>
                <a:latin typeface="Verdana"/>
                <a:ea typeface="Verdana"/>
                <a:cs typeface="Verdana"/>
                <a:sym typeface="Verdana"/>
              </a:rPr>
              <a:t>della vittima della </a:t>
            </a:r>
            <a:r>
              <a:rPr lang="it-IT" sz="2800" b="1" i="0" u="none" strike="noStrike" cap="none">
                <a:solidFill>
                  <a:srgbClr val="000000"/>
                </a:solidFill>
                <a:latin typeface="Tahoma"/>
                <a:ea typeface="Tahoma"/>
                <a:cs typeface="Tahoma"/>
                <a:sym typeface="Tahoma"/>
              </a:rPr>
              <a:t>tratta </a:t>
            </a:r>
            <a:r>
              <a:rPr lang="it-IT" sz="2800" b="0" i="0" u="none" strike="noStrike" cap="none">
                <a:solidFill>
                  <a:srgbClr val="000000"/>
                </a:solidFill>
                <a:latin typeface="Verdana"/>
                <a:ea typeface="Verdana"/>
                <a:cs typeface="Verdana"/>
                <a:sym typeface="Verdana"/>
              </a:rPr>
              <a:t>di persone allo sfruttamento è </a:t>
            </a:r>
            <a:r>
              <a:rPr lang="it-IT" sz="2800" b="1" i="0" u="none" strike="noStrike" cap="none">
                <a:solidFill>
                  <a:srgbClr val="000000"/>
                </a:solidFill>
                <a:latin typeface="Tahoma"/>
                <a:ea typeface="Tahoma"/>
                <a:cs typeface="Tahoma"/>
                <a:sym typeface="Tahoma"/>
              </a:rPr>
              <a:t>irrilevante</a:t>
            </a:r>
            <a:r>
              <a:rPr lang="it-IT" sz="2800" b="0" i="0" u="none" strike="noStrike" cap="none">
                <a:solidFill>
                  <a:srgbClr val="000000"/>
                </a:solidFill>
                <a:latin typeface="Verdana"/>
                <a:ea typeface="Verdana"/>
                <a:cs typeface="Verdana"/>
                <a:sym typeface="Verdana"/>
              </a:rPr>
              <a:t>.</a:t>
            </a:r>
            <a:endParaRPr sz="2800" b="0" i="0" u="none" strike="noStrike" cap="none">
              <a:solidFill>
                <a:srgbClr val="000000"/>
              </a:solidFill>
              <a:latin typeface="Verdana"/>
              <a:ea typeface="Verdana"/>
              <a:cs typeface="Verdana"/>
              <a:sym typeface="Verdana"/>
            </a:endParaRPr>
          </a:p>
          <a:p>
            <a:pPr marL="241198" marR="0" lvl="0" indent="-226078" algn="l" rtl="0">
              <a:lnSpc>
                <a:spcPct val="100000"/>
              </a:lnSpc>
              <a:spcBef>
                <a:spcPts val="1009"/>
              </a:spcBef>
              <a:spcAft>
                <a:spcPts val="0"/>
              </a:spcAft>
              <a:buClr>
                <a:srgbClr val="000000"/>
              </a:buClr>
              <a:buSzPts val="2800"/>
              <a:buFont typeface="Arial"/>
              <a:buChar char="•"/>
            </a:pPr>
            <a:r>
              <a:rPr lang="it-IT" sz="2800" b="0" i="0" u="sng" strike="noStrike" cap="none">
                <a:solidFill>
                  <a:srgbClr val="000000"/>
                </a:solidFill>
                <a:latin typeface="Verdana"/>
                <a:ea typeface="Verdana"/>
                <a:cs typeface="Verdana"/>
                <a:sym typeface="Verdana"/>
              </a:rPr>
              <a:t>Avviene anche entro i confini nazionali</a:t>
            </a:r>
            <a:endParaRPr sz="2800" b="0" i="0" u="none" strike="noStrike" cap="none">
              <a:solidFill>
                <a:srgbClr val="000000"/>
              </a:solidFill>
              <a:latin typeface="Verdana"/>
              <a:ea typeface="Verdana"/>
              <a:cs typeface="Verdana"/>
              <a:sym typeface="Verdana"/>
            </a:endParaRPr>
          </a:p>
          <a:p>
            <a:pPr marL="457200" marR="0" lvl="0" indent="0" algn="l" rtl="0">
              <a:lnSpc>
                <a:spcPct val="100000"/>
              </a:lnSpc>
              <a:spcBef>
                <a:spcPts val="1009"/>
              </a:spcBef>
              <a:spcAft>
                <a:spcPts val="0"/>
              </a:spcAft>
              <a:buClr>
                <a:srgbClr val="000000"/>
              </a:buClr>
              <a:buSzPts val="2800"/>
              <a:buFont typeface="Arial"/>
              <a:buNone/>
            </a:pPr>
            <a:endParaRPr sz="2800" b="0" i="0" u="none" strike="noStrike" cap="none">
              <a:solidFill>
                <a:srgbClr val="000000"/>
              </a:solidFill>
              <a:latin typeface="Verdana"/>
              <a:ea typeface="Verdana"/>
              <a:cs typeface="Verdana"/>
              <a:sym typeface="Verdana"/>
            </a:endParaRPr>
          </a:p>
          <a:p>
            <a:pPr marL="1371600" marR="0" lvl="2" indent="-406400" algn="l" rtl="0">
              <a:lnSpc>
                <a:spcPct val="100000"/>
              </a:lnSpc>
              <a:spcBef>
                <a:spcPts val="995"/>
              </a:spcBef>
              <a:spcAft>
                <a:spcPts val="0"/>
              </a:spcAft>
              <a:buClr>
                <a:srgbClr val="000000"/>
              </a:buClr>
              <a:buSzPts val="2800"/>
              <a:buFont typeface="Arial"/>
              <a:buChar char="■"/>
            </a:pPr>
            <a:r>
              <a:rPr lang="it-IT" sz="2800" b="0" i="0" u="none" strike="noStrike" cap="none">
                <a:solidFill>
                  <a:srgbClr val="000000"/>
                </a:solidFill>
                <a:latin typeface="Verdana"/>
                <a:ea typeface="Verdana"/>
                <a:cs typeface="Verdana"/>
                <a:sym typeface="Verdana"/>
              </a:rPr>
              <a:t>L'uso di </a:t>
            </a:r>
            <a:r>
              <a:rPr lang="it-IT" sz="2800" b="1" i="0" u="none" strike="noStrike" cap="none">
                <a:solidFill>
                  <a:srgbClr val="000000"/>
                </a:solidFill>
                <a:latin typeface="Tahoma"/>
                <a:ea typeface="Tahoma"/>
                <a:cs typeface="Tahoma"/>
                <a:sym typeface="Tahoma"/>
              </a:rPr>
              <a:t>varie forme di coercizione fisica o psicologica</a:t>
            </a:r>
            <a:r>
              <a:rPr lang="it-IT" sz="2800" b="0" i="0" u="none" strike="noStrike" cap="none">
                <a:solidFill>
                  <a:srgbClr val="000000"/>
                </a:solidFill>
                <a:latin typeface="Arial"/>
                <a:ea typeface="Arial"/>
                <a:cs typeface="Arial"/>
                <a:sym typeface="Arial"/>
              </a:rPr>
              <a:t> </a:t>
            </a:r>
            <a:r>
              <a:rPr lang="it-IT" sz="2800" b="0" i="0" u="none" strike="noStrike" cap="none">
                <a:solidFill>
                  <a:srgbClr val="000000"/>
                </a:solidFill>
                <a:latin typeface="Verdana"/>
                <a:ea typeface="Verdana"/>
                <a:cs typeface="Verdana"/>
                <a:sym typeface="Verdana"/>
              </a:rPr>
              <a:t>finalizzata allo sfruttamento della vittima.</a:t>
            </a:r>
            <a:endParaRPr sz="2800" b="0" i="0" u="none" strike="noStrike" cap="none">
              <a:solidFill>
                <a:srgbClr val="000000"/>
              </a:solidFill>
              <a:latin typeface="Arial"/>
              <a:ea typeface="Arial"/>
              <a:cs typeface="Arial"/>
              <a:sym typeface="Arial"/>
            </a:endParaRPr>
          </a:p>
        </p:txBody>
      </p:sp>
      <p:grpSp>
        <p:nvGrpSpPr>
          <p:cNvPr id="229" name="Google Shape;229;p9"/>
          <p:cNvGrpSpPr/>
          <p:nvPr/>
        </p:nvGrpSpPr>
        <p:grpSpPr>
          <a:xfrm>
            <a:off x="0" y="5843798"/>
            <a:ext cx="1122501" cy="1015975"/>
            <a:chOff x="218349" y="5737450"/>
            <a:chExt cx="1122501" cy="1122500"/>
          </a:xfrm>
        </p:grpSpPr>
        <p:pic>
          <p:nvPicPr>
            <p:cNvPr id="230" name="Google Shape;230;p9"/>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231" name="Google Shape;231;p9"/>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232" name="Google Shape;232;p9"/>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32a24246aa3_0_6"/>
          <p:cNvSpPr txBox="1">
            <a:spLocks noGrp="1"/>
          </p:cNvSpPr>
          <p:nvPr>
            <p:ph type="title"/>
          </p:nvPr>
        </p:nvSpPr>
        <p:spPr>
          <a:xfrm>
            <a:off x="762905" y="2375475"/>
            <a:ext cx="10972500" cy="11448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400"/>
              <a:buNone/>
            </a:pPr>
            <a:r>
              <a:rPr lang="it-IT" sz="3000" b="1">
                <a:latin typeface="Roboto"/>
                <a:ea typeface="Roboto"/>
                <a:cs typeface="Roboto"/>
                <a:sym typeface="Roboto"/>
              </a:rPr>
              <a:t>QUADRO LEGISLATIVO</a:t>
            </a:r>
            <a:endParaRPr sz="3000" b="1">
              <a:latin typeface="Roboto"/>
              <a:ea typeface="Roboto"/>
              <a:cs typeface="Roboto"/>
              <a:sym typeface="Roboto"/>
            </a:endParaRPr>
          </a:p>
          <a:p>
            <a:pPr marL="0" lvl="0" indent="0" algn="ctr" rtl="0">
              <a:lnSpc>
                <a:spcPct val="100000"/>
              </a:lnSpc>
              <a:spcBef>
                <a:spcPts val="0"/>
              </a:spcBef>
              <a:spcAft>
                <a:spcPts val="0"/>
              </a:spcAft>
              <a:buSzPts val="1400"/>
              <a:buNone/>
            </a:pPr>
            <a:r>
              <a:rPr lang="it-IT" sz="3000" b="1">
                <a:latin typeface="Roboto"/>
                <a:ea typeface="Roboto"/>
                <a:cs typeface="Roboto"/>
                <a:sym typeface="Roboto"/>
              </a:rPr>
              <a:t>EUROPEO, NAZIONALE</a:t>
            </a:r>
            <a:endParaRPr sz="3000" b="1">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p:nvPr/>
        </p:nvSpPr>
        <p:spPr>
          <a:xfrm>
            <a:off x="916920" y="641520"/>
            <a:ext cx="8793360" cy="1155240"/>
          </a:xfrm>
          <a:prstGeom prst="rect">
            <a:avLst/>
          </a:prstGeom>
          <a:noFill/>
          <a:ln>
            <a:noFill/>
          </a:ln>
        </p:spPr>
        <p:txBody>
          <a:bodyPr spcFirstLastPara="1" wrap="square" lIns="0" tIns="12225" rIns="0" bIns="0" anchor="t" anchorCtr="0">
            <a:noAutofit/>
          </a:bodyPr>
          <a:lstStyle/>
          <a:p>
            <a:pPr marL="12600" marR="0" lvl="0" indent="0" algn="l" rtl="0">
              <a:lnSpc>
                <a:spcPct val="100000"/>
              </a:lnSpc>
              <a:spcBef>
                <a:spcPts val="0"/>
              </a:spcBef>
              <a:spcAft>
                <a:spcPts val="0"/>
              </a:spcAft>
              <a:buClr>
                <a:srgbClr val="000000"/>
              </a:buClr>
              <a:buSzPts val="4000"/>
              <a:buFont typeface="Arial"/>
              <a:buNone/>
            </a:pPr>
            <a:r>
              <a:rPr lang="it-IT" sz="4000" b="0" i="1" u="none" strike="noStrike" cap="none">
                <a:solidFill>
                  <a:srgbClr val="000000"/>
                </a:solidFill>
                <a:latin typeface="Georgia"/>
                <a:ea typeface="Georgia"/>
                <a:cs typeface="Georgia"/>
                <a:sym typeface="Georgia"/>
              </a:rPr>
              <a:t>La Direttiva europea 2011/36/UE</a:t>
            </a:r>
            <a:endParaRPr sz="4000" b="0" i="0" u="none" strike="noStrike" cap="none">
              <a:solidFill>
                <a:srgbClr val="000000"/>
              </a:solidFill>
              <a:latin typeface="Arial"/>
              <a:ea typeface="Arial"/>
              <a:cs typeface="Arial"/>
              <a:sym typeface="Arial"/>
            </a:endParaRPr>
          </a:p>
        </p:txBody>
      </p:sp>
      <p:sp>
        <p:nvSpPr>
          <p:cNvPr id="243" name="Google Shape;243;p10"/>
          <p:cNvSpPr/>
          <p:nvPr/>
        </p:nvSpPr>
        <p:spPr>
          <a:xfrm>
            <a:off x="916920" y="2815560"/>
            <a:ext cx="10262880" cy="2568600"/>
          </a:xfrm>
          <a:prstGeom prst="rect">
            <a:avLst/>
          </a:prstGeom>
          <a:noFill/>
          <a:ln>
            <a:noFill/>
          </a:ln>
        </p:spPr>
        <p:txBody>
          <a:bodyPr spcFirstLastPara="1" wrap="square" lIns="0" tIns="11500" rIns="0" bIns="0" anchor="t" anchorCtr="0">
            <a:noAutofit/>
          </a:bodyPr>
          <a:lstStyle/>
          <a:p>
            <a:pPr marL="241200" marR="0" lvl="0" indent="-226080" algn="l" rtl="0">
              <a:lnSpc>
                <a:spcPct val="100000"/>
              </a:lnSpc>
              <a:spcBef>
                <a:spcPts val="0"/>
              </a:spcBef>
              <a:spcAft>
                <a:spcPts val="0"/>
              </a:spcAft>
              <a:buClr>
                <a:srgbClr val="000000"/>
              </a:buClr>
              <a:buSzPts val="2800"/>
              <a:buFont typeface="Arial"/>
              <a:buChar char="•"/>
            </a:pPr>
            <a:r>
              <a:rPr lang="it-IT" sz="2800" b="0" i="0" u="none" strike="noStrike" cap="none">
                <a:solidFill>
                  <a:srgbClr val="000000"/>
                </a:solidFill>
                <a:latin typeface="Verdana"/>
                <a:ea typeface="Verdana"/>
                <a:cs typeface="Verdana"/>
                <a:sym typeface="Verdana"/>
              </a:rPr>
              <a:t>impone agli Stati membri precisi obblighi volti a fornire alle vittime adeguata tutela attraverso </a:t>
            </a:r>
            <a:r>
              <a:rPr lang="it-IT" sz="2800" b="1" i="0" u="none" strike="noStrike" cap="none">
                <a:solidFill>
                  <a:srgbClr val="000000"/>
                </a:solidFill>
                <a:latin typeface="Tahoma"/>
                <a:ea typeface="Tahoma"/>
                <a:cs typeface="Tahoma"/>
                <a:sym typeface="Tahoma"/>
              </a:rPr>
              <a:t>misure specifiche di rapida identificazione, assistenza e sostegno (art. 11),  nonché attraverso misure di protezione nell’ambito  dell’eventuale procedimento penale.</a:t>
            </a:r>
            <a:endParaRPr sz="2800" b="0" i="0" u="none" strike="noStrike" cap="none">
              <a:solidFill>
                <a:srgbClr val="000000"/>
              </a:solidFill>
              <a:latin typeface="Arial"/>
              <a:ea typeface="Arial"/>
              <a:cs typeface="Arial"/>
              <a:sym typeface="Arial"/>
            </a:endParaRPr>
          </a:p>
        </p:txBody>
      </p:sp>
      <p:grpSp>
        <p:nvGrpSpPr>
          <p:cNvPr id="244" name="Google Shape;244;p10"/>
          <p:cNvGrpSpPr/>
          <p:nvPr/>
        </p:nvGrpSpPr>
        <p:grpSpPr>
          <a:xfrm>
            <a:off x="0" y="5843798"/>
            <a:ext cx="1122501" cy="1015975"/>
            <a:chOff x="218349" y="5737450"/>
            <a:chExt cx="1122501" cy="1122500"/>
          </a:xfrm>
        </p:grpSpPr>
        <p:pic>
          <p:nvPicPr>
            <p:cNvPr id="245" name="Google Shape;245;p10"/>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246" name="Google Shape;246;p10"/>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247" name="Google Shape;247;p10"/>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1"/>
          <p:cNvSpPr/>
          <p:nvPr/>
        </p:nvSpPr>
        <p:spPr>
          <a:xfrm>
            <a:off x="916920" y="641520"/>
            <a:ext cx="3618720" cy="1155240"/>
          </a:xfrm>
          <a:prstGeom prst="rect">
            <a:avLst/>
          </a:prstGeom>
          <a:noFill/>
          <a:ln>
            <a:noFill/>
          </a:ln>
        </p:spPr>
        <p:txBody>
          <a:bodyPr spcFirstLastPara="1" wrap="square" lIns="0" tIns="12225" rIns="0" bIns="0" anchor="t" anchorCtr="0">
            <a:noAutofit/>
          </a:bodyPr>
          <a:lstStyle/>
          <a:p>
            <a:pPr marL="12600" marR="0" lvl="0" indent="0" algn="l" rtl="0">
              <a:lnSpc>
                <a:spcPct val="100000"/>
              </a:lnSpc>
              <a:spcBef>
                <a:spcPts val="0"/>
              </a:spcBef>
              <a:spcAft>
                <a:spcPts val="0"/>
              </a:spcAft>
              <a:buClr>
                <a:srgbClr val="000000"/>
              </a:buClr>
              <a:buSzPts val="4000"/>
              <a:buFont typeface="Arial"/>
              <a:buNone/>
            </a:pPr>
            <a:r>
              <a:rPr lang="it-IT" sz="4000" b="0" i="1" u="none" strike="noStrike" cap="none">
                <a:solidFill>
                  <a:srgbClr val="000000"/>
                </a:solidFill>
                <a:latin typeface="Georgia"/>
                <a:ea typeface="Georgia"/>
                <a:cs typeface="Georgia"/>
                <a:sym typeface="Georgia"/>
              </a:rPr>
              <a:t>In particolare</a:t>
            </a:r>
            <a:endParaRPr sz="4000" b="0" i="0" u="none" strike="noStrike" cap="none">
              <a:solidFill>
                <a:srgbClr val="000000"/>
              </a:solidFill>
              <a:latin typeface="Arial"/>
              <a:ea typeface="Arial"/>
              <a:cs typeface="Arial"/>
              <a:sym typeface="Arial"/>
            </a:endParaRPr>
          </a:p>
        </p:txBody>
      </p:sp>
      <p:sp>
        <p:nvSpPr>
          <p:cNvPr id="253" name="Google Shape;253;p11"/>
          <p:cNvSpPr/>
          <p:nvPr/>
        </p:nvSpPr>
        <p:spPr>
          <a:xfrm>
            <a:off x="916920" y="2592360"/>
            <a:ext cx="10280520" cy="2569320"/>
          </a:xfrm>
          <a:prstGeom prst="rect">
            <a:avLst/>
          </a:prstGeom>
          <a:noFill/>
          <a:ln>
            <a:noFill/>
          </a:ln>
        </p:spPr>
        <p:txBody>
          <a:bodyPr spcFirstLastPara="1" wrap="square" lIns="0" tIns="11500" rIns="0" bIns="0" anchor="t" anchorCtr="0">
            <a:noAutofit/>
          </a:bodyPr>
          <a:lstStyle/>
          <a:p>
            <a:pPr marL="241200" marR="0" lvl="0" indent="-226080" algn="l" rtl="0">
              <a:lnSpc>
                <a:spcPct val="100000"/>
              </a:lnSpc>
              <a:spcBef>
                <a:spcPts val="0"/>
              </a:spcBef>
              <a:spcAft>
                <a:spcPts val="0"/>
              </a:spcAft>
              <a:buClr>
                <a:srgbClr val="000000"/>
              </a:buClr>
              <a:buSzPts val="2800"/>
              <a:buFont typeface="Arial"/>
              <a:buChar char="•"/>
            </a:pPr>
            <a:r>
              <a:rPr lang="it-IT" sz="2800" b="0" i="0" u="none" strike="noStrike" cap="none">
                <a:solidFill>
                  <a:srgbClr val="000000"/>
                </a:solidFill>
                <a:latin typeface="Verdana"/>
                <a:ea typeface="Verdana"/>
                <a:cs typeface="Verdana"/>
                <a:sym typeface="Verdana"/>
              </a:rPr>
              <a:t>Gli Stati membri devono </a:t>
            </a:r>
            <a:r>
              <a:rPr lang="it-IT" sz="2800" b="1" i="0" u="none" strike="noStrike" cap="none">
                <a:solidFill>
                  <a:srgbClr val="000000"/>
                </a:solidFill>
                <a:latin typeface="Tahoma"/>
                <a:ea typeface="Tahoma"/>
                <a:cs typeface="Tahoma"/>
                <a:sym typeface="Tahoma"/>
              </a:rPr>
              <a:t>tenere conto delle esigenze specifiche delle vittime, derivanti in particolare  dall’eventuale stato di gravidanza, dallo stato di salute,  eventuali disabilità, disturbi mentali e psicologici o dalla  sottoposizione a gravi forme di violenza psicologica, fisica  e sessuale.</a:t>
            </a:r>
            <a:endParaRPr sz="2800" b="0" i="0" u="none" strike="noStrike" cap="none">
              <a:solidFill>
                <a:srgbClr val="000000"/>
              </a:solidFill>
              <a:latin typeface="Arial"/>
              <a:ea typeface="Arial"/>
              <a:cs typeface="Arial"/>
              <a:sym typeface="Arial"/>
            </a:endParaRPr>
          </a:p>
        </p:txBody>
      </p:sp>
      <p:grpSp>
        <p:nvGrpSpPr>
          <p:cNvPr id="254" name="Google Shape;254;p11"/>
          <p:cNvGrpSpPr/>
          <p:nvPr/>
        </p:nvGrpSpPr>
        <p:grpSpPr>
          <a:xfrm>
            <a:off x="0" y="5843798"/>
            <a:ext cx="1122501" cy="1015975"/>
            <a:chOff x="218349" y="5737450"/>
            <a:chExt cx="1122501" cy="1122500"/>
          </a:xfrm>
        </p:grpSpPr>
        <p:pic>
          <p:nvPicPr>
            <p:cNvPr id="255" name="Google Shape;255;p11"/>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256" name="Google Shape;256;p11"/>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257" name="Google Shape;257;p11"/>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3"/>
          <p:cNvSpPr/>
          <p:nvPr/>
        </p:nvSpPr>
        <p:spPr>
          <a:xfrm>
            <a:off x="916920" y="641520"/>
            <a:ext cx="7268760" cy="1155240"/>
          </a:xfrm>
          <a:prstGeom prst="rect">
            <a:avLst/>
          </a:prstGeom>
          <a:noFill/>
          <a:ln>
            <a:noFill/>
          </a:ln>
        </p:spPr>
        <p:txBody>
          <a:bodyPr spcFirstLastPara="1" wrap="square" lIns="0" tIns="12225" rIns="0" bIns="0" anchor="t" anchorCtr="0">
            <a:noAutofit/>
          </a:bodyPr>
          <a:lstStyle/>
          <a:p>
            <a:pPr marL="12600" marR="0" lvl="0" indent="0" algn="l" rtl="0">
              <a:lnSpc>
                <a:spcPct val="100000"/>
              </a:lnSpc>
              <a:spcBef>
                <a:spcPts val="0"/>
              </a:spcBef>
              <a:spcAft>
                <a:spcPts val="0"/>
              </a:spcAft>
              <a:buClr>
                <a:srgbClr val="000000"/>
              </a:buClr>
              <a:buSzPts val="4000"/>
              <a:buFont typeface="Arial"/>
              <a:buNone/>
            </a:pPr>
            <a:r>
              <a:rPr lang="it-IT" sz="4000" b="0" i="1" u="none" strike="noStrike" cap="none">
                <a:solidFill>
                  <a:srgbClr val="000000"/>
                </a:solidFill>
                <a:latin typeface="Georgia"/>
                <a:ea typeface="Georgia"/>
                <a:cs typeface="Georgia"/>
                <a:sym typeface="Georgia"/>
              </a:rPr>
              <a:t>Per i minori vittime di tratta</a:t>
            </a:r>
            <a:endParaRPr sz="4000" b="0" i="0" u="none" strike="noStrike" cap="none">
              <a:solidFill>
                <a:srgbClr val="000000"/>
              </a:solidFill>
              <a:latin typeface="Arial"/>
              <a:ea typeface="Arial"/>
              <a:cs typeface="Arial"/>
              <a:sym typeface="Arial"/>
            </a:endParaRPr>
          </a:p>
        </p:txBody>
      </p:sp>
      <p:sp>
        <p:nvSpPr>
          <p:cNvPr id="263" name="Google Shape;263;p13"/>
          <p:cNvSpPr/>
          <p:nvPr/>
        </p:nvSpPr>
        <p:spPr>
          <a:xfrm>
            <a:off x="916920" y="2037600"/>
            <a:ext cx="10186560" cy="3974760"/>
          </a:xfrm>
          <a:prstGeom prst="rect">
            <a:avLst/>
          </a:prstGeom>
          <a:noFill/>
          <a:ln>
            <a:noFill/>
          </a:ln>
        </p:spPr>
        <p:txBody>
          <a:bodyPr spcFirstLastPara="1" wrap="square" lIns="0" tIns="11500" rIns="0" bIns="0" anchor="t" anchorCtr="0">
            <a:noAutofit/>
          </a:bodyPr>
          <a:lstStyle/>
          <a:p>
            <a:pPr marL="241200" marR="0" lvl="0" indent="-226080" algn="l" rtl="0">
              <a:lnSpc>
                <a:spcPct val="100000"/>
              </a:lnSpc>
              <a:spcBef>
                <a:spcPts val="0"/>
              </a:spcBef>
              <a:spcAft>
                <a:spcPts val="0"/>
              </a:spcAft>
              <a:buClr>
                <a:srgbClr val="000000"/>
              </a:buClr>
              <a:buSzPts val="2800"/>
              <a:buFont typeface="Arial"/>
              <a:buChar char="•"/>
            </a:pPr>
            <a:r>
              <a:rPr lang="it-IT" sz="2800" b="0" i="0" u="none" strike="noStrike" cap="none">
                <a:solidFill>
                  <a:srgbClr val="000000"/>
                </a:solidFill>
                <a:latin typeface="Verdana"/>
                <a:ea typeface="Verdana"/>
                <a:cs typeface="Verdana"/>
                <a:sym typeface="Verdana"/>
              </a:rPr>
              <a:t>devono poter usufruire di </a:t>
            </a:r>
            <a:r>
              <a:rPr lang="it-IT" sz="2800" b="1" i="0" u="none" strike="noStrike" cap="none">
                <a:solidFill>
                  <a:srgbClr val="000000"/>
                </a:solidFill>
                <a:latin typeface="Tahoma"/>
                <a:ea typeface="Tahoma"/>
                <a:cs typeface="Tahoma"/>
                <a:sym typeface="Tahoma"/>
              </a:rPr>
              <a:t>specifiche misure di assistenza,  sostegno e tutela adeguata nell’ambito delle indagini e  dei procedimenti penali (artt. 13 e 14 Dir 2011/36/UE).</a:t>
            </a:r>
            <a:endParaRPr sz="2800" b="0" i="0" u="none" strike="noStrike" cap="none">
              <a:solidFill>
                <a:srgbClr val="000000"/>
              </a:solidFill>
              <a:latin typeface="Arial"/>
              <a:ea typeface="Arial"/>
              <a:cs typeface="Arial"/>
              <a:sym typeface="Arial"/>
            </a:endParaRPr>
          </a:p>
          <a:p>
            <a:pPr marL="241200" marR="0" lvl="0" indent="-226080" algn="l" rtl="0">
              <a:lnSpc>
                <a:spcPct val="100000"/>
              </a:lnSpc>
              <a:spcBef>
                <a:spcPts val="995"/>
              </a:spcBef>
              <a:spcAft>
                <a:spcPts val="0"/>
              </a:spcAft>
              <a:buClr>
                <a:srgbClr val="000000"/>
              </a:buClr>
              <a:buSzPts val="2800"/>
              <a:buFont typeface="Arial"/>
              <a:buChar char="•"/>
            </a:pPr>
            <a:r>
              <a:rPr lang="it-IT" sz="2800" b="0" i="0" u="none" strike="noStrike" cap="none">
                <a:solidFill>
                  <a:srgbClr val="000000"/>
                </a:solidFill>
                <a:latin typeface="Verdana"/>
                <a:ea typeface="Verdana"/>
                <a:cs typeface="Verdana"/>
                <a:sym typeface="Verdana"/>
              </a:rPr>
              <a:t>Le misure in favore dei minori, tra cui misure di  accoglienza specifiche per tale tipologia di vittime  particolarmente vulnerabili, devono essere intese al  recupero fisico e psico-sociale e a una soluzione duratura  per il minore stesso.</a:t>
            </a:r>
            <a:endParaRPr sz="2800" b="0" i="0" u="none" strike="noStrike" cap="none">
              <a:solidFill>
                <a:srgbClr val="000000"/>
              </a:solidFill>
              <a:latin typeface="Arial"/>
              <a:ea typeface="Arial"/>
              <a:cs typeface="Arial"/>
              <a:sym typeface="Arial"/>
            </a:endParaRPr>
          </a:p>
        </p:txBody>
      </p:sp>
      <p:grpSp>
        <p:nvGrpSpPr>
          <p:cNvPr id="264" name="Google Shape;264;p13"/>
          <p:cNvGrpSpPr/>
          <p:nvPr/>
        </p:nvGrpSpPr>
        <p:grpSpPr>
          <a:xfrm>
            <a:off x="0" y="5843798"/>
            <a:ext cx="1122501" cy="1015975"/>
            <a:chOff x="218349" y="5737450"/>
            <a:chExt cx="1122501" cy="1122500"/>
          </a:xfrm>
        </p:grpSpPr>
        <p:pic>
          <p:nvPicPr>
            <p:cNvPr id="265" name="Google Shape;265;p13"/>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266" name="Google Shape;266;p13"/>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267" name="Google Shape;267;p13"/>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2"/>
          <p:cNvSpPr/>
          <p:nvPr/>
        </p:nvSpPr>
        <p:spPr>
          <a:xfrm>
            <a:off x="878700" y="688900"/>
            <a:ext cx="10877700" cy="5241600"/>
          </a:xfrm>
          <a:prstGeom prst="rect">
            <a:avLst/>
          </a:prstGeom>
          <a:noFill/>
          <a:ln>
            <a:noFill/>
          </a:ln>
        </p:spPr>
        <p:txBody>
          <a:bodyPr spcFirstLastPara="1" wrap="square" lIns="0" tIns="12600" rIns="0" bIns="0" anchor="t" anchorCtr="0">
            <a:noAutofit/>
          </a:bodyPr>
          <a:lstStyle/>
          <a:p>
            <a:pPr marL="241200" marR="0" lvl="0" indent="-226080" algn="l" rtl="0">
              <a:lnSpc>
                <a:spcPct val="99000"/>
              </a:lnSpc>
              <a:spcBef>
                <a:spcPts val="0"/>
              </a:spcBef>
              <a:spcAft>
                <a:spcPts val="0"/>
              </a:spcAft>
              <a:buClr>
                <a:srgbClr val="000000"/>
              </a:buClr>
              <a:buSzPts val="2800"/>
              <a:buFont typeface="Arial"/>
              <a:buChar char="•"/>
            </a:pPr>
            <a:r>
              <a:rPr lang="it-IT" sz="2800" b="1" i="0" u="none" strike="noStrike" cap="none">
                <a:solidFill>
                  <a:srgbClr val="000000"/>
                </a:solidFill>
                <a:latin typeface="Tahoma"/>
                <a:ea typeface="Tahoma"/>
                <a:cs typeface="Tahoma"/>
                <a:sym typeface="Tahoma"/>
              </a:rPr>
              <a:t>Le misure di assistenza devono essere garantite sin da  quando le autorità abbiano un “ragionevole motivo” di  ritenere che la persona sia vittima di tratta </a:t>
            </a:r>
            <a:r>
              <a:rPr lang="it-IT" sz="2800" b="0" i="0" u="none" strike="noStrike" cap="none">
                <a:solidFill>
                  <a:srgbClr val="000000"/>
                </a:solidFill>
                <a:latin typeface="Verdana"/>
                <a:ea typeface="Verdana"/>
                <a:cs typeface="Verdana"/>
                <a:sym typeface="Verdana"/>
              </a:rPr>
              <a:t>e per un lasso di tempo congruo rispetto alla durata dell’eventuale procedimento penale.</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14"/>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241200" marR="0" lvl="0" indent="-226080" algn="l" rtl="0">
              <a:lnSpc>
                <a:spcPct val="100000"/>
              </a:lnSpc>
              <a:spcBef>
                <a:spcPts val="0"/>
              </a:spcBef>
              <a:spcAft>
                <a:spcPts val="0"/>
              </a:spcAft>
              <a:buClr>
                <a:srgbClr val="000000"/>
              </a:buClr>
              <a:buSzPts val="2800"/>
              <a:buFont typeface="Arial"/>
              <a:buChar char="•"/>
            </a:pPr>
            <a:r>
              <a:rPr lang="it-IT" sz="2800" b="0" i="0" u="none" strike="noStrike" cap="none">
                <a:solidFill>
                  <a:srgbClr val="000000"/>
                </a:solidFill>
                <a:latin typeface="Verdana"/>
                <a:ea typeface="Verdana"/>
                <a:cs typeface="Verdana"/>
                <a:sym typeface="Verdana"/>
              </a:rPr>
              <a:t>I sistemi nazionali devono dunque </a:t>
            </a:r>
            <a:r>
              <a:rPr lang="it-IT" sz="2800" b="1" i="0" u="none" strike="noStrike" cap="none">
                <a:solidFill>
                  <a:srgbClr val="000000"/>
                </a:solidFill>
                <a:latin typeface="Tahoma"/>
                <a:ea typeface="Tahoma"/>
                <a:cs typeface="Tahoma"/>
                <a:sym typeface="Tahoma"/>
              </a:rPr>
              <a:t>garantire tutela </a:t>
            </a:r>
            <a:r>
              <a:rPr lang="it-IT" sz="2800" b="0" i="0" u="none" strike="noStrike" cap="none">
                <a:solidFill>
                  <a:srgbClr val="000000"/>
                </a:solidFill>
                <a:latin typeface="Verdana"/>
                <a:ea typeface="Verdana"/>
                <a:cs typeface="Verdana"/>
                <a:sym typeface="Verdana"/>
              </a:rPr>
              <a:t>non  soltanto alle vittime di tratta formalmente identificate, ma anche alle </a:t>
            </a:r>
            <a:r>
              <a:rPr lang="it-IT" sz="2800" b="1" i="0" u="none" strike="noStrike" cap="none">
                <a:solidFill>
                  <a:srgbClr val="000000"/>
                </a:solidFill>
                <a:latin typeface="Tahoma"/>
                <a:ea typeface="Tahoma"/>
                <a:cs typeface="Tahoma"/>
                <a:sym typeface="Tahoma"/>
              </a:rPr>
              <a:t>“presunte vittime di tratta” </a:t>
            </a:r>
            <a:r>
              <a:rPr lang="it-IT" sz="2800" b="0" i="0" u="none" strike="noStrike" cap="none">
                <a:solidFill>
                  <a:srgbClr val="000000"/>
                </a:solidFill>
                <a:latin typeface="Verdana"/>
                <a:ea typeface="Verdana"/>
                <a:cs typeface="Verdana"/>
                <a:sym typeface="Verdana"/>
              </a:rPr>
              <a:t>e dunque a tutte quelle persone per le quali vi sia un ragionevole motivo di ritenere che siano vittime di tale crimine.</a:t>
            </a:r>
            <a:endParaRPr sz="2800" b="0" i="0" u="none" strike="noStrike" cap="none">
              <a:solidFill>
                <a:srgbClr val="000000"/>
              </a:solidFill>
              <a:latin typeface="Arial"/>
              <a:ea typeface="Arial"/>
              <a:cs typeface="Arial"/>
              <a:sym typeface="Arial"/>
            </a:endParaRPr>
          </a:p>
        </p:txBody>
      </p:sp>
      <p:grpSp>
        <p:nvGrpSpPr>
          <p:cNvPr id="273" name="Google Shape;273;p12"/>
          <p:cNvGrpSpPr/>
          <p:nvPr/>
        </p:nvGrpSpPr>
        <p:grpSpPr>
          <a:xfrm>
            <a:off x="0" y="5843798"/>
            <a:ext cx="1122501" cy="1015975"/>
            <a:chOff x="218349" y="5737450"/>
            <a:chExt cx="1122501" cy="1122500"/>
          </a:xfrm>
        </p:grpSpPr>
        <p:pic>
          <p:nvPicPr>
            <p:cNvPr id="274" name="Google Shape;274;p12"/>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275" name="Google Shape;275;p12"/>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276" name="Google Shape;276;p12"/>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32a24246aa3_0_10"/>
          <p:cNvSpPr txBox="1">
            <a:spLocks noGrp="1"/>
          </p:cNvSpPr>
          <p:nvPr>
            <p:ph type="title"/>
          </p:nvPr>
        </p:nvSpPr>
        <p:spPr>
          <a:xfrm>
            <a:off x="609480" y="273600"/>
            <a:ext cx="10972500" cy="114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1"/>
              </a:buClr>
              <a:buSzPts val="1100"/>
              <a:buFont typeface="Arial"/>
              <a:buNone/>
            </a:pPr>
            <a:r>
              <a:rPr lang="it-IT" sz="2900">
                <a:solidFill>
                  <a:schemeClr val="dk1"/>
                </a:solidFill>
                <a:latin typeface="Roboto"/>
                <a:ea typeface="Roboto"/>
                <a:cs typeface="Roboto"/>
                <a:sym typeface="Roboto"/>
              </a:rPr>
              <a:t>Il recepimento della Direttiva Europea 2011/36/UE in Italia</a:t>
            </a:r>
            <a:endParaRPr sz="2900">
              <a:latin typeface="Roboto"/>
              <a:ea typeface="Roboto"/>
              <a:cs typeface="Roboto"/>
              <a:sym typeface="Roboto"/>
            </a:endParaRPr>
          </a:p>
        </p:txBody>
      </p:sp>
      <p:sp>
        <p:nvSpPr>
          <p:cNvPr id="282" name="Google Shape;282;g32a24246aa3_0_10"/>
          <p:cNvSpPr txBox="1">
            <a:spLocks noGrp="1"/>
          </p:cNvSpPr>
          <p:nvPr>
            <p:ph type="subTitle" idx="1"/>
          </p:nvPr>
        </p:nvSpPr>
        <p:spPr>
          <a:xfrm>
            <a:off x="495125" y="1788075"/>
            <a:ext cx="11086800" cy="3793800"/>
          </a:xfrm>
          <a:prstGeom prst="rect">
            <a:avLst/>
          </a:prstGeom>
          <a:noFill/>
          <a:ln>
            <a:noFill/>
          </a:ln>
        </p:spPr>
        <p:txBody>
          <a:bodyPr spcFirstLastPara="1" wrap="square" lIns="0" tIns="0" rIns="0" bIns="0" anchor="ctr" anchorCtr="0">
            <a:normAutofit fontScale="25000" lnSpcReduction="10000"/>
          </a:bodyPr>
          <a:lstStyle/>
          <a:p>
            <a:pPr marL="0" lvl="0" indent="0" algn="just" rtl="0">
              <a:lnSpc>
                <a:spcPct val="100000"/>
              </a:lnSpc>
              <a:spcBef>
                <a:spcPts val="0"/>
              </a:spcBef>
              <a:spcAft>
                <a:spcPts val="0"/>
              </a:spcAft>
              <a:buSzPct val="77777"/>
              <a:buNone/>
            </a:pPr>
            <a:r>
              <a:rPr lang="it-IT" sz="7200" b="1">
                <a:latin typeface="Verdana"/>
                <a:ea typeface="Verdana"/>
                <a:cs typeface="Verdana"/>
                <a:sym typeface="Verdana"/>
              </a:rPr>
              <a:t>Decreto Legislativo  24/14 (art. 8):</a:t>
            </a:r>
            <a:endParaRPr sz="7200" b="1">
              <a:latin typeface="Verdana"/>
              <a:ea typeface="Verdana"/>
              <a:cs typeface="Verdana"/>
              <a:sym typeface="Verdana"/>
            </a:endParaRPr>
          </a:p>
          <a:p>
            <a:pPr marL="0" lvl="0" indent="0" algn="just" rtl="0">
              <a:lnSpc>
                <a:spcPct val="100000"/>
              </a:lnSpc>
              <a:spcBef>
                <a:spcPts val="0"/>
              </a:spcBef>
              <a:spcAft>
                <a:spcPts val="0"/>
              </a:spcAft>
              <a:buSzPct val="77777"/>
              <a:buNone/>
            </a:pPr>
            <a:endParaRPr sz="7200" b="1">
              <a:latin typeface="Verdana"/>
              <a:ea typeface="Verdana"/>
              <a:cs typeface="Verdana"/>
              <a:sym typeface="Verdana"/>
            </a:endParaRPr>
          </a:p>
          <a:p>
            <a:pPr marL="0" lvl="0" indent="0" algn="just" rtl="0">
              <a:lnSpc>
                <a:spcPct val="100000"/>
              </a:lnSpc>
              <a:spcBef>
                <a:spcPts val="0"/>
              </a:spcBef>
              <a:spcAft>
                <a:spcPts val="0"/>
              </a:spcAft>
              <a:buSzPct val="77777"/>
              <a:buNone/>
            </a:pPr>
            <a:r>
              <a:rPr lang="it-IT" sz="7200" b="1">
                <a:latin typeface="Verdana"/>
                <a:ea typeface="Verdana"/>
                <a:cs typeface="Verdana"/>
                <a:sym typeface="Verdana"/>
              </a:rPr>
              <a:t>UNIFICA </a:t>
            </a:r>
            <a:r>
              <a:rPr lang="it-IT" sz="7200">
                <a:latin typeface="Verdana"/>
                <a:ea typeface="Verdana"/>
                <a:cs typeface="Verdana"/>
                <a:sym typeface="Verdana"/>
              </a:rPr>
              <a:t>i programmi disciplinati rispettivamente  dall’</a:t>
            </a:r>
            <a:r>
              <a:rPr lang="it-IT" sz="7200" b="1">
                <a:latin typeface="Verdana"/>
                <a:ea typeface="Verdana"/>
                <a:cs typeface="Verdana"/>
                <a:sym typeface="Verdana"/>
              </a:rPr>
              <a:t>art. 18 d 286./98</a:t>
            </a:r>
            <a:r>
              <a:rPr lang="it-IT" sz="7200">
                <a:latin typeface="Verdana"/>
                <a:ea typeface="Verdana"/>
                <a:cs typeface="Verdana"/>
                <a:sym typeface="Verdana"/>
              </a:rPr>
              <a:t> e dall’</a:t>
            </a:r>
            <a:r>
              <a:rPr lang="it-IT" sz="7200" b="1">
                <a:latin typeface="Verdana"/>
                <a:ea typeface="Verdana"/>
                <a:cs typeface="Verdana"/>
                <a:sym typeface="Verdana"/>
              </a:rPr>
              <a:t>art. 13 L.228/03 </a:t>
            </a:r>
            <a:r>
              <a:rPr lang="it-IT" sz="7200">
                <a:latin typeface="Verdana"/>
                <a:ea typeface="Verdana"/>
                <a:cs typeface="Verdana"/>
                <a:sym typeface="Verdana"/>
              </a:rPr>
              <a:t>mediante l’introduzione del comma 3 bis dell’art. 18 D.lgs. 286/98:</a:t>
            </a:r>
            <a:endParaRPr sz="7200">
              <a:latin typeface="Verdana"/>
              <a:ea typeface="Verdana"/>
              <a:cs typeface="Verdana"/>
              <a:sym typeface="Verdana"/>
            </a:endParaRPr>
          </a:p>
          <a:p>
            <a:pPr marL="0" lvl="0" indent="0" algn="just" rtl="0">
              <a:lnSpc>
                <a:spcPct val="100000"/>
              </a:lnSpc>
              <a:spcBef>
                <a:spcPts val="0"/>
              </a:spcBef>
              <a:spcAft>
                <a:spcPts val="0"/>
              </a:spcAft>
              <a:buSzPct val="77777"/>
              <a:buNone/>
            </a:pPr>
            <a:endParaRPr sz="7200">
              <a:latin typeface="Verdana"/>
              <a:ea typeface="Verdana"/>
              <a:cs typeface="Verdana"/>
              <a:sym typeface="Verdana"/>
            </a:endParaRPr>
          </a:p>
          <a:p>
            <a:pPr marL="0" lvl="0" indent="0" algn="just" rtl="0">
              <a:lnSpc>
                <a:spcPct val="100000"/>
              </a:lnSpc>
              <a:spcBef>
                <a:spcPts val="0"/>
              </a:spcBef>
              <a:spcAft>
                <a:spcPts val="0"/>
              </a:spcAft>
              <a:buSzPct val="77777"/>
              <a:buNone/>
            </a:pPr>
            <a:r>
              <a:rPr lang="it-IT" sz="7200" b="1">
                <a:latin typeface="Verdana"/>
                <a:ea typeface="Verdana"/>
                <a:cs typeface="Verdana"/>
                <a:sym typeface="Verdana"/>
              </a:rPr>
              <a:t>Programma Unico di “emersione, assistenza e integrazione sociale” </a:t>
            </a:r>
            <a:r>
              <a:rPr lang="it-IT" sz="7200">
                <a:latin typeface="Verdana"/>
                <a:ea typeface="Verdana"/>
                <a:cs typeface="Verdana"/>
                <a:sym typeface="Verdana"/>
              </a:rPr>
              <a:t>a favore delle persone straniere e dei cittadini di cui all’art. 18, comma 6-bis del D. lgs. n. 286/1998, vittime dei reati previsti dagli articoli 600 e 601 del codice penale*, o che versano nelle ipotesi di cui al comma 1 dello stesso articolo 18.</a:t>
            </a:r>
            <a:endParaRPr sz="7200">
              <a:latin typeface="Verdana"/>
              <a:ea typeface="Verdana"/>
              <a:cs typeface="Verdana"/>
              <a:sym typeface="Verdana"/>
            </a:endParaRPr>
          </a:p>
          <a:p>
            <a:pPr marL="0" lvl="0" indent="0" algn="just" rtl="0">
              <a:lnSpc>
                <a:spcPct val="100000"/>
              </a:lnSpc>
              <a:spcBef>
                <a:spcPts val="0"/>
              </a:spcBef>
              <a:spcAft>
                <a:spcPts val="0"/>
              </a:spcAft>
              <a:buSzPct val="77777"/>
              <a:buNone/>
            </a:pPr>
            <a:endParaRPr sz="7200">
              <a:latin typeface="Verdana"/>
              <a:ea typeface="Verdana"/>
              <a:cs typeface="Verdana"/>
              <a:sym typeface="Verdana"/>
            </a:endParaRPr>
          </a:p>
          <a:p>
            <a:pPr marL="0" lvl="0" indent="0" algn="just" rtl="0">
              <a:lnSpc>
                <a:spcPct val="100000"/>
              </a:lnSpc>
              <a:spcBef>
                <a:spcPts val="0"/>
              </a:spcBef>
              <a:spcAft>
                <a:spcPts val="0"/>
              </a:spcAft>
              <a:buSzPct val="77777"/>
              <a:buNone/>
            </a:pPr>
            <a:endParaRPr sz="7200">
              <a:latin typeface="Verdana"/>
              <a:ea typeface="Verdana"/>
              <a:cs typeface="Verdana"/>
              <a:sym typeface="Verdana"/>
            </a:endParaRPr>
          </a:p>
          <a:p>
            <a:pPr marL="0" lvl="0" indent="0" algn="just" rtl="0">
              <a:lnSpc>
                <a:spcPct val="100000"/>
              </a:lnSpc>
              <a:spcBef>
                <a:spcPts val="0"/>
              </a:spcBef>
              <a:spcAft>
                <a:spcPts val="0"/>
              </a:spcAft>
              <a:buSzPct val="77777"/>
              <a:buNone/>
            </a:pPr>
            <a:endParaRPr sz="7200">
              <a:latin typeface="Verdana"/>
              <a:ea typeface="Verdana"/>
              <a:cs typeface="Verdana"/>
              <a:sym typeface="Verdana"/>
            </a:endParaRPr>
          </a:p>
          <a:p>
            <a:pPr marL="0" lvl="0" indent="0" algn="just" rtl="0">
              <a:lnSpc>
                <a:spcPct val="100000"/>
              </a:lnSpc>
              <a:spcBef>
                <a:spcPts val="0"/>
              </a:spcBef>
              <a:spcAft>
                <a:spcPts val="0"/>
              </a:spcAft>
              <a:buSzPct val="77777"/>
              <a:buNone/>
            </a:pPr>
            <a:r>
              <a:rPr lang="it-IT" sz="7200">
                <a:latin typeface="Verdana"/>
                <a:ea typeface="Verdana"/>
                <a:cs typeface="Verdana"/>
                <a:sym typeface="Verdana"/>
              </a:rPr>
              <a:t>*art. 600 - riduzione o mantenimento in schiavitù o in servitù</a:t>
            </a:r>
            <a:endParaRPr sz="7200">
              <a:latin typeface="Verdana"/>
              <a:ea typeface="Verdana"/>
              <a:cs typeface="Verdana"/>
              <a:sym typeface="Verdana"/>
            </a:endParaRPr>
          </a:p>
          <a:p>
            <a:pPr marL="0" lvl="0" indent="0" algn="just" rtl="0">
              <a:lnSpc>
                <a:spcPct val="100000"/>
              </a:lnSpc>
              <a:spcBef>
                <a:spcPts val="0"/>
              </a:spcBef>
              <a:spcAft>
                <a:spcPts val="0"/>
              </a:spcAft>
              <a:buClr>
                <a:schemeClr val="dk1"/>
              </a:buClr>
              <a:buSzPts val="275"/>
              <a:buFont typeface="Arial"/>
              <a:buNone/>
            </a:pPr>
            <a:r>
              <a:rPr lang="it-IT" sz="7200">
                <a:latin typeface="Verdana"/>
                <a:ea typeface="Verdana"/>
                <a:cs typeface="Verdana"/>
                <a:sym typeface="Verdana"/>
              </a:rPr>
              <a:t>*art. 601 - tratta e commercio di schiavi</a:t>
            </a:r>
            <a:endParaRPr sz="7200">
              <a:latin typeface="Roboto"/>
              <a:ea typeface="Roboto"/>
              <a:cs typeface="Roboto"/>
              <a:sym typeface="Roboto"/>
            </a:endParaRPr>
          </a:p>
          <a:p>
            <a:pPr marL="0" lvl="0" indent="0" algn="just" rtl="0">
              <a:lnSpc>
                <a:spcPct val="100000"/>
              </a:lnSpc>
              <a:spcBef>
                <a:spcPts val="0"/>
              </a:spcBef>
              <a:spcAft>
                <a:spcPts val="0"/>
              </a:spcAft>
              <a:buSzPct val="311111"/>
              <a:buNone/>
            </a:pPr>
            <a:endParaRPr>
              <a:latin typeface="Verdana"/>
              <a:ea typeface="Verdana"/>
              <a:cs typeface="Verdana"/>
              <a:sym typeface="Verdana"/>
            </a:endParaRPr>
          </a:p>
        </p:txBody>
      </p:sp>
      <p:grpSp>
        <p:nvGrpSpPr>
          <p:cNvPr id="283" name="Google Shape;283;g32a24246aa3_0_10"/>
          <p:cNvGrpSpPr/>
          <p:nvPr/>
        </p:nvGrpSpPr>
        <p:grpSpPr>
          <a:xfrm>
            <a:off x="0" y="5843798"/>
            <a:ext cx="1122501" cy="1015975"/>
            <a:chOff x="218349" y="5737450"/>
            <a:chExt cx="1122501" cy="1122500"/>
          </a:xfrm>
        </p:grpSpPr>
        <p:pic>
          <p:nvPicPr>
            <p:cNvPr id="284" name="Google Shape;284;g32a24246aa3_0_10"/>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285" name="Google Shape;285;g32a24246aa3_0_10"/>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286" name="Google Shape;286;g32a24246aa3_0_10"/>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32998f35adf_0_49"/>
          <p:cNvSpPr txBox="1"/>
          <p:nvPr/>
        </p:nvSpPr>
        <p:spPr>
          <a:xfrm>
            <a:off x="632850" y="528076"/>
            <a:ext cx="10926300" cy="6008100"/>
          </a:xfrm>
          <a:prstGeom prst="rect">
            <a:avLst/>
          </a:prstGeom>
          <a:noFill/>
          <a:ln>
            <a:noFill/>
          </a:ln>
        </p:spPr>
        <p:txBody>
          <a:bodyPr spcFirstLastPara="1" wrap="square" lIns="0" tIns="11425" rIns="0" bIns="0" anchor="t" anchorCtr="0">
            <a:spAutoFit/>
          </a:bodyPr>
          <a:lstStyle/>
          <a:p>
            <a:pPr marL="12700" marR="0" lvl="0" indent="0" algn="l" rtl="0">
              <a:lnSpc>
                <a:spcPct val="100000"/>
              </a:lnSpc>
              <a:spcBef>
                <a:spcPts val="0"/>
              </a:spcBef>
              <a:spcAft>
                <a:spcPts val="0"/>
              </a:spcAft>
              <a:buClr>
                <a:srgbClr val="000000"/>
              </a:buClr>
              <a:buSzPts val="2650"/>
              <a:buFont typeface="Arial"/>
              <a:buNone/>
            </a:pPr>
            <a:r>
              <a:rPr lang="it-IT" sz="2650" b="1" i="0" u="none" strike="noStrike" cap="none">
                <a:solidFill>
                  <a:schemeClr val="dk1"/>
                </a:solidFill>
                <a:latin typeface="Roboto"/>
                <a:ea typeface="Roboto"/>
                <a:cs typeface="Roboto"/>
                <a:sym typeface="Roboto"/>
              </a:rPr>
              <a:t>Piano Nazionale Anti Tratta 2022 - 2025</a:t>
            </a:r>
            <a:endParaRPr sz="2650" b="0" i="0" u="none" strike="noStrike" cap="none">
              <a:solidFill>
                <a:schemeClr val="dk1"/>
              </a:solidFill>
              <a:latin typeface="Roboto"/>
              <a:ea typeface="Roboto"/>
              <a:cs typeface="Roboto"/>
              <a:sym typeface="Roboto"/>
            </a:endParaRPr>
          </a:p>
          <a:p>
            <a:pPr marL="12700" marR="107950" lvl="0" indent="0" algn="l" rtl="0">
              <a:lnSpc>
                <a:spcPct val="113658"/>
              </a:lnSpc>
              <a:spcBef>
                <a:spcPts val="1650"/>
              </a:spcBef>
              <a:spcAft>
                <a:spcPts val="0"/>
              </a:spcAft>
              <a:buClr>
                <a:srgbClr val="000000"/>
              </a:buClr>
              <a:buSzPts val="2050"/>
              <a:buFont typeface="Arial"/>
              <a:buNone/>
            </a:pPr>
            <a:r>
              <a:rPr lang="it-IT" sz="2050" b="0" i="0" u="none" strike="noStrike" cap="none">
                <a:solidFill>
                  <a:schemeClr val="dk1"/>
                </a:solidFill>
                <a:latin typeface="Roboto"/>
                <a:ea typeface="Roboto"/>
                <a:cs typeface="Roboto"/>
                <a:sym typeface="Roboto"/>
              </a:rPr>
              <a:t>fondamentale per definire le azioni del Sistema Antitratta negli anni a venire in attuazione della </a:t>
            </a:r>
            <a:r>
              <a:rPr lang="it-IT" sz="2050" b="0" i="0" u="sng" strike="noStrike" cap="none">
                <a:solidFill>
                  <a:schemeClr val="dk1"/>
                </a:solidFill>
                <a:latin typeface="Roboto"/>
                <a:ea typeface="Roboto"/>
                <a:cs typeface="Roboto"/>
                <a:sym typeface="Roboto"/>
              </a:rPr>
              <a:t>Diret</a:t>
            </a:r>
            <a:r>
              <a:rPr lang="it-IT" sz="2050" b="0" i="0" u="none" strike="noStrike" cap="none">
                <a:solidFill>
                  <a:schemeClr val="dk1"/>
                </a:solidFill>
                <a:latin typeface="Roboto"/>
                <a:ea typeface="Roboto"/>
                <a:cs typeface="Roboto"/>
                <a:sym typeface="Roboto"/>
              </a:rPr>
              <a:t>tiva 2011/36/UE, recepita dall’ordinamento italiano con D.lgs n.24/2014.</a:t>
            </a:r>
            <a:endParaRPr sz="2050" b="0" i="0" u="none" strike="noStrike" cap="none">
              <a:solidFill>
                <a:schemeClr val="dk1"/>
              </a:solidFill>
              <a:latin typeface="Roboto"/>
              <a:ea typeface="Roboto"/>
              <a:cs typeface="Roboto"/>
              <a:sym typeface="Roboto"/>
            </a:endParaRPr>
          </a:p>
          <a:p>
            <a:pPr marL="12700" marR="0" lvl="0" indent="0" algn="l" rtl="0">
              <a:lnSpc>
                <a:spcPct val="100000"/>
              </a:lnSpc>
              <a:spcBef>
                <a:spcPts val="1405"/>
              </a:spcBef>
              <a:spcAft>
                <a:spcPts val="0"/>
              </a:spcAft>
              <a:buClr>
                <a:srgbClr val="000000"/>
              </a:buClr>
              <a:buSzPts val="2550"/>
              <a:buFont typeface="Arial"/>
              <a:buNone/>
            </a:pPr>
            <a:r>
              <a:rPr lang="it-IT" sz="2550" b="1" i="0" u="none" strike="noStrike" cap="none">
                <a:solidFill>
                  <a:schemeClr val="dk1"/>
                </a:solidFill>
                <a:latin typeface="Roboto"/>
                <a:ea typeface="Roboto"/>
                <a:cs typeface="Roboto"/>
                <a:sym typeface="Roboto"/>
              </a:rPr>
              <a:t>Meccanismo Nazionale di Referral (MNR)</a:t>
            </a:r>
            <a:endParaRPr sz="2550" b="0" i="0" u="none" strike="noStrike" cap="none">
              <a:solidFill>
                <a:schemeClr val="dk1"/>
              </a:solidFill>
              <a:latin typeface="Roboto"/>
              <a:ea typeface="Roboto"/>
              <a:cs typeface="Roboto"/>
              <a:sym typeface="Roboto"/>
            </a:endParaRPr>
          </a:p>
          <a:p>
            <a:pPr marL="12700" marR="5080" lvl="0" indent="0" algn="l" rtl="0">
              <a:lnSpc>
                <a:spcPct val="113658"/>
              </a:lnSpc>
              <a:spcBef>
                <a:spcPts val="1650"/>
              </a:spcBef>
              <a:spcAft>
                <a:spcPts val="0"/>
              </a:spcAft>
              <a:buClr>
                <a:srgbClr val="000000"/>
              </a:buClr>
              <a:buSzPts val="2050"/>
              <a:buFont typeface="Arial"/>
              <a:buNone/>
            </a:pPr>
            <a:r>
              <a:rPr lang="it-IT" sz="2050" b="0" i="0" u="none" strike="noStrike" cap="none">
                <a:solidFill>
                  <a:schemeClr val="dk1"/>
                </a:solidFill>
                <a:latin typeface="Roboto"/>
                <a:ea typeface="Roboto"/>
                <a:cs typeface="Roboto"/>
                <a:sym typeface="Roboto"/>
              </a:rPr>
              <a:t>definisce e incorpora le indicazioni riportate sia dalle “Linee Guida per le Commissioni e Sezioni territoriali per le vittime di tratta tra i Richiedenti protezione internazionale e procedure di referral sia dalle Linee Guida in materia di identificazione, protezione e assistenza alle vittime di sfruttamento lavorativo in agricoltura.</a:t>
            </a:r>
            <a:endParaRPr sz="2050" b="0" i="0" u="none" strike="noStrike" cap="none">
              <a:solidFill>
                <a:schemeClr val="dk1"/>
              </a:solidFill>
              <a:latin typeface="Roboto"/>
              <a:ea typeface="Roboto"/>
              <a:cs typeface="Roboto"/>
              <a:sym typeface="Roboto"/>
            </a:endParaRPr>
          </a:p>
          <a:p>
            <a:pPr marL="927100" marR="0" lvl="0" indent="0" algn="l" rtl="0">
              <a:lnSpc>
                <a:spcPct val="100000"/>
              </a:lnSpc>
              <a:spcBef>
                <a:spcPts val="1400"/>
              </a:spcBef>
              <a:spcAft>
                <a:spcPts val="0"/>
              </a:spcAft>
              <a:buClr>
                <a:srgbClr val="000000"/>
              </a:buClr>
              <a:buSzPts val="2050"/>
              <a:buFont typeface="Arial"/>
              <a:buNone/>
            </a:pPr>
            <a:r>
              <a:rPr lang="it-IT" sz="2050" b="0" i="0" u="none" strike="noStrike" cap="none">
                <a:solidFill>
                  <a:schemeClr val="dk1"/>
                </a:solidFill>
                <a:latin typeface="Roboto"/>
                <a:ea typeface="Roboto"/>
                <a:cs typeface="Roboto"/>
                <a:sym typeface="Roboto"/>
              </a:rPr>
              <a:t>Ambiti di sfruttamento individuati :</a:t>
            </a:r>
            <a:endParaRPr sz="2050" b="0" i="0" u="none" strike="noStrike" cap="none">
              <a:solidFill>
                <a:schemeClr val="dk1"/>
              </a:solidFill>
              <a:latin typeface="Roboto"/>
              <a:ea typeface="Roboto"/>
              <a:cs typeface="Roboto"/>
              <a:sym typeface="Roboto"/>
            </a:endParaRPr>
          </a:p>
          <a:p>
            <a:pPr marL="1383665" marR="0" lvl="0" indent="-299718" algn="l" rtl="0">
              <a:lnSpc>
                <a:spcPct val="116829"/>
              </a:lnSpc>
              <a:spcBef>
                <a:spcPts val="1465"/>
              </a:spcBef>
              <a:spcAft>
                <a:spcPts val="0"/>
              </a:spcAft>
              <a:buClr>
                <a:schemeClr val="dk1"/>
              </a:buClr>
              <a:buSzPts val="2050"/>
              <a:buFont typeface="Roboto"/>
              <a:buChar char="-"/>
            </a:pPr>
            <a:r>
              <a:rPr lang="it-IT" sz="2050" b="0" i="0" u="none" strike="noStrike" cap="none">
                <a:solidFill>
                  <a:schemeClr val="dk1"/>
                </a:solidFill>
                <a:latin typeface="Roboto"/>
                <a:ea typeface="Roboto"/>
                <a:cs typeface="Roboto"/>
                <a:sym typeface="Roboto"/>
              </a:rPr>
              <a:t>Sfruttamento sessuale</a:t>
            </a:r>
            <a:endParaRPr sz="2050" b="0" i="0" u="none" strike="noStrike" cap="none">
              <a:solidFill>
                <a:schemeClr val="dk1"/>
              </a:solidFill>
              <a:latin typeface="Roboto"/>
              <a:ea typeface="Roboto"/>
              <a:cs typeface="Roboto"/>
              <a:sym typeface="Roboto"/>
            </a:endParaRPr>
          </a:p>
          <a:p>
            <a:pPr marL="1383665" marR="0" lvl="0" indent="-299718" algn="l" rtl="0">
              <a:lnSpc>
                <a:spcPct val="113414"/>
              </a:lnSpc>
              <a:spcBef>
                <a:spcPts val="0"/>
              </a:spcBef>
              <a:spcAft>
                <a:spcPts val="0"/>
              </a:spcAft>
              <a:buClr>
                <a:schemeClr val="dk1"/>
              </a:buClr>
              <a:buSzPts val="2050"/>
              <a:buFont typeface="Roboto"/>
              <a:buChar char="-"/>
            </a:pPr>
            <a:r>
              <a:rPr lang="it-IT" sz="2050" b="0" i="0" u="none" strike="noStrike" cap="none">
                <a:solidFill>
                  <a:schemeClr val="dk1"/>
                </a:solidFill>
                <a:latin typeface="Roboto"/>
                <a:ea typeface="Roboto"/>
                <a:cs typeface="Roboto"/>
                <a:sym typeface="Roboto"/>
              </a:rPr>
              <a:t>grave sfruttamento in ambito lavorativo</a:t>
            </a:r>
            <a:endParaRPr sz="2050" b="0" i="0" u="none" strike="noStrike" cap="none">
              <a:solidFill>
                <a:schemeClr val="dk1"/>
              </a:solidFill>
              <a:latin typeface="Roboto"/>
              <a:ea typeface="Roboto"/>
              <a:cs typeface="Roboto"/>
              <a:sym typeface="Roboto"/>
            </a:endParaRPr>
          </a:p>
          <a:p>
            <a:pPr marL="1383665" marR="0" lvl="0" indent="-299718" algn="l" rtl="0">
              <a:lnSpc>
                <a:spcPct val="113414"/>
              </a:lnSpc>
              <a:spcBef>
                <a:spcPts val="0"/>
              </a:spcBef>
              <a:spcAft>
                <a:spcPts val="0"/>
              </a:spcAft>
              <a:buClr>
                <a:schemeClr val="dk1"/>
              </a:buClr>
              <a:buSzPts val="2050"/>
              <a:buFont typeface="Roboto"/>
              <a:buChar char="-"/>
            </a:pPr>
            <a:r>
              <a:rPr lang="it-IT" sz="2050" b="0" i="0" u="none" strike="noStrike" cap="none">
                <a:solidFill>
                  <a:schemeClr val="dk1"/>
                </a:solidFill>
                <a:latin typeface="Roboto"/>
                <a:ea typeface="Roboto"/>
                <a:cs typeface="Roboto"/>
                <a:sym typeface="Roboto"/>
              </a:rPr>
              <a:t>accattonaggio forzato</a:t>
            </a:r>
            <a:endParaRPr sz="2050" b="0" i="0" u="none" strike="noStrike" cap="none">
              <a:solidFill>
                <a:schemeClr val="dk1"/>
              </a:solidFill>
              <a:latin typeface="Roboto"/>
              <a:ea typeface="Roboto"/>
              <a:cs typeface="Roboto"/>
              <a:sym typeface="Roboto"/>
            </a:endParaRPr>
          </a:p>
          <a:p>
            <a:pPr marL="1383665" marR="0" lvl="0" indent="-299718" algn="l" rtl="0">
              <a:lnSpc>
                <a:spcPct val="113414"/>
              </a:lnSpc>
              <a:spcBef>
                <a:spcPts val="0"/>
              </a:spcBef>
              <a:spcAft>
                <a:spcPts val="0"/>
              </a:spcAft>
              <a:buClr>
                <a:schemeClr val="dk1"/>
              </a:buClr>
              <a:buSzPts val="2050"/>
              <a:buFont typeface="Roboto"/>
              <a:buChar char="-"/>
            </a:pPr>
            <a:r>
              <a:rPr lang="it-IT" sz="2050" b="0" i="0" u="none" strike="noStrike" cap="none">
                <a:solidFill>
                  <a:schemeClr val="dk1"/>
                </a:solidFill>
                <a:latin typeface="Roboto"/>
                <a:ea typeface="Roboto"/>
                <a:cs typeface="Roboto"/>
                <a:sym typeface="Roboto"/>
              </a:rPr>
              <a:t>economie criminali forzate e</a:t>
            </a:r>
            <a:endParaRPr sz="2050" b="0" i="0" u="none" strike="noStrike" cap="none">
              <a:solidFill>
                <a:schemeClr val="dk1"/>
              </a:solidFill>
              <a:latin typeface="Roboto"/>
              <a:ea typeface="Roboto"/>
              <a:cs typeface="Roboto"/>
              <a:sym typeface="Roboto"/>
            </a:endParaRPr>
          </a:p>
          <a:p>
            <a:pPr marL="1383665" marR="0" lvl="0" indent="-299718" algn="l" rtl="0">
              <a:lnSpc>
                <a:spcPct val="116829"/>
              </a:lnSpc>
              <a:spcBef>
                <a:spcPts val="0"/>
              </a:spcBef>
              <a:spcAft>
                <a:spcPts val="0"/>
              </a:spcAft>
              <a:buClr>
                <a:schemeClr val="dk1"/>
              </a:buClr>
              <a:buSzPts val="2050"/>
              <a:buFont typeface="Roboto"/>
              <a:buChar char="-"/>
            </a:pPr>
            <a:r>
              <a:rPr lang="it-IT" sz="2050" b="0" i="0" u="none" strike="noStrike" cap="none">
                <a:solidFill>
                  <a:schemeClr val="dk1"/>
                </a:solidFill>
                <a:latin typeface="Roboto"/>
                <a:ea typeface="Roboto"/>
                <a:cs typeface="Roboto"/>
                <a:sym typeface="Roboto"/>
              </a:rPr>
              <a:t>matrimoni forzati</a:t>
            </a:r>
            <a:endParaRPr sz="2050" b="0" i="0" u="none" strike="noStrike" cap="none">
              <a:solidFill>
                <a:schemeClr val="dk1"/>
              </a:solidFill>
              <a:latin typeface="Roboto"/>
              <a:ea typeface="Roboto"/>
              <a:cs typeface="Roboto"/>
              <a:sym typeface="Roboto"/>
            </a:endParaRPr>
          </a:p>
        </p:txBody>
      </p:sp>
      <p:grpSp>
        <p:nvGrpSpPr>
          <p:cNvPr id="292" name="Google Shape;292;g32998f35adf_0_49"/>
          <p:cNvGrpSpPr/>
          <p:nvPr/>
        </p:nvGrpSpPr>
        <p:grpSpPr>
          <a:xfrm>
            <a:off x="0" y="5843798"/>
            <a:ext cx="1122501" cy="1015975"/>
            <a:chOff x="218349" y="5737450"/>
            <a:chExt cx="1122501" cy="1122500"/>
          </a:xfrm>
        </p:grpSpPr>
        <p:pic>
          <p:nvPicPr>
            <p:cNvPr id="293" name="Google Shape;293;g32998f35adf_0_49"/>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294" name="Google Shape;294;g32998f35adf_0_49"/>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295" name="Google Shape;295;g32998f35adf_0_49"/>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32a24246aa3_0_20"/>
          <p:cNvSpPr/>
          <p:nvPr/>
        </p:nvSpPr>
        <p:spPr>
          <a:xfrm>
            <a:off x="951480" y="1974960"/>
            <a:ext cx="9726600" cy="4311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g32a24246aa3_0_20"/>
          <p:cNvSpPr/>
          <p:nvPr/>
        </p:nvSpPr>
        <p:spPr>
          <a:xfrm>
            <a:off x="1152000" y="1512000"/>
            <a:ext cx="10150200" cy="34395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it-IT" sz="4400" b="1" i="1" u="none" strike="noStrike" cap="none">
                <a:solidFill>
                  <a:srgbClr val="000000"/>
                </a:solidFill>
                <a:latin typeface="Georgia"/>
                <a:ea typeface="Georgia"/>
                <a:cs typeface="Georgia"/>
                <a:sym typeface="Georgia"/>
              </a:rPr>
              <a:t>Le misure in favore delle vittime</a:t>
            </a:r>
            <a:r>
              <a:rPr lang="it-IT" sz="1800" b="0" i="0" u="none" strike="noStrike" cap="none">
                <a:solidFill>
                  <a:srgbClr val="000000"/>
                </a:solidFill>
                <a:latin typeface="Georgia"/>
                <a:ea typeface="Georgia"/>
                <a:cs typeface="Georgia"/>
                <a:sym typeface="Georgia"/>
              </a:rPr>
              <a:t> </a:t>
            </a:r>
            <a:br>
              <a:rPr lang="it-IT" sz="1800" b="0" i="0" u="none" strike="noStrike" cap="none">
                <a:solidFill>
                  <a:srgbClr val="000000"/>
                </a:solidFill>
                <a:latin typeface="Arial"/>
                <a:ea typeface="Arial"/>
                <a:cs typeface="Arial"/>
                <a:sym typeface="Arial"/>
              </a:rPr>
            </a:br>
            <a:r>
              <a:rPr lang="it-IT" sz="4400" b="1" i="1" u="none" strike="noStrike" cap="none">
                <a:solidFill>
                  <a:srgbClr val="000000"/>
                </a:solidFill>
                <a:latin typeface="Georgia"/>
                <a:ea typeface="Georgia"/>
                <a:cs typeface="Georgia"/>
                <a:sym typeface="Georgia"/>
              </a:rPr>
              <a:t>di  tratta:</a:t>
            </a:r>
            <a:r>
              <a:rPr lang="it-IT" sz="1800" b="0" i="0" u="none" strike="noStrike" cap="none">
                <a:solidFill>
                  <a:srgbClr val="000000"/>
                </a:solidFill>
                <a:latin typeface="Georgia"/>
                <a:ea typeface="Georgia"/>
                <a:cs typeface="Georgia"/>
                <a:sym typeface="Georgia"/>
              </a:rPr>
              <a:t> </a:t>
            </a:r>
            <a:br>
              <a:rPr lang="it-IT" sz="1800" b="0" i="0" u="none" strike="noStrike" cap="none">
                <a:solidFill>
                  <a:srgbClr val="000000"/>
                </a:solidFill>
                <a:latin typeface="Arial"/>
                <a:ea typeface="Arial"/>
                <a:cs typeface="Arial"/>
                <a:sym typeface="Arial"/>
              </a:rPr>
            </a:br>
            <a:r>
              <a:rPr lang="it-IT" sz="3600" b="0" i="1" u="none" strike="noStrike" cap="none">
                <a:solidFill>
                  <a:srgbClr val="000000"/>
                </a:solidFill>
                <a:latin typeface="Georgia"/>
                <a:ea typeface="Georgia"/>
                <a:cs typeface="Georgia"/>
                <a:sym typeface="Georgia"/>
              </a:rPr>
              <a:t>programma unico di emersione, assistenza e </a:t>
            </a:r>
            <a:br>
              <a:rPr lang="it-IT" sz="1800" b="0" i="0" u="none" strike="noStrike" cap="none">
                <a:solidFill>
                  <a:srgbClr val="000000"/>
                </a:solidFill>
                <a:latin typeface="Arial"/>
                <a:ea typeface="Arial"/>
                <a:cs typeface="Arial"/>
                <a:sym typeface="Arial"/>
              </a:rPr>
            </a:br>
            <a:r>
              <a:rPr lang="it-IT" sz="3600" b="0" i="1" u="none" strike="noStrike" cap="none">
                <a:solidFill>
                  <a:srgbClr val="000000"/>
                </a:solidFill>
                <a:latin typeface="Georgia"/>
                <a:ea typeface="Georgia"/>
                <a:cs typeface="Georgia"/>
                <a:sym typeface="Georgia"/>
              </a:rPr>
              <a:t>integrazione sociale per le vittime di tratta e  di grave sfruttamento</a:t>
            </a:r>
            <a:endParaRPr sz="3600" b="0" i="0" u="none" strike="noStrike" cap="none">
              <a:solidFill>
                <a:srgbClr val="000000"/>
              </a:solidFill>
              <a:latin typeface="Arial"/>
              <a:ea typeface="Arial"/>
              <a:cs typeface="Arial"/>
              <a:sym typeface="Arial"/>
            </a:endParaRPr>
          </a:p>
        </p:txBody>
      </p:sp>
      <p:grpSp>
        <p:nvGrpSpPr>
          <p:cNvPr id="302" name="Google Shape;302;g32a24246aa3_0_20"/>
          <p:cNvGrpSpPr/>
          <p:nvPr/>
        </p:nvGrpSpPr>
        <p:grpSpPr>
          <a:xfrm>
            <a:off x="0" y="5843798"/>
            <a:ext cx="1122501" cy="1015975"/>
            <a:chOff x="218349" y="5737450"/>
            <a:chExt cx="1122501" cy="1122500"/>
          </a:xfrm>
        </p:grpSpPr>
        <p:pic>
          <p:nvPicPr>
            <p:cNvPr id="303" name="Google Shape;303;g32a24246aa3_0_20"/>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304" name="Google Shape;304;g32a24246aa3_0_20"/>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305" name="Google Shape;305;g32a24246aa3_0_20"/>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14"/>
          <p:cNvPicPr preferRelativeResize="0"/>
          <p:nvPr/>
        </p:nvPicPr>
        <p:blipFill rotWithShape="1">
          <a:blip r:embed="rId3">
            <a:alphaModFix/>
          </a:blip>
          <a:srcRect/>
          <a:stretch/>
        </p:blipFill>
        <p:spPr>
          <a:xfrm>
            <a:off x="2577240" y="530640"/>
            <a:ext cx="7011720" cy="5115600"/>
          </a:xfrm>
          <a:prstGeom prst="rect">
            <a:avLst/>
          </a:prstGeom>
          <a:noFill/>
          <a:ln>
            <a:noFill/>
          </a:ln>
        </p:spPr>
      </p:pic>
      <p:sp>
        <p:nvSpPr>
          <p:cNvPr id="311" name="Google Shape;311;p14"/>
          <p:cNvSpPr/>
          <p:nvPr/>
        </p:nvSpPr>
        <p:spPr>
          <a:xfrm>
            <a:off x="631080" y="438480"/>
            <a:ext cx="5276160" cy="11556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Clr>
                <a:srgbClr val="000000"/>
              </a:buClr>
              <a:buSzPts val="2400"/>
              <a:buFont typeface="Arial"/>
              <a:buNone/>
            </a:pPr>
            <a:r>
              <a:rPr lang="it-IT" sz="2400" b="1" i="1" u="none" strike="noStrike" cap="none">
                <a:solidFill>
                  <a:srgbClr val="000000"/>
                </a:solidFill>
                <a:latin typeface="Georgia"/>
                <a:ea typeface="Georgia"/>
                <a:cs typeface="Georgia"/>
                <a:sym typeface="Georgia"/>
              </a:rPr>
              <a:t>FORME DI SFRUTTAMENTO</a:t>
            </a:r>
            <a:endParaRPr sz="2400" b="0" i="0" u="none" strike="noStrike" cap="none">
              <a:solidFill>
                <a:srgbClr val="000000"/>
              </a:solidFill>
              <a:latin typeface="Arial"/>
              <a:ea typeface="Arial"/>
              <a:cs typeface="Arial"/>
              <a:sym typeface="Arial"/>
            </a:endParaRPr>
          </a:p>
        </p:txBody>
      </p:sp>
      <p:sp>
        <p:nvSpPr>
          <p:cNvPr id="312" name="Google Shape;312;p14"/>
          <p:cNvSpPr/>
          <p:nvPr/>
        </p:nvSpPr>
        <p:spPr>
          <a:xfrm>
            <a:off x="671345" y="564475"/>
            <a:ext cx="8440800" cy="62934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12600" marR="0" lvl="0" indent="0" algn="l" rtl="0">
              <a:lnSpc>
                <a:spcPct val="100000"/>
              </a:lnSpc>
              <a:spcBef>
                <a:spcPts val="99"/>
              </a:spcBef>
              <a:spcAft>
                <a:spcPts val="0"/>
              </a:spcAft>
              <a:buClr>
                <a:srgbClr val="000000"/>
              </a:buClr>
              <a:buSzPts val="2400"/>
              <a:buFont typeface="Arial"/>
              <a:buNone/>
            </a:pPr>
            <a:r>
              <a:rPr lang="it-IT" sz="2400" b="1" i="0" u="none" strike="noStrike" cap="none">
                <a:solidFill>
                  <a:srgbClr val="000000"/>
                </a:solidFill>
                <a:latin typeface="Tahoma"/>
                <a:ea typeface="Tahoma"/>
                <a:cs typeface="Tahoma"/>
                <a:sym typeface="Tahoma"/>
              </a:rPr>
              <a:t>(ART. 2 PAR. 3 DIRETTIVA 2011/36/UE)</a:t>
            </a:r>
            <a:endParaRPr sz="2400" b="0" i="0" u="none" strike="noStrike" cap="none">
              <a:solidFill>
                <a:srgbClr val="000000"/>
              </a:solidFill>
              <a:latin typeface="Arial"/>
              <a:ea typeface="Arial"/>
              <a:cs typeface="Arial"/>
              <a:sym typeface="Arial"/>
            </a:endParaRPr>
          </a:p>
          <a:p>
            <a:pPr marL="12600" marR="0" lvl="0" indent="0" algn="l" rtl="0">
              <a:lnSpc>
                <a:spcPct val="100000"/>
              </a:lnSpc>
              <a:spcBef>
                <a:spcPts val="11"/>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2221200" marR="0" lvl="0" indent="0" algn="l" rtl="0">
              <a:lnSpc>
                <a:spcPct val="103960"/>
              </a:lnSpc>
              <a:spcBef>
                <a:spcPts val="0"/>
              </a:spcBef>
              <a:spcAft>
                <a:spcPts val="0"/>
              </a:spcAft>
              <a:buClr>
                <a:srgbClr val="000000"/>
              </a:buClr>
              <a:buSzPts val="2500"/>
              <a:buFont typeface="Arial"/>
              <a:buNone/>
            </a:pPr>
            <a:r>
              <a:rPr lang="it-IT" sz="2500" b="0" i="0" u="none" strike="noStrike" cap="none">
                <a:solidFill>
                  <a:srgbClr val="000000"/>
                </a:solidFill>
                <a:latin typeface="Quattrocento Sans"/>
                <a:ea typeface="Quattrocento Sans"/>
                <a:cs typeface="Quattrocento Sans"/>
                <a:sym typeface="Quattrocento Sans"/>
              </a:rPr>
              <a:t>▶ </a:t>
            </a:r>
            <a:r>
              <a:rPr lang="it-IT" sz="2400" b="0" i="1" u="none" strike="noStrike" cap="none">
                <a:solidFill>
                  <a:srgbClr val="000000"/>
                </a:solidFill>
                <a:latin typeface="Verdana"/>
                <a:ea typeface="Verdana"/>
                <a:cs typeface="Verdana"/>
                <a:sym typeface="Verdana"/>
              </a:rPr>
              <a:t>sfruttamento della prostituzione altrui o  altre forme di sfruttamento sessuale</a:t>
            </a:r>
            <a:endParaRPr sz="2400" b="0" i="0" u="none" strike="noStrike" cap="none">
              <a:solidFill>
                <a:srgbClr val="000000"/>
              </a:solidFill>
              <a:latin typeface="Arial"/>
              <a:ea typeface="Arial"/>
              <a:cs typeface="Arial"/>
              <a:sym typeface="Arial"/>
            </a:endParaRPr>
          </a:p>
          <a:p>
            <a:pPr marL="2221200" marR="0" lvl="0" indent="0" algn="l" rtl="0">
              <a:lnSpc>
                <a:spcPct val="113960"/>
              </a:lnSpc>
              <a:spcBef>
                <a:spcPts val="2160"/>
              </a:spcBef>
              <a:spcAft>
                <a:spcPts val="0"/>
              </a:spcAft>
              <a:buClr>
                <a:srgbClr val="000000"/>
              </a:buClr>
              <a:buSzPts val="2500"/>
              <a:buFont typeface="Arial"/>
              <a:buNone/>
            </a:pPr>
            <a:r>
              <a:rPr lang="it-IT" sz="2500" b="0" i="0" u="none" strike="noStrike" cap="none">
                <a:solidFill>
                  <a:srgbClr val="000000"/>
                </a:solidFill>
                <a:latin typeface="Quattrocento Sans"/>
                <a:ea typeface="Quattrocento Sans"/>
                <a:cs typeface="Quattrocento Sans"/>
                <a:sym typeface="Quattrocento Sans"/>
              </a:rPr>
              <a:t>▶ </a:t>
            </a:r>
            <a:r>
              <a:rPr lang="it-IT" sz="2400" b="0" i="1" u="none" strike="noStrike" cap="none">
                <a:solidFill>
                  <a:srgbClr val="000000"/>
                </a:solidFill>
                <a:latin typeface="Verdana"/>
                <a:ea typeface="Verdana"/>
                <a:cs typeface="Verdana"/>
                <a:sym typeface="Verdana"/>
              </a:rPr>
              <a:t>lavoro o servizi forzati, compreso</a:t>
            </a:r>
            <a:endParaRPr sz="2400" b="0" i="0" u="none" strike="noStrike" cap="none">
              <a:solidFill>
                <a:srgbClr val="000000"/>
              </a:solidFill>
              <a:latin typeface="Arial"/>
              <a:ea typeface="Arial"/>
              <a:cs typeface="Arial"/>
              <a:sym typeface="Arial"/>
            </a:endParaRPr>
          </a:p>
          <a:p>
            <a:pPr marL="2221200" marR="0" lvl="0" indent="0" algn="l" rtl="0">
              <a:lnSpc>
                <a:spcPct val="113750"/>
              </a:lnSpc>
              <a:spcBef>
                <a:spcPts val="0"/>
              </a:spcBef>
              <a:spcAft>
                <a:spcPts val="0"/>
              </a:spcAft>
              <a:buClr>
                <a:srgbClr val="000000"/>
              </a:buClr>
              <a:buSzPts val="2400"/>
              <a:buFont typeface="Arial"/>
              <a:buNone/>
            </a:pPr>
            <a:r>
              <a:rPr lang="it-IT" sz="2400" b="0" i="1" u="none" strike="noStrike" cap="none">
                <a:solidFill>
                  <a:srgbClr val="000000"/>
                </a:solidFill>
                <a:latin typeface="Verdana"/>
                <a:ea typeface="Verdana"/>
                <a:cs typeface="Verdana"/>
                <a:sym typeface="Verdana"/>
              </a:rPr>
              <a:t>l’accattonaggio</a:t>
            </a:r>
            <a:endParaRPr sz="2400" b="0" i="0" u="none" strike="noStrike" cap="none">
              <a:solidFill>
                <a:srgbClr val="000000"/>
              </a:solidFill>
              <a:latin typeface="Arial"/>
              <a:ea typeface="Arial"/>
              <a:cs typeface="Arial"/>
              <a:sym typeface="Arial"/>
            </a:endParaRPr>
          </a:p>
          <a:p>
            <a:pPr marL="2221200" marR="0" lvl="0" indent="0" algn="l" rtl="0">
              <a:lnSpc>
                <a:spcPct val="100000"/>
              </a:lnSpc>
              <a:spcBef>
                <a:spcPts val="2191"/>
              </a:spcBef>
              <a:spcAft>
                <a:spcPts val="0"/>
              </a:spcAft>
              <a:buClr>
                <a:srgbClr val="000000"/>
              </a:buClr>
              <a:buSzPts val="2500"/>
              <a:buFont typeface="Arial"/>
              <a:buNone/>
            </a:pPr>
            <a:r>
              <a:rPr lang="it-IT" sz="2500" b="0" i="0" u="none" strike="noStrike" cap="none">
                <a:solidFill>
                  <a:srgbClr val="000000"/>
                </a:solidFill>
                <a:latin typeface="Quattrocento Sans"/>
                <a:ea typeface="Quattrocento Sans"/>
                <a:cs typeface="Quattrocento Sans"/>
                <a:sym typeface="Quattrocento Sans"/>
              </a:rPr>
              <a:t>▶ </a:t>
            </a:r>
            <a:r>
              <a:rPr lang="it-IT" sz="2400" b="0" i="1" u="none" strike="noStrike" cap="none">
                <a:solidFill>
                  <a:srgbClr val="000000"/>
                </a:solidFill>
                <a:latin typeface="Verdana"/>
                <a:ea typeface="Verdana"/>
                <a:cs typeface="Verdana"/>
                <a:sym typeface="Verdana"/>
              </a:rPr>
              <a:t>schiavitù o pratiche simili alla schiavitù</a:t>
            </a:r>
            <a:endParaRPr sz="2400" b="0" i="0" u="none" strike="noStrike" cap="none">
              <a:solidFill>
                <a:srgbClr val="000000"/>
              </a:solidFill>
              <a:latin typeface="Arial"/>
              <a:ea typeface="Arial"/>
              <a:cs typeface="Arial"/>
              <a:sym typeface="Arial"/>
            </a:endParaRPr>
          </a:p>
          <a:p>
            <a:pPr marL="2221200" marR="0" lvl="0" indent="0" algn="l" rtl="0">
              <a:lnSpc>
                <a:spcPct val="100000"/>
              </a:lnSpc>
              <a:spcBef>
                <a:spcPts val="2191"/>
              </a:spcBef>
              <a:spcAft>
                <a:spcPts val="0"/>
              </a:spcAft>
              <a:buClr>
                <a:srgbClr val="000000"/>
              </a:buClr>
              <a:buSzPts val="2500"/>
              <a:buFont typeface="Arial"/>
              <a:buNone/>
            </a:pPr>
            <a:r>
              <a:rPr lang="it-IT" sz="2500" b="0" i="0" u="none" strike="noStrike" cap="none">
                <a:solidFill>
                  <a:srgbClr val="000000"/>
                </a:solidFill>
                <a:latin typeface="Quattrocento Sans"/>
                <a:ea typeface="Quattrocento Sans"/>
                <a:cs typeface="Quattrocento Sans"/>
                <a:sym typeface="Quattrocento Sans"/>
              </a:rPr>
              <a:t>▶ </a:t>
            </a:r>
            <a:r>
              <a:rPr lang="it-IT" sz="2400" b="0" i="1" u="none" strike="noStrike" cap="none">
                <a:solidFill>
                  <a:srgbClr val="000000"/>
                </a:solidFill>
                <a:latin typeface="Verdana"/>
                <a:ea typeface="Verdana"/>
                <a:cs typeface="Verdana"/>
                <a:sym typeface="Verdana"/>
              </a:rPr>
              <a:t>servitù, matrimonio forzato</a:t>
            </a:r>
            <a:endParaRPr sz="2400" b="0" i="0" u="none" strike="noStrike" cap="none">
              <a:solidFill>
                <a:srgbClr val="000000"/>
              </a:solidFill>
              <a:latin typeface="Arial"/>
              <a:ea typeface="Arial"/>
              <a:cs typeface="Arial"/>
              <a:sym typeface="Arial"/>
            </a:endParaRPr>
          </a:p>
          <a:p>
            <a:pPr marL="2221200" marR="0" lvl="0" indent="0" algn="l" rtl="0">
              <a:lnSpc>
                <a:spcPct val="100000"/>
              </a:lnSpc>
              <a:spcBef>
                <a:spcPts val="2180"/>
              </a:spcBef>
              <a:spcAft>
                <a:spcPts val="0"/>
              </a:spcAft>
              <a:buClr>
                <a:srgbClr val="000000"/>
              </a:buClr>
              <a:buSzPts val="2500"/>
              <a:buFont typeface="Arial"/>
              <a:buNone/>
            </a:pPr>
            <a:r>
              <a:rPr lang="it-IT" sz="2500" b="0" i="0" u="none" strike="noStrike" cap="none">
                <a:solidFill>
                  <a:srgbClr val="000000"/>
                </a:solidFill>
                <a:latin typeface="Quattrocento Sans"/>
                <a:ea typeface="Quattrocento Sans"/>
                <a:cs typeface="Quattrocento Sans"/>
                <a:sym typeface="Quattrocento Sans"/>
              </a:rPr>
              <a:t>▶ </a:t>
            </a:r>
            <a:r>
              <a:rPr lang="it-IT" sz="2400" b="0" i="1" u="none" strike="noStrike" cap="none">
                <a:solidFill>
                  <a:srgbClr val="000000"/>
                </a:solidFill>
                <a:latin typeface="Verdana"/>
                <a:ea typeface="Verdana"/>
                <a:cs typeface="Verdana"/>
                <a:sym typeface="Verdana"/>
              </a:rPr>
              <a:t>sfruttamento di attività illecite</a:t>
            </a:r>
            <a:endParaRPr sz="2400" b="0" i="0" u="none" strike="noStrike" cap="none">
              <a:solidFill>
                <a:srgbClr val="000000"/>
              </a:solidFill>
              <a:latin typeface="Arial"/>
              <a:ea typeface="Arial"/>
              <a:cs typeface="Arial"/>
              <a:sym typeface="Arial"/>
            </a:endParaRPr>
          </a:p>
          <a:p>
            <a:pPr marL="2221200" marR="0" lvl="0" indent="0" algn="l" rtl="0">
              <a:lnSpc>
                <a:spcPct val="100000"/>
              </a:lnSpc>
              <a:spcBef>
                <a:spcPts val="2191"/>
              </a:spcBef>
              <a:spcAft>
                <a:spcPts val="0"/>
              </a:spcAft>
              <a:buClr>
                <a:srgbClr val="000000"/>
              </a:buClr>
              <a:buSzPts val="2500"/>
              <a:buFont typeface="Arial"/>
              <a:buNone/>
            </a:pPr>
            <a:r>
              <a:rPr lang="it-IT" sz="2500" b="0" i="0" u="none" strike="noStrike" cap="none">
                <a:solidFill>
                  <a:srgbClr val="000000"/>
                </a:solidFill>
                <a:latin typeface="Quattrocento Sans"/>
                <a:ea typeface="Quattrocento Sans"/>
                <a:cs typeface="Quattrocento Sans"/>
                <a:sym typeface="Quattrocento Sans"/>
              </a:rPr>
              <a:t>▶ </a:t>
            </a:r>
            <a:r>
              <a:rPr lang="it-IT" sz="2400" b="0" i="1" u="none" strike="noStrike" cap="none">
                <a:solidFill>
                  <a:srgbClr val="000000"/>
                </a:solidFill>
                <a:latin typeface="Verdana"/>
                <a:ea typeface="Verdana"/>
                <a:cs typeface="Verdana"/>
                <a:sym typeface="Verdana"/>
              </a:rPr>
              <a:t>prelievo di organi</a:t>
            </a:r>
            <a:endParaRPr sz="2400" b="0" i="0" u="none" strike="noStrike" cap="none">
              <a:solidFill>
                <a:srgbClr val="000000"/>
              </a:solidFill>
              <a:latin typeface="Arial"/>
              <a:ea typeface="Arial"/>
              <a:cs typeface="Arial"/>
              <a:sym typeface="Arial"/>
            </a:endParaRPr>
          </a:p>
        </p:txBody>
      </p:sp>
      <p:grpSp>
        <p:nvGrpSpPr>
          <p:cNvPr id="313" name="Google Shape;313;p14"/>
          <p:cNvGrpSpPr/>
          <p:nvPr/>
        </p:nvGrpSpPr>
        <p:grpSpPr>
          <a:xfrm>
            <a:off x="0" y="5843798"/>
            <a:ext cx="1122501" cy="1015975"/>
            <a:chOff x="218349" y="5737450"/>
            <a:chExt cx="1122501" cy="1122500"/>
          </a:xfrm>
        </p:grpSpPr>
        <p:pic>
          <p:nvPicPr>
            <p:cNvPr id="314" name="Google Shape;314;p14"/>
            <p:cNvPicPr preferRelativeResize="0"/>
            <p:nvPr/>
          </p:nvPicPr>
          <p:blipFill rotWithShape="1">
            <a:blip r:embed="rId4">
              <a:alphaModFix/>
            </a:blip>
            <a:srcRect/>
            <a:stretch/>
          </p:blipFill>
          <p:spPr>
            <a:xfrm>
              <a:off x="218350" y="6726951"/>
              <a:ext cx="1122500" cy="131048"/>
            </a:xfrm>
            <a:prstGeom prst="rect">
              <a:avLst/>
            </a:prstGeom>
            <a:noFill/>
            <a:ln>
              <a:noFill/>
            </a:ln>
          </p:spPr>
        </p:pic>
        <p:pic>
          <p:nvPicPr>
            <p:cNvPr id="315" name="Google Shape;315;p14"/>
            <p:cNvPicPr preferRelativeResize="0"/>
            <p:nvPr/>
          </p:nvPicPr>
          <p:blipFill rotWithShape="1">
            <a:blip r:embed="rId5">
              <a:alphaModFix/>
            </a:blip>
            <a:srcRect/>
            <a:stretch/>
          </p:blipFill>
          <p:spPr>
            <a:xfrm>
              <a:off x="218349" y="5737450"/>
              <a:ext cx="1122500" cy="1122500"/>
            </a:xfrm>
            <a:prstGeom prst="rect">
              <a:avLst/>
            </a:prstGeom>
            <a:noFill/>
            <a:ln>
              <a:noFill/>
            </a:ln>
          </p:spPr>
        </p:pic>
      </p:grpSp>
      <p:pic>
        <p:nvPicPr>
          <p:cNvPr id="316" name="Google Shape;316;p14"/>
          <p:cNvPicPr preferRelativeResize="0"/>
          <p:nvPr/>
        </p:nvPicPr>
        <p:blipFill rotWithShape="1">
          <a:blip r:embed="rId6">
            <a:alphaModFix/>
          </a:blip>
          <a:srcRect/>
          <a:stretch/>
        </p:blipFill>
        <p:spPr>
          <a:xfrm>
            <a:off x="11069500" y="5811442"/>
            <a:ext cx="1122500" cy="10465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
          <p:cNvSpPr/>
          <p:nvPr/>
        </p:nvSpPr>
        <p:spPr>
          <a:xfrm>
            <a:off x="312450" y="152350"/>
            <a:ext cx="11567100" cy="860100"/>
          </a:xfrm>
          <a:prstGeom prst="rect">
            <a:avLst/>
          </a:prstGeom>
          <a:noFill/>
          <a:ln>
            <a:noFill/>
          </a:ln>
        </p:spPr>
        <p:txBody>
          <a:bodyPr spcFirstLastPara="1" wrap="square" lIns="0" tIns="12225" rIns="0" bIns="0" anchor="t" anchorCtr="0">
            <a:noAutofit/>
          </a:bodyPr>
          <a:lstStyle/>
          <a:p>
            <a:pPr marL="12600" marR="0" lvl="0" indent="0" algn="l" rtl="0">
              <a:lnSpc>
                <a:spcPct val="114024"/>
              </a:lnSpc>
              <a:spcBef>
                <a:spcPts val="0"/>
              </a:spcBef>
              <a:spcAft>
                <a:spcPts val="0"/>
              </a:spcAft>
              <a:buClr>
                <a:srgbClr val="000000"/>
              </a:buClr>
              <a:buSzPts val="3800"/>
              <a:buFont typeface="Arial"/>
              <a:buNone/>
            </a:pPr>
            <a:r>
              <a:rPr lang="it-IT" sz="3800" b="0" i="1" u="none" strike="noStrike" cap="none">
                <a:solidFill>
                  <a:srgbClr val="000000"/>
                </a:solidFill>
                <a:latin typeface="Georgia"/>
                <a:ea typeface="Georgia"/>
                <a:cs typeface="Georgia"/>
                <a:sym typeface="Georgia"/>
              </a:rPr>
              <a:t>Progetto regionale ‘il FVG in rete contro</a:t>
            </a:r>
            <a:r>
              <a:rPr lang="it-IT" sz="1600" b="0" i="0" u="none" strike="noStrike" cap="none">
                <a:solidFill>
                  <a:srgbClr val="000000"/>
                </a:solidFill>
                <a:latin typeface="Arial"/>
                <a:ea typeface="Arial"/>
                <a:cs typeface="Arial"/>
                <a:sym typeface="Arial"/>
              </a:rPr>
              <a:t> </a:t>
            </a:r>
            <a:r>
              <a:rPr lang="it-IT" sz="3800" b="0" i="1" u="none" strike="noStrike" cap="none">
                <a:solidFill>
                  <a:srgbClr val="000000"/>
                </a:solidFill>
                <a:latin typeface="Georgia"/>
                <a:ea typeface="Georgia"/>
                <a:cs typeface="Georgia"/>
                <a:sym typeface="Georgia"/>
              </a:rPr>
              <a:t>la tratta’</a:t>
            </a:r>
            <a:endParaRPr sz="3800" b="0" i="0" u="none" strike="noStrike" cap="none">
              <a:solidFill>
                <a:srgbClr val="000000"/>
              </a:solidFill>
              <a:latin typeface="Arial"/>
              <a:ea typeface="Arial"/>
              <a:cs typeface="Arial"/>
              <a:sym typeface="Arial"/>
            </a:endParaRPr>
          </a:p>
        </p:txBody>
      </p:sp>
      <p:sp>
        <p:nvSpPr>
          <p:cNvPr id="146" name="Google Shape;146;p2"/>
          <p:cNvSpPr/>
          <p:nvPr/>
        </p:nvSpPr>
        <p:spPr>
          <a:xfrm>
            <a:off x="506250" y="1102025"/>
            <a:ext cx="11459700" cy="6029700"/>
          </a:xfrm>
          <a:prstGeom prst="rect">
            <a:avLst/>
          </a:prstGeom>
          <a:noFill/>
          <a:ln>
            <a:noFill/>
          </a:ln>
        </p:spPr>
        <p:txBody>
          <a:bodyPr spcFirstLastPara="1" wrap="square" lIns="0" tIns="97900" rIns="0" bIns="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it-IT" sz="2700" b="0" i="0" u="none" strike="noStrike" cap="none">
                <a:solidFill>
                  <a:schemeClr val="dk1"/>
                </a:solidFill>
                <a:latin typeface="Verdana"/>
                <a:ea typeface="Verdana"/>
                <a:cs typeface="Verdana"/>
                <a:sym typeface="Verdana"/>
              </a:rPr>
              <a:t>Finanziato dal Dipartimento Pari Opportunità sotto l’egida del Presidenza del Consiglio dei Ministri e </a:t>
            </a:r>
            <a:endParaRPr sz="27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700"/>
              <a:buFont typeface="Arial"/>
              <a:buNone/>
            </a:pPr>
            <a:r>
              <a:rPr lang="it-IT" sz="2700" b="0" i="0" u="none" strike="noStrike" cap="none">
                <a:solidFill>
                  <a:schemeClr val="dk1"/>
                </a:solidFill>
                <a:latin typeface="Verdana"/>
                <a:ea typeface="Verdana"/>
                <a:cs typeface="Verdana"/>
                <a:sym typeface="Verdana"/>
              </a:rPr>
              <a:t>Regione Friuli Venezia Giulia, capofila del progetto regionale</a:t>
            </a:r>
            <a:endParaRPr sz="27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700"/>
              <a:buFont typeface="Arial"/>
              <a:buNone/>
            </a:pPr>
            <a:r>
              <a:rPr lang="it-IT" sz="2700" b="0" i="0" u="none" strike="noStrike" cap="none">
                <a:solidFill>
                  <a:schemeClr val="dk1"/>
                </a:solidFill>
                <a:latin typeface="Verdana"/>
                <a:ea typeface="Verdana"/>
                <a:cs typeface="Verdana"/>
                <a:sym typeface="Verdana"/>
              </a:rPr>
              <a:t>La rete di interventi è diffusa su tutto il territorio regionale con tre soggetti attuatori:</a:t>
            </a:r>
            <a:endParaRPr sz="2700" b="0" i="0" u="none" strike="noStrike" cap="none">
              <a:solidFill>
                <a:schemeClr val="dk1"/>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700"/>
              <a:buFont typeface="Arial"/>
              <a:buNone/>
            </a:pPr>
            <a:r>
              <a:rPr lang="it-IT" sz="2700" b="0" i="0" u="none" strike="noStrike" cap="none">
                <a:solidFill>
                  <a:schemeClr val="dk1"/>
                </a:solidFill>
                <a:latin typeface="Verdana"/>
                <a:ea typeface="Verdana"/>
                <a:cs typeface="Verdana"/>
                <a:sym typeface="Verdana"/>
              </a:rPr>
              <a:t>○ </a:t>
            </a:r>
            <a:r>
              <a:rPr lang="it-IT" sz="2600" b="0" i="0" u="none" strike="noStrike" cap="none">
                <a:solidFill>
                  <a:schemeClr val="dk1"/>
                </a:solidFill>
                <a:latin typeface="Verdana"/>
                <a:ea typeface="Verdana"/>
                <a:cs typeface="Verdana"/>
                <a:sym typeface="Verdana"/>
              </a:rPr>
              <a:t>Comitato per i Diritti Civili delle Prostitute APS di Trieste</a:t>
            </a:r>
            <a:endParaRPr sz="2600" b="0" i="0" u="none" strike="noStrike" cap="none">
              <a:solidFill>
                <a:schemeClr val="dk1"/>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600"/>
              <a:buFont typeface="Arial"/>
              <a:buNone/>
            </a:pPr>
            <a:r>
              <a:rPr lang="it-IT" sz="2600" b="0" i="0" u="none" strike="noStrike" cap="none">
                <a:solidFill>
                  <a:schemeClr val="dk1"/>
                </a:solidFill>
                <a:latin typeface="Verdana"/>
                <a:ea typeface="Verdana"/>
                <a:cs typeface="Verdana"/>
                <a:sym typeface="Verdana"/>
              </a:rPr>
              <a:t>○ Centro Caritas Arcidiocesi di Udine</a:t>
            </a:r>
            <a:endParaRPr sz="2600" b="0" i="0" u="none" strike="noStrike" cap="none">
              <a:solidFill>
                <a:schemeClr val="dk1"/>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600"/>
              <a:buFont typeface="Arial"/>
              <a:buNone/>
            </a:pPr>
            <a:r>
              <a:rPr lang="it-IT" sz="2600" b="0" i="0" u="none" strike="noStrike" cap="none">
                <a:solidFill>
                  <a:schemeClr val="dk1"/>
                </a:solidFill>
                <a:latin typeface="Verdana"/>
                <a:ea typeface="Verdana"/>
                <a:cs typeface="Verdana"/>
                <a:sym typeface="Verdana"/>
              </a:rPr>
              <a:t>○ Coop. Nuovi Vicini di Pordenone</a:t>
            </a:r>
            <a:endParaRPr sz="26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800"/>
              <a:buFont typeface="Arial"/>
              <a:buNone/>
            </a:pPr>
            <a:r>
              <a:rPr lang="it-IT" sz="1800" b="1" i="0" u="none" strike="noStrike" cap="none">
                <a:solidFill>
                  <a:schemeClr val="dk1"/>
                </a:solidFill>
                <a:latin typeface="Arial"/>
                <a:ea typeface="Arial"/>
                <a:cs typeface="Arial"/>
                <a:sym typeface="Arial"/>
              </a:rPr>
              <a:t>Partner dell’anti tratta di Trieste</a:t>
            </a:r>
            <a:r>
              <a:rPr lang="it-IT" sz="1800" b="0" i="0" u="none" strike="noStrike" cap="none">
                <a:solidFill>
                  <a:schemeClr val="dk1"/>
                </a:solidFill>
                <a:latin typeface="Arial"/>
                <a:ea typeface="Arial"/>
                <a:cs typeface="Arial"/>
                <a:sym typeface="Arial"/>
              </a:rPr>
              <a:t>: Azienda Sanitaria Universitaria Giuliana (ASUGI) e Comune di</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chemeClr val="dk1"/>
                </a:solidFill>
                <a:latin typeface="Arial"/>
                <a:ea typeface="Arial"/>
                <a:cs typeface="Arial"/>
                <a:sym typeface="Arial"/>
              </a:rPr>
              <a:t>Trieste</a:t>
            </a:r>
            <a:endParaRPr sz="18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1800"/>
              <a:buFont typeface="Arial"/>
              <a:buNone/>
            </a:pPr>
            <a:r>
              <a:rPr lang="it-IT" sz="1800" b="1" i="0" u="none" strike="noStrike" cap="none">
                <a:solidFill>
                  <a:schemeClr val="dk1"/>
                </a:solidFill>
                <a:latin typeface="Arial"/>
                <a:ea typeface="Arial"/>
                <a:cs typeface="Arial"/>
                <a:sym typeface="Arial"/>
              </a:rPr>
              <a:t>Enti aderenti</a:t>
            </a:r>
            <a:r>
              <a:rPr lang="it-IT" sz="1800" b="0" i="0" u="none" strike="noStrike" cap="none">
                <a:solidFill>
                  <a:schemeClr val="dk1"/>
                </a:solidFill>
                <a:latin typeface="Arial"/>
                <a:ea typeface="Arial"/>
                <a:cs typeface="Arial"/>
                <a:sym typeface="Arial"/>
              </a:rPr>
              <a:t>: Istituto Superiore di Sanità, DISU-Università di Trieste, ACCRI, ARIA’ APS, Casa</a:t>
            </a:r>
            <a:endParaRPr sz="18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1800"/>
              <a:buFont typeface="Arial"/>
              <a:buNone/>
            </a:pPr>
            <a:r>
              <a:rPr lang="it-IT" sz="1800" b="0" i="0" u="none" strike="noStrike" cap="none">
                <a:solidFill>
                  <a:schemeClr val="dk1"/>
                </a:solidFill>
                <a:latin typeface="Arial"/>
                <a:ea typeface="Arial"/>
                <a:cs typeface="Arial"/>
                <a:sym typeface="Arial"/>
              </a:rPr>
              <a:t>Internazionale delle Donne di Trieste, Coop Alleanza 3.0, Diaconia Valdese, GOAP,</a:t>
            </a:r>
            <a:endParaRPr sz="18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1800"/>
              <a:buFont typeface="Arial"/>
              <a:buNone/>
            </a:pPr>
            <a:r>
              <a:rPr lang="it-IT" sz="1800" b="0" i="0" u="none" strike="noStrike" cap="none">
                <a:solidFill>
                  <a:schemeClr val="dk1"/>
                </a:solidFill>
                <a:latin typeface="Arial"/>
                <a:ea typeface="Arial"/>
                <a:cs typeface="Arial"/>
                <a:sym typeface="Arial"/>
              </a:rPr>
              <a:t>International Rescue Committee , Luna e l’Altra, Save the Children Italia, Ass. Si Può Fare</a:t>
            </a:r>
            <a:endParaRPr sz="1800" b="0" i="0" u="none" strike="noStrike" cap="none">
              <a:solidFill>
                <a:schemeClr val="dk1"/>
              </a:solidFill>
              <a:latin typeface="Arial"/>
              <a:ea typeface="Arial"/>
              <a:cs typeface="Arial"/>
              <a:sym typeface="Arial"/>
            </a:endParaRPr>
          </a:p>
          <a:p>
            <a:pPr marL="241200" marR="0" lvl="0" indent="-226080" algn="just" rtl="0">
              <a:lnSpc>
                <a:spcPct val="107821"/>
              </a:lnSpc>
              <a:spcBef>
                <a:spcPts val="104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147" name="Google Shape;147;p2"/>
          <p:cNvGrpSpPr/>
          <p:nvPr/>
        </p:nvGrpSpPr>
        <p:grpSpPr>
          <a:xfrm>
            <a:off x="0" y="5843798"/>
            <a:ext cx="1122501" cy="1015975"/>
            <a:chOff x="218349" y="5737450"/>
            <a:chExt cx="1122501" cy="1122500"/>
          </a:xfrm>
        </p:grpSpPr>
        <p:pic>
          <p:nvPicPr>
            <p:cNvPr id="148" name="Google Shape;148;p2"/>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149" name="Google Shape;149;p2"/>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150" name="Google Shape;150;p2"/>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3"/>
          <p:cNvSpPr/>
          <p:nvPr/>
        </p:nvSpPr>
        <p:spPr>
          <a:xfrm>
            <a:off x="792000" y="490680"/>
            <a:ext cx="4848120" cy="1155240"/>
          </a:xfrm>
          <a:prstGeom prst="rect">
            <a:avLst/>
          </a:prstGeom>
          <a:noFill/>
          <a:ln>
            <a:noFill/>
          </a:ln>
        </p:spPr>
        <p:txBody>
          <a:bodyPr spcFirstLastPara="1" wrap="square" lIns="0" tIns="12225" rIns="0" bIns="0" anchor="t" anchorCtr="0">
            <a:noAutofit/>
          </a:bodyPr>
          <a:lstStyle/>
          <a:p>
            <a:pPr marL="12600" marR="0" lvl="0" indent="0" algn="l" rtl="0">
              <a:lnSpc>
                <a:spcPct val="100000"/>
              </a:lnSpc>
              <a:spcBef>
                <a:spcPts val="0"/>
              </a:spcBef>
              <a:spcAft>
                <a:spcPts val="0"/>
              </a:spcAft>
              <a:buClr>
                <a:srgbClr val="000000"/>
              </a:buClr>
              <a:buSzPts val="4000"/>
              <a:buFont typeface="Arial"/>
              <a:buNone/>
            </a:pPr>
            <a:r>
              <a:rPr lang="it-IT" sz="4000" b="0" i="1" u="none" strike="noStrike" cap="none">
                <a:solidFill>
                  <a:srgbClr val="000000"/>
                </a:solidFill>
                <a:latin typeface="Georgia"/>
                <a:ea typeface="Georgia"/>
                <a:cs typeface="Georgia"/>
                <a:sym typeface="Georgia"/>
              </a:rPr>
              <a:t>Programma Unico</a:t>
            </a:r>
            <a:endParaRPr sz="4000" b="0" i="0" u="none" strike="noStrike" cap="none">
              <a:solidFill>
                <a:srgbClr val="000000"/>
              </a:solidFill>
              <a:latin typeface="Arial"/>
              <a:ea typeface="Arial"/>
              <a:cs typeface="Arial"/>
              <a:sym typeface="Arial"/>
            </a:endParaRPr>
          </a:p>
        </p:txBody>
      </p:sp>
      <p:sp>
        <p:nvSpPr>
          <p:cNvPr id="322" name="Google Shape;322;p23"/>
          <p:cNvSpPr/>
          <p:nvPr/>
        </p:nvSpPr>
        <p:spPr>
          <a:xfrm>
            <a:off x="654840" y="1656000"/>
            <a:ext cx="10445040" cy="5292720"/>
          </a:xfrm>
          <a:prstGeom prst="rect">
            <a:avLst/>
          </a:prstGeom>
          <a:noFill/>
          <a:ln>
            <a:noFill/>
          </a:ln>
        </p:spPr>
        <p:txBody>
          <a:bodyPr spcFirstLastPara="1" wrap="square" lIns="0" tIns="12225" rIns="0" bIns="0" anchor="t" anchorCtr="0">
            <a:noAutofit/>
          </a:bodyPr>
          <a:lstStyle/>
          <a:p>
            <a:pPr marL="241200" marR="0" lvl="0" indent="-207030" algn="l" rtl="0">
              <a:lnSpc>
                <a:spcPct val="114107"/>
              </a:lnSpc>
              <a:spcBef>
                <a:spcPts val="0"/>
              </a:spcBef>
              <a:spcAft>
                <a:spcPts val="0"/>
              </a:spcAft>
              <a:buClr>
                <a:srgbClr val="000000"/>
              </a:buClr>
              <a:buSzPts val="2500"/>
              <a:buFont typeface="Arial"/>
              <a:buChar char="•"/>
            </a:pPr>
            <a:r>
              <a:rPr lang="it-IT" sz="2500" b="0" i="0" u="none" strike="noStrike" cap="none">
                <a:solidFill>
                  <a:srgbClr val="000000"/>
                </a:solidFill>
                <a:latin typeface="Verdana"/>
                <a:ea typeface="Verdana"/>
                <a:cs typeface="Verdana"/>
                <a:sym typeface="Verdana"/>
              </a:rPr>
              <a:t>Il </a:t>
            </a:r>
            <a:r>
              <a:rPr lang="it-IT" sz="2500" b="1" i="0" u="none" strike="noStrike" cap="none">
                <a:solidFill>
                  <a:srgbClr val="000000"/>
                </a:solidFill>
                <a:latin typeface="Tahoma"/>
                <a:ea typeface="Tahoma"/>
                <a:cs typeface="Tahoma"/>
                <a:sym typeface="Tahoma"/>
              </a:rPr>
              <a:t>D.Lgs 24/14 (art. 8) : unifica i programmi disciplinati</a:t>
            </a:r>
            <a:endParaRPr sz="2500" b="0" i="0" u="none" strike="noStrike" cap="none">
              <a:solidFill>
                <a:srgbClr val="000000"/>
              </a:solidFill>
              <a:latin typeface="Arial"/>
              <a:ea typeface="Arial"/>
              <a:cs typeface="Arial"/>
              <a:sym typeface="Arial"/>
            </a:endParaRPr>
          </a:p>
          <a:p>
            <a:pPr marL="241200" marR="0" lvl="0" indent="0" algn="l" rtl="0">
              <a:lnSpc>
                <a:spcPct val="108035"/>
              </a:lnSpc>
              <a:spcBef>
                <a:spcPts val="0"/>
              </a:spcBef>
              <a:spcAft>
                <a:spcPts val="0"/>
              </a:spcAft>
              <a:buClr>
                <a:srgbClr val="000000"/>
              </a:buClr>
              <a:buSzPts val="2500"/>
              <a:buFont typeface="Arial"/>
              <a:buNone/>
            </a:pPr>
            <a:r>
              <a:rPr lang="it-IT" sz="2500" b="0" i="0" u="none" strike="noStrike" cap="none">
                <a:solidFill>
                  <a:srgbClr val="000000"/>
                </a:solidFill>
                <a:latin typeface="Verdana"/>
                <a:ea typeface="Verdana"/>
                <a:cs typeface="Verdana"/>
                <a:sym typeface="Verdana"/>
              </a:rPr>
              <a:t>rispettivamente dall’</a:t>
            </a:r>
            <a:r>
              <a:rPr lang="it-IT" sz="2500" b="1" i="0" u="none" strike="noStrike" cap="none">
                <a:solidFill>
                  <a:srgbClr val="000000"/>
                </a:solidFill>
                <a:latin typeface="Tahoma"/>
                <a:ea typeface="Tahoma"/>
                <a:cs typeface="Tahoma"/>
                <a:sym typeface="Tahoma"/>
              </a:rPr>
              <a:t>art. 18 d 286./98 </a:t>
            </a:r>
            <a:r>
              <a:rPr lang="it-IT" sz="2500" b="0" i="0" u="none" strike="noStrike" cap="none">
                <a:solidFill>
                  <a:srgbClr val="000000"/>
                </a:solidFill>
                <a:latin typeface="Verdana"/>
                <a:ea typeface="Verdana"/>
                <a:cs typeface="Verdana"/>
                <a:sym typeface="Verdana"/>
              </a:rPr>
              <a:t>e dall’</a:t>
            </a:r>
            <a:r>
              <a:rPr lang="it-IT" sz="2500" b="1" i="0" u="none" strike="noStrike" cap="none">
                <a:solidFill>
                  <a:srgbClr val="000000"/>
                </a:solidFill>
                <a:latin typeface="Tahoma"/>
                <a:ea typeface="Tahoma"/>
                <a:cs typeface="Tahoma"/>
                <a:sym typeface="Tahoma"/>
              </a:rPr>
              <a:t>art. 13 L. 228/03</a:t>
            </a:r>
            <a:endParaRPr sz="2500" b="0" i="0" u="none" strike="noStrike" cap="none">
              <a:solidFill>
                <a:srgbClr val="000000"/>
              </a:solidFill>
              <a:latin typeface="Arial"/>
              <a:ea typeface="Arial"/>
              <a:cs typeface="Arial"/>
              <a:sym typeface="Arial"/>
            </a:endParaRPr>
          </a:p>
          <a:p>
            <a:pPr marL="241200" marR="0" lvl="0" indent="0" algn="l" rtl="0">
              <a:lnSpc>
                <a:spcPct val="108535"/>
              </a:lnSpc>
              <a:spcBef>
                <a:spcPts val="201"/>
              </a:spcBef>
              <a:spcAft>
                <a:spcPts val="0"/>
              </a:spcAft>
              <a:buClr>
                <a:srgbClr val="000000"/>
              </a:buClr>
              <a:buSzPts val="2500"/>
              <a:buFont typeface="Arial"/>
              <a:buNone/>
            </a:pPr>
            <a:r>
              <a:rPr lang="it-IT" sz="2500" b="0" i="0" u="none" strike="noStrike" cap="none">
                <a:solidFill>
                  <a:srgbClr val="000000"/>
                </a:solidFill>
                <a:latin typeface="Verdana"/>
                <a:ea typeface="Verdana"/>
                <a:cs typeface="Verdana"/>
                <a:sym typeface="Verdana"/>
              </a:rPr>
              <a:t>mediante l’introduzione del comma 3 bis dell’art. 18 D.lgs.  286/98, </a:t>
            </a:r>
            <a:r>
              <a:rPr lang="it-IT" sz="2500" b="1" i="0" u="none" strike="noStrike" cap="none">
                <a:solidFill>
                  <a:srgbClr val="000000"/>
                </a:solidFill>
                <a:latin typeface="Tahoma"/>
                <a:ea typeface="Tahoma"/>
                <a:cs typeface="Tahoma"/>
                <a:sym typeface="Tahoma"/>
              </a:rPr>
              <a:t>un programma unico di “</a:t>
            </a:r>
            <a:r>
              <a:rPr lang="it-IT" sz="2500" b="1" i="1" u="none" strike="noStrike" cap="none">
                <a:solidFill>
                  <a:srgbClr val="000000"/>
                </a:solidFill>
                <a:latin typeface="Verdana"/>
                <a:ea typeface="Verdana"/>
                <a:cs typeface="Verdana"/>
                <a:sym typeface="Verdana"/>
              </a:rPr>
              <a:t>emersione, assistenza e</a:t>
            </a:r>
            <a:endParaRPr sz="2500" b="0" i="0" u="none" strike="noStrike" cap="none">
              <a:solidFill>
                <a:srgbClr val="000000"/>
              </a:solidFill>
              <a:latin typeface="Arial"/>
              <a:ea typeface="Arial"/>
              <a:cs typeface="Arial"/>
              <a:sym typeface="Arial"/>
            </a:endParaRPr>
          </a:p>
          <a:p>
            <a:pPr marL="241198" marR="0" lvl="0" indent="-187979" algn="l" rtl="0">
              <a:lnSpc>
                <a:spcPct val="90000"/>
              </a:lnSpc>
              <a:spcBef>
                <a:spcPts val="6"/>
              </a:spcBef>
              <a:spcAft>
                <a:spcPts val="0"/>
              </a:spcAft>
              <a:buClr>
                <a:srgbClr val="000000"/>
              </a:buClr>
              <a:buSzPts val="2088"/>
              <a:buFont typeface="Noto Sans Symbols"/>
              <a:buChar char="⮚"/>
            </a:pPr>
            <a:r>
              <a:rPr lang="it-IT" sz="2500" b="1" i="1" u="none" strike="noStrike" cap="none">
                <a:solidFill>
                  <a:srgbClr val="000000"/>
                </a:solidFill>
                <a:latin typeface="Verdana"/>
                <a:ea typeface="Verdana"/>
                <a:cs typeface="Verdana"/>
                <a:sym typeface="Verdana"/>
              </a:rPr>
              <a:t>integrazione sociale”</a:t>
            </a:r>
            <a:endParaRPr sz="2200" b="0" i="0" u="none" strike="noStrike" cap="none">
              <a:solidFill>
                <a:srgbClr val="000000"/>
              </a:solidFill>
              <a:latin typeface="Verdana"/>
              <a:ea typeface="Verdana"/>
              <a:cs typeface="Verdana"/>
              <a:sym typeface="Verdana"/>
            </a:endParaRPr>
          </a:p>
          <a:p>
            <a:pPr marL="241200" marR="0" lvl="0" indent="0" algn="l" rtl="0">
              <a:lnSpc>
                <a:spcPct val="100000"/>
              </a:lnSpc>
              <a:spcBef>
                <a:spcPts val="2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241200" marR="0" lvl="0" indent="-207030" algn="l" rtl="0">
              <a:lnSpc>
                <a:spcPct val="90000"/>
              </a:lnSpc>
              <a:spcBef>
                <a:spcPts val="6"/>
              </a:spcBef>
              <a:spcAft>
                <a:spcPts val="0"/>
              </a:spcAft>
              <a:buClr>
                <a:srgbClr val="000000"/>
              </a:buClr>
              <a:buSzPts val="2388"/>
              <a:buFont typeface="Noto Sans Symbols"/>
              <a:buChar char="⮚"/>
            </a:pPr>
            <a:r>
              <a:rPr lang="it-IT" sz="2500" b="0" i="0" u="none" strike="noStrike" cap="none">
                <a:solidFill>
                  <a:srgbClr val="000000"/>
                </a:solidFill>
                <a:latin typeface="Verdana"/>
                <a:ea typeface="Verdana"/>
                <a:cs typeface="Verdana"/>
                <a:sym typeface="Verdana"/>
              </a:rPr>
              <a:t>a favore delle persone straniere e dei cittadini di cui all’art.  18, comma 6-bis del D. lgs. n. 286/1998, vittime dei reati  previsti dagli articoli 600 e 601 del codice penale, o che  versano nelle ipotesi di cui al comma 1 dello stesso articolo  18.</a:t>
            </a:r>
            <a:endParaRPr sz="2500" b="0" i="0" u="none" strike="noStrike" cap="none">
              <a:solidFill>
                <a:srgbClr val="000000"/>
              </a:solidFill>
              <a:latin typeface="Arial"/>
              <a:ea typeface="Arial"/>
              <a:cs typeface="Arial"/>
              <a:sym typeface="Arial"/>
            </a:endParaRPr>
          </a:p>
        </p:txBody>
      </p:sp>
      <p:grpSp>
        <p:nvGrpSpPr>
          <p:cNvPr id="323" name="Google Shape;323;p23"/>
          <p:cNvGrpSpPr/>
          <p:nvPr/>
        </p:nvGrpSpPr>
        <p:grpSpPr>
          <a:xfrm>
            <a:off x="0" y="5843798"/>
            <a:ext cx="1122501" cy="1015975"/>
            <a:chOff x="218349" y="5737450"/>
            <a:chExt cx="1122501" cy="1122500"/>
          </a:xfrm>
        </p:grpSpPr>
        <p:pic>
          <p:nvPicPr>
            <p:cNvPr id="324" name="Google Shape;324;p23"/>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325" name="Google Shape;325;p23"/>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326" name="Google Shape;326;p23"/>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330"/>
        <p:cNvGrpSpPr/>
        <p:nvPr/>
      </p:nvGrpSpPr>
      <p:grpSpPr>
        <a:xfrm>
          <a:off x="0" y="0"/>
          <a:ext cx="0" cy="0"/>
          <a:chOff x="0" y="0"/>
          <a:chExt cx="0" cy="0"/>
        </a:xfrm>
      </p:grpSpPr>
      <p:sp>
        <p:nvSpPr>
          <p:cNvPr id="331" name="Google Shape;331;p24"/>
          <p:cNvSpPr/>
          <p:nvPr/>
        </p:nvSpPr>
        <p:spPr>
          <a:xfrm>
            <a:off x="916920" y="678240"/>
            <a:ext cx="3473640" cy="11556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Clr>
                <a:srgbClr val="000000"/>
              </a:buClr>
              <a:buSzPts val="3600"/>
              <a:buFont typeface="Arial"/>
              <a:buNone/>
            </a:pPr>
            <a:r>
              <a:rPr lang="it-IT" sz="3600" b="0" i="1" u="none" strike="noStrike" cap="none">
                <a:solidFill>
                  <a:srgbClr val="000000"/>
                </a:solidFill>
                <a:latin typeface="Georgia"/>
                <a:ea typeface="Georgia"/>
                <a:cs typeface="Georgia"/>
                <a:sym typeface="Georgia"/>
              </a:rPr>
              <a:t>Nello specifico:</a:t>
            </a:r>
            <a:endParaRPr sz="3600" b="0" i="0" u="none" strike="noStrike" cap="none">
              <a:solidFill>
                <a:srgbClr val="000000"/>
              </a:solidFill>
              <a:latin typeface="Arial"/>
              <a:ea typeface="Arial"/>
              <a:cs typeface="Arial"/>
              <a:sym typeface="Arial"/>
            </a:endParaRPr>
          </a:p>
        </p:txBody>
      </p:sp>
      <p:sp>
        <p:nvSpPr>
          <p:cNvPr id="332" name="Google Shape;332;p24"/>
          <p:cNvSpPr/>
          <p:nvPr/>
        </p:nvSpPr>
        <p:spPr>
          <a:xfrm>
            <a:off x="880200" y="2369880"/>
            <a:ext cx="10325880" cy="3249360"/>
          </a:xfrm>
          <a:prstGeom prst="rect">
            <a:avLst/>
          </a:prstGeom>
          <a:noFill/>
          <a:ln>
            <a:noFill/>
          </a:ln>
        </p:spPr>
        <p:txBody>
          <a:bodyPr spcFirstLastPara="1" wrap="square" lIns="0" tIns="54700" rIns="0" bIns="0" anchor="t" anchorCtr="0">
            <a:noAutofit/>
          </a:bodyPr>
          <a:lstStyle/>
          <a:p>
            <a:pPr marL="241198" marR="0" lvl="0" indent="-226078" algn="l" rtl="0">
              <a:lnSpc>
                <a:spcPct val="90000"/>
              </a:lnSpc>
              <a:spcBef>
                <a:spcPts val="0"/>
              </a:spcBef>
              <a:spcAft>
                <a:spcPts val="0"/>
              </a:spcAft>
              <a:buClr>
                <a:srgbClr val="000000"/>
              </a:buClr>
              <a:buSzPts val="2800"/>
              <a:buFont typeface="Arial"/>
              <a:buChar char="•"/>
            </a:pPr>
            <a:r>
              <a:rPr lang="it-IT" sz="2800" b="0" i="0" u="none" strike="noStrike" cap="none">
                <a:solidFill>
                  <a:srgbClr val="000000"/>
                </a:solidFill>
                <a:latin typeface="Verdana"/>
                <a:ea typeface="Verdana"/>
                <a:cs typeface="Verdana"/>
                <a:sym typeface="Verdana"/>
              </a:rPr>
              <a:t>L’</a:t>
            </a:r>
            <a:r>
              <a:rPr lang="it-IT" sz="2800" b="1" i="0" u="none" strike="noStrike" cap="none">
                <a:solidFill>
                  <a:srgbClr val="000000"/>
                </a:solidFill>
                <a:latin typeface="Tahoma"/>
                <a:ea typeface="Tahoma"/>
                <a:cs typeface="Tahoma"/>
                <a:sym typeface="Tahoma"/>
              </a:rPr>
              <a:t>art. 18 comma 6-bis del D.Lgs. 286/1998, (T.U. delle  disposizioni concernenti la disciplina dell’immigrazione)</a:t>
            </a:r>
            <a:endParaRPr sz="2800" b="1" i="0" u="none" strike="noStrike" cap="none">
              <a:solidFill>
                <a:srgbClr val="000000"/>
              </a:solidFill>
              <a:latin typeface="Tahoma"/>
              <a:ea typeface="Tahoma"/>
              <a:cs typeface="Tahoma"/>
              <a:sym typeface="Tahoma"/>
            </a:endParaRPr>
          </a:p>
          <a:p>
            <a:pPr marL="241200" marR="0" lvl="0" indent="-226080" algn="l" rtl="0">
              <a:lnSpc>
                <a:spcPct val="90000"/>
              </a:lnSpc>
              <a:spcBef>
                <a:spcPts val="0"/>
              </a:spcBef>
              <a:spcAft>
                <a:spcPts val="0"/>
              </a:spcAft>
              <a:buClr>
                <a:srgbClr val="000000"/>
              </a:buClr>
              <a:buSzPts val="2800"/>
              <a:buFont typeface="Arial"/>
              <a:buChar char="•"/>
            </a:pPr>
            <a:r>
              <a:rPr lang="it-IT" sz="2800" b="0" i="0" u="none" strike="noStrike" cap="none">
                <a:solidFill>
                  <a:srgbClr val="000000"/>
                </a:solidFill>
                <a:latin typeface="Verdana"/>
                <a:ea typeface="Verdana"/>
                <a:cs typeface="Verdana"/>
                <a:sym typeface="Verdana"/>
              </a:rPr>
              <a:t> il  sistema nazionale di assistenza e protezione delle vittime  di tratta, istituendo i programmi di assistenza e  integrazione sociale (doppio binario);</a:t>
            </a:r>
            <a:endParaRPr sz="2800" b="0" i="0" u="none" strike="noStrike" cap="none">
              <a:solidFill>
                <a:srgbClr val="000000"/>
              </a:solidFill>
              <a:latin typeface="Arial"/>
              <a:ea typeface="Arial"/>
              <a:cs typeface="Arial"/>
              <a:sym typeface="Arial"/>
            </a:endParaRPr>
          </a:p>
          <a:p>
            <a:pPr marL="241200" marR="0" lvl="0" indent="-226080" algn="l" rtl="0">
              <a:lnSpc>
                <a:spcPct val="90000"/>
              </a:lnSpc>
              <a:spcBef>
                <a:spcPts val="995"/>
              </a:spcBef>
              <a:spcAft>
                <a:spcPts val="0"/>
              </a:spcAft>
              <a:buClr>
                <a:srgbClr val="000000"/>
              </a:buClr>
              <a:buSzPts val="2800"/>
              <a:buFont typeface="Arial"/>
              <a:buChar char="•"/>
            </a:pPr>
            <a:r>
              <a:rPr lang="it-IT" sz="2800" b="1" i="0" u="none" strike="noStrike" cap="none">
                <a:solidFill>
                  <a:srgbClr val="000000"/>
                </a:solidFill>
                <a:latin typeface="Tahoma"/>
                <a:ea typeface="Tahoma"/>
                <a:cs typeface="Tahoma"/>
                <a:sym typeface="Tahoma"/>
              </a:rPr>
              <a:t>L. 11 agosto 2003 n. 228, </a:t>
            </a:r>
            <a:r>
              <a:rPr lang="it-IT" sz="2800" b="0" i="0" u="none" strike="noStrike" cap="none">
                <a:solidFill>
                  <a:srgbClr val="000000"/>
                </a:solidFill>
                <a:latin typeface="Verdana"/>
                <a:ea typeface="Verdana"/>
                <a:cs typeface="Verdana"/>
                <a:sym typeface="Verdana"/>
              </a:rPr>
              <a:t>recante </a:t>
            </a:r>
            <a:r>
              <a:rPr lang="it-IT" sz="2800" b="1" i="0" u="none" strike="noStrike" cap="none">
                <a:solidFill>
                  <a:srgbClr val="000000"/>
                </a:solidFill>
                <a:latin typeface="Verdana"/>
                <a:ea typeface="Verdana"/>
                <a:cs typeface="Verdana"/>
                <a:sym typeface="Verdana"/>
              </a:rPr>
              <a:t>misure</a:t>
            </a:r>
            <a:r>
              <a:rPr lang="it-IT" sz="2800" b="0" i="0" u="none" strike="noStrike" cap="none">
                <a:solidFill>
                  <a:srgbClr val="000000"/>
                </a:solidFill>
                <a:latin typeface="Verdana"/>
                <a:ea typeface="Verdana"/>
                <a:cs typeface="Verdana"/>
                <a:sym typeface="Verdana"/>
              </a:rPr>
              <a:t> </a:t>
            </a:r>
            <a:r>
              <a:rPr lang="it-IT" sz="2800" b="1" i="0" u="none" strike="noStrike" cap="none">
                <a:solidFill>
                  <a:srgbClr val="000000"/>
                </a:solidFill>
                <a:latin typeface="Tahoma"/>
                <a:ea typeface="Tahoma"/>
                <a:cs typeface="Tahoma"/>
                <a:sym typeface="Tahoma"/>
              </a:rPr>
              <a:t>contro la tratta di  persone </a:t>
            </a:r>
            <a:r>
              <a:rPr lang="it-IT" sz="2800" b="0" i="0" u="none" strike="noStrike" cap="none">
                <a:solidFill>
                  <a:srgbClr val="000000"/>
                </a:solidFill>
                <a:latin typeface="Tahoma"/>
                <a:ea typeface="Tahoma"/>
                <a:cs typeface="Tahoma"/>
                <a:sym typeface="Tahoma"/>
              </a:rPr>
              <a:t>per le</a:t>
            </a:r>
            <a:r>
              <a:rPr lang="it-IT" sz="2800" b="1" i="0" u="none" strike="noStrike" cap="none">
                <a:solidFill>
                  <a:srgbClr val="000000"/>
                </a:solidFill>
                <a:latin typeface="Tahoma"/>
                <a:ea typeface="Tahoma"/>
                <a:cs typeface="Tahoma"/>
                <a:sym typeface="Tahoma"/>
              </a:rPr>
              <a:t> </a:t>
            </a:r>
            <a:r>
              <a:rPr lang="it-IT" sz="2800" b="0" i="0" u="none" strike="noStrike" cap="none">
                <a:solidFill>
                  <a:srgbClr val="000000"/>
                </a:solidFill>
                <a:latin typeface="Verdana"/>
                <a:ea typeface="Verdana"/>
                <a:cs typeface="Verdana"/>
                <a:sym typeface="Verdana"/>
              </a:rPr>
              <a:t>vittime dei reati previsti dagli articoli 600 e  601 del codice penale</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5"/>
          <p:cNvSpPr/>
          <p:nvPr/>
        </p:nvSpPr>
        <p:spPr>
          <a:xfrm>
            <a:off x="329040" y="5976000"/>
            <a:ext cx="11765880" cy="43632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Verdana"/>
                <a:ea typeface="Verdana"/>
                <a:cs typeface="Verdana"/>
                <a:sym typeface="Verdana"/>
              </a:rPr>
              <a:t> </a:t>
            </a:r>
            <a:endParaRPr sz="1400" b="0" i="0" u="none" strike="noStrike" cap="none">
              <a:solidFill>
                <a:srgbClr val="000000"/>
              </a:solidFill>
              <a:latin typeface="Arial"/>
              <a:ea typeface="Arial"/>
              <a:cs typeface="Arial"/>
              <a:sym typeface="Arial"/>
            </a:endParaRPr>
          </a:p>
          <a:p>
            <a:pPr marL="12600" marR="0" lvl="0" indent="0" algn="l" rtl="0">
              <a:lnSpc>
                <a:spcPct val="100000"/>
              </a:lnSpc>
              <a:spcBef>
                <a:spcPts val="99"/>
              </a:spcBef>
              <a:spcAft>
                <a:spcPts val="0"/>
              </a:spcAft>
              <a:buClr>
                <a:srgbClr val="000000"/>
              </a:buClr>
              <a:buSzPts val="1400"/>
              <a:buFont typeface="Arial"/>
              <a:buNone/>
            </a:pPr>
            <a:r>
              <a:rPr lang="it-IT" sz="1400" b="0" i="0" u="none" strike="noStrike" cap="none">
                <a:solidFill>
                  <a:srgbClr val="000000"/>
                </a:solidFill>
                <a:latin typeface="Verdana"/>
                <a:ea typeface="Verdana"/>
                <a:cs typeface="Verdana"/>
                <a:sym typeface="Verdana"/>
              </a:rPr>
              <a:t>Fonte: </a:t>
            </a:r>
            <a:r>
              <a:rPr lang="it-IT" sz="1400" b="1" i="0" u="none" strike="noStrike" cap="none">
                <a:solidFill>
                  <a:srgbClr val="000000"/>
                </a:solidFill>
                <a:latin typeface="Verdana"/>
                <a:ea typeface="Verdana"/>
                <a:cs typeface="Verdana"/>
                <a:sym typeface="Verdana"/>
              </a:rPr>
              <a:t>Linee Guida per le Commissioni Territoriali per l’identificazione di Vittime di Tratta</a:t>
            </a:r>
            <a:r>
              <a:rPr lang="it-IT" sz="1400" b="0" i="0" u="none" strike="noStrike" cap="none">
                <a:solidFill>
                  <a:srgbClr val="000000"/>
                </a:solidFill>
                <a:latin typeface="Verdana"/>
                <a:ea typeface="Verdana"/>
                <a:cs typeface="Verdana"/>
                <a:sym typeface="Verdana"/>
              </a:rPr>
              <a:t>, 2020, al link </a:t>
            </a:r>
            <a:r>
              <a:rPr lang="it-IT" sz="1400" b="0" i="0" u="sng" strike="noStrike" cap="none">
                <a:solidFill>
                  <a:srgbClr val="0000FF"/>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https://www.unhcr.org/it/wp-content/uploads/sites/97/2021/01/Linee-Guida-per-le-Commissioni-Territoriali_identificazione-vittime-di-tratta.pdf</a:t>
            </a:r>
            <a:r>
              <a:rPr lang="it-IT" sz="1400" b="1" i="0" u="none" strike="noStrike" cap="none">
                <a:solidFill>
                  <a:srgbClr val="000000"/>
                </a:solidFill>
                <a:latin typeface="Verdana"/>
                <a:ea typeface="Verdana"/>
                <a:cs typeface="Verdana"/>
                <a:sym typeface="Verdana"/>
              </a:rPr>
              <a:t> </a:t>
            </a:r>
            <a:endParaRPr sz="1400" b="0" i="0" u="none" strike="noStrike" cap="none">
              <a:solidFill>
                <a:srgbClr val="000000"/>
              </a:solidFill>
              <a:latin typeface="Arial"/>
              <a:ea typeface="Arial"/>
              <a:cs typeface="Arial"/>
              <a:sym typeface="Arial"/>
            </a:endParaRPr>
          </a:p>
        </p:txBody>
      </p:sp>
      <p:sp>
        <p:nvSpPr>
          <p:cNvPr id="338" name="Google Shape;338;p15"/>
          <p:cNvSpPr/>
          <p:nvPr/>
        </p:nvSpPr>
        <p:spPr>
          <a:xfrm>
            <a:off x="916920" y="506160"/>
            <a:ext cx="9543600" cy="1155240"/>
          </a:xfrm>
          <a:prstGeom prst="rect">
            <a:avLst/>
          </a:prstGeom>
          <a:noFill/>
          <a:ln>
            <a:noFill/>
          </a:ln>
        </p:spPr>
        <p:txBody>
          <a:bodyPr spcFirstLastPara="1" wrap="square" lIns="0" tIns="12225" rIns="0" bIns="0" anchor="t" anchorCtr="0">
            <a:noAutofit/>
          </a:bodyPr>
          <a:lstStyle/>
          <a:p>
            <a:pPr marL="12600" marR="0" lvl="0" indent="0" algn="l" rtl="0">
              <a:lnSpc>
                <a:spcPct val="100000"/>
              </a:lnSpc>
              <a:spcBef>
                <a:spcPts val="0"/>
              </a:spcBef>
              <a:spcAft>
                <a:spcPts val="0"/>
              </a:spcAft>
              <a:buClr>
                <a:srgbClr val="000000"/>
              </a:buClr>
              <a:buSzPts val="2800"/>
              <a:buFont typeface="Arial"/>
              <a:buNone/>
            </a:pPr>
            <a:r>
              <a:rPr lang="it-IT" sz="2800" b="1" i="1" u="none" strike="noStrike" cap="none">
                <a:solidFill>
                  <a:srgbClr val="000000"/>
                </a:solidFill>
                <a:latin typeface="Georgia"/>
                <a:ea typeface="Georgia"/>
                <a:cs typeface="Georgia"/>
                <a:sym typeface="Georgia"/>
              </a:rPr>
              <a:t>GLI INDICATORI PRELIMINARI DI TRATTA</a:t>
            </a:r>
            <a:endParaRPr sz="2800" b="0" i="0" u="none" strike="noStrike" cap="none">
              <a:solidFill>
                <a:srgbClr val="000000"/>
              </a:solidFill>
              <a:latin typeface="Arial"/>
              <a:ea typeface="Arial"/>
              <a:cs typeface="Arial"/>
              <a:sym typeface="Arial"/>
            </a:endParaRPr>
          </a:p>
        </p:txBody>
      </p:sp>
      <p:sp>
        <p:nvSpPr>
          <p:cNvPr id="339" name="Google Shape;339;p15"/>
          <p:cNvSpPr/>
          <p:nvPr/>
        </p:nvSpPr>
        <p:spPr>
          <a:xfrm>
            <a:off x="792000" y="1440000"/>
            <a:ext cx="10242720" cy="45590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0" name="Google Shape;340;p15"/>
          <p:cNvPicPr preferRelativeResize="0"/>
          <p:nvPr/>
        </p:nvPicPr>
        <p:blipFill rotWithShape="1">
          <a:blip r:embed="rId4">
            <a:alphaModFix/>
          </a:blip>
          <a:srcRect/>
          <a:stretch/>
        </p:blipFill>
        <p:spPr>
          <a:xfrm>
            <a:off x="792000" y="1152000"/>
            <a:ext cx="3620880" cy="4997160"/>
          </a:xfrm>
          <a:prstGeom prst="rect">
            <a:avLst/>
          </a:prstGeom>
          <a:noFill/>
          <a:ln>
            <a:noFill/>
          </a:ln>
        </p:spPr>
      </p:pic>
      <p:sp>
        <p:nvSpPr>
          <p:cNvPr id="341" name="Google Shape;341;p15"/>
          <p:cNvSpPr/>
          <p:nvPr/>
        </p:nvSpPr>
        <p:spPr>
          <a:xfrm>
            <a:off x="4904640" y="982440"/>
            <a:ext cx="6758280" cy="5208480"/>
          </a:xfrm>
          <a:prstGeom prst="rect">
            <a:avLst/>
          </a:prstGeom>
          <a:noFill/>
          <a:ln>
            <a:noFill/>
          </a:ln>
        </p:spPr>
        <p:txBody>
          <a:bodyPr spcFirstLastPara="1" wrap="square" lIns="90000" tIns="45000" rIns="90000" bIns="450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it-IT" sz="1800" b="0" i="0" u="none" strike="noStrike" cap="none">
                <a:solidFill>
                  <a:srgbClr val="000000"/>
                </a:solidFill>
                <a:latin typeface="Arial"/>
                <a:ea typeface="Arial"/>
                <a:cs typeface="Arial"/>
                <a:sym typeface="Arial"/>
              </a:rPr>
              <a:t>Queste Linee Guida intendono inoltre promuovere un </a:t>
            </a:r>
            <a:r>
              <a:rPr lang="it-IT" sz="1800" b="1" i="0" u="none" strike="noStrike" cap="none">
                <a:solidFill>
                  <a:srgbClr val="000000"/>
                </a:solidFill>
                <a:latin typeface="Arial"/>
                <a:ea typeface="Arial"/>
                <a:cs typeface="Arial"/>
                <a:sym typeface="Arial"/>
              </a:rPr>
              <a:t>meccanismo di referral, attraverso un approccio multi-settoriale e multi-agenzia</a:t>
            </a:r>
            <a:r>
              <a:rPr lang="it-IT" sz="1800" b="0" i="0" u="none" strike="noStrike" cap="none">
                <a:solidFill>
                  <a:srgbClr val="000000"/>
                </a:solidFill>
                <a:latin typeface="Arial"/>
                <a:ea typeface="Arial"/>
                <a:cs typeface="Arial"/>
                <a:sym typeface="Arial"/>
              </a:rPr>
              <a:t>, al fine di rafforzare il coordinamento e la  collaborazione tra le Commissioni Territoriali e degli enti pubblici e del privato sociale che realizzano il programma unico di emersione, assistenza e integrazione sociale in favore delle vittime dei reati di riduzione o mantenimento in schiavitù, della tratta di persone o di grave sfruttamento.</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r>
              <a:rPr lang="it-IT" sz="1800" b="0" i="0" u="none" strike="noStrike" cap="none">
                <a:solidFill>
                  <a:srgbClr val="000000"/>
                </a:solidFill>
                <a:latin typeface="Arial"/>
                <a:ea typeface="Arial"/>
                <a:cs typeface="Arial"/>
                <a:sym typeface="Arial"/>
              </a:rPr>
              <a:t>Le Linee Guida infine stabiliscono </a:t>
            </a:r>
            <a:r>
              <a:rPr lang="it-IT" sz="1800" b="1" i="0" u="none" strike="noStrike" cap="none">
                <a:solidFill>
                  <a:srgbClr val="000000"/>
                </a:solidFill>
                <a:latin typeface="Arial"/>
                <a:ea typeface="Arial"/>
                <a:cs typeface="Arial"/>
                <a:sym typeface="Arial"/>
              </a:rPr>
              <a:t>Procedure Operative Standard</a:t>
            </a:r>
            <a:r>
              <a:rPr lang="it-IT" sz="1800" b="0" i="0" u="none" strike="noStrike" cap="none">
                <a:solidFill>
                  <a:srgbClr val="000000"/>
                </a:solidFill>
                <a:latin typeface="Arial"/>
                <a:ea typeface="Arial"/>
                <a:cs typeface="Arial"/>
                <a:sym typeface="Arial"/>
              </a:rPr>
              <a:t> da seguire, nel corso del procedimento di riconoscimento della protezione internazionale, in presenza di indicatori di tratta, al fine di favorire l’emersione e l’identificazione delle vittime di tale fenomeno tra coloro che presentano domanda di protezione internazionale e facilitare il loro accesso a misure di assistenza e tutela adeguate. </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6"/>
          <p:cNvSpPr/>
          <p:nvPr/>
        </p:nvSpPr>
        <p:spPr>
          <a:xfrm>
            <a:off x="2141875" y="6485825"/>
            <a:ext cx="8756100" cy="23430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Clr>
                <a:srgbClr val="000000"/>
              </a:buClr>
              <a:buSzPts val="1200"/>
              <a:buFont typeface="Arial"/>
              <a:buNone/>
            </a:pPr>
            <a:r>
              <a:rPr lang="it-IT" sz="1200" b="0" i="0" u="none" strike="noStrike" cap="none">
                <a:solidFill>
                  <a:srgbClr val="000000"/>
                </a:solidFill>
                <a:latin typeface="Verdana"/>
                <a:ea typeface="Verdana"/>
                <a:cs typeface="Verdana"/>
                <a:sym typeface="Verdana"/>
              </a:rPr>
              <a:t>Fonte: Linee Guida per le Commissioni Territoriali per l’identificazione di Vittime di Tratta, 2020</a:t>
            </a:r>
            <a:endParaRPr sz="1200" b="0" i="0" u="none" strike="noStrike" cap="none">
              <a:solidFill>
                <a:srgbClr val="000000"/>
              </a:solidFill>
              <a:latin typeface="Arial"/>
              <a:ea typeface="Arial"/>
              <a:cs typeface="Arial"/>
              <a:sym typeface="Arial"/>
            </a:endParaRPr>
          </a:p>
        </p:txBody>
      </p:sp>
      <p:sp>
        <p:nvSpPr>
          <p:cNvPr id="347" name="Google Shape;347;p16"/>
          <p:cNvSpPr/>
          <p:nvPr/>
        </p:nvSpPr>
        <p:spPr>
          <a:xfrm>
            <a:off x="916925" y="506151"/>
            <a:ext cx="9543600" cy="606900"/>
          </a:xfrm>
          <a:prstGeom prst="rect">
            <a:avLst/>
          </a:prstGeom>
          <a:noFill/>
          <a:ln>
            <a:noFill/>
          </a:ln>
        </p:spPr>
        <p:txBody>
          <a:bodyPr spcFirstLastPara="1" wrap="square" lIns="0" tIns="12225" rIns="0" bIns="0" anchor="t" anchorCtr="0">
            <a:noAutofit/>
          </a:bodyPr>
          <a:lstStyle/>
          <a:p>
            <a:pPr marL="12600" marR="0" lvl="0" indent="0" algn="l" rtl="0">
              <a:lnSpc>
                <a:spcPct val="100000"/>
              </a:lnSpc>
              <a:spcBef>
                <a:spcPts val="0"/>
              </a:spcBef>
              <a:spcAft>
                <a:spcPts val="0"/>
              </a:spcAft>
              <a:buClr>
                <a:srgbClr val="000000"/>
              </a:buClr>
              <a:buSzPts val="2800"/>
              <a:buFont typeface="Arial"/>
              <a:buNone/>
            </a:pPr>
            <a:r>
              <a:rPr lang="it-IT" sz="2800" b="1" i="1" u="none" strike="noStrike" cap="none">
                <a:solidFill>
                  <a:srgbClr val="000000"/>
                </a:solidFill>
                <a:latin typeface="Georgia"/>
                <a:ea typeface="Georgia"/>
                <a:cs typeface="Georgia"/>
                <a:sym typeface="Georgia"/>
              </a:rPr>
              <a:t>GLI INDICATORI PRELIMINARI DI TRATTA</a:t>
            </a:r>
            <a:endParaRPr sz="2800" b="0" i="0" u="none" strike="noStrike" cap="none">
              <a:solidFill>
                <a:srgbClr val="000000"/>
              </a:solidFill>
              <a:latin typeface="Arial"/>
              <a:ea typeface="Arial"/>
              <a:cs typeface="Arial"/>
              <a:sym typeface="Arial"/>
            </a:endParaRPr>
          </a:p>
        </p:txBody>
      </p:sp>
      <p:sp>
        <p:nvSpPr>
          <p:cNvPr id="348" name="Google Shape;348;p16"/>
          <p:cNvSpPr/>
          <p:nvPr/>
        </p:nvSpPr>
        <p:spPr>
          <a:xfrm>
            <a:off x="755280" y="1622520"/>
            <a:ext cx="10242720" cy="4559040"/>
          </a:xfrm>
          <a:prstGeom prst="rect">
            <a:avLst/>
          </a:prstGeom>
          <a:noFill/>
          <a:ln>
            <a:noFill/>
          </a:ln>
        </p:spPr>
        <p:txBody>
          <a:bodyPr spcFirstLastPara="1" wrap="square" lIns="0" tIns="12225" rIns="0" bIns="0" anchor="t" anchorCtr="0">
            <a:noAutofit/>
          </a:bodyPr>
          <a:lstStyle/>
          <a:p>
            <a:pPr marL="12600" marR="0" lvl="0" indent="0" algn="l" rtl="0">
              <a:lnSpc>
                <a:spcPct val="100000"/>
              </a:lnSpc>
              <a:spcBef>
                <a:spcPts val="0"/>
              </a:spcBef>
              <a:spcAft>
                <a:spcPts val="0"/>
              </a:spcAft>
              <a:buClr>
                <a:srgbClr val="000000"/>
              </a:buClr>
              <a:buSzPts val="2200"/>
              <a:buFont typeface="Arial"/>
              <a:buNone/>
            </a:pPr>
            <a:r>
              <a:rPr lang="it-IT" sz="2200" b="0" i="0" u="none" strike="noStrike" cap="none">
                <a:solidFill>
                  <a:srgbClr val="000000"/>
                </a:solidFill>
                <a:latin typeface="Verdana"/>
                <a:ea typeface="Verdana"/>
                <a:cs typeface="Verdana"/>
                <a:sym typeface="Verdana"/>
              </a:rPr>
              <a:t>A. </a:t>
            </a:r>
            <a:r>
              <a:rPr lang="it-IT" sz="2700" b="1" i="0" u="none" strike="noStrike" cap="none">
                <a:solidFill>
                  <a:srgbClr val="000000"/>
                </a:solidFill>
                <a:latin typeface="Roboto"/>
                <a:ea typeface="Roboto"/>
                <a:cs typeface="Roboto"/>
                <a:sym typeface="Roboto"/>
              </a:rPr>
              <a:t>Condizioni personali:</a:t>
            </a:r>
            <a:endParaRPr sz="2700" b="0" i="0" u="none" strike="noStrike" cap="none">
              <a:solidFill>
                <a:srgbClr val="000000"/>
              </a:solidFill>
              <a:latin typeface="Roboto"/>
              <a:ea typeface="Roboto"/>
              <a:cs typeface="Roboto"/>
              <a:sym typeface="Roboto"/>
            </a:endParaRPr>
          </a:p>
          <a:p>
            <a:pPr marL="1260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241200" marR="0" lvl="0" indent="-226080" algn="l" rtl="0">
              <a:lnSpc>
                <a:spcPct val="80000"/>
              </a:lnSpc>
              <a:spcBef>
                <a:spcPts val="0"/>
              </a:spcBef>
              <a:spcAft>
                <a:spcPts val="0"/>
              </a:spcAft>
              <a:buClr>
                <a:srgbClr val="000000"/>
              </a:buClr>
              <a:buSzPts val="2200"/>
              <a:buFont typeface="Arial"/>
              <a:buChar char="•"/>
            </a:pPr>
            <a:r>
              <a:rPr lang="it-IT" sz="2200" b="0" i="0" u="none" strike="noStrike" cap="none">
                <a:solidFill>
                  <a:srgbClr val="000000"/>
                </a:solidFill>
                <a:latin typeface="Verdana"/>
                <a:ea typeface="Verdana"/>
                <a:cs typeface="Verdana"/>
                <a:sym typeface="Verdana"/>
              </a:rPr>
              <a:t>Condizioni economiche nel paese di origine fortemente disagiate e/o  basso livello o assenza di istruzione</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31"/>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a:p>
            <a:pPr marL="241200" marR="0" lvl="0" indent="-226080" algn="l" rtl="0">
              <a:lnSpc>
                <a:spcPct val="80000"/>
              </a:lnSpc>
              <a:spcBef>
                <a:spcPts val="6"/>
              </a:spcBef>
              <a:spcAft>
                <a:spcPts val="0"/>
              </a:spcAft>
              <a:buClr>
                <a:srgbClr val="000000"/>
              </a:buClr>
              <a:buSzPts val="2200"/>
              <a:buFont typeface="Arial"/>
              <a:buChar char="•"/>
            </a:pPr>
            <a:r>
              <a:rPr lang="it-IT" sz="2200" b="0" i="0" u="none" strike="noStrike" cap="none">
                <a:solidFill>
                  <a:srgbClr val="000000"/>
                </a:solidFill>
                <a:latin typeface="Verdana"/>
                <a:ea typeface="Verdana"/>
                <a:cs typeface="Verdana"/>
                <a:sym typeface="Verdana"/>
              </a:rPr>
              <a:t>Contesto familiare problematico e/o disagio ad es. famiglia numerosa,  monoreddito, oppure totale assenza di legami familiari</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a:p>
            <a:pPr marL="241198" marR="0" lvl="0" indent="-226078" algn="l" rtl="0">
              <a:lnSpc>
                <a:spcPct val="107954"/>
              </a:lnSpc>
              <a:spcBef>
                <a:spcPts val="0"/>
              </a:spcBef>
              <a:spcAft>
                <a:spcPts val="0"/>
              </a:spcAft>
              <a:buClr>
                <a:srgbClr val="000000"/>
              </a:buClr>
              <a:buSzPts val="2200"/>
              <a:buFont typeface="Arial"/>
              <a:buChar char="•"/>
            </a:pPr>
            <a:r>
              <a:rPr lang="it-IT" sz="2200" b="0" i="0" u="none" strike="noStrike" cap="none">
                <a:solidFill>
                  <a:srgbClr val="000000"/>
                </a:solidFill>
                <a:latin typeface="Verdana"/>
                <a:ea typeface="Verdana"/>
                <a:cs typeface="Verdana"/>
                <a:sym typeface="Verdana"/>
              </a:rPr>
              <a:t>Provenienza da paesi particolarmente esposti al fenomeno della tratta (in</a:t>
            </a:r>
            <a:r>
              <a:rPr lang="it-IT" sz="2200" b="0" i="0" u="none" strike="noStrike" cap="none">
                <a:solidFill>
                  <a:srgbClr val="000000"/>
                </a:solidFill>
                <a:latin typeface="Arial"/>
                <a:ea typeface="Arial"/>
                <a:cs typeface="Arial"/>
                <a:sym typeface="Arial"/>
              </a:rPr>
              <a:t> </a:t>
            </a:r>
            <a:r>
              <a:rPr lang="it-IT" sz="2200" b="0" i="0" u="none" strike="noStrike" cap="none">
                <a:solidFill>
                  <a:srgbClr val="000000"/>
                </a:solidFill>
                <a:latin typeface="Verdana"/>
                <a:ea typeface="Verdana"/>
                <a:cs typeface="Verdana"/>
                <a:sym typeface="Verdana"/>
              </a:rPr>
              <a:t>particolare da alcune aree del paese)</a:t>
            </a:r>
            <a:endParaRPr sz="2200" b="0" i="0" u="none" strike="noStrike" cap="none">
              <a:solidFill>
                <a:srgbClr val="000000"/>
              </a:solidFill>
              <a:latin typeface="Arial"/>
              <a:ea typeface="Arial"/>
              <a:cs typeface="Arial"/>
              <a:sym typeface="Arial"/>
            </a:endParaRPr>
          </a:p>
          <a:p>
            <a:pPr marL="24120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a:p>
            <a:pPr marL="241200" marR="0" lvl="0" indent="-226080" algn="l" rtl="0">
              <a:lnSpc>
                <a:spcPct val="100000"/>
              </a:lnSpc>
              <a:spcBef>
                <a:spcPts val="6"/>
              </a:spcBef>
              <a:spcAft>
                <a:spcPts val="0"/>
              </a:spcAft>
              <a:buClr>
                <a:srgbClr val="000000"/>
              </a:buClr>
              <a:buSzPts val="2200"/>
              <a:buFont typeface="Arial"/>
              <a:buChar char="•"/>
            </a:pPr>
            <a:r>
              <a:rPr lang="it-IT" sz="2200" b="0" i="0" u="none" strike="noStrike" cap="none">
                <a:solidFill>
                  <a:srgbClr val="000000"/>
                </a:solidFill>
                <a:latin typeface="Verdana"/>
                <a:ea typeface="Verdana"/>
                <a:cs typeface="Verdana"/>
                <a:sym typeface="Verdana"/>
              </a:rPr>
              <a:t>Precarie condizioni di salute</a:t>
            </a:r>
            <a:endParaRPr sz="2200" b="0" i="0" u="none" strike="noStrike" cap="none">
              <a:solidFill>
                <a:srgbClr val="000000"/>
              </a:solidFill>
              <a:latin typeface="Arial"/>
              <a:ea typeface="Arial"/>
              <a:cs typeface="Arial"/>
              <a:sym typeface="Arial"/>
            </a:endParaRPr>
          </a:p>
        </p:txBody>
      </p:sp>
      <p:grpSp>
        <p:nvGrpSpPr>
          <p:cNvPr id="349" name="Google Shape;349;p16"/>
          <p:cNvGrpSpPr/>
          <p:nvPr/>
        </p:nvGrpSpPr>
        <p:grpSpPr>
          <a:xfrm>
            <a:off x="0" y="5843798"/>
            <a:ext cx="1122501" cy="1015975"/>
            <a:chOff x="218349" y="5737450"/>
            <a:chExt cx="1122501" cy="1122500"/>
          </a:xfrm>
        </p:grpSpPr>
        <p:pic>
          <p:nvPicPr>
            <p:cNvPr id="350" name="Google Shape;350;p16"/>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351" name="Google Shape;351;p16"/>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352" name="Google Shape;352;p16"/>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7"/>
          <p:cNvSpPr/>
          <p:nvPr/>
        </p:nvSpPr>
        <p:spPr>
          <a:xfrm>
            <a:off x="226625" y="192475"/>
            <a:ext cx="11666400" cy="773100"/>
          </a:xfrm>
          <a:prstGeom prst="rect">
            <a:avLst/>
          </a:prstGeom>
          <a:noFill/>
          <a:ln>
            <a:noFill/>
          </a:ln>
        </p:spPr>
        <p:txBody>
          <a:bodyPr spcFirstLastPara="1" wrap="square" lIns="0" tIns="254875" rIns="0" bIns="0" anchor="t" anchorCtr="0">
            <a:noAutofit/>
          </a:bodyPr>
          <a:lstStyle/>
          <a:p>
            <a:pPr marL="12600" marR="0" lvl="0" indent="0" algn="l" rtl="0">
              <a:lnSpc>
                <a:spcPct val="107821"/>
              </a:lnSpc>
              <a:spcBef>
                <a:spcPts val="0"/>
              </a:spcBef>
              <a:spcAft>
                <a:spcPts val="0"/>
              </a:spcAft>
              <a:buClr>
                <a:srgbClr val="000000"/>
              </a:buClr>
              <a:buSzPts val="2400"/>
              <a:buFont typeface="Arial"/>
              <a:buNone/>
            </a:pPr>
            <a:r>
              <a:rPr lang="it-IT" sz="2400" b="1" i="1" u="none" strike="noStrike" cap="none">
                <a:solidFill>
                  <a:srgbClr val="000000"/>
                </a:solidFill>
                <a:latin typeface="Georgia"/>
                <a:ea typeface="Georgia"/>
                <a:cs typeface="Georgia"/>
                <a:sym typeface="Georgia"/>
              </a:rPr>
              <a:t>B</a:t>
            </a:r>
            <a:r>
              <a:rPr lang="it-IT" sz="2700" b="1" i="1" u="none" strike="noStrike" cap="none">
                <a:solidFill>
                  <a:srgbClr val="000000"/>
                </a:solidFill>
                <a:latin typeface="Georgia"/>
                <a:ea typeface="Georgia"/>
                <a:cs typeface="Georgia"/>
                <a:sym typeface="Georgia"/>
              </a:rPr>
              <a:t>. Viaggio ed esperienze nei paesi di transito (dichiarate  e/o individuate)</a:t>
            </a:r>
            <a:endParaRPr sz="2700" b="0" i="0" u="none" strike="noStrike" cap="none">
              <a:solidFill>
                <a:srgbClr val="000000"/>
              </a:solidFill>
              <a:latin typeface="Arial"/>
              <a:ea typeface="Arial"/>
              <a:cs typeface="Arial"/>
              <a:sym typeface="Arial"/>
            </a:endParaRPr>
          </a:p>
        </p:txBody>
      </p:sp>
      <p:sp>
        <p:nvSpPr>
          <p:cNvPr id="358" name="Google Shape;358;p17"/>
          <p:cNvSpPr/>
          <p:nvPr/>
        </p:nvSpPr>
        <p:spPr>
          <a:xfrm>
            <a:off x="557400" y="1556950"/>
            <a:ext cx="11077200" cy="4581900"/>
          </a:xfrm>
          <a:prstGeom prst="rect">
            <a:avLst/>
          </a:prstGeom>
          <a:noFill/>
          <a:ln>
            <a:noFill/>
          </a:ln>
        </p:spPr>
        <p:txBody>
          <a:bodyPr spcFirstLastPara="1" wrap="square" lIns="0" tIns="12600" rIns="0" bIns="0" anchor="t" anchorCtr="0">
            <a:noAutofit/>
          </a:bodyPr>
          <a:lstStyle/>
          <a:p>
            <a:pPr marL="241200" marR="0" lvl="0" indent="-226080" algn="l" rtl="0">
              <a:lnSpc>
                <a:spcPct val="100000"/>
              </a:lnSpc>
              <a:spcBef>
                <a:spcPts val="0"/>
              </a:spcBef>
              <a:spcAft>
                <a:spcPts val="0"/>
              </a:spcAft>
              <a:buClr>
                <a:srgbClr val="000000"/>
              </a:buClr>
              <a:buSzPts val="1800"/>
              <a:buFont typeface="Arial"/>
              <a:buChar char="•"/>
            </a:pPr>
            <a:r>
              <a:rPr lang="it-IT" sz="1800" b="0" i="0" u="none" strike="noStrike" cap="none">
                <a:solidFill>
                  <a:srgbClr val="000000"/>
                </a:solidFill>
                <a:latin typeface="Verdana"/>
                <a:ea typeface="Verdana"/>
                <a:cs typeface="Verdana"/>
                <a:sym typeface="Verdana"/>
              </a:rPr>
              <a:t>Donne o minore che ha affrontato il viaggio da sola/o</a:t>
            </a:r>
            <a:endParaRPr sz="1800" b="0" i="0" u="none" strike="noStrike" cap="none">
              <a:solidFill>
                <a:srgbClr val="000000"/>
              </a:solidFill>
              <a:latin typeface="Arial"/>
              <a:ea typeface="Arial"/>
              <a:cs typeface="Arial"/>
              <a:sym typeface="Arial"/>
            </a:endParaRPr>
          </a:p>
          <a:p>
            <a:pPr marL="241200" marR="0" lvl="0" indent="-226080" algn="l" rtl="0">
              <a:lnSpc>
                <a:spcPct val="100000"/>
              </a:lnSpc>
              <a:spcBef>
                <a:spcPts val="40"/>
              </a:spcBef>
              <a:spcAft>
                <a:spcPts val="0"/>
              </a:spcAft>
              <a:buClr>
                <a:srgbClr val="000000"/>
              </a:buClr>
              <a:buSzPts val="1800"/>
              <a:buFont typeface="Arial"/>
              <a:buChar char="•"/>
            </a:pPr>
            <a:r>
              <a:rPr lang="it-IT" sz="1800" b="0" i="0" u="none" strike="noStrike" cap="none">
                <a:solidFill>
                  <a:srgbClr val="000000"/>
                </a:solidFill>
                <a:latin typeface="Verdana"/>
                <a:ea typeface="Verdana"/>
                <a:cs typeface="Verdana"/>
                <a:sym typeface="Verdana"/>
              </a:rPr>
              <a:t>Persona vulnerabile o minore sola/o, accompagnata/o da una  persona poco conosciuta o con cui ha un rapporto poco chiaro</a:t>
            </a:r>
            <a:endParaRPr sz="1800" b="0" i="0" u="none" strike="noStrike" cap="none">
              <a:solidFill>
                <a:srgbClr val="000000"/>
              </a:solidFill>
              <a:latin typeface="Arial"/>
              <a:ea typeface="Arial"/>
              <a:cs typeface="Arial"/>
              <a:sym typeface="Arial"/>
            </a:endParaRPr>
          </a:p>
          <a:p>
            <a:pPr marL="241200" marR="0" lvl="0" indent="-226080" algn="l" rtl="0">
              <a:lnSpc>
                <a:spcPct val="100000"/>
              </a:lnSpc>
              <a:spcBef>
                <a:spcPts val="40"/>
              </a:spcBef>
              <a:spcAft>
                <a:spcPts val="0"/>
              </a:spcAft>
              <a:buClr>
                <a:srgbClr val="000000"/>
              </a:buClr>
              <a:buSzPts val="1800"/>
              <a:buFont typeface="Arial"/>
              <a:buChar char="•"/>
            </a:pPr>
            <a:r>
              <a:rPr lang="it-IT" sz="1800" b="0" i="0" u="none" strike="noStrike" cap="none">
                <a:solidFill>
                  <a:srgbClr val="000000"/>
                </a:solidFill>
                <a:latin typeface="Verdana"/>
                <a:ea typeface="Verdana"/>
                <a:cs typeface="Verdana"/>
                <a:sym typeface="Verdana"/>
              </a:rPr>
              <a:t>Presenza di un benefattore o sponsor alla partenza</a:t>
            </a:r>
            <a:endParaRPr sz="1800" b="0" i="0" u="none" strike="noStrike" cap="none">
              <a:solidFill>
                <a:srgbClr val="000000"/>
              </a:solidFill>
              <a:latin typeface="Arial"/>
              <a:ea typeface="Arial"/>
              <a:cs typeface="Arial"/>
              <a:sym typeface="Arial"/>
            </a:endParaRPr>
          </a:p>
          <a:p>
            <a:pPr marL="241200" marR="0" lvl="0" indent="-226080" algn="l" rtl="0">
              <a:lnSpc>
                <a:spcPct val="127722"/>
              </a:lnSpc>
              <a:spcBef>
                <a:spcPts val="0"/>
              </a:spcBef>
              <a:spcAft>
                <a:spcPts val="0"/>
              </a:spcAft>
              <a:buClr>
                <a:srgbClr val="000000"/>
              </a:buClr>
              <a:buSzPts val="1800"/>
              <a:buFont typeface="Arial"/>
              <a:buChar char="•"/>
            </a:pPr>
            <a:r>
              <a:rPr lang="it-IT" sz="1800" b="0" i="0" u="none" strike="noStrike" cap="none">
                <a:solidFill>
                  <a:srgbClr val="000000"/>
                </a:solidFill>
                <a:latin typeface="Verdana"/>
                <a:ea typeface="Verdana"/>
                <a:cs typeface="Verdana"/>
                <a:sym typeface="Verdana"/>
              </a:rPr>
              <a:t>Tragitto che presenta caratteristiche tipiche delle rotte utilizzate dalle  organizzazioni criminali dedite alla tratta</a:t>
            </a:r>
            <a:endParaRPr sz="1800" b="0" i="0" u="none" strike="noStrike" cap="none">
              <a:solidFill>
                <a:srgbClr val="000000"/>
              </a:solidFill>
              <a:latin typeface="Arial"/>
              <a:ea typeface="Arial"/>
              <a:cs typeface="Arial"/>
              <a:sym typeface="Arial"/>
            </a:endParaRPr>
          </a:p>
          <a:p>
            <a:pPr marL="241200" marR="0" lvl="0" indent="-226080" algn="l" rtl="0">
              <a:lnSpc>
                <a:spcPct val="100000"/>
              </a:lnSpc>
              <a:spcBef>
                <a:spcPts val="105"/>
              </a:spcBef>
              <a:spcAft>
                <a:spcPts val="0"/>
              </a:spcAft>
              <a:buClr>
                <a:srgbClr val="000000"/>
              </a:buClr>
              <a:buSzPts val="1800"/>
              <a:buFont typeface="Arial"/>
              <a:buChar char="•"/>
            </a:pPr>
            <a:r>
              <a:rPr lang="it-IT" sz="1800" b="0" i="0" u="none" strike="noStrike" cap="none">
                <a:solidFill>
                  <a:srgbClr val="000000"/>
                </a:solidFill>
                <a:latin typeface="Verdana"/>
                <a:ea typeface="Verdana"/>
                <a:cs typeface="Verdana"/>
                <a:sym typeface="Verdana"/>
              </a:rPr>
              <a:t>Scarsa conoscenza del viaggio (il tragitto, le modalità, le tappe)</a:t>
            </a:r>
            <a:endParaRPr sz="1800" b="0" i="0" u="none" strike="noStrike" cap="none">
              <a:solidFill>
                <a:srgbClr val="000000"/>
              </a:solidFill>
              <a:latin typeface="Arial"/>
              <a:ea typeface="Arial"/>
              <a:cs typeface="Arial"/>
              <a:sym typeface="Arial"/>
            </a:endParaRPr>
          </a:p>
          <a:p>
            <a:pPr marL="241200" marR="0" lvl="0" indent="-226080" algn="l" rtl="0">
              <a:lnSpc>
                <a:spcPct val="100000"/>
              </a:lnSpc>
              <a:spcBef>
                <a:spcPts val="105"/>
              </a:spcBef>
              <a:spcAft>
                <a:spcPts val="0"/>
              </a:spcAft>
              <a:buClr>
                <a:srgbClr val="000000"/>
              </a:buClr>
              <a:buSzPts val="1800"/>
              <a:buFont typeface="Arial"/>
              <a:buChar char="•"/>
            </a:pPr>
            <a:r>
              <a:rPr lang="it-IT" sz="1800" b="0" i="0" u="none" strike="noStrike" cap="none">
                <a:solidFill>
                  <a:srgbClr val="000000"/>
                </a:solidFill>
                <a:latin typeface="Verdana"/>
                <a:ea typeface="Verdana"/>
                <a:cs typeface="Verdana"/>
                <a:sym typeface="Verdana"/>
              </a:rPr>
              <a:t>Passaggi da persona a persona</a:t>
            </a:r>
            <a:endParaRPr sz="1800" b="0" i="0" u="none" strike="noStrike" cap="none">
              <a:solidFill>
                <a:srgbClr val="000000"/>
              </a:solidFill>
              <a:latin typeface="Arial"/>
              <a:ea typeface="Arial"/>
              <a:cs typeface="Arial"/>
              <a:sym typeface="Arial"/>
            </a:endParaRPr>
          </a:p>
          <a:p>
            <a:pPr marL="241200" marR="0" lvl="0" indent="-226080" algn="l" rtl="0">
              <a:lnSpc>
                <a:spcPct val="156055"/>
              </a:lnSpc>
              <a:spcBef>
                <a:spcPts val="6"/>
              </a:spcBef>
              <a:spcAft>
                <a:spcPts val="0"/>
              </a:spcAft>
              <a:buClr>
                <a:srgbClr val="000000"/>
              </a:buClr>
              <a:buSzPts val="1800"/>
              <a:buFont typeface="Arial"/>
              <a:buChar char="•"/>
            </a:pPr>
            <a:r>
              <a:rPr lang="it-IT" sz="1800" b="0" i="0" u="none" strike="noStrike" cap="none">
                <a:solidFill>
                  <a:srgbClr val="000000"/>
                </a:solidFill>
                <a:latin typeface="Verdana"/>
                <a:ea typeface="Verdana"/>
                <a:cs typeface="Verdana"/>
                <a:sym typeface="Verdana"/>
              </a:rPr>
              <a:t>Esperienze di sfruttamento nel paese di transito</a:t>
            </a:r>
            <a:endParaRPr sz="1800" b="0" i="0" u="none" strike="noStrike" cap="none">
              <a:solidFill>
                <a:srgbClr val="000000"/>
              </a:solidFill>
              <a:latin typeface="Arial"/>
              <a:ea typeface="Arial"/>
              <a:cs typeface="Arial"/>
              <a:sym typeface="Arial"/>
            </a:endParaRPr>
          </a:p>
          <a:p>
            <a:pPr marL="241200" marR="0" lvl="0" indent="-226080" algn="l" rtl="0">
              <a:lnSpc>
                <a:spcPct val="100000"/>
              </a:lnSpc>
              <a:spcBef>
                <a:spcPts val="6"/>
              </a:spcBef>
              <a:spcAft>
                <a:spcPts val="0"/>
              </a:spcAft>
              <a:buClr>
                <a:srgbClr val="000000"/>
              </a:buClr>
              <a:buSzPts val="1800"/>
              <a:buFont typeface="Arial"/>
              <a:buChar char="•"/>
            </a:pPr>
            <a:r>
              <a:rPr lang="it-IT" sz="1800" b="0" i="0" u="none" strike="noStrike" cap="none">
                <a:solidFill>
                  <a:srgbClr val="000000"/>
                </a:solidFill>
                <a:latin typeface="Verdana"/>
                <a:ea typeface="Verdana"/>
                <a:cs typeface="Verdana"/>
                <a:sym typeface="Verdana"/>
              </a:rPr>
              <a:t>Affrancamento da una precedente situazione di sfruttamento  in modalità poco chiare</a:t>
            </a:r>
            <a:endParaRPr sz="1800" b="0" i="0" u="none" strike="noStrike" cap="none">
              <a:solidFill>
                <a:srgbClr val="000000"/>
              </a:solidFill>
              <a:latin typeface="Arial"/>
              <a:ea typeface="Arial"/>
              <a:cs typeface="Arial"/>
              <a:sym typeface="Arial"/>
            </a:endParaRPr>
          </a:p>
          <a:p>
            <a:pPr marL="241200" marR="0" lvl="0" indent="-226080" algn="l" rtl="0">
              <a:lnSpc>
                <a:spcPct val="100000"/>
              </a:lnSpc>
              <a:spcBef>
                <a:spcPts val="686"/>
              </a:spcBef>
              <a:spcAft>
                <a:spcPts val="0"/>
              </a:spcAft>
              <a:buClr>
                <a:srgbClr val="000000"/>
              </a:buClr>
              <a:buSzPts val="1800"/>
              <a:buFont typeface="Arial"/>
              <a:buChar char="•"/>
            </a:pPr>
            <a:r>
              <a:rPr lang="it-IT" sz="1800" b="0" i="0" u="none" strike="noStrike" cap="none">
                <a:solidFill>
                  <a:srgbClr val="000000"/>
                </a:solidFill>
                <a:latin typeface="Verdana"/>
                <a:ea typeface="Verdana"/>
                <a:cs typeface="Verdana"/>
                <a:sym typeface="Verdana"/>
              </a:rPr>
              <a:t>Mancato pagamento di viaggio</a:t>
            </a:r>
            <a:endParaRPr sz="1800" b="0" i="0" u="none" strike="noStrike" cap="none">
              <a:solidFill>
                <a:srgbClr val="000000"/>
              </a:solidFill>
              <a:latin typeface="Arial"/>
              <a:ea typeface="Arial"/>
              <a:cs typeface="Arial"/>
              <a:sym typeface="Arial"/>
            </a:endParaRPr>
          </a:p>
          <a:p>
            <a:pPr marL="241200" marR="0" lvl="0" indent="-226080" algn="l" rtl="0">
              <a:lnSpc>
                <a:spcPct val="100000"/>
              </a:lnSpc>
              <a:spcBef>
                <a:spcPts val="0"/>
              </a:spcBef>
              <a:spcAft>
                <a:spcPts val="0"/>
              </a:spcAft>
              <a:buClr>
                <a:srgbClr val="000000"/>
              </a:buClr>
              <a:buSzPts val="1800"/>
              <a:buFont typeface="Arial"/>
              <a:buChar char="•"/>
            </a:pPr>
            <a:r>
              <a:rPr lang="it-IT" sz="1800" b="0" i="0" u="none" strike="noStrike" cap="none">
                <a:solidFill>
                  <a:srgbClr val="000000"/>
                </a:solidFill>
                <a:latin typeface="Verdana"/>
                <a:ea typeface="Verdana"/>
                <a:cs typeface="Verdana"/>
                <a:sym typeface="Verdana"/>
              </a:rPr>
              <a:t>Necessità di ripagare un </a:t>
            </a:r>
            <a:r>
              <a:rPr lang="it-IT" sz="1800" b="1" i="0" u="none" strike="noStrike" cap="none">
                <a:solidFill>
                  <a:srgbClr val="000000"/>
                </a:solidFill>
                <a:latin typeface="Verdana"/>
                <a:ea typeface="Verdana"/>
                <a:cs typeface="Verdana"/>
                <a:sym typeface="Verdana"/>
              </a:rPr>
              <a:t>debito contratto per il viaggio</a:t>
            </a:r>
            <a:endParaRPr sz="1800" b="0" i="0" u="none" strike="noStrike" cap="none">
              <a:solidFill>
                <a:srgbClr val="000000"/>
              </a:solidFill>
              <a:latin typeface="Arial"/>
              <a:ea typeface="Arial"/>
              <a:cs typeface="Arial"/>
              <a:sym typeface="Arial"/>
            </a:endParaRPr>
          </a:p>
          <a:p>
            <a:pPr marL="914400" marR="0" lvl="1" indent="-342900" algn="l" rtl="0">
              <a:lnSpc>
                <a:spcPct val="127722"/>
              </a:lnSpc>
              <a:spcBef>
                <a:spcPts val="1006"/>
              </a:spcBef>
              <a:spcAft>
                <a:spcPts val="0"/>
              </a:spcAft>
              <a:buClr>
                <a:srgbClr val="000000"/>
              </a:buClr>
              <a:buSzPts val="1800"/>
              <a:buFont typeface="Arial"/>
              <a:buChar char="○"/>
            </a:pPr>
            <a:r>
              <a:rPr lang="it-IT" sz="1800" b="0" i="0" u="none" strike="noStrike" cap="none">
                <a:solidFill>
                  <a:srgbClr val="000000"/>
                </a:solidFill>
                <a:latin typeface="Verdana"/>
                <a:ea typeface="Verdana"/>
                <a:cs typeface="Verdana"/>
                <a:sym typeface="Verdana"/>
              </a:rPr>
              <a:t>Richiesta ulteriore di denaro rispetto a quanto già pagato</a:t>
            </a:r>
            <a:endParaRPr sz="1800" b="0" i="0" u="none" strike="noStrike" cap="none">
              <a:solidFill>
                <a:srgbClr val="000000"/>
              </a:solidFill>
              <a:latin typeface="Arial"/>
              <a:ea typeface="Arial"/>
              <a:cs typeface="Arial"/>
              <a:sym typeface="Arial"/>
            </a:endParaRPr>
          </a:p>
          <a:p>
            <a:pPr marL="914400" marR="0" lvl="1" indent="-342900" algn="l" rtl="0">
              <a:lnSpc>
                <a:spcPct val="127722"/>
              </a:lnSpc>
              <a:spcBef>
                <a:spcPts val="1006"/>
              </a:spcBef>
              <a:spcAft>
                <a:spcPts val="0"/>
              </a:spcAft>
              <a:buClr>
                <a:srgbClr val="000000"/>
              </a:buClr>
              <a:buSzPts val="1800"/>
              <a:buFont typeface="Arial"/>
              <a:buChar char="○"/>
            </a:pPr>
            <a:r>
              <a:rPr lang="it-IT" sz="1800" b="0" i="0" u="none" strike="noStrike" cap="none">
                <a:solidFill>
                  <a:srgbClr val="000000"/>
                </a:solidFill>
                <a:latin typeface="Verdana"/>
                <a:ea typeface="Verdana"/>
                <a:cs typeface="Verdana"/>
                <a:sym typeface="Verdana"/>
              </a:rPr>
              <a:t>Sottrazione dei documenti di identità nel paese di transito o di destinazione</a:t>
            </a:r>
            <a:endParaRPr sz="1800" b="0" i="0" u="none" strike="noStrike" cap="none">
              <a:solidFill>
                <a:srgbClr val="000000"/>
              </a:solidFill>
              <a:latin typeface="Arial"/>
              <a:ea typeface="Arial"/>
              <a:cs typeface="Arial"/>
              <a:sym typeface="Arial"/>
            </a:endParaRPr>
          </a:p>
        </p:txBody>
      </p:sp>
      <p:grpSp>
        <p:nvGrpSpPr>
          <p:cNvPr id="359" name="Google Shape;359;p17"/>
          <p:cNvGrpSpPr/>
          <p:nvPr/>
        </p:nvGrpSpPr>
        <p:grpSpPr>
          <a:xfrm>
            <a:off x="0" y="5843798"/>
            <a:ext cx="1122501" cy="1015975"/>
            <a:chOff x="218349" y="5737450"/>
            <a:chExt cx="1122501" cy="1122500"/>
          </a:xfrm>
        </p:grpSpPr>
        <p:pic>
          <p:nvPicPr>
            <p:cNvPr id="360" name="Google Shape;360;p17"/>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361" name="Google Shape;361;p17"/>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362" name="Google Shape;362;p17"/>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8"/>
          <p:cNvSpPr/>
          <p:nvPr/>
        </p:nvSpPr>
        <p:spPr>
          <a:xfrm>
            <a:off x="664475" y="152400"/>
            <a:ext cx="10793400" cy="837900"/>
          </a:xfrm>
          <a:prstGeom prst="rect">
            <a:avLst/>
          </a:prstGeom>
          <a:noFill/>
          <a:ln>
            <a:noFill/>
          </a:ln>
        </p:spPr>
        <p:txBody>
          <a:bodyPr spcFirstLastPara="1" wrap="square" lIns="0" tIns="254875" rIns="0" bIns="0" anchor="t" anchorCtr="0">
            <a:noAutofit/>
          </a:bodyPr>
          <a:lstStyle/>
          <a:p>
            <a:pPr marL="12600" marR="0" lvl="0" indent="0" algn="l" rtl="0">
              <a:lnSpc>
                <a:spcPct val="107821"/>
              </a:lnSpc>
              <a:spcBef>
                <a:spcPts val="0"/>
              </a:spcBef>
              <a:spcAft>
                <a:spcPts val="0"/>
              </a:spcAft>
              <a:buClr>
                <a:srgbClr val="000000"/>
              </a:buClr>
              <a:buSzPts val="2800"/>
              <a:buFont typeface="Arial"/>
              <a:buNone/>
            </a:pPr>
            <a:r>
              <a:rPr lang="it-IT" sz="2800" b="1" i="0" u="none" strike="noStrike" cap="none">
                <a:solidFill>
                  <a:srgbClr val="000000"/>
                </a:solidFill>
                <a:latin typeface="Georgia"/>
                <a:ea typeface="Georgia"/>
                <a:cs typeface="Georgia"/>
                <a:sym typeface="Georgia"/>
              </a:rPr>
              <a:t>C. Condizioni di vita attuali individuate in Italia</a:t>
            </a:r>
            <a:endParaRPr sz="2800" b="0" i="0" u="none" strike="noStrike" cap="none">
              <a:solidFill>
                <a:srgbClr val="000000"/>
              </a:solidFill>
              <a:latin typeface="Arial"/>
              <a:ea typeface="Arial"/>
              <a:cs typeface="Arial"/>
              <a:sym typeface="Arial"/>
            </a:endParaRPr>
          </a:p>
        </p:txBody>
      </p:sp>
      <p:sp>
        <p:nvSpPr>
          <p:cNvPr id="368" name="Google Shape;368;p18"/>
          <p:cNvSpPr/>
          <p:nvPr/>
        </p:nvSpPr>
        <p:spPr>
          <a:xfrm>
            <a:off x="916925" y="1317948"/>
            <a:ext cx="10288500" cy="5164800"/>
          </a:xfrm>
          <a:prstGeom prst="rect">
            <a:avLst/>
          </a:prstGeom>
          <a:noFill/>
          <a:ln>
            <a:noFill/>
          </a:ln>
        </p:spPr>
        <p:txBody>
          <a:bodyPr spcFirstLastPara="1" wrap="square" lIns="0" tIns="12600" rIns="0" bIns="0" anchor="t" anchorCtr="0">
            <a:noAutofit/>
          </a:bodyPr>
          <a:lstStyle/>
          <a:p>
            <a:pPr marL="241200" marR="0" lvl="0" indent="-226080" algn="l" rtl="0">
              <a:lnSpc>
                <a:spcPct val="100000"/>
              </a:lnSpc>
              <a:spcBef>
                <a:spcPts val="0"/>
              </a:spcBef>
              <a:spcAft>
                <a:spcPts val="0"/>
              </a:spcAft>
              <a:buClr>
                <a:srgbClr val="000000"/>
              </a:buClr>
              <a:buSzPts val="1800"/>
              <a:buFont typeface="Arial"/>
              <a:buChar char="•"/>
            </a:pPr>
            <a:r>
              <a:rPr lang="it-IT" sz="1800" b="0" i="0" u="none" strike="noStrike" cap="none">
                <a:solidFill>
                  <a:srgbClr val="000000"/>
                </a:solidFill>
                <a:latin typeface="Verdana"/>
                <a:ea typeface="Verdana"/>
                <a:cs typeface="Verdana"/>
                <a:sym typeface="Verdana"/>
              </a:rPr>
              <a:t>Fuoriuscita dal sistema di accoglienza</a:t>
            </a:r>
            <a:endParaRPr sz="1800" b="0" i="0" u="none" strike="noStrike" cap="none">
              <a:solidFill>
                <a:srgbClr val="000000"/>
              </a:solidFill>
              <a:latin typeface="Arial"/>
              <a:ea typeface="Arial"/>
              <a:cs typeface="Arial"/>
              <a:sym typeface="Arial"/>
            </a:endParaRPr>
          </a:p>
          <a:p>
            <a:pPr marL="241200" marR="0" lvl="0" indent="-226080" algn="l" rtl="0">
              <a:lnSpc>
                <a:spcPct val="100000"/>
              </a:lnSpc>
              <a:spcBef>
                <a:spcPts val="99"/>
              </a:spcBef>
              <a:spcAft>
                <a:spcPts val="0"/>
              </a:spcAft>
              <a:buClr>
                <a:srgbClr val="000000"/>
              </a:buClr>
              <a:buSzPts val="1800"/>
              <a:buFont typeface="Arial"/>
              <a:buChar char="•"/>
            </a:pPr>
            <a:r>
              <a:rPr lang="it-IT" sz="1800" b="0" i="0" u="none" strike="noStrike" cap="none">
                <a:solidFill>
                  <a:srgbClr val="000000"/>
                </a:solidFill>
                <a:latin typeface="Verdana"/>
                <a:ea typeface="Verdana"/>
                <a:cs typeface="Verdana"/>
                <a:sym typeface="Verdana"/>
              </a:rPr>
              <a:t>Assenza di una dimora fissa o ospitalità presso un amico/a di cui la persona riferisce poco, o ancora, dimora in una zona conosciuta per il fenomeno della prostituzione, sfruttamento lavorativo o altro tipo di sfruttamento</a:t>
            </a:r>
            <a:endParaRPr sz="1800" b="0" i="0" u="none" strike="noStrike" cap="none">
              <a:solidFill>
                <a:srgbClr val="000000"/>
              </a:solidFill>
              <a:latin typeface="Arial"/>
              <a:ea typeface="Arial"/>
              <a:cs typeface="Arial"/>
              <a:sym typeface="Arial"/>
            </a:endParaRPr>
          </a:p>
          <a:p>
            <a:pPr marL="241200" marR="0" lvl="0" indent="-226080" algn="l" rtl="0">
              <a:lnSpc>
                <a:spcPct val="100000"/>
              </a:lnSpc>
              <a:spcBef>
                <a:spcPts val="99"/>
              </a:spcBef>
              <a:spcAft>
                <a:spcPts val="0"/>
              </a:spcAft>
              <a:buClr>
                <a:srgbClr val="000000"/>
              </a:buClr>
              <a:buSzPts val="1800"/>
              <a:buFont typeface="Arial"/>
              <a:buChar char="•"/>
            </a:pPr>
            <a:r>
              <a:rPr lang="it-IT" sz="1800" b="0" i="0" u="none" strike="noStrike" cap="none">
                <a:solidFill>
                  <a:srgbClr val="000000"/>
                </a:solidFill>
                <a:latin typeface="Verdana"/>
                <a:ea typeface="Verdana"/>
                <a:cs typeface="Verdana"/>
                <a:sym typeface="Verdana"/>
              </a:rPr>
              <a:t>Assenza del passaporto al momento della presentazione della domanda, nonostante dal C3 emerga che il viaggio si è svolto in aereo</a:t>
            </a:r>
            <a:endParaRPr sz="1800" b="0" i="0" u="none" strike="noStrike" cap="none">
              <a:solidFill>
                <a:srgbClr val="000000"/>
              </a:solidFill>
              <a:latin typeface="Arial"/>
              <a:ea typeface="Arial"/>
              <a:cs typeface="Arial"/>
              <a:sym typeface="Arial"/>
            </a:endParaRPr>
          </a:p>
          <a:p>
            <a:pPr marL="241200" marR="0" lvl="0" indent="-226080" algn="l" rtl="0">
              <a:lnSpc>
                <a:spcPct val="100000"/>
              </a:lnSpc>
              <a:spcBef>
                <a:spcPts val="99"/>
              </a:spcBef>
              <a:spcAft>
                <a:spcPts val="0"/>
              </a:spcAft>
              <a:buClr>
                <a:srgbClr val="000000"/>
              </a:buClr>
              <a:buSzPts val="1800"/>
              <a:buFont typeface="Arial"/>
              <a:buChar char="•"/>
            </a:pPr>
            <a:r>
              <a:rPr lang="it-IT" sz="1800" b="0" i="0" u="none" strike="noStrike" cap="none">
                <a:solidFill>
                  <a:srgbClr val="000000"/>
                </a:solidFill>
                <a:latin typeface="Verdana"/>
                <a:ea typeface="Verdana"/>
                <a:cs typeface="Verdana"/>
                <a:sym typeface="Verdana"/>
              </a:rPr>
              <a:t>Presenza in Italia da lungo tempo senza aver mai svolto attività lavorativa</a:t>
            </a:r>
            <a:endParaRPr sz="1800" b="0" i="0" u="none" strike="noStrike" cap="none">
              <a:solidFill>
                <a:srgbClr val="000000"/>
              </a:solidFill>
              <a:latin typeface="Arial"/>
              <a:ea typeface="Arial"/>
              <a:cs typeface="Arial"/>
              <a:sym typeface="Arial"/>
            </a:endParaRPr>
          </a:p>
          <a:p>
            <a:pPr marL="241200" marR="0" lvl="0" indent="-226080" algn="l" rtl="0">
              <a:lnSpc>
                <a:spcPct val="100000"/>
              </a:lnSpc>
              <a:spcBef>
                <a:spcPts val="99"/>
              </a:spcBef>
              <a:spcAft>
                <a:spcPts val="0"/>
              </a:spcAft>
              <a:buClr>
                <a:srgbClr val="000000"/>
              </a:buClr>
              <a:buSzPts val="1800"/>
              <a:buFont typeface="Arial"/>
              <a:buChar char="•"/>
            </a:pPr>
            <a:r>
              <a:rPr lang="it-IT" sz="1800" b="0" i="0" u="none" strike="noStrike" cap="none">
                <a:solidFill>
                  <a:srgbClr val="000000"/>
                </a:solidFill>
                <a:latin typeface="Verdana"/>
                <a:ea typeface="Verdana"/>
                <a:cs typeface="Verdana"/>
                <a:sym typeface="Verdana"/>
              </a:rPr>
              <a:t>Totale assenza di conoscenza della lingua e del territorio nonostante la presenza in Italia da diversi anni</a:t>
            </a:r>
            <a:endParaRPr sz="1800" b="0" i="0" u="none" strike="noStrike" cap="none">
              <a:solidFill>
                <a:srgbClr val="000000"/>
              </a:solidFill>
              <a:latin typeface="Arial"/>
              <a:ea typeface="Arial"/>
              <a:cs typeface="Arial"/>
              <a:sym typeface="Arial"/>
            </a:endParaRPr>
          </a:p>
          <a:p>
            <a:pPr marL="241200" marR="0" lvl="0" indent="-226080" algn="l" rtl="0">
              <a:lnSpc>
                <a:spcPct val="100000"/>
              </a:lnSpc>
              <a:spcBef>
                <a:spcPts val="99"/>
              </a:spcBef>
              <a:spcAft>
                <a:spcPts val="0"/>
              </a:spcAft>
              <a:buClr>
                <a:srgbClr val="000000"/>
              </a:buClr>
              <a:buSzPts val="1800"/>
              <a:buFont typeface="Arial"/>
              <a:buChar char="•"/>
            </a:pPr>
            <a:r>
              <a:rPr lang="it-IT" sz="1800" b="0" i="0" u="none" strike="noStrike" cap="none">
                <a:solidFill>
                  <a:srgbClr val="000000"/>
                </a:solidFill>
                <a:latin typeface="Verdana"/>
                <a:ea typeface="Verdana"/>
                <a:cs typeface="Verdana"/>
                <a:sym typeface="Verdana"/>
              </a:rPr>
              <a:t>Identificazioni sul territorio successive all’ingresso effettuate nel corso di controlli di polizia che potrebbero condurre a presumere attività prostitutiva in strada</a:t>
            </a:r>
            <a:endParaRPr sz="1800" b="0" i="0" u="none" strike="noStrike" cap="none">
              <a:solidFill>
                <a:srgbClr val="000000"/>
              </a:solidFill>
              <a:latin typeface="Arial"/>
              <a:ea typeface="Arial"/>
              <a:cs typeface="Arial"/>
              <a:sym typeface="Arial"/>
            </a:endParaRPr>
          </a:p>
          <a:p>
            <a:pPr marL="241200" marR="0" lvl="0" indent="-226080" algn="l" rtl="0">
              <a:lnSpc>
                <a:spcPct val="100000"/>
              </a:lnSpc>
              <a:spcBef>
                <a:spcPts val="99"/>
              </a:spcBef>
              <a:spcAft>
                <a:spcPts val="0"/>
              </a:spcAft>
              <a:buClr>
                <a:srgbClr val="000000"/>
              </a:buClr>
              <a:buSzPts val="1800"/>
              <a:buFont typeface="Arial"/>
              <a:buChar char="•"/>
            </a:pPr>
            <a:r>
              <a:rPr lang="it-IT" sz="1800" b="0" i="0" u="none" strike="noStrike" cap="none">
                <a:solidFill>
                  <a:srgbClr val="000000"/>
                </a:solidFill>
                <a:latin typeface="Verdana"/>
                <a:ea typeface="Verdana"/>
                <a:cs typeface="Verdana"/>
                <a:sym typeface="Verdana"/>
              </a:rPr>
              <a:t>Segnalazioni della struttura di accoglienza che ospita la persona richiedente asilo relative a comportamenti anomali, che possono far ritenere che la stessa sia controllata, subisca minacce o pressioni, o che addirittura sia indotta in una situazione di sfruttamento</a:t>
            </a:r>
            <a:endParaRPr sz="1800" b="0" i="0" u="none" strike="noStrike" cap="none">
              <a:solidFill>
                <a:srgbClr val="000000"/>
              </a:solidFill>
              <a:latin typeface="Arial"/>
              <a:ea typeface="Arial"/>
              <a:cs typeface="Arial"/>
              <a:sym typeface="Arial"/>
            </a:endParaRPr>
          </a:p>
          <a:p>
            <a:pPr marL="914400" marR="0" lvl="1" indent="-342900" algn="l" rtl="0">
              <a:lnSpc>
                <a:spcPct val="100000"/>
              </a:lnSpc>
              <a:spcBef>
                <a:spcPts val="99"/>
              </a:spcBef>
              <a:spcAft>
                <a:spcPts val="0"/>
              </a:spcAft>
              <a:buClr>
                <a:srgbClr val="000000"/>
              </a:buClr>
              <a:buSzPts val="1800"/>
              <a:buFont typeface="Arial"/>
              <a:buChar char="○"/>
            </a:pPr>
            <a:r>
              <a:rPr lang="it-IT" sz="1800" b="0" i="0" u="none" strike="noStrike" cap="none">
                <a:solidFill>
                  <a:srgbClr val="000000"/>
                </a:solidFill>
                <a:latin typeface="Verdana"/>
                <a:ea typeface="Verdana"/>
                <a:cs typeface="Verdana"/>
                <a:sym typeface="Verdana"/>
              </a:rPr>
              <a:t>Ricorrente assistenza di consulenti/intermediari in relazione a pratiche amministrative afferenti l’assunzione o la gestione di rapporti di lavoro di medesime categorie di richiedenti</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9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9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99"/>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nvGrpSpPr>
          <p:cNvPr id="369" name="Google Shape;369;p18"/>
          <p:cNvGrpSpPr/>
          <p:nvPr/>
        </p:nvGrpSpPr>
        <p:grpSpPr>
          <a:xfrm>
            <a:off x="0" y="5843798"/>
            <a:ext cx="1122501" cy="1015975"/>
            <a:chOff x="218349" y="5737450"/>
            <a:chExt cx="1122501" cy="1122500"/>
          </a:xfrm>
        </p:grpSpPr>
        <p:pic>
          <p:nvPicPr>
            <p:cNvPr id="370" name="Google Shape;370;p18"/>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371" name="Google Shape;371;p18"/>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372" name="Google Shape;372;p18"/>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32998f35adf_0_145"/>
          <p:cNvSpPr/>
          <p:nvPr/>
        </p:nvSpPr>
        <p:spPr>
          <a:xfrm>
            <a:off x="1" y="315110"/>
            <a:ext cx="3021965" cy="1435735"/>
          </a:xfrm>
          <a:custGeom>
            <a:avLst/>
            <a:gdLst/>
            <a:ahLst/>
            <a:cxnLst/>
            <a:rect l="l" t="t" r="r" b="b"/>
            <a:pathLst>
              <a:path w="3021965" h="1435735" extrusionOk="0">
                <a:moveTo>
                  <a:pt x="547916" y="1435417"/>
                </a:moveTo>
                <a:lnTo>
                  <a:pt x="499840" y="1434998"/>
                </a:lnTo>
                <a:lnTo>
                  <a:pt x="451811" y="1434132"/>
                </a:lnTo>
                <a:lnTo>
                  <a:pt x="403806" y="1432910"/>
                </a:lnTo>
                <a:lnTo>
                  <a:pt x="355801" y="1431426"/>
                </a:lnTo>
                <a:lnTo>
                  <a:pt x="307772" y="1429770"/>
                </a:lnTo>
                <a:lnTo>
                  <a:pt x="259696" y="1428036"/>
                </a:lnTo>
                <a:lnTo>
                  <a:pt x="211548" y="1426314"/>
                </a:lnTo>
                <a:lnTo>
                  <a:pt x="139594" y="1422791"/>
                </a:lnTo>
                <a:lnTo>
                  <a:pt x="67924" y="1417070"/>
                </a:lnTo>
                <a:lnTo>
                  <a:pt x="0" y="1407896"/>
                </a:lnTo>
                <a:lnTo>
                  <a:pt x="0" y="0"/>
                </a:lnTo>
                <a:lnTo>
                  <a:pt x="57742" y="7241"/>
                </a:lnTo>
                <a:lnTo>
                  <a:pt x="100242" y="12557"/>
                </a:lnTo>
                <a:lnTo>
                  <a:pt x="142741" y="17767"/>
                </a:lnTo>
                <a:lnTo>
                  <a:pt x="185240" y="21924"/>
                </a:lnTo>
                <a:lnTo>
                  <a:pt x="227739" y="24081"/>
                </a:lnTo>
                <a:lnTo>
                  <a:pt x="282000" y="24923"/>
                </a:lnTo>
                <a:lnTo>
                  <a:pt x="336332" y="24900"/>
                </a:lnTo>
                <a:lnTo>
                  <a:pt x="390682" y="24524"/>
                </a:lnTo>
                <a:lnTo>
                  <a:pt x="444996" y="24304"/>
                </a:lnTo>
                <a:lnTo>
                  <a:pt x="499221" y="24753"/>
                </a:lnTo>
                <a:lnTo>
                  <a:pt x="553305" y="26380"/>
                </a:lnTo>
                <a:lnTo>
                  <a:pt x="607194" y="29695"/>
                </a:lnTo>
                <a:lnTo>
                  <a:pt x="660899" y="32726"/>
                </a:lnTo>
                <a:lnTo>
                  <a:pt x="714716" y="33354"/>
                </a:lnTo>
                <a:lnTo>
                  <a:pt x="768589" y="32361"/>
                </a:lnTo>
                <a:lnTo>
                  <a:pt x="822462" y="30527"/>
                </a:lnTo>
                <a:lnTo>
                  <a:pt x="876280" y="28629"/>
                </a:lnTo>
                <a:lnTo>
                  <a:pt x="929984" y="27449"/>
                </a:lnTo>
                <a:lnTo>
                  <a:pt x="979600" y="26860"/>
                </a:lnTo>
                <a:lnTo>
                  <a:pt x="1029265" y="25974"/>
                </a:lnTo>
                <a:lnTo>
                  <a:pt x="1078956" y="24997"/>
                </a:lnTo>
                <a:lnTo>
                  <a:pt x="1128646" y="24130"/>
                </a:lnTo>
                <a:lnTo>
                  <a:pt x="1178312" y="23577"/>
                </a:lnTo>
                <a:lnTo>
                  <a:pt x="1227927" y="23541"/>
                </a:lnTo>
                <a:lnTo>
                  <a:pt x="1277468" y="24227"/>
                </a:lnTo>
                <a:lnTo>
                  <a:pt x="1326908" y="25836"/>
                </a:lnTo>
                <a:lnTo>
                  <a:pt x="1376223" y="28572"/>
                </a:lnTo>
                <a:lnTo>
                  <a:pt x="1426687" y="31305"/>
                </a:lnTo>
                <a:lnTo>
                  <a:pt x="1477127" y="33800"/>
                </a:lnTo>
                <a:lnTo>
                  <a:pt x="1527520" y="36348"/>
                </a:lnTo>
                <a:lnTo>
                  <a:pt x="1577841" y="39238"/>
                </a:lnTo>
                <a:lnTo>
                  <a:pt x="1628068" y="42759"/>
                </a:lnTo>
                <a:lnTo>
                  <a:pt x="1678176" y="47202"/>
                </a:lnTo>
                <a:lnTo>
                  <a:pt x="1728141" y="52855"/>
                </a:lnTo>
                <a:lnTo>
                  <a:pt x="1777940" y="60007"/>
                </a:lnTo>
                <a:lnTo>
                  <a:pt x="1827089" y="62855"/>
                </a:lnTo>
                <a:lnTo>
                  <a:pt x="1876182" y="64732"/>
                </a:lnTo>
                <a:lnTo>
                  <a:pt x="1925227" y="65747"/>
                </a:lnTo>
                <a:lnTo>
                  <a:pt x="1974229" y="66007"/>
                </a:lnTo>
                <a:lnTo>
                  <a:pt x="2023195" y="65621"/>
                </a:lnTo>
                <a:lnTo>
                  <a:pt x="2072131" y="64696"/>
                </a:lnTo>
                <a:lnTo>
                  <a:pt x="2121042" y="63340"/>
                </a:lnTo>
                <a:lnTo>
                  <a:pt x="2169935" y="61660"/>
                </a:lnTo>
                <a:lnTo>
                  <a:pt x="2218816" y="59765"/>
                </a:lnTo>
                <a:lnTo>
                  <a:pt x="2267691" y="57762"/>
                </a:lnTo>
                <a:lnTo>
                  <a:pt x="2317653" y="55148"/>
                </a:lnTo>
                <a:lnTo>
                  <a:pt x="2367193" y="53687"/>
                </a:lnTo>
                <a:lnTo>
                  <a:pt x="2416058" y="56218"/>
                </a:lnTo>
                <a:lnTo>
                  <a:pt x="2463996" y="65579"/>
                </a:lnTo>
                <a:lnTo>
                  <a:pt x="2510753" y="84608"/>
                </a:lnTo>
                <a:lnTo>
                  <a:pt x="2556077" y="116141"/>
                </a:lnTo>
                <a:lnTo>
                  <a:pt x="2537025" y="126088"/>
                </a:lnTo>
                <a:lnTo>
                  <a:pt x="2516740" y="130877"/>
                </a:lnTo>
                <a:lnTo>
                  <a:pt x="2495886" y="133350"/>
                </a:lnTo>
                <a:lnTo>
                  <a:pt x="2475126" y="136350"/>
                </a:lnTo>
                <a:lnTo>
                  <a:pt x="2402650" y="154454"/>
                </a:lnTo>
                <a:lnTo>
                  <a:pt x="2332451" y="180135"/>
                </a:lnTo>
                <a:lnTo>
                  <a:pt x="2316514" y="198291"/>
                </a:lnTo>
                <a:lnTo>
                  <a:pt x="2317273" y="208202"/>
                </a:lnTo>
                <a:lnTo>
                  <a:pt x="2320308" y="219429"/>
                </a:lnTo>
                <a:lnTo>
                  <a:pt x="2330427" y="219429"/>
                </a:lnTo>
                <a:lnTo>
                  <a:pt x="2338522" y="221674"/>
                </a:lnTo>
                <a:lnTo>
                  <a:pt x="2352863" y="225235"/>
                </a:lnTo>
                <a:lnTo>
                  <a:pt x="2368246" y="228270"/>
                </a:lnTo>
                <a:lnTo>
                  <a:pt x="2384199" y="234462"/>
                </a:lnTo>
                <a:lnTo>
                  <a:pt x="2400247" y="247495"/>
                </a:lnTo>
                <a:lnTo>
                  <a:pt x="2352090" y="251466"/>
                </a:lnTo>
                <a:lnTo>
                  <a:pt x="2304953" y="252041"/>
                </a:lnTo>
                <a:lnTo>
                  <a:pt x="2259127" y="254448"/>
                </a:lnTo>
                <a:lnTo>
                  <a:pt x="2214904" y="263914"/>
                </a:lnTo>
                <a:lnTo>
                  <a:pt x="2172574" y="285667"/>
                </a:lnTo>
                <a:lnTo>
                  <a:pt x="2192053" y="299140"/>
                </a:lnTo>
                <a:lnTo>
                  <a:pt x="2212290" y="305033"/>
                </a:lnTo>
                <a:lnTo>
                  <a:pt x="2253524" y="309243"/>
                </a:lnTo>
                <a:lnTo>
                  <a:pt x="2274616" y="313138"/>
                </a:lnTo>
                <a:lnTo>
                  <a:pt x="2316419" y="322190"/>
                </a:lnTo>
                <a:lnTo>
                  <a:pt x="2337510" y="326084"/>
                </a:lnTo>
                <a:lnTo>
                  <a:pt x="2360278" y="329593"/>
                </a:lnTo>
                <a:lnTo>
                  <a:pt x="2405813" y="334925"/>
                </a:lnTo>
                <a:lnTo>
                  <a:pt x="2428580" y="338433"/>
                </a:lnTo>
                <a:lnTo>
                  <a:pt x="2447948" y="340240"/>
                </a:lnTo>
                <a:lnTo>
                  <a:pt x="2468170" y="341942"/>
                </a:lnTo>
                <a:lnTo>
                  <a:pt x="2489340" y="348064"/>
                </a:lnTo>
                <a:lnTo>
                  <a:pt x="2511554" y="363132"/>
                </a:lnTo>
                <a:lnTo>
                  <a:pt x="2456518" y="370395"/>
                </a:lnTo>
                <a:lnTo>
                  <a:pt x="2402904" y="368185"/>
                </a:lnTo>
                <a:lnTo>
                  <a:pt x="2349480" y="365974"/>
                </a:lnTo>
                <a:lnTo>
                  <a:pt x="2295011" y="373236"/>
                </a:lnTo>
                <a:lnTo>
                  <a:pt x="2326222" y="382902"/>
                </a:lnTo>
                <a:lnTo>
                  <a:pt x="2354966" y="387411"/>
                </a:lnTo>
                <a:lnTo>
                  <a:pt x="2381812" y="390445"/>
                </a:lnTo>
                <a:lnTo>
                  <a:pt x="2407330" y="395690"/>
                </a:lnTo>
                <a:lnTo>
                  <a:pt x="2430968" y="400251"/>
                </a:lnTo>
                <a:lnTo>
                  <a:pt x="2455268" y="402707"/>
                </a:lnTo>
                <a:lnTo>
                  <a:pt x="2478621" y="408952"/>
                </a:lnTo>
                <a:lnTo>
                  <a:pt x="2499411" y="424880"/>
                </a:lnTo>
                <a:lnTo>
                  <a:pt x="2514084" y="438826"/>
                </a:lnTo>
                <a:lnTo>
                  <a:pt x="2529515" y="445509"/>
                </a:lnTo>
                <a:lnTo>
                  <a:pt x="2546085" y="445246"/>
                </a:lnTo>
                <a:lnTo>
                  <a:pt x="2564172" y="438352"/>
                </a:lnTo>
                <a:lnTo>
                  <a:pt x="2581185" y="431932"/>
                </a:lnTo>
                <a:lnTo>
                  <a:pt x="2632980" y="441720"/>
                </a:lnTo>
                <a:lnTo>
                  <a:pt x="2649170" y="463051"/>
                </a:lnTo>
                <a:lnTo>
                  <a:pt x="2647415" y="472875"/>
                </a:lnTo>
                <a:lnTo>
                  <a:pt x="2611730" y="488312"/>
                </a:lnTo>
                <a:lnTo>
                  <a:pt x="2603446" y="488663"/>
                </a:lnTo>
                <a:lnTo>
                  <a:pt x="2595540" y="487750"/>
                </a:lnTo>
                <a:lnTo>
                  <a:pt x="2547128" y="483734"/>
                </a:lnTo>
                <a:lnTo>
                  <a:pt x="2498906" y="486768"/>
                </a:lnTo>
                <a:lnTo>
                  <a:pt x="2450684" y="491698"/>
                </a:lnTo>
                <a:lnTo>
                  <a:pt x="2402271" y="493364"/>
                </a:lnTo>
                <a:lnTo>
                  <a:pt x="2453162" y="504156"/>
                </a:lnTo>
                <a:lnTo>
                  <a:pt x="2504148" y="512616"/>
                </a:lnTo>
                <a:lnTo>
                  <a:pt x="2555239" y="519081"/>
                </a:lnTo>
                <a:lnTo>
                  <a:pt x="2606447" y="523884"/>
                </a:lnTo>
                <a:lnTo>
                  <a:pt x="2657780" y="527363"/>
                </a:lnTo>
                <a:lnTo>
                  <a:pt x="2709251" y="529851"/>
                </a:lnTo>
                <a:lnTo>
                  <a:pt x="2760869" y="531684"/>
                </a:lnTo>
                <a:lnTo>
                  <a:pt x="2812645" y="533198"/>
                </a:lnTo>
                <a:lnTo>
                  <a:pt x="2864590" y="534728"/>
                </a:lnTo>
                <a:lnTo>
                  <a:pt x="2916715" y="536608"/>
                </a:lnTo>
                <a:lnTo>
                  <a:pt x="2969028" y="539174"/>
                </a:lnTo>
                <a:lnTo>
                  <a:pt x="3021542" y="542761"/>
                </a:lnTo>
                <a:lnTo>
                  <a:pt x="2999882" y="558234"/>
                </a:lnTo>
                <a:lnTo>
                  <a:pt x="2977272" y="561286"/>
                </a:lnTo>
                <a:lnTo>
                  <a:pt x="2955802" y="562655"/>
                </a:lnTo>
                <a:lnTo>
                  <a:pt x="2937556" y="573074"/>
                </a:lnTo>
                <a:lnTo>
                  <a:pt x="2947359" y="607369"/>
                </a:lnTo>
                <a:lnTo>
                  <a:pt x="2946157" y="632717"/>
                </a:lnTo>
                <a:lnTo>
                  <a:pt x="2933572" y="649014"/>
                </a:lnTo>
                <a:lnTo>
                  <a:pt x="2909223" y="656153"/>
                </a:lnTo>
                <a:lnTo>
                  <a:pt x="2879436" y="656259"/>
                </a:lnTo>
                <a:lnTo>
                  <a:pt x="2850788" y="657837"/>
                </a:lnTo>
                <a:lnTo>
                  <a:pt x="2825554" y="670362"/>
                </a:lnTo>
                <a:lnTo>
                  <a:pt x="2806011" y="703305"/>
                </a:lnTo>
                <a:lnTo>
                  <a:pt x="2796288" y="713515"/>
                </a:lnTo>
                <a:lnTo>
                  <a:pt x="2779070" y="717620"/>
                </a:lnTo>
                <a:lnTo>
                  <a:pt x="2758627" y="718778"/>
                </a:lnTo>
                <a:lnTo>
                  <a:pt x="2739227" y="720146"/>
                </a:lnTo>
                <a:lnTo>
                  <a:pt x="2700839" y="723848"/>
                </a:lnTo>
                <a:lnTo>
                  <a:pt x="2662071" y="726181"/>
                </a:lnTo>
                <a:lnTo>
                  <a:pt x="2623683" y="731671"/>
                </a:lnTo>
                <a:lnTo>
                  <a:pt x="2586433" y="744845"/>
                </a:lnTo>
                <a:lnTo>
                  <a:pt x="2573421" y="751476"/>
                </a:lnTo>
                <a:lnTo>
                  <a:pt x="2564299" y="759159"/>
                </a:lnTo>
                <a:lnTo>
                  <a:pt x="2560678" y="769790"/>
                </a:lnTo>
                <a:lnTo>
                  <a:pt x="2564172" y="785262"/>
                </a:lnTo>
                <a:lnTo>
                  <a:pt x="2567714" y="801752"/>
                </a:lnTo>
                <a:lnTo>
                  <a:pt x="2534922" y="834730"/>
                </a:lnTo>
                <a:lnTo>
                  <a:pt x="2523950" y="838870"/>
                </a:lnTo>
                <a:lnTo>
                  <a:pt x="2513357" y="845957"/>
                </a:lnTo>
                <a:lnTo>
                  <a:pt x="2504471" y="859359"/>
                </a:lnTo>
                <a:lnTo>
                  <a:pt x="2557365" y="856610"/>
                </a:lnTo>
                <a:lnTo>
                  <a:pt x="2609894" y="852706"/>
                </a:lnTo>
                <a:lnTo>
                  <a:pt x="2662198" y="849115"/>
                </a:lnTo>
                <a:lnTo>
                  <a:pt x="2714417" y="847301"/>
                </a:lnTo>
                <a:lnTo>
                  <a:pt x="2766693" y="848730"/>
                </a:lnTo>
                <a:lnTo>
                  <a:pt x="2819165" y="854868"/>
                </a:lnTo>
                <a:lnTo>
                  <a:pt x="2769117" y="871522"/>
                </a:lnTo>
                <a:lnTo>
                  <a:pt x="2718131" y="884169"/>
                </a:lnTo>
                <a:lnTo>
                  <a:pt x="2666632" y="894578"/>
                </a:lnTo>
                <a:lnTo>
                  <a:pt x="2615043" y="904515"/>
                </a:lnTo>
                <a:lnTo>
                  <a:pt x="2563792" y="915749"/>
                </a:lnTo>
                <a:lnTo>
                  <a:pt x="2513301" y="930046"/>
                </a:lnTo>
                <a:lnTo>
                  <a:pt x="2463996" y="949174"/>
                </a:lnTo>
                <a:lnTo>
                  <a:pt x="2470463" y="958752"/>
                </a:lnTo>
                <a:lnTo>
                  <a:pt x="2480819" y="964330"/>
                </a:lnTo>
                <a:lnTo>
                  <a:pt x="2490605" y="971592"/>
                </a:lnTo>
                <a:lnTo>
                  <a:pt x="2495364" y="986222"/>
                </a:lnTo>
                <a:lnTo>
                  <a:pt x="2448644" y="1000116"/>
                </a:lnTo>
                <a:lnTo>
                  <a:pt x="2399362" y="1006431"/>
                </a:lnTo>
                <a:lnTo>
                  <a:pt x="2349511" y="1015272"/>
                </a:lnTo>
                <a:lnTo>
                  <a:pt x="2301083" y="1036743"/>
                </a:lnTo>
                <a:lnTo>
                  <a:pt x="2327898" y="1043146"/>
                </a:lnTo>
                <a:lnTo>
                  <a:pt x="2353954" y="1039971"/>
                </a:lnTo>
                <a:lnTo>
                  <a:pt x="2379630" y="1036585"/>
                </a:lnTo>
                <a:lnTo>
                  <a:pt x="2405306" y="1042356"/>
                </a:lnTo>
                <a:lnTo>
                  <a:pt x="2368476" y="1063631"/>
                </a:lnTo>
                <a:lnTo>
                  <a:pt x="2330001" y="1079720"/>
                </a:lnTo>
                <a:lnTo>
                  <a:pt x="2281451" y="1098396"/>
                </a:lnTo>
                <a:lnTo>
                  <a:pt x="2225298" y="1118875"/>
                </a:lnTo>
                <a:lnTo>
                  <a:pt x="2164016" y="1140372"/>
                </a:lnTo>
                <a:lnTo>
                  <a:pt x="2100079" y="1162102"/>
                </a:lnTo>
                <a:lnTo>
                  <a:pt x="2035959" y="1183281"/>
                </a:lnTo>
                <a:lnTo>
                  <a:pt x="1974131" y="1203122"/>
                </a:lnTo>
                <a:lnTo>
                  <a:pt x="1917066" y="1220842"/>
                </a:lnTo>
                <a:lnTo>
                  <a:pt x="1867239" y="1235655"/>
                </a:lnTo>
                <a:lnTo>
                  <a:pt x="1827122" y="1246776"/>
                </a:lnTo>
                <a:lnTo>
                  <a:pt x="1763048" y="1260527"/>
                </a:lnTo>
                <a:lnTo>
                  <a:pt x="1720577" y="1268663"/>
                </a:lnTo>
                <a:lnTo>
                  <a:pt x="1672673" y="1277669"/>
                </a:lnTo>
                <a:lnTo>
                  <a:pt x="1620234" y="1287387"/>
                </a:lnTo>
                <a:lnTo>
                  <a:pt x="1564158" y="1297657"/>
                </a:lnTo>
                <a:lnTo>
                  <a:pt x="1505340" y="1308321"/>
                </a:lnTo>
                <a:lnTo>
                  <a:pt x="1444678" y="1319219"/>
                </a:lnTo>
                <a:lnTo>
                  <a:pt x="1383070" y="1330192"/>
                </a:lnTo>
                <a:lnTo>
                  <a:pt x="1321412" y="1341082"/>
                </a:lnTo>
                <a:lnTo>
                  <a:pt x="1260603" y="1351730"/>
                </a:lnTo>
                <a:lnTo>
                  <a:pt x="1201538" y="1361975"/>
                </a:lnTo>
                <a:lnTo>
                  <a:pt x="1145115" y="1371660"/>
                </a:lnTo>
                <a:lnTo>
                  <a:pt x="1092231" y="1380625"/>
                </a:lnTo>
                <a:lnTo>
                  <a:pt x="1043784" y="1388712"/>
                </a:lnTo>
                <a:lnTo>
                  <a:pt x="1000670" y="1395760"/>
                </a:lnTo>
                <a:lnTo>
                  <a:pt x="934031" y="1406106"/>
                </a:lnTo>
                <a:lnTo>
                  <a:pt x="885520" y="1412613"/>
                </a:lnTo>
                <a:lnTo>
                  <a:pt x="837116" y="1418570"/>
                </a:lnTo>
                <a:lnTo>
                  <a:pt x="788799" y="1423840"/>
                </a:lnTo>
                <a:lnTo>
                  <a:pt x="740553" y="1428285"/>
                </a:lnTo>
                <a:lnTo>
                  <a:pt x="692361" y="1431768"/>
                </a:lnTo>
                <a:lnTo>
                  <a:pt x="644203" y="1434151"/>
                </a:lnTo>
                <a:lnTo>
                  <a:pt x="596063" y="1435296"/>
                </a:lnTo>
                <a:lnTo>
                  <a:pt x="547916" y="1435417"/>
                </a:lnTo>
                <a:close/>
              </a:path>
            </a:pathLst>
          </a:custGeom>
          <a:solidFill>
            <a:srgbClr val="0277BD">
              <a:alpha val="19607"/>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g32998f35adf_0_145"/>
          <p:cNvSpPr txBox="1">
            <a:spLocks noGrp="1"/>
          </p:cNvSpPr>
          <p:nvPr>
            <p:ph type="title"/>
          </p:nvPr>
        </p:nvSpPr>
        <p:spPr>
          <a:xfrm>
            <a:off x="1931400" y="192350"/>
            <a:ext cx="8329200" cy="4746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it-IT">
                <a:solidFill>
                  <a:schemeClr val="dk1"/>
                </a:solidFill>
                <a:latin typeface="Georgia"/>
                <a:ea typeface="Georgia"/>
                <a:cs typeface="Georgia"/>
                <a:sym typeface="Georgia"/>
              </a:rPr>
              <a:t>Gli indicatori per i/le MSNA</a:t>
            </a:r>
            <a:endParaRPr>
              <a:solidFill>
                <a:schemeClr val="dk1"/>
              </a:solidFill>
              <a:latin typeface="Georgia"/>
              <a:ea typeface="Georgia"/>
              <a:cs typeface="Georgia"/>
              <a:sym typeface="Georgia"/>
            </a:endParaRPr>
          </a:p>
        </p:txBody>
      </p:sp>
      <p:sp>
        <p:nvSpPr>
          <p:cNvPr id="379" name="Google Shape;379;g32998f35adf_0_145"/>
          <p:cNvSpPr txBox="1">
            <a:spLocks noGrp="1"/>
          </p:cNvSpPr>
          <p:nvPr>
            <p:ph type="body" idx="1"/>
          </p:nvPr>
        </p:nvSpPr>
        <p:spPr>
          <a:xfrm>
            <a:off x="295675" y="1222500"/>
            <a:ext cx="11516100" cy="4215000"/>
          </a:xfrm>
          <a:prstGeom prst="rect">
            <a:avLst/>
          </a:prstGeom>
          <a:noFill/>
          <a:ln>
            <a:noFill/>
          </a:ln>
        </p:spPr>
        <p:txBody>
          <a:bodyPr spcFirstLastPara="1" wrap="square" lIns="0" tIns="12700" rIns="0" bIns="0" anchor="t" anchorCtr="0">
            <a:spAutoFit/>
          </a:bodyPr>
          <a:lstStyle/>
          <a:p>
            <a:pPr marL="842643" marR="12065" lvl="0" indent="-187325" algn="l" rtl="0">
              <a:lnSpc>
                <a:spcPct val="100000"/>
              </a:lnSpc>
              <a:spcBef>
                <a:spcPts val="0"/>
              </a:spcBef>
              <a:spcAft>
                <a:spcPts val="0"/>
              </a:spcAft>
              <a:buClr>
                <a:schemeClr val="dk1"/>
              </a:buClr>
              <a:buSzPts val="2100"/>
              <a:buFont typeface="Roboto"/>
              <a:buChar char="•"/>
            </a:pPr>
            <a:r>
              <a:rPr lang="it-IT" sz="2100">
                <a:solidFill>
                  <a:schemeClr val="dk1"/>
                </a:solidFill>
                <a:latin typeface="Roboto"/>
                <a:ea typeface="Roboto"/>
                <a:cs typeface="Roboto"/>
                <a:sym typeface="Roboto"/>
              </a:rPr>
              <a:t>Età molto bassa o dichiara di essere maggiorenne ma si ritiene ragionevolmente che sia minorenne</a:t>
            </a:r>
            <a:endParaRPr sz="2100">
              <a:solidFill>
                <a:schemeClr val="dk1"/>
              </a:solidFill>
              <a:latin typeface="Roboto"/>
              <a:ea typeface="Roboto"/>
              <a:cs typeface="Roboto"/>
              <a:sym typeface="Roboto"/>
            </a:endParaRPr>
          </a:p>
          <a:p>
            <a:pPr marL="842643" marR="12065" lvl="0" indent="-187325" algn="l" rtl="0">
              <a:lnSpc>
                <a:spcPct val="100000"/>
              </a:lnSpc>
              <a:spcBef>
                <a:spcPts val="0"/>
              </a:spcBef>
              <a:spcAft>
                <a:spcPts val="0"/>
              </a:spcAft>
              <a:buClr>
                <a:schemeClr val="dk1"/>
              </a:buClr>
              <a:buSzPts val="2100"/>
              <a:buFont typeface="Roboto"/>
              <a:buChar char="•"/>
            </a:pPr>
            <a:r>
              <a:rPr lang="it-IT" sz="2100">
                <a:solidFill>
                  <a:schemeClr val="dk1"/>
                </a:solidFill>
                <a:latin typeface="Roboto"/>
                <a:ea typeface="Roboto"/>
                <a:cs typeface="Roboto"/>
                <a:sym typeface="Roboto"/>
              </a:rPr>
              <a:t>Implicito	legame	con	il	</a:t>
            </a:r>
            <a:r>
              <a:rPr lang="it-IT" sz="2100" i="1">
                <a:solidFill>
                  <a:schemeClr val="dk1"/>
                </a:solidFill>
                <a:latin typeface="Roboto"/>
                <a:ea typeface="Roboto"/>
                <a:cs typeface="Roboto"/>
                <a:sym typeface="Roboto"/>
              </a:rPr>
              <a:t>passeur </a:t>
            </a:r>
            <a:r>
              <a:rPr lang="it-IT" sz="2100">
                <a:solidFill>
                  <a:schemeClr val="dk1"/>
                </a:solidFill>
                <a:latin typeface="Roboto"/>
                <a:ea typeface="Roboto"/>
                <a:cs typeface="Roboto"/>
                <a:sym typeface="Roboto"/>
              </a:rPr>
              <a:t>con	cui	giungono	al	confine	e	con	cui	rimangono proseguendo oltre</a:t>
            </a:r>
            <a:endParaRPr sz="2100">
              <a:solidFill>
                <a:schemeClr val="dk1"/>
              </a:solidFill>
              <a:latin typeface="Roboto"/>
              <a:ea typeface="Roboto"/>
              <a:cs typeface="Roboto"/>
              <a:sym typeface="Roboto"/>
            </a:endParaRPr>
          </a:p>
          <a:p>
            <a:pPr marL="842643" marR="5080" lvl="0" indent="-187325" algn="l" rtl="0">
              <a:lnSpc>
                <a:spcPct val="100000"/>
              </a:lnSpc>
              <a:spcBef>
                <a:spcPts val="0"/>
              </a:spcBef>
              <a:spcAft>
                <a:spcPts val="0"/>
              </a:spcAft>
              <a:buClr>
                <a:schemeClr val="dk1"/>
              </a:buClr>
              <a:buSzPts val="2100"/>
              <a:buFont typeface="Roboto"/>
              <a:buChar char="•"/>
            </a:pPr>
            <a:r>
              <a:rPr lang="it-IT" sz="2100">
                <a:solidFill>
                  <a:schemeClr val="dk1"/>
                </a:solidFill>
                <a:latin typeface="Roboto"/>
                <a:ea typeface="Roboto"/>
                <a:cs typeface="Roboto"/>
                <a:sym typeface="Roboto"/>
              </a:rPr>
              <a:t>Dichiarazioni relative al debito contratto dalla famiglia alla partenza che dunque assume un ruolo centrale nel progetto migratorio del minore</a:t>
            </a:r>
            <a:endParaRPr sz="2100">
              <a:solidFill>
                <a:schemeClr val="dk1"/>
              </a:solidFill>
              <a:latin typeface="Roboto"/>
              <a:ea typeface="Roboto"/>
              <a:cs typeface="Roboto"/>
              <a:sym typeface="Roboto"/>
            </a:endParaRPr>
          </a:p>
          <a:p>
            <a:pPr marL="842643" lvl="0" indent="-186690" algn="l" rtl="0">
              <a:lnSpc>
                <a:spcPct val="100000"/>
              </a:lnSpc>
              <a:spcBef>
                <a:spcPts val="0"/>
              </a:spcBef>
              <a:spcAft>
                <a:spcPts val="0"/>
              </a:spcAft>
              <a:buClr>
                <a:schemeClr val="dk1"/>
              </a:buClr>
              <a:buSzPts val="2100"/>
              <a:buFont typeface="Roboto"/>
              <a:buChar char="•"/>
            </a:pPr>
            <a:r>
              <a:rPr lang="it-IT" sz="2100">
                <a:solidFill>
                  <a:schemeClr val="dk1"/>
                </a:solidFill>
                <a:latin typeface="Roboto"/>
                <a:ea typeface="Roboto"/>
                <a:cs typeface="Roboto"/>
                <a:sym typeface="Roboto"/>
              </a:rPr>
              <a:t>Fuga dalla Comunità poco dopo l’arrivo in Italia</a:t>
            </a:r>
            <a:endParaRPr sz="2100">
              <a:solidFill>
                <a:schemeClr val="dk1"/>
              </a:solidFill>
              <a:latin typeface="Roboto"/>
              <a:ea typeface="Roboto"/>
              <a:cs typeface="Roboto"/>
              <a:sym typeface="Roboto"/>
            </a:endParaRPr>
          </a:p>
          <a:p>
            <a:pPr marL="842643" lvl="0" indent="-186690" algn="l" rtl="0">
              <a:lnSpc>
                <a:spcPct val="100000"/>
              </a:lnSpc>
              <a:spcBef>
                <a:spcPts val="0"/>
              </a:spcBef>
              <a:spcAft>
                <a:spcPts val="0"/>
              </a:spcAft>
              <a:buClr>
                <a:schemeClr val="dk1"/>
              </a:buClr>
              <a:buSzPts val="2100"/>
              <a:buFont typeface="Roboto"/>
              <a:buChar char="•"/>
            </a:pPr>
            <a:r>
              <a:rPr lang="it-IT" sz="2100">
                <a:solidFill>
                  <a:schemeClr val="dk1"/>
                </a:solidFill>
                <a:latin typeface="Roboto"/>
                <a:ea typeface="Roboto"/>
                <a:cs typeface="Roboto"/>
                <a:sym typeface="Roboto"/>
              </a:rPr>
              <a:t>Atteggiamento particolarmente chiuso o ansioso, reticenza nel riferire la propria storia</a:t>
            </a:r>
            <a:endParaRPr sz="2100">
              <a:solidFill>
                <a:schemeClr val="dk1"/>
              </a:solidFill>
              <a:latin typeface="Roboto"/>
              <a:ea typeface="Roboto"/>
              <a:cs typeface="Roboto"/>
              <a:sym typeface="Roboto"/>
            </a:endParaRPr>
          </a:p>
          <a:p>
            <a:pPr marL="842643" lvl="0" indent="-186690" algn="l" rtl="0">
              <a:lnSpc>
                <a:spcPct val="100000"/>
              </a:lnSpc>
              <a:spcBef>
                <a:spcPts val="0"/>
              </a:spcBef>
              <a:spcAft>
                <a:spcPts val="0"/>
              </a:spcAft>
              <a:buClr>
                <a:schemeClr val="dk1"/>
              </a:buClr>
              <a:buSzPts val="2100"/>
              <a:buFont typeface="Roboto"/>
              <a:buChar char="•"/>
            </a:pPr>
            <a:r>
              <a:rPr lang="it-IT" sz="2100">
                <a:solidFill>
                  <a:schemeClr val="dk1"/>
                </a:solidFill>
                <a:latin typeface="Roboto"/>
                <a:ea typeface="Roboto"/>
                <a:cs typeface="Roboto"/>
                <a:sym typeface="Roboto"/>
              </a:rPr>
              <a:t>Problematiche di natura psicologica/psichiatrica</a:t>
            </a:r>
            <a:endParaRPr sz="2100">
              <a:solidFill>
                <a:schemeClr val="dk1"/>
              </a:solidFill>
              <a:latin typeface="Roboto"/>
              <a:ea typeface="Roboto"/>
              <a:cs typeface="Roboto"/>
              <a:sym typeface="Roboto"/>
            </a:endParaRPr>
          </a:p>
          <a:p>
            <a:pPr marL="842643" lvl="0" indent="-186690" algn="l" rtl="0">
              <a:lnSpc>
                <a:spcPct val="100000"/>
              </a:lnSpc>
              <a:spcBef>
                <a:spcPts val="0"/>
              </a:spcBef>
              <a:spcAft>
                <a:spcPts val="0"/>
              </a:spcAft>
              <a:buClr>
                <a:schemeClr val="dk1"/>
              </a:buClr>
              <a:buSzPts val="2100"/>
              <a:buFont typeface="Roboto"/>
              <a:buChar char="•"/>
            </a:pPr>
            <a:r>
              <a:rPr lang="it-IT" sz="2100">
                <a:solidFill>
                  <a:schemeClr val="dk1"/>
                </a:solidFill>
                <a:latin typeface="Roboto"/>
                <a:ea typeface="Roboto"/>
                <a:cs typeface="Roboto"/>
                <a:sym typeface="Roboto"/>
              </a:rPr>
              <a:t>Frequentazione con gruppi adulti di connazionali con cui il rapporto non è chiaro.</a:t>
            </a:r>
            <a:endParaRPr sz="2100">
              <a:solidFill>
                <a:schemeClr val="dk1"/>
              </a:solidFill>
              <a:latin typeface="Roboto"/>
              <a:ea typeface="Roboto"/>
              <a:cs typeface="Roboto"/>
              <a:sym typeface="Roboto"/>
            </a:endParaRPr>
          </a:p>
          <a:p>
            <a:pPr marL="842643" lvl="0" indent="-186690" algn="l" rtl="0">
              <a:lnSpc>
                <a:spcPct val="100000"/>
              </a:lnSpc>
              <a:spcBef>
                <a:spcPts val="0"/>
              </a:spcBef>
              <a:spcAft>
                <a:spcPts val="0"/>
              </a:spcAft>
              <a:buClr>
                <a:schemeClr val="dk1"/>
              </a:buClr>
              <a:buSzPts val="2100"/>
              <a:buFont typeface="Roboto"/>
              <a:buChar char="•"/>
            </a:pPr>
            <a:r>
              <a:rPr lang="it-IT" sz="2100">
                <a:solidFill>
                  <a:schemeClr val="dk1"/>
                </a:solidFill>
                <a:latin typeface="Roboto"/>
                <a:ea typeface="Roboto"/>
                <a:cs typeface="Roboto"/>
                <a:sym typeface="Roboto"/>
              </a:rPr>
              <a:t>Coinvolgimento in attività illecite</a:t>
            </a:r>
            <a:endParaRPr sz="2100">
              <a:solidFill>
                <a:schemeClr val="dk1"/>
              </a:solidFill>
              <a:latin typeface="Roboto"/>
              <a:ea typeface="Roboto"/>
              <a:cs typeface="Roboto"/>
              <a:sym typeface="Roboto"/>
            </a:endParaRPr>
          </a:p>
          <a:p>
            <a:pPr marL="842643" lvl="0" indent="-186690" algn="l" rtl="0">
              <a:lnSpc>
                <a:spcPct val="100000"/>
              </a:lnSpc>
              <a:spcBef>
                <a:spcPts val="0"/>
              </a:spcBef>
              <a:spcAft>
                <a:spcPts val="0"/>
              </a:spcAft>
              <a:buClr>
                <a:schemeClr val="dk1"/>
              </a:buClr>
              <a:buSzPts val="2100"/>
              <a:buFont typeface="Roboto"/>
              <a:buChar char="•"/>
            </a:pPr>
            <a:r>
              <a:rPr lang="it-IT" sz="2100">
                <a:solidFill>
                  <a:schemeClr val="dk1"/>
                </a:solidFill>
                <a:latin typeface="Roboto"/>
                <a:ea typeface="Roboto"/>
                <a:cs typeface="Roboto"/>
                <a:sym typeface="Roboto"/>
              </a:rPr>
              <a:t>Dichiara di essere giunto/a in Italia con un genitore o parente ma risulta evidente un rapporto diverso (non confidenziale, gerarchico, timoroso)</a:t>
            </a:r>
            <a:endParaRPr sz="2100">
              <a:solidFill>
                <a:schemeClr val="dk1"/>
              </a:solidFill>
              <a:latin typeface="Roboto"/>
              <a:ea typeface="Roboto"/>
              <a:cs typeface="Roboto"/>
              <a:sym typeface="Roboto"/>
            </a:endParaRPr>
          </a:p>
        </p:txBody>
      </p:sp>
      <p:grpSp>
        <p:nvGrpSpPr>
          <p:cNvPr id="380" name="Google Shape;380;g32998f35adf_0_145"/>
          <p:cNvGrpSpPr/>
          <p:nvPr/>
        </p:nvGrpSpPr>
        <p:grpSpPr>
          <a:xfrm>
            <a:off x="218349" y="5944625"/>
            <a:ext cx="1122501" cy="1291649"/>
            <a:chOff x="218349" y="5566350"/>
            <a:chExt cx="1122501" cy="1291649"/>
          </a:xfrm>
        </p:grpSpPr>
        <p:pic>
          <p:nvPicPr>
            <p:cNvPr id="381" name="Google Shape;381;g32998f35adf_0_145"/>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382" name="Google Shape;382;g32998f35adf_0_145"/>
            <p:cNvPicPr preferRelativeResize="0"/>
            <p:nvPr/>
          </p:nvPicPr>
          <p:blipFill rotWithShape="1">
            <a:blip r:embed="rId4">
              <a:alphaModFix/>
            </a:blip>
            <a:srcRect/>
            <a:stretch/>
          </p:blipFill>
          <p:spPr>
            <a:xfrm>
              <a:off x="218349" y="5566350"/>
              <a:ext cx="1122500" cy="1122500"/>
            </a:xfrm>
            <a:prstGeom prst="rect">
              <a:avLst/>
            </a:prstGeom>
            <a:noFill/>
            <a:ln>
              <a:noFill/>
            </a:ln>
          </p:spPr>
        </p:pic>
      </p:grpSp>
      <p:pic>
        <p:nvPicPr>
          <p:cNvPr id="383" name="Google Shape;383;g32998f35adf_0_145"/>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32998f35adf_0_94"/>
          <p:cNvSpPr/>
          <p:nvPr/>
        </p:nvSpPr>
        <p:spPr>
          <a:xfrm>
            <a:off x="1" y="315110"/>
            <a:ext cx="3021965" cy="1435735"/>
          </a:xfrm>
          <a:custGeom>
            <a:avLst/>
            <a:gdLst/>
            <a:ahLst/>
            <a:cxnLst/>
            <a:rect l="l" t="t" r="r" b="b"/>
            <a:pathLst>
              <a:path w="3021965" h="1435735" extrusionOk="0">
                <a:moveTo>
                  <a:pt x="547916" y="1435417"/>
                </a:moveTo>
                <a:lnTo>
                  <a:pt x="499840" y="1434998"/>
                </a:lnTo>
                <a:lnTo>
                  <a:pt x="451811" y="1434132"/>
                </a:lnTo>
                <a:lnTo>
                  <a:pt x="403806" y="1432910"/>
                </a:lnTo>
                <a:lnTo>
                  <a:pt x="355801" y="1431426"/>
                </a:lnTo>
                <a:lnTo>
                  <a:pt x="307772" y="1429770"/>
                </a:lnTo>
                <a:lnTo>
                  <a:pt x="259696" y="1428036"/>
                </a:lnTo>
                <a:lnTo>
                  <a:pt x="211548" y="1426314"/>
                </a:lnTo>
                <a:lnTo>
                  <a:pt x="139594" y="1422791"/>
                </a:lnTo>
                <a:lnTo>
                  <a:pt x="67924" y="1417070"/>
                </a:lnTo>
                <a:lnTo>
                  <a:pt x="0" y="1407896"/>
                </a:lnTo>
                <a:lnTo>
                  <a:pt x="0" y="0"/>
                </a:lnTo>
                <a:lnTo>
                  <a:pt x="57742" y="7241"/>
                </a:lnTo>
                <a:lnTo>
                  <a:pt x="100242" y="12557"/>
                </a:lnTo>
                <a:lnTo>
                  <a:pt x="142741" y="17767"/>
                </a:lnTo>
                <a:lnTo>
                  <a:pt x="185240" y="21924"/>
                </a:lnTo>
                <a:lnTo>
                  <a:pt x="227739" y="24081"/>
                </a:lnTo>
                <a:lnTo>
                  <a:pt x="282000" y="24923"/>
                </a:lnTo>
                <a:lnTo>
                  <a:pt x="336332" y="24900"/>
                </a:lnTo>
                <a:lnTo>
                  <a:pt x="390682" y="24524"/>
                </a:lnTo>
                <a:lnTo>
                  <a:pt x="444996" y="24304"/>
                </a:lnTo>
                <a:lnTo>
                  <a:pt x="499221" y="24753"/>
                </a:lnTo>
                <a:lnTo>
                  <a:pt x="553305" y="26380"/>
                </a:lnTo>
                <a:lnTo>
                  <a:pt x="607194" y="29695"/>
                </a:lnTo>
                <a:lnTo>
                  <a:pt x="660899" y="32726"/>
                </a:lnTo>
                <a:lnTo>
                  <a:pt x="714716" y="33354"/>
                </a:lnTo>
                <a:lnTo>
                  <a:pt x="768589" y="32361"/>
                </a:lnTo>
                <a:lnTo>
                  <a:pt x="822462" y="30527"/>
                </a:lnTo>
                <a:lnTo>
                  <a:pt x="876280" y="28629"/>
                </a:lnTo>
                <a:lnTo>
                  <a:pt x="929984" y="27449"/>
                </a:lnTo>
                <a:lnTo>
                  <a:pt x="979600" y="26860"/>
                </a:lnTo>
                <a:lnTo>
                  <a:pt x="1029265" y="25974"/>
                </a:lnTo>
                <a:lnTo>
                  <a:pt x="1078956" y="24997"/>
                </a:lnTo>
                <a:lnTo>
                  <a:pt x="1128646" y="24130"/>
                </a:lnTo>
                <a:lnTo>
                  <a:pt x="1178312" y="23577"/>
                </a:lnTo>
                <a:lnTo>
                  <a:pt x="1227927" y="23541"/>
                </a:lnTo>
                <a:lnTo>
                  <a:pt x="1277468" y="24227"/>
                </a:lnTo>
                <a:lnTo>
                  <a:pt x="1326908" y="25836"/>
                </a:lnTo>
                <a:lnTo>
                  <a:pt x="1376223" y="28572"/>
                </a:lnTo>
                <a:lnTo>
                  <a:pt x="1426687" y="31305"/>
                </a:lnTo>
                <a:lnTo>
                  <a:pt x="1477127" y="33800"/>
                </a:lnTo>
                <a:lnTo>
                  <a:pt x="1527520" y="36348"/>
                </a:lnTo>
                <a:lnTo>
                  <a:pt x="1577841" y="39238"/>
                </a:lnTo>
                <a:lnTo>
                  <a:pt x="1628068" y="42759"/>
                </a:lnTo>
                <a:lnTo>
                  <a:pt x="1678176" y="47202"/>
                </a:lnTo>
                <a:lnTo>
                  <a:pt x="1728141" y="52855"/>
                </a:lnTo>
                <a:lnTo>
                  <a:pt x="1777940" y="60007"/>
                </a:lnTo>
                <a:lnTo>
                  <a:pt x="1827089" y="62855"/>
                </a:lnTo>
                <a:lnTo>
                  <a:pt x="1876182" y="64732"/>
                </a:lnTo>
                <a:lnTo>
                  <a:pt x="1925227" y="65747"/>
                </a:lnTo>
                <a:lnTo>
                  <a:pt x="1974229" y="66007"/>
                </a:lnTo>
                <a:lnTo>
                  <a:pt x="2023195" y="65621"/>
                </a:lnTo>
                <a:lnTo>
                  <a:pt x="2072131" y="64696"/>
                </a:lnTo>
                <a:lnTo>
                  <a:pt x="2121042" y="63340"/>
                </a:lnTo>
                <a:lnTo>
                  <a:pt x="2169935" y="61660"/>
                </a:lnTo>
                <a:lnTo>
                  <a:pt x="2218816" y="59765"/>
                </a:lnTo>
                <a:lnTo>
                  <a:pt x="2267691" y="57762"/>
                </a:lnTo>
                <a:lnTo>
                  <a:pt x="2317653" y="55148"/>
                </a:lnTo>
                <a:lnTo>
                  <a:pt x="2367193" y="53687"/>
                </a:lnTo>
                <a:lnTo>
                  <a:pt x="2416058" y="56218"/>
                </a:lnTo>
                <a:lnTo>
                  <a:pt x="2463996" y="65579"/>
                </a:lnTo>
                <a:lnTo>
                  <a:pt x="2510753" y="84608"/>
                </a:lnTo>
                <a:lnTo>
                  <a:pt x="2556077" y="116141"/>
                </a:lnTo>
                <a:lnTo>
                  <a:pt x="2537025" y="126088"/>
                </a:lnTo>
                <a:lnTo>
                  <a:pt x="2516740" y="130877"/>
                </a:lnTo>
                <a:lnTo>
                  <a:pt x="2495886" y="133350"/>
                </a:lnTo>
                <a:lnTo>
                  <a:pt x="2475126" y="136350"/>
                </a:lnTo>
                <a:lnTo>
                  <a:pt x="2402650" y="154454"/>
                </a:lnTo>
                <a:lnTo>
                  <a:pt x="2332451" y="180135"/>
                </a:lnTo>
                <a:lnTo>
                  <a:pt x="2316514" y="198291"/>
                </a:lnTo>
                <a:lnTo>
                  <a:pt x="2317273" y="208202"/>
                </a:lnTo>
                <a:lnTo>
                  <a:pt x="2320308" y="219429"/>
                </a:lnTo>
                <a:lnTo>
                  <a:pt x="2330427" y="219429"/>
                </a:lnTo>
                <a:lnTo>
                  <a:pt x="2338522" y="221674"/>
                </a:lnTo>
                <a:lnTo>
                  <a:pt x="2352863" y="225235"/>
                </a:lnTo>
                <a:lnTo>
                  <a:pt x="2368246" y="228270"/>
                </a:lnTo>
                <a:lnTo>
                  <a:pt x="2384199" y="234462"/>
                </a:lnTo>
                <a:lnTo>
                  <a:pt x="2400247" y="247495"/>
                </a:lnTo>
                <a:lnTo>
                  <a:pt x="2352090" y="251466"/>
                </a:lnTo>
                <a:lnTo>
                  <a:pt x="2304953" y="252041"/>
                </a:lnTo>
                <a:lnTo>
                  <a:pt x="2259127" y="254448"/>
                </a:lnTo>
                <a:lnTo>
                  <a:pt x="2214904" y="263914"/>
                </a:lnTo>
                <a:lnTo>
                  <a:pt x="2172574" y="285667"/>
                </a:lnTo>
                <a:lnTo>
                  <a:pt x="2192053" y="299140"/>
                </a:lnTo>
                <a:lnTo>
                  <a:pt x="2212290" y="305033"/>
                </a:lnTo>
                <a:lnTo>
                  <a:pt x="2253524" y="309243"/>
                </a:lnTo>
                <a:lnTo>
                  <a:pt x="2274616" y="313138"/>
                </a:lnTo>
                <a:lnTo>
                  <a:pt x="2316419" y="322190"/>
                </a:lnTo>
                <a:lnTo>
                  <a:pt x="2337510" y="326084"/>
                </a:lnTo>
                <a:lnTo>
                  <a:pt x="2360278" y="329593"/>
                </a:lnTo>
                <a:lnTo>
                  <a:pt x="2405813" y="334925"/>
                </a:lnTo>
                <a:lnTo>
                  <a:pt x="2428580" y="338433"/>
                </a:lnTo>
                <a:lnTo>
                  <a:pt x="2447948" y="340240"/>
                </a:lnTo>
                <a:lnTo>
                  <a:pt x="2468170" y="341942"/>
                </a:lnTo>
                <a:lnTo>
                  <a:pt x="2489340" y="348064"/>
                </a:lnTo>
                <a:lnTo>
                  <a:pt x="2511554" y="363132"/>
                </a:lnTo>
                <a:lnTo>
                  <a:pt x="2456518" y="370395"/>
                </a:lnTo>
                <a:lnTo>
                  <a:pt x="2402904" y="368185"/>
                </a:lnTo>
                <a:lnTo>
                  <a:pt x="2349480" y="365974"/>
                </a:lnTo>
                <a:lnTo>
                  <a:pt x="2295011" y="373236"/>
                </a:lnTo>
                <a:lnTo>
                  <a:pt x="2326222" y="382902"/>
                </a:lnTo>
                <a:lnTo>
                  <a:pt x="2354966" y="387411"/>
                </a:lnTo>
                <a:lnTo>
                  <a:pt x="2381812" y="390445"/>
                </a:lnTo>
                <a:lnTo>
                  <a:pt x="2407330" y="395690"/>
                </a:lnTo>
                <a:lnTo>
                  <a:pt x="2430968" y="400251"/>
                </a:lnTo>
                <a:lnTo>
                  <a:pt x="2455268" y="402707"/>
                </a:lnTo>
                <a:lnTo>
                  <a:pt x="2478621" y="408952"/>
                </a:lnTo>
                <a:lnTo>
                  <a:pt x="2499411" y="424880"/>
                </a:lnTo>
                <a:lnTo>
                  <a:pt x="2514084" y="438826"/>
                </a:lnTo>
                <a:lnTo>
                  <a:pt x="2529515" y="445509"/>
                </a:lnTo>
                <a:lnTo>
                  <a:pt x="2546085" y="445246"/>
                </a:lnTo>
                <a:lnTo>
                  <a:pt x="2564172" y="438352"/>
                </a:lnTo>
                <a:lnTo>
                  <a:pt x="2581185" y="431932"/>
                </a:lnTo>
                <a:lnTo>
                  <a:pt x="2632980" y="441720"/>
                </a:lnTo>
                <a:lnTo>
                  <a:pt x="2649170" y="463051"/>
                </a:lnTo>
                <a:lnTo>
                  <a:pt x="2647415" y="472875"/>
                </a:lnTo>
                <a:lnTo>
                  <a:pt x="2611730" y="488312"/>
                </a:lnTo>
                <a:lnTo>
                  <a:pt x="2603446" y="488663"/>
                </a:lnTo>
                <a:lnTo>
                  <a:pt x="2595540" y="487750"/>
                </a:lnTo>
                <a:lnTo>
                  <a:pt x="2547128" y="483734"/>
                </a:lnTo>
                <a:lnTo>
                  <a:pt x="2498906" y="486768"/>
                </a:lnTo>
                <a:lnTo>
                  <a:pt x="2450684" y="491698"/>
                </a:lnTo>
                <a:lnTo>
                  <a:pt x="2402271" y="493364"/>
                </a:lnTo>
                <a:lnTo>
                  <a:pt x="2453162" y="504156"/>
                </a:lnTo>
                <a:lnTo>
                  <a:pt x="2504148" y="512616"/>
                </a:lnTo>
                <a:lnTo>
                  <a:pt x="2555239" y="519081"/>
                </a:lnTo>
                <a:lnTo>
                  <a:pt x="2606447" y="523884"/>
                </a:lnTo>
                <a:lnTo>
                  <a:pt x="2657780" y="527363"/>
                </a:lnTo>
                <a:lnTo>
                  <a:pt x="2709251" y="529851"/>
                </a:lnTo>
                <a:lnTo>
                  <a:pt x="2760869" y="531684"/>
                </a:lnTo>
                <a:lnTo>
                  <a:pt x="2812645" y="533198"/>
                </a:lnTo>
                <a:lnTo>
                  <a:pt x="2864590" y="534728"/>
                </a:lnTo>
                <a:lnTo>
                  <a:pt x="2916715" y="536608"/>
                </a:lnTo>
                <a:lnTo>
                  <a:pt x="2969028" y="539174"/>
                </a:lnTo>
                <a:lnTo>
                  <a:pt x="3021542" y="542761"/>
                </a:lnTo>
                <a:lnTo>
                  <a:pt x="2999882" y="558234"/>
                </a:lnTo>
                <a:lnTo>
                  <a:pt x="2977272" y="561286"/>
                </a:lnTo>
                <a:lnTo>
                  <a:pt x="2955802" y="562655"/>
                </a:lnTo>
                <a:lnTo>
                  <a:pt x="2937556" y="573074"/>
                </a:lnTo>
                <a:lnTo>
                  <a:pt x="2947359" y="607369"/>
                </a:lnTo>
                <a:lnTo>
                  <a:pt x="2946157" y="632717"/>
                </a:lnTo>
                <a:lnTo>
                  <a:pt x="2933572" y="649014"/>
                </a:lnTo>
                <a:lnTo>
                  <a:pt x="2909223" y="656153"/>
                </a:lnTo>
                <a:lnTo>
                  <a:pt x="2879436" y="656259"/>
                </a:lnTo>
                <a:lnTo>
                  <a:pt x="2850788" y="657837"/>
                </a:lnTo>
                <a:lnTo>
                  <a:pt x="2825554" y="670362"/>
                </a:lnTo>
                <a:lnTo>
                  <a:pt x="2806011" y="703305"/>
                </a:lnTo>
                <a:lnTo>
                  <a:pt x="2796288" y="713515"/>
                </a:lnTo>
                <a:lnTo>
                  <a:pt x="2779070" y="717620"/>
                </a:lnTo>
                <a:lnTo>
                  <a:pt x="2758627" y="718778"/>
                </a:lnTo>
                <a:lnTo>
                  <a:pt x="2739227" y="720146"/>
                </a:lnTo>
                <a:lnTo>
                  <a:pt x="2700839" y="723848"/>
                </a:lnTo>
                <a:lnTo>
                  <a:pt x="2662071" y="726181"/>
                </a:lnTo>
                <a:lnTo>
                  <a:pt x="2623683" y="731671"/>
                </a:lnTo>
                <a:lnTo>
                  <a:pt x="2586433" y="744845"/>
                </a:lnTo>
                <a:lnTo>
                  <a:pt x="2573421" y="751476"/>
                </a:lnTo>
                <a:lnTo>
                  <a:pt x="2564299" y="759159"/>
                </a:lnTo>
                <a:lnTo>
                  <a:pt x="2560678" y="769790"/>
                </a:lnTo>
                <a:lnTo>
                  <a:pt x="2564172" y="785262"/>
                </a:lnTo>
                <a:lnTo>
                  <a:pt x="2567714" y="801752"/>
                </a:lnTo>
                <a:lnTo>
                  <a:pt x="2534922" y="834730"/>
                </a:lnTo>
                <a:lnTo>
                  <a:pt x="2523950" y="838870"/>
                </a:lnTo>
                <a:lnTo>
                  <a:pt x="2513357" y="845957"/>
                </a:lnTo>
                <a:lnTo>
                  <a:pt x="2504471" y="859359"/>
                </a:lnTo>
                <a:lnTo>
                  <a:pt x="2557365" y="856610"/>
                </a:lnTo>
                <a:lnTo>
                  <a:pt x="2609894" y="852706"/>
                </a:lnTo>
                <a:lnTo>
                  <a:pt x="2662198" y="849115"/>
                </a:lnTo>
                <a:lnTo>
                  <a:pt x="2714417" y="847301"/>
                </a:lnTo>
                <a:lnTo>
                  <a:pt x="2766693" y="848730"/>
                </a:lnTo>
                <a:lnTo>
                  <a:pt x="2819165" y="854868"/>
                </a:lnTo>
                <a:lnTo>
                  <a:pt x="2769117" y="871522"/>
                </a:lnTo>
                <a:lnTo>
                  <a:pt x="2718131" y="884169"/>
                </a:lnTo>
                <a:lnTo>
                  <a:pt x="2666632" y="894578"/>
                </a:lnTo>
                <a:lnTo>
                  <a:pt x="2615043" y="904515"/>
                </a:lnTo>
                <a:lnTo>
                  <a:pt x="2563792" y="915749"/>
                </a:lnTo>
                <a:lnTo>
                  <a:pt x="2513301" y="930046"/>
                </a:lnTo>
                <a:lnTo>
                  <a:pt x="2463996" y="949174"/>
                </a:lnTo>
                <a:lnTo>
                  <a:pt x="2470463" y="958752"/>
                </a:lnTo>
                <a:lnTo>
                  <a:pt x="2480819" y="964330"/>
                </a:lnTo>
                <a:lnTo>
                  <a:pt x="2490605" y="971592"/>
                </a:lnTo>
                <a:lnTo>
                  <a:pt x="2495364" y="986222"/>
                </a:lnTo>
                <a:lnTo>
                  <a:pt x="2448644" y="1000116"/>
                </a:lnTo>
                <a:lnTo>
                  <a:pt x="2399362" y="1006431"/>
                </a:lnTo>
                <a:lnTo>
                  <a:pt x="2349511" y="1015272"/>
                </a:lnTo>
                <a:lnTo>
                  <a:pt x="2301083" y="1036743"/>
                </a:lnTo>
                <a:lnTo>
                  <a:pt x="2327898" y="1043146"/>
                </a:lnTo>
                <a:lnTo>
                  <a:pt x="2353954" y="1039971"/>
                </a:lnTo>
                <a:lnTo>
                  <a:pt x="2379630" y="1036585"/>
                </a:lnTo>
                <a:lnTo>
                  <a:pt x="2405306" y="1042356"/>
                </a:lnTo>
                <a:lnTo>
                  <a:pt x="2368476" y="1063631"/>
                </a:lnTo>
                <a:lnTo>
                  <a:pt x="2330001" y="1079720"/>
                </a:lnTo>
                <a:lnTo>
                  <a:pt x="2281451" y="1098396"/>
                </a:lnTo>
                <a:lnTo>
                  <a:pt x="2225298" y="1118875"/>
                </a:lnTo>
                <a:lnTo>
                  <a:pt x="2164016" y="1140372"/>
                </a:lnTo>
                <a:lnTo>
                  <a:pt x="2100079" y="1162102"/>
                </a:lnTo>
                <a:lnTo>
                  <a:pt x="2035959" y="1183281"/>
                </a:lnTo>
                <a:lnTo>
                  <a:pt x="1974131" y="1203122"/>
                </a:lnTo>
                <a:lnTo>
                  <a:pt x="1917066" y="1220842"/>
                </a:lnTo>
                <a:lnTo>
                  <a:pt x="1867239" y="1235655"/>
                </a:lnTo>
                <a:lnTo>
                  <a:pt x="1827122" y="1246776"/>
                </a:lnTo>
                <a:lnTo>
                  <a:pt x="1763048" y="1260527"/>
                </a:lnTo>
                <a:lnTo>
                  <a:pt x="1720577" y="1268663"/>
                </a:lnTo>
                <a:lnTo>
                  <a:pt x="1672673" y="1277669"/>
                </a:lnTo>
                <a:lnTo>
                  <a:pt x="1620234" y="1287387"/>
                </a:lnTo>
                <a:lnTo>
                  <a:pt x="1564158" y="1297657"/>
                </a:lnTo>
                <a:lnTo>
                  <a:pt x="1505340" y="1308321"/>
                </a:lnTo>
                <a:lnTo>
                  <a:pt x="1444678" y="1319219"/>
                </a:lnTo>
                <a:lnTo>
                  <a:pt x="1383070" y="1330192"/>
                </a:lnTo>
                <a:lnTo>
                  <a:pt x="1321412" y="1341082"/>
                </a:lnTo>
                <a:lnTo>
                  <a:pt x="1260603" y="1351730"/>
                </a:lnTo>
                <a:lnTo>
                  <a:pt x="1201538" y="1361975"/>
                </a:lnTo>
                <a:lnTo>
                  <a:pt x="1145115" y="1371660"/>
                </a:lnTo>
                <a:lnTo>
                  <a:pt x="1092231" y="1380625"/>
                </a:lnTo>
                <a:lnTo>
                  <a:pt x="1043784" y="1388712"/>
                </a:lnTo>
                <a:lnTo>
                  <a:pt x="1000670" y="1395760"/>
                </a:lnTo>
                <a:lnTo>
                  <a:pt x="934031" y="1406106"/>
                </a:lnTo>
                <a:lnTo>
                  <a:pt x="885520" y="1412613"/>
                </a:lnTo>
                <a:lnTo>
                  <a:pt x="837116" y="1418570"/>
                </a:lnTo>
                <a:lnTo>
                  <a:pt x="788799" y="1423840"/>
                </a:lnTo>
                <a:lnTo>
                  <a:pt x="740553" y="1428285"/>
                </a:lnTo>
                <a:lnTo>
                  <a:pt x="692361" y="1431768"/>
                </a:lnTo>
                <a:lnTo>
                  <a:pt x="644203" y="1434151"/>
                </a:lnTo>
                <a:lnTo>
                  <a:pt x="596063" y="1435296"/>
                </a:lnTo>
                <a:lnTo>
                  <a:pt x="547916" y="1435417"/>
                </a:lnTo>
                <a:close/>
              </a:path>
            </a:pathLst>
          </a:custGeom>
          <a:solidFill>
            <a:srgbClr val="0277BD">
              <a:alpha val="19607"/>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g32998f35adf_0_94"/>
          <p:cNvSpPr txBox="1">
            <a:spLocks noGrp="1"/>
          </p:cNvSpPr>
          <p:nvPr>
            <p:ph type="title"/>
          </p:nvPr>
        </p:nvSpPr>
        <p:spPr>
          <a:xfrm>
            <a:off x="198725" y="124093"/>
            <a:ext cx="11668800" cy="428400"/>
          </a:xfrm>
          <a:prstGeom prst="rect">
            <a:avLst/>
          </a:prstGeom>
          <a:noFill/>
          <a:ln>
            <a:noFill/>
          </a:ln>
        </p:spPr>
        <p:txBody>
          <a:bodyPr spcFirstLastPara="1" wrap="square" lIns="0" tIns="12700" rIns="0" bIns="0" anchor="t" anchorCtr="0">
            <a:spAutoFit/>
          </a:bodyPr>
          <a:lstStyle/>
          <a:p>
            <a:pPr marL="12700" lvl="0" indent="0" algn="ctr" rtl="0">
              <a:lnSpc>
                <a:spcPct val="100000"/>
              </a:lnSpc>
              <a:spcBef>
                <a:spcPts val="0"/>
              </a:spcBef>
              <a:spcAft>
                <a:spcPts val="0"/>
              </a:spcAft>
              <a:buSzPts val="1400"/>
              <a:buNone/>
            </a:pPr>
            <a:r>
              <a:rPr lang="it-IT" sz="2700">
                <a:solidFill>
                  <a:schemeClr val="dk1"/>
                </a:solidFill>
              </a:rPr>
              <a:t>Gli indicatori di tratta specifici per gli arrivi della Rotta Balcanica</a:t>
            </a:r>
            <a:endParaRPr sz="2700">
              <a:solidFill>
                <a:schemeClr val="dk1"/>
              </a:solidFill>
            </a:endParaRPr>
          </a:p>
        </p:txBody>
      </p:sp>
      <p:sp>
        <p:nvSpPr>
          <p:cNvPr id="390" name="Google Shape;390;g32998f35adf_0_94"/>
          <p:cNvSpPr txBox="1"/>
          <p:nvPr/>
        </p:nvSpPr>
        <p:spPr>
          <a:xfrm>
            <a:off x="561300" y="928900"/>
            <a:ext cx="11048400" cy="4620300"/>
          </a:xfrm>
          <a:prstGeom prst="rect">
            <a:avLst/>
          </a:prstGeom>
          <a:noFill/>
          <a:ln>
            <a:noFill/>
          </a:ln>
        </p:spPr>
        <p:txBody>
          <a:bodyPr spcFirstLastPara="1" wrap="square" lIns="0" tIns="12700" rIns="0" bIns="0" anchor="t" anchorCtr="0">
            <a:spAutoFit/>
          </a:bodyPr>
          <a:lstStyle/>
          <a:p>
            <a:pPr marL="241300" marR="0" lvl="0" indent="-228598" algn="l" rtl="0">
              <a:lnSpc>
                <a:spcPct val="100000"/>
              </a:lnSpc>
              <a:spcBef>
                <a:spcPts val="0"/>
              </a:spcBef>
              <a:spcAft>
                <a:spcPts val="0"/>
              </a:spcAft>
              <a:buClr>
                <a:schemeClr val="dk1"/>
              </a:buClr>
              <a:buSzPts val="1550"/>
              <a:buFont typeface="Arial"/>
              <a:buChar char="●"/>
            </a:pPr>
            <a:r>
              <a:rPr lang="it-IT" sz="1900" b="0" i="0" u="none" strike="noStrike" cap="none">
                <a:solidFill>
                  <a:schemeClr val="dk1"/>
                </a:solidFill>
                <a:latin typeface="Roboto"/>
                <a:ea typeface="Roboto"/>
                <a:cs typeface="Roboto"/>
                <a:sym typeface="Roboto"/>
              </a:rPr>
              <a:t>Background (situazioni familiari o contesti ambientali particolarmente difficili) e età alla partenza</a:t>
            </a:r>
            <a:endParaRPr sz="1900" b="0" i="0" u="none" strike="noStrike" cap="none">
              <a:solidFill>
                <a:schemeClr val="dk1"/>
              </a:solidFill>
              <a:latin typeface="Roboto"/>
              <a:ea typeface="Roboto"/>
              <a:cs typeface="Roboto"/>
              <a:sym typeface="Roboto"/>
            </a:endParaRPr>
          </a:p>
          <a:p>
            <a:pPr marL="241300" marR="0" lvl="0" indent="-228598" algn="l" rtl="0">
              <a:lnSpc>
                <a:spcPct val="100000"/>
              </a:lnSpc>
              <a:spcBef>
                <a:spcPts val="0"/>
              </a:spcBef>
              <a:spcAft>
                <a:spcPts val="0"/>
              </a:spcAft>
              <a:buClr>
                <a:schemeClr val="dk1"/>
              </a:buClr>
              <a:buSzPts val="1550"/>
              <a:buFont typeface="Arial"/>
              <a:buChar char="●"/>
            </a:pPr>
            <a:r>
              <a:rPr lang="it-IT" sz="1900" b="0" i="0" u="none" strike="noStrike" cap="none">
                <a:solidFill>
                  <a:schemeClr val="dk1"/>
                </a:solidFill>
                <a:latin typeface="Roboto"/>
                <a:ea typeface="Roboto"/>
                <a:cs typeface="Roboto"/>
                <a:sym typeface="Roboto"/>
              </a:rPr>
              <a:t>Debito contratto prima della partenza/interessi</a:t>
            </a:r>
            <a:endParaRPr sz="1900" b="0" i="0" u="none" strike="noStrike" cap="none">
              <a:solidFill>
                <a:schemeClr val="dk1"/>
              </a:solidFill>
              <a:latin typeface="Roboto"/>
              <a:ea typeface="Roboto"/>
              <a:cs typeface="Roboto"/>
              <a:sym typeface="Roboto"/>
            </a:endParaRPr>
          </a:p>
          <a:p>
            <a:pPr marL="241300" marR="0" lvl="0" indent="-228598" algn="l" rtl="0">
              <a:lnSpc>
                <a:spcPct val="100000"/>
              </a:lnSpc>
              <a:spcBef>
                <a:spcPts val="0"/>
              </a:spcBef>
              <a:spcAft>
                <a:spcPts val="0"/>
              </a:spcAft>
              <a:buClr>
                <a:schemeClr val="dk1"/>
              </a:buClr>
              <a:buSzPts val="1550"/>
              <a:buFont typeface="Arial"/>
              <a:buChar char="●"/>
            </a:pPr>
            <a:r>
              <a:rPr lang="it-IT" sz="1900" b="0" i="0" u="none" strike="noStrike" cap="none">
                <a:solidFill>
                  <a:schemeClr val="dk1"/>
                </a:solidFill>
                <a:latin typeface="Roboto"/>
                <a:ea typeface="Roboto"/>
                <a:cs typeface="Roboto"/>
                <a:sym typeface="Roboto"/>
              </a:rPr>
              <a:t>Violenze fisiche e/o sessuali subite durante il transito</a:t>
            </a:r>
            <a:endParaRPr sz="1900" b="0" i="0" u="none" strike="noStrike" cap="none">
              <a:solidFill>
                <a:schemeClr val="dk1"/>
              </a:solidFill>
              <a:latin typeface="Roboto"/>
              <a:ea typeface="Roboto"/>
              <a:cs typeface="Roboto"/>
              <a:sym typeface="Roboto"/>
            </a:endParaRPr>
          </a:p>
          <a:p>
            <a:pPr marL="241300" marR="0" lvl="0" indent="-228598" algn="l" rtl="0">
              <a:lnSpc>
                <a:spcPct val="100000"/>
              </a:lnSpc>
              <a:spcBef>
                <a:spcPts val="0"/>
              </a:spcBef>
              <a:spcAft>
                <a:spcPts val="0"/>
              </a:spcAft>
              <a:buClr>
                <a:schemeClr val="dk1"/>
              </a:buClr>
              <a:buSzPts val="1550"/>
              <a:buFont typeface="Arial"/>
              <a:buChar char="●"/>
            </a:pPr>
            <a:r>
              <a:rPr lang="it-IT" sz="1900" b="0" i="0" u="none" strike="noStrike" cap="none">
                <a:solidFill>
                  <a:schemeClr val="dk1"/>
                </a:solidFill>
                <a:latin typeface="Roboto"/>
                <a:ea typeface="Roboto"/>
                <a:cs typeface="Roboto"/>
                <a:sym typeface="Roboto"/>
              </a:rPr>
              <a:t>Lunga permanenza in paesi terzi</a:t>
            </a:r>
            <a:endParaRPr sz="1900" b="0" i="0" u="none" strike="noStrike" cap="none">
              <a:solidFill>
                <a:schemeClr val="dk1"/>
              </a:solidFill>
              <a:latin typeface="Roboto"/>
              <a:ea typeface="Roboto"/>
              <a:cs typeface="Roboto"/>
              <a:sym typeface="Roboto"/>
            </a:endParaRPr>
          </a:p>
          <a:p>
            <a:pPr marL="241300" marR="0" lvl="0" indent="-228598" algn="l" rtl="0">
              <a:lnSpc>
                <a:spcPct val="100000"/>
              </a:lnSpc>
              <a:spcBef>
                <a:spcPts val="0"/>
              </a:spcBef>
              <a:spcAft>
                <a:spcPts val="0"/>
              </a:spcAft>
              <a:buClr>
                <a:schemeClr val="dk1"/>
              </a:buClr>
              <a:buSzPts val="1550"/>
              <a:buFont typeface="Arial"/>
              <a:buChar char="●"/>
            </a:pPr>
            <a:r>
              <a:rPr lang="it-IT" sz="1900" b="0" i="0" u="none" strike="noStrike" cap="none">
                <a:solidFill>
                  <a:schemeClr val="dk1"/>
                </a:solidFill>
                <a:latin typeface="Roboto"/>
                <a:ea typeface="Roboto"/>
                <a:cs typeface="Roboto"/>
                <a:sym typeface="Roboto"/>
              </a:rPr>
              <a:t>Mancato pagamento di una parte del percorso</a:t>
            </a:r>
            <a:endParaRPr sz="1900" b="0" i="0" u="none" strike="noStrike" cap="none">
              <a:solidFill>
                <a:schemeClr val="dk1"/>
              </a:solidFill>
              <a:latin typeface="Roboto"/>
              <a:ea typeface="Roboto"/>
              <a:cs typeface="Roboto"/>
              <a:sym typeface="Roboto"/>
            </a:endParaRPr>
          </a:p>
          <a:p>
            <a:pPr marL="241300" marR="0" lvl="0" indent="-228598" algn="l" rtl="0">
              <a:lnSpc>
                <a:spcPct val="100000"/>
              </a:lnSpc>
              <a:spcBef>
                <a:spcPts val="0"/>
              </a:spcBef>
              <a:spcAft>
                <a:spcPts val="0"/>
              </a:spcAft>
              <a:buClr>
                <a:schemeClr val="dk1"/>
              </a:buClr>
              <a:buSzPts val="1550"/>
              <a:buFont typeface="Arial"/>
              <a:buChar char="●"/>
            </a:pPr>
            <a:r>
              <a:rPr lang="it-IT" sz="1900" b="0" i="0" u="none" strike="noStrike" cap="none">
                <a:solidFill>
                  <a:schemeClr val="dk1"/>
                </a:solidFill>
                <a:latin typeface="Roboto"/>
                <a:ea typeface="Roboto"/>
                <a:cs typeface="Roboto"/>
                <a:sym typeface="Roboto"/>
              </a:rPr>
              <a:t>Lavoro forzato o sfruttamento lavorativo nei paesi terzi</a:t>
            </a:r>
            <a:endParaRPr sz="1900" b="0" i="0" u="none" strike="noStrike" cap="none">
              <a:solidFill>
                <a:schemeClr val="dk1"/>
              </a:solidFill>
              <a:latin typeface="Roboto"/>
              <a:ea typeface="Roboto"/>
              <a:cs typeface="Roboto"/>
              <a:sym typeface="Roboto"/>
            </a:endParaRPr>
          </a:p>
          <a:p>
            <a:pPr marL="241300" marR="0" lvl="0" indent="-228598" algn="l" rtl="0">
              <a:lnSpc>
                <a:spcPct val="100000"/>
              </a:lnSpc>
              <a:spcBef>
                <a:spcPts val="0"/>
              </a:spcBef>
              <a:spcAft>
                <a:spcPts val="0"/>
              </a:spcAft>
              <a:buClr>
                <a:schemeClr val="dk1"/>
              </a:buClr>
              <a:buSzPts val="1550"/>
              <a:buFont typeface="Arial"/>
              <a:buChar char="●"/>
            </a:pPr>
            <a:r>
              <a:rPr lang="it-IT" sz="1900" b="0" i="0" u="none" strike="noStrike" cap="none">
                <a:solidFill>
                  <a:schemeClr val="dk1"/>
                </a:solidFill>
                <a:latin typeface="Roboto"/>
                <a:ea typeface="Roboto"/>
                <a:cs typeface="Roboto"/>
                <a:sym typeface="Roboto"/>
              </a:rPr>
              <a:t>Lavoro sul territorio nazionale in agricoltura mediante impiego di ditte di connazionali</a:t>
            </a:r>
            <a:endParaRPr sz="1900" b="0" i="0" u="none" strike="noStrike" cap="none">
              <a:solidFill>
                <a:schemeClr val="dk1"/>
              </a:solidFill>
              <a:latin typeface="Roboto"/>
              <a:ea typeface="Roboto"/>
              <a:cs typeface="Roboto"/>
              <a:sym typeface="Roboto"/>
            </a:endParaRPr>
          </a:p>
          <a:p>
            <a:pPr marL="241300" marR="0" lvl="0" indent="-228598" algn="just" rtl="0">
              <a:lnSpc>
                <a:spcPct val="100000"/>
              </a:lnSpc>
              <a:spcBef>
                <a:spcPts val="0"/>
              </a:spcBef>
              <a:spcAft>
                <a:spcPts val="0"/>
              </a:spcAft>
              <a:buClr>
                <a:schemeClr val="dk1"/>
              </a:buClr>
              <a:buSzPts val="1550"/>
              <a:buFont typeface="Arial"/>
              <a:buChar char="●"/>
            </a:pPr>
            <a:r>
              <a:rPr lang="it-IT" sz="1900" b="0" i="0" u="none" strike="noStrike" cap="none">
                <a:solidFill>
                  <a:schemeClr val="dk1"/>
                </a:solidFill>
                <a:latin typeface="Roboto"/>
                <a:ea typeface="Roboto"/>
                <a:cs typeface="Roboto"/>
                <a:sym typeface="Roboto"/>
              </a:rPr>
              <a:t>Mete dichiarate dalla persona sin dal suo arrivo al confine, in altre città italiane i cui nomi spesso ricorrono come luoghi di destinazione di molti connazionali (probabili luoghi di smistamento)</a:t>
            </a:r>
            <a:endParaRPr sz="1900" b="0" i="0" u="none" strike="noStrike" cap="none">
              <a:solidFill>
                <a:schemeClr val="dk1"/>
              </a:solidFill>
              <a:latin typeface="Roboto"/>
              <a:ea typeface="Roboto"/>
              <a:cs typeface="Roboto"/>
              <a:sym typeface="Roboto"/>
            </a:endParaRPr>
          </a:p>
          <a:p>
            <a:pPr marL="241300" marR="24130" lvl="0" indent="-228598" algn="just" rtl="0">
              <a:lnSpc>
                <a:spcPct val="100000"/>
              </a:lnSpc>
              <a:spcBef>
                <a:spcPts val="0"/>
              </a:spcBef>
              <a:spcAft>
                <a:spcPts val="0"/>
              </a:spcAft>
              <a:buClr>
                <a:schemeClr val="dk1"/>
              </a:buClr>
              <a:buSzPts val="1550"/>
              <a:buFont typeface="Arial"/>
              <a:buChar char="●"/>
            </a:pPr>
            <a:r>
              <a:rPr lang="it-IT" sz="1900" b="0" i="0" u="none" strike="noStrike" cap="none">
                <a:solidFill>
                  <a:schemeClr val="dk1"/>
                </a:solidFill>
                <a:latin typeface="Roboto"/>
                <a:ea typeface="Roboto"/>
                <a:cs typeface="Roboto"/>
                <a:sym typeface="Roboto"/>
              </a:rPr>
              <a:t>Mantenimento del contatto con il </a:t>
            </a:r>
            <a:r>
              <a:rPr lang="it-IT" sz="1900" b="0" i="1" u="none" strike="noStrike" cap="none">
                <a:solidFill>
                  <a:schemeClr val="dk1"/>
                </a:solidFill>
                <a:latin typeface="Roboto"/>
                <a:ea typeface="Roboto"/>
                <a:cs typeface="Roboto"/>
                <a:sym typeface="Roboto"/>
              </a:rPr>
              <a:t>passeur </a:t>
            </a:r>
            <a:r>
              <a:rPr lang="it-IT" sz="1900" b="0" i="0" u="none" strike="noStrike" cap="none">
                <a:solidFill>
                  <a:schemeClr val="dk1"/>
                </a:solidFill>
                <a:latin typeface="Roboto"/>
                <a:ea typeface="Roboto"/>
                <a:cs typeface="Roboto"/>
                <a:sym typeface="Roboto"/>
              </a:rPr>
              <a:t>successivamente all’attraversamento del confine con l’Italia</a:t>
            </a:r>
            <a:endParaRPr sz="1900" b="0" i="0" u="none" strike="noStrike" cap="none">
              <a:solidFill>
                <a:schemeClr val="dk1"/>
              </a:solidFill>
              <a:latin typeface="Roboto"/>
              <a:ea typeface="Roboto"/>
              <a:cs typeface="Roboto"/>
              <a:sym typeface="Roboto"/>
            </a:endParaRPr>
          </a:p>
          <a:p>
            <a:pPr marL="241300" marR="5080" lvl="0" indent="-228598" algn="just" rtl="0">
              <a:lnSpc>
                <a:spcPct val="100000"/>
              </a:lnSpc>
              <a:spcBef>
                <a:spcPts val="0"/>
              </a:spcBef>
              <a:spcAft>
                <a:spcPts val="0"/>
              </a:spcAft>
              <a:buClr>
                <a:schemeClr val="dk1"/>
              </a:buClr>
              <a:buSzPts val="1550"/>
              <a:buFont typeface="Arial"/>
              <a:buChar char="●"/>
            </a:pPr>
            <a:r>
              <a:rPr lang="it-IT" sz="1900" b="0" i="0" u="none" strike="noStrike" cap="none">
                <a:solidFill>
                  <a:schemeClr val="dk1"/>
                </a:solidFill>
                <a:latin typeface="Roboto"/>
                <a:ea typeface="Roboto"/>
                <a:cs typeface="Roboto"/>
                <a:sym typeface="Roboto"/>
              </a:rPr>
              <a:t>Fuoriuscita  dalla  struttura  di  accoglienza  prima  della  conclusione  del  procedimento  di riconoscimento di protezione internazionale</a:t>
            </a:r>
            <a:endParaRPr sz="1900" b="0" i="0" u="none" strike="noStrike" cap="none">
              <a:solidFill>
                <a:schemeClr val="dk1"/>
              </a:solidFill>
              <a:latin typeface="Roboto"/>
              <a:ea typeface="Roboto"/>
              <a:cs typeface="Roboto"/>
              <a:sym typeface="Roboto"/>
            </a:endParaRPr>
          </a:p>
          <a:p>
            <a:pPr marL="241300" marR="5080" lvl="0" indent="-228598" algn="just" rtl="0">
              <a:lnSpc>
                <a:spcPct val="100000"/>
              </a:lnSpc>
              <a:spcBef>
                <a:spcPts val="0"/>
              </a:spcBef>
              <a:spcAft>
                <a:spcPts val="0"/>
              </a:spcAft>
              <a:buClr>
                <a:schemeClr val="dk1"/>
              </a:buClr>
              <a:buSzPts val="1550"/>
              <a:buFont typeface="Arial"/>
              <a:buChar char="●"/>
            </a:pPr>
            <a:r>
              <a:rPr lang="it-IT" sz="1900" b="0" i="0" u="none" strike="noStrike" cap="none">
                <a:solidFill>
                  <a:schemeClr val="dk1"/>
                </a:solidFill>
                <a:latin typeface="Roboto"/>
                <a:ea typeface="Roboto"/>
                <a:cs typeface="Roboto"/>
                <a:sym typeface="Roboto"/>
              </a:rPr>
              <a:t>Atteggiamento impaziente rispetto alla necessità di lasciare il territorio regionale per recarsi altrove</a:t>
            </a:r>
            <a:endParaRPr sz="1900" b="0" i="0" u="none" strike="noStrike" cap="none">
              <a:solidFill>
                <a:schemeClr val="dk1"/>
              </a:solidFill>
              <a:latin typeface="Roboto"/>
              <a:ea typeface="Roboto"/>
              <a:cs typeface="Roboto"/>
              <a:sym typeface="Roboto"/>
            </a:endParaRPr>
          </a:p>
          <a:p>
            <a:pPr marL="7620" marR="0" lvl="0" indent="0" algn="l" rtl="0">
              <a:lnSpc>
                <a:spcPct val="100000"/>
              </a:lnSpc>
              <a:spcBef>
                <a:spcPts val="160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pic>
        <p:nvPicPr>
          <p:cNvPr id="391" name="Google Shape;391;g32998f35adf_0_94"/>
          <p:cNvPicPr preferRelativeResize="0"/>
          <p:nvPr/>
        </p:nvPicPr>
        <p:blipFill rotWithShape="1">
          <a:blip r:embed="rId3">
            <a:alphaModFix/>
          </a:blip>
          <a:srcRect/>
          <a:stretch/>
        </p:blipFill>
        <p:spPr>
          <a:xfrm>
            <a:off x="0" y="5789675"/>
            <a:ext cx="1122500" cy="1068324"/>
          </a:xfrm>
          <a:prstGeom prst="rect">
            <a:avLst/>
          </a:prstGeom>
          <a:noFill/>
          <a:ln>
            <a:noFill/>
          </a:ln>
        </p:spPr>
      </p:pic>
      <p:pic>
        <p:nvPicPr>
          <p:cNvPr id="392" name="Google Shape;392;g32998f35adf_0_94"/>
          <p:cNvPicPr preferRelativeResize="0"/>
          <p:nvPr/>
        </p:nvPicPr>
        <p:blipFill rotWithShape="1">
          <a:blip r:embed="rId4">
            <a:alphaModFix/>
          </a:blip>
          <a:srcRect/>
          <a:stretch/>
        </p:blipFill>
        <p:spPr>
          <a:xfrm>
            <a:off x="11069500" y="5811442"/>
            <a:ext cx="1122500" cy="104655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5"/>
          <p:cNvSpPr/>
          <p:nvPr/>
        </p:nvSpPr>
        <p:spPr>
          <a:xfrm>
            <a:off x="4727880" y="12600"/>
            <a:ext cx="7462080" cy="6842880"/>
          </a:xfrm>
          <a:custGeom>
            <a:avLst/>
            <a:gdLst/>
            <a:ahLst/>
            <a:cxnLst/>
            <a:rect l="l" t="t" r="r" b="b"/>
            <a:pathLst>
              <a:path w="7464425" h="6845300" extrusionOk="0">
                <a:moveTo>
                  <a:pt x="894532" y="6045200"/>
                </a:moveTo>
                <a:lnTo>
                  <a:pt x="835858" y="6045200"/>
                </a:lnTo>
                <a:lnTo>
                  <a:pt x="809521" y="6057900"/>
                </a:lnTo>
                <a:lnTo>
                  <a:pt x="787852" y="6096000"/>
                </a:lnTo>
                <a:lnTo>
                  <a:pt x="841133" y="6108700"/>
                </a:lnTo>
                <a:lnTo>
                  <a:pt x="888867" y="6121400"/>
                </a:lnTo>
                <a:lnTo>
                  <a:pt x="932053" y="6146800"/>
                </a:lnTo>
                <a:lnTo>
                  <a:pt x="971692" y="6172200"/>
                </a:lnTo>
                <a:lnTo>
                  <a:pt x="1008782" y="6210300"/>
                </a:lnTo>
                <a:lnTo>
                  <a:pt x="1044324" y="6235700"/>
                </a:lnTo>
                <a:lnTo>
                  <a:pt x="1079317" y="6273800"/>
                </a:lnTo>
                <a:lnTo>
                  <a:pt x="1113359" y="6311900"/>
                </a:lnTo>
                <a:lnTo>
                  <a:pt x="1149437" y="6337300"/>
                </a:lnTo>
                <a:lnTo>
                  <a:pt x="1192206" y="6362700"/>
                </a:lnTo>
                <a:lnTo>
                  <a:pt x="1275308" y="6362700"/>
                </a:lnTo>
                <a:lnTo>
                  <a:pt x="1297328" y="6375400"/>
                </a:lnTo>
                <a:lnTo>
                  <a:pt x="1310705" y="6400800"/>
                </a:lnTo>
                <a:lnTo>
                  <a:pt x="1313759" y="6426200"/>
                </a:lnTo>
                <a:lnTo>
                  <a:pt x="1313199" y="6477000"/>
                </a:lnTo>
                <a:lnTo>
                  <a:pt x="1325388" y="6527800"/>
                </a:lnTo>
                <a:lnTo>
                  <a:pt x="1348272" y="6565900"/>
                </a:lnTo>
                <a:lnTo>
                  <a:pt x="1379796" y="6604000"/>
                </a:lnTo>
                <a:lnTo>
                  <a:pt x="1417904" y="6616700"/>
                </a:lnTo>
                <a:lnTo>
                  <a:pt x="1460543" y="6642100"/>
                </a:lnTo>
                <a:lnTo>
                  <a:pt x="1597524" y="6680200"/>
                </a:lnTo>
                <a:lnTo>
                  <a:pt x="1642231" y="6705600"/>
                </a:lnTo>
                <a:lnTo>
                  <a:pt x="1686319" y="6718300"/>
                </a:lnTo>
                <a:lnTo>
                  <a:pt x="1773237" y="6769100"/>
                </a:lnTo>
                <a:lnTo>
                  <a:pt x="1816365" y="6781800"/>
                </a:lnTo>
                <a:lnTo>
                  <a:pt x="1902707" y="6832600"/>
                </a:lnTo>
                <a:lnTo>
                  <a:pt x="1946217" y="6845300"/>
                </a:lnTo>
                <a:lnTo>
                  <a:pt x="7463988" y="6845300"/>
                </a:lnTo>
                <a:lnTo>
                  <a:pt x="7463988" y="6197600"/>
                </a:lnTo>
                <a:lnTo>
                  <a:pt x="1329791" y="6197600"/>
                </a:lnTo>
                <a:lnTo>
                  <a:pt x="1286048" y="6184900"/>
                </a:lnTo>
                <a:lnTo>
                  <a:pt x="1203650" y="6159500"/>
                </a:lnTo>
                <a:lnTo>
                  <a:pt x="1152142" y="6146800"/>
                </a:lnTo>
                <a:lnTo>
                  <a:pt x="1100620" y="6121400"/>
                </a:lnTo>
                <a:lnTo>
                  <a:pt x="997562" y="6083300"/>
                </a:lnTo>
                <a:lnTo>
                  <a:pt x="946040" y="6070600"/>
                </a:lnTo>
                <a:lnTo>
                  <a:pt x="894532" y="6045200"/>
                </a:lnTo>
                <a:close/>
                <a:moveTo>
                  <a:pt x="859385" y="5740400"/>
                </a:moveTo>
                <a:lnTo>
                  <a:pt x="805632" y="5753100"/>
                </a:lnTo>
                <a:lnTo>
                  <a:pt x="840936" y="5791200"/>
                </a:lnTo>
                <a:lnTo>
                  <a:pt x="909848" y="5867400"/>
                </a:lnTo>
                <a:lnTo>
                  <a:pt x="945126" y="5892800"/>
                </a:lnTo>
                <a:lnTo>
                  <a:pt x="982064" y="5930900"/>
                </a:lnTo>
                <a:lnTo>
                  <a:pt x="1021498" y="5956300"/>
                </a:lnTo>
                <a:lnTo>
                  <a:pt x="1064263" y="5981700"/>
                </a:lnTo>
                <a:lnTo>
                  <a:pt x="1111194" y="5994400"/>
                </a:lnTo>
                <a:lnTo>
                  <a:pt x="1152207" y="6007100"/>
                </a:lnTo>
                <a:lnTo>
                  <a:pt x="1194629" y="6032500"/>
                </a:lnTo>
                <a:lnTo>
                  <a:pt x="1280040" y="6057900"/>
                </a:lnTo>
                <a:lnTo>
                  <a:pt x="1321203" y="6083300"/>
                </a:lnTo>
                <a:lnTo>
                  <a:pt x="1360118" y="6108700"/>
                </a:lnTo>
                <a:lnTo>
                  <a:pt x="1395872" y="6146800"/>
                </a:lnTo>
                <a:lnTo>
                  <a:pt x="1427551" y="6184900"/>
                </a:lnTo>
                <a:lnTo>
                  <a:pt x="1376614" y="6197600"/>
                </a:lnTo>
                <a:lnTo>
                  <a:pt x="7463988" y="6197600"/>
                </a:lnTo>
                <a:lnTo>
                  <a:pt x="7463988" y="5791199"/>
                </a:lnTo>
                <a:lnTo>
                  <a:pt x="994982" y="5791200"/>
                </a:lnTo>
                <a:lnTo>
                  <a:pt x="951488" y="5778500"/>
                </a:lnTo>
                <a:lnTo>
                  <a:pt x="907147" y="5753100"/>
                </a:lnTo>
                <a:lnTo>
                  <a:pt x="859385" y="5740400"/>
                </a:lnTo>
                <a:close/>
                <a:moveTo>
                  <a:pt x="340270" y="4991100"/>
                </a:moveTo>
                <a:lnTo>
                  <a:pt x="290393" y="4991100"/>
                </a:lnTo>
                <a:lnTo>
                  <a:pt x="323997" y="5029200"/>
                </a:lnTo>
                <a:lnTo>
                  <a:pt x="358918" y="5054600"/>
                </a:lnTo>
                <a:lnTo>
                  <a:pt x="394995" y="5092700"/>
                </a:lnTo>
                <a:lnTo>
                  <a:pt x="432068" y="5118100"/>
                </a:lnTo>
                <a:lnTo>
                  <a:pt x="469978" y="5156200"/>
                </a:lnTo>
                <a:lnTo>
                  <a:pt x="508563" y="5181600"/>
                </a:lnTo>
                <a:lnTo>
                  <a:pt x="587121" y="5232400"/>
                </a:lnTo>
                <a:lnTo>
                  <a:pt x="626774" y="5270500"/>
                </a:lnTo>
                <a:lnTo>
                  <a:pt x="745307" y="5346700"/>
                </a:lnTo>
                <a:lnTo>
                  <a:pt x="779293" y="5372100"/>
                </a:lnTo>
                <a:lnTo>
                  <a:pt x="809648" y="5397500"/>
                </a:lnTo>
                <a:lnTo>
                  <a:pt x="832693" y="5422900"/>
                </a:lnTo>
                <a:lnTo>
                  <a:pt x="844748" y="5473700"/>
                </a:lnTo>
                <a:lnTo>
                  <a:pt x="854485" y="5511800"/>
                </a:lnTo>
                <a:lnTo>
                  <a:pt x="867971" y="5562600"/>
                </a:lnTo>
                <a:lnTo>
                  <a:pt x="885621" y="5600700"/>
                </a:lnTo>
                <a:lnTo>
                  <a:pt x="907851" y="5638800"/>
                </a:lnTo>
                <a:lnTo>
                  <a:pt x="935075" y="5676900"/>
                </a:lnTo>
                <a:lnTo>
                  <a:pt x="967710" y="5715000"/>
                </a:lnTo>
                <a:lnTo>
                  <a:pt x="1006169" y="5740400"/>
                </a:lnTo>
                <a:lnTo>
                  <a:pt x="1050869" y="5765800"/>
                </a:lnTo>
                <a:lnTo>
                  <a:pt x="1040201" y="5791200"/>
                </a:lnTo>
                <a:lnTo>
                  <a:pt x="7463988" y="5791199"/>
                </a:lnTo>
                <a:lnTo>
                  <a:pt x="7463988" y="5143499"/>
                </a:lnTo>
                <a:lnTo>
                  <a:pt x="723971" y="5143500"/>
                </a:lnTo>
                <a:lnTo>
                  <a:pt x="672024" y="5130800"/>
                </a:lnTo>
                <a:lnTo>
                  <a:pt x="622389" y="5118100"/>
                </a:lnTo>
                <a:lnTo>
                  <a:pt x="574478" y="5092700"/>
                </a:lnTo>
                <a:lnTo>
                  <a:pt x="481485" y="5041900"/>
                </a:lnTo>
                <a:lnTo>
                  <a:pt x="388353" y="5016500"/>
                </a:lnTo>
                <a:lnTo>
                  <a:pt x="340270" y="4991100"/>
                </a:lnTo>
                <a:close/>
                <a:moveTo>
                  <a:pt x="75176" y="4572000"/>
                </a:moveTo>
                <a:lnTo>
                  <a:pt x="25169" y="4572000"/>
                </a:lnTo>
                <a:lnTo>
                  <a:pt x="6167" y="4597400"/>
                </a:lnTo>
                <a:lnTo>
                  <a:pt x="0" y="4622800"/>
                </a:lnTo>
                <a:lnTo>
                  <a:pt x="12834" y="4648200"/>
                </a:lnTo>
                <a:lnTo>
                  <a:pt x="35671" y="4660900"/>
                </a:lnTo>
                <a:lnTo>
                  <a:pt x="59507" y="4673600"/>
                </a:lnTo>
                <a:lnTo>
                  <a:pt x="106583" y="4686300"/>
                </a:lnTo>
                <a:lnTo>
                  <a:pt x="150612" y="4711700"/>
                </a:lnTo>
                <a:lnTo>
                  <a:pt x="192781" y="4737100"/>
                </a:lnTo>
                <a:lnTo>
                  <a:pt x="234279" y="4775200"/>
                </a:lnTo>
                <a:lnTo>
                  <a:pt x="446044" y="4902200"/>
                </a:lnTo>
                <a:lnTo>
                  <a:pt x="488441" y="4940300"/>
                </a:lnTo>
                <a:lnTo>
                  <a:pt x="530341" y="4965700"/>
                </a:lnTo>
                <a:lnTo>
                  <a:pt x="571503" y="4991100"/>
                </a:lnTo>
                <a:lnTo>
                  <a:pt x="611688" y="5029200"/>
                </a:lnTo>
                <a:lnTo>
                  <a:pt x="650655" y="5067300"/>
                </a:lnTo>
                <a:lnTo>
                  <a:pt x="688162" y="5105400"/>
                </a:lnTo>
                <a:lnTo>
                  <a:pt x="723971" y="5143500"/>
                </a:lnTo>
                <a:lnTo>
                  <a:pt x="7463988" y="5143499"/>
                </a:lnTo>
                <a:lnTo>
                  <a:pt x="7463988" y="4610100"/>
                </a:lnTo>
                <a:lnTo>
                  <a:pt x="287458" y="4610100"/>
                </a:lnTo>
                <a:lnTo>
                  <a:pt x="237624" y="4597400"/>
                </a:lnTo>
                <a:lnTo>
                  <a:pt x="190458" y="4597400"/>
                </a:lnTo>
                <a:lnTo>
                  <a:pt x="145472" y="4584700"/>
                </a:lnTo>
                <a:lnTo>
                  <a:pt x="102179" y="4584700"/>
                </a:lnTo>
                <a:lnTo>
                  <a:pt x="75176" y="4572000"/>
                </a:lnTo>
                <a:close/>
                <a:moveTo>
                  <a:pt x="130401" y="4368800"/>
                </a:moveTo>
                <a:lnTo>
                  <a:pt x="31059" y="4368800"/>
                </a:lnTo>
                <a:lnTo>
                  <a:pt x="59358" y="4406900"/>
                </a:lnTo>
                <a:lnTo>
                  <a:pt x="92338" y="4432300"/>
                </a:lnTo>
                <a:lnTo>
                  <a:pt x="128936" y="4457700"/>
                </a:lnTo>
                <a:lnTo>
                  <a:pt x="168089" y="4483100"/>
                </a:lnTo>
                <a:lnTo>
                  <a:pt x="290234" y="4521200"/>
                </a:lnTo>
                <a:lnTo>
                  <a:pt x="328966" y="4546600"/>
                </a:lnTo>
                <a:lnTo>
                  <a:pt x="364934" y="4572000"/>
                </a:lnTo>
                <a:lnTo>
                  <a:pt x="397073" y="4610100"/>
                </a:lnTo>
                <a:lnTo>
                  <a:pt x="7463988" y="4610100"/>
                </a:lnTo>
                <a:lnTo>
                  <a:pt x="7463988" y="4406900"/>
                </a:lnTo>
                <a:lnTo>
                  <a:pt x="304617" y="4406900"/>
                </a:lnTo>
                <a:lnTo>
                  <a:pt x="262164" y="4394200"/>
                </a:lnTo>
                <a:lnTo>
                  <a:pt x="219499" y="4394200"/>
                </a:lnTo>
                <a:lnTo>
                  <a:pt x="175839" y="4381500"/>
                </a:lnTo>
                <a:lnTo>
                  <a:pt x="130401" y="4368800"/>
                </a:lnTo>
                <a:close/>
                <a:moveTo>
                  <a:pt x="459822" y="4152900"/>
                </a:moveTo>
                <a:lnTo>
                  <a:pt x="420742" y="4165600"/>
                </a:lnTo>
                <a:lnTo>
                  <a:pt x="393501" y="4178300"/>
                </a:lnTo>
                <a:lnTo>
                  <a:pt x="378103" y="4216400"/>
                </a:lnTo>
                <a:lnTo>
                  <a:pt x="374551" y="4254500"/>
                </a:lnTo>
                <a:lnTo>
                  <a:pt x="382849" y="4318000"/>
                </a:lnTo>
                <a:lnTo>
                  <a:pt x="389127" y="4368800"/>
                </a:lnTo>
                <a:lnTo>
                  <a:pt x="379737" y="4394200"/>
                </a:lnTo>
                <a:lnTo>
                  <a:pt x="352345" y="4406900"/>
                </a:lnTo>
                <a:lnTo>
                  <a:pt x="7463988" y="4406900"/>
                </a:lnTo>
                <a:lnTo>
                  <a:pt x="7463988" y="4178300"/>
                </a:lnTo>
                <a:lnTo>
                  <a:pt x="563619" y="4178300"/>
                </a:lnTo>
                <a:lnTo>
                  <a:pt x="459822" y="4152900"/>
                </a:lnTo>
                <a:close/>
                <a:moveTo>
                  <a:pt x="488249" y="3225800"/>
                </a:moveTo>
                <a:lnTo>
                  <a:pt x="414853" y="3225800"/>
                </a:lnTo>
                <a:lnTo>
                  <a:pt x="402019" y="3238500"/>
                </a:lnTo>
                <a:lnTo>
                  <a:pt x="401385" y="3263900"/>
                </a:lnTo>
                <a:lnTo>
                  <a:pt x="408940" y="3276600"/>
                </a:lnTo>
                <a:lnTo>
                  <a:pt x="420677" y="3302000"/>
                </a:lnTo>
                <a:lnTo>
                  <a:pt x="432585" y="3314700"/>
                </a:lnTo>
                <a:lnTo>
                  <a:pt x="440657" y="3340100"/>
                </a:lnTo>
                <a:lnTo>
                  <a:pt x="440884" y="3352800"/>
                </a:lnTo>
                <a:lnTo>
                  <a:pt x="429256" y="3365500"/>
                </a:lnTo>
                <a:lnTo>
                  <a:pt x="401764" y="3378200"/>
                </a:lnTo>
                <a:lnTo>
                  <a:pt x="354401" y="3390900"/>
                </a:lnTo>
                <a:lnTo>
                  <a:pt x="402806" y="3416300"/>
                </a:lnTo>
                <a:lnTo>
                  <a:pt x="446414" y="3441700"/>
                </a:lnTo>
                <a:lnTo>
                  <a:pt x="486431" y="3467100"/>
                </a:lnTo>
                <a:lnTo>
                  <a:pt x="524065" y="3505200"/>
                </a:lnTo>
                <a:lnTo>
                  <a:pt x="560522" y="3530600"/>
                </a:lnTo>
                <a:lnTo>
                  <a:pt x="599695" y="3568700"/>
                </a:lnTo>
                <a:lnTo>
                  <a:pt x="629052" y="3606800"/>
                </a:lnTo>
                <a:lnTo>
                  <a:pt x="648780" y="3644900"/>
                </a:lnTo>
                <a:lnTo>
                  <a:pt x="659061" y="3683000"/>
                </a:lnTo>
                <a:lnTo>
                  <a:pt x="660080" y="3721100"/>
                </a:lnTo>
                <a:lnTo>
                  <a:pt x="652022" y="3771900"/>
                </a:lnTo>
                <a:lnTo>
                  <a:pt x="635071" y="3822700"/>
                </a:lnTo>
                <a:lnTo>
                  <a:pt x="618415" y="3860800"/>
                </a:lnTo>
                <a:lnTo>
                  <a:pt x="602234" y="3898900"/>
                </a:lnTo>
                <a:lnTo>
                  <a:pt x="589399" y="3949700"/>
                </a:lnTo>
                <a:lnTo>
                  <a:pt x="582775" y="3987800"/>
                </a:lnTo>
                <a:lnTo>
                  <a:pt x="585232" y="4038600"/>
                </a:lnTo>
                <a:lnTo>
                  <a:pt x="599638" y="4089400"/>
                </a:lnTo>
                <a:lnTo>
                  <a:pt x="611497" y="4127500"/>
                </a:lnTo>
                <a:lnTo>
                  <a:pt x="611267" y="4152900"/>
                </a:lnTo>
                <a:lnTo>
                  <a:pt x="596218" y="4165600"/>
                </a:lnTo>
                <a:lnTo>
                  <a:pt x="563619" y="4178300"/>
                </a:lnTo>
                <a:lnTo>
                  <a:pt x="7463988" y="4178300"/>
                </a:lnTo>
                <a:lnTo>
                  <a:pt x="7463988" y="3327400"/>
                </a:lnTo>
                <a:lnTo>
                  <a:pt x="713055" y="3327400"/>
                </a:lnTo>
                <a:lnTo>
                  <a:pt x="672302" y="3314700"/>
                </a:lnTo>
                <a:lnTo>
                  <a:pt x="633503" y="3289300"/>
                </a:lnTo>
                <a:lnTo>
                  <a:pt x="596180" y="3276600"/>
                </a:lnTo>
                <a:lnTo>
                  <a:pt x="559850" y="3251200"/>
                </a:lnTo>
                <a:lnTo>
                  <a:pt x="488249" y="3225800"/>
                </a:lnTo>
                <a:close/>
                <a:moveTo>
                  <a:pt x="1008197" y="2527300"/>
                </a:moveTo>
                <a:lnTo>
                  <a:pt x="900295" y="2527300"/>
                </a:lnTo>
                <a:lnTo>
                  <a:pt x="794964" y="2552700"/>
                </a:lnTo>
                <a:lnTo>
                  <a:pt x="762978" y="2565400"/>
                </a:lnTo>
                <a:lnTo>
                  <a:pt x="751959" y="2603500"/>
                </a:lnTo>
                <a:lnTo>
                  <a:pt x="745583" y="2654300"/>
                </a:lnTo>
                <a:lnTo>
                  <a:pt x="727527" y="2692400"/>
                </a:lnTo>
                <a:lnTo>
                  <a:pt x="706191" y="2692400"/>
                </a:lnTo>
                <a:lnTo>
                  <a:pt x="695352" y="2755900"/>
                </a:lnTo>
                <a:lnTo>
                  <a:pt x="674004" y="2806700"/>
                </a:lnTo>
                <a:lnTo>
                  <a:pt x="644126" y="2844800"/>
                </a:lnTo>
                <a:lnTo>
                  <a:pt x="607697" y="2870200"/>
                </a:lnTo>
                <a:lnTo>
                  <a:pt x="566697" y="2882900"/>
                </a:lnTo>
                <a:lnTo>
                  <a:pt x="523107" y="2908300"/>
                </a:lnTo>
                <a:lnTo>
                  <a:pt x="478906" y="2908300"/>
                </a:lnTo>
                <a:lnTo>
                  <a:pt x="436073" y="2921000"/>
                </a:lnTo>
                <a:lnTo>
                  <a:pt x="230844" y="2921000"/>
                </a:lnTo>
                <a:lnTo>
                  <a:pt x="236170" y="2971800"/>
                </a:lnTo>
                <a:lnTo>
                  <a:pt x="272879" y="3009900"/>
                </a:lnTo>
                <a:lnTo>
                  <a:pt x="311539" y="3035300"/>
                </a:lnTo>
                <a:lnTo>
                  <a:pt x="351942" y="3060700"/>
                </a:lnTo>
                <a:lnTo>
                  <a:pt x="393879" y="3086100"/>
                </a:lnTo>
                <a:lnTo>
                  <a:pt x="437143" y="3111500"/>
                </a:lnTo>
                <a:lnTo>
                  <a:pt x="481525" y="3136900"/>
                </a:lnTo>
                <a:lnTo>
                  <a:pt x="526817" y="3162300"/>
                </a:lnTo>
                <a:lnTo>
                  <a:pt x="572811" y="3175000"/>
                </a:lnTo>
                <a:lnTo>
                  <a:pt x="712924" y="3251200"/>
                </a:lnTo>
                <a:lnTo>
                  <a:pt x="759644" y="3263900"/>
                </a:lnTo>
                <a:lnTo>
                  <a:pt x="806026" y="3289300"/>
                </a:lnTo>
                <a:lnTo>
                  <a:pt x="851860" y="3327400"/>
                </a:lnTo>
                <a:lnTo>
                  <a:pt x="7463988" y="3327400"/>
                </a:lnTo>
                <a:lnTo>
                  <a:pt x="7463988" y="2603500"/>
                </a:lnTo>
                <a:lnTo>
                  <a:pt x="1305971" y="2603500"/>
                </a:lnTo>
                <a:lnTo>
                  <a:pt x="1275954" y="2590800"/>
                </a:lnTo>
                <a:lnTo>
                  <a:pt x="1214601" y="2565400"/>
                </a:lnTo>
                <a:lnTo>
                  <a:pt x="1185870" y="2552700"/>
                </a:lnTo>
                <a:lnTo>
                  <a:pt x="1095700" y="2552700"/>
                </a:lnTo>
                <a:lnTo>
                  <a:pt x="1008197" y="2527300"/>
                </a:lnTo>
                <a:close/>
                <a:moveTo>
                  <a:pt x="1395916" y="2514600"/>
                </a:moveTo>
                <a:lnTo>
                  <a:pt x="1377767" y="2514600"/>
                </a:lnTo>
                <a:lnTo>
                  <a:pt x="1358180" y="2565400"/>
                </a:lnTo>
                <a:lnTo>
                  <a:pt x="1333814" y="2590800"/>
                </a:lnTo>
                <a:lnTo>
                  <a:pt x="1305971" y="2603500"/>
                </a:lnTo>
                <a:lnTo>
                  <a:pt x="7463988" y="2603500"/>
                </a:lnTo>
                <a:lnTo>
                  <a:pt x="7463988" y="2552700"/>
                </a:lnTo>
                <a:lnTo>
                  <a:pt x="1626496" y="2552700"/>
                </a:lnTo>
                <a:lnTo>
                  <a:pt x="1587091" y="2540000"/>
                </a:lnTo>
                <a:lnTo>
                  <a:pt x="1548328" y="2540000"/>
                </a:lnTo>
                <a:lnTo>
                  <a:pt x="1496175" y="2527300"/>
                </a:lnTo>
                <a:lnTo>
                  <a:pt x="1440378" y="2527300"/>
                </a:lnTo>
                <a:lnTo>
                  <a:pt x="1395916" y="2514600"/>
                </a:lnTo>
                <a:close/>
                <a:moveTo>
                  <a:pt x="7463988" y="2387600"/>
                </a:moveTo>
                <a:lnTo>
                  <a:pt x="1501286" y="2387600"/>
                </a:lnTo>
                <a:lnTo>
                  <a:pt x="1551884" y="2400300"/>
                </a:lnTo>
                <a:lnTo>
                  <a:pt x="1596997" y="2400300"/>
                </a:lnTo>
                <a:lnTo>
                  <a:pt x="1639234" y="2425700"/>
                </a:lnTo>
                <a:lnTo>
                  <a:pt x="1673124" y="2451100"/>
                </a:lnTo>
                <a:lnTo>
                  <a:pt x="1693201" y="2489200"/>
                </a:lnTo>
                <a:lnTo>
                  <a:pt x="1693997" y="2514600"/>
                </a:lnTo>
                <a:lnTo>
                  <a:pt x="1663235" y="2540000"/>
                </a:lnTo>
                <a:lnTo>
                  <a:pt x="1626496" y="2552700"/>
                </a:lnTo>
                <a:lnTo>
                  <a:pt x="7463988" y="2552700"/>
                </a:lnTo>
                <a:lnTo>
                  <a:pt x="7463988" y="2387600"/>
                </a:lnTo>
                <a:close/>
                <a:moveTo>
                  <a:pt x="563625" y="1892300"/>
                </a:moveTo>
                <a:lnTo>
                  <a:pt x="514294" y="1892300"/>
                </a:lnTo>
                <a:lnTo>
                  <a:pt x="529129" y="1917700"/>
                </a:lnTo>
                <a:lnTo>
                  <a:pt x="550298" y="1943100"/>
                </a:lnTo>
                <a:lnTo>
                  <a:pt x="599638" y="1968500"/>
                </a:lnTo>
                <a:lnTo>
                  <a:pt x="650195" y="1981200"/>
                </a:lnTo>
                <a:lnTo>
                  <a:pt x="699642" y="2006600"/>
                </a:lnTo>
                <a:lnTo>
                  <a:pt x="748150" y="2019300"/>
                </a:lnTo>
                <a:lnTo>
                  <a:pt x="843033" y="2070100"/>
                </a:lnTo>
                <a:lnTo>
                  <a:pt x="889750" y="2082800"/>
                </a:lnTo>
                <a:lnTo>
                  <a:pt x="1075761" y="2184400"/>
                </a:lnTo>
                <a:lnTo>
                  <a:pt x="1120304" y="2209800"/>
                </a:lnTo>
                <a:lnTo>
                  <a:pt x="1157882" y="2235200"/>
                </a:lnTo>
                <a:lnTo>
                  <a:pt x="1188150" y="2273300"/>
                </a:lnTo>
                <a:lnTo>
                  <a:pt x="1210762" y="2324100"/>
                </a:lnTo>
                <a:lnTo>
                  <a:pt x="1230985" y="2362200"/>
                </a:lnTo>
                <a:lnTo>
                  <a:pt x="1260530" y="2387600"/>
                </a:lnTo>
                <a:lnTo>
                  <a:pt x="1300720" y="2400300"/>
                </a:lnTo>
                <a:lnTo>
                  <a:pt x="1352875" y="2400300"/>
                </a:lnTo>
                <a:lnTo>
                  <a:pt x="1401472" y="2387600"/>
                </a:lnTo>
                <a:lnTo>
                  <a:pt x="7463988" y="2387600"/>
                </a:lnTo>
                <a:lnTo>
                  <a:pt x="7463988" y="2197100"/>
                </a:lnTo>
                <a:lnTo>
                  <a:pt x="1670803" y="2197100"/>
                </a:lnTo>
                <a:lnTo>
                  <a:pt x="1621469" y="2184400"/>
                </a:lnTo>
                <a:lnTo>
                  <a:pt x="1572434" y="2184400"/>
                </a:lnTo>
                <a:lnTo>
                  <a:pt x="1044998" y="2044700"/>
                </a:lnTo>
                <a:lnTo>
                  <a:pt x="997430" y="2019300"/>
                </a:lnTo>
                <a:lnTo>
                  <a:pt x="854293" y="1981200"/>
                </a:lnTo>
                <a:lnTo>
                  <a:pt x="806345" y="1955800"/>
                </a:lnTo>
                <a:lnTo>
                  <a:pt x="563625" y="1892300"/>
                </a:lnTo>
                <a:close/>
                <a:moveTo>
                  <a:pt x="1597159" y="2057400"/>
                </a:moveTo>
                <a:lnTo>
                  <a:pt x="1501531" y="2057400"/>
                </a:lnTo>
                <a:lnTo>
                  <a:pt x="1452316" y="2070100"/>
                </a:lnTo>
                <a:lnTo>
                  <a:pt x="1783151" y="2159000"/>
                </a:lnTo>
                <a:lnTo>
                  <a:pt x="1828172" y="2184400"/>
                </a:lnTo>
                <a:lnTo>
                  <a:pt x="1871670" y="2197100"/>
                </a:lnTo>
                <a:lnTo>
                  <a:pt x="7463988" y="2197100"/>
                </a:lnTo>
                <a:lnTo>
                  <a:pt x="7463988" y="2108200"/>
                </a:lnTo>
                <a:lnTo>
                  <a:pt x="1782238" y="2108200"/>
                </a:lnTo>
                <a:lnTo>
                  <a:pt x="1597159" y="2057400"/>
                </a:lnTo>
                <a:close/>
                <a:moveTo>
                  <a:pt x="211675" y="444500"/>
                </a:moveTo>
                <a:lnTo>
                  <a:pt x="64814" y="444500"/>
                </a:lnTo>
                <a:lnTo>
                  <a:pt x="6167" y="457200"/>
                </a:lnTo>
                <a:lnTo>
                  <a:pt x="63104" y="482600"/>
                </a:lnTo>
                <a:lnTo>
                  <a:pt x="117679" y="508000"/>
                </a:lnTo>
                <a:lnTo>
                  <a:pt x="170084" y="533400"/>
                </a:lnTo>
                <a:lnTo>
                  <a:pt x="269145" y="558800"/>
                </a:lnTo>
                <a:lnTo>
                  <a:pt x="316184" y="584200"/>
                </a:lnTo>
                <a:lnTo>
                  <a:pt x="361817" y="596900"/>
                </a:lnTo>
                <a:lnTo>
                  <a:pt x="449631" y="622300"/>
                </a:lnTo>
                <a:lnTo>
                  <a:pt x="616801" y="673100"/>
                </a:lnTo>
                <a:lnTo>
                  <a:pt x="657946" y="698500"/>
                </a:lnTo>
                <a:lnTo>
                  <a:pt x="782892" y="736600"/>
                </a:lnTo>
                <a:lnTo>
                  <a:pt x="825680" y="762000"/>
                </a:lnTo>
                <a:lnTo>
                  <a:pt x="869357" y="774700"/>
                </a:lnTo>
                <a:lnTo>
                  <a:pt x="914114" y="800100"/>
                </a:lnTo>
                <a:lnTo>
                  <a:pt x="960142" y="825500"/>
                </a:lnTo>
                <a:lnTo>
                  <a:pt x="1007632" y="850900"/>
                </a:lnTo>
                <a:lnTo>
                  <a:pt x="1056776" y="876300"/>
                </a:lnTo>
                <a:lnTo>
                  <a:pt x="1107765" y="901700"/>
                </a:lnTo>
                <a:lnTo>
                  <a:pt x="1094430" y="914400"/>
                </a:lnTo>
                <a:lnTo>
                  <a:pt x="993417" y="914400"/>
                </a:lnTo>
                <a:lnTo>
                  <a:pt x="983305" y="939800"/>
                </a:lnTo>
                <a:lnTo>
                  <a:pt x="995306" y="977900"/>
                </a:lnTo>
                <a:lnTo>
                  <a:pt x="1036645" y="1003300"/>
                </a:lnTo>
                <a:lnTo>
                  <a:pt x="1087313" y="1016000"/>
                </a:lnTo>
                <a:lnTo>
                  <a:pt x="1184536" y="1041400"/>
                </a:lnTo>
                <a:lnTo>
                  <a:pt x="1231670" y="1066800"/>
                </a:lnTo>
                <a:lnTo>
                  <a:pt x="1278204" y="1079500"/>
                </a:lnTo>
                <a:lnTo>
                  <a:pt x="1324427" y="1104900"/>
                </a:lnTo>
                <a:lnTo>
                  <a:pt x="1356042" y="1117600"/>
                </a:lnTo>
                <a:lnTo>
                  <a:pt x="1382656" y="1143000"/>
                </a:lnTo>
                <a:lnTo>
                  <a:pt x="1397936" y="1168400"/>
                </a:lnTo>
                <a:lnTo>
                  <a:pt x="1395547" y="1219200"/>
                </a:lnTo>
                <a:lnTo>
                  <a:pt x="1228542" y="1219200"/>
                </a:lnTo>
                <a:lnTo>
                  <a:pt x="1250802" y="1244600"/>
                </a:lnTo>
                <a:lnTo>
                  <a:pt x="1253181" y="1270000"/>
                </a:lnTo>
                <a:lnTo>
                  <a:pt x="1244071" y="1295400"/>
                </a:lnTo>
                <a:lnTo>
                  <a:pt x="1231861" y="1320800"/>
                </a:lnTo>
                <a:lnTo>
                  <a:pt x="1224943" y="1333500"/>
                </a:lnTo>
                <a:lnTo>
                  <a:pt x="1231708" y="1358900"/>
                </a:lnTo>
                <a:lnTo>
                  <a:pt x="1307483" y="1358900"/>
                </a:lnTo>
                <a:lnTo>
                  <a:pt x="1350792" y="1371600"/>
                </a:lnTo>
                <a:lnTo>
                  <a:pt x="1391328" y="1397000"/>
                </a:lnTo>
                <a:lnTo>
                  <a:pt x="1429944" y="1422400"/>
                </a:lnTo>
                <a:lnTo>
                  <a:pt x="1504828" y="1473200"/>
                </a:lnTo>
                <a:lnTo>
                  <a:pt x="1542803" y="1498600"/>
                </a:lnTo>
                <a:lnTo>
                  <a:pt x="1582272" y="1511300"/>
                </a:lnTo>
                <a:lnTo>
                  <a:pt x="1624089" y="1524000"/>
                </a:lnTo>
                <a:lnTo>
                  <a:pt x="1669105" y="1536700"/>
                </a:lnTo>
                <a:lnTo>
                  <a:pt x="1685162" y="1536700"/>
                </a:lnTo>
                <a:lnTo>
                  <a:pt x="1696219" y="1549400"/>
                </a:lnTo>
                <a:lnTo>
                  <a:pt x="1702609" y="1574800"/>
                </a:lnTo>
                <a:lnTo>
                  <a:pt x="1704665" y="1587500"/>
                </a:lnTo>
                <a:lnTo>
                  <a:pt x="1700387" y="1612900"/>
                </a:lnTo>
                <a:lnTo>
                  <a:pt x="1689107" y="1625600"/>
                </a:lnTo>
                <a:lnTo>
                  <a:pt x="1559476" y="1625600"/>
                </a:lnTo>
                <a:lnTo>
                  <a:pt x="1523436" y="1651000"/>
                </a:lnTo>
                <a:lnTo>
                  <a:pt x="1569429" y="1663700"/>
                </a:lnTo>
                <a:lnTo>
                  <a:pt x="1613168" y="1689100"/>
                </a:lnTo>
                <a:lnTo>
                  <a:pt x="1651785" y="1714500"/>
                </a:lnTo>
                <a:lnTo>
                  <a:pt x="1682412" y="1752600"/>
                </a:lnTo>
                <a:lnTo>
                  <a:pt x="1702180" y="1790700"/>
                </a:lnTo>
                <a:lnTo>
                  <a:pt x="1708221" y="1841500"/>
                </a:lnTo>
                <a:lnTo>
                  <a:pt x="1714775" y="1866900"/>
                </a:lnTo>
                <a:lnTo>
                  <a:pt x="1731319" y="1879600"/>
                </a:lnTo>
                <a:lnTo>
                  <a:pt x="1753173" y="1892300"/>
                </a:lnTo>
                <a:lnTo>
                  <a:pt x="1775658" y="1892300"/>
                </a:lnTo>
                <a:lnTo>
                  <a:pt x="1810996" y="1905000"/>
                </a:lnTo>
                <a:lnTo>
                  <a:pt x="1842333" y="1930400"/>
                </a:lnTo>
                <a:lnTo>
                  <a:pt x="1869670" y="1943100"/>
                </a:lnTo>
                <a:lnTo>
                  <a:pt x="1893006" y="1981200"/>
                </a:lnTo>
                <a:lnTo>
                  <a:pt x="1893006" y="2006600"/>
                </a:lnTo>
                <a:lnTo>
                  <a:pt x="1881514" y="2057400"/>
                </a:lnTo>
                <a:lnTo>
                  <a:pt x="1857397" y="2095500"/>
                </a:lnTo>
                <a:lnTo>
                  <a:pt x="1823393" y="2108200"/>
                </a:lnTo>
                <a:lnTo>
                  <a:pt x="7463988" y="2108200"/>
                </a:lnTo>
                <a:lnTo>
                  <a:pt x="7463988" y="571500"/>
                </a:lnTo>
                <a:lnTo>
                  <a:pt x="1052960" y="571500"/>
                </a:lnTo>
                <a:lnTo>
                  <a:pt x="1004641" y="546100"/>
                </a:lnTo>
                <a:lnTo>
                  <a:pt x="583932" y="546100"/>
                </a:lnTo>
                <a:lnTo>
                  <a:pt x="542255" y="533400"/>
                </a:lnTo>
                <a:lnTo>
                  <a:pt x="500070" y="533400"/>
                </a:lnTo>
                <a:lnTo>
                  <a:pt x="450719" y="520700"/>
                </a:lnTo>
                <a:lnTo>
                  <a:pt x="417955" y="508000"/>
                </a:lnTo>
                <a:lnTo>
                  <a:pt x="397040" y="508000"/>
                </a:lnTo>
                <a:lnTo>
                  <a:pt x="383233" y="495300"/>
                </a:lnTo>
                <a:lnTo>
                  <a:pt x="371796" y="482600"/>
                </a:lnTo>
                <a:lnTo>
                  <a:pt x="357990" y="482600"/>
                </a:lnTo>
                <a:lnTo>
                  <a:pt x="337074" y="469900"/>
                </a:lnTo>
                <a:lnTo>
                  <a:pt x="304311" y="457200"/>
                </a:lnTo>
                <a:lnTo>
                  <a:pt x="254960" y="457200"/>
                </a:lnTo>
                <a:lnTo>
                  <a:pt x="211675" y="444500"/>
                </a:lnTo>
                <a:close/>
                <a:moveTo>
                  <a:pt x="1327538" y="1206500"/>
                </a:moveTo>
                <a:lnTo>
                  <a:pt x="1250259" y="1206500"/>
                </a:lnTo>
                <a:lnTo>
                  <a:pt x="1229244" y="1219200"/>
                </a:lnTo>
                <a:lnTo>
                  <a:pt x="1348430" y="1219200"/>
                </a:lnTo>
                <a:lnTo>
                  <a:pt x="1327538" y="1206500"/>
                </a:lnTo>
                <a:close/>
                <a:moveTo>
                  <a:pt x="991862" y="317500"/>
                </a:moveTo>
                <a:lnTo>
                  <a:pt x="969081" y="330200"/>
                </a:lnTo>
                <a:lnTo>
                  <a:pt x="950263" y="342900"/>
                </a:lnTo>
                <a:lnTo>
                  <a:pt x="943411" y="368300"/>
                </a:lnTo>
                <a:lnTo>
                  <a:pt x="943203" y="381000"/>
                </a:lnTo>
                <a:lnTo>
                  <a:pt x="944316" y="406400"/>
                </a:lnTo>
                <a:lnTo>
                  <a:pt x="947463" y="444500"/>
                </a:lnTo>
                <a:lnTo>
                  <a:pt x="985714" y="482600"/>
                </a:lnTo>
                <a:lnTo>
                  <a:pt x="1111702" y="520700"/>
                </a:lnTo>
                <a:lnTo>
                  <a:pt x="1162276" y="533400"/>
                </a:lnTo>
                <a:lnTo>
                  <a:pt x="1217874" y="546100"/>
                </a:lnTo>
                <a:lnTo>
                  <a:pt x="1157553" y="571500"/>
                </a:lnTo>
                <a:lnTo>
                  <a:pt x="7463988" y="571500"/>
                </a:lnTo>
                <a:lnTo>
                  <a:pt x="7463988" y="444500"/>
                </a:lnTo>
                <a:lnTo>
                  <a:pt x="1146754" y="444500"/>
                </a:lnTo>
                <a:lnTo>
                  <a:pt x="1108823" y="431800"/>
                </a:lnTo>
                <a:lnTo>
                  <a:pt x="1082857" y="419100"/>
                </a:lnTo>
                <a:lnTo>
                  <a:pt x="1064869" y="381000"/>
                </a:lnTo>
                <a:lnTo>
                  <a:pt x="1050869" y="355600"/>
                </a:lnTo>
                <a:lnTo>
                  <a:pt x="1036089" y="330200"/>
                </a:lnTo>
                <a:lnTo>
                  <a:pt x="1015309" y="330200"/>
                </a:lnTo>
                <a:lnTo>
                  <a:pt x="991862" y="317500"/>
                </a:lnTo>
                <a:close/>
                <a:moveTo>
                  <a:pt x="850912" y="508000"/>
                </a:moveTo>
                <a:lnTo>
                  <a:pt x="802055" y="508000"/>
                </a:lnTo>
                <a:lnTo>
                  <a:pt x="759531" y="520700"/>
                </a:lnTo>
                <a:lnTo>
                  <a:pt x="712901" y="533400"/>
                </a:lnTo>
                <a:lnTo>
                  <a:pt x="668557" y="546100"/>
                </a:lnTo>
                <a:lnTo>
                  <a:pt x="1004641" y="546100"/>
                </a:lnTo>
                <a:lnTo>
                  <a:pt x="955290" y="533400"/>
                </a:lnTo>
                <a:lnTo>
                  <a:pt x="850912" y="508000"/>
                </a:lnTo>
                <a:close/>
                <a:moveTo>
                  <a:pt x="1224986" y="342900"/>
                </a:moveTo>
                <a:lnTo>
                  <a:pt x="1202094" y="342900"/>
                </a:lnTo>
                <a:lnTo>
                  <a:pt x="1180536" y="355600"/>
                </a:lnTo>
                <a:lnTo>
                  <a:pt x="1166979" y="368300"/>
                </a:lnTo>
                <a:lnTo>
                  <a:pt x="1168090" y="393700"/>
                </a:lnTo>
                <a:lnTo>
                  <a:pt x="1182258" y="419100"/>
                </a:lnTo>
                <a:lnTo>
                  <a:pt x="1193426" y="431800"/>
                </a:lnTo>
                <a:lnTo>
                  <a:pt x="1186592" y="444500"/>
                </a:lnTo>
                <a:lnTo>
                  <a:pt x="7463988" y="444500"/>
                </a:lnTo>
                <a:lnTo>
                  <a:pt x="7463988" y="368300"/>
                </a:lnTo>
                <a:lnTo>
                  <a:pt x="1551884" y="368300"/>
                </a:lnTo>
                <a:lnTo>
                  <a:pt x="1504695" y="355600"/>
                </a:lnTo>
                <a:lnTo>
                  <a:pt x="1270859" y="355600"/>
                </a:lnTo>
                <a:lnTo>
                  <a:pt x="1224986" y="342900"/>
                </a:lnTo>
                <a:close/>
                <a:moveTo>
                  <a:pt x="1228542" y="63500"/>
                </a:moveTo>
                <a:lnTo>
                  <a:pt x="1175535" y="63500"/>
                </a:lnTo>
                <a:lnTo>
                  <a:pt x="1164534" y="88900"/>
                </a:lnTo>
                <a:lnTo>
                  <a:pt x="1158533" y="101600"/>
                </a:lnTo>
                <a:lnTo>
                  <a:pt x="1164534" y="127000"/>
                </a:lnTo>
                <a:lnTo>
                  <a:pt x="1178536" y="139700"/>
                </a:lnTo>
                <a:lnTo>
                  <a:pt x="1196538" y="152400"/>
                </a:lnTo>
                <a:lnTo>
                  <a:pt x="1229689" y="177800"/>
                </a:lnTo>
                <a:lnTo>
                  <a:pt x="1264483" y="177800"/>
                </a:lnTo>
                <a:lnTo>
                  <a:pt x="1299944" y="190500"/>
                </a:lnTo>
                <a:lnTo>
                  <a:pt x="1335095" y="190500"/>
                </a:lnTo>
                <a:lnTo>
                  <a:pt x="1393584" y="203200"/>
                </a:lnTo>
                <a:lnTo>
                  <a:pt x="1441817" y="215900"/>
                </a:lnTo>
                <a:lnTo>
                  <a:pt x="1480780" y="241300"/>
                </a:lnTo>
                <a:lnTo>
                  <a:pt x="1511456" y="279400"/>
                </a:lnTo>
                <a:lnTo>
                  <a:pt x="1534829" y="317500"/>
                </a:lnTo>
                <a:lnTo>
                  <a:pt x="1551884" y="368300"/>
                </a:lnTo>
                <a:lnTo>
                  <a:pt x="7463988" y="368300"/>
                </a:lnTo>
                <a:lnTo>
                  <a:pt x="7463988" y="127000"/>
                </a:lnTo>
                <a:lnTo>
                  <a:pt x="1494751" y="127000"/>
                </a:lnTo>
                <a:lnTo>
                  <a:pt x="1387054" y="101600"/>
                </a:lnTo>
                <a:lnTo>
                  <a:pt x="1333519" y="101600"/>
                </a:lnTo>
                <a:lnTo>
                  <a:pt x="1280584" y="76200"/>
                </a:lnTo>
                <a:lnTo>
                  <a:pt x="1228542" y="63500"/>
                </a:lnTo>
                <a:close/>
                <a:moveTo>
                  <a:pt x="1457507" y="342900"/>
                </a:moveTo>
                <a:lnTo>
                  <a:pt x="1410492" y="355600"/>
                </a:lnTo>
                <a:lnTo>
                  <a:pt x="1504695" y="355600"/>
                </a:lnTo>
                <a:lnTo>
                  <a:pt x="1457507" y="342900"/>
                </a:lnTo>
                <a:close/>
                <a:moveTo>
                  <a:pt x="7463988" y="0"/>
                </a:moveTo>
                <a:lnTo>
                  <a:pt x="1232098" y="0"/>
                </a:lnTo>
                <a:lnTo>
                  <a:pt x="1601668" y="101600"/>
                </a:lnTo>
                <a:lnTo>
                  <a:pt x="1588333" y="127000"/>
                </a:lnTo>
                <a:lnTo>
                  <a:pt x="7463988" y="127000"/>
                </a:lnTo>
                <a:lnTo>
                  <a:pt x="7463988" y="0"/>
                </a:lnTo>
                <a:close/>
              </a:path>
            </a:pathLst>
          </a:custGeom>
          <a:solidFill>
            <a:srgbClr val="EF7B97">
              <a:alpha val="20000"/>
            </a:srgbClr>
          </a:solidFill>
          <a:ln>
            <a:noFill/>
          </a:ln>
        </p:spPr>
        <p:txBody>
          <a:bodyPr/>
          <a:lstStyle/>
          <a:p>
            <a:endParaRPr lang="it-IT"/>
          </a:p>
        </p:txBody>
      </p:sp>
      <p:sp>
        <p:nvSpPr>
          <p:cNvPr id="398" name="Google Shape;398;p25"/>
          <p:cNvSpPr/>
          <p:nvPr/>
        </p:nvSpPr>
        <p:spPr>
          <a:xfrm>
            <a:off x="6644880" y="1407960"/>
            <a:ext cx="4559400" cy="4399200"/>
          </a:xfrm>
          <a:prstGeom prst="rect">
            <a:avLst/>
          </a:prstGeom>
          <a:noFill/>
          <a:ln>
            <a:noFill/>
          </a:ln>
        </p:spPr>
        <p:txBody>
          <a:bodyPr spcFirstLastPara="1" wrap="square" lIns="0" tIns="12600" rIns="0" bIns="0" anchor="t" anchorCtr="0">
            <a:noAutofit/>
          </a:bodyPr>
          <a:lstStyle/>
          <a:p>
            <a:pPr marL="241200" marR="0" lvl="0" indent="-226080" algn="l" rtl="0">
              <a:lnSpc>
                <a:spcPct val="100000"/>
              </a:lnSpc>
              <a:spcBef>
                <a:spcPts val="0"/>
              </a:spcBef>
              <a:spcAft>
                <a:spcPts val="0"/>
              </a:spcAft>
              <a:buClr>
                <a:srgbClr val="000000"/>
              </a:buClr>
              <a:buSzPts val="2400"/>
              <a:buFont typeface="Arial"/>
              <a:buChar char="•"/>
            </a:pPr>
            <a:r>
              <a:rPr lang="it-IT" sz="2400" b="0" i="0" u="none" strike="noStrike" cap="none">
                <a:solidFill>
                  <a:srgbClr val="000000"/>
                </a:solidFill>
                <a:latin typeface="Verdana"/>
                <a:ea typeface="Verdana"/>
                <a:cs typeface="Verdana"/>
                <a:sym typeface="Verdana"/>
              </a:rPr>
              <a:t>I progetti	realizzati da </a:t>
            </a:r>
            <a:r>
              <a:rPr lang="it-IT" sz="2400" b="1" i="0" u="none" strike="noStrike" cap="none">
                <a:solidFill>
                  <a:srgbClr val="000000"/>
                </a:solidFill>
                <a:latin typeface="Tahoma"/>
                <a:ea typeface="Tahoma"/>
                <a:cs typeface="Tahoma"/>
                <a:sym typeface="Tahoma"/>
              </a:rPr>
              <a:t>Enti  pubblici </a:t>
            </a:r>
            <a:r>
              <a:rPr lang="it-IT" sz="2400" b="0" i="0" u="none" strike="noStrike" cap="none">
                <a:solidFill>
                  <a:srgbClr val="000000"/>
                </a:solidFill>
                <a:latin typeface="Verdana"/>
                <a:ea typeface="Verdana"/>
                <a:cs typeface="Verdana"/>
                <a:sym typeface="Verdana"/>
              </a:rPr>
              <a:t>o del </a:t>
            </a:r>
            <a:r>
              <a:rPr lang="it-IT" sz="2400" b="1" i="0" u="none" strike="noStrike" cap="none">
                <a:solidFill>
                  <a:srgbClr val="000000"/>
                </a:solidFill>
                <a:latin typeface="Tahoma"/>
                <a:ea typeface="Tahoma"/>
                <a:cs typeface="Tahoma"/>
                <a:sym typeface="Tahoma"/>
              </a:rPr>
              <a:t>privato sociale  </a:t>
            </a:r>
            <a:r>
              <a:rPr lang="it-IT" sz="2400" b="0" i="0" u="none" strike="noStrike" cap="none">
                <a:solidFill>
                  <a:srgbClr val="000000"/>
                </a:solidFill>
                <a:latin typeface="Verdana"/>
                <a:ea typeface="Verdana"/>
                <a:cs typeface="Verdana"/>
                <a:sym typeface="Verdana"/>
              </a:rPr>
              <a:t>sono iscritti nell’apposita  sezione del registro delle  associazioni e degli enti che  svolgono attività a favore  degli immigrati (art. 52,  comma 1, lettera b del  decreto del Presidente della  Repubblica n. 394 e  successive modificazioni)</a:t>
            </a:r>
            <a:endParaRPr sz="2400" b="0" i="0" u="none" strike="noStrike" cap="none">
              <a:solidFill>
                <a:srgbClr val="000000"/>
              </a:solidFill>
              <a:latin typeface="Arial"/>
              <a:ea typeface="Arial"/>
              <a:cs typeface="Arial"/>
              <a:sym typeface="Arial"/>
            </a:endParaRPr>
          </a:p>
        </p:txBody>
      </p:sp>
      <p:pic>
        <p:nvPicPr>
          <p:cNvPr id="399" name="Google Shape;399;p25"/>
          <p:cNvPicPr preferRelativeResize="0"/>
          <p:nvPr/>
        </p:nvPicPr>
        <p:blipFill rotWithShape="1">
          <a:blip r:embed="rId3">
            <a:alphaModFix/>
          </a:blip>
          <a:srcRect/>
          <a:stretch/>
        </p:blipFill>
        <p:spPr>
          <a:xfrm>
            <a:off x="615600" y="457200"/>
            <a:ext cx="4542120" cy="5575320"/>
          </a:xfrm>
          <a:prstGeom prst="rect">
            <a:avLst/>
          </a:prstGeom>
          <a:noFill/>
          <a:ln>
            <a:noFill/>
          </a:ln>
        </p:spPr>
      </p:pic>
      <p:grpSp>
        <p:nvGrpSpPr>
          <p:cNvPr id="400" name="Google Shape;400;p25"/>
          <p:cNvGrpSpPr/>
          <p:nvPr/>
        </p:nvGrpSpPr>
        <p:grpSpPr>
          <a:xfrm>
            <a:off x="0" y="5843798"/>
            <a:ext cx="1122501" cy="1015975"/>
            <a:chOff x="218349" y="5737450"/>
            <a:chExt cx="1122501" cy="1122500"/>
          </a:xfrm>
        </p:grpSpPr>
        <p:pic>
          <p:nvPicPr>
            <p:cNvPr id="401" name="Google Shape;401;p25"/>
            <p:cNvPicPr preferRelativeResize="0"/>
            <p:nvPr/>
          </p:nvPicPr>
          <p:blipFill rotWithShape="1">
            <a:blip r:embed="rId4">
              <a:alphaModFix/>
            </a:blip>
            <a:srcRect/>
            <a:stretch/>
          </p:blipFill>
          <p:spPr>
            <a:xfrm>
              <a:off x="218350" y="6726951"/>
              <a:ext cx="1122500" cy="131048"/>
            </a:xfrm>
            <a:prstGeom prst="rect">
              <a:avLst/>
            </a:prstGeom>
            <a:noFill/>
            <a:ln>
              <a:noFill/>
            </a:ln>
          </p:spPr>
        </p:pic>
        <p:pic>
          <p:nvPicPr>
            <p:cNvPr id="402" name="Google Shape;402;p25"/>
            <p:cNvPicPr preferRelativeResize="0"/>
            <p:nvPr/>
          </p:nvPicPr>
          <p:blipFill rotWithShape="1">
            <a:blip r:embed="rId5">
              <a:alphaModFix/>
            </a:blip>
            <a:srcRect/>
            <a:stretch/>
          </p:blipFill>
          <p:spPr>
            <a:xfrm>
              <a:off x="218349" y="5737450"/>
              <a:ext cx="1122500" cy="1122500"/>
            </a:xfrm>
            <a:prstGeom prst="rect">
              <a:avLst/>
            </a:prstGeom>
            <a:noFill/>
            <a:ln>
              <a:noFill/>
            </a:ln>
          </p:spPr>
        </p:pic>
      </p:grpSp>
      <p:pic>
        <p:nvPicPr>
          <p:cNvPr id="403" name="Google Shape;403;p25"/>
          <p:cNvPicPr preferRelativeResize="0"/>
          <p:nvPr/>
        </p:nvPicPr>
        <p:blipFill rotWithShape="1">
          <a:blip r:embed="rId6">
            <a:alphaModFix/>
          </a:blip>
          <a:srcRect/>
          <a:stretch/>
        </p:blipFill>
        <p:spPr>
          <a:xfrm>
            <a:off x="11067450" y="5828505"/>
            <a:ext cx="1122500" cy="104655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9"/>
          <p:cNvSpPr/>
          <p:nvPr/>
        </p:nvSpPr>
        <p:spPr>
          <a:xfrm>
            <a:off x="916920" y="641520"/>
            <a:ext cx="9481680" cy="1155240"/>
          </a:xfrm>
          <a:prstGeom prst="rect">
            <a:avLst/>
          </a:prstGeom>
          <a:noFill/>
          <a:ln>
            <a:noFill/>
          </a:ln>
        </p:spPr>
        <p:txBody>
          <a:bodyPr spcFirstLastPara="1" wrap="square" lIns="0" tIns="12225" rIns="0" bIns="0" anchor="t" anchorCtr="0">
            <a:noAutofit/>
          </a:bodyPr>
          <a:lstStyle/>
          <a:p>
            <a:pPr marL="12600" marR="0" lvl="0" indent="0" algn="l" rtl="0">
              <a:lnSpc>
                <a:spcPct val="100000"/>
              </a:lnSpc>
              <a:spcBef>
                <a:spcPts val="0"/>
              </a:spcBef>
              <a:spcAft>
                <a:spcPts val="0"/>
              </a:spcAft>
              <a:buClr>
                <a:srgbClr val="000000"/>
              </a:buClr>
              <a:buSzPts val="4000"/>
              <a:buFont typeface="Arial"/>
              <a:buNone/>
            </a:pPr>
            <a:r>
              <a:rPr lang="it-IT" sz="4000" b="0" i="1" u="none" strike="noStrike" cap="none">
                <a:solidFill>
                  <a:srgbClr val="000000"/>
                </a:solidFill>
                <a:latin typeface="Georgia"/>
                <a:ea typeface="Georgia"/>
                <a:cs typeface="Georgia"/>
                <a:sym typeface="Georgia"/>
              </a:rPr>
              <a:t>Ruolo e funzioni degli enti anti tratta</a:t>
            </a:r>
            <a:endParaRPr sz="4000" b="0" i="0" u="none" strike="noStrike" cap="none">
              <a:solidFill>
                <a:srgbClr val="000000"/>
              </a:solidFill>
              <a:latin typeface="Arial"/>
              <a:ea typeface="Arial"/>
              <a:cs typeface="Arial"/>
              <a:sym typeface="Arial"/>
            </a:endParaRPr>
          </a:p>
        </p:txBody>
      </p:sp>
      <p:sp>
        <p:nvSpPr>
          <p:cNvPr id="409" name="Google Shape;409;p29"/>
          <p:cNvSpPr/>
          <p:nvPr/>
        </p:nvSpPr>
        <p:spPr>
          <a:xfrm>
            <a:off x="916925" y="1907648"/>
            <a:ext cx="9379200" cy="3708900"/>
          </a:xfrm>
          <a:prstGeom prst="rect">
            <a:avLst/>
          </a:prstGeom>
          <a:noFill/>
          <a:ln>
            <a:noFill/>
          </a:ln>
        </p:spPr>
        <p:txBody>
          <a:bodyPr spcFirstLastPara="1" wrap="square" lIns="0" tIns="97900" rIns="0" bIns="0" anchor="t" anchorCtr="0">
            <a:noAutofit/>
          </a:bodyPr>
          <a:lstStyle/>
          <a:p>
            <a:pPr marL="12600" marR="0" lvl="0" indent="0" algn="l" rtl="0">
              <a:lnSpc>
                <a:spcPct val="100000"/>
              </a:lnSpc>
              <a:spcBef>
                <a:spcPts val="0"/>
              </a:spcBef>
              <a:spcAft>
                <a:spcPts val="0"/>
              </a:spcAft>
              <a:buClr>
                <a:srgbClr val="000000"/>
              </a:buClr>
              <a:buSzPts val="2500"/>
              <a:buFont typeface="Arial"/>
              <a:buNone/>
            </a:pPr>
            <a:r>
              <a:rPr lang="it-IT" sz="2500" b="0" i="0" u="none" strike="noStrike" cap="none">
                <a:solidFill>
                  <a:srgbClr val="000000"/>
                </a:solidFill>
                <a:latin typeface="Quattrocento Sans"/>
                <a:ea typeface="Quattrocento Sans"/>
                <a:cs typeface="Quattrocento Sans"/>
                <a:sym typeface="Quattrocento Sans"/>
              </a:rPr>
              <a:t>▶ </a:t>
            </a:r>
            <a:r>
              <a:rPr lang="it-IT" sz="2500" b="0" i="0" u="none" strike="noStrike" cap="none">
                <a:solidFill>
                  <a:srgbClr val="000000"/>
                </a:solidFill>
                <a:latin typeface="Verdana"/>
                <a:ea typeface="Verdana"/>
                <a:cs typeface="Verdana"/>
                <a:sym typeface="Verdana"/>
              </a:rPr>
              <a:t>Contatto, emersione e tutela della persona</a:t>
            </a:r>
            <a:endParaRPr sz="2500" b="0" i="0" u="none" strike="noStrike" cap="none">
              <a:solidFill>
                <a:srgbClr val="000000"/>
              </a:solidFill>
              <a:latin typeface="Arial"/>
              <a:ea typeface="Arial"/>
              <a:cs typeface="Arial"/>
              <a:sym typeface="Arial"/>
            </a:endParaRPr>
          </a:p>
          <a:p>
            <a:pPr marL="12600" marR="0" lvl="0" indent="0" algn="l" rtl="0">
              <a:lnSpc>
                <a:spcPct val="100000"/>
              </a:lnSpc>
              <a:spcBef>
                <a:spcPts val="675"/>
              </a:spcBef>
              <a:spcAft>
                <a:spcPts val="0"/>
              </a:spcAft>
              <a:buClr>
                <a:srgbClr val="000000"/>
              </a:buClr>
              <a:buSzPts val="2500"/>
              <a:buFont typeface="Arial"/>
              <a:buNone/>
            </a:pPr>
            <a:r>
              <a:rPr lang="it-IT" sz="2500" b="0" i="0" u="none" strike="noStrike" cap="none">
                <a:solidFill>
                  <a:srgbClr val="000000"/>
                </a:solidFill>
                <a:latin typeface="Quattrocento Sans"/>
                <a:ea typeface="Quattrocento Sans"/>
                <a:cs typeface="Quattrocento Sans"/>
                <a:sym typeface="Quattrocento Sans"/>
              </a:rPr>
              <a:t>▶ </a:t>
            </a:r>
            <a:r>
              <a:rPr lang="it-IT" sz="2500" b="0" i="0" u="none" strike="noStrike" cap="none">
                <a:solidFill>
                  <a:srgbClr val="000000"/>
                </a:solidFill>
                <a:latin typeface="Verdana"/>
                <a:ea typeface="Verdana"/>
                <a:cs typeface="Verdana"/>
                <a:sym typeface="Verdana"/>
              </a:rPr>
              <a:t>Sportelli di ascolto, counselling, drop-in</a:t>
            </a:r>
            <a:endParaRPr sz="2500" b="0" i="0" u="none" strike="noStrike" cap="none">
              <a:solidFill>
                <a:srgbClr val="000000"/>
              </a:solidFill>
              <a:latin typeface="Arial"/>
              <a:ea typeface="Arial"/>
              <a:cs typeface="Arial"/>
              <a:sym typeface="Arial"/>
            </a:endParaRPr>
          </a:p>
          <a:p>
            <a:pPr marL="12600" marR="0" lvl="0" indent="0" algn="l" rtl="0">
              <a:lnSpc>
                <a:spcPct val="100000"/>
              </a:lnSpc>
              <a:spcBef>
                <a:spcPts val="660"/>
              </a:spcBef>
              <a:spcAft>
                <a:spcPts val="0"/>
              </a:spcAft>
              <a:buClr>
                <a:srgbClr val="000000"/>
              </a:buClr>
              <a:buSzPts val="2500"/>
              <a:buFont typeface="Arial"/>
              <a:buNone/>
            </a:pPr>
            <a:r>
              <a:rPr lang="it-IT" sz="2500" b="0" i="0" u="none" strike="noStrike" cap="none">
                <a:solidFill>
                  <a:srgbClr val="000000"/>
                </a:solidFill>
                <a:latin typeface="Quattrocento Sans"/>
                <a:ea typeface="Quattrocento Sans"/>
                <a:cs typeface="Quattrocento Sans"/>
                <a:sym typeface="Quattrocento Sans"/>
              </a:rPr>
              <a:t>▶ </a:t>
            </a:r>
            <a:r>
              <a:rPr lang="it-IT" sz="2500" b="0" i="0" u="none" strike="noStrike" cap="none">
                <a:solidFill>
                  <a:srgbClr val="000000"/>
                </a:solidFill>
                <a:latin typeface="Verdana"/>
                <a:ea typeface="Verdana"/>
                <a:cs typeface="Verdana"/>
                <a:sym typeface="Verdana"/>
              </a:rPr>
              <a:t>Accoglienza in case protette a indirizzo segreto</a:t>
            </a:r>
            <a:endParaRPr sz="2500" b="0" i="0" u="none" strike="noStrike" cap="none">
              <a:solidFill>
                <a:srgbClr val="000000"/>
              </a:solidFill>
              <a:latin typeface="Arial"/>
              <a:ea typeface="Arial"/>
              <a:cs typeface="Arial"/>
              <a:sym typeface="Arial"/>
            </a:endParaRPr>
          </a:p>
          <a:p>
            <a:pPr marL="12600" marR="0" lvl="0" indent="0" algn="l" rtl="0">
              <a:lnSpc>
                <a:spcPct val="100000"/>
              </a:lnSpc>
              <a:spcBef>
                <a:spcPts val="660"/>
              </a:spcBef>
              <a:spcAft>
                <a:spcPts val="0"/>
              </a:spcAft>
              <a:buClr>
                <a:srgbClr val="000000"/>
              </a:buClr>
              <a:buSzPts val="2500"/>
              <a:buFont typeface="Arial"/>
              <a:buNone/>
            </a:pPr>
            <a:r>
              <a:rPr lang="it-IT" sz="2500" b="0" i="0" u="none" strike="noStrike" cap="none">
                <a:solidFill>
                  <a:srgbClr val="000000"/>
                </a:solidFill>
                <a:latin typeface="Quattrocento Sans"/>
                <a:ea typeface="Quattrocento Sans"/>
                <a:cs typeface="Quattrocento Sans"/>
                <a:sym typeface="Quattrocento Sans"/>
              </a:rPr>
              <a:t>▶ </a:t>
            </a:r>
            <a:r>
              <a:rPr lang="it-IT" sz="2500" b="0" i="0" u="none" strike="noStrike" cap="none">
                <a:solidFill>
                  <a:srgbClr val="000000"/>
                </a:solidFill>
                <a:latin typeface="Verdana"/>
                <a:ea typeface="Verdana"/>
                <a:cs typeface="Verdana"/>
                <a:sym typeface="Verdana"/>
              </a:rPr>
              <a:t>Accompagnamento all’inclusione socio-lavorativa</a:t>
            </a:r>
            <a:endParaRPr sz="2500" b="0" i="0" u="none" strike="noStrike" cap="none">
              <a:solidFill>
                <a:srgbClr val="000000"/>
              </a:solidFill>
              <a:latin typeface="Arial"/>
              <a:ea typeface="Arial"/>
              <a:cs typeface="Arial"/>
              <a:sym typeface="Arial"/>
            </a:endParaRPr>
          </a:p>
          <a:p>
            <a:pPr marL="12600" marR="0" lvl="0" indent="0" algn="l" rtl="0">
              <a:lnSpc>
                <a:spcPct val="100000"/>
              </a:lnSpc>
              <a:spcBef>
                <a:spcPts val="669"/>
              </a:spcBef>
              <a:spcAft>
                <a:spcPts val="0"/>
              </a:spcAft>
              <a:buClr>
                <a:srgbClr val="000000"/>
              </a:buClr>
              <a:buSzPts val="2500"/>
              <a:buFont typeface="Arial"/>
              <a:buNone/>
            </a:pPr>
            <a:r>
              <a:rPr lang="it-IT" sz="2500" b="0" i="0" u="none" strike="noStrike" cap="none">
                <a:solidFill>
                  <a:srgbClr val="000000"/>
                </a:solidFill>
                <a:latin typeface="Quattrocento Sans"/>
                <a:ea typeface="Quattrocento Sans"/>
                <a:cs typeface="Quattrocento Sans"/>
                <a:sym typeface="Quattrocento Sans"/>
              </a:rPr>
              <a:t>▶ </a:t>
            </a:r>
            <a:r>
              <a:rPr lang="it-IT" sz="2500" b="0" i="0" u="none" strike="noStrike" cap="none">
                <a:solidFill>
                  <a:srgbClr val="000000"/>
                </a:solidFill>
                <a:latin typeface="Verdana"/>
                <a:ea typeface="Verdana"/>
                <a:cs typeface="Verdana"/>
                <a:sym typeface="Verdana"/>
              </a:rPr>
              <a:t>Messa a disposizione dei Servizi socio-sanitari</a:t>
            </a:r>
            <a:endParaRPr sz="2500" b="0" i="0" u="none" strike="noStrike" cap="none">
              <a:solidFill>
                <a:srgbClr val="000000"/>
              </a:solidFill>
              <a:latin typeface="Arial"/>
              <a:ea typeface="Arial"/>
              <a:cs typeface="Arial"/>
              <a:sym typeface="Arial"/>
            </a:endParaRPr>
          </a:p>
          <a:p>
            <a:pPr marL="12600" marR="0" lvl="0" indent="0" algn="l" rtl="0">
              <a:lnSpc>
                <a:spcPct val="100000"/>
              </a:lnSpc>
              <a:spcBef>
                <a:spcPts val="660"/>
              </a:spcBef>
              <a:spcAft>
                <a:spcPts val="0"/>
              </a:spcAft>
              <a:buClr>
                <a:srgbClr val="000000"/>
              </a:buClr>
              <a:buSzPts val="2500"/>
              <a:buFont typeface="Arial"/>
              <a:buNone/>
            </a:pPr>
            <a:r>
              <a:rPr lang="it-IT" sz="2500" b="0" i="0" u="none" strike="noStrike" cap="none">
                <a:solidFill>
                  <a:srgbClr val="000000"/>
                </a:solidFill>
                <a:latin typeface="Quattrocento Sans"/>
                <a:ea typeface="Quattrocento Sans"/>
                <a:cs typeface="Quattrocento Sans"/>
                <a:sym typeface="Quattrocento Sans"/>
              </a:rPr>
              <a:t>▶ </a:t>
            </a:r>
            <a:r>
              <a:rPr lang="it-IT" sz="2500" b="0" i="0" u="none" strike="noStrike" cap="none">
                <a:solidFill>
                  <a:srgbClr val="000000"/>
                </a:solidFill>
                <a:latin typeface="Verdana"/>
                <a:ea typeface="Verdana"/>
                <a:cs typeface="Verdana"/>
                <a:sym typeface="Verdana"/>
              </a:rPr>
              <a:t>Assistenza psicologica e sociale</a:t>
            </a:r>
            <a:endParaRPr sz="2500" b="0" i="0" u="none" strike="noStrike" cap="none">
              <a:solidFill>
                <a:srgbClr val="000000"/>
              </a:solidFill>
              <a:latin typeface="Arial"/>
              <a:ea typeface="Arial"/>
              <a:cs typeface="Arial"/>
              <a:sym typeface="Arial"/>
            </a:endParaRPr>
          </a:p>
          <a:p>
            <a:pPr marL="12599" marR="0" lvl="0" indent="0" algn="l" rtl="0">
              <a:lnSpc>
                <a:spcPct val="114285"/>
              </a:lnSpc>
              <a:spcBef>
                <a:spcPts val="666"/>
              </a:spcBef>
              <a:spcAft>
                <a:spcPts val="0"/>
              </a:spcAft>
              <a:buClr>
                <a:srgbClr val="000000"/>
              </a:buClr>
              <a:buSzPts val="2500"/>
              <a:buFont typeface="Arial"/>
              <a:buNone/>
            </a:pPr>
            <a:r>
              <a:rPr lang="it-IT" sz="2500" b="0" i="0" u="none" strike="noStrike" cap="none">
                <a:solidFill>
                  <a:srgbClr val="000000"/>
                </a:solidFill>
                <a:latin typeface="Quattrocento Sans"/>
                <a:ea typeface="Quattrocento Sans"/>
                <a:cs typeface="Quattrocento Sans"/>
                <a:sym typeface="Quattrocento Sans"/>
              </a:rPr>
              <a:t>▶ </a:t>
            </a:r>
            <a:r>
              <a:rPr lang="it-IT" sz="2500" b="0" i="0" u="none" strike="noStrike" cap="none">
                <a:solidFill>
                  <a:srgbClr val="000000"/>
                </a:solidFill>
                <a:latin typeface="Verdana"/>
                <a:ea typeface="Verdana"/>
                <a:cs typeface="Verdana"/>
                <a:sym typeface="Verdana"/>
              </a:rPr>
              <a:t>Assistenza legale anche ai fini dell’ottenimento del</a:t>
            </a:r>
            <a:r>
              <a:rPr lang="it-IT" sz="2500" b="0" i="0" u="none" strike="noStrike" cap="none">
                <a:solidFill>
                  <a:srgbClr val="000000"/>
                </a:solidFill>
                <a:latin typeface="Arial"/>
                <a:ea typeface="Arial"/>
                <a:cs typeface="Arial"/>
                <a:sym typeface="Arial"/>
              </a:rPr>
              <a:t> </a:t>
            </a:r>
            <a:r>
              <a:rPr lang="it-IT" sz="2500" b="0" i="0" u="none" strike="noStrike" cap="none">
                <a:solidFill>
                  <a:srgbClr val="000000"/>
                </a:solidFill>
                <a:latin typeface="Verdana"/>
                <a:ea typeface="Verdana"/>
                <a:cs typeface="Verdana"/>
                <a:sym typeface="Verdana"/>
              </a:rPr>
              <a:t>permesso di soggiorno</a:t>
            </a:r>
            <a:endParaRPr sz="2500" b="0" i="0" u="none" strike="noStrike" cap="none">
              <a:solidFill>
                <a:srgbClr val="000000"/>
              </a:solidFill>
              <a:latin typeface="Arial"/>
              <a:ea typeface="Arial"/>
              <a:cs typeface="Arial"/>
              <a:sym typeface="Arial"/>
            </a:endParaRPr>
          </a:p>
        </p:txBody>
      </p:sp>
      <p:grpSp>
        <p:nvGrpSpPr>
          <p:cNvPr id="410" name="Google Shape;410;p29"/>
          <p:cNvGrpSpPr/>
          <p:nvPr/>
        </p:nvGrpSpPr>
        <p:grpSpPr>
          <a:xfrm>
            <a:off x="0" y="5843798"/>
            <a:ext cx="1122501" cy="1015975"/>
            <a:chOff x="218349" y="5737450"/>
            <a:chExt cx="1122501" cy="1122500"/>
          </a:xfrm>
        </p:grpSpPr>
        <p:pic>
          <p:nvPicPr>
            <p:cNvPr id="411" name="Google Shape;411;p29"/>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412" name="Google Shape;412;p29"/>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413" name="Google Shape;413;p29"/>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3"/>
          <p:cNvPicPr preferRelativeResize="0"/>
          <p:nvPr/>
        </p:nvPicPr>
        <p:blipFill rotWithShape="1">
          <a:blip r:embed="rId3">
            <a:alphaModFix/>
          </a:blip>
          <a:srcRect/>
          <a:stretch/>
        </p:blipFill>
        <p:spPr>
          <a:xfrm>
            <a:off x="1152000" y="1584000"/>
            <a:ext cx="3097080" cy="4565520"/>
          </a:xfrm>
          <a:prstGeom prst="rect">
            <a:avLst/>
          </a:prstGeom>
          <a:noFill/>
          <a:ln>
            <a:noFill/>
          </a:ln>
        </p:spPr>
      </p:pic>
      <p:sp>
        <p:nvSpPr>
          <p:cNvPr id="156" name="Google Shape;156;p3"/>
          <p:cNvSpPr/>
          <p:nvPr/>
        </p:nvSpPr>
        <p:spPr>
          <a:xfrm>
            <a:off x="792000" y="216000"/>
            <a:ext cx="10452960" cy="1242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it-IT" sz="4000" b="0" i="1" u="none" strike="noStrike" cap="none">
                <a:solidFill>
                  <a:srgbClr val="000000"/>
                </a:solidFill>
                <a:latin typeface="Georgia"/>
                <a:ea typeface="Georgia"/>
                <a:cs typeface="Georgia"/>
                <a:sym typeface="Georgia"/>
              </a:rPr>
              <a:t>Progetto regionale ‘il FVG in rete contro</a:t>
            </a:r>
            <a:r>
              <a:rPr lang="it-IT" sz="1800" b="0" i="0" u="none" strike="noStrike" cap="none">
                <a:solidFill>
                  <a:srgbClr val="000000"/>
                </a:solidFill>
                <a:latin typeface="Arial"/>
                <a:ea typeface="Arial"/>
                <a:cs typeface="Arial"/>
                <a:sym typeface="Arial"/>
              </a:rPr>
              <a:t> </a:t>
            </a:r>
            <a:br>
              <a:rPr lang="it-IT" sz="1800" b="0" i="0" u="none" strike="noStrike" cap="none">
                <a:solidFill>
                  <a:srgbClr val="000000"/>
                </a:solidFill>
                <a:latin typeface="Arial"/>
                <a:ea typeface="Arial"/>
                <a:cs typeface="Arial"/>
                <a:sym typeface="Arial"/>
              </a:rPr>
            </a:br>
            <a:r>
              <a:rPr lang="it-IT" sz="4000" b="0" i="1" u="none" strike="noStrike" cap="none">
                <a:solidFill>
                  <a:srgbClr val="000000"/>
                </a:solidFill>
                <a:latin typeface="Georgia"/>
                <a:ea typeface="Georgia"/>
                <a:cs typeface="Georgia"/>
                <a:sym typeface="Georgia"/>
              </a:rPr>
              <a:t>la tratta’</a:t>
            </a:r>
            <a:endParaRPr sz="4000" b="0" i="0" u="none" strike="noStrike" cap="none">
              <a:solidFill>
                <a:srgbClr val="000000"/>
              </a:solidFill>
              <a:latin typeface="Arial"/>
              <a:ea typeface="Arial"/>
              <a:cs typeface="Arial"/>
              <a:sym typeface="Arial"/>
            </a:endParaRPr>
          </a:p>
        </p:txBody>
      </p:sp>
      <p:sp>
        <p:nvSpPr>
          <p:cNvPr id="157" name="Google Shape;157;p3"/>
          <p:cNvSpPr/>
          <p:nvPr/>
        </p:nvSpPr>
        <p:spPr>
          <a:xfrm>
            <a:off x="4608000" y="1565640"/>
            <a:ext cx="7343280" cy="5633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rgbClr val="000000"/>
                </a:solidFill>
                <a:latin typeface="Verdana"/>
                <a:ea typeface="Verdana"/>
                <a:cs typeface="Verdana"/>
                <a:sym typeface="Verdana"/>
              </a:rPr>
              <a:t>Nell’anno zero di Stella Polare, il 2000, le fondatrici del Comitato per i Diritti Civili delle Prostitute hanno dato avvio a Trieste al primo progetto di accoglienza per donne migranti vittime di tratta in una regione di confine come il Friuli Venezia Giulia. Da allora il percorso si è sviluppato attraverso una fitta rete di collaborazioni con enti e istituzioni verso forme di azione e politiche a sostegno dell’integrazione sociale per l’inserimento socio-lavorativo delle vittime di tratta e di sfruttamento. Per ricostruire i primi vent’anni di Stella Polare, il volume raccoglie le narrazioni di magistrati/e, giudici, poliziotti, operatrici sociali, mediatori, operatrici legali, assistenti sociali, antropologhe, attiviste e volontarie che sono stati protagonisti e collaboratori attivi nella realizzazione di questa rete anti-tratta.</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it-IT" sz="1800" b="0" i="0" u="none" strike="noStrike" cap="none">
                <a:solidFill>
                  <a:srgbClr val="000000"/>
                </a:solidFill>
                <a:latin typeface="Verdana"/>
                <a:ea typeface="Verdana"/>
                <a:cs typeface="Verdana"/>
                <a:sym typeface="Verdana"/>
              </a:rPr>
              <a:t>Il testo è disponibile gratuitamente al link: </a:t>
            </a:r>
            <a:r>
              <a:rPr lang="it-IT" sz="1800" b="0" i="0" u="sng" strike="noStrike" cap="none">
                <a:solidFill>
                  <a:srgbClr val="0000FF"/>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https://eut.units.it/it/catalogo/stella-polare-20-anni-di-rotta-e-di-rete-anti-tratta/5545</a:t>
            </a:r>
            <a:r>
              <a:rPr lang="it-IT" sz="1800" b="0" i="0" u="none" strike="noStrike" cap="none">
                <a:solidFill>
                  <a:srgbClr val="0000FF"/>
                </a:solidFill>
                <a:latin typeface="Verdana"/>
                <a:ea typeface="Verdana"/>
                <a:cs typeface="Verdana"/>
                <a:sym typeface="Verdana"/>
              </a:rPr>
              <a:t> </a:t>
            </a:r>
            <a:endParaRPr sz="1800" b="0" i="0" u="none" strike="noStrike" cap="none">
              <a:solidFill>
                <a:srgbClr val="000000"/>
              </a:solidFill>
              <a:latin typeface="Arial"/>
              <a:ea typeface="Arial"/>
              <a:cs typeface="Arial"/>
              <a:sym typeface="Arial"/>
            </a:endParaRPr>
          </a:p>
        </p:txBody>
      </p:sp>
      <p:grpSp>
        <p:nvGrpSpPr>
          <p:cNvPr id="158" name="Google Shape;158;p3"/>
          <p:cNvGrpSpPr/>
          <p:nvPr/>
        </p:nvGrpSpPr>
        <p:grpSpPr>
          <a:xfrm>
            <a:off x="0" y="5843798"/>
            <a:ext cx="1122501" cy="1015975"/>
            <a:chOff x="218349" y="5737450"/>
            <a:chExt cx="1122501" cy="1122500"/>
          </a:xfrm>
        </p:grpSpPr>
        <p:pic>
          <p:nvPicPr>
            <p:cNvPr id="159" name="Google Shape;159;p3"/>
            <p:cNvPicPr preferRelativeResize="0"/>
            <p:nvPr/>
          </p:nvPicPr>
          <p:blipFill rotWithShape="1">
            <a:blip r:embed="rId5">
              <a:alphaModFix/>
            </a:blip>
            <a:srcRect/>
            <a:stretch/>
          </p:blipFill>
          <p:spPr>
            <a:xfrm>
              <a:off x="218350" y="6726951"/>
              <a:ext cx="1122500" cy="131048"/>
            </a:xfrm>
            <a:prstGeom prst="rect">
              <a:avLst/>
            </a:prstGeom>
            <a:noFill/>
            <a:ln>
              <a:noFill/>
            </a:ln>
          </p:spPr>
        </p:pic>
        <p:pic>
          <p:nvPicPr>
            <p:cNvPr id="160" name="Google Shape;160;p3"/>
            <p:cNvPicPr preferRelativeResize="0"/>
            <p:nvPr/>
          </p:nvPicPr>
          <p:blipFill rotWithShape="1">
            <a:blip r:embed="rId6">
              <a:alphaModFix/>
            </a:blip>
            <a:srcRect/>
            <a:stretch/>
          </p:blipFill>
          <p:spPr>
            <a:xfrm>
              <a:off x="218349" y="5737450"/>
              <a:ext cx="1122500" cy="1122500"/>
            </a:xfrm>
            <a:prstGeom prst="rect">
              <a:avLst/>
            </a:prstGeom>
            <a:noFill/>
            <a:ln>
              <a:noFill/>
            </a:ln>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0"/>
          <p:cNvSpPr/>
          <p:nvPr/>
        </p:nvSpPr>
        <p:spPr>
          <a:xfrm>
            <a:off x="5050055" y="7563"/>
            <a:ext cx="7464425" cy="6845300"/>
          </a:xfrm>
          <a:custGeom>
            <a:avLst/>
            <a:gdLst/>
            <a:ahLst/>
            <a:cxnLst/>
            <a:rect l="l" t="t" r="r" b="b"/>
            <a:pathLst>
              <a:path w="7464425" h="6845300" extrusionOk="0">
                <a:moveTo>
                  <a:pt x="894532" y="6045200"/>
                </a:moveTo>
                <a:lnTo>
                  <a:pt x="835858" y="6045200"/>
                </a:lnTo>
                <a:lnTo>
                  <a:pt x="809521" y="6057900"/>
                </a:lnTo>
                <a:lnTo>
                  <a:pt x="787852" y="6096000"/>
                </a:lnTo>
                <a:lnTo>
                  <a:pt x="841133" y="6108700"/>
                </a:lnTo>
                <a:lnTo>
                  <a:pt x="888867" y="6121400"/>
                </a:lnTo>
                <a:lnTo>
                  <a:pt x="932053" y="6146800"/>
                </a:lnTo>
                <a:lnTo>
                  <a:pt x="971692" y="6172200"/>
                </a:lnTo>
                <a:lnTo>
                  <a:pt x="1008782" y="6210300"/>
                </a:lnTo>
                <a:lnTo>
                  <a:pt x="1044324" y="6235700"/>
                </a:lnTo>
                <a:lnTo>
                  <a:pt x="1079317" y="6273800"/>
                </a:lnTo>
                <a:lnTo>
                  <a:pt x="1113359" y="6311900"/>
                </a:lnTo>
                <a:lnTo>
                  <a:pt x="1149437" y="6337300"/>
                </a:lnTo>
                <a:lnTo>
                  <a:pt x="1192206" y="6362700"/>
                </a:lnTo>
                <a:lnTo>
                  <a:pt x="1275308" y="6362700"/>
                </a:lnTo>
                <a:lnTo>
                  <a:pt x="1297328" y="6375400"/>
                </a:lnTo>
                <a:lnTo>
                  <a:pt x="1310705" y="6400800"/>
                </a:lnTo>
                <a:lnTo>
                  <a:pt x="1313759" y="6426200"/>
                </a:lnTo>
                <a:lnTo>
                  <a:pt x="1313199" y="6477000"/>
                </a:lnTo>
                <a:lnTo>
                  <a:pt x="1325388" y="6527800"/>
                </a:lnTo>
                <a:lnTo>
                  <a:pt x="1348272" y="6565900"/>
                </a:lnTo>
                <a:lnTo>
                  <a:pt x="1379796" y="6604000"/>
                </a:lnTo>
                <a:lnTo>
                  <a:pt x="1417904" y="6616700"/>
                </a:lnTo>
                <a:lnTo>
                  <a:pt x="1460543" y="6642100"/>
                </a:lnTo>
                <a:lnTo>
                  <a:pt x="1597524" y="6680200"/>
                </a:lnTo>
                <a:lnTo>
                  <a:pt x="1642231" y="6705600"/>
                </a:lnTo>
                <a:lnTo>
                  <a:pt x="1686319" y="6718300"/>
                </a:lnTo>
                <a:lnTo>
                  <a:pt x="1773237" y="6769100"/>
                </a:lnTo>
                <a:lnTo>
                  <a:pt x="1816365" y="6781800"/>
                </a:lnTo>
                <a:lnTo>
                  <a:pt x="1902707" y="6832600"/>
                </a:lnTo>
                <a:lnTo>
                  <a:pt x="1946217" y="6845300"/>
                </a:lnTo>
                <a:lnTo>
                  <a:pt x="7463988" y="6845300"/>
                </a:lnTo>
                <a:lnTo>
                  <a:pt x="7463988" y="6197600"/>
                </a:lnTo>
                <a:lnTo>
                  <a:pt x="1329791" y="6197600"/>
                </a:lnTo>
                <a:lnTo>
                  <a:pt x="1286048" y="6184900"/>
                </a:lnTo>
                <a:lnTo>
                  <a:pt x="1203650" y="6159500"/>
                </a:lnTo>
                <a:lnTo>
                  <a:pt x="1152142" y="6146800"/>
                </a:lnTo>
                <a:lnTo>
                  <a:pt x="1100620" y="6121400"/>
                </a:lnTo>
                <a:lnTo>
                  <a:pt x="997562" y="6083300"/>
                </a:lnTo>
                <a:lnTo>
                  <a:pt x="946040" y="6070600"/>
                </a:lnTo>
                <a:lnTo>
                  <a:pt x="894532" y="6045200"/>
                </a:lnTo>
                <a:close/>
                <a:moveTo>
                  <a:pt x="859385" y="5740400"/>
                </a:moveTo>
                <a:lnTo>
                  <a:pt x="805632" y="5753100"/>
                </a:lnTo>
                <a:lnTo>
                  <a:pt x="840936" y="5791200"/>
                </a:lnTo>
                <a:lnTo>
                  <a:pt x="909848" y="5867400"/>
                </a:lnTo>
                <a:lnTo>
                  <a:pt x="945126" y="5892800"/>
                </a:lnTo>
                <a:lnTo>
                  <a:pt x="982064" y="5930900"/>
                </a:lnTo>
                <a:lnTo>
                  <a:pt x="1021498" y="5956300"/>
                </a:lnTo>
                <a:lnTo>
                  <a:pt x="1064263" y="5981700"/>
                </a:lnTo>
                <a:lnTo>
                  <a:pt x="1111194" y="5994400"/>
                </a:lnTo>
                <a:lnTo>
                  <a:pt x="1152207" y="6007100"/>
                </a:lnTo>
                <a:lnTo>
                  <a:pt x="1194629" y="6032500"/>
                </a:lnTo>
                <a:lnTo>
                  <a:pt x="1280040" y="6057900"/>
                </a:lnTo>
                <a:lnTo>
                  <a:pt x="1321203" y="6083300"/>
                </a:lnTo>
                <a:lnTo>
                  <a:pt x="1360118" y="6108700"/>
                </a:lnTo>
                <a:lnTo>
                  <a:pt x="1395872" y="6146800"/>
                </a:lnTo>
                <a:lnTo>
                  <a:pt x="1427551" y="6184900"/>
                </a:lnTo>
                <a:lnTo>
                  <a:pt x="1376614" y="6197600"/>
                </a:lnTo>
                <a:lnTo>
                  <a:pt x="7463988" y="6197600"/>
                </a:lnTo>
                <a:lnTo>
                  <a:pt x="7463988" y="5791199"/>
                </a:lnTo>
                <a:lnTo>
                  <a:pt x="994982" y="5791200"/>
                </a:lnTo>
                <a:lnTo>
                  <a:pt x="951488" y="5778500"/>
                </a:lnTo>
                <a:lnTo>
                  <a:pt x="907147" y="5753100"/>
                </a:lnTo>
                <a:lnTo>
                  <a:pt x="859385" y="5740400"/>
                </a:lnTo>
                <a:close/>
                <a:moveTo>
                  <a:pt x="340270" y="4991100"/>
                </a:moveTo>
                <a:lnTo>
                  <a:pt x="290393" y="4991100"/>
                </a:lnTo>
                <a:lnTo>
                  <a:pt x="323997" y="5029200"/>
                </a:lnTo>
                <a:lnTo>
                  <a:pt x="358918" y="5054600"/>
                </a:lnTo>
                <a:lnTo>
                  <a:pt x="394995" y="5092700"/>
                </a:lnTo>
                <a:lnTo>
                  <a:pt x="432068" y="5118100"/>
                </a:lnTo>
                <a:lnTo>
                  <a:pt x="469978" y="5156200"/>
                </a:lnTo>
                <a:lnTo>
                  <a:pt x="508563" y="5181600"/>
                </a:lnTo>
                <a:lnTo>
                  <a:pt x="587121" y="5232400"/>
                </a:lnTo>
                <a:lnTo>
                  <a:pt x="626774" y="5270500"/>
                </a:lnTo>
                <a:lnTo>
                  <a:pt x="745307" y="5346700"/>
                </a:lnTo>
                <a:lnTo>
                  <a:pt x="779293" y="5372100"/>
                </a:lnTo>
                <a:lnTo>
                  <a:pt x="809648" y="5397500"/>
                </a:lnTo>
                <a:lnTo>
                  <a:pt x="832693" y="5422900"/>
                </a:lnTo>
                <a:lnTo>
                  <a:pt x="844748" y="5473700"/>
                </a:lnTo>
                <a:lnTo>
                  <a:pt x="854485" y="5511800"/>
                </a:lnTo>
                <a:lnTo>
                  <a:pt x="867971" y="5562600"/>
                </a:lnTo>
                <a:lnTo>
                  <a:pt x="885621" y="5600700"/>
                </a:lnTo>
                <a:lnTo>
                  <a:pt x="907851" y="5638800"/>
                </a:lnTo>
                <a:lnTo>
                  <a:pt x="935075" y="5676900"/>
                </a:lnTo>
                <a:lnTo>
                  <a:pt x="967710" y="5715000"/>
                </a:lnTo>
                <a:lnTo>
                  <a:pt x="1006169" y="5740400"/>
                </a:lnTo>
                <a:lnTo>
                  <a:pt x="1050869" y="5765800"/>
                </a:lnTo>
                <a:lnTo>
                  <a:pt x="1040201" y="5791200"/>
                </a:lnTo>
                <a:lnTo>
                  <a:pt x="7463988" y="5791199"/>
                </a:lnTo>
                <a:lnTo>
                  <a:pt x="7463988" y="5143499"/>
                </a:lnTo>
                <a:lnTo>
                  <a:pt x="723971" y="5143500"/>
                </a:lnTo>
                <a:lnTo>
                  <a:pt x="672024" y="5130800"/>
                </a:lnTo>
                <a:lnTo>
                  <a:pt x="622389" y="5118100"/>
                </a:lnTo>
                <a:lnTo>
                  <a:pt x="574478" y="5092700"/>
                </a:lnTo>
                <a:lnTo>
                  <a:pt x="481485" y="5041900"/>
                </a:lnTo>
                <a:lnTo>
                  <a:pt x="388353" y="5016500"/>
                </a:lnTo>
                <a:lnTo>
                  <a:pt x="340270" y="4991100"/>
                </a:lnTo>
                <a:close/>
                <a:moveTo>
                  <a:pt x="75176" y="4572000"/>
                </a:moveTo>
                <a:lnTo>
                  <a:pt x="25169" y="4572000"/>
                </a:lnTo>
                <a:lnTo>
                  <a:pt x="6167" y="4597400"/>
                </a:lnTo>
                <a:lnTo>
                  <a:pt x="0" y="4622800"/>
                </a:lnTo>
                <a:lnTo>
                  <a:pt x="12834" y="4648200"/>
                </a:lnTo>
                <a:lnTo>
                  <a:pt x="35671" y="4660900"/>
                </a:lnTo>
                <a:lnTo>
                  <a:pt x="59507" y="4673600"/>
                </a:lnTo>
                <a:lnTo>
                  <a:pt x="106583" y="4686300"/>
                </a:lnTo>
                <a:lnTo>
                  <a:pt x="150612" y="4711700"/>
                </a:lnTo>
                <a:lnTo>
                  <a:pt x="192781" y="4737100"/>
                </a:lnTo>
                <a:lnTo>
                  <a:pt x="234279" y="4775200"/>
                </a:lnTo>
                <a:lnTo>
                  <a:pt x="446044" y="4902200"/>
                </a:lnTo>
                <a:lnTo>
                  <a:pt x="488441" y="4940300"/>
                </a:lnTo>
                <a:lnTo>
                  <a:pt x="530341" y="4965700"/>
                </a:lnTo>
                <a:lnTo>
                  <a:pt x="571503" y="4991100"/>
                </a:lnTo>
                <a:lnTo>
                  <a:pt x="611688" y="5029200"/>
                </a:lnTo>
                <a:lnTo>
                  <a:pt x="650655" y="5067300"/>
                </a:lnTo>
                <a:lnTo>
                  <a:pt x="688162" y="5105400"/>
                </a:lnTo>
                <a:lnTo>
                  <a:pt x="723971" y="5143500"/>
                </a:lnTo>
                <a:lnTo>
                  <a:pt x="7463988" y="5143499"/>
                </a:lnTo>
                <a:lnTo>
                  <a:pt x="7463988" y="4610100"/>
                </a:lnTo>
                <a:lnTo>
                  <a:pt x="287458" y="4610100"/>
                </a:lnTo>
                <a:lnTo>
                  <a:pt x="237624" y="4597400"/>
                </a:lnTo>
                <a:lnTo>
                  <a:pt x="190458" y="4597400"/>
                </a:lnTo>
                <a:lnTo>
                  <a:pt x="145472" y="4584700"/>
                </a:lnTo>
                <a:lnTo>
                  <a:pt x="102179" y="4584700"/>
                </a:lnTo>
                <a:lnTo>
                  <a:pt x="75176" y="4572000"/>
                </a:lnTo>
                <a:close/>
                <a:moveTo>
                  <a:pt x="130401" y="4368800"/>
                </a:moveTo>
                <a:lnTo>
                  <a:pt x="31059" y="4368800"/>
                </a:lnTo>
                <a:lnTo>
                  <a:pt x="59358" y="4406900"/>
                </a:lnTo>
                <a:lnTo>
                  <a:pt x="92338" y="4432300"/>
                </a:lnTo>
                <a:lnTo>
                  <a:pt x="128936" y="4457700"/>
                </a:lnTo>
                <a:lnTo>
                  <a:pt x="168089" y="4483100"/>
                </a:lnTo>
                <a:lnTo>
                  <a:pt x="290234" y="4521200"/>
                </a:lnTo>
                <a:lnTo>
                  <a:pt x="328966" y="4546600"/>
                </a:lnTo>
                <a:lnTo>
                  <a:pt x="364934" y="4572000"/>
                </a:lnTo>
                <a:lnTo>
                  <a:pt x="397073" y="4610100"/>
                </a:lnTo>
                <a:lnTo>
                  <a:pt x="7463988" y="4610100"/>
                </a:lnTo>
                <a:lnTo>
                  <a:pt x="7463988" y="4406900"/>
                </a:lnTo>
                <a:lnTo>
                  <a:pt x="304617" y="4406900"/>
                </a:lnTo>
                <a:lnTo>
                  <a:pt x="262164" y="4394200"/>
                </a:lnTo>
                <a:lnTo>
                  <a:pt x="219499" y="4394200"/>
                </a:lnTo>
                <a:lnTo>
                  <a:pt x="175839" y="4381500"/>
                </a:lnTo>
                <a:lnTo>
                  <a:pt x="130401" y="4368800"/>
                </a:lnTo>
                <a:close/>
                <a:moveTo>
                  <a:pt x="459822" y="4152900"/>
                </a:moveTo>
                <a:lnTo>
                  <a:pt x="420742" y="4165600"/>
                </a:lnTo>
                <a:lnTo>
                  <a:pt x="393501" y="4178300"/>
                </a:lnTo>
                <a:lnTo>
                  <a:pt x="378103" y="4216400"/>
                </a:lnTo>
                <a:lnTo>
                  <a:pt x="374551" y="4254500"/>
                </a:lnTo>
                <a:lnTo>
                  <a:pt x="382849" y="4318000"/>
                </a:lnTo>
                <a:lnTo>
                  <a:pt x="389127" y="4368800"/>
                </a:lnTo>
                <a:lnTo>
                  <a:pt x="379737" y="4394200"/>
                </a:lnTo>
                <a:lnTo>
                  <a:pt x="352345" y="4406900"/>
                </a:lnTo>
                <a:lnTo>
                  <a:pt x="7463988" y="4406900"/>
                </a:lnTo>
                <a:lnTo>
                  <a:pt x="7463988" y="4178300"/>
                </a:lnTo>
                <a:lnTo>
                  <a:pt x="563619" y="4178300"/>
                </a:lnTo>
                <a:lnTo>
                  <a:pt x="459822" y="4152900"/>
                </a:lnTo>
                <a:close/>
                <a:moveTo>
                  <a:pt x="488249" y="3225800"/>
                </a:moveTo>
                <a:lnTo>
                  <a:pt x="414853" y="3225800"/>
                </a:lnTo>
                <a:lnTo>
                  <a:pt x="402019" y="3238500"/>
                </a:lnTo>
                <a:lnTo>
                  <a:pt x="401385" y="3263900"/>
                </a:lnTo>
                <a:lnTo>
                  <a:pt x="408940" y="3276600"/>
                </a:lnTo>
                <a:lnTo>
                  <a:pt x="420677" y="3302000"/>
                </a:lnTo>
                <a:lnTo>
                  <a:pt x="432585" y="3314700"/>
                </a:lnTo>
                <a:lnTo>
                  <a:pt x="440657" y="3340100"/>
                </a:lnTo>
                <a:lnTo>
                  <a:pt x="440884" y="3352800"/>
                </a:lnTo>
                <a:lnTo>
                  <a:pt x="429256" y="3365500"/>
                </a:lnTo>
                <a:lnTo>
                  <a:pt x="401764" y="3378200"/>
                </a:lnTo>
                <a:lnTo>
                  <a:pt x="354401" y="3390900"/>
                </a:lnTo>
                <a:lnTo>
                  <a:pt x="402806" y="3416300"/>
                </a:lnTo>
                <a:lnTo>
                  <a:pt x="446414" y="3441700"/>
                </a:lnTo>
                <a:lnTo>
                  <a:pt x="486431" y="3467100"/>
                </a:lnTo>
                <a:lnTo>
                  <a:pt x="524065" y="3505200"/>
                </a:lnTo>
                <a:lnTo>
                  <a:pt x="560522" y="3530600"/>
                </a:lnTo>
                <a:lnTo>
                  <a:pt x="599695" y="3568700"/>
                </a:lnTo>
                <a:lnTo>
                  <a:pt x="629052" y="3606800"/>
                </a:lnTo>
                <a:lnTo>
                  <a:pt x="648780" y="3644900"/>
                </a:lnTo>
                <a:lnTo>
                  <a:pt x="659061" y="3683000"/>
                </a:lnTo>
                <a:lnTo>
                  <a:pt x="660080" y="3721100"/>
                </a:lnTo>
                <a:lnTo>
                  <a:pt x="652022" y="3771900"/>
                </a:lnTo>
                <a:lnTo>
                  <a:pt x="635071" y="3822700"/>
                </a:lnTo>
                <a:lnTo>
                  <a:pt x="618415" y="3860800"/>
                </a:lnTo>
                <a:lnTo>
                  <a:pt x="602234" y="3898900"/>
                </a:lnTo>
                <a:lnTo>
                  <a:pt x="589399" y="3949700"/>
                </a:lnTo>
                <a:lnTo>
                  <a:pt x="582775" y="3987800"/>
                </a:lnTo>
                <a:lnTo>
                  <a:pt x="585232" y="4038600"/>
                </a:lnTo>
                <a:lnTo>
                  <a:pt x="599638" y="4089400"/>
                </a:lnTo>
                <a:lnTo>
                  <a:pt x="611497" y="4127500"/>
                </a:lnTo>
                <a:lnTo>
                  <a:pt x="611267" y="4152900"/>
                </a:lnTo>
                <a:lnTo>
                  <a:pt x="596218" y="4165600"/>
                </a:lnTo>
                <a:lnTo>
                  <a:pt x="563619" y="4178300"/>
                </a:lnTo>
                <a:lnTo>
                  <a:pt x="7463988" y="4178300"/>
                </a:lnTo>
                <a:lnTo>
                  <a:pt x="7463988" y="3327400"/>
                </a:lnTo>
                <a:lnTo>
                  <a:pt x="713055" y="3327400"/>
                </a:lnTo>
                <a:lnTo>
                  <a:pt x="672302" y="3314700"/>
                </a:lnTo>
                <a:lnTo>
                  <a:pt x="633503" y="3289300"/>
                </a:lnTo>
                <a:lnTo>
                  <a:pt x="596180" y="3276600"/>
                </a:lnTo>
                <a:lnTo>
                  <a:pt x="559850" y="3251200"/>
                </a:lnTo>
                <a:lnTo>
                  <a:pt x="488249" y="3225800"/>
                </a:lnTo>
                <a:close/>
                <a:moveTo>
                  <a:pt x="1008197" y="2527300"/>
                </a:moveTo>
                <a:lnTo>
                  <a:pt x="900295" y="2527300"/>
                </a:lnTo>
                <a:lnTo>
                  <a:pt x="794964" y="2552700"/>
                </a:lnTo>
                <a:lnTo>
                  <a:pt x="762978" y="2565400"/>
                </a:lnTo>
                <a:lnTo>
                  <a:pt x="751959" y="2603500"/>
                </a:lnTo>
                <a:lnTo>
                  <a:pt x="745583" y="2654300"/>
                </a:lnTo>
                <a:lnTo>
                  <a:pt x="727527" y="2692400"/>
                </a:lnTo>
                <a:lnTo>
                  <a:pt x="706191" y="2692400"/>
                </a:lnTo>
                <a:lnTo>
                  <a:pt x="695352" y="2755900"/>
                </a:lnTo>
                <a:lnTo>
                  <a:pt x="674004" y="2806700"/>
                </a:lnTo>
                <a:lnTo>
                  <a:pt x="644126" y="2844800"/>
                </a:lnTo>
                <a:lnTo>
                  <a:pt x="607697" y="2870200"/>
                </a:lnTo>
                <a:lnTo>
                  <a:pt x="566697" y="2882900"/>
                </a:lnTo>
                <a:lnTo>
                  <a:pt x="523107" y="2908300"/>
                </a:lnTo>
                <a:lnTo>
                  <a:pt x="478906" y="2908300"/>
                </a:lnTo>
                <a:lnTo>
                  <a:pt x="436073" y="2921000"/>
                </a:lnTo>
                <a:lnTo>
                  <a:pt x="230844" y="2921000"/>
                </a:lnTo>
                <a:lnTo>
                  <a:pt x="236170" y="2971800"/>
                </a:lnTo>
                <a:lnTo>
                  <a:pt x="272879" y="3009900"/>
                </a:lnTo>
                <a:lnTo>
                  <a:pt x="311539" y="3035300"/>
                </a:lnTo>
                <a:lnTo>
                  <a:pt x="351942" y="3060700"/>
                </a:lnTo>
                <a:lnTo>
                  <a:pt x="393879" y="3086100"/>
                </a:lnTo>
                <a:lnTo>
                  <a:pt x="437143" y="3111500"/>
                </a:lnTo>
                <a:lnTo>
                  <a:pt x="481525" y="3136900"/>
                </a:lnTo>
                <a:lnTo>
                  <a:pt x="526817" y="3162300"/>
                </a:lnTo>
                <a:lnTo>
                  <a:pt x="572811" y="3175000"/>
                </a:lnTo>
                <a:lnTo>
                  <a:pt x="712924" y="3251200"/>
                </a:lnTo>
                <a:lnTo>
                  <a:pt x="759644" y="3263900"/>
                </a:lnTo>
                <a:lnTo>
                  <a:pt x="806026" y="3289300"/>
                </a:lnTo>
                <a:lnTo>
                  <a:pt x="851860" y="3327400"/>
                </a:lnTo>
                <a:lnTo>
                  <a:pt x="7463988" y="3327400"/>
                </a:lnTo>
                <a:lnTo>
                  <a:pt x="7463988" y="2603500"/>
                </a:lnTo>
                <a:lnTo>
                  <a:pt x="1305971" y="2603500"/>
                </a:lnTo>
                <a:lnTo>
                  <a:pt x="1275954" y="2590800"/>
                </a:lnTo>
                <a:lnTo>
                  <a:pt x="1214601" y="2565400"/>
                </a:lnTo>
                <a:lnTo>
                  <a:pt x="1185870" y="2552700"/>
                </a:lnTo>
                <a:lnTo>
                  <a:pt x="1095700" y="2552700"/>
                </a:lnTo>
                <a:lnTo>
                  <a:pt x="1008197" y="2527300"/>
                </a:lnTo>
                <a:close/>
                <a:moveTo>
                  <a:pt x="1395916" y="2514600"/>
                </a:moveTo>
                <a:lnTo>
                  <a:pt x="1377767" y="2514600"/>
                </a:lnTo>
                <a:lnTo>
                  <a:pt x="1358180" y="2565400"/>
                </a:lnTo>
                <a:lnTo>
                  <a:pt x="1333814" y="2590800"/>
                </a:lnTo>
                <a:lnTo>
                  <a:pt x="1305971" y="2603500"/>
                </a:lnTo>
                <a:lnTo>
                  <a:pt x="7463988" y="2603500"/>
                </a:lnTo>
                <a:lnTo>
                  <a:pt x="7463988" y="2552700"/>
                </a:lnTo>
                <a:lnTo>
                  <a:pt x="1626496" y="2552700"/>
                </a:lnTo>
                <a:lnTo>
                  <a:pt x="1587091" y="2540000"/>
                </a:lnTo>
                <a:lnTo>
                  <a:pt x="1548328" y="2540000"/>
                </a:lnTo>
                <a:lnTo>
                  <a:pt x="1496175" y="2527300"/>
                </a:lnTo>
                <a:lnTo>
                  <a:pt x="1440378" y="2527300"/>
                </a:lnTo>
                <a:lnTo>
                  <a:pt x="1395916" y="2514600"/>
                </a:lnTo>
                <a:close/>
                <a:moveTo>
                  <a:pt x="7463988" y="2387600"/>
                </a:moveTo>
                <a:lnTo>
                  <a:pt x="1501286" y="2387600"/>
                </a:lnTo>
                <a:lnTo>
                  <a:pt x="1551884" y="2400300"/>
                </a:lnTo>
                <a:lnTo>
                  <a:pt x="1596997" y="2400300"/>
                </a:lnTo>
                <a:lnTo>
                  <a:pt x="1639234" y="2425700"/>
                </a:lnTo>
                <a:lnTo>
                  <a:pt x="1673124" y="2451100"/>
                </a:lnTo>
                <a:lnTo>
                  <a:pt x="1693201" y="2489200"/>
                </a:lnTo>
                <a:lnTo>
                  <a:pt x="1693997" y="2514600"/>
                </a:lnTo>
                <a:lnTo>
                  <a:pt x="1663235" y="2540000"/>
                </a:lnTo>
                <a:lnTo>
                  <a:pt x="1626496" y="2552700"/>
                </a:lnTo>
                <a:lnTo>
                  <a:pt x="7463988" y="2552700"/>
                </a:lnTo>
                <a:lnTo>
                  <a:pt x="7463988" y="2387600"/>
                </a:lnTo>
                <a:close/>
                <a:moveTo>
                  <a:pt x="563625" y="1892300"/>
                </a:moveTo>
                <a:lnTo>
                  <a:pt x="514294" y="1892300"/>
                </a:lnTo>
                <a:lnTo>
                  <a:pt x="529129" y="1917700"/>
                </a:lnTo>
                <a:lnTo>
                  <a:pt x="550298" y="1943100"/>
                </a:lnTo>
                <a:lnTo>
                  <a:pt x="599638" y="1968500"/>
                </a:lnTo>
                <a:lnTo>
                  <a:pt x="650195" y="1981200"/>
                </a:lnTo>
                <a:lnTo>
                  <a:pt x="699642" y="2006600"/>
                </a:lnTo>
                <a:lnTo>
                  <a:pt x="748150" y="2019300"/>
                </a:lnTo>
                <a:lnTo>
                  <a:pt x="843033" y="2070100"/>
                </a:lnTo>
                <a:lnTo>
                  <a:pt x="889750" y="2082800"/>
                </a:lnTo>
                <a:lnTo>
                  <a:pt x="1075761" y="2184400"/>
                </a:lnTo>
                <a:lnTo>
                  <a:pt x="1120304" y="2209800"/>
                </a:lnTo>
                <a:lnTo>
                  <a:pt x="1157882" y="2235200"/>
                </a:lnTo>
                <a:lnTo>
                  <a:pt x="1188150" y="2273300"/>
                </a:lnTo>
                <a:lnTo>
                  <a:pt x="1210762" y="2324100"/>
                </a:lnTo>
                <a:lnTo>
                  <a:pt x="1230985" y="2362200"/>
                </a:lnTo>
                <a:lnTo>
                  <a:pt x="1260530" y="2387600"/>
                </a:lnTo>
                <a:lnTo>
                  <a:pt x="1300720" y="2400300"/>
                </a:lnTo>
                <a:lnTo>
                  <a:pt x="1352875" y="2400300"/>
                </a:lnTo>
                <a:lnTo>
                  <a:pt x="1401472" y="2387600"/>
                </a:lnTo>
                <a:lnTo>
                  <a:pt x="7463988" y="2387600"/>
                </a:lnTo>
                <a:lnTo>
                  <a:pt x="7463988" y="2197100"/>
                </a:lnTo>
                <a:lnTo>
                  <a:pt x="1670803" y="2197100"/>
                </a:lnTo>
                <a:lnTo>
                  <a:pt x="1621469" y="2184400"/>
                </a:lnTo>
                <a:lnTo>
                  <a:pt x="1572434" y="2184400"/>
                </a:lnTo>
                <a:lnTo>
                  <a:pt x="1044998" y="2044700"/>
                </a:lnTo>
                <a:lnTo>
                  <a:pt x="997430" y="2019300"/>
                </a:lnTo>
                <a:lnTo>
                  <a:pt x="854293" y="1981200"/>
                </a:lnTo>
                <a:lnTo>
                  <a:pt x="806345" y="1955800"/>
                </a:lnTo>
                <a:lnTo>
                  <a:pt x="563625" y="1892300"/>
                </a:lnTo>
                <a:close/>
                <a:moveTo>
                  <a:pt x="1597159" y="2057400"/>
                </a:moveTo>
                <a:lnTo>
                  <a:pt x="1501531" y="2057400"/>
                </a:lnTo>
                <a:lnTo>
                  <a:pt x="1452316" y="2070100"/>
                </a:lnTo>
                <a:lnTo>
                  <a:pt x="1783151" y="2159000"/>
                </a:lnTo>
                <a:lnTo>
                  <a:pt x="1828172" y="2184400"/>
                </a:lnTo>
                <a:lnTo>
                  <a:pt x="1871670" y="2197100"/>
                </a:lnTo>
                <a:lnTo>
                  <a:pt x="7463988" y="2197100"/>
                </a:lnTo>
                <a:lnTo>
                  <a:pt x="7463988" y="2108200"/>
                </a:lnTo>
                <a:lnTo>
                  <a:pt x="1782238" y="2108200"/>
                </a:lnTo>
                <a:lnTo>
                  <a:pt x="1597159" y="2057400"/>
                </a:lnTo>
                <a:close/>
                <a:moveTo>
                  <a:pt x="211675" y="444500"/>
                </a:moveTo>
                <a:lnTo>
                  <a:pt x="64814" y="444500"/>
                </a:lnTo>
                <a:lnTo>
                  <a:pt x="6167" y="457200"/>
                </a:lnTo>
                <a:lnTo>
                  <a:pt x="63104" y="482600"/>
                </a:lnTo>
                <a:lnTo>
                  <a:pt x="117679" y="508000"/>
                </a:lnTo>
                <a:lnTo>
                  <a:pt x="170084" y="533400"/>
                </a:lnTo>
                <a:lnTo>
                  <a:pt x="269145" y="558800"/>
                </a:lnTo>
                <a:lnTo>
                  <a:pt x="316184" y="584200"/>
                </a:lnTo>
                <a:lnTo>
                  <a:pt x="361817" y="596900"/>
                </a:lnTo>
                <a:lnTo>
                  <a:pt x="449631" y="622300"/>
                </a:lnTo>
                <a:lnTo>
                  <a:pt x="616801" y="673100"/>
                </a:lnTo>
                <a:lnTo>
                  <a:pt x="657946" y="698500"/>
                </a:lnTo>
                <a:lnTo>
                  <a:pt x="782892" y="736600"/>
                </a:lnTo>
                <a:lnTo>
                  <a:pt x="825680" y="762000"/>
                </a:lnTo>
                <a:lnTo>
                  <a:pt x="869357" y="774700"/>
                </a:lnTo>
                <a:lnTo>
                  <a:pt x="914114" y="800100"/>
                </a:lnTo>
                <a:lnTo>
                  <a:pt x="960142" y="825500"/>
                </a:lnTo>
                <a:lnTo>
                  <a:pt x="1007632" y="850900"/>
                </a:lnTo>
                <a:lnTo>
                  <a:pt x="1056776" y="876300"/>
                </a:lnTo>
                <a:lnTo>
                  <a:pt x="1107765" y="901700"/>
                </a:lnTo>
                <a:lnTo>
                  <a:pt x="1094430" y="914400"/>
                </a:lnTo>
                <a:lnTo>
                  <a:pt x="993417" y="914400"/>
                </a:lnTo>
                <a:lnTo>
                  <a:pt x="983305" y="939800"/>
                </a:lnTo>
                <a:lnTo>
                  <a:pt x="995306" y="977900"/>
                </a:lnTo>
                <a:lnTo>
                  <a:pt x="1036645" y="1003300"/>
                </a:lnTo>
                <a:lnTo>
                  <a:pt x="1087313" y="1016000"/>
                </a:lnTo>
                <a:lnTo>
                  <a:pt x="1184536" y="1041400"/>
                </a:lnTo>
                <a:lnTo>
                  <a:pt x="1231670" y="1066800"/>
                </a:lnTo>
                <a:lnTo>
                  <a:pt x="1278204" y="1079500"/>
                </a:lnTo>
                <a:lnTo>
                  <a:pt x="1324427" y="1104900"/>
                </a:lnTo>
                <a:lnTo>
                  <a:pt x="1356042" y="1117600"/>
                </a:lnTo>
                <a:lnTo>
                  <a:pt x="1382656" y="1143000"/>
                </a:lnTo>
                <a:lnTo>
                  <a:pt x="1397936" y="1168400"/>
                </a:lnTo>
                <a:lnTo>
                  <a:pt x="1395547" y="1219200"/>
                </a:lnTo>
                <a:lnTo>
                  <a:pt x="1228542" y="1219200"/>
                </a:lnTo>
                <a:lnTo>
                  <a:pt x="1250802" y="1244600"/>
                </a:lnTo>
                <a:lnTo>
                  <a:pt x="1253181" y="1270000"/>
                </a:lnTo>
                <a:lnTo>
                  <a:pt x="1244071" y="1295400"/>
                </a:lnTo>
                <a:lnTo>
                  <a:pt x="1231861" y="1320800"/>
                </a:lnTo>
                <a:lnTo>
                  <a:pt x="1224943" y="1333500"/>
                </a:lnTo>
                <a:lnTo>
                  <a:pt x="1231708" y="1358900"/>
                </a:lnTo>
                <a:lnTo>
                  <a:pt x="1307483" y="1358900"/>
                </a:lnTo>
                <a:lnTo>
                  <a:pt x="1350792" y="1371600"/>
                </a:lnTo>
                <a:lnTo>
                  <a:pt x="1391328" y="1397000"/>
                </a:lnTo>
                <a:lnTo>
                  <a:pt x="1429944" y="1422400"/>
                </a:lnTo>
                <a:lnTo>
                  <a:pt x="1504828" y="1473200"/>
                </a:lnTo>
                <a:lnTo>
                  <a:pt x="1542803" y="1498600"/>
                </a:lnTo>
                <a:lnTo>
                  <a:pt x="1582272" y="1511300"/>
                </a:lnTo>
                <a:lnTo>
                  <a:pt x="1624089" y="1524000"/>
                </a:lnTo>
                <a:lnTo>
                  <a:pt x="1669105" y="1536700"/>
                </a:lnTo>
                <a:lnTo>
                  <a:pt x="1685162" y="1536700"/>
                </a:lnTo>
                <a:lnTo>
                  <a:pt x="1696219" y="1549400"/>
                </a:lnTo>
                <a:lnTo>
                  <a:pt x="1702609" y="1574800"/>
                </a:lnTo>
                <a:lnTo>
                  <a:pt x="1704665" y="1587500"/>
                </a:lnTo>
                <a:lnTo>
                  <a:pt x="1700387" y="1612900"/>
                </a:lnTo>
                <a:lnTo>
                  <a:pt x="1689107" y="1625600"/>
                </a:lnTo>
                <a:lnTo>
                  <a:pt x="1559476" y="1625600"/>
                </a:lnTo>
                <a:lnTo>
                  <a:pt x="1523436" y="1651000"/>
                </a:lnTo>
                <a:lnTo>
                  <a:pt x="1569429" y="1663700"/>
                </a:lnTo>
                <a:lnTo>
                  <a:pt x="1613168" y="1689100"/>
                </a:lnTo>
                <a:lnTo>
                  <a:pt x="1651785" y="1714500"/>
                </a:lnTo>
                <a:lnTo>
                  <a:pt x="1682412" y="1752600"/>
                </a:lnTo>
                <a:lnTo>
                  <a:pt x="1702180" y="1790700"/>
                </a:lnTo>
                <a:lnTo>
                  <a:pt x="1708221" y="1841500"/>
                </a:lnTo>
                <a:lnTo>
                  <a:pt x="1714775" y="1866900"/>
                </a:lnTo>
                <a:lnTo>
                  <a:pt x="1731319" y="1879600"/>
                </a:lnTo>
                <a:lnTo>
                  <a:pt x="1753173" y="1892300"/>
                </a:lnTo>
                <a:lnTo>
                  <a:pt x="1775658" y="1892300"/>
                </a:lnTo>
                <a:lnTo>
                  <a:pt x="1810996" y="1905000"/>
                </a:lnTo>
                <a:lnTo>
                  <a:pt x="1842333" y="1930400"/>
                </a:lnTo>
                <a:lnTo>
                  <a:pt x="1869670" y="1943100"/>
                </a:lnTo>
                <a:lnTo>
                  <a:pt x="1893006" y="1981200"/>
                </a:lnTo>
                <a:lnTo>
                  <a:pt x="1893006" y="2006600"/>
                </a:lnTo>
                <a:lnTo>
                  <a:pt x="1881514" y="2057400"/>
                </a:lnTo>
                <a:lnTo>
                  <a:pt x="1857397" y="2095500"/>
                </a:lnTo>
                <a:lnTo>
                  <a:pt x="1823393" y="2108200"/>
                </a:lnTo>
                <a:lnTo>
                  <a:pt x="7463988" y="2108200"/>
                </a:lnTo>
                <a:lnTo>
                  <a:pt x="7463988" y="571500"/>
                </a:lnTo>
                <a:lnTo>
                  <a:pt x="1052960" y="571500"/>
                </a:lnTo>
                <a:lnTo>
                  <a:pt x="1004641" y="546100"/>
                </a:lnTo>
                <a:lnTo>
                  <a:pt x="583932" y="546100"/>
                </a:lnTo>
                <a:lnTo>
                  <a:pt x="542255" y="533400"/>
                </a:lnTo>
                <a:lnTo>
                  <a:pt x="500070" y="533400"/>
                </a:lnTo>
                <a:lnTo>
                  <a:pt x="450719" y="520700"/>
                </a:lnTo>
                <a:lnTo>
                  <a:pt x="417955" y="508000"/>
                </a:lnTo>
                <a:lnTo>
                  <a:pt x="397040" y="508000"/>
                </a:lnTo>
                <a:lnTo>
                  <a:pt x="383233" y="495300"/>
                </a:lnTo>
                <a:lnTo>
                  <a:pt x="371796" y="482600"/>
                </a:lnTo>
                <a:lnTo>
                  <a:pt x="357990" y="482600"/>
                </a:lnTo>
                <a:lnTo>
                  <a:pt x="337074" y="469900"/>
                </a:lnTo>
                <a:lnTo>
                  <a:pt x="304311" y="457200"/>
                </a:lnTo>
                <a:lnTo>
                  <a:pt x="254960" y="457200"/>
                </a:lnTo>
                <a:lnTo>
                  <a:pt x="211675" y="444500"/>
                </a:lnTo>
                <a:close/>
                <a:moveTo>
                  <a:pt x="1327538" y="1206500"/>
                </a:moveTo>
                <a:lnTo>
                  <a:pt x="1250259" y="1206500"/>
                </a:lnTo>
                <a:lnTo>
                  <a:pt x="1229244" y="1219200"/>
                </a:lnTo>
                <a:lnTo>
                  <a:pt x="1348430" y="1219200"/>
                </a:lnTo>
                <a:lnTo>
                  <a:pt x="1327538" y="1206500"/>
                </a:lnTo>
                <a:close/>
                <a:moveTo>
                  <a:pt x="991862" y="317500"/>
                </a:moveTo>
                <a:lnTo>
                  <a:pt x="969081" y="330200"/>
                </a:lnTo>
                <a:lnTo>
                  <a:pt x="950263" y="342900"/>
                </a:lnTo>
                <a:lnTo>
                  <a:pt x="943411" y="368300"/>
                </a:lnTo>
                <a:lnTo>
                  <a:pt x="943203" y="381000"/>
                </a:lnTo>
                <a:lnTo>
                  <a:pt x="944316" y="406400"/>
                </a:lnTo>
                <a:lnTo>
                  <a:pt x="947463" y="444500"/>
                </a:lnTo>
                <a:lnTo>
                  <a:pt x="985714" y="482600"/>
                </a:lnTo>
                <a:lnTo>
                  <a:pt x="1111702" y="520700"/>
                </a:lnTo>
                <a:lnTo>
                  <a:pt x="1162276" y="533400"/>
                </a:lnTo>
                <a:lnTo>
                  <a:pt x="1217874" y="546100"/>
                </a:lnTo>
                <a:lnTo>
                  <a:pt x="1157553" y="571500"/>
                </a:lnTo>
                <a:lnTo>
                  <a:pt x="7463988" y="571500"/>
                </a:lnTo>
                <a:lnTo>
                  <a:pt x="7463988" y="444500"/>
                </a:lnTo>
                <a:lnTo>
                  <a:pt x="1146754" y="444500"/>
                </a:lnTo>
                <a:lnTo>
                  <a:pt x="1108823" y="431800"/>
                </a:lnTo>
                <a:lnTo>
                  <a:pt x="1082857" y="419100"/>
                </a:lnTo>
                <a:lnTo>
                  <a:pt x="1064869" y="381000"/>
                </a:lnTo>
                <a:lnTo>
                  <a:pt x="1050869" y="355600"/>
                </a:lnTo>
                <a:lnTo>
                  <a:pt x="1036089" y="330200"/>
                </a:lnTo>
                <a:lnTo>
                  <a:pt x="1015309" y="330200"/>
                </a:lnTo>
                <a:lnTo>
                  <a:pt x="991862" y="317500"/>
                </a:lnTo>
                <a:close/>
                <a:moveTo>
                  <a:pt x="850912" y="508000"/>
                </a:moveTo>
                <a:lnTo>
                  <a:pt x="802055" y="508000"/>
                </a:lnTo>
                <a:lnTo>
                  <a:pt x="759531" y="520700"/>
                </a:lnTo>
                <a:lnTo>
                  <a:pt x="712901" y="533400"/>
                </a:lnTo>
                <a:lnTo>
                  <a:pt x="668557" y="546100"/>
                </a:lnTo>
                <a:lnTo>
                  <a:pt x="1004641" y="546100"/>
                </a:lnTo>
                <a:lnTo>
                  <a:pt x="955290" y="533400"/>
                </a:lnTo>
                <a:lnTo>
                  <a:pt x="850912" y="508000"/>
                </a:lnTo>
                <a:close/>
                <a:moveTo>
                  <a:pt x="1224986" y="342900"/>
                </a:moveTo>
                <a:lnTo>
                  <a:pt x="1202094" y="342900"/>
                </a:lnTo>
                <a:lnTo>
                  <a:pt x="1180536" y="355600"/>
                </a:lnTo>
                <a:lnTo>
                  <a:pt x="1166979" y="368300"/>
                </a:lnTo>
                <a:lnTo>
                  <a:pt x="1168090" y="393700"/>
                </a:lnTo>
                <a:lnTo>
                  <a:pt x="1182258" y="419100"/>
                </a:lnTo>
                <a:lnTo>
                  <a:pt x="1193426" y="431800"/>
                </a:lnTo>
                <a:lnTo>
                  <a:pt x="1186592" y="444500"/>
                </a:lnTo>
                <a:lnTo>
                  <a:pt x="7463988" y="444500"/>
                </a:lnTo>
                <a:lnTo>
                  <a:pt x="7463988" y="368300"/>
                </a:lnTo>
                <a:lnTo>
                  <a:pt x="1551884" y="368300"/>
                </a:lnTo>
                <a:lnTo>
                  <a:pt x="1504695" y="355600"/>
                </a:lnTo>
                <a:lnTo>
                  <a:pt x="1270859" y="355600"/>
                </a:lnTo>
                <a:lnTo>
                  <a:pt x="1224986" y="342900"/>
                </a:lnTo>
                <a:close/>
                <a:moveTo>
                  <a:pt x="1228542" y="63500"/>
                </a:moveTo>
                <a:lnTo>
                  <a:pt x="1175535" y="63500"/>
                </a:lnTo>
                <a:lnTo>
                  <a:pt x="1164534" y="88900"/>
                </a:lnTo>
                <a:lnTo>
                  <a:pt x="1158533" y="101600"/>
                </a:lnTo>
                <a:lnTo>
                  <a:pt x="1164534" y="127000"/>
                </a:lnTo>
                <a:lnTo>
                  <a:pt x="1178536" y="139700"/>
                </a:lnTo>
                <a:lnTo>
                  <a:pt x="1196538" y="152400"/>
                </a:lnTo>
                <a:lnTo>
                  <a:pt x="1229689" y="177800"/>
                </a:lnTo>
                <a:lnTo>
                  <a:pt x="1264483" y="177800"/>
                </a:lnTo>
                <a:lnTo>
                  <a:pt x="1299944" y="190500"/>
                </a:lnTo>
                <a:lnTo>
                  <a:pt x="1335095" y="190500"/>
                </a:lnTo>
                <a:lnTo>
                  <a:pt x="1393584" y="203200"/>
                </a:lnTo>
                <a:lnTo>
                  <a:pt x="1441817" y="215900"/>
                </a:lnTo>
                <a:lnTo>
                  <a:pt x="1480780" y="241300"/>
                </a:lnTo>
                <a:lnTo>
                  <a:pt x="1511456" y="279400"/>
                </a:lnTo>
                <a:lnTo>
                  <a:pt x="1534829" y="317500"/>
                </a:lnTo>
                <a:lnTo>
                  <a:pt x="1551884" y="368300"/>
                </a:lnTo>
                <a:lnTo>
                  <a:pt x="7463988" y="368300"/>
                </a:lnTo>
                <a:lnTo>
                  <a:pt x="7463988" y="127000"/>
                </a:lnTo>
                <a:lnTo>
                  <a:pt x="1494751" y="127000"/>
                </a:lnTo>
                <a:lnTo>
                  <a:pt x="1387054" y="101600"/>
                </a:lnTo>
                <a:lnTo>
                  <a:pt x="1333519" y="101600"/>
                </a:lnTo>
                <a:lnTo>
                  <a:pt x="1280584" y="76200"/>
                </a:lnTo>
                <a:lnTo>
                  <a:pt x="1228542" y="63500"/>
                </a:lnTo>
                <a:close/>
                <a:moveTo>
                  <a:pt x="1457507" y="342900"/>
                </a:moveTo>
                <a:lnTo>
                  <a:pt x="1410492" y="355600"/>
                </a:lnTo>
                <a:lnTo>
                  <a:pt x="1504695" y="355600"/>
                </a:lnTo>
                <a:lnTo>
                  <a:pt x="1457507" y="342900"/>
                </a:lnTo>
                <a:close/>
                <a:moveTo>
                  <a:pt x="7463988" y="0"/>
                </a:moveTo>
                <a:lnTo>
                  <a:pt x="1232098" y="0"/>
                </a:lnTo>
                <a:lnTo>
                  <a:pt x="1601668" y="101600"/>
                </a:lnTo>
                <a:lnTo>
                  <a:pt x="1588333" y="127000"/>
                </a:lnTo>
                <a:lnTo>
                  <a:pt x="7463988" y="127000"/>
                </a:lnTo>
                <a:lnTo>
                  <a:pt x="7463988" y="0"/>
                </a:lnTo>
                <a:close/>
              </a:path>
            </a:pathLst>
          </a:custGeom>
          <a:solidFill>
            <a:srgbClr val="EF7B97">
              <a:alpha val="20000"/>
            </a:srgbClr>
          </a:solidFill>
          <a:ln>
            <a:noFill/>
          </a:ln>
        </p:spPr>
        <p:txBody>
          <a:bodyPr/>
          <a:lstStyle/>
          <a:p>
            <a:endParaRPr lang="it-IT"/>
          </a:p>
        </p:txBody>
      </p:sp>
      <p:sp>
        <p:nvSpPr>
          <p:cNvPr id="419" name="Google Shape;419;p30"/>
          <p:cNvSpPr/>
          <p:nvPr/>
        </p:nvSpPr>
        <p:spPr>
          <a:xfrm>
            <a:off x="541800" y="3040920"/>
            <a:ext cx="4654080" cy="498960"/>
          </a:xfrm>
          <a:prstGeom prst="rect">
            <a:avLst/>
          </a:prstGeom>
          <a:noFill/>
          <a:ln>
            <a:noFill/>
          </a:ln>
        </p:spPr>
        <p:txBody>
          <a:bodyPr spcFirstLastPara="1" wrap="square" lIns="0" tIns="13300" rIns="0" bIns="0" anchor="t" anchorCtr="0">
            <a:noAutofit/>
          </a:bodyPr>
          <a:lstStyle/>
          <a:p>
            <a:pPr marL="12600" marR="0" lvl="0" indent="0" algn="l" rtl="0">
              <a:lnSpc>
                <a:spcPct val="100000"/>
              </a:lnSpc>
              <a:spcBef>
                <a:spcPts val="0"/>
              </a:spcBef>
              <a:spcAft>
                <a:spcPts val="0"/>
              </a:spcAft>
              <a:buClr>
                <a:srgbClr val="000000"/>
              </a:buClr>
              <a:buSzPts val="3200"/>
              <a:buFont typeface="Arial"/>
              <a:buNone/>
            </a:pPr>
            <a:r>
              <a:rPr lang="it-IT" sz="3200" b="0" i="1" u="none" strike="noStrike" cap="none">
                <a:solidFill>
                  <a:srgbClr val="000000"/>
                </a:solidFill>
                <a:latin typeface="Georgia"/>
                <a:ea typeface="Georgia"/>
                <a:cs typeface="Georgia"/>
                <a:sym typeface="Georgia"/>
              </a:rPr>
              <a:t>Modalità di emersione</a:t>
            </a:r>
            <a:endParaRPr sz="3200" b="0" i="0" u="none" strike="noStrike" cap="none">
              <a:solidFill>
                <a:srgbClr val="000000"/>
              </a:solidFill>
              <a:latin typeface="Arial"/>
              <a:ea typeface="Arial"/>
              <a:cs typeface="Arial"/>
              <a:sym typeface="Arial"/>
            </a:endParaRPr>
          </a:p>
        </p:txBody>
      </p:sp>
      <p:sp>
        <p:nvSpPr>
          <p:cNvPr id="420" name="Google Shape;420;p30"/>
          <p:cNvSpPr/>
          <p:nvPr/>
        </p:nvSpPr>
        <p:spPr>
          <a:xfrm>
            <a:off x="5266575" y="576025"/>
            <a:ext cx="5966400" cy="6299700"/>
          </a:xfrm>
          <a:prstGeom prst="rect">
            <a:avLst/>
          </a:prstGeom>
          <a:noFill/>
          <a:ln>
            <a:noFill/>
          </a:ln>
        </p:spPr>
        <p:txBody>
          <a:bodyPr spcFirstLastPara="1" wrap="square" lIns="0" tIns="65875" rIns="0" bIns="0" anchor="t" anchorCtr="0">
            <a:noAutofit/>
          </a:bodyPr>
          <a:lstStyle/>
          <a:p>
            <a:pPr marL="292680" marR="0" lvl="0" indent="-278280" algn="l" rtl="0">
              <a:lnSpc>
                <a:spcPct val="100000"/>
              </a:lnSpc>
              <a:spcBef>
                <a:spcPts val="0"/>
              </a:spcBef>
              <a:spcAft>
                <a:spcPts val="0"/>
              </a:spcAft>
              <a:buClr>
                <a:srgbClr val="000000"/>
              </a:buClr>
              <a:buSzPts val="1488"/>
              <a:buFont typeface="Noto Sans Symbols"/>
              <a:buChar char="⮚"/>
            </a:pPr>
            <a:r>
              <a:rPr lang="it-IT" sz="2400" b="0" i="0" u="none" strike="noStrike" cap="none">
                <a:solidFill>
                  <a:srgbClr val="000000"/>
                </a:solidFill>
                <a:latin typeface="Verdana"/>
                <a:ea typeface="Verdana"/>
                <a:cs typeface="Verdana"/>
                <a:sym typeface="Verdana"/>
              </a:rPr>
              <a:t>Richiesta spontanea di aiuto</a:t>
            </a:r>
            <a:endParaRPr sz="2400" b="0" i="0" u="none" strike="noStrike" cap="none">
              <a:solidFill>
                <a:srgbClr val="000000"/>
              </a:solidFill>
              <a:latin typeface="Arial"/>
              <a:ea typeface="Arial"/>
              <a:cs typeface="Arial"/>
              <a:sym typeface="Arial"/>
            </a:endParaRPr>
          </a:p>
          <a:p>
            <a:pPr marL="338400" marR="0" lvl="0" indent="-324000" algn="l" rtl="0">
              <a:lnSpc>
                <a:spcPct val="100000"/>
              </a:lnSpc>
              <a:spcBef>
                <a:spcPts val="420"/>
              </a:spcBef>
              <a:spcAft>
                <a:spcPts val="0"/>
              </a:spcAft>
              <a:buClr>
                <a:srgbClr val="000000"/>
              </a:buClr>
              <a:buSzPts val="2400"/>
              <a:buFont typeface="Noto Sans Symbols"/>
              <a:buChar char="⮚"/>
            </a:pPr>
            <a:r>
              <a:rPr lang="it-IT" sz="2400" b="0" i="0" u="none" strike="noStrike" cap="none">
                <a:solidFill>
                  <a:srgbClr val="000000"/>
                </a:solidFill>
                <a:latin typeface="Verdana"/>
                <a:ea typeface="Verdana"/>
                <a:cs typeface="Verdana"/>
                <a:sym typeface="Verdana"/>
              </a:rPr>
              <a:t>Interventi delle FFOO</a:t>
            </a:r>
            <a:endParaRPr sz="2400" b="0" i="0" u="none" strike="noStrike" cap="none">
              <a:solidFill>
                <a:srgbClr val="000000"/>
              </a:solidFill>
              <a:latin typeface="Arial"/>
              <a:ea typeface="Arial"/>
              <a:cs typeface="Arial"/>
              <a:sym typeface="Arial"/>
            </a:endParaRPr>
          </a:p>
          <a:p>
            <a:pPr marL="338400" marR="0" lvl="0" indent="-324000" algn="l" rtl="0">
              <a:lnSpc>
                <a:spcPct val="100000"/>
              </a:lnSpc>
              <a:spcBef>
                <a:spcPts val="431"/>
              </a:spcBef>
              <a:spcAft>
                <a:spcPts val="0"/>
              </a:spcAft>
              <a:buClr>
                <a:srgbClr val="000000"/>
              </a:buClr>
              <a:buSzPts val="2400"/>
              <a:buFont typeface="Noto Sans Symbols"/>
              <a:buChar char="⮚"/>
            </a:pPr>
            <a:r>
              <a:rPr lang="it-IT" sz="2400" b="0" i="0" u="none" strike="noStrike" cap="none">
                <a:solidFill>
                  <a:srgbClr val="000000"/>
                </a:solidFill>
                <a:latin typeface="Verdana"/>
                <a:ea typeface="Verdana"/>
                <a:cs typeface="Verdana"/>
                <a:sym typeface="Verdana"/>
              </a:rPr>
              <a:t>Numero verde anti tratta</a:t>
            </a:r>
            <a:endParaRPr sz="2400" b="0" i="0" u="none" strike="noStrike" cap="none">
              <a:solidFill>
                <a:srgbClr val="000000"/>
              </a:solidFill>
              <a:latin typeface="Arial"/>
              <a:ea typeface="Arial"/>
              <a:cs typeface="Arial"/>
              <a:sym typeface="Arial"/>
            </a:endParaRPr>
          </a:p>
          <a:p>
            <a:pPr marL="457200" marR="0" lvl="0" indent="0" algn="l" rtl="0">
              <a:lnSpc>
                <a:spcPct val="80000"/>
              </a:lnSpc>
              <a:spcBef>
                <a:spcPts val="995"/>
              </a:spcBef>
              <a:spcAft>
                <a:spcPts val="0"/>
              </a:spcAft>
              <a:buClr>
                <a:srgbClr val="000000"/>
              </a:buClr>
              <a:buSzPts val="2400"/>
              <a:buFont typeface="Arial"/>
              <a:buNone/>
            </a:pPr>
            <a:endParaRPr sz="2400" b="1" i="0" u="none" strike="noStrike" cap="none">
              <a:solidFill>
                <a:srgbClr val="000000"/>
              </a:solidFill>
              <a:latin typeface="Verdana"/>
              <a:ea typeface="Verdana"/>
              <a:cs typeface="Verdana"/>
              <a:sym typeface="Verdana"/>
            </a:endParaRPr>
          </a:p>
          <a:p>
            <a:pPr marL="0" marR="0" lvl="0" indent="0" algn="l" rtl="0">
              <a:lnSpc>
                <a:spcPct val="80000"/>
              </a:lnSpc>
              <a:spcBef>
                <a:spcPts val="995"/>
              </a:spcBef>
              <a:spcAft>
                <a:spcPts val="0"/>
              </a:spcAft>
              <a:buClr>
                <a:srgbClr val="000000"/>
              </a:buClr>
              <a:buSzPts val="2400"/>
              <a:buFont typeface="Arial"/>
              <a:buNone/>
            </a:pPr>
            <a:r>
              <a:rPr lang="it-IT" sz="2400" b="1" i="0" u="none" strike="noStrike" cap="none">
                <a:solidFill>
                  <a:srgbClr val="000000"/>
                </a:solidFill>
                <a:latin typeface="Verdana"/>
                <a:ea typeface="Verdana"/>
                <a:cs typeface="Verdana"/>
                <a:sym typeface="Verdana"/>
              </a:rPr>
              <a:t>Segnalazioni:</a:t>
            </a:r>
            <a:endParaRPr sz="2400" b="1" i="0" u="none" strike="noStrike" cap="none">
              <a:solidFill>
                <a:srgbClr val="000000"/>
              </a:solidFill>
              <a:latin typeface="Verdana"/>
              <a:ea typeface="Verdana"/>
              <a:cs typeface="Verdana"/>
              <a:sym typeface="Verdana"/>
            </a:endParaRPr>
          </a:p>
          <a:p>
            <a:pPr marL="927000" marR="0" lvl="0" indent="-324000" algn="l" rtl="0">
              <a:lnSpc>
                <a:spcPct val="114000"/>
              </a:lnSpc>
              <a:spcBef>
                <a:spcPts val="14"/>
              </a:spcBef>
              <a:spcAft>
                <a:spcPts val="0"/>
              </a:spcAft>
              <a:buClr>
                <a:srgbClr val="000000"/>
              </a:buClr>
              <a:buSzPts val="2400"/>
              <a:buFont typeface="Noto Sans Symbols"/>
              <a:buChar char="⮚"/>
            </a:pPr>
            <a:r>
              <a:rPr lang="it-IT" sz="2400" b="0" i="0" u="none" strike="noStrike" cap="none">
                <a:solidFill>
                  <a:srgbClr val="000000"/>
                </a:solidFill>
                <a:latin typeface="Verdana"/>
                <a:ea typeface="Verdana"/>
                <a:cs typeface="Verdana"/>
                <a:sym typeface="Verdana"/>
              </a:rPr>
              <a:t>Commissione Territoriale,  Servizi sociali</a:t>
            </a:r>
            <a:endParaRPr sz="2400" b="0" i="0" u="none" strike="noStrike" cap="none">
              <a:solidFill>
                <a:srgbClr val="000000"/>
              </a:solidFill>
              <a:latin typeface="Arial"/>
              <a:ea typeface="Arial"/>
              <a:cs typeface="Arial"/>
              <a:sym typeface="Arial"/>
            </a:endParaRPr>
          </a:p>
          <a:p>
            <a:pPr marL="927000" marR="0" lvl="0" indent="-324000" algn="l" rtl="0">
              <a:lnSpc>
                <a:spcPct val="137958"/>
              </a:lnSpc>
              <a:spcBef>
                <a:spcPts val="170"/>
              </a:spcBef>
              <a:spcAft>
                <a:spcPts val="0"/>
              </a:spcAft>
              <a:buClr>
                <a:srgbClr val="000000"/>
              </a:buClr>
              <a:buSzPts val="2400"/>
              <a:buFont typeface="Noto Sans Symbols"/>
              <a:buChar char="⮚"/>
            </a:pPr>
            <a:r>
              <a:rPr lang="it-IT" sz="2400" b="0" i="0" u="none" strike="noStrike" cap="none">
                <a:solidFill>
                  <a:srgbClr val="000000"/>
                </a:solidFill>
                <a:latin typeface="Verdana"/>
                <a:ea typeface="Verdana"/>
                <a:cs typeface="Verdana"/>
                <a:sym typeface="Verdana"/>
              </a:rPr>
              <a:t>Servizi sanitari  Comunità per minori</a:t>
            </a:r>
            <a:endParaRPr sz="2400" b="0" i="0" u="none" strike="noStrike" cap="none">
              <a:solidFill>
                <a:srgbClr val="000000"/>
              </a:solidFill>
              <a:latin typeface="Arial"/>
              <a:ea typeface="Arial"/>
              <a:cs typeface="Arial"/>
              <a:sym typeface="Arial"/>
            </a:endParaRPr>
          </a:p>
          <a:p>
            <a:pPr marL="927000" marR="0" lvl="0" indent="-324000" algn="l" rtl="0">
              <a:lnSpc>
                <a:spcPct val="137958"/>
              </a:lnSpc>
              <a:spcBef>
                <a:spcPts val="170"/>
              </a:spcBef>
              <a:spcAft>
                <a:spcPts val="0"/>
              </a:spcAft>
              <a:buClr>
                <a:srgbClr val="000000"/>
              </a:buClr>
              <a:buSzPts val="2400"/>
              <a:buFont typeface="Noto Sans Symbols"/>
              <a:buChar char="⮚"/>
            </a:pPr>
            <a:r>
              <a:rPr lang="it-IT" sz="2400" b="0" i="0" u="none" strike="noStrike" cap="none">
                <a:solidFill>
                  <a:srgbClr val="000000"/>
                </a:solidFill>
                <a:latin typeface="Verdana"/>
                <a:ea typeface="Verdana"/>
                <a:cs typeface="Verdana"/>
                <a:sym typeface="Verdana"/>
              </a:rPr>
              <a:t>Associazioni del territorio</a:t>
            </a:r>
            <a:endParaRPr sz="2400" b="0" i="0" u="none" strike="noStrike" cap="none">
              <a:solidFill>
                <a:srgbClr val="000000"/>
              </a:solidFill>
              <a:latin typeface="Arial"/>
              <a:ea typeface="Arial"/>
              <a:cs typeface="Arial"/>
              <a:sym typeface="Arial"/>
            </a:endParaRPr>
          </a:p>
          <a:p>
            <a:pPr marL="927000" marR="0" lvl="0" indent="-324000" algn="l" rtl="0">
              <a:lnSpc>
                <a:spcPct val="137500"/>
              </a:lnSpc>
              <a:spcBef>
                <a:spcPts val="0"/>
              </a:spcBef>
              <a:spcAft>
                <a:spcPts val="0"/>
              </a:spcAft>
              <a:buClr>
                <a:srgbClr val="000000"/>
              </a:buClr>
              <a:buSzPts val="2400"/>
              <a:buFont typeface="Noto Sans Symbols"/>
              <a:buChar char="⮚"/>
            </a:pPr>
            <a:r>
              <a:rPr lang="it-IT" sz="2400" b="0" i="0" u="none" strike="noStrike" cap="none">
                <a:solidFill>
                  <a:srgbClr val="000000"/>
                </a:solidFill>
                <a:latin typeface="Verdana"/>
                <a:ea typeface="Verdana"/>
                <a:cs typeface="Verdana"/>
                <a:sym typeface="Verdana"/>
              </a:rPr>
              <a:t>Operatori legali</a:t>
            </a:r>
            <a:endParaRPr sz="2400" b="0" i="0" u="none" strike="noStrike" cap="none">
              <a:solidFill>
                <a:srgbClr val="000000"/>
              </a:solidFill>
              <a:latin typeface="Arial"/>
              <a:ea typeface="Arial"/>
              <a:cs typeface="Arial"/>
              <a:sym typeface="Arial"/>
            </a:endParaRPr>
          </a:p>
          <a:p>
            <a:pPr marL="927000" marR="0" lvl="0" indent="-324000" algn="l" rtl="0">
              <a:lnSpc>
                <a:spcPct val="137500"/>
              </a:lnSpc>
              <a:spcBef>
                <a:spcPts val="0"/>
              </a:spcBef>
              <a:spcAft>
                <a:spcPts val="0"/>
              </a:spcAft>
              <a:buClr>
                <a:srgbClr val="000000"/>
              </a:buClr>
              <a:buSzPts val="2400"/>
              <a:buFont typeface="Noto Sans Symbols"/>
              <a:buChar char="⮚"/>
            </a:pPr>
            <a:r>
              <a:rPr lang="it-IT" sz="2400" b="0" i="0" u="none" strike="noStrike" cap="none">
                <a:solidFill>
                  <a:srgbClr val="000000"/>
                </a:solidFill>
                <a:latin typeface="Verdana"/>
                <a:ea typeface="Verdana"/>
                <a:cs typeface="Verdana"/>
                <a:sym typeface="Verdana"/>
              </a:rPr>
              <a:t>Beneficiarie del programma  Clienti</a:t>
            </a:r>
            <a:endParaRPr sz="2400" b="0" i="0" u="none" strike="noStrike" cap="none">
              <a:solidFill>
                <a:srgbClr val="000000"/>
              </a:solidFill>
              <a:latin typeface="Arial"/>
              <a:ea typeface="Arial"/>
              <a:cs typeface="Arial"/>
              <a:sym typeface="Arial"/>
            </a:endParaRPr>
          </a:p>
        </p:txBody>
      </p:sp>
      <p:grpSp>
        <p:nvGrpSpPr>
          <p:cNvPr id="421" name="Google Shape;421;p30"/>
          <p:cNvGrpSpPr/>
          <p:nvPr/>
        </p:nvGrpSpPr>
        <p:grpSpPr>
          <a:xfrm>
            <a:off x="0" y="5843798"/>
            <a:ext cx="1122501" cy="1015975"/>
            <a:chOff x="218349" y="5737450"/>
            <a:chExt cx="1122501" cy="1122500"/>
          </a:xfrm>
        </p:grpSpPr>
        <p:pic>
          <p:nvPicPr>
            <p:cNvPr id="422" name="Google Shape;422;p30"/>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423" name="Google Shape;423;p30"/>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424" name="Google Shape;424;p30"/>
          <p:cNvPicPr preferRelativeResize="0"/>
          <p:nvPr/>
        </p:nvPicPr>
        <p:blipFill rotWithShape="1">
          <a:blip r:embed="rId5">
            <a:alphaModFix/>
          </a:blip>
          <a:srcRect/>
          <a:stretch/>
        </p:blipFill>
        <p:spPr>
          <a:xfrm>
            <a:off x="11054475" y="5828505"/>
            <a:ext cx="1122500" cy="104655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32998f35adf_0_192"/>
          <p:cNvSpPr txBox="1">
            <a:spLocks noGrp="1"/>
          </p:cNvSpPr>
          <p:nvPr>
            <p:ph type="title"/>
          </p:nvPr>
        </p:nvSpPr>
        <p:spPr>
          <a:xfrm>
            <a:off x="1827538" y="2406780"/>
            <a:ext cx="9120000" cy="6285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it-IT" sz="4000" b="0">
                <a:latin typeface="Georgia"/>
                <a:ea typeface="Georgia"/>
                <a:cs typeface="Georgia"/>
                <a:sym typeface="Georgia"/>
              </a:rPr>
              <a:t>Contrasto allo sfruttamento lavorativo</a:t>
            </a:r>
            <a:endParaRPr sz="4000">
              <a:latin typeface="Georgia"/>
              <a:ea typeface="Georgia"/>
              <a:cs typeface="Georgia"/>
              <a:sym typeface="Georgia"/>
            </a:endParaRPr>
          </a:p>
        </p:txBody>
      </p:sp>
      <p:pic>
        <p:nvPicPr>
          <p:cNvPr id="430" name="Google Shape;430;g32998f35adf_0_192"/>
          <p:cNvPicPr preferRelativeResize="0"/>
          <p:nvPr/>
        </p:nvPicPr>
        <p:blipFill rotWithShape="1">
          <a:blip r:embed="rId3">
            <a:alphaModFix/>
          </a:blip>
          <a:srcRect/>
          <a:stretch/>
        </p:blipFill>
        <p:spPr>
          <a:xfrm>
            <a:off x="11069500" y="5811442"/>
            <a:ext cx="1122500" cy="1046557"/>
          </a:xfrm>
          <a:prstGeom prst="rect">
            <a:avLst/>
          </a:prstGeom>
          <a:noFill/>
          <a:ln>
            <a:noFill/>
          </a:ln>
        </p:spPr>
      </p:pic>
      <p:sp>
        <p:nvSpPr>
          <p:cNvPr id="431" name="Google Shape;431;g32998f35adf_0_192"/>
          <p:cNvSpPr txBox="1"/>
          <p:nvPr/>
        </p:nvSpPr>
        <p:spPr>
          <a:xfrm>
            <a:off x="148000" y="2960275"/>
            <a:ext cx="11563200" cy="800400"/>
          </a:xfrm>
          <a:prstGeom prst="rect">
            <a:avLst/>
          </a:prstGeom>
          <a:noFill/>
          <a:ln>
            <a:noFill/>
          </a:ln>
        </p:spPr>
        <p:txBody>
          <a:bodyPr spcFirstLastPara="1" wrap="square" lIns="91425" tIns="91425" rIns="91425" bIns="91425" anchor="t" anchorCtr="0">
            <a:spAutoFit/>
          </a:bodyPr>
          <a:lstStyle/>
          <a:p>
            <a:pPr marL="12700" marR="0" lvl="0" indent="0" algn="ctr" rtl="0">
              <a:lnSpc>
                <a:spcPct val="100000"/>
              </a:lnSpc>
              <a:spcBef>
                <a:spcPts val="0"/>
              </a:spcBef>
              <a:spcAft>
                <a:spcPts val="0"/>
              </a:spcAft>
              <a:buClr>
                <a:srgbClr val="000000"/>
              </a:buClr>
              <a:buSzPts val="4000"/>
              <a:buFont typeface="Arial"/>
              <a:buNone/>
            </a:pPr>
            <a:r>
              <a:rPr lang="it-IT" sz="4000" b="1" i="0" u="none" strike="noStrike" cap="none">
                <a:solidFill>
                  <a:schemeClr val="dk1"/>
                </a:solidFill>
                <a:latin typeface="Georgia"/>
                <a:ea typeface="Georgia"/>
                <a:cs typeface="Georgia"/>
                <a:sym typeface="Georgia"/>
              </a:rPr>
              <a:t>Contrasto allo sfruttamento lavorativo</a:t>
            </a:r>
            <a:endParaRPr sz="4000" b="1" i="0" u="none" strike="noStrike" cap="none">
              <a:solidFill>
                <a:schemeClr val="dk1"/>
              </a:solidFill>
              <a:latin typeface="Georgia"/>
              <a:ea typeface="Georgia"/>
              <a:cs typeface="Georgia"/>
              <a:sym typeface="Georgia"/>
            </a:endParaRPr>
          </a:p>
        </p:txBody>
      </p:sp>
      <p:grpSp>
        <p:nvGrpSpPr>
          <p:cNvPr id="432" name="Google Shape;432;g32998f35adf_0_192"/>
          <p:cNvGrpSpPr/>
          <p:nvPr/>
        </p:nvGrpSpPr>
        <p:grpSpPr>
          <a:xfrm>
            <a:off x="0" y="5843798"/>
            <a:ext cx="1122501" cy="1015975"/>
            <a:chOff x="218349" y="5737450"/>
            <a:chExt cx="1122501" cy="1122500"/>
          </a:xfrm>
        </p:grpSpPr>
        <p:pic>
          <p:nvPicPr>
            <p:cNvPr id="433" name="Google Shape;433;g32998f35adf_0_192"/>
            <p:cNvPicPr preferRelativeResize="0"/>
            <p:nvPr/>
          </p:nvPicPr>
          <p:blipFill rotWithShape="1">
            <a:blip r:embed="rId4">
              <a:alphaModFix/>
            </a:blip>
            <a:srcRect/>
            <a:stretch/>
          </p:blipFill>
          <p:spPr>
            <a:xfrm>
              <a:off x="218350" y="6726951"/>
              <a:ext cx="1122500" cy="131048"/>
            </a:xfrm>
            <a:prstGeom prst="rect">
              <a:avLst/>
            </a:prstGeom>
            <a:noFill/>
            <a:ln>
              <a:noFill/>
            </a:ln>
          </p:spPr>
        </p:pic>
        <p:pic>
          <p:nvPicPr>
            <p:cNvPr id="434" name="Google Shape;434;g32998f35adf_0_192"/>
            <p:cNvPicPr preferRelativeResize="0"/>
            <p:nvPr/>
          </p:nvPicPr>
          <p:blipFill rotWithShape="1">
            <a:blip r:embed="rId5">
              <a:alphaModFix/>
            </a:blip>
            <a:srcRect/>
            <a:stretch/>
          </p:blipFill>
          <p:spPr>
            <a:xfrm>
              <a:off x="218349" y="5737450"/>
              <a:ext cx="1122500" cy="1122500"/>
            </a:xfrm>
            <a:prstGeom prst="rect">
              <a:avLst/>
            </a:prstGeom>
            <a:noFill/>
            <a:ln>
              <a:noFill/>
            </a:ln>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32a446cbae2_1_30"/>
          <p:cNvSpPr txBox="1">
            <a:spLocks noGrp="1"/>
          </p:cNvSpPr>
          <p:nvPr>
            <p:ph type="title"/>
          </p:nvPr>
        </p:nvSpPr>
        <p:spPr>
          <a:xfrm>
            <a:off x="609480" y="273600"/>
            <a:ext cx="10972500" cy="114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it-IT" sz="2700" b="1">
                <a:latin typeface="Roboto"/>
                <a:ea typeface="Roboto"/>
                <a:cs typeface="Roboto"/>
                <a:sym typeface="Roboto"/>
              </a:rPr>
              <a:t>Linee guida contro lo sfruttamento lavorativo - definizione</a:t>
            </a:r>
            <a:endParaRPr sz="2700" b="1">
              <a:latin typeface="Roboto"/>
              <a:ea typeface="Roboto"/>
              <a:cs typeface="Roboto"/>
              <a:sym typeface="Roboto"/>
            </a:endParaRPr>
          </a:p>
        </p:txBody>
      </p:sp>
      <p:sp>
        <p:nvSpPr>
          <p:cNvPr id="440" name="Google Shape;440;g32a446cbae2_1_30"/>
          <p:cNvSpPr txBox="1">
            <a:spLocks noGrp="1"/>
          </p:cNvSpPr>
          <p:nvPr>
            <p:ph type="subTitle" idx="1"/>
          </p:nvPr>
        </p:nvSpPr>
        <p:spPr>
          <a:xfrm>
            <a:off x="1103275" y="2184300"/>
            <a:ext cx="10478700" cy="22956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SzPts val="1400"/>
              <a:buNone/>
            </a:pPr>
            <a:r>
              <a:rPr lang="it-IT" sz="2600">
                <a:latin typeface="Roboto"/>
                <a:ea typeface="Roboto"/>
                <a:cs typeface="Roboto"/>
                <a:sym typeface="Roboto"/>
              </a:rPr>
              <a:t>E’ vittima di sfruttamento lavorativo la persona il cui stato di vulnerabilità è tale da compromettere fortemente  la libertà di scelta, inducendola ad accettare condizioni di lavoro inique a seguito di approfittamento del proprio stato di bisogno da parte degli intermediari e degli utilizzatori </a:t>
            </a:r>
            <a:endParaRPr sz="2600">
              <a:latin typeface="Roboto"/>
              <a:ea typeface="Roboto"/>
              <a:cs typeface="Roboto"/>
              <a:sym typeface="Roboto"/>
            </a:endParaRPr>
          </a:p>
        </p:txBody>
      </p:sp>
      <p:grpSp>
        <p:nvGrpSpPr>
          <p:cNvPr id="441" name="Google Shape;441;g32a446cbae2_1_30"/>
          <p:cNvGrpSpPr/>
          <p:nvPr/>
        </p:nvGrpSpPr>
        <p:grpSpPr>
          <a:xfrm>
            <a:off x="0" y="5843798"/>
            <a:ext cx="1122501" cy="1015975"/>
            <a:chOff x="218349" y="5737450"/>
            <a:chExt cx="1122501" cy="1122500"/>
          </a:xfrm>
        </p:grpSpPr>
        <p:pic>
          <p:nvPicPr>
            <p:cNvPr id="442" name="Google Shape;442;g32a446cbae2_1_30"/>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443" name="Google Shape;443;g32a446cbae2_1_30"/>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444" name="Google Shape;444;g32a446cbae2_1_30"/>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grpSp>
        <p:nvGrpSpPr>
          <p:cNvPr id="449" name="Google Shape;449;g32998f35adf_0_198"/>
          <p:cNvGrpSpPr/>
          <p:nvPr/>
        </p:nvGrpSpPr>
        <p:grpSpPr>
          <a:xfrm>
            <a:off x="0" y="0"/>
            <a:ext cx="12125267" cy="6858000"/>
            <a:chOff x="0" y="0"/>
            <a:chExt cx="12125267" cy="6858000"/>
          </a:xfrm>
        </p:grpSpPr>
        <p:sp>
          <p:nvSpPr>
            <p:cNvPr id="450" name="Google Shape;450;g32998f35adf_0_198"/>
            <p:cNvSpPr/>
            <p:nvPr/>
          </p:nvSpPr>
          <p:spPr>
            <a:xfrm>
              <a:off x="656750" y="1680378"/>
              <a:ext cx="566419" cy="0"/>
            </a:xfrm>
            <a:custGeom>
              <a:avLst/>
              <a:gdLst/>
              <a:ahLst/>
              <a:cxnLst/>
              <a:rect l="l" t="t" r="r" b="b"/>
              <a:pathLst>
                <a:path w="566419" h="120000" extrusionOk="0">
                  <a:moveTo>
                    <a:pt x="0" y="0"/>
                  </a:moveTo>
                  <a:lnTo>
                    <a:pt x="566399" y="0"/>
                  </a:lnTo>
                </a:path>
              </a:pathLst>
            </a:custGeom>
            <a:noFill/>
            <a:ln w="38075" cap="flat" cmpd="sng">
              <a:solidFill>
                <a:srgbClr val="039BE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1" name="Google Shape;451;g32998f35adf_0_198"/>
            <p:cNvPicPr preferRelativeResize="0"/>
            <p:nvPr/>
          </p:nvPicPr>
          <p:blipFill rotWithShape="1">
            <a:blip r:embed="rId3">
              <a:alphaModFix/>
            </a:blip>
            <a:srcRect/>
            <a:stretch/>
          </p:blipFill>
          <p:spPr>
            <a:xfrm>
              <a:off x="0" y="0"/>
              <a:ext cx="12125267" cy="6858000"/>
            </a:xfrm>
            <a:prstGeom prst="rect">
              <a:avLst/>
            </a:prstGeom>
            <a:noFill/>
            <a:ln>
              <a:noFill/>
            </a:ln>
          </p:spPr>
        </p:pic>
        <p:pic>
          <p:nvPicPr>
            <p:cNvPr id="452" name="Google Shape;452;g32998f35adf_0_198"/>
            <p:cNvPicPr preferRelativeResize="0"/>
            <p:nvPr/>
          </p:nvPicPr>
          <p:blipFill rotWithShape="1">
            <a:blip r:embed="rId4">
              <a:alphaModFix/>
            </a:blip>
            <a:srcRect/>
            <a:stretch/>
          </p:blipFill>
          <p:spPr>
            <a:xfrm>
              <a:off x="2550487" y="365125"/>
              <a:ext cx="6413500" cy="685799"/>
            </a:xfrm>
            <a:prstGeom prst="rect">
              <a:avLst/>
            </a:prstGeom>
            <a:noFill/>
            <a:ln>
              <a:noFill/>
            </a:ln>
          </p:spPr>
        </p:pic>
        <p:pic>
          <p:nvPicPr>
            <p:cNvPr id="453" name="Google Shape;453;g32998f35adf_0_198"/>
            <p:cNvPicPr preferRelativeResize="0"/>
            <p:nvPr/>
          </p:nvPicPr>
          <p:blipFill rotWithShape="1">
            <a:blip r:embed="rId5">
              <a:alphaModFix/>
            </a:blip>
            <a:srcRect/>
            <a:stretch/>
          </p:blipFill>
          <p:spPr>
            <a:xfrm>
              <a:off x="1895244" y="5641676"/>
              <a:ext cx="853659" cy="853663"/>
            </a:xfrm>
            <a:prstGeom prst="rect">
              <a:avLst/>
            </a:prstGeom>
            <a:noFill/>
            <a:ln>
              <a:noFill/>
            </a:ln>
          </p:spPr>
        </p:pic>
      </p:grpSp>
      <p:sp>
        <p:nvSpPr>
          <p:cNvPr id="454" name="Google Shape;454;g32998f35adf_0_198"/>
          <p:cNvSpPr txBox="1"/>
          <p:nvPr/>
        </p:nvSpPr>
        <p:spPr>
          <a:xfrm>
            <a:off x="2288386" y="1403024"/>
            <a:ext cx="7999200" cy="3903300"/>
          </a:xfrm>
          <a:prstGeom prst="rect">
            <a:avLst/>
          </a:prstGeom>
          <a:noFill/>
          <a:ln>
            <a:noFill/>
          </a:ln>
        </p:spPr>
        <p:txBody>
          <a:bodyPr spcFirstLastPara="1" wrap="square" lIns="0" tIns="12700" rIns="0" bIns="0" anchor="t" anchorCtr="0">
            <a:spAutoFit/>
          </a:bodyPr>
          <a:lstStyle/>
          <a:p>
            <a:pPr marL="12700" marR="5080" lvl="0" indent="0" algn="just" rtl="0">
              <a:lnSpc>
                <a:spcPct val="100000"/>
              </a:lnSpc>
              <a:spcBef>
                <a:spcPts val="0"/>
              </a:spcBef>
              <a:spcAft>
                <a:spcPts val="0"/>
              </a:spcAft>
              <a:buClr>
                <a:srgbClr val="000000"/>
              </a:buClr>
              <a:buSzPts val="1800"/>
              <a:buFont typeface="Arial"/>
              <a:buNone/>
            </a:pPr>
            <a:r>
              <a:rPr lang="it-IT" sz="1800" b="1" i="0" u="none" strike="noStrike" cap="none">
                <a:solidFill>
                  <a:srgbClr val="000000"/>
                </a:solidFill>
              </a:rPr>
              <a:t>C</a:t>
            </a:r>
            <a:r>
              <a:rPr lang="it-IT" sz="1800" b="1" i="0" u="none" strike="noStrike" cap="none">
                <a:solidFill>
                  <a:srgbClr val="000000"/>
                </a:solidFill>
                <a:latin typeface="Arial"/>
                <a:ea typeface="Arial"/>
                <a:cs typeface="Arial"/>
                <a:sym typeface="Arial"/>
              </a:rPr>
              <a:t>OMMON GROUND</a:t>
            </a:r>
            <a:r>
              <a:rPr lang="it-IT" sz="1800" b="0" i="0" u="none" strike="noStrike" cap="none">
                <a:solidFill>
                  <a:srgbClr val="000000"/>
                </a:solidFill>
                <a:latin typeface="Arial"/>
                <a:ea typeface="Arial"/>
                <a:cs typeface="Arial"/>
                <a:sym typeface="Arial"/>
              </a:rPr>
              <a:t>. Azioni interregionali di contrasto allo sfruttamento lavorativo e di sostegno alle vittime Ministero competente Ministero del Lavoro e delle Politiche Sociali (avviso prot. 3302 del 29.10.2021 avente ad oggetto: “Richiesta di manifestazione di interesse per la presentazione di Idee progettuali per interventi di supporto all’integrazione sociale, sanitaria, abitativa e lavorativa di cittadini di paesi terzi vittime e potenziali vittime di sfruttamento lavorativo”).</a:t>
            </a:r>
            <a:endParaRPr sz="1800" b="0" i="0" u="none" strike="noStrike" cap="none">
              <a:solidFill>
                <a:srgbClr val="000000"/>
              </a:solidFill>
              <a:latin typeface="Arial"/>
              <a:ea typeface="Arial"/>
              <a:cs typeface="Arial"/>
              <a:sym typeface="Arial"/>
            </a:endParaRPr>
          </a:p>
          <a:p>
            <a:pPr marL="0" marR="0" lvl="0" indent="0" algn="just" rtl="0">
              <a:lnSpc>
                <a:spcPct val="100000"/>
              </a:lnSpc>
              <a:spcBef>
                <a:spcPts val="9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12700" marR="0" lvl="0" indent="0" algn="just" rtl="0">
              <a:lnSpc>
                <a:spcPct val="100000"/>
              </a:lnSpc>
              <a:spcBef>
                <a:spcPts val="0"/>
              </a:spcBef>
              <a:spcAft>
                <a:spcPts val="0"/>
              </a:spcAft>
              <a:buClr>
                <a:srgbClr val="000000"/>
              </a:buClr>
              <a:buSzPts val="1800"/>
              <a:buFont typeface="Arial"/>
              <a:buNone/>
            </a:pPr>
            <a:r>
              <a:rPr lang="it-IT" sz="1800" b="0" i="0" u="none" strike="noStrike" cap="none">
                <a:solidFill>
                  <a:srgbClr val="000000"/>
                </a:solidFill>
                <a:latin typeface="Arial"/>
                <a:ea typeface="Arial"/>
                <a:cs typeface="Arial"/>
                <a:sym typeface="Arial"/>
              </a:rPr>
              <a:t>Direzioni della Regione autonoma Friuli Venezia Giulia coinvolte</a:t>
            </a:r>
            <a:endParaRPr sz="1800" b="0" i="0" u="none" strike="noStrike" cap="none">
              <a:solidFill>
                <a:srgbClr val="000000"/>
              </a:solidFill>
              <a:latin typeface="Arial"/>
              <a:ea typeface="Arial"/>
              <a:cs typeface="Arial"/>
              <a:sym typeface="Arial"/>
            </a:endParaRPr>
          </a:p>
          <a:p>
            <a:pPr marL="12700" marR="334645" lvl="0" indent="0" algn="just" rtl="0">
              <a:lnSpc>
                <a:spcPct val="100000"/>
              </a:lnSpc>
              <a:spcBef>
                <a:spcPts val="0"/>
              </a:spcBef>
              <a:spcAft>
                <a:spcPts val="0"/>
              </a:spcAft>
              <a:buClr>
                <a:srgbClr val="000000"/>
              </a:buClr>
              <a:buSzPts val="1800"/>
              <a:buFont typeface="Arial"/>
              <a:buNone/>
            </a:pPr>
            <a:r>
              <a:rPr lang="it-IT" sz="1800" b="0" i="0" u="none" strike="noStrike" cap="none">
                <a:solidFill>
                  <a:srgbClr val="000000"/>
                </a:solidFill>
                <a:latin typeface="Arial"/>
                <a:ea typeface="Arial"/>
                <a:cs typeface="Arial"/>
                <a:sym typeface="Arial"/>
              </a:rPr>
              <a:t>Direzione centrale autonomie locali, funzione pubblica, sicurezza e politiche dell'immigrazione – Servizio polizia locale, sicurezza e politiche dell'immigrazione</a:t>
            </a:r>
            <a:endParaRPr sz="1800" b="0" i="0" u="none" strike="noStrike" cap="none">
              <a:solidFill>
                <a:srgbClr val="000000"/>
              </a:solidFill>
              <a:latin typeface="Arial"/>
              <a:ea typeface="Arial"/>
              <a:cs typeface="Arial"/>
              <a:sym typeface="Arial"/>
            </a:endParaRPr>
          </a:p>
          <a:p>
            <a:pPr marL="12700" marR="2050413" lvl="0" indent="0" algn="just" rtl="0">
              <a:lnSpc>
                <a:spcPct val="100000"/>
              </a:lnSpc>
              <a:spcBef>
                <a:spcPts val="0"/>
              </a:spcBef>
              <a:spcAft>
                <a:spcPts val="0"/>
              </a:spcAft>
              <a:buClr>
                <a:srgbClr val="000000"/>
              </a:buClr>
              <a:buSzPts val="1800"/>
              <a:buFont typeface="Arial"/>
              <a:buNone/>
            </a:pPr>
            <a:r>
              <a:rPr lang="it-IT" sz="1800" b="0" i="0" u="none" strike="noStrike" cap="none">
                <a:solidFill>
                  <a:srgbClr val="000000"/>
                </a:solidFill>
                <a:latin typeface="Arial"/>
                <a:ea typeface="Arial"/>
                <a:cs typeface="Arial"/>
                <a:sym typeface="Arial"/>
              </a:rPr>
              <a:t>Direzione centrale lavoro, formazione, istruzione e famiglia Direzione centrale risorse agroalimentari, forestali e ittiche</a:t>
            </a:r>
            <a:endParaRPr sz="1800" b="0" i="0" u="none" strike="noStrike" cap="none">
              <a:solidFill>
                <a:srgbClr val="000000"/>
              </a:solidFill>
              <a:latin typeface="Arial"/>
              <a:ea typeface="Arial"/>
              <a:cs typeface="Arial"/>
              <a:sym typeface="Arial"/>
            </a:endParaRPr>
          </a:p>
        </p:txBody>
      </p:sp>
      <p:sp>
        <p:nvSpPr>
          <p:cNvPr id="455" name="Google Shape;455;g32998f35adf_0_198"/>
          <p:cNvSpPr txBox="1"/>
          <p:nvPr/>
        </p:nvSpPr>
        <p:spPr>
          <a:xfrm>
            <a:off x="3384298" y="6122344"/>
            <a:ext cx="2527200" cy="461100"/>
          </a:xfrm>
          <a:prstGeom prst="rect">
            <a:avLst/>
          </a:prstGeom>
          <a:noFill/>
          <a:ln>
            <a:noFill/>
          </a:ln>
        </p:spPr>
        <p:txBody>
          <a:bodyPr spcFirstLastPara="1" wrap="square" lIns="0" tIns="12050" rIns="0" bIns="0" anchor="t" anchorCtr="0">
            <a:spAutoFit/>
          </a:bodyPr>
          <a:lstStyle/>
          <a:p>
            <a:pPr marL="12700" marR="5080" lvl="0" indent="0" algn="l" rtl="0">
              <a:lnSpc>
                <a:spcPct val="101099"/>
              </a:lnSpc>
              <a:spcBef>
                <a:spcPts val="0"/>
              </a:spcBef>
              <a:spcAft>
                <a:spcPts val="0"/>
              </a:spcAft>
              <a:buClr>
                <a:srgbClr val="000000"/>
              </a:buClr>
              <a:buSzPts val="1450"/>
              <a:buFont typeface="Arial"/>
              <a:buNone/>
            </a:pPr>
            <a:r>
              <a:rPr lang="it-IT" sz="1450" b="1" i="0" u="none" strike="noStrike" cap="none">
                <a:solidFill>
                  <a:srgbClr val="FFFFFF"/>
                </a:solidFill>
                <a:latin typeface="Times New Roman"/>
                <a:ea typeface="Times New Roman"/>
                <a:cs typeface="Times New Roman"/>
                <a:sym typeface="Times New Roman"/>
              </a:rPr>
              <a:t>PROGETTO Common Ground CUP J74H22001030007</a:t>
            </a:r>
            <a:endParaRPr sz="1450" b="0" i="0" u="none" strike="noStrike" cap="none">
              <a:solidFill>
                <a:srgbClr val="000000"/>
              </a:solidFill>
              <a:latin typeface="Times New Roman"/>
              <a:ea typeface="Times New Roman"/>
              <a:cs typeface="Times New Roman"/>
              <a:sym typeface="Times New Roman"/>
            </a:endParaRPr>
          </a:p>
        </p:txBody>
      </p:sp>
      <p:pic>
        <p:nvPicPr>
          <p:cNvPr id="456" name="Google Shape;456;g32998f35adf_0_198"/>
          <p:cNvPicPr preferRelativeResize="0"/>
          <p:nvPr/>
        </p:nvPicPr>
        <p:blipFill rotWithShape="1">
          <a:blip r:embed="rId6">
            <a:alphaModFix/>
          </a:blip>
          <a:srcRect/>
          <a:stretch/>
        </p:blipFill>
        <p:spPr>
          <a:xfrm>
            <a:off x="1901580" y="5551971"/>
            <a:ext cx="889000" cy="10033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32a446cbae2_1_22"/>
          <p:cNvSpPr txBox="1">
            <a:spLocks noGrp="1"/>
          </p:cNvSpPr>
          <p:nvPr>
            <p:ph type="title"/>
          </p:nvPr>
        </p:nvSpPr>
        <p:spPr>
          <a:xfrm>
            <a:off x="609480" y="273600"/>
            <a:ext cx="10972500" cy="114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1"/>
              </a:buClr>
              <a:buSzPts val="1100"/>
              <a:buFont typeface="Arial"/>
              <a:buNone/>
            </a:pPr>
            <a:r>
              <a:rPr lang="it-IT" sz="2400">
                <a:solidFill>
                  <a:schemeClr val="dk1"/>
                </a:solidFill>
                <a:latin typeface="Roboto"/>
                <a:ea typeface="Roboto"/>
                <a:cs typeface="Roboto"/>
                <a:sym typeface="Roboto"/>
              </a:rPr>
              <a:t>ATI costituita da gli enti iscritti alla 2° sezione del registro presenti in FVG e da 2 associazioni non iscritte al registro </a:t>
            </a:r>
            <a:endParaRPr sz="2400">
              <a:latin typeface="Roboto"/>
              <a:ea typeface="Roboto"/>
              <a:cs typeface="Roboto"/>
              <a:sym typeface="Roboto"/>
            </a:endParaRPr>
          </a:p>
        </p:txBody>
      </p:sp>
      <p:sp>
        <p:nvSpPr>
          <p:cNvPr id="462" name="Google Shape;462;g32a446cbae2_1_22"/>
          <p:cNvSpPr txBox="1">
            <a:spLocks noGrp="1"/>
          </p:cNvSpPr>
          <p:nvPr>
            <p:ph type="subTitle" idx="1"/>
          </p:nvPr>
        </p:nvSpPr>
        <p:spPr>
          <a:xfrm>
            <a:off x="1267000" y="2003174"/>
            <a:ext cx="10972500" cy="3119100"/>
          </a:xfrm>
          <a:prstGeom prst="rect">
            <a:avLst/>
          </a:prstGeom>
          <a:noFill/>
          <a:ln>
            <a:noFill/>
          </a:ln>
        </p:spPr>
        <p:txBody>
          <a:bodyPr spcFirstLastPara="1" wrap="square" lIns="0" tIns="0" rIns="0" bIns="0" anchor="ctr" anchorCtr="0">
            <a:normAutofit lnSpcReduction="20000"/>
          </a:bodyPr>
          <a:lstStyle/>
          <a:p>
            <a:pPr marL="457200" lvl="0" indent="-368300" algn="l" rtl="0">
              <a:lnSpc>
                <a:spcPct val="100000"/>
              </a:lnSpc>
              <a:spcBef>
                <a:spcPts val="0"/>
              </a:spcBef>
              <a:spcAft>
                <a:spcPts val="0"/>
              </a:spcAft>
              <a:buSzPts val="2200"/>
              <a:buChar char="●"/>
            </a:pPr>
            <a:r>
              <a:rPr lang="it-IT" sz="2200"/>
              <a:t>Centro caritas dell’Arcidiocesi di Udine</a:t>
            </a:r>
            <a:endParaRPr sz="2200"/>
          </a:p>
          <a:p>
            <a:pPr marL="457200" lvl="0" indent="-368300" algn="l" rtl="0">
              <a:lnSpc>
                <a:spcPct val="100000"/>
              </a:lnSpc>
              <a:spcBef>
                <a:spcPts val="0"/>
              </a:spcBef>
              <a:spcAft>
                <a:spcPts val="0"/>
              </a:spcAft>
              <a:buSzPts val="2200"/>
              <a:buChar char="●"/>
            </a:pPr>
            <a:r>
              <a:rPr lang="it-IT" sz="2200"/>
              <a:t>Comitato per i diritti civili delle prostitute Trieste</a:t>
            </a:r>
            <a:endParaRPr sz="2200"/>
          </a:p>
          <a:p>
            <a:pPr marL="457200" lvl="0" indent="-368300" algn="l" rtl="0">
              <a:lnSpc>
                <a:spcPct val="100000"/>
              </a:lnSpc>
              <a:spcBef>
                <a:spcPts val="0"/>
              </a:spcBef>
              <a:spcAft>
                <a:spcPts val="0"/>
              </a:spcAft>
              <a:buSzPts val="2200"/>
              <a:buChar char="●"/>
            </a:pPr>
            <a:r>
              <a:rPr lang="it-IT" sz="2200"/>
              <a:t>Cooperativa Nuovi Vicini Pordenone</a:t>
            </a:r>
            <a:endParaRPr sz="2200"/>
          </a:p>
          <a:p>
            <a:pPr marL="457200" lvl="0" indent="-368300" algn="l" rtl="0">
              <a:lnSpc>
                <a:spcPct val="100000"/>
              </a:lnSpc>
              <a:spcBef>
                <a:spcPts val="0"/>
              </a:spcBef>
              <a:spcAft>
                <a:spcPts val="0"/>
              </a:spcAft>
              <a:buSzPts val="2200"/>
              <a:buChar char="●"/>
            </a:pPr>
            <a:r>
              <a:rPr lang="it-IT" sz="2200"/>
              <a:t>Codess Udine</a:t>
            </a:r>
            <a:endParaRPr sz="2200"/>
          </a:p>
          <a:p>
            <a:pPr marL="457200" lvl="0" indent="-368300" algn="l" rtl="0">
              <a:lnSpc>
                <a:spcPct val="100000"/>
              </a:lnSpc>
              <a:spcBef>
                <a:spcPts val="0"/>
              </a:spcBef>
              <a:spcAft>
                <a:spcPts val="0"/>
              </a:spcAft>
              <a:buSzPts val="2200"/>
              <a:buChar char="●"/>
            </a:pPr>
            <a:r>
              <a:rPr lang="it-IT" sz="2200"/>
              <a:t>Coop Murice Gorizia</a:t>
            </a:r>
            <a:endParaRPr sz="2200"/>
          </a:p>
          <a:p>
            <a:pPr marL="0" lvl="0" indent="0" algn="l" rtl="0">
              <a:lnSpc>
                <a:spcPct val="100000"/>
              </a:lnSpc>
              <a:spcBef>
                <a:spcPts val="0"/>
              </a:spcBef>
              <a:spcAft>
                <a:spcPts val="0"/>
              </a:spcAft>
              <a:buSzPts val="1400"/>
              <a:buNone/>
            </a:pPr>
            <a:endParaRPr sz="2200"/>
          </a:p>
          <a:p>
            <a:pPr marL="0" lvl="0" indent="0" algn="l" rtl="0">
              <a:lnSpc>
                <a:spcPct val="100000"/>
              </a:lnSpc>
              <a:spcBef>
                <a:spcPts val="0"/>
              </a:spcBef>
              <a:spcAft>
                <a:spcPts val="0"/>
              </a:spcAft>
              <a:buSzPts val="1400"/>
              <a:buNone/>
            </a:pPr>
            <a:endParaRPr sz="2200"/>
          </a:p>
          <a:p>
            <a:pPr marL="0" lvl="0" indent="0" algn="l" rtl="0">
              <a:lnSpc>
                <a:spcPct val="100000"/>
              </a:lnSpc>
              <a:spcBef>
                <a:spcPts val="0"/>
              </a:spcBef>
              <a:spcAft>
                <a:spcPts val="0"/>
              </a:spcAft>
              <a:buClr>
                <a:schemeClr val="dk1"/>
              </a:buClr>
              <a:buSzPts val="1100"/>
              <a:buFont typeface="Arial"/>
              <a:buNone/>
            </a:pPr>
            <a:endParaRPr sz="2200"/>
          </a:p>
          <a:p>
            <a:pPr marL="0" lvl="0" indent="0" algn="l" rtl="0">
              <a:lnSpc>
                <a:spcPct val="100000"/>
              </a:lnSpc>
              <a:spcBef>
                <a:spcPts val="0"/>
              </a:spcBef>
              <a:spcAft>
                <a:spcPts val="0"/>
              </a:spcAft>
              <a:buClr>
                <a:schemeClr val="dk1"/>
              </a:buClr>
              <a:buSzPts val="1100"/>
              <a:buFont typeface="Arial"/>
              <a:buNone/>
            </a:pPr>
            <a:r>
              <a:rPr lang="it-IT" sz="2200"/>
              <a:t>• Segnalazione possibile a livello nazionale tramite: 800 290 290</a:t>
            </a:r>
            <a:endParaRPr sz="2200"/>
          </a:p>
          <a:p>
            <a:pPr marL="0" lvl="0" indent="0" algn="l" rtl="0">
              <a:lnSpc>
                <a:spcPct val="100000"/>
              </a:lnSpc>
              <a:spcBef>
                <a:spcPts val="0"/>
              </a:spcBef>
              <a:spcAft>
                <a:spcPts val="0"/>
              </a:spcAft>
              <a:buClr>
                <a:schemeClr val="dk1"/>
              </a:buClr>
              <a:buSzPts val="1100"/>
              <a:buFont typeface="Arial"/>
              <a:buNone/>
            </a:pPr>
            <a:r>
              <a:rPr lang="it-IT" sz="2200"/>
              <a:t>(art. 42 del D.Lgs. del 25.07.1998 n. 286) ( art. 53 del DPR 31 agosto 1999, n.394)</a:t>
            </a:r>
            <a:endParaRPr sz="2200"/>
          </a:p>
          <a:p>
            <a:pPr marL="0" lvl="0" indent="0" algn="l" rtl="0">
              <a:lnSpc>
                <a:spcPct val="100000"/>
              </a:lnSpc>
              <a:spcBef>
                <a:spcPts val="0"/>
              </a:spcBef>
              <a:spcAft>
                <a:spcPts val="0"/>
              </a:spcAft>
              <a:buSzPts val="1400"/>
              <a:buNone/>
            </a:pPr>
            <a:endParaRPr/>
          </a:p>
        </p:txBody>
      </p:sp>
      <p:grpSp>
        <p:nvGrpSpPr>
          <p:cNvPr id="463" name="Google Shape;463;g32a446cbae2_1_22"/>
          <p:cNvGrpSpPr/>
          <p:nvPr/>
        </p:nvGrpSpPr>
        <p:grpSpPr>
          <a:xfrm>
            <a:off x="0" y="5843798"/>
            <a:ext cx="1122501" cy="1015975"/>
            <a:chOff x="218349" y="5737450"/>
            <a:chExt cx="1122501" cy="1122500"/>
          </a:xfrm>
        </p:grpSpPr>
        <p:pic>
          <p:nvPicPr>
            <p:cNvPr id="464" name="Google Shape;464;g32a446cbae2_1_22"/>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465" name="Google Shape;465;g32a446cbae2_1_22"/>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466" name="Google Shape;466;g32a446cbae2_1_22"/>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grpSp>
        <p:nvGrpSpPr>
          <p:cNvPr id="471" name="Google Shape;471;g32998f35adf_0_209"/>
          <p:cNvGrpSpPr/>
          <p:nvPr/>
        </p:nvGrpSpPr>
        <p:grpSpPr>
          <a:xfrm>
            <a:off x="0" y="1082318"/>
            <a:ext cx="12191999" cy="4793691"/>
            <a:chOff x="0" y="1082318"/>
            <a:chExt cx="12191999" cy="4793691"/>
          </a:xfrm>
        </p:grpSpPr>
        <p:sp>
          <p:nvSpPr>
            <p:cNvPr id="472" name="Google Shape;472;g32998f35adf_0_209"/>
            <p:cNvSpPr/>
            <p:nvPr/>
          </p:nvSpPr>
          <p:spPr>
            <a:xfrm>
              <a:off x="656750" y="1680378"/>
              <a:ext cx="566419" cy="0"/>
            </a:xfrm>
            <a:custGeom>
              <a:avLst/>
              <a:gdLst/>
              <a:ahLst/>
              <a:cxnLst/>
              <a:rect l="l" t="t" r="r" b="b"/>
              <a:pathLst>
                <a:path w="566419" h="120000" extrusionOk="0">
                  <a:moveTo>
                    <a:pt x="0" y="0"/>
                  </a:moveTo>
                  <a:lnTo>
                    <a:pt x="566399" y="0"/>
                  </a:lnTo>
                </a:path>
              </a:pathLst>
            </a:custGeom>
            <a:noFill/>
            <a:ln w="38075" cap="flat" cmpd="sng">
              <a:solidFill>
                <a:srgbClr val="039BE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3" name="Google Shape;473;g32998f35adf_0_209"/>
            <p:cNvPicPr preferRelativeResize="0"/>
            <p:nvPr/>
          </p:nvPicPr>
          <p:blipFill rotWithShape="1">
            <a:blip r:embed="rId3">
              <a:alphaModFix/>
            </a:blip>
            <a:srcRect/>
            <a:stretch/>
          </p:blipFill>
          <p:spPr>
            <a:xfrm>
              <a:off x="0" y="1082318"/>
              <a:ext cx="12191999" cy="4793691"/>
            </a:xfrm>
            <a:prstGeom prst="rect">
              <a:avLst/>
            </a:prstGeom>
            <a:noFill/>
            <a:ln>
              <a:noFill/>
            </a:ln>
          </p:spPr>
        </p:pic>
      </p:grpSp>
      <p:pic>
        <p:nvPicPr>
          <p:cNvPr id="474" name="Google Shape;474;g32998f35adf_0_209"/>
          <p:cNvPicPr preferRelativeResize="0"/>
          <p:nvPr/>
        </p:nvPicPr>
        <p:blipFill rotWithShape="1">
          <a:blip r:embed="rId4">
            <a:alphaModFix/>
          </a:blip>
          <a:srcRect/>
          <a:stretch/>
        </p:blipFill>
        <p:spPr>
          <a:xfrm>
            <a:off x="11069500" y="5811442"/>
            <a:ext cx="1122500" cy="1046557"/>
          </a:xfrm>
          <a:prstGeom prst="rect">
            <a:avLst/>
          </a:prstGeom>
          <a:noFill/>
          <a:ln>
            <a:noFill/>
          </a:ln>
        </p:spPr>
      </p:pic>
      <p:grpSp>
        <p:nvGrpSpPr>
          <p:cNvPr id="475" name="Google Shape;475;g32998f35adf_0_209"/>
          <p:cNvGrpSpPr/>
          <p:nvPr/>
        </p:nvGrpSpPr>
        <p:grpSpPr>
          <a:xfrm>
            <a:off x="0" y="5843798"/>
            <a:ext cx="1122501" cy="1015975"/>
            <a:chOff x="218349" y="5737450"/>
            <a:chExt cx="1122501" cy="1122500"/>
          </a:xfrm>
        </p:grpSpPr>
        <p:pic>
          <p:nvPicPr>
            <p:cNvPr id="476" name="Google Shape;476;g32998f35adf_0_209"/>
            <p:cNvPicPr preferRelativeResize="0"/>
            <p:nvPr/>
          </p:nvPicPr>
          <p:blipFill rotWithShape="1">
            <a:blip r:embed="rId5">
              <a:alphaModFix/>
            </a:blip>
            <a:srcRect/>
            <a:stretch/>
          </p:blipFill>
          <p:spPr>
            <a:xfrm>
              <a:off x="218350" y="6726951"/>
              <a:ext cx="1122500" cy="131048"/>
            </a:xfrm>
            <a:prstGeom prst="rect">
              <a:avLst/>
            </a:prstGeom>
            <a:noFill/>
            <a:ln>
              <a:noFill/>
            </a:ln>
          </p:spPr>
        </p:pic>
        <p:pic>
          <p:nvPicPr>
            <p:cNvPr id="477" name="Google Shape;477;g32998f35adf_0_209"/>
            <p:cNvPicPr preferRelativeResize="0"/>
            <p:nvPr/>
          </p:nvPicPr>
          <p:blipFill rotWithShape="1">
            <a:blip r:embed="rId6">
              <a:alphaModFix/>
            </a:blip>
            <a:srcRect/>
            <a:stretch/>
          </p:blipFill>
          <p:spPr>
            <a:xfrm>
              <a:off x="218349" y="5737450"/>
              <a:ext cx="1122500" cy="1122500"/>
            </a:xfrm>
            <a:prstGeom prst="rect">
              <a:avLst/>
            </a:prstGeom>
            <a:noFill/>
            <a:ln>
              <a:noFill/>
            </a:ln>
          </p:spPr>
        </p:pic>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g32998f35adf_0_238"/>
          <p:cNvSpPr/>
          <p:nvPr/>
        </p:nvSpPr>
        <p:spPr>
          <a:xfrm>
            <a:off x="656750" y="1680378"/>
            <a:ext cx="566419" cy="0"/>
          </a:xfrm>
          <a:custGeom>
            <a:avLst/>
            <a:gdLst/>
            <a:ahLst/>
            <a:cxnLst/>
            <a:rect l="l" t="t" r="r" b="b"/>
            <a:pathLst>
              <a:path w="566419" h="120000" extrusionOk="0">
                <a:moveTo>
                  <a:pt x="0" y="0"/>
                </a:moveTo>
                <a:lnTo>
                  <a:pt x="566399" y="0"/>
                </a:lnTo>
              </a:path>
            </a:pathLst>
          </a:custGeom>
          <a:noFill/>
          <a:ln w="38075" cap="flat" cmpd="sng">
            <a:solidFill>
              <a:srgbClr val="039BE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g32998f35adf_0_238"/>
          <p:cNvSpPr txBox="1"/>
          <p:nvPr/>
        </p:nvSpPr>
        <p:spPr>
          <a:xfrm>
            <a:off x="2227177" y="6234431"/>
            <a:ext cx="2502000" cy="424200"/>
          </a:xfrm>
          <a:prstGeom prst="rect">
            <a:avLst/>
          </a:prstGeom>
          <a:noFill/>
          <a:ln>
            <a:noFill/>
          </a:ln>
        </p:spPr>
        <p:txBody>
          <a:bodyPr spcFirstLastPara="1" wrap="square" lIns="0" tIns="0" rIns="0" bIns="0" anchor="t" anchorCtr="0">
            <a:spAutoFit/>
          </a:bodyPr>
          <a:lstStyle/>
          <a:p>
            <a:pPr marL="0" marR="0" lvl="0" indent="0" algn="l" rtl="0">
              <a:lnSpc>
                <a:spcPct val="88965"/>
              </a:lnSpc>
              <a:spcBef>
                <a:spcPts val="0"/>
              </a:spcBef>
              <a:spcAft>
                <a:spcPts val="0"/>
              </a:spcAft>
              <a:buClr>
                <a:srgbClr val="000000"/>
              </a:buClr>
              <a:buSzPts val="1450"/>
              <a:buFont typeface="Arial"/>
              <a:buNone/>
            </a:pPr>
            <a:r>
              <a:rPr lang="it-IT" sz="1450" b="1" i="0" u="none" strike="noStrike" cap="none">
                <a:solidFill>
                  <a:srgbClr val="FFFFFF"/>
                </a:solidFill>
                <a:latin typeface="Times New Roman"/>
                <a:ea typeface="Times New Roman"/>
                <a:cs typeface="Times New Roman"/>
                <a:sym typeface="Times New Roman"/>
              </a:rPr>
              <a:t>PROGETTO Common Ground</a:t>
            </a:r>
            <a:endParaRPr sz="14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20"/>
              </a:spcBef>
              <a:spcAft>
                <a:spcPts val="0"/>
              </a:spcAft>
              <a:buClr>
                <a:srgbClr val="000000"/>
              </a:buClr>
              <a:buSzPts val="1450"/>
              <a:buFont typeface="Arial"/>
              <a:buNone/>
            </a:pPr>
            <a:r>
              <a:rPr lang="it-IT" sz="1450" b="1" i="0" u="none" strike="noStrike" cap="none">
                <a:solidFill>
                  <a:srgbClr val="FFFFFF"/>
                </a:solidFill>
                <a:latin typeface="Times New Roman"/>
                <a:ea typeface="Times New Roman"/>
                <a:cs typeface="Times New Roman"/>
                <a:sym typeface="Times New Roman"/>
              </a:rPr>
              <a:t>CUP J74H22001030007</a:t>
            </a:r>
            <a:endParaRPr sz="1450" b="0" i="0" u="none" strike="noStrike" cap="none">
              <a:solidFill>
                <a:srgbClr val="000000"/>
              </a:solidFill>
              <a:latin typeface="Times New Roman"/>
              <a:ea typeface="Times New Roman"/>
              <a:cs typeface="Times New Roman"/>
              <a:sym typeface="Times New Roman"/>
            </a:endParaRPr>
          </a:p>
        </p:txBody>
      </p:sp>
      <p:pic>
        <p:nvPicPr>
          <p:cNvPr id="484" name="Google Shape;484;g32998f35adf_0_238"/>
          <p:cNvPicPr preferRelativeResize="0"/>
          <p:nvPr/>
        </p:nvPicPr>
        <p:blipFill rotWithShape="1">
          <a:blip r:embed="rId3">
            <a:alphaModFix/>
          </a:blip>
          <a:srcRect/>
          <a:stretch/>
        </p:blipFill>
        <p:spPr>
          <a:xfrm>
            <a:off x="0" y="0"/>
            <a:ext cx="11972520" cy="6858001"/>
          </a:xfrm>
          <a:prstGeom prst="rect">
            <a:avLst/>
          </a:prstGeom>
          <a:noFill/>
          <a:ln>
            <a:noFill/>
          </a:ln>
        </p:spPr>
      </p:pic>
      <p:sp>
        <p:nvSpPr>
          <p:cNvPr id="485" name="Google Shape;485;g32998f35adf_0_238"/>
          <p:cNvSpPr txBox="1"/>
          <p:nvPr/>
        </p:nvSpPr>
        <p:spPr>
          <a:xfrm>
            <a:off x="4544732" y="6162712"/>
            <a:ext cx="2527200" cy="461100"/>
          </a:xfrm>
          <a:prstGeom prst="rect">
            <a:avLst/>
          </a:prstGeom>
          <a:noFill/>
          <a:ln>
            <a:noFill/>
          </a:ln>
        </p:spPr>
        <p:txBody>
          <a:bodyPr spcFirstLastPara="1" wrap="square" lIns="0" tIns="12050" rIns="0" bIns="0" anchor="t" anchorCtr="0">
            <a:spAutoFit/>
          </a:bodyPr>
          <a:lstStyle/>
          <a:p>
            <a:pPr marL="12700" marR="5080" lvl="0" indent="0" algn="l" rtl="0">
              <a:lnSpc>
                <a:spcPct val="101099"/>
              </a:lnSpc>
              <a:spcBef>
                <a:spcPts val="0"/>
              </a:spcBef>
              <a:spcAft>
                <a:spcPts val="0"/>
              </a:spcAft>
              <a:buClr>
                <a:srgbClr val="000000"/>
              </a:buClr>
              <a:buSzPts val="1450"/>
              <a:buFont typeface="Arial"/>
              <a:buNone/>
            </a:pPr>
            <a:r>
              <a:rPr lang="it-IT" sz="1450" b="1" i="0" u="none" strike="noStrike" cap="none">
                <a:solidFill>
                  <a:srgbClr val="FFFFFF"/>
                </a:solidFill>
                <a:latin typeface="Times New Roman"/>
                <a:ea typeface="Times New Roman"/>
                <a:cs typeface="Times New Roman"/>
                <a:sym typeface="Times New Roman"/>
              </a:rPr>
              <a:t>PROGETTO Common Ground CUP J74H22001030007</a:t>
            </a:r>
            <a:endParaRPr sz="1450" b="0" i="0" u="none" strike="noStrike" cap="none">
              <a:solidFill>
                <a:srgbClr val="000000"/>
              </a:solidFill>
              <a:latin typeface="Times New Roman"/>
              <a:ea typeface="Times New Roman"/>
              <a:cs typeface="Times New Roman"/>
              <a:sym typeface="Times New Roman"/>
            </a:endParaRPr>
          </a:p>
        </p:txBody>
      </p:sp>
      <p:grpSp>
        <p:nvGrpSpPr>
          <p:cNvPr id="486" name="Google Shape;486;g32998f35adf_0_238"/>
          <p:cNvGrpSpPr/>
          <p:nvPr/>
        </p:nvGrpSpPr>
        <p:grpSpPr>
          <a:xfrm>
            <a:off x="1901580" y="365125"/>
            <a:ext cx="7113904" cy="6190146"/>
            <a:chOff x="1901580" y="365125"/>
            <a:chExt cx="7113904" cy="6190146"/>
          </a:xfrm>
        </p:grpSpPr>
        <p:pic>
          <p:nvPicPr>
            <p:cNvPr id="487" name="Google Shape;487;g32998f35adf_0_238"/>
            <p:cNvPicPr preferRelativeResize="0"/>
            <p:nvPr/>
          </p:nvPicPr>
          <p:blipFill rotWithShape="1">
            <a:blip r:embed="rId4">
              <a:alphaModFix/>
            </a:blip>
            <a:srcRect/>
            <a:stretch/>
          </p:blipFill>
          <p:spPr>
            <a:xfrm>
              <a:off x="1901580" y="5551971"/>
              <a:ext cx="889000" cy="1003300"/>
            </a:xfrm>
            <a:prstGeom prst="rect">
              <a:avLst/>
            </a:prstGeom>
            <a:noFill/>
            <a:ln>
              <a:noFill/>
            </a:ln>
          </p:spPr>
        </p:pic>
        <p:pic>
          <p:nvPicPr>
            <p:cNvPr id="488" name="Google Shape;488;g32998f35adf_0_238"/>
            <p:cNvPicPr preferRelativeResize="0"/>
            <p:nvPr/>
          </p:nvPicPr>
          <p:blipFill rotWithShape="1">
            <a:blip r:embed="rId5">
              <a:alphaModFix/>
            </a:blip>
            <a:srcRect/>
            <a:stretch/>
          </p:blipFill>
          <p:spPr>
            <a:xfrm>
              <a:off x="2601984" y="365125"/>
              <a:ext cx="6413500" cy="685800"/>
            </a:xfrm>
            <a:prstGeom prst="rect">
              <a:avLst/>
            </a:prstGeom>
            <a:noFill/>
            <a:ln>
              <a:noFill/>
            </a:ln>
          </p:spPr>
        </p:pic>
      </p:grpSp>
      <p:sp>
        <p:nvSpPr>
          <p:cNvPr id="489" name="Google Shape;489;g32998f35adf_0_238"/>
          <p:cNvSpPr txBox="1">
            <a:spLocks noGrp="1"/>
          </p:cNvSpPr>
          <p:nvPr>
            <p:ph type="title"/>
          </p:nvPr>
        </p:nvSpPr>
        <p:spPr>
          <a:xfrm>
            <a:off x="1248400" y="1065865"/>
            <a:ext cx="2430000" cy="3207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SzPts val="1400"/>
              <a:buNone/>
            </a:pPr>
            <a:r>
              <a:rPr lang="it-IT" sz="2000">
                <a:solidFill>
                  <a:srgbClr val="000000"/>
                </a:solidFill>
              </a:rPr>
              <a:t>OBIETTIVI SPECIFICI</a:t>
            </a:r>
            <a:endParaRPr sz="2000"/>
          </a:p>
        </p:txBody>
      </p:sp>
      <p:sp>
        <p:nvSpPr>
          <p:cNvPr id="490" name="Google Shape;490;g32998f35adf_0_238"/>
          <p:cNvSpPr txBox="1"/>
          <p:nvPr/>
        </p:nvSpPr>
        <p:spPr>
          <a:xfrm>
            <a:off x="1248400" y="1675465"/>
            <a:ext cx="9674100" cy="3707100"/>
          </a:xfrm>
          <a:prstGeom prst="rect">
            <a:avLst/>
          </a:prstGeom>
          <a:noFill/>
          <a:ln>
            <a:noFill/>
          </a:ln>
        </p:spPr>
        <p:txBody>
          <a:bodyPr spcFirstLastPara="1" wrap="square" lIns="0" tIns="12700" rIns="0" bIns="0" anchor="t" anchorCtr="0">
            <a:spAutoFit/>
          </a:bodyPr>
          <a:lstStyle/>
          <a:p>
            <a:pPr marL="283845" marR="381635" lvl="0" indent="-271145" algn="l" rtl="0">
              <a:lnSpc>
                <a:spcPct val="100000"/>
              </a:lnSpc>
              <a:spcBef>
                <a:spcPts val="0"/>
              </a:spcBef>
              <a:spcAft>
                <a:spcPts val="0"/>
              </a:spcAft>
              <a:buClr>
                <a:srgbClr val="000000"/>
              </a:buClr>
              <a:buSzPts val="2000"/>
              <a:buFont typeface="Roboto"/>
              <a:buAutoNum type="arabicPeriod"/>
            </a:pPr>
            <a:r>
              <a:rPr lang="it-IT" sz="2000" b="0" i="0" u="none" strike="noStrike" cap="none">
                <a:solidFill>
                  <a:srgbClr val="000000"/>
                </a:solidFill>
                <a:latin typeface="Roboto"/>
                <a:ea typeface="Roboto"/>
                <a:cs typeface="Roboto"/>
                <a:sym typeface="Roboto"/>
              </a:rPr>
              <a:t>Potenziamento e qualificazione di conoscenza e capacità di azione dei partner e soggetti pubblici e privati che compongono le reti regionali.</a:t>
            </a:r>
            <a:endParaRPr sz="2000" b="0" i="0" u="none" strike="noStrike" cap="none">
              <a:solidFill>
                <a:srgbClr val="000000"/>
              </a:solidFill>
              <a:latin typeface="Roboto"/>
              <a:ea typeface="Roboto"/>
              <a:cs typeface="Roboto"/>
              <a:sym typeface="Roboto"/>
            </a:endParaRPr>
          </a:p>
          <a:p>
            <a:pPr marL="283845" marR="250190" lvl="0" indent="-271145" algn="l" rtl="0">
              <a:lnSpc>
                <a:spcPct val="100000"/>
              </a:lnSpc>
              <a:spcBef>
                <a:spcPts val="0"/>
              </a:spcBef>
              <a:spcAft>
                <a:spcPts val="0"/>
              </a:spcAft>
              <a:buClr>
                <a:srgbClr val="000000"/>
              </a:buClr>
              <a:buSzPts val="2000"/>
              <a:buFont typeface="Roboto"/>
              <a:buAutoNum type="arabicPeriod"/>
            </a:pPr>
            <a:r>
              <a:rPr lang="it-IT" sz="2000" b="0" i="0" u="none" strike="noStrike" cap="none">
                <a:solidFill>
                  <a:srgbClr val="000000"/>
                </a:solidFill>
                <a:latin typeface="Roboto"/>
                <a:ea typeface="Roboto"/>
                <a:cs typeface="Roboto"/>
                <a:sym typeface="Roboto"/>
              </a:rPr>
              <a:t>Attuazione in ciascuna regione del sistema di </a:t>
            </a:r>
            <a:r>
              <a:rPr lang="it-IT" sz="2000" b="1" i="0" u="none" strike="noStrike" cap="none">
                <a:solidFill>
                  <a:srgbClr val="000000"/>
                </a:solidFill>
                <a:latin typeface="Roboto"/>
                <a:ea typeface="Roboto"/>
                <a:cs typeface="Roboto"/>
                <a:sym typeface="Roboto"/>
              </a:rPr>
              <a:t>interventi multi-agenzia </a:t>
            </a:r>
            <a:r>
              <a:rPr lang="it-IT" sz="2000" b="0" i="0" u="none" strike="noStrike" cap="none">
                <a:solidFill>
                  <a:srgbClr val="000000"/>
                </a:solidFill>
                <a:latin typeface="Roboto"/>
                <a:ea typeface="Roboto"/>
                <a:cs typeface="Roboto"/>
                <a:sym typeface="Roboto"/>
              </a:rPr>
              <a:t>descritto dalle Linee-Guida nazionali in materia di identificazione, protezione e assistenza alle vittime di sfruttamento lavorativo in agricoltura.</a:t>
            </a:r>
            <a:endParaRPr sz="2000" b="0" i="0" u="none" strike="noStrike" cap="none">
              <a:solidFill>
                <a:srgbClr val="000000"/>
              </a:solidFill>
              <a:latin typeface="Roboto"/>
              <a:ea typeface="Roboto"/>
              <a:cs typeface="Roboto"/>
              <a:sym typeface="Roboto"/>
            </a:endParaRPr>
          </a:p>
          <a:p>
            <a:pPr marL="283845" marR="5080" lvl="0" indent="-271145" algn="l" rtl="0">
              <a:lnSpc>
                <a:spcPct val="100000"/>
              </a:lnSpc>
              <a:spcBef>
                <a:spcPts val="0"/>
              </a:spcBef>
              <a:spcAft>
                <a:spcPts val="0"/>
              </a:spcAft>
              <a:buClr>
                <a:srgbClr val="000000"/>
              </a:buClr>
              <a:buSzPts val="2000"/>
              <a:buFont typeface="Roboto"/>
              <a:buAutoNum type="arabicPeriod"/>
            </a:pPr>
            <a:r>
              <a:rPr lang="it-IT" sz="2000" b="0" i="0" u="none" strike="noStrike" cap="none">
                <a:solidFill>
                  <a:srgbClr val="000000"/>
                </a:solidFill>
                <a:latin typeface="Roboto"/>
                <a:ea typeface="Roboto"/>
                <a:cs typeface="Roboto"/>
                <a:sym typeface="Roboto"/>
              </a:rPr>
              <a:t>Promozione di forme di </a:t>
            </a:r>
            <a:r>
              <a:rPr lang="it-IT" sz="2000" b="1" i="0" u="none" strike="noStrike" cap="none">
                <a:solidFill>
                  <a:srgbClr val="000000"/>
                </a:solidFill>
                <a:latin typeface="Roboto"/>
                <a:ea typeface="Roboto"/>
                <a:cs typeface="Roboto"/>
                <a:sym typeface="Roboto"/>
              </a:rPr>
              <a:t>collaborazione con i soggetti preposti alle attività di controllo e vigilanza </a:t>
            </a:r>
            <a:r>
              <a:rPr lang="it-IT" sz="2000" b="0" i="0" u="none" strike="noStrike" cap="none">
                <a:solidFill>
                  <a:srgbClr val="000000"/>
                </a:solidFill>
                <a:latin typeface="Roboto"/>
                <a:ea typeface="Roboto"/>
                <a:cs typeface="Roboto"/>
                <a:sym typeface="Roboto"/>
              </a:rPr>
              <a:t>in ambito lavorativo, anche con il coinvolgimento degli Ispettorati territoriali del Lavoro.</a:t>
            </a:r>
            <a:endParaRPr sz="2000" b="0" i="0" u="none" strike="noStrike" cap="none">
              <a:solidFill>
                <a:srgbClr val="000000"/>
              </a:solidFill>
              <a:latin typeface="Roboto"/>
              <a:ea typeface="Roboto"/>
              <a:cs typeface="Roboto"/>
              <a:sym typeface="Roboto"/>
            </a:endParaRPr>
          </a:p>
          <a:p>
            <a:pPr marL="283845" marR="424815" lvl="0" indent="-271145" algn="l" rtl="0">
              <a:lnSpc>
                <a:spcPct val="100000"/>
              </a:lnSpc>
              <a:spcBef>
                <a:spcPts val="0"/>
              </a:spcBef>
              <a:spcAft>
                <a:spcPts val="0"/>
              </a:spcAft>
              <a:buClr>
                <a:srgbClr val="000000"/>
              </a:buClr>
              <a:buSzPts val="2000"/>
              <a:buFont typeface="Roboto"/>
              <a:buAutoNum type="arabicPeriod"/>
            </a:pPr>
            <a:r>
              <a:rPr lang="it-IT" sz="2000" b="1" i="0" u="none" strike="noStrike" cap="none">
                <a:solidFill>
                  <a:srgbClr val="FF0000"/>
                </a:solidFill>
                <a:latin typeface="Roboto"/>
                <a:ea typeface="Roboto"/>
                <a:cs typeface="Roboto"/>
                <a:sym typeface="Roboto"/>
              </a:rPr>
              <a:t>Attivazione di interventi integrati e personalizzati di orientamento, formazione, accompagnamento al lavoro e inclusione</a:t>
            </a:r>
            <a:r>
              <a:rPr lang="it-IT" sz="2000" b="0" i="0" u="none" strike="noStrike" cap="none">
                <a:solidFill>
                  <a:srgbClr val="BB6327"/>
                </a:solidFill>
                <a:latin typeface="Roboto"/>
                <a:ea typeface="Roboto"/>
                <a:cs typeface="Roboto"/>
                <a:sym typeface="Roboto"/>
              </a:rPr>
              <a:t>.</a:t>
            </a:r>
            <a:endParaRPr sz="2000" b="0" i="0" u="none" strike="noStrike" cap="none">
              <a:solidFill>
                <a:srgbClr val="000000"/>
              </a:solidFill>
              <a:latin typeface="Roboto"/>
              <a:ea typeface="Roboto"/>
              <a:cs typeface="Roboto"/>
              <a:sym typeface="Roboto"/>
            </a:endParaRPr>
          </a:p>
          <a:p>
            <a:pPr marL="283845" marR="813435" lvl="0" indent="-271145" algn="l" rtl="0">
              <a:lnSpc>
                <a:spcPct val="100000"/>
              </a:lnSpc>
              <a:spcBef>
                <a:spcPts val="0"/>
              </a:spcBef>
              <a:spcAft>
                <a:spcPts val="0"/>
              </a:spcAft>
              <a:buClr>
                <a:srgbClr val="000000"/>
              </a:buClr>
              <a:buSzPts val="2000"/>
              <a:buFont typeface="Roboto"/>
              <a:buAutoNum type="arabicPeriod"/>
            </a:pPr>
            <a:r>
              <a:rPr lang="it-IT" sz="2000" b="0" i="0" u="none" strike="noStrike" cap="none">
                <a:solidFill>
                  <a:srgbClr val="000000"/>
                </a:solidFill>
                <a:latin typeface="Roboto"/>
                <a:ea typeface="Roboto"/>
                <a:cs typeface="Roboto"/>
                <a:sym typeface="Roboto"/>
              </a:rPr>
              <a:t>Promozione di crescenti livelli di consapevolezza tra amministratori pubblici, soggetti della società civile, imprese e cittadini rispetto al tema.</a:t>
            </a:r>
            <a:endParaRPr sz="2000" b="0" i="0" u="none" strike="noStrike" cap="none">
              <a:solidFill>
                <a:srgbClr val="000000"/>
              </a:solidFill>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g32a24246aa3_1_0"/>
          <p:cNvSpPr txBox="1">
            <a:spLocks noGrp="1"/>
          </p:cNvSpPr>
          <p:nvPr>
            <p:ph type="body" idx="1"/>
          </p:nvPr>
        </p:nvSpPr>
        <p:spPr>
          <a:xfrm>
            <a:off x="882575" y="331725"/>
            <a:ext cx="10547400" cy="615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it-IT" sz="3000">
                <a:solidFill>
                  <a:schemeClr val="dk1"/>
                </a:solidFill>
              </a:rPr>
              <a:t>Forme e gravità dello sfruttamento</a:t>
            </a:r>
            <a:r>
              <a:rPr lang="it-IT">
                <a:solidFill>
                  <a:schemeClr val="dk1"/>
                </a:solidFill>
              </a:rPr>
              <a:t> </a:t>
            </a:r>
            <a:endParaRPr>
              <a:solidFill>
                <a:schemeClr val="dk1"/>
              </a:solidFill>
            </a:endParaRPr>
          </a:p>
        </p:txBody>
      </p:sp>
      <p:pic>
        <p:nvPicPr>
          <p:cNvPr id="496" name="Google Shape;496;g32a24246aa3_1_0"/>
          <p:cNvPicPr preferRelativeResize="0"/>
          <p:nvPr/>
        </p:nvPicPr>
        <p:blipFill rotWithShape="1">
          <a:blip r:embed="rId3">
            <a:alphaModFix/>
          </a:blip>
          <a:srcRect/>
          <a:stretch/>
        </p:blipFill>
        <p:spPr>
          <a:xfrm>
            <a:off x="2897050" y="1369625"/>
            <a:ext cx="6124250" cy="4273225"/>
          </a:xfrm>
          <a:prstGeom prst="rect">
            <a:avLst/>
          </a:prstGeom>
          <a:noFill/>
          <a:ln>
            <a:noFill/>
          </a:ln>
        </p:spPr>
      </p:pic>
      <p:grpSp>
        <p:nvGrpSpPr>
          <p:cNvPr id="497" name="Google Shape;497;g32a24246aa3_1_0"/>
          <p:cNvGrpSpPr/>
          <p:nvPr/>
        </p:nvGrpSpPr>
        <p:grpSpPr>
          <a:xfrm>
            <a:off x="0" y="5843798"/>
            <a:ext cx="1122501" cy="1015975"/>
            <a:chOff x="218349" y="5737450"/>
            <a:chExt cx="1122501" cy="1122500"/>
          </a:xfrm>
        </p:grpSpPr>
        <p:pic>
          <p:nvPicPr>
            <p:cNvPr id="498" name="Google Shape;498;g32a24246aa3_1_0"/>
            <p:cNvPicPr preferRelativeResize="0"/>
            <p:nvPr/>
          </p:nvPicPr>
          <p:blipFill rotWithShape="1">
            <a:blip r:embed="rId4">
              <a:alphaModFix/>
            </a:blip>
            <a:srcRect/>
            <a:stretch/>
          </p:blipFill>
          <p:spPr>
            <a:xfrm>
              <a:off x="218350" y="6726951"/>
              <a:ext cx="1122500" cy="131048"/>
            </a:xfrm>
            <a:prstGeom prst="rect">
              <a:avLst/>
            </a:prstGeom>
            <a:noFill/>
            <a:ln>
              <a:noFill/>
            </a:ln>
          </p:spPr>
        </p:pic>
        <p:pic>
          <p:nvPicPr>
            <p:cNvPr id="499" name="Google Shape;499;g32a24246aa3_1_0"/>
            <p:cNvPicPr preferRelativeResize="0"/>
            <p:nvPr/>
          </p:nvPicPr>
          <p:blipFill rotWithShape="1">
            <a:blip r:embed="rId5">
              <a:alphaModFix/>
            </a:blip>
            <a:srcRect/>
            <a:stretch/>
          </p:blipFill>
          <p:spPr>
            <a:xfrm>
              <a:off x="218349" y="5737450"/>
              <a:ext cx="1122500" cy="1122500"/>
            </a:xfrm>
            <a:prstGeom prst="rect">
              <a:avLst/>
            </a:prstGeom>
            <a:noFill/>
            <a:ln>
              <a:noFill/>
            </a:ln>
          </p:spPr>
        </p:pic>
      </p:grpSp>
      <p:pic>
        <p:nvPicPr>
          <p:cNvPr id="500" name="Google Shape;500;g32a24246aa3_1_0"/>
          <p:cNvPicPr preferRelativeResize="0"/>
          <p:nvPr/>
        </p:nvPicPr>
        <p:blipFill rotWithShape="1">
          <a:blip r:embed="rId6">
            <a:alphaModFix/>
          </a:blip>
          <a:srcRect/>
          <a:stretch/>
        </p:blipFill>
        <p:spPr>
          <a:xfrm>
            <a:off x="11069500" y="5811442"/>
            <a:ext cx="1122500" cy="104655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Google Shape;505;g32a24246aa3_1_5"/>
          <p:cNvPicPr preferRelativeResize="0"/>
          <p:nvPr/>
        </p:nvPicPr>
        <p:blipFill rotWithShape="1">
          <a:blip r:embed="rId3">
            <a:alphaModFix/>
          </a:blip>
          <a:srcRect/>
          <a:stretch/>
        </p:blipFill>
        <p:spPr>
          <a:xfrm>
            <a:off x="743575" y="1120375"/>
            <a:ext cx="5322700" cy="5235100"/>
          </a:xfrm>
          <a:prstGeom prst="rect">
            <a:avLst/>
          </a:prstGeom>
          <a:noFill/>
          <a:ln>
            <a:noFill/>
          </a:ln>
        </p:spPr>
      </p:pic>
      <p:sp>
        <p:nvSpPr>
          <p:cNvPr id="506" name="Google Shape;506;g32a24246aa3_1_5"/>
          <p:cNvSpPr txBox="1">
            <a:spLocks noGrp="1"/>
          </p:cNvSpPr>
          <p:nvPr>
            <p:ph type="title"/>
          </p:nvPr>
        </p:nvSpPr>
        <p:spPr>
          <a:xfrm>
            <a:off x="415650" y="356875"/>
            <a:ext cx="7871100" cy="7635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3700"/>
              <a:buNone/>
            </a:pPr>
            <a:r>
              <a:rPr lang="it-IT" b="1"/>
              <a:t>Indicatori per il rilevamento di sfruttamento al lavoro o lavoro forzato</a:t>
            </a:r>
            <a:endParaRPr b="1"/>
          </a:p>
        </p:txBody>
      </p:sp>
      <p:sp>
        <p:nvSpPr>
          <p:cNvPr id="507" name="Google Shape;507;g32a24246aa3_1_5"/>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fontScale="25000" lnSpcReduction="20000"/>
          </a:bodyPr>
          <a:lstStyle/>
          <a:p>
            <a:pPr marL="0" lvl="0" indent="0" algn="l" rtl="0">
              <a:lnSpc>
                <a:spcPct val="115000"/>
              </a:lnSpc>
              <a:spcBef>
                <a:spcPts val="0"/>
              </a:spcBef>
              <a:spcAft>
                <a:spcPts val="0"/>
              </a:spcAft>
              <a:buSzPct val="90909"/>
              <a:buNone/>
            </a:pPr>
            <a:r>
              <a:rPr lang="it-IT" sz="4400" b="1"/>
              <a:t>Tre aree </a:t>
            </a:r>
            <a:r>
              <a:rPr lang="it-IT" sz="4400"/>
              <a:t>o indicatori in cui riconoscere le condizioni di sfruttamento del lavoro: </a:t>
            </a:r>
            <a:endParaRPr sz="4400"/>
          </a:p>
          <a:p>
            <a:pPr marL="0" lvl="0" indent="0" algn="l" rtl="0">
              <a:lnSpc>
                <a:spcPct val="115000"/>
              </a:lnSpc>
              <a:spcBef>
                <a:spcPts val="0"/>
              </a:spcBef>
              <a:spcAft>
                <a:spcPts val="0"/>
              </a:spcAft>
              <a:buSzPct val="90909"/>
              <a:buNone/>
            </a:pPr>
            <a:endParaRPr sz="4400"/>
          </a:p>
          <a:p>
            <a:pPr marL="0" lvl="0" indent="0" algn="l" rtl="0">
              <a:lnSpc>
                <a:spcPct val="115000"/>
              </a:lnSpc>
              <a:spcBef>
                <a:spcPts val="0"/>
              </a:spcBef>
              <a:spcAft>
                <a:spcPts val="0"/>
              </a:spcAft>
              <a:buSzPct val="90909"/>
              <a:buNone/>
            </a:pPr>
            <a:r>
              <a:rPr lang="it-IT" sz="4400"/>
              <a:t>1. </a:t>
            </a:r>
            <a:r>
              <a:rPr lang="it-IT" sz="4400" b="1"/>
              <a:t>Assunzione illegale e/o ingannevole </a:t>
            </a:r>
            <a:endParaRPr sz="4400" b="1"/>
          </a:p>
          <a:p>
            <a:pPr marL="0" lvl="0" indent="0" algn="l" rtl="0">
              <a:lnSpc>
                <a:spcPct val="115000"/>
              </a:lnSpc>
              <a:spcBef>
                <a:spcPts val="0"/>
              </a:spcBef>
              <a:spcAft>
                <a:spcPts val="0"/>
              </a:spcAft>
              <a:buClr>
                <a:schemeClr val="dk1"/>
              </a:buClr>
              <a:buSzPts val="275"/>
              <a:buFont typeface="Arial"/>
              <a:buNone/>
            </a:pPr>
            <a:r>
              <a:rPr lang="it-IT" sz="4400"/>
              <a:t>reclutamento di lavoratori che vengono assegnati a terzi per lavorare in condizioni di sfruttamento. Lo sfruttamento esiste anche se il lavoratore viene ingannato sulla natura del lavoro, sul luogo e sulle condizioni di lavoro (ad esempio, contratto, orario, periodi di riposo</a:t>
            </a:r>
            <a:endParaRPr sz="4400"/>
          </a:p>
          <a:p>
            <a:pPr marL="0" lvl="0" indent="0" algn="l" rtl="0">
              <a:lnSpc>
                <a:spcPct val="115000"/>
              </a:lnSpc>
              <a:spcBef>
                <a:spcPts val="0"/>
              </a:spcBef>
              <a:spcAft>
                <a:spcPts val="0"/>
              </a:spcAft>
              <a:buClr>
                <a:schemeClr val="dk1"/>
              </a:buClr>
              <a:buSzPts val="275"/>
              <a:buFont typeface="Arial"/>
              <a:buNone/>
            </a:pPr>
            <a:r>
              <a:rPr lang="it-IT" sz="4400"/>
              <a:t>periodi di riposo, salario, identità del datore di lavoro), sul trasporto o sull'alloggio.</a:t>
            </a:r>
            <a:endParaRPr sz="4400"/>
          </a:p>
          <a:p>
            <a:pPr marL="0" lvl="0" indent="0" algn="l" rtl="0">
              <a:lnSpc>
                <a:spcPct val="115000"/>
              </a:lnSpc>
              <a:spcBef>
                <a:spcPts val="0"/>
              </a:spcBef>
              <a:spcAft>
                <a:spcPts val="0"/>
              </a:spcAft>
              <a:buClr>
                <a:schemeClr val="dk1"/>
              </a:buClr>
              <a:buSzPts val="275"/>
              <a:buFont typeface="Arial"/>
              <a:buNone/>
            </a:pPr>
            <a:endParaRPr sz="4400"/>
          </a:p>
          <a:p>
            <a:pPr marL="0" lvl="0" indent="0" algn="l" rtl="0">
              <a:lnSpc>
                <a:spcPct val="115000"/>
              </a:lnSpc>
              <a:spcBef>
                <a:spcPts val="0"/>
              </a:spcBef>
              <a:spcAft>
                <a:spcPts val="0"/>
              </a:spcAft>
              <a:buSzPct val="90909"/>
              <a:buNone/>
            </a:pPr>
            <a:r>
              <a:rPr lang="it-IT" sz="4400"/>
              <a:t>2. </a:t>
            </a:r>
            <a:r>
              <a:rPr lang="it-IT" sz="4400" b="1"/>
              <a:t>Condizioni di lavoro</a:t>
            </a:r>
            <a:endParaRPr sz="4400" b="1"/>
          </a:p>
          <a:p>
            <a:pPr marL="0" lvl="0" indent="0" algn="l" rtl="0">
              <a:lnSpc>
                <a:spcPct val="115000"/>
              </a:lnSpc>
              <a:spcBef>
                <a:spcPts val="0"/>
              </a:spcBef>
              <a:spcAft>
                <a:spcPts val="0"/>
              </a:spcAft>
              <a:buClr>
                <a:schemeClr val="dk1"/>
              </a:buClr>
              <a:buSzPts val="275"/>
              <a:buFont typeface="Arial"/>
              <a:buNone/>
            </a:pPr>
            <a:r>
              <a:rPr lang="it-IT" sz="4400"/>
              <a:t>Questo indicatore è suddiviso in una serie di indici che riguardano la retribuzione, l'orario di lavoro, le condizioni di lavoro, la sicurezza e la salute sul lavoro (SSL) e le condizioni di lavoro degradanti.</a:t>
            </a:r>
            <a:endParaRPr sz="4400"/>
          </a:p>
          <a:p>
            <a:pPr marL="0" lvl="0" indent="0" algn="l" rtl="0">
              <a:lnSpc>
                <a:spcPct val="115000"/>
              </a:lnSpc>
              <a:spcBef>
                <a:spcPts val="0"/>
              </a:spcBef>
              <a:spcAft>
                <a:spcPts val="0"/>
              </a:spcAft>
              <a:buClr>
                <a:schemeClr val="dk1"/>
              </a:buClr>
              <a:buSzPts val="275"/>
              <a:buFont typeface="Arial"/>
              <a:buNone/>
            </a:pPr>
            <a:endParaRPr sz="4400"/>
          </a:p>
          <a:p>
            <a:pPr marL="0" lvl="0" indent="0" algn="l" rtl="0">
              <a:lnSpc>
                <a:spcPct val="115000"/>
              </a:lnSpc>
              <a:spcBef>
                <a:spcPts val="0"/>
              </a:spcBef>
              <a:spcAft>
                <a:spcPts val="0"/>
              </a:spcAft>
              <a:buClr>
                <a:schemeClr val="dk1"/>
              </a:buClr>
              <a:buSzPts val="275"/>
              <a:buFont typeface="Arial"/>
              <a:buNone/>
            </a:pPr>
            <a:r>
              <a:rPr lang="it-IT" sz="4400"/>
              <a:t>Questi indici sono:</a:t>
            </a:r>
            <a:endParaRPr sz="4400"/>
          </a:p>
          <a:p>
            <a:pPr marL="457200" lvl="0" indent="0" algn="l" rtl="0">
              <a:lnSpc>
                <a:spcPct val="115000"/>
              </a:lnSpc>
              <a:spcBef>
                <a:spcPts val="0"/>
              </a:spcBef>
              <a:spcAft>
                <a:spcPts val="0"/>
              </a:spcAft>
              <a:buClr>
                <a:schemeClr val="dk1"/>
              </a:buClr>
              <a:buSzPts val="275"/>
              <a:buFont typeface="Arial"/>
              <a:buNone/>
            </a:pPr>
            <a:r>
              <a:rPr lang="it-IT" sz="4400"/>
              <a:t>⦁ </a:t>
            </a:r>
            <a:r>
              <a:rPr lang="it-IT" sz="4400" b="1"/>
              <a:t>Ore di lavoro eccessive</a:t>
            </a:r>
            <a:r>
              <a:rPr lang="it-IT" sz="4400"/>
              <a:t> riguardano la ripetuta violazione delle norme sull'orario di lavoro</a:t>
            </a:r>
            <a:endParaRPr sz="4400"/>
          </a:p>
          <a:p>
            <a:pPr marL="457200" lvl="0" indent="0" algn="l" rtl="0">
              <a:lnSpc>
                <a:spcPct val="115000"/>
              </a:lnSpc>
              <a:spcBef>
                <a:spcPts val="0"/>
              </a:spcBef>
              <a:spcAft>
                <a:spcPts val="0"/>
              </a:spcAft>
              <a:buClr>
                <a:schemeClr val="dk1"/>
              </a:buClr>
              <a:buSzPts val="275"/>
              <a:buFont typeface="Arial"/>
              <a:buNone/>
            </a:pPr>
            <a:r>
              <a:rPr lang="it-IT" sz="4400"/>
              <a:t>di lavoro stabilite dalla legislazione nazionale o dai contratti collettivi di lavoro e il </a:t>
            </a:r>
            <a:r>
              <a:rPr lang="it-IT" sz="4400" b="1"/>
              <a:t>mancato rispetto dei periodi di riposo</a:t>
            </a:r>
            <a:r>
              <a:rPr lang="it-IT" sz="4400"/>
              <a:t> (riposo giornaliero e/o settimanale e annuale).</a:t>
            </a:r>
            <a:endParaRPr sz="4400"/>
          </a:p>
          <a:p>
            <a:pPr marL="0" lvl="0" indent="0" algn="l" rtl="0">
              <a:lnSpc>
                <a:spcPct val="115000"/>
              </a:lnSpc>
              <a:spcBef>
                <a:spcPts val="0"/>
              </a:spcBef>
              <a:spcAft>
                <a:spcPts val="0"/>
              </a:spcAft>
              <a:buClr>
                <a:schemeClr val="dk1"/>
              </a:buClr>
              <a:buSzPts val="275"/>
              <a:buFont typeface="Arial"/>
              <a:buNone/>
            </a:pPr>
            <a:endParaRPr sz="4400"/>
          </a:p>
          <a:p>
            <a:pPr marL="457200" lvl="0" indent="0" algn="l" rtl="0">
              <a:lnSpc>
                <a:spcPct val="115000"/>
              </a:lnSpc>
              <a:spcBef>
                <a:spcPts val="0"/>
              </a:spcBef>
              <a:spcAft>
                <a:spcPts val="0"/>
              </a:spcAft>
              <a:buClr>
                <a:schemeClr val="dk1"/>
              </a:buClr>
              <a:buSzPts val="275"/>
              <a:buFont typeface="Arial"/>
              <a:buNone/>
            </a:pPr>
            <a:r>
              <a:rPr lang="it-IT" sz="4400"/>
              <a:t>⦁</a:t>
            </a:r>
            <a:r>
              <a:rPr lang="it-IT" sz="4400" b="1"/>
              <a:t> Mancata retribuzione o una retribuzione inferiore</a:t>
            </a:r>
            <a:r>
              <a:rPr lang="it-IT" sz="4400"/>
              <a:t> al salario minimo (cioè inferiori al salario minimo nazionale) si  riferisce al mancato versamento del salario o al pagamento di un'indennità di disoccupazione, di salari o il pagamento di salari bassi anche alle situazioni in cui il salario è pagato “in natura” o è sostanzialmente ridotto per il pagamento di vitto e alloggio.</a:t>
            </a:r>
            <a:endParaRPr sz="4400"/>
          </a:p>
          <a:p>
            <a:pPr marL="0" lvl="0" indent="0" algn="l" rtl="0">
              <a:lnSpc>
                <a:spcPct val="115000"/>
              </a:lnSpc>
              <a:spcBef>
                <a:spcPts val="0"/>
              </a:spcBef>
              <a:spcAft>
                <a:spcPts val="0"/>
              </a:spcAft>
              <a:buSzPct val="210526"/>
              <a:buNone/>
            </a:pPr>
            <a:endParaRPr/>
          </a:p>
          <a:p>
            <a:pPr marL="0" lvl="0" indent="0" algn="l" rtl="0">
              <a:lnSpc>
                <a:spcPct val="115000"/>
              </a:lnSpc>
              <a:spcBef>
                <a:spcPts val="0"/>
              </a:spcBef>
              <a:spcAft>
                <a:spcPts val="0"/>
              </a:spcAft>
              <a:buSzPct val="236826"/>
              <a:buNone/>
            </a:pPr>
            <a:endParaRPr sz="1689"/>
          </a:p>
          <a:p>
            <a:pPr marL="0" lvl="0" indent="0" algn="l" rtl="0">
              <a:lnSpc>
                <a:spcPct val="115000"/>
              </a:lnSpc>
              <a:spcBef>
                <a:spcPts val="0"/>
              </a:spcBef>
              <a:spcAft>
                <a:spcPts val="0"/>
              </a:spcAft>
              <a:buSzPct val="236826"/>
              <a:buNone/>
            </a:pPr>
            <a:endParaRPr sz="1689"/>
          </a:p>
          <a:p>
            <a:pPr marL="0" lvl="0" indent="0" algn="l" rtl="0">
              <a:lnSpc>
                <a:spcPct val="115000"/>
              </a:lnSpc>
              <a:spcBef>
                <a:spcPts val="0"/>
              </a:spcBef>
              <a:spcAft>
                <a:spcPts val="0"/>
              </a:spcAft>
              <a:buSzPct val="236826"/>
              <a:buNone/>
            </a:pPr>
            <a:endParaRPr sz="1689"/>
          </a:p>
          <a:p>
            <a:pPr marL="0" lvl="0" indent="0" algn="l" rtl="0">
              <a:lnSpc>
                <a:spcPct val="115000"/>
              </a:lnSpc>
              <a:spcBef>
                <a:spcPts val="0"/>
              </a:spcBef>
              <a:spcAft>
                <a:spcPts val="0"/>
              </a:spcAft>
              <a:buSzPct val="111111"/>
              <a:buNone/>
            </a:pPr>
            <a:endParaRPr sz="3600"/>
          </a:p>
          <a:p>
            <a:pPr marL="0" lvl="0" indent="0" algn="l" rtl="0">
              <a:lnSpc>
                <a:spcPct val="115000"/>
              </a:lnSpc>
              <a:spcBef>
                <a:spcPts val="0"/>
              </a:spcBef>
              <a:spcAft>
                <a:spcPts val="0"/>
              </a:spcAft>
              <a:buSzPct val="111111"/>
              <a:buNone/>
            </a:pPr>
            <a:r>
              <a:rPr lang="it-IT" sz="3600"/>
              <a:t>Fonte: Policies to prevent and tackle labour exploitation and forced labour in Europe</a:t>
            </a:r>
            <a:endParaRPr sz="3600"/>
          </a:p>
          <a:p>
            <a:pPr marL="0" lvl="0" indent="0" algn="l" rtl="0">
              <a:lnSpc>
                <a:spcPct val="115000"/>
              </a:lnSpc>
              <a:spcBef>
                <a:spcPts val="0"/>
              </a:spcBef>
              <a:spcAft>
                <a:spcPts val="0"/>
              </a:spcAft>
              <a:buSzPct val="111111"/>
              <a:buNone/>
            </a:pPr>
            <a:r>
              <a:rPr lang="it-IT" sz="3600"/>
              <a:t>Vallì Corbanese and Gianni Rosas</a:t>
            </a:r>
            <a:endParaRPr sz="3600"/>
          </a:p>
          <a:p>
            <a:pPr marL="0" lvl="0" indent="0" algn="l" rtl="0">
              <a:lnSpc>
                <a:spcPct val="115000"/>
              </a:lnSpc>
              <a:spcBef>
                <a:spcPts val="0"/>
              </a:spcBef>
              <a:spcAft>
                <a:spcPts val="0"/>
              </a:spcAft>
              <a:buClr>
                <a:schemeClr val="dk1"/>
              </a:buClr>
              <a:buSzPct val="57893"/>
              <a:buFont typeface="Arial"/>
              <a:buNone/>
            </a:pPr>
            <a:endParaRPr/>
          </a:p>
          <a:p>
            <a:pPr marL="0" lvl="0" indent="0" algn="l" rtl="0">
              <a:lnSpc>
                <a:spcPct val="115000"/>
              </a:lnSpc>
              <a:spcBef>
                <a:spcPts val="0"/>
              </a:spcBef>
              <a:spcAft>
                <a:spcPts val="0"/>
              </a:spcAft>
              <a:buSzPct val="210526"/>
              <a:buNone/>
            </a:pPr>
            <a:endParaRPr/>
          </a:p>
        </p:txBody>
      </p:sp>
      <p:grpSp>
        <p:nvGrpSpPr>
          <p:cNvPr id="508" name="Google Shape;508;g32a24246aa3_1_5"/>
          <p:cNvGrpSpPr/>
          <p:nvPr/>
        </p:nvGrpSpPr>
        <p:grpSpPr>
          <a:xfrm>
            <a:off x="0" y="5843798"/>
            <a:ext cx="1122501" cy="1015975"/>
            <a:chOff x="218349" y="5737450"/>
            <a:chExt cx="1122501" cy="1122500"/>
          </a:xfrm>
        </p:grpSpPr>
        <p:pic>
          <p:nvPicPr>
            <p:cNvPr id="509" name="Google Shape;509;g32a24246aa3_1_5"/>
            <p:cNvPicPr preferRelativeResize="0"/>
            <p:nvPr/>
          </p:nvPicPr>
          <p:blipFill rotWithShape="1">
            <a:blip r:embed="rId4">
              <a:alphaModFix/>
            </a:blip>
            <a:srcRect/>
            <a:stretch/>
          </p:blipFill>
          <p:spPr>
            <a:xfrm>
              <a:off x="218350" y="6726951"/>
              <a:ext cx="1122500" cy="131048"/>
            </a:xfrm>
            <a:prstGeom prst="rect">
              <a:avLst/>
            </a:prstGeom>
            <a:noFill/>
            <a:ln>
              <a:noFill/>
            </a:ln>
          </p:spPr>
        </p:pic>
        <p:pic>
          <p:nvPicPr>
            <p:cNvPr id="510" name="Google Shape;510;g32a24246aa3_1_5"/>
            <p:cNvPicPr preferRelativeResize="0"/>
            <p:nvPr/>
          </p:nvPicPr>
          <p:blipFill rotWithShape="1">
            <a:blip r:embed="rId5">
              <a:alphaModFix/>
            </a:blip>
            <a:srcRect/>
            <a:stretch/>
          </p:blipFill>
          <p:spPr>
            <a:xfrm>
              <a:off x="218349" y="5737450"/>
              <a:ext cx="1122500" cy="1122500"/>
            </a:xfrm>
            <a:prstGeom prst="rect">
              <a:avLst/>
            </a:prstGeom>
            <a:noFill/>
            <a:ln>
              <a:noFill/>
            </a:ln>
          </p:spPr>
        </p:pic>
      </p:grpSp>
      <p:pic>
        <p:nvPicPr>
          <p:cNvPr id="511" name="Google Shape;511;g32a24246aa3_1_5"/>
          <p:cNvPicPr preferRelativeResize="0"/>
          <p:nvPr/>
        </p:nvPicPr>
        <p:blipFill rotWithShape="1">
          <a:blip r:embed="rId6">
            <a:alphaModFix/>
          </a:blip>
          <a:srcRect/>
          <a:stretch/>
        </p:blipFill>
        <p:spPr>
          <a:xfrm>
            <a:off x="11069500" y="5811442"/>
            <a:ext cx="1122500" cy="104655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32a446cbae2_1_7"/>
          <p:cNvSpPr txBox="1">
            <a:spLocks noGrp="1"/>
          </p:cNvSpPr>
          <p:nvPr>
            <p:ph type="body" idx="1"/>
          </p:nvPr>
        </p:nvSpPr>
        <p:spPr>
          <a:xfrm>
            <a:off x="524000" y="729150"/>
            <a:ext cx="5333100" cy="5104200"/>
          </a:xfrm>
          <a:prstGeom prst="rect">
            <a:avLst/>
          </a:prstGeom>
          <a:noFill/>
          <a:ln>
            <a:noFill/>
          </a:ln>
        </p:spPr>
        <p:txBody>
          <a:bodyPr spcFirstLastPara="1" wrap="square" lIns="121900" tIns="121900" rIns="121900" bIns="121900" anchor="t" anchorCtr="0">
            <a:normAutofit fontScale="70000" lnSpcReduction="20000"/>
          </a:bodyPr>
          <a:lstStyle/>
          <a:p>
            <a:pPr marL="0" lvl="0" indent="0" algn="l" rtl="0">
              <a:lnSpc>
                <a:spcPct val="115000"/>
              </a:lnSpc>
              <a:spcBef>
                <a:spcPts val="0"/>
              </a:spcBef>
              <a:spcAft>
                <a:spcPts val="0"/>
              </a:spcAft>
              <a:buSzPct val="142857"/>
              <a:buNone/>
            </a:pPr>
            <a:r>
              <a:rPr lang="it-IT" b="1"/>
              <a:t>La sicurezza e la salute sul lavoro (SSL)</a:t>
            </a:r>
            <a:endParaRPr/>
          </a:p>
          <a:p>
            <a:pPr marL="0" lvl="0" indent="0" algn="l" rtl="0">
              <a:lnSpc>
                <a:spcPct val="115000"/>
              </a:lnSpc>
              <a:spcBef>
                <a:spcPts val="0"/>
              </a:spcBef>
              <a:spcAft>
                <a:spcPts val="0"/>
              </a:spcAft>
              <a:buClr>
                <a:schemeClr val="dk1"/>
              </a:buClr>
              <a:buSzPct val="57893"/>
              <a:buFont typeface="Arial"/>
              <a:buNone/>
            </a:pPr>
            <a:r>
              <a:rPr lang="it-IT"/>
              <a:t>L'esposizione dei lavoratori a rischi che mettono in pericolo la loro vita e la loro salute senza l'uso di dispositivi di protezione e/o il rispetto delle norme. .</a:t>
            </a:r>
            <a:endParaRPr/>
          </a:p>
          <a:p>
            <a:pPr marL="0" lvl="0" indent="0" algn="l" rtl="0">
              <a:lnSpc>
                <a:spcPct val="115000"/>
              </a:lnSpc>
              <a:spcBef>
                <a:spcPts val="0"/>
              </a:spcBef>
              <a:spcAft>
                <a:spcPts val="0"/>
              </a:spcAft>
              <a:buSzPct val="142857"/>
              <a:buNone/>
            </a:pPr>
            <a:r>
              <a:rPr lang="it-IT"/>
              <a:t>⦁ </a:t>
            </a:r>
            <a:r>
              <a:rPr lang="it-IT" b="1"/>
              <a:t>Le violazioni e gli abusi in materia di protezione sociale: </a:t>
            </a:r>
            <a:endParaRPr/>
          </a:p>
          <a:p>
            <a:pPr marL="0" lvl="0" indent="0" algn="l" rtl="0">
              <a:lnSpc>
                <a:spcPct val="115000"/>
              </a:lnSpc>
              <a:spcBef>
                <a:spcPts val="0"/>
              </a:spcBef>
              <a:spcAft>
                <a:spcPts val="0"/>
              </a:spcAft>
              <a:buClr>
                <a:schemeClr val="dk1"/>
              </a:buClr>
              <a:buSzPct val="57893"/>
              <a:buFont typeface="Arial"/>
              <a:buNone/>
            </a:pPr>
            <a:r>
              <a:rPr lang="it-IT"/>
              <a:t>abuso della vulnerabilità dello stato di bisogno del lavoratore, mancato versamento dei contributi previdenziali.</a:t>
            </a:r>
            <a:endParaRPr/>
          </a:p>
          <a:p>
            <a:pPr marL="0" lvl="0" indent="0" algn="l" rtl="0">
              <a:lnSpc>
                <a:spcPct val="115000"/>
              </a:lnSpc>
              <a:spcBef>
                <a:spcPts val="0"/>
              </a:spcBef>
              <a:spcAft>
                <a:spcPts val="0"/>
              </a:spcAft>
              <a:buClr>
                <a:schemeClr val="dk1"/>
              </a:buClr>
              <a:buSzPct val="57893"/>
              <a:buFont typeface="Arial"/>
              <a:buNone/>
            </a:pPr>
            <a:endParaRPr/>
          </a:p>
          <a:p>
            <a:pPr marL="0" lvl="0" indent="0" algn="l" rtl="0">
              <a:lnSpc>
                <a:spcPct val="115000"/>
              </a:lnSpc>
              <a:spcBef>
                <a:spcPts val="0"/>
              </a:spcBef>
              <a:spcAft>
                <a:spcPts val="0"/>
              </a:spcAft>
              <a:buSzPct val="142857"/>
              <a:buNone/>
            </a:pPr>
            <a:r>
              <a:rPr lang="it-IT"/>
              <a:t>⦁</a:t>
            </a:r>
            <a:r>
              <a:rPr lang="it-IT" b="1"/>
              <a:t> Le condizioni di lavoro degradanti</a:t>
            </a:r>
            <a:r>
              <a:rPr lang="it-IT"/>
              <a:t>:</a:t>
            </a:r>
            <a:endParaRPr/>
          </a:p>
          <a:p>
            <a:pPr marL="457200" lvl="0" indent="-313055" algn="l" rtl="0">
              <a:lnSpc>
                <a:spcPct val="115000"/>
              </a:lnSpc>
              <a:spcBef>
                <a:spcPts val="0"/>
              </a:spcBef>
              <a:spcAft>
                <a:spcPts val="0"/>
              </a:spcAft>
              <a:buSzPct val="100000"/>
              <a:buChar char="●"/>
            </a:pPr>
            <a:r>
              <a:rPr lang="it-IT"/>
              <a:t>il lavoratore è soggetto a metodi di sorveglianza pressanti o degradanti (presenza fisica costante del lavoratore)</a:t>
            </a:r>
            <a:endParaRPr/>
          </a:p>
          <a:p>
            <a:pPr marL="914400" lvl="0" indent="-313055" algn="l" rtl="0">
              <a:lnSpc>
                <a:spcPct val="115000"/>
              </a:lnSpc>
              <a:spcBef>
                <a:spcPts val="0"/>
              </a:spcBef>
              <a:spcAft>
                <a:spcPts val="0"/>
              </a:spcAft>
              <a:buSzPct val="100000"/>
              <a:buChar char="●"/>
            </a:pPr>
            <a:r>
              <a:rPr lang="it-IT"/>
              <a:t>il lavoratore è soggetto a metodi di sorveglianza pressanti o degradanti (presenza fisica costante del datore di lavoro, abusi verbali, molestie e minacce)</a:t>
            </a:r>
            <a:endParaRPr/>
          </a:p>
          <a:p>
            <a:pPr marL="914400" lvl="0" indent="-313055" algn="l" rtl="0">
              <a:lnSpc>
                <a:spcPct val="115000"/>
              </a:lnSpc>
              <a:spcBef>
                <a:spcPts val="0"/>
              </a:spcBef>
              <a:spcAft>
                <a:spcPts val="0"/>
              </a:spcAft>
              <a:buSzPct val="100000"/>
              <a:buChar char="●"/>
            </a:pPr>
            <a:r>
              <a:rPr lang="it-IT"/>
              <a:t>non c'è possibilità di comunicazione tra i lavoratori e con altre persone;</a:t>
            </a:r>
            <a:endParaRPr/>
          </a:p>
          <a:p>
            <a:pPr marL="914400" lvl="0" indent="-313055" algn="l" rtl="0">
              <a:lnSpc>
                <a:spcPct val="115000"/>
              </a:lnSpc>
              <a:spcBef>
                <a:spcPts val="0"/>
              </a:spcBef>
              <a:spcAft>
                <a:spcPts val="0"/>
              </a:spcAft>
              <a:buSzPct val="100000"/>
              <a:buChar char="●"/>
            </a:pPr>
            <a:r>
              <a:rPr lang="it-IT"/>
              <a:t>il lavoro si svolge in condizioni climatiche avverse, senza adeguati dispositivi di protezione personale</a:t>
            </a:r>
            <a:endParaRPr/>
          </a:p>
          <a:p>
            <a:pPr marL="914400" lvl="0" indent="-313055" algn="l" rtl="0">
              <a:lnSpc>
                <a:spcPct val="115000"/>
              </a:lnSpc>
              <a:spcBef>
                <a:spcPts val="0"/>
              </a:spcBef>
              <a:spcAft>
                <a:spcPts val="0"/>
              </a:spcAft>
              <a:buSzPct val="100000"/>
              <a:buChar char="●"/>
            </a:pPr>
            <a:r>
              <a:rPr lang="it-IT"/>
              <a:t>non ci sono servizi igienici adeguati</a:t>
            </a:r>
            <a:endParaRPr/>
          </a:p>
          <a:p>
            <a:pPr marL="914400" lvl="0" indent="-313055" algn="l" rtl="0">
              <a:lnSpc>
                <a:spcPct val="115000"/>
              </a:lnSpc>
              <a:spcBef>
                <a:spcPts val="0"/>
              </a:spcBef>
              <a:spcAft>
                <a:spcPts val="0"/>
              </a:spcAft>
              <a:buSzPct val="100000"/>
              <a:buChar char="●"/>
            </a:pPr>
            <a:r>
              <a:rPr lang="it-IT"/>
              <a:t>il trasporto da e verso il luogo di lavoro è effettuato con mezzi non stradali, con veicoli non idonei alla circolazione o non sicuri, che mettono a rischio la sicurezza dei lavoratori.</a:t>
            </a:r>
            <a:endParaRPr/>
          </a:p>
          <a:p>
            <a:pPr marL="0" lvl="0" indent="0" algn="l" rtl="0">
              <a:lnSpc>
                <a:spcPct val="115000"/>
              </a:lnSpc>
              <a:spcBef>
                <a:spcPts val="0"/>
              </a:spcBef>
              <a:spcAft>
                <a:spcPts val="0"/>
              </a:spcAft>
              <a:buSzPct val="142857"/>
              <a:buNone/>
            </a:pPr>
            <a:endParaRPr/>
          </a:p>
        </p:txBody>
      </p:sp>
      <p:sp>
        <p:nvSpPr>
          <p:cNvPr id="517" name="Google Shape;517;g32a446cbae2_1_7"/>
          <p:cNvSpPr txBox="1">
            <a:spLocks noGrp="1"/>
          </p:cNvSpPr>
          <p:nvPr>
            <p:ph type="body" idx="2"/>
          </p:nvPr>
        </p:nvSpPr>
        <p:spPr>
          <a:xfrm>
            <a:off x="6443200" y="650323"/>
            <a:ext cx="5333100" cy="5441400"/>
          </a:xfrm>
          <a:prstGeom prst="rect">
            <a:avLst/>
          </a:prstGeom>
          <a:noFill/>
          <a:ln>
            <a:noFill/>
          </a:ln>
        </p:spPr>
        <p:txBody>
          <a:bodyPr spcFirstLastPara="1" wrap="square" lIns="121900" tIns="121900" rIns="121900" bIns="121900" anchor="t" anchorCtr="0">
            <a:normAutofit/>
          </a:bodyPr>
          <a:lstStyle/>
          <a:p>
            <a:pPr marL="0" lvl="0" indent="0" algn="l" rtl="0">
              <a:lnSpc>
                <a:spcPct val="115000"/>
              </a:lnSpc>
              <a:spcBef>
                <a:spcPts val="0"/>
              </a:spcBef>
              <a:spcAft>
                <a:spcPts val="0"/>
              </a:spcAft>
              <a:buSzPts val="1900"/>
              <a:buNone/>
            </a:pPr>
            <a:r>
              <a:rPr lang="it-IT" sz="1300">
                <a:solidFill>
                  <a:schemeClr val="dk1"/>
                </a:solidFill>
              </a:rPr>
              <a:t>3.</a:t>
            </a:r>
            <a:r>
              <a:rPr lang="it-IT" sz="1300" b="1">
                <a:solidFill>
                  <a:schemeClr val="dk1"/>
                </a:solidFill>
              </a:rPr>
              <a:t> Condizioni di vita degradanti</a:t>
            </a:r>
            <a:endParaRPr sz="1300" b="1">
              <a:solidFill>
                <a:schemeClr val="dk1"/>
              </a:solidFill>
            </a:endParaRPr>
          </a:p>
          <a:p>
            <a:pPr marL="0" lvl="0" indent="0" algn="l" rtl="0">
              <a:lnSpc>
                <a:spcPct val="115000"/>
              </a:lnSpc>
              <a:spcBef>
                <a:spcPts val="0"/>
              </a:spcBef>
              <a:spcAft>
                <a:spcPts val="0"/>
              </a:spcAft>
              <a:buSzPts val="1900"/>
              <a:buNone/>
            </a:pPr>
            <a:r>
              <a:rPr lang="it-IT" sz="1300">
                <a:solidFill>
                  <a:schemeClr val="dk1"/>
                </a:solidFill>
              </a:rPr>
              <a:t>Negazione della libera scelta del luogo in cui vivere o essere costretti a vivere in condizioni insalubri o sovraffollate o in luoghi che non soddisfano i standard minimi di vita (ad esempio, elettricità, acqua corrente, servizi igienici).</a:t>
            </a:r>
            <a:endParaRPr sz="1300">
              <a:solidFill>
                <a:schemeClr val="dk1"/>
              </a:solidFill>
            </a:endParaRPr>
          </a:p>
          <a:p>
            <a:pPr marL="0" lvl="0" indent="0" algn="l" rtl="0">
              <a:lnSpc>
                <a:spcPct val="115000"/>
              </a:lnSpc>
              <a:spcBef>
                <a:spcPts val="0"/>
              </a:spcBef>
              <a:spcAft>
                <a:spcPts val="0"/>
              </a:spcAft>
              <a:buSzPts val="1900"/>
              <a:buNone/>
            </a:pPr>
            <a:endParaRPr sz="1300">
              <a:solidFill>
                <a:schemeClr val="dk1"/>
              </a:solidFill>
            </a:endParaRPr>
          </a:p>
          <a:p>
            <a:pPr marL="0" lvl="0" indent="0" algn="l" rtl="0">
              <a:lnSpc>
                <a:spcPct val="115000"/>
              </a:lnSpc>
              <a:spcBef>
                <a:spcPts val="0"/>
              </a:spcBef>
              <a:spcAft>
                <a:spcPts val="0"/>
              </a:spcAft>
              <a:buSzPts val="1900"/>
              <a:buNone/>
            </a:pPr>
            <a:r>
              <a:rPr lang="it-IT" sz="1300" u="sng">
                <a:solidFill>
                  <a:schemeClr val="dk1"/>
                </a:solidFill>
              </a:rPr>
              <a:t>Lo sfruttamento lavorativo sussiste quando si verifica almeno una delle violazioni sopra citate e si aggiunge con l'abuso della vulnerabilità o dello stato di bisogno del lavoratore</a:t>
            </a:r>
            <a:r>
              <a:rPr lang="it-IT" sz="1300">
                <a:solidFill>
                  <a:schemeClr val="dk1"/>
                </a:solidFill>
              </a:rPr>
              <a:t>. </a:t>
            </a:r>
            <a:endParaRPr sz="1300">
              <a:solidFill>
                <a:schemeClr val="dk1"/>
              </a:solidFill>
            </a:endParaRPr>
          </a:p>
          <a:p>
            <a:pPr marL="0" lvl="0" indent="0" algn="l" rtl="0">
              <a:lnSpc>
                <a:spcPct val="115000"/>
              </a:lnSpc>
              <a:spcBef>
                <a:spcPts val="0"/>
              </a:spcBef>
              <a:spcAft>
                <a:spcPts val="0"/>
              </a:spcAft>
              <a:buSzPts val="1900"/>
              <a:buNone/>
            </a:pPr>
            <a:endParaRPr sz="1300">
              <a:solidFill>
                <a:schemeClr val="dk1"/>
              </a:solidFill>
            </a:endParaRPr>
          </a:p>
          <a:p>
            <a:pPr marL="0" lvl="0" indent="0" algn="l" rtl="0">
              <a:lnSpc>
                <a:spcPct val="115000"/>
              </a:lnSpc>
              <a:spcBef>
                <a:spcPts val="0"/>
              </a:spcBef>
              <a:spcAft>
                <a:spcPts val="0"/>
              </a:spcAft>
              <a:buSzPts val="1900"/>
              <a:buNone/>
            </a:pPr>
            <a:r>
              <a:rPr lang="it-IT" sz="1300">
                <a:solidFill>
                  <a:schemeClr val="dk1"/>
                </a:solidFill>
              </a:rPr>
              <a:t>Quando si rileva </a:t>
            </a:r>
            <a:r>
              <a:rPr lang="it-IT" sz="1300" u="sng">
                <a:solidFill>
                  <a:schemeClr val="dk1"/>
                </a:solidFill>
              </a:rPr>
              <a:t>la coercizione</a:t>
            </a:r>
            <a:r>
              <a:rPr lang="it-IT" sz="1300">
                <a:solidFill>
                  <a:schemeClr val="dk1"/>
                </a:solidFill>
              </a:rPr>
              <a:t> (violenza, minacce, sequestro di documenti, limitazione della libertà personale) lo sfruttamento del lavoro diventa diventa </a:t>
            </a:r>
            <a:r>
              <a:rPr lang="it-IT" sz="1300" b="1">
                <a:solidFill>
                  <a:schemeClr val="dk1"/>
                </a:solidFill>
              </a:rPr>
              <a:t>lavoro forzato</a:t>
            </a:r>
            <a:endParaRPr sz="13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SzPts val="1900"/>
              <a:buNone/>
            </a:pPr>
            <a:endParaRPr/>
          </a:p>
        </p:txBody>
      </p:sp>
      <p:grpSp>
        <p:nvGrpSpPr>
          <p:cNvPr id="518" name="Google Shape;518;g32a446cbae2_1_7"/>
          <p:cNvGrpSpPr/>
          <p:nvPr/>
        </p:nvGrpSpPr>
        <p:grpSpPr>
          <a:xfrm>
            <a:off x="0" y="5843798"/>
            <a:ext cx="1122501" cy="1015975"/>
            <a:chOff x="218349" y="5737450"/>
            <a:chExt cx="1122501" cy="1122500"/>
          </a:xfrm>
        </p:grpSpPr>
        <p:pic>
          <p:nvPicPr>
            <p:cNvPr id="519" name="Google Shape;519;g32a446cbae2_1_7"/>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520" name="Google Shape;520;g32a446cbae2_1_7"/>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521" name="Google Shape;521;g32a446cbae2_1_7"/>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32998f35adf_0_0"/>
          <p:cNvSpPr txBox="1">
            <a:spLocks noGrp="1"/>
          </p:cNvSpPr>
          <p:nvPr>
            <p:ph type="title"/>
          </p:nvPr>
        </p:nvSpPr>
        <p:spPr>
          <a:xfrm>
            <a:off x="2046175" y="205025"/>
            <a:ext cx="8970900" cy="1100100"/>
          </a:xfrm>
          <a:prstGeom prst="rect">
            <a:avLst/>
          </a:prstGeom>
          <a:noFill/>
          <a:ln>
            <a:noFill/>
          </a:ln>
        </p:spPr>
        <p:txBody>
          <a:bodyPr spcFirstLastPara="1" wrap="square" lIns="0" tIns="479525" rIns="0" bIns="0" anchor="t" anchorCtr="0">
            <a:spAutoFit/>
          </a:bodyPr>
          <a:lstStyle/>
          <a:p>
            <a:pPr marL="850900" lvl="0" indent="0" algn="ctr" rtl="0">
              <a:lnSpc>
                <a:spcPct val="100000"/>
              </a:lnSpc>
              <a:spcBef>
                <a:spcPts val="0"/>
              </a:spcBef>
              <a:spcAft>
                <a:spcPts val="0"/>
              </a:spcAft>
              <a:buSzPts val="1400"/>
              <a:buNone/>
            </a:pPr>
            <a:r>
              <a:rPr lang="it-IT" sz="4000" b="0">
                <a:solidFill>
                  <a:schemeClr val="dk1"/>
                </a:solidFill>
                <a:latin typeface="Georgia"/>
                <a:ea typeface="Georgia"/>
                <a:cs typeface="Georgia"/>
                <a:sym typeface="Georgia"/>
              </a:rPr>
              <a:t>Posizione di vulnerabilità</a:t>
            </a:r>
            <a:endParaRPr sz="4000">
              <a:solidFill>
                <a:schemeClr val="dk1"/>
              </a:solidFill>
              <a:latin typeface="Georgia"/>
              <a:ea typeface="Georgia"/>
              <a:cs typeface="Georgia"/>
              <a:sym typeface="Georgia"/>
            </a:endParaRPr>
          </a:p>
        </p:txBody>
      </p:sp>
      <p:sp>
        <p:nvSpPr>
          <p:cNvPr id="166" name="Google Shape;166;g32998f35adf_0_0"/>
          <p:cNvSpPr txBox="1"/>
          <p:nvPr/>
        </p:nvSpPr>
        <p:spPr>
          <a:xfrm>
            <a:off x="925800" y="2363555"/>
            <a:ext cx="10340400" cy="2130900"/>
          </a:xfrm>
          <a:prstGeom prst="rect">
            <a:avLst/>
          </a:prstGeom>
          <a:noFill/>
          <a:ln>
            <a:noFill/>
          </a:ln>
        </p:spPr>
        <p:txBody>
          <a:bodyPr spcFirstLastPara="1" wrap="square" lIns="0" tIns="12050" rIns="0" bIns="0" anchor="t" anchorCtr="0">
            <a:spAutoFit/>
          </a:bodyPr>
          <a:lstStyle/>
          <a:p>
            <a:pPr marL="12700" marR="5080" lvl="0" indent="0" algn="just" rtl="0">
              <a:lnSpc>
                <a:spcPct val="100899"/>
              </a:lnSpc>
              <a:spcBef>
                <a:spcPts val="0"/>
              </a:spcBef>
              <a:spcAft>
                <a:spcPts val="0"/>
              </a:spcAft>
              <a:buClr>
                <a:srgbClr val="000000"/>
              </a:buClr>
              <a:buSzPts val="2750"/>
              <a:buFont typeface="Arial"/>
              <a:buNone/>
            </a:pPr>
            <a:r>
              <a:rPr lang="it-IT" sz="2750" b="0" i="0" u="none" strike="noStrike" cap="none">
                <a:solidFill>
                  <a:schemeClr val="dk1"/>
                </a:solidFill>
                <a:highlight>
                  <a:schemeClr val="lt1"/>
                </a:highlight>
                <a:latin typeface="Roboto"/>
                <a:ea typeface="Roboto"/>
                <a:cs typeface="Roboto"/>
                <a:sym typeface="Roboto"/>
              </a:rPr>
              <a:t>Una persona che non ha altra alternativa reale e accettabile che quella di soggiacere allo sfruttamento e ad altre forme di abuso.</a:t>
            </a:r>
            <a:endParaRPr sz="2750" b="0" i="0" u="none" strike="noStrike" cap="none">
              <a:solidFill>
                <a:schemeClr val="dk1"/>
              </a:solidFill>
              <a:highlight>
                <a:schemeClr val="lt1"/>
              </a:highlight>
              <a:latin typeface="Roboto"/>
              <a:ea typeface="Roboto"/>
              <a:cs typeface="Roboto"/>
              <a:sym typeface="Roboto"/>
            </a:endParaRPr>
          </a:p>
          <a:p>
            <a:pPr marL="0" marR="0" lvl="0" indent="0" algn="l" rtl="0">
              <a:lnSpc>
                <a:spcPct val="100000"/>
              </a:lnSpc>
              <a:spcBef>
                <a:spcPts val="3254"/>
              </a:spcBef>
              <a:spcAft>
                <a:spcPts val="0"/>
              </a:spcAft>
              <a:buClr>
                <a:srgbClr val="000000"/>
              </a:buClr>
              <a:buSzPts val="2750"/>
              <a:buFont typeface="Arial"/>
              <a:buNone/>
            </a:pPr>
            <a:endParaRPr sz="2750" b="0" i="0" u="none" strike="noStrike" cap="none">
              <a:solidFill>
                <a:schemeClr val="dk1"/>
              </a:solidFill>
              <a:highlight>
                <a:schemeClr val="lt1"/>
              </a:highlight>
              <a:latin typeface="Roboto"/>
              <a:ea typeface="Roboto"/>
              <a:cs typeface="Roboto"/>
              <a:sym typeface="Roboto"/>
            </a:endParaRPr>
          </a:p>
          <a:p>
            <a:pPr marL="12700" marR="0" lvl="0" indent="0" algn="just" rtl="0">
              <a:lnSpc>
                <a:spcPct val="100000"/>
              </a:lnSpc>
              <a:spcBef>
                <a:spcPts val="5"/>
              </a:spcBef>
              <a:spcAft>
                <a:spcPts val="0"/>
              </a:spcAft>
              <a:buClr>
                <a:srgbClr val="000000"/>
              </a:buClr>
              <a:buSzPts val="2750"/>
              <a:buFont typeface="Arial"/>
              <a:buNone/>
            </a:pPr>
            <a:r>
              <a:rPr lang="it-IT" sz="2750" b="0" i="0" u="none" strike="noStrike" cap="none">
                <a:solidFill>
                  <a:schemeClr val="dk1"/>
                </a:solidFill>
                <a:highlight>
                  <a:schemeClr val="lt1"/>
                </a:highlight>
                <a:latin typeface="Roboto"/>
                <a:ea typeface="Roboto"/>
                <a:cs typeface="Roboto"/>
                <a:sym typeface="Roboto"/>
              </a:rPr>
              <a:t>(Direttiva 2011/36/UE)</a:t>
            </a:r>
            <a:endParaRPr sz="2750" b="0" i="0" u="none" strike="noStrike" cap="none">
              <a:solidFill>
                <a:schemeClr val="dk1"/>
              </a:solidFill>
              <a:highlight>
                <a:schemeClr val="lt1"/>
              </a:highlight>
              <a:latin typeface="Roboto"/>
              <a:ea typeface="Roboto"/>
              <a:cs typeface="Roboto"/>
              <a:sym typeface="Roboto"/>
            </a:endParaRPr>
          </a:p>
        </p:txBody>
      </p:sp>
      <p:pic>
        <p:nvPicPr>
          <p:cNvPr id="167" name="Google Shape;167;g32998f35adf_0_0"/>
          <p:cNvPicPr preferRelativeResize="0"/>
          <p:nvPr/>
        </p:nvPicPr>
        <p:blipFill rotWithShape="1">
          <a:blip r:embed="rId3">
            <a:alphaModFix/>
          </a:blip>
          <a:srcRect/>
          <a:stretch/>
        </p:blipFill>
        <p:spPr>
          <a:xfrm>
            <a:off x="1" y="6798470"/>
            <a:ext cx="1122500" cy="118612"/>
          </a:xfrm>
          <a:prstGeom prst="rect">
            <a:avLst/>
          </a:prstGeom>
          <a:noFill/>
          <a:ln>
            <a:noFill/>
          </a:ln>
        </p:spPr>
      </p:pic>
      <p:grpSp>
        <p:nvGrpSpPr>
          <p:cNvPr id="168" name="Google Shape;168;g32998f35adf_0_0"/>
          <p:cNvGrpSpPr/>
          <p:nvPr/>
        </p:nvGrpSpPr>
        <p:grpSpPr>
          <a:xfrm>
            <a:off x="0" y="5843798"/>
            <a:ext cx="1122501" cy="1015975"/>
            <a:chOff x="218349" y="5737450"/>
            <a:chExt cx="1122501" cy="1122500"/>
          </a:xfrm>
        </p:grpSpPr>
        <p:pic>
          <p:nvPicPr>
            <p:cNvPr id="169" name="Google Shape;169;g32998f35adf_0_0"/>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170" name="Google Shape;170;g32998f35adf_0_0"/>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171" name="Google Shape;171;g32998f35adf_0_0"/>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grpSp>
        <p:nvGrpSpPr>
          <p:cNvPr id="526" name="Google Shape;526;g32998f35adf_0_219"/>
          <p:cNvGrpSpPr/>
          <p:nvPr/>
        </p:nvGrpSpPr>
        <p:grpSpPr>
          <a:xfrm>
            <a:off x="656750" y="674375"/>
            <a:ext cx="9877901" cy="4648199"/>
            <a:chOff x="656750" y="674375"/>
            <a:chExt cx="9877901" cy="4648199"/>
          </a:xfrm>
        </p:grpSpPr>
        <p:sp>
          <p:nvSpPr>
            <p:cNvPr id="527" name="Google Shape;527;g32998f35adf_0_219"/>
            <p:cNvSpPr/>
            <p:nvPr/>
          </p:nvSpPr>
          <p:spPr>
            <a:xfrm>
              <a:off x="656750" y="1680378"/>
              <a:ext cx="566419" cy="0"/>
            </a:xfrm>
            <a:custGeom>
              <a:avLst/>
              <a:gdLst/>
              <a:ahLst/>
              <a:cxnLst/>
              <a:rect l="l" t="t" r="r" b="b"/>
              <a:pathLst>
                <a:path w="566419" h="120000" extrusionOk="0">
                  <a:moveTo>
                    <a:pt x="0" y="0"/>
                  </a:moveTo>
                  <a:lnTo>
                    <a:pt x="566399" y="0"/>
                  </a:lnTo>
                </a:path>
              </a:pathLst>
            </a:custGeom>
            <a:noFill/>
            <a:ln w="38075" cap="flat" cmpd="sng">
              <a:solidFill>
                <a:srgbClr val="039BE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28" name="Google Shape;528;g32998f35adf_0_219"/>
            <p:cNvPicPr preferRelativeResize="0"/>
            <p:nvPr/>
          </p:nvPicPr>
          <p:blipFill rotWithShape="1">
            <a:blip r:embed="rId3">
              <a:alphaModFix/>
            </a:blip>
            <a:srcRect/>
            <a:stretch/>
          </p:blipFill>
          <p:spPr>
            <a:xfrm>
              <a:off x="919500" y="674375"/>
              <a:ext cx="9615151" cy="4648199"/>
            </a:xfrm>
            <a:prstGeom prst="rect">
              <a:avLst/>
            </a:prstGeom>
            <a:noFill/>
            <a:ln>
              <a:noFill/>
            </a:ln>
          </p:spPr>
        </p:pic>
      </p:grpSp>
      <p:grpSp>
        <p:nvGrpSpPr>
          <p:cNvPr id="529" name="Google Shape;529;g32998f35adf_0_219"/>
          <p:cNvGrpSpPr/>
          <p:nvPr/>
        </p:nvGrpSpPr>
        <p:grpSpPr>
          <a:xfrm>
            <a:off x="0" y="5691700"/>
            <a:ext cx="1122500" cy="1166299"/>
            <a:chOff x="0" y="5691700"/>
            <a:chExt cx="1122500" cy="1166299"/>
          </a:xfrm>
        </p:grpSpPr>
        <p:pic>
          <p:nvPicPr>
            <p:cNvPr id="530" name="Google Shape;530;g32998f35adf_0_219"/>
            <p:cNvPicPr preferRelativeResize="0"/>
            <p:nvPr/>
          </p:nvPicPr>
          <p:blipFill rotWithShape="1">
            <a:blip r:embed="rId4">
              <a:alphaModFix/>
            </a:blip>
            <a:srcRect/>
            <a:stretch/>
          </p:blipFill>
          <p:spPr>
            <a:xfrm>
              <a:off x="0" y="6852301"/>
              <a:ext cx="1122500" cy="5698"/>
            </a:xfrm>
            <a:prstGeom prst="rect">
              <a:avLst/>
            </a:prstGeom>
            <a:noFill/>
            <a:ln>
              <a:noFill/>
            </a:ln>
          </p:spPr>
        </p:pic>
        <p:pic>
          <p:nvPicPr>
            <p:cNvPr id="531" name="Google Shape;531;g32998f35adf_0_219"/>
            <p:cNvPicPr preferRelativeResize="0"/>
            <p:nvPr/>
          </p:nvPicPr>
          <p:blipFill rotWithShape="1">
            <a:blip r:embed="rId5">
              <a:alphaModFix/>
            </a:blip>
            <a:srcRect/>
            <a:stretch/>
          </p:blipFill>
          <p:spPr>
            <a:xfrm>
              <a:off x="0" y="5691700"/>
              <a:ext cx="1122500" cy="1122500"/>
            </a:xfrm>
            <a:prstGeom prst="rect">
              <a:avLst/>
            </a:prstGeom>
            <a:noFill/>
            <a:ln>
              <a:noFill/>
            </a:ln>
          </p:spPr>
        </p:pic>
      </p:grpSp>
      <p:pic>
        <p:nvPicPr>
          <p:cNvPr id="532" name="Google Shape;532;g32998f35adf_0_219"/>
          <p:cNvPicPr preferRelativeResize="0"/>
          <p:nvPr/>
        </p:nvPicPr>
        <p:blipFill rotWithShape="1">
          <a:blip r:embed="rId6">
            <a:alphaModFix/>
          </a:blip>
          <a:srcRect/>
          <a:stretch/>
        </p:blipFill>
        <p:spPr>
          <a:xfrm>
            <a:off x="11069500" y="5735242"/>
            <a:ext cx="1122499" cy="107895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grpSp>
        <p:nvGrpSpPr>
          <p:cNvPr id="537" name="Google Shape;537;g32998f35adf_0_229"/>
          <p:cNvGrpSpPr/>
          <p:nvPr/>
        </p:nvGrpSpPr>
        <p:grpSpPr>
          <a:xfrm>
            <a:off x="0" y="1630127"/>
            <a:ext cx="12192000" cy="3597745"/>
            <a:chOff x="0" y="1630127"/>
            <a:chExt cx="12192000" cy="3597745"/>
          </a:xfrm>
        </p:grpSpPr>
        <p:sp>
          <p:nvSpPr>
            <p:cNvPr id="538" name="Google Shape;538;g32998f35adf_0_229"/>
            <p:cNvSpPr/>
            <p:nvPr/>
          </p:nvSpPr>
          <p:spPr>
            <a:xfrm>
              <a:off x="656750" y="1680378"/>
              <a:ext cx="566419" cy="0"/>
            </a:xfrm>
            <a:custGeom>
              <a:avLst/>
              <a:gdLst/>
              <a:ahLst/>
              <a:cxnLst/>
              <a:rect l="l" t="t" r="r" b="b"/>
              <a:pathLst>
                <a:path w="566419" h="120000" extrusionOk="0">
                  <a:moveTo>
                    <a:pt x="0" y="0"/>
                  </a:moveTo>
                  <a:lnTo>
                    <a:pt x="566399" y="0"/>
                  </a:lnTo>
                </a:path>
              </a:pathLst>
            </a:custGeom>
            <a:noFill/>
            <a:ln w="38075" cap="flat" cmpd="sng">
              <a:solidFill>
                <a:srgbClr val="039BE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39" name="Google Shape;539;g32998f35adf_0_229"/>
            <p:cNvPicPr preferRelativeResize="0"/>
            <p:nvPr/>
          </p:nvPicPr>
          <p:blipFill rotWithShape="1">
            <a:blip r:embed="rId3">
              <a:alphaModFix/>
            </a:blip>
            <a:srcRect/>
            <a:stretch/>
          </p:blipFill>
          <p:spPr>
            <a:xfrm>
              <a:off x="0" y="1630127"/>
              <a:ext cx="12192000" cy="3597745"/>
            </a:xfrm>
            <a:prstGeom prst="rect">
              <a:avLst/>
            </a:prstGeom>
            <a:noFill/>
            <a:ln>
              <a:noFill/>
            </a:ln>
          </p:spPr>
        </p:pic>
      </p:grpSp>
      <p:pic>
        <p:nvPicPr>
          <p:cNvPr id="540" name="Google Shape;540;g32998f35adf_0_229"/>
          <p:cNvPicPr preferRelativeResize="0"/>
          <p:nvPr/>
        </p:nvPicPr>
        <p:blipFill rotWithShape="1">
          <a:blip r:embed="rId4">
            <a:alphaModFix/>
          </a:blip>
          <a:srcRect/>
          <a:stretch/>
        </p:blipFill>
        <p:spPr>
          <a:xfrm>
            <a:off x="0" y="5735500"/>
            <a:ext cx="1122500" cy="1122500"/>
          </a:xfrm>
          <a:prstGeom prst="rect">
            <a:avLst/>
          </a:prstGeom>
          <a:noFill/>
          <a:ln>
            <a:noFill/>
          </a:ln>
        </p:spPr>
      </p:pic>
      <p:pic>
        <p:nvPicPr>
          <p:cNvPr id="541" name="Google Shape;541;g32998f35adf_0_229"/>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g32a446cbae2_1_15"/>
          <p:cNvSpPr txBox="1">
            <a:spLocks noGrp="1"/>
          </p:cNvSpPr>
          <p:nvPr>
            <p:ph type="title"/>
          </p:nvPr>
        </p:nvSpPr>
        <p:spPr>
          <a:xfrm>
            <a:off x="609480" y="273600"/>
            <a:ext cx="10972500" cy="114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it-IT" sz="2800" b="1"/>
              <a:t>Normative giuridiche </a:t>
            </a:r>
            <a:endParaRPr sz="2800" b="1"/>
          </a:p>
        </p:txBody>
      </p:sp>
      <p:sp>
        <p:nvSpPr>
          <p:cNvPr id="547" name="Google Shape;547;g32a446cbae2_1_15"/>
          <p:cNvSpPr txBox="1">
            <a:spLocks noGrp="1"/>
          </p:cNvSpPr>
          <p:nvPr>
            <p:ph type="subTitle" idx="1"/>
          </p:nvPr>
        </p:nvSpPr>
        <p:spPr>
          <a:xfrm>
            <a:off x="609480" y="1604520"/>
            <a:ext cx="10972500" cy="39774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SzPts val="1400"/>
              <a:buNone/>
            </a:pPr>
            <a:r>
              <a:rPr lang="it-IT" b="1"/>
              <a:t>Nel diritto penale</a:t>
            </a:r>
            <a:endParaRPr b="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r>
              <a:rPr lang="it-IT"/>
              <a:t>Libro II c.p. – dei Delitti contro la persona</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it-IT"/>
              <a:t>Delitti contro la libertà individuale:</a:t>
            </a:r>
            <a:endParaRPr/>
          </a:p>
          <a:p>
            <a:pPr marL="457200" lvl="0" indent="0" algn="l" rtl="0">
              <a:lnSpc>
                <a:spcPct val="100000"/>
              </a:lnSpc>
              <a:spcBef>
                <a:spcPts val="0"/>
              </a:spcBef>
              <a:spcAft>
                <a:spcPts val="0"/>
              </a:spcAft>
              <a:buClr>
                <a:schemeClr val="dk1"/>
              </a:buClr>
              <a:buSzPts val="1100"/>
              <a:buFont typeface="Arial"/>
              <a:buNone/>
            </a:pPr>
            <a:r>
              <a:rPr lang="it-IT"/>
              <a:t> Art. 600 c.p.: Riduzione o mantenimento in schiavitù o in servitù;</a:t>
            </a:r>
            <a:endParaRPr/>
          </a:p>
          <a:p>
            <a:pPr marL="457200" lvl="0" indent="0" algn="l" rtl="0">
              <a:lnSpc>
                <a:spcPct val="100000"/>
              </a:lnSpc>
              <a:spcBef>
                <a:spcPts val="0"/>
              </a:spcBef>
              <a:spcAft>
                <a:spcPts val="0"/>
              </a:spcAft>
              <a:buClr>
                <a:schemeClr val="dk1"/>
              </a:buClr>
              <a:buSzPts val="1100"/>
              <a:buFont typeface="Arial"/>
              <a:buNone/>
            </a:pPr>
            <a:r>
              <a:rPr lang="it-IT"/>
              <a:t> Art. 601 c.p.: Tratta di persone;</a:t>
            </a:r>
            <a:endParaRPr/>
          </a:p>
          <a:p>
            <a:pPr marL="457200" lvl="0" indent="0" algn="l" rtl="0">
              <a:lnSpc>
                <a:spcPct val="100000"/>
              </a:lnSpc>
              <a:spcBef>
                <a:spcPts val="0"/>
              </a:spcBef>
              <a:spcAft>
                <a:spcPts val="0"/>
              </a:spcAft>
              <a:buClr>
                <a:schemeClr val="dk1"/>
              </a:buClr>
              <a:buSzPts val="1100"/>
              <a:buFont typeface="Arial"/>
              <a:buNone/>
            </a:pPr>
            <a:r>
              <a:rPr lang="it-IT"/>
              <a:t> Art. 602 c.p.: Acquisto e alienazione di schiavi</a:t>
            </a:r>
            <a:endParaRPr/>
          </a:p>
          <a:p>
            <a:pPr marL="457200" lvl="0" indent="0" algn="l" rtl="0">
              <a:lnSpc>
                <a:spcPct val="100000"/>
              </a:lnSpc>
              <a:spcBef>
                <a:spcPts val="0"/>
              </a:spcBef>
              <a:spcAft>
                <a:spcPts val="0"/>
              </a:spcAft>
              <a:buSzPts val="1400"/>
              <a:buNone/>
            </a:pPr>
            <a:r>
              <a:rPr lang="it-IT"/>
              <a:t> Art. 603-bis c.p.: Intermediazione illecita e sfruttamento di lavoro</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it-IT" b="1"/>
              <a:t>Azione:</a:t>
            </a:r>
            <a:endParaRPr b="1"/>
          </a:p>
          <a:p>
            <a:pPr marL="0" lvl="0" indent="0" algn="l" rtl="0">
              <a:lnSpc>
                <a:spcPct val="100000"/>
              </a:lnSpc>
              <a:spcBef>
                <a:spcPts val="0"/>
              </a:spcBef>
              <a:spcAft>
                <a:spcPts val="0"/>
              </a:spcAft>
              <a:buClr>
                <a:schemeClr val="dk1"/>
              </a:buClr>
              <a:buSzPts val="1100"/>
              <a:buFont typeface="Arial"/>
              <a:buNone/>
            </a:pPr>
            <a:r>
              <a:rPr lang="it-IT"/>
              <a:t>Ispezioni e controlli, sanzioni a supporto dell’effettività del sistema regolativo</a:t>
            </a:r>
            <a:endParaRPr/>
          </a:p>
          <a:p>
            <a:pPr marL="0" lvl="0" indent="0" algn="l" rtl="0">
              <a:lnSpc>
                <a:spcPct val="100000"/>
              </a:lnSpc>
              <a:spcBef>
                <a:spcPts val="0"/>
              </a:spcBef>
              <a:spcAft>
                <a:spcPts val="0"/>
              </a:spcAft>
              <a:buSzPts val="1400"/>
              <a:buNone/>
            </a:pPr>
            <a:endParaRPr/>
          </a:p>
        </p:txBody>
      </p:sp>
      <p:grpSp>
        <p:nvGrpSpPr>
          <p:cNvPr id="548" name="Google Shape;548;g32a446cbae2_1_15"/>
          <p:cNvGrpSpPr/>
          <p:nvPr/>
        </p:nvGrpSpPr>
        <p:grpSpPr>
          <a:xfrm>
            <a:off x="0" y="5688935"/>
            <a:ext cx="1122501" cy="1169072"/>
            <a:chOff x="218349" y="5566350"/>
            <a:chExt cx="1122501" cy="1291649"/>
          </a:xfrm>
        </p:grpSpPr>
        <p:pic>
          <p:nvPicPr>
            <p:cNvPr id="549" name="Google Shape;549;g32a446cbae2_1_15"/>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550" name="Google Shape;550;g32a446cbae2_1_15"/>
            <p:cNvPicPr preferRelativeResize="0"/>
            <p:nvPr/>
          </p:nvPicPr>
          <p:blipFill rotWithShape="1">
            <a:blip r:embed="rId4">
              <a:alphaModFix/>
            </a:blip>
            <a:srcRect/>
            <a:stretch/>
          </p:blipFill>
          <p:spPr>
            <a:xfrm>
              <a:off x="218349" y="5566350"/>
              <a:ext cx="1122500" cy="1122500"/>
            </a:xfrm>
            <a:prstGeom prst="rect">
              <a:avLst/>
            </a:prstGeom>
            <a:noFill/>
            <a:ln>
              <a:noFill/>
            </a:ln>
          </p:spPr>
        </p:pic>
      </p:grpSp>
      <p:pic>
        <p:nvPicPr>
          <p:cNvPr id="551" name="Google Shape;551;g32a446cbae2_1_15"/>
          <p:cNvPicPr preferRelativeResize="0"/>
          <p:nvPr/>
        </p:nvPicPr>
        <p:blipFill rotWithShape="1">
          <a:blip r:embed="rId5">
            <a:alphaModFix/>
          </a:blip>
          <a:srcRect/>
          <a:stretch/>
        </p:blipFill>
        <p:spPr>
          <a:xfrm>
            <a:off x="11069500" y="5811442"/>
            <a:ext cx="1122500" cy="1046557"/>
          </a:xfrm>
          <a:prstGeom prst="rect">
            <a:avLst/>
          </a:prstGeom>
          <a:noFill/>
          <a:ln>
            <a:noFill/>
          </a:ln>
        </p:spPr>
      </p:pic>
      <p:sp>
        <p:nvSpPr>
          <p:cNvPr id="552" name="Google Shape;552;g32a446cbae2_1_15"/>
          <p:cNvSpPr txBox="1"/>
          <p:nvPr/>
        </p:nvSpPr>
        <p:spPr>
          <a:xfrm>
            <a:off x="5271600" y="5857575"/>
            <a:ext cx="4187700" cy="769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it-IT" sz="1100" b="0" i="0" u="none" strike="noStrike" cap="none">
                <a:solidFill>
                  <a:srgbClr val="000000"/>
                </a:solidFill>
                <a:latin typeface="Arial"/>
                <a:ea typeface="Arial"/>
                <a:cs typeface="Arial"/>
                <a:sym typeface="Arial"/>
              </a:rPr>
              <a:t>Fonte: Prevenire lo sfruttamento.</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it-IT" sz="800" b="0" i="0" u="none" strike="noStrike" cap="none">
                <a:solidFill>
                  <a:srgbClr val="000000"/>
                </a:solidFill>
                <a:latin typeface="Arial"/>
                <a:ea typeface="Arial"/>
                <a:cs typeface="Arial"/>
                <a:sym typeface="Arial"/>
              </a:rPr>
              <a:t>FORMAZIONE OPERATORI/RICI MERCATO DEL LAVORO-REGIONE LOMBARDIA WP3 –INTERMEDIAZIONE </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it-IT" sz="1100" b="0" i="0" u="none" strike="noStrike" cap="none">
                <a:solidFill>
                  <a:srgbClr val="000000"/>
                </a:solidFill>
                <a:latin typeface="Arial"/>
                <a:ea typeface="Arial"/>
                <a:cs typeface="Arial"/>
                <a:sym typeface="Arial"/>
              </a:rPr>
              <a:t>Milano 25 novembre 2021, Laura Calafà, UNIVR</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g32998f35adf_0_1125"/>
          <p:cNvSpPr txBox="1">
            <a:spLocks noGrp="1"/>
          </p:cNvSpPr>
          <p:nvPr>
            <p:ph type="title"/>
          </p:nvPr>
        </p:nvSpPr>
        <p:spPr>
          <a:xfrm>
            <a:off x="525463" y="225208"/>
            <a:ext cx="9048300" cy="13257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3600"/>
              <a:buFont typeface="Geo"/>
              <a:buNone/>
            </a:pPr>
            <a:r>
              <a:rPr lang="it-IT"/>
              <a:t>Attività di Outreach Common Ground </a:t>
            </a:r>
            <a:endParaRPr/>
          </a:p>
          <a:p>
            <a:pPr marL="0" lvl="0" indent="0" algn="l" rtl="0">
              <a:lnSpc>
                <a:spcPct val="100000"/>
              </a:lnSpc>
              <a:spcBef>
                <a:spcPts val="0"/>
              </a:spcBef>
              <a:spcAft>
                <a:spcPts val="0"/>
              </a:spcAft>
              <a:buClr>
                <a:schemeClr val="dk1"/>
              </a:buClr>
              <a:buSzPts val="3600"/>
              <a:buFont typeface="Geo"/>
              <a:buNone/>
            </a:pPr>
            <a:r>
              <a:rPr lang="it-IT"/>
              <a:t> (Giugno 2023 – Novembre 2024)</a:t>
            </a:r>
            <a:endParaRPr/>
          </a:p>
        </p:txBody>
      </p:sp>
      <p:pic>
        <p:nvPicPr>
          <p:cNvPr id="558" name="Google Shape;558;g32998f35adf_0_1125"/>
          <p:cNvPicPr preferRelativeResize="0"/>
          <p:nvPr/>
        </p:nvPicPr>
        <p:blipFill rotWithShape="1">
          <a:blip r:embed="rId3">
            <a:alphaModFix/>
          </a:blip>
          <a:srcRect/>
          <a:stretch/>
        </p:blipFill>
        <p:spPr>
          <a:xfrm>
            <a:off x="35661" y="2530303"/>
            <a:ext cx="2526300" cy="3459600"/>
          </a:xfrm>
          <a:prstGeom prst="rect">
            <a:avLst/>
          </a:prstGeom>
          <a:noFill/>
          <a:ln>
            <a:noFill/>
          </a:ln>
        </p:spPr>
      </p:pic>
      <p:pic>
        <p:nvPicPr>
          <p:cNvPr id="559" name="Google Shape;559;g32998f35adf_0_1125"/>
          <p:cNvPicPr preferRelativeResize="0"/>
          <p:nvPr/>
        </p:nvPicPr>
        <p:blipFill rotWithShape="1">
          <a:blip r:embed="rId4">
            <a:alphaModFix/>
          </a:blip>
          <a:srcRect/>
          <a:stretch/>
        </p:blipFill>
        <p:spPr>
          <a:xfrm>
            <a:off x="2475020" y="1550770"/>
            <a:ext cx="8127900" cy="5418600"/>
          </a:xfrm>
          <a:prstGeom prst="rect">
            <a:avLst/>
          </a:prstGeom>
          <a:noFill/>
          <a:ln>
            <a:noFill/>
          </a:ln>
        </p:spPr>
      </p:pic>
      <p:grpSp>
        <p:nvGrpSpPr>
          <p:cNvPr id="560" name="Google Shape;560;g32998f35adf_0_1125"/>
          <p:cNvGrpSpPr/>
          <p:nvPr/>
        </p:nvGrpSpPr>
        <p:grpSpPr>
          <a:xfrm>
            <a:off x="0" y="5941842"/>
            <a:ext cx="1122501" cy="916425"/>
            <a:chOff x="218349" y="5566350"/>
            <a:chExt cx="1122501" cy="1291649"/>
          </a:xfrm>
        </p:grpSpPr>
        <p:pic>
          <p:nvPicPr>
            <p:cNvPr id="561" name="Google Shape;561;g32998f35adf_0_1125"/>
            <p:cNvPicPr preferRelativeResize="0"/>
            <p:nvPr/>
          </p:nvPicPr>
          <p:blipFill rotWithShape="1">
            <a:blip r:embed="rId5">
              <a:alphaModFix/>
            </a:blip>
            <a:srcRect/>
            <a:stretch/>
          </p:blipFill>
          <p:spPr>
            <a:xfrm>
              <a:off x="218350" y="6726951"/>
              <a:ext cx="1122500" cy="131048"/>
            </a:xfrm>
            <a:prstGeom prst="rect">
              <a:avLst/>
            </a:prstGeom>
            <a:noFill/>
            <a:ln>
              <a:noFill/>
            </a:ln>
          </p:spPr>
        </p:pic>
        <p:pic>
          <p:nvPicPr>
            <p:cNvPr id="562" name="Google Shape;562;g32998f35adf_0_1125"/>
            <p:cNvPicPr preferRelativeResize="0"/>
            <p:nvPr/>
          </p:nvPicPr>
          <p:blipFill rotWithShape="1">
            <a:blip r:embed="rId6">
              <a:alphaModFix/>
            </a:blip>
            <a:srcRect/>
            <a:stretch/>
          </p:blipFill>
          <p:spPr>
            <a:xfrm>
              <a:off x="218349" y="5566350"/>
              <a:ext cx="1122500" cy="1122500"/>
            </a:xfrm>
            <a:prstGeom prst="rect">
              <a:avLst/>
            </a:prstGeom>
            <a:noFill/>
            <a:ln>
              <a:noFill/>
            </a:ln>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grpSp>
        <p:nvGrpSpPr>
          <p:cNvPr id="567" name="Google Shape;567;p31"/>
          <p:cNvGrpSpPr/>
          <p:nvPr/>
        </p:nvGrpSpPr>
        <p:grpSpPr>
          <a:xfrm>
            <a:off x="6272640" y="0"/>
            <a:ext cx="5465520" cy="5766480"/>
            <a:chOff x="6272640" y="0"/>
            <a:chExt cx="5465520" cy="5766480"/>
          </a:xfrm>
        </p:grpSpPr>
        <p:sp>
          <p:nvSpPr>
            <p:cNvPr id="568" name="Google Shape;568;p31"/>
            <p:cNvSpPr/>
            <p:nvPr/>
          </p:nvSpPr>
          <p:spPr>
            <a:xfrm>
              <a:off x="7210080" y="0"/>
              <a:ext cx="4148640" cy="5766480"/>
            </a:xfrm>
            <a:custGeom>
              <a:avLst/>
              <a:gdLst/>
              <a:ahLst/>
              <a:cxnLst/>
              <a:rect l="l" t="t" r="r" b="b"/>
              <a:pathLst>
                <a:path w="4150995" h="5768975" extrusionOk="0">
                  <a:moveTo>
                    <a:pt x="4150867" y="0"/>
                  </a:moveTo>
                  <a:lnTo>
                    <a:pt x="0" y="0"/>
                  </a:lnTo>
                  <a:lnTo>
                    <a:pt x="0" y="380"/>
                  </a:lnTo>
                  <a:lnTo>
                    <a:pt x="1944" y="152163"/>
                  </a:lnTo>
                  <a:lnTo>
                    <a:pt x="5805" y="378268"/>
                  </a:lnTo>
                  <a:lnTo>
                    <a:pt x="10635" y="600897"/>
                  </a:lnTo>
                  <a:lnTo>
                    <a:pt x="16251" y="818252"/>
                  </a:lnTo>
                  <a:lnTo>
                    <a:pt x="24642" y="1096753"/>
                  </a:lnTo>
                  <a:lnTo>
                    <a:pt x="35972" y="1420723"/>
                  </a:lnTo>
                  <a:lnTo>
                    <a:pt x="49677" y="1763083"/>
                  </a:lnTo>
                  <a:lnTo>
                    <a:pt x="79674" y="2401858"/>
                  </a:lnTo>
                  <a:lnTo>
                    <a:pt x="93848" y="2731038"/>
                  </a:lnTo>
                  <a:lnTo>
                    <a:pt x="106615" y="3002171"/>
                  </a:lnTo>
                  <a:lnTo>
                    <a:pt x="117582" y="3214229"/>
                  </a:lnTo>
                  <a:lnTo>
                    <a:pt x="125300" y="3350282"/>
                  </a:lnTo>
                  <a:lnTo>
                    <a:pt x="133183" y="3476190"/>
                  </a:lnTo>
                  <a:lnTo>
                    <a:pt x="137145" y="3533762"/>
                  </a:lnTo>
                  <a:lnTo>
                    <a:pt x="141096" y="3586905"/>
                  </a:lnTo>
                  <a:lnTo>
                    <a:pt x="145021" y="3634987"/>
                  </a:lnTo>
                  <a:lnTo>
                    <a:pt x="148902" y="3677379"/>
                  </a:lnTo>
                  <a:lnTo>
                    <a:pt x="156463" y="3742563"/>
                  </a:lnTo>
                  <a:lnTo>
                    <a:pt x="164903" y="3793220"/>
                  </a:lnTo>
                  <a:lnTo>
                    <a:pt x="173436" y="3830790"/>
                  </a:lnTo>
                  <a:lnTo>
                    <a:pt x="190645" y="3877098"/>
                  </a:lnTo>
                  <a:lnTo>
                    <a:pt x="216308" y="3913589"/>
                  </a:lnTo>
                  <a:lnTo>
                    <a:pt x="224686" y="3927390"/>
                  </a:lnTo>
                  <a:lnTo>
                    <a:pt x="240974" y="3973094"/>
                  </a:lnTo>
                  <a:lnTo>
                    <a:pt x="256412" y="4060317"/>
                  </a:lnTo>
                  <a:lnTo>
                    <a:pt x="259902" y="4111663"/>
                  </a:lnTo>
                  <a:lnTo>
                    <a:pt x="262136" y="4162947"/>
                  </a:lnTo>
                  <a:lnTo>
                    <a:pt x="265756" y="4265010"/>
                  </a:lnTo>
                  <a:lnTo>
                    <a:pt x="268602" y="4315627"/>
                  </a:lnTo>
                  <a:lnTo>
                    <a:pt x="273111" y="4365860"/>
                  </a:lnTo>
                  <a:lnTo>
                    <a:pt x="280012" y="4415629"/>
                  </a:lnTo>
                  <a:lnTo>
                    <a:pt x="290035" y="4464853"/>
                  </a:lnTo>
                  <a:lnTo>
                    <a:pt x="303910" y="4513453"/>
                  </a:lnTo>
                  <a:lnTo>
                    <a:pt x="304401" y="4567573"/>
                  </a:lnTo>
                  <a:lnTo>
                    <a:pt x="307335" y="4619029"/>
                  </a:lnTo>
                  <a:lnTo>
                    <a:pt x="312336" y="4668343"/>
                  </a:lnTo>
                  <a:lnTo>
                    <a:pt x="319028" y="4716036"/>
                  </a:lnTo>
                  <a:lnTo>
                    <a:pt x="327034" y="4762631"/>
                  </a:lnTo>
                  <a:lnTo>
                    <a:pt x="335978" y="4808648"/>
                  </a:lnTo>
                  <a:lnTo>
                    <a:pt x="355171" y="4901038"/>
                  </a:lnTo>
                  <a:lnTo>
                    <a:pt x="364668" y="4948453"/>
                  </a:lnTo>
                  <a:lnTo>
                    <a:pt x="373596" y="4997378"/>
                  </a:lnTo>
                  <a:lnTo>
                    <a:pt x="381578" y="5048335"/>
                  </a:lnTo>
                  <a:lnTo>
                    <a:pt x="388238" y="5101844"/>
                  </a:lnTo>
                  <a:lnTo>
                    <a:pt x="390567" y="5154308"/>
                  </a:lnTo>
                  <a:lnTo>
                    <a:pt x="391594" y="5206656"/>
                  </a:lnTo>
                  <a:lnTo>
                    <a:pt x="392101" y="5258825"/>
                  </a:lnTo>
                  <a:lnTo>
                    <a:pt x="392865" y="5310752"/>
                  </a:lnTo>
                  <a:lnTo>
                    <a:pt x="394668" y="5362373"/>
                  </a:lnTo>
                  <a:lnTo>
                    <a:pt x="398288" y="5413626"/>
                  </a:lnTo>
                  <a:lnTo>
                    <a:pt x="404505" y="5464447"/>
                  </a:lnTo>
                  <a:lnTo>
                    <a:pt x="414098" y="5514774"/>
                  </a:lnTo>
                  <a:lnTo>
                    <a:pt x="427847" y="5564543"/>
                  </a:lnTo>
                  <a:lnTo>
                    <a:pt x="446531" y="5613692"/>
                  </a:lnTo>
                  <a:lnTo>
                    <a:pt x="466222" y="5654179"/>
                  </a:lnTo>
                  <a:lnTo>
                    <a:pt x="487661" y="5691007"/>
                  </a:lnTo>
                  <a:lnTo>
                    <a:pt x="511419" y="5722518"/>
                  </a:lnTo>
                  <a:lnTo>
                    <a:pt x="568181" y="5762971"/>
                  </a:lnTo>
                  <a:lnTo>
                    <a:pt x="602328" y="5768601"/>
                  </a:lnTo>
                  <a:lnTo>
                    <a:pt x="641081" y="5762293"/>
                  </a:lnTo>
                  <a:lnTo>
                    <a:pt x="685013" y="5742391"/>
                  </a:lnTo>
                  <a:lnTo>
                    <a:pt x="734695" y="5707240"/>
                  </a:lnTo>
                  <a:lnTo>
                    <a:pt x="739619" y="5670624"/>
                  </a:lnTo>
                  <a:lnTo>
                    <a:pt x="753650" y="5640431"/>
                  </a:lnTo>
                  <a:lnTo>
                    <a:pt x="774823" y="5615373"/>
                  </a:lnTo>
                  <a:lnTo>
                    <a:pt x="801167" y="5594162"/>
                  </a:lnTo>
                  <a:lnTo>
                    <a:pt x="830717" y="5575513"/>
                  </a:lnTo>
                  <a:lnTo>
                    <a:pt x="861504" y="5558137"/>
                  </a:lnTo>
                  <a:lnTo>
                    <a:pt x="891561" y="5540748"/>
                  </a:lnTo>
                  <a:lnTo>
                    <a:pt x="918920" y="5522058"/>
                  </a:lnTo>
                  <a:lnTo>
                    <a:pt x="941613" y="5500780"/>
                  </a:lnTo>
                  <a:lnTo>
                    <a:pt x="957674" y="5475627"/>
                  </a:lnTo>
                  <a:lnTo>
                    <a:pt x="965133" y="5445313"/>
                  </a:lnTo>
                  <a:lnTo>
                    <a:pt x="962025" y="5408549"/>
                  </a:lnTo>
                  <a:lnTo>
                    <a:pt x="1003058" y="5427809"/>
                  </a:lnTo>
                  <a:lnTo>
                    <a:pt x="1027621" y="5454132"/>
                  </a:lnTo>
                  <a:lnTo>
                    <a:pt x="1041558" y="5484906"/>
                  </a:lnTo>
                  <a:lnTo>
                    <a:pt x="1050714" y="5517523"/>
                  </a:lnTo>
                  <a:lnTo>
                    <a:pt x="1060935" y="5549370"/>
                  </a:lnTo>
                  <a:lnTo>
                    <a:pt x="1078064" y="5577839"/>
                  </a:lnTo>
                  <a:lnTo>
                    <a:pt x="1107948" y="5600319"/>
                  </a:lnTo>
                  <a:lnTo>
                    <a:pt x="1129322" y="5570571"/>
                  </a:lnTo>
                  <a:lnTo>
                    <a:pt x="1144001" y="5536633"/>
                  </a:lnTo>
                  <a:lnTo>
                    <a:pt x="1154782" y="5500304"/>
                  </a:lnTo>
                  <a:lnTo>
                    <a:pt x="1164463" y="5463385"/>
                  </a:lnTo>
                  <a:lnTo>
                    <a:pt x="1175840" y="5427678"/>
                  </a:lnTo>
                  <a:lnTo>
                    <a:pt x="1191711" y="5394983"/>
                  </a:lnTo>
                  <a:lnTo>
                    <a:pt x="1214873" y="5367102"/>
                  </a:lnTo>
                  <a:lnTo>
                    <a:pt x="1248122" y="5345835"/>
                  </a:lnTo>
                  <a:lnTo>
                    <a:pt x="1294256" y="5332984"/>
                  </a:lnTo>
                  <a:lnTo>
                    <a:pt x="1354123" y="5340101"/>
                  </a:lnTo>
                  <a:lnTo>
                    <a:pt x="1395437" y="5332637"/>
                  </a:lnTo>
                  <a:lnTo>
                    <a:pt x="1421899" y="5313409"/>
                  </a:lnTo>
                  <a:lnTo>
                    <a:pt x="1437212" y="5285237"/>
                  </a:lnTo>
                  <a:lnTo>
                    <a:pt x="1445075" y="5250941"/>
                  </a:lnTo>
                  <a:lnTo>
                    <a:pt x="1453260" y="5175250"/>
                  </a:lnTo>
                  <a:lnTo>
                    <a:pt x="1466369" y="5068929"/>
                  </a:lnTo>
                  <a:lnTo>
                    <a:pt x="1472842" y="5019521"/>
                  </a:lnTo>
                  <a:lnTo>
                    <a:pt x="1479409" y="4971783"/>
                  </a:lnTo>
                  <a:lnTo>
                    <a:pt x="1486180" y="4925092"/>
                  </a:lnTo>
                  <a:lnTo>
                    <a:pt x="1493268" y="4878827"/>
                  </a:lnTo>
                  <a:lnTo>
                    <a:pt x="1500783" y="4832363"/>
                  </a:lnTo>
                  <a:lnTo>
                    <a:pt x="1508836" y="4785079"/>
                  </a:lnTo>
                  <a:lnTo>
                    <a:pt x="1517538" y="4736350"/>
                  </a:lnTo>
                  <a:lnTo>
                    <a:pt x="1527001" y="4685555"/>
                  </a:lnTo>
                  <a:lnTo>
                    <a:pt x="1537334" y="4632071"/>
                  </a:lnTo>
                  <a:lnTo>
                    <a:pt x="1540895" y="4602295"/>
                  </a:lnTo>
                  <a:lnTo>
                    <a:pt x="1549653" y="4531661"/>
                  </a:lnTo>
                  <a:lnTo>
                    <a:pt x="1591262" y="4481643"/>
                  </a:lnTo>
                  <a:lnTo>
                    <a:pt x="1635886" y="4477639"/>
                  </a:lnTo>
                  <a:lnTo>
                    <a:pt x="1673913" y="4492958"/>
                  </a:lnTo>
                  <a:lnTo>
                    <a:pt x="1691232" y="4521950"/>
                  </a:lnTo>
                  <a:lnTo>
                    <a:pt x="1695176" y="4559057"/>
                  </a:lnTo>
                  <a:lnTo>
                    <a:pt x="1693079" y="4598717"/>
                  </a:lnTo>
                  <a:lnTo>
                    <a:pt x="1692275" y="4635373"/>
                  </a:lnTo>
                  <a:lnTo>
                    <a:pt x="1697750" y="4697700"/>
                  </a:lnTo>
                  <a:lnTo>
                    <a:pt x="1700390" y="4751318"/>
                  </a:lnTo>
                  <a:lnTo>
                    <a:pt x="1700577" y="4797677"/>
                  </a:lnTo>
                  <a:lnTo>
                    <a:pt x="1698695" y="4838227"/>
                  </a:lnTo>
                  <a:lnTo>
                    <a:pt x="1695126" y="4874418"/>
                  </a:lnTo>
                  <a:lnTo>
                    <a:pt x="1690255" y="4907700"/>
                  </a:lnTo>
                  <a:lnTo>
                    <a:pt x="1684464" y="4939522"/>
                  </a:lnTo>
                  <a:lnTo>
                    <a:pt x="1671656" y="5004586"/>
                  </a:lnTo>
                  <a:lnTo>
                    <a:pt x="1665405" y="5040728"/>
                  </a:lnTo>
                  <a:lnTo>
                    <a:pt x="1659767" y="5081210"/>
                  </a:lnTo>
                  <a:lnTo>
                    <a:pt x="1655125" y="5127482"/>
                  </a:lnTo>
                  <a:lnTo>
                    <a:pt x="1651864" y="5180994"/>
                  </a:lnTo>
                  <a:lnTo>
                    <a:pt x="1650364" y="5243195"/>
                  </a:lnTo>
                  <a:lnTo>
                    <a:pt x="1659189" y="5249959"/>
                  </a:lnTo>
                  <a:lnTo>
                    <a:pt x="1681718" y="5242829"/>
                  </a:lnTo>
                  <a:lnTo>
                    <a:pt x="1711176" y="5208387"/>
                  </a:lnTo>
                  <a:lnTo>
                    <a:pt x="1740788" y="5133213"/>
                  </a:lnTo>
                  <a:lnTo>
                    <a:pt x="1756329" y="5077683"/>
                  </a:lnTo>
                  <a:lnTo>
                    <a:pt x="1772170" y="5023723"/>
                  </a:lnTo>
                  <a:lnTo>
                    <a:pt x="1788191" y="4971189"/>
                  </a:lnTo>
                  <a:lnTo>
                    <a:pt x="1804268" y="4919941"/>
                  </a:lnTo>
                  <a:lnTo>
                    <a:pt x="1851612" y="4772485"/>
                  </a:lnTo>
                  <a:lnTo>
                    <a:pt x="1866690" y="4724957"/>
                  </a:lnTo>
                  <a:lnTo>
                    <a:pt x="1881211" y="4678004"/>
                  </a:lnTo>
                  <a:lnTo>
                    <a:pt x="1895055" y="4631485"/>
                  </a:lnTo>
                  <a:lnTo>
                    <a:pt x="1908097" y="4585257"/>
                  </a:lnTo>
                  <a:lnTo>
                    <a:pt x="1920216" y="4539179"/>
                  </a:lnTo>
                  <a:lnTo>
                    <a:pt x="1931289" y="4493109"/>
                  </a:lnTo>
                  <a:lnTo>
                    <a:pt x="1941195" y="4446905"/>
                  </a:lnTo>
                  <a:lnTo>
                    <a:pt x="1962840" y="4452640"/>
                  </a:lnTo>
                  <a:lnTo>
                    <a:pt x="1983510" y="4435964"/>
                  </a:lnTo>
                  <a:lnTo>
                    <a:pt x="2003100" y="4405816"/>
                  </a:lnTo>
                  <a:lnTo>
                    <a:pt x="2021506" y="4371137"/>
                  </a:lnTo>
                  <a:lnTo>
                    <a:pt x="2038623" y="4340865"/>
                  </a:lnTo>
                  <a:lnTo>
                    <a:pt x="2054348" y="4323940"/>
                  </a:lnTo>
                  <a:lnTo>
                    <a:pt x="2068576" y="4329303"/>
                  </a:lnTo>
                  <a:lnTo>
                    <a:pt x="2078816" y="4374858"/>
                  </a:lnTo>
                  <a:lnTo>
                    <a:pt x="2092768" y="4419731"/>
                  </a:lnTo>
                  <a:lnTo>
                    <a:pt x="2111342" y="4463847"/>
                  </a:lnTo>
                  <a:lnTo>
                    <a:pt x="2135445" y="4507135"/>
                  </a:lnTo>
                  <a:lnTo>
                    <a:pt x="2165984" y="4549521"/>
                  </a:lnTo>
                  <a:lnTo>
                    <a:pt x="2175586" y="4597975"/>
                  </a:lnTo>
                  <a:lnTo>
                    <a:pt x="2182363" y="4645910"/>
                  </a:lnTo>
                  <a:lnTo>
                    <a:pt x="2187127" y="4693312"/>
                  </a:lnTo>
                  <a:lnTo>
                    <a:pt x="2190687" y="4740166"/>
                  </a:lnTo>
                  <a:lnTo>
                    <a:pt x="2193854" y="4786459"/>
                  </a:lnTo>
                  <a:lnTo>
                    <a:pt x="2197438" y="4832175"/>
                  </a:lnTo>
                  <a:lnTo>
                    <a:pt x="2202249" y="4877301"/>
                  </a:lnTo>
                  <a:lnTo>
                    <a:pt x="2209097" y="4921822"/>
                  </a:lnTo>
                  <a:lnTo>
                    <a:pt x="2218793" y="4965725"/>
                  </a:lnTo>
                  <a:lnTo>
                    <a:pt x="2232146" y="5008995"/>
                  </a:lnTo>
                  <a:lnTo>
                    <a:pt x="2249968" y="5051617"/>
                  </a:lnTo>
                  <a:lnTo>
                    <a:pt x="2273068" y="5093578"/>
                  </a:lnTo>
                  <a:lnTo>
                    <a:pt x="2302255" y="5134864"/>
                  </a:lnTo>
                  <a:lnTo>
                    <a:pt x="2303801" y="5122785"/>
                  </a:lnTo>
                  <a:lnTo>
                    <a:pt x="2313003" y="5079095"/>
                  </a:lnTo>
                  <a:lnTo>
                    <a:pt x="2336706" y="4992614"/>
                  </a:lnTo>
                  <a:lnTo>
                    <a:pt x="2381757" y="4852162"/>
                  </a:lnTo>
                  <a:lnTo>
                    <a:pt x="2406110" y="4794683"/>
                  </a:lnTo>
                  <a:lnTo>
                    <a:pt x="2432984" y="4753542"/>
                  </a:lnTo>
                  <a:lnTo>
                    <a:pt x="2479950" y="4701037"/>
                  </a:lnTo>
                  <a:lnTo>
                    <a:pt x="2497820" y="4681093"/>
                  </a:lnTo>
                  <a:lnTo>
                    <a:pt x="2537540" y="4630192"/>
                  </a:lnTo>
                  <a:lnTo>
                    <a:pt x="2559610" y="4596787"/>
                  </a:lnTo>
                  <a:lnTo>
                    <a:pt x="2583301" y="4556446"/>
                  </a:lnTo>
                  <a:lnTo>
                    <a:pt x="2608721" y="4507945"/>
                  </a:lnTo>
                  <a:lnTo>
                    <a:pt x="2635982" y="4450059"/>
                  </a:lnTo>
                  <a:lnTo>
                    <a:pt x="2665193" y="4381564"/>
                  </a:lnTo>
                  <a:lnTo>
                    <a:pt x="2696463" y="4301236"/>
                  </a:lnTo>
                  <a:lnTo>
                    <a:pt x="2704453" y="4340028"/>
                  </a:lnTo>
                  <a:lnTo>
                    <a:pt x="2708890" y="4379938"/>
                  </a:lnTo>
                  <a:lnTo>
                    <a:pt x="2710928" y="4420560"/>
                  </a:lnTo>
                  <a:lnTo>
                    <a:pt x="2712434" y="4502331"/>
                  </a:lnTo>
                  <a:lnTo>
                    <a:pt x="2714212" y="4542672"/>
                  </a:lnTo>
                  <a:lnTo>
                    <a:pt x="2718212" y="4582112"/>
                  </a:lnTo>
                  <a:lnTo>
                    <a:pt x="2725591" y="4620248"/>
                  </a:lnTo>
                  <a:lnTo>
                    <a:pt x="2737504" y="4656676"/>
                  </a:lnTo>
                  <a:lnTo>
                    <a:pt x="2755106" y="4690992"/>
                  </a:lnTo>
                  <a:lnTo>
                    <a:pt x="2779551" y="4722794"/>
                  </a:lnTo>
                  <a:lnTo>
                    <a:pt x="2811996" y="4751677"/>
                  </a:lnTo>
                  <a:lnTo>
                    <a:pt x="2853596" y="4777239"/>
                  </a:lnTo>
                  <a:lnTo>
                    <a:pt x="2905505" y="4799076"/>
                  </a:lnTo>
                  <a:lnTo>
                    <a:pt x="2919738" y="4753088"/>
                  </a:lnTo>
                  <a:lnTo>
                    <a:pt x="2929318" y="4705676"/>
                  </a:lnTo>
                  <a:lnTo>
                    <a:pt x="2936385" y="4657663"/>
                  </a:lnTo>
                  <a:lnTo>
                    <a:pt x="2943079" y="4609873"/>
                  </a:lnTo>
                  <a:lnTo>
                    <a:pt x="2951540" y="4563129"/>
                  </a:lnTo>
                  <a:lnTo>
                    <a:pt x="2963907" y="4518255"/>
                  </a:lnTo>
                  <a:lnTo>
                    <a:pt x="2982319" y="4476075"/>
                  </a:lnTo>
                  <a:lnTo>
                    <a:pt x="3008917" y="4437412"/>
                  </a:lnTo>
                  <a:lnTo>
                    <a:pt x="3045840" y="4403090"/>
                  </a:lnTo>
                  <a:lnTo>
                    <a:pt x="3071965" y="4381591"/>
                  </a:lnTo>
                  <a:lnTo>
                    <a:pt x="3094624" y="4358735"/>
                  </a:lnTo>
                  <a:lnTo>
                    <a:pt x="3114260" y="4334688"/>
                  </a:lnTo>
                  <a:lnTo>
                    <a:pt x="3131311" y="4309618"/>
                  </a:lnTo>
                  <a:lnTo>
                    <a:pt x="3145920" y="4348712"/>
                  </a:lnTo>
                  <a:lnTo>
                    <a:pt x="3150742" y="4361053"/>
                  </a:lnTo>
                  <a:lnTo>
                    <a:pt x="3156114" y="4350679"/>
                  </a:lnTo>
                  <a:lnTo>
                    <a:pt x="3163457" y="4329376"/>
                  </a:lnTo>
                  <a:lnTo>
                    <a:pt x="3182987" y="4258773"/>
                  </a:lnTo>
                  <a:lnTo>
                    <a:pt x="3194639" y="4211870"/>
                  </a:lnTo>
                  <a:lnTo>
                    <a:pt x="3207192" y="4158831"/>
                  </a:lnTo>
                  <a:lnTo>
                    <a:pt x="3220378" y="4100853"/>
                  </a:lnTo>
                  <a:lnTo>
                    <a:pt x="3233930" y="4039136"/>
                  </a:lnTo>
                  <a:lnTo>
                    <a:pt x="3247580" y="3974877"/>
                  </a:lnTo>
                  <a:lnTo>
                    <a:pt x="3261061" y="3909276"/>
                  </a:lnTo>
                  <a:lnTo>
                    <a:pt x="3274105" y="3843530"/>
                  </a:lnTo>
                  <a:lnTo>
                    <a:pt x="3286444" y="3778837"/>
                  </a:lnTo>
                  <a:lnTo>
                    <a:pt x="3297812" y="3716398"/>
                  </a:lnTo>
                  <a:lnTo>
                    <a:pt x="3307939" y="3657408"/>
                  </a:lnTo>
                  <a:lnTo>
                    <a:pt x="3316560" y="3603068"/>
                  </a:lnTo>
                  <a:lnTo>
                    <a:pt x="3323405" y="3554576"/>
                  </a:lnTo>
                  <a:lnTo>
                    <a:pt x="3328208" y="3513129"/>
                  </a:lnTo>
                  <a:lnTo>
                    <a:pt x="3330702" y="3479927"/>
                  </a:lnTo>
                  <a:lnTo>
                    <a:pt x="3356713" y="3589327"/>
                  </a:lnTo>
                  <a:lnTo>
                    <a:pt x="3377533" y="3710765"/>
                  </a:lnTo>
                  <a:lnTo>
                    <a:pt x="3391352" y="3809271"/>
                  </a:lnTo>
                  <a:lnTo>
                    <a:pt x="3396360" y="3849878"/>
                  </a:lnTo>
                  <a:lnTo>
                    <a:pt x="3429232" y="3805717"/>
                  </a:lnTo>
                  <a:lnTo>
                    <a:pt x="3538362" y="3534981"/>
                  </a:lnTo>
                  <a:lnTo>
                    <a:pt x="3739528" y="2830286"/>
                  </a:lnTo>
                  <a:lnTo>
                    <a:pt x="4048505" y="1484249"/>
                  </a:lnTo>
                  <a:lnTo>
                    <a:pt x="4056501" y="1440189"/>
                  </a:lnTo>
                  <a:lnTo>
                    <a:pt x="4064399" y="1384211"/>
                  </a:lnTo>
                  <a:lnTo>
                    <a:pt x="4072190" y="1317101"/>
                  </a:lnTo>
                  <a:lnTo>
                    <a:pt x="4083655" y="1197288"/>
                  </a:lnTo>
                  <a:lnTo>
                    <a:pt x="4091135" y="1105795"/>
                  </a:lnTo>
                  <a:lnTo>
                    <a:pt x="4098473" y="1005927"/>
                  </a:lnTo>
                  <a:lnTo>
                    <a:pt x="4105659" y="898472"/>
                  </a:lnTo>
                  <a:lnTo>
                    <a:pt x="4112683" y="784217"/>
                  </a:lnTo>
                  <a:lnTo>
                    <a:pt x="4122894" y="601809"/>
                  </a:lnTo>
                  <a:lnTo>
                    <a:pt x="4132684" y="408531"/>
                  </a:lnTo>
                  <a:lnTo>
                    <a:pt x="4145025" y="138513"/>
                  </a:lnTo>
                  <a:lnTo>
                    <a:pt x="4150867" y="0"/>
                  </a:lnTo>
                  <a:close/>
                </a:path>
              </a:pathLst>
            </a:custGeom>
            <a:solidFill>
              <a:srgbClr val="EF7B97">
                <a:alpha val="20000"/>
              </a:srgbClr>
            </a:solidFill>
            <a:ln>
              <a:noFill/>
            </a:ln>
          </p:spPr>
          <p:txBody>
            <a:bodyPr/>
            <a:lstStyle/>
            <a:p>
              <a:endParaRPr lang="it-IT"/>
            </a:p>
          </p:txBody>
        </p:sp>
        <p:pic>
          <p:nvPicPr>
            <p:cNvPr id="569" name="Google Shape;569;p31"/>
            <p:cNvPicPr preferRelativeResize="0"/>
            <p:nvPr/>
          </p:nvPicPr>
          <p:blipFill rotWithShape="1">
            <a:blip r:embed="rId3">
              <a:alphaModFix/>
            </a:blip>
            <a:srcRect/>
            <a:stretch/>
          </p:blipFill>
          <p:spPr>
            <a:xfrm>
              <a:off x="6272640" y="1072800"/>
              <a:ext cx="5465520" cy="2131200"/>
            </a:xfrm>
            <a:prstGeom prst="rect">
              <a:avLst/>
            </a:prstGeom>
            <a:noFill/>
            <a:ln>
              <a:noFill/>
            </a:ln>
          </p:spPr>
        </p:pic>
      </p:grpSp>
      <p:sp>
        <p:nvSpPr>
          <p:cNvPr id="570" name="Google Shape;570;p31"/>
          <p:cNvSpPr/>
          <p:nvPr/>
        </p:nvSpPr>
        <p:spPr>
          <a:xfrm>
            <a:off x="910800" y="337680"/>
            <a:ext cx="4544640" cy="1155600"/>
          </a:xfrm>
          <a:prstGeom prst="rect">
            <a:avLst/>
          </a:prstGeom>
          <a:noFill/>
          <a:ln>
            <a:noFill/>
          </a:ln>
        </p:spPr>
        <p:txBody>
          <a:bodyPr spcFirstLastPara="1" wrap="square" lIns="0" tIns="12600" rIns="0" bIns="0" anchor="t" anchorCtr="0">
            <a:noAutofit/>
          </a:bodyPr>
          <a:lstStyle/>
          <a:p>
            <a:pPr marL="12600" marR="0" lvl="0" indent="0" algn="l" rtl="0">
              <a:lnSpc>
                <a:spcPct val="93291"/>
              </a:lnSpc>
              <a:spcBef>
                <a:spcPts val="0"/>
              </a:spcBef>
              <a:spcAft>
                <a:spcPts val="0"/>
              </a:spcAft>
              <a:buClr>
                <a:srgbClr val="000000"/>
              </a:buClr>
              <a:buSzPts val="2000"/>
              <a:buFont typeface="Arial"/>
              <a:buNone/>
            </a:pPr>
            <a:r>
              <a:rPr lang="it-IT" sz="2000" b="0" i="0" u="none" strike="noStrike" cap="none">
                <a:solidFill>
                  <a:srgbClr val="00AF50"/>
                </a:solidFill>
                <a:latin typeface="Cambria"/>
                <a:ea typeface="Cambria"/>
                <a:cs typeface="Cambria"/>
                <a:sym typeface="Cambria"/>
              </a:rPr>
              <a:t>NUMERO VERDE REGIONALE</a:t>
            </a:r>
            <a:br>
              <a:rPr lang="it-IT" sz="1800" b="0" i="0" u="none" strike="noStrike" cap="none">
                <a:solidFill>
                  <a:srgbClr val="000000"/>
                </a:solidFill>
                <a:latin typeface="Arial"/>
                <a:ea typeface="Arial"/>
                <a:cs typeface="Arial"/>
                <a:sym typeface="Arial"/>
              </a:rPr>
            </a:br>
            <a:r>
              <a:rPr lang="it-IT" sz="2400" b="0" i="0" u="none" strike="noStrike" cap="none">
                <a:solidFill>
                  <a:srgbClr val="00AF50"/>
                </a:solidFill>
                <a:latin typeface="Cambria"/>
                <a:ea typeface="Cambria"/>
                <a:cs typeface="Cambria"/>
                <a:sym typeface="Cambria"/>
              </a:rPr>
              <a:t>335 1595545</a:t>
            </a:r>
            <a:endParaRPr sz="2400" b="0" i="0" u="none" strike="noStrike" cap="none">
              <a:solidFill>
                <a:srgbClr val="000000"/>
              </a:solidFill>
              <a:latin typeface="Arial"/>
              <a:ea typeface="Arial"/>
              <a:cs typeface="Arial"/>
              <a:sym typeface="Arial"/>
            </a:endParaRPr>
          </a:p>
        </p:txBody>
      </p:sp>
      <p:pic>
        <p:nvPicPr>
          <p:cNvPr id="571" name="Google Shape;571;p31"/>
          <p:cNvPicPr preferRelativeResize="0"/>
          <p:nvPr/>
        </p:nvPicPr>
        <p:blipFill rotWithShape="1">
          <a:blip r:embed="rId4">
            <a:alphaModFix/>
          </a:blip>
          <a:srcRect/>
          <a:stretch/>
        </p:blipFill>
        <p:spPr>
          <a:xfrm>
            <a:off x="472320" y="2569320"/>
            <a:ext cx="5453280" cy="3966120"/>
          </a:xfrm>
          <a:prstGeom prst="rect">
            <a:avLst/>
          </a:prstGeom>
          <a:noFill/>
          <a:ln>
            <a:noFill/>
          </a:ln>
        </p:spPr>
      </p:pic>
      <p:sp>
        <p:nvSpPr>
          <p:cNvPr id="572" name="Google Shape;572;p31"/>
          <p:cNvSpPr/>
          <p:nvPr/>
        </p:nvSpPr>
        <p:spPr>
          <a:xfrm>
            <a:off x="6465240" y="4172040"/>
            <a:ext cx="4970880" cy="193104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Clr>
                <a:srgbClr val="000000"/>
              </a:buClr>
              <a:buSzPts val="1800"/>
              <a:buFont typeface="Arial"/>
              <a:buNone/>
            </a:pPr>
            <a:r>
              <a:rPr lang="it-IT" sz="1800" b="1" i="0" u="none" strike="noStrike" cap="none">
                <a:solidFill>
                  <a:srgbClr val="000000"/>
                </a:solidFill>
                <a:latin typeface="Tahoma"/>
                <a:ea typeface="Tahoma"/>
                <a:cs typeface="Tahoma"/>
                <a:sym typeface="Tahoma"/>
              </a:rPr>
              <a:t>Attivato dal Dipartimento per le Pari  Opportunità, su tutto il territorio nazionale - in  grado di fornire alle vittime, e a coloro che  intendono aiutarle, tutte le informazioni sulle  possibilità di aiuto e assistenza che la  normativa italiana offre per uscire dalla  situazione di grave sfruttamento.</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576"/>
        <p:cNvGrpSpPr/>
        <p:nvPr/>
      </p:nvGrpSpPr>
      <p:grpSpPr>
        <a:xfrm>
          <a:off x="0" y="0"/>
          <a:ext cx="0" cy="0"/>
          <a:chOff x="0" y="0"/>
          <a:chExt cx="0" cy="0"/>
        </a:xfrm>
      </p:grpSpPr>
      <p:sp>
        <p:nvSpPr>
          <p:cNvPr id="577" name="Google Shape;577;g32998f35adf_0_4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p>
            <a:pPr marL="0" lvl="0" indent="0" algn="ctr" rtl="0">
              <a:lnSpc>
                <a:spcPct val="100000"/>
              </a:lnSpc>
              <a:spcBef>
                <a:spcPts val="0"/>
              </a:spcBef>
              <a:spcAft>
                <a:spcPts val="0"/>
              </a:spcAft>
              <a:buSzPts val="6900"/>
              <a:buNone/>
            </a:pPr>
            <a:r>
              <a:rPr lang="it-IT"/>
              <a:t>CASE STUDIES </a:t>
            </a:r>
            <a:endParaRPr/>
          </a:p>
        </p:txBody>
      </p:sp>
      <p:sp>
        <p:nvSpPr>
          <p:cNvPr id="578" name="Google Shape;578;g32998f35adf_0_4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p>
            <a:pPr marL="0" lvl="0" indent="0" algn="ctr" rtl="0">
              <a:lnSpc>
                <a:spcPct val="100000"/>
              </a:lnSpc>
              <a:spcBef>
                <a:spcPts val="0"/>
              </a:spcBef>
              <a:spcAft>
                <a:spcPts val="0"/>
              </a:spcAft>
              <a:buSzPts val="3700"/>
              <a:buNone/>
            </a:pPr>
            <a:r>
              <a:rPr lang="it-IT"/>
              <a:t>Gruppi target: Nepal, Bangladesh, Pakistan</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g32998f35adf_0_581"/>
          <p:cNvSpPr txBox="1">
            <a:spLocks noGrp="1"/>
          </p:cNvSpPr>
          <p:nvPr>
            <p:ph type="title"/>
          </p:nvPr>
        </p:nvSpPr>
        <p:spPr>
          <a:xfrm>
            <a:off x="1924900" y="491475"/>
            <a:ext cx="5130300" cy="651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3600"/>
              <a:buFont typeface="Geo"/>
              <a:buNone/>
            </a:pPr>
            <a:r>
              <a:rPr lang="it-IT" sz="3000" b="1"/>
              <a:t>Specificità del territorio 1/4</a:t>
            </a:r>
            <a:endParaRPr sz="3000" b="1"/>
          </a:p>
        </p:txBody>
      </p:sp>
      <p:sp>
        <p:nvSpPr>
          <p:cNvPr id="584" name="Google Shape;584;g32998f35adf_0_581"/>
          <p:cNvSpPr txBox="1">
            <a:spLocks noGrp="1"/>
          </p:cNvSpPr>
          <p:nvPr>
            <p:ph type="body" idx="1"/>
          </p:nvPr>
        </p:nvSpPr>
        <p:spPr>
          <a:xfrm>
            <a:off x="860750" y="1773625"/>
            <a:ext cx="10077600" cy="4731000"/>
          </a:xfrm>
          <a:prstGeom prst="rect">
            <a:avLst/>
          </a:prstGeom>
          <a:noFill/>
          <a:ln>
            <a:noFill/>
          </a:ln>
        </p:spPr>
        <p:txBody>
          <a:bodyPr spcFirstLastPara="1" wrap="square" lIns="91425" tIns="45700" rIns="91425" bIns="45700" anchor="t" anchorCtr="0">
            <a:noAutofit/>
          </a:bodyPr>
          <a:lstStyle/>
          <a:p>
            <a:pPr marL="457200" lvl="0" indent="-349804" algn="l" rtl="0">
              <a:lnSpc>
                <a:spcPct val="90000"/>
              </a:lnSpc>
              <a:spcBef>
                <a:spcPts val="0"/>
              </a:spcBef>
              <a:spcAft>
                <a:spcPts val="0"/>
              </a:spcAft>
              <a:buSzPts val="1909"/>
              <a:buAutoNum type="alphaUcParenR"/>
            </a:pPr>
            <a:r>
              <a:rPr lang="it-IT" sz="1908"/>
              <a:t>Donne nepalesi transitate per Cipro:</a:t>
            </a:r>
            <a:endParaRPr sz="1908"/>
          </a:p>
          <a:p>
            <a:pPr marL="1257300" lvl="0" indent="-349297" algn="l" rtl="0">
              <a:lnSpc>
                <a:spcPct val="90000"/>
              </a:lnSpc>
              <a:spcBef>
                <a:spcPts val="1000"/>
              </a:spcBef>
              <a:spcAft>
                <a:spcPts val="0"/>
              </a:spcAft>
              <a:buClr>
                <a:schemeClr val="dk1"/>
              </a:buClr>
              <a:buSzPts val="1709"/>
              <a:buFont typeface="Arial"/>
              <a:buChar char="•"/>
            </a:pPr>
            <a:r>
              <a:rPr lang="it-IT" sz="1708"/>
              <a:t>Partenza per violenze di genere/casta/religione</a:t>
            </a:r>
            <a:endParaRPr sz="1708"/>
          </a:p>
          <a:p>
            <a:pPr marL="1257300" lvl="0" indent="-349297" algn="l" rtl="0">
              <a:lnSpc>
                <a:spcPct val="90000"/>
              </a:lnSpc>
              <a:spcBef>
                <a:spcPts val="1000"/>
              </a:spcBef>
              <a:spcAft>
                <a:spcPts val="0"/>
              </a:spcAft>
              <a:buClr>
                <a:schemeClr val="dk1"/>
              </a:buClr>
              <a:buSzPts val="1709"/>
              <a:buFont typeface="Arial"/>
              <a:buChar char="•"/>
            </a:pPr>
            <a:r>
              <a:rPr lang="it-IT" sz="1708"/>
              <a:t>Visto lavorativo attraverso agenzie in Nepal</a:t>
            </a:r>
            <a:endParaRPr sz="1708"/>
          </a:p>
          <a:p>
            <a:pPr marL="1257300" lvl="0" indent="-349297" algn="l" rtl="0">
              <a:lnSpc>
                <a:spcPct val="90000"/>
              </a:lnSpc>
              <a:spcBef>
                <a:spcPts val="1000"/>
              </a:spcBef>
              <a:spcAft>
                <a:spcPts val="0"/>
              </a:spcAft>
              <a:buClr>
                <a:schemeClr val="dk1"/>
              </a:buClr>
              <a:buSzPts val="1709"/>
              <a:buFont typeface="Arial"/>
              <a:buChar char="•"/>
            </a:pPr>
            <a:r>
              <a:rPr lang="it-IT" sz="1708"/>
              <a:t>Promessa di un contratto con condizioni lavorative buone</a:t>
            </a:r>
            <a:endParaRPr sz="1708"/>
          </a:p>
          <a:p>
            <a:pPr marL="1257300" lvl="0" indent="-349297" algn="l" rtl="0">
              <a:lnSpc>
                <a:spcPct val="90000"/>
              </a:lnSpc>
              <a:spcBef>
                <a:spcPts val="1000"/>
              </a:spcBef>
              <a:spcAft>
                <a:spcPts val="0"/>
              </a:spcAft>
              <a:buClr>
                <a:schemeClr val="dk1"/>
              </a:buClr>
              <a:buSzPts val="1709"/>
              <a:buFont typeface="Arial"/>
              <a:buChar char="•"/>
            </a:pPr>
            <a:r>
              <a:rPr lang="it-IT" sz="1708"/>
              <a:t>Arrivo a Cipro e inganno </a:t>
            </a:r>
            <a:endParaRPr sz="1708"/>
          </a:p>
          <a:p>
            <a:pPr marL="1257300" lvl="0" indent="-349297" algn="l" rtl="0">
              <a:lnSpc>
                <a:spcPct val="90000"/>
              </a:lnSpc>
              <a:spcBef>
                <a:spcPts val="1000"/>
              </a:spcBef>
              <a:spcAft>
                <a:spcPts val="0"/>
              </a:spcAft>
              <a:buClr>
                <a:schemeClr val="dk1"/>
              </a:buClr>
              <a:buSzPts val="1709"/>
              <a:buFont typeface="Arial"/>
              <a:buChar char="•"/>
            </a:pPr>
            <a:r>
              <a:rPr lang="it-IT" sz="1708"/>
              <a:t>Sfruttamento lavorativo come domestiche:</a:t>
            </a:r>
            <a:endParaRPr sz="1708"/>
          </a:p>
          <a:p>
            <a:pPr marL="1714500" lvl="2" indent="-366376" algn="l" rtl="0">
              <a:lnSpc>
                <a:spcPct val="90000"/>
              </a:lnSpc>
              <a:spcBef>
                <a:spcPts val="500"/>
              </a:spcBef>
              <a:spcAft>
                <a:spcPts val="0"/>
              </a:spcAft>
              <a:buClr>
                <a:schemeClr val="dk1"/>
              </a:buClr>
              <a:buSzPts val="1609"/>
              <a:buFont typeface="Arial"/>
              <a:buChar char="•"/>
            </a:pPr>
            <a:r>
              <a:rPr lang="it-IT" sz="1608"/>
              <a:t>Inganno sul salario che è dimezzato rispetto all’accordo (200€ invece di 400€), </a:t>
            </a:r>
            <a:endParaRPr sz="1608"/>
          </a:p>
          <a:p>
            <a:pPr marL="1714500" lvl="2" indent="-366376" algn="l" rtl="0">
              <a:lnSpc>
                <a:spcPct val="90000"/>
              </a:lnSpc>
              <a:spcBef>
                <a:spcPts val="500"/>
              </a:spcBef>
              <a:spcAft>
                <a:spcPts val="0"/>
              </a:spcAft>
              <a:buClr>
                <a:schemeClr val="dk1"/>
              </a:buClr>
              <a:buSzPts val="1609"/>
              <a:buFont typeface="Arial"/>
              <a:buChar char="•"/>
            </a:pPr>
            <a:r>
              <a:rPr lang="it-IT" sz="1608"/>
              <a:t>paga estremamente bassa in proporzione ai lunghi turni di lavoro (quasi 24 ore al giorno),</a:t>
            </a:r>
            <a:endParaRPr sz="1608"/>
          </a:p>
          <a:p>
            <a:pPr marL="1714500" lvl="2" indent="-366376" algn="l" rtl="0">
              <a:lnSpc>
                <a:spcPct val="90000"/>
              </a:lnSpc>
              <a:spcBef>
                <a:spcPts val="500"/>
              </a:spcBef>
              <a:spcAft>
                <a:spcPts val="0"/>
              </a:spcAft>
              <a:buClr>
                <a:schemeClr val="dk1"/>
              </a:buClr>
              <a:buSzPts val="1609"/>
              <a:buFont typeface="Arial"/>
              <a:buChar char="•"/>
            </a:pPr>
            <a:r>
              <a:rPr lang="it-IT" sz="1608"/>
              <a:t>segregazione in casa e impedimento a uscire, </a:t>
            </a:r>
            <a:endParaRPr sz="1608"/>
          </a:p>
          <a:p>
            <a:pPr marL="1714500" lvl="2" indent="-366376" algn="l" rtl="0">
              <a:lnSpc>
                <a:spcPct val="90000"/>
              </a:lnSpc>
              <a:spcBef>
                <a:spcPts val="500"/>
              </a:spcBef>
              <a:spcAft>
                <a:spcPts val="0"/>
              </a:spcAft>
              <a:buClr>
                <a:schemeClr val="dk1"/>
              </a:buClr>
              <a:buSzPts val="1609"/>
              <a:buFont typeface="Arial"/>
              <a:buChar char="•"/>
            </a:pPr>
            <a:r>
              <a:rPr lang="it-IT" sz="1608"/>
              <a:t>tentativi di reclamo falliti perché l’agenzia è sparita</a:t>
            </a:r>
            <a:endParaRPr sz="1608"/>
          </a:p>
          <a:p>
            <a:pPr marL="1714500" lvl="2" indent="-366376" algn="l" rtl="0">
              <a:lnSpc>
                <a:spcPct val="90000"/>
              </a:lnSpc>
              <a:spcBef>
                <a:spcPts val="500"/>
              </a:spcBef>
              <a:spcAft>
                <a:spcPts val="0"/>
              </a:spcAft>
              <a:buClr>
                <a:schemeClr val="dk1"/>
              </a:buClr>
              <a:buSzPts val="1609"/>
              <a:buFont typeface="Arial"/>
              <a:buChar char="•"/>
            </a:pPr>
            <a:r>
              <a:rPr lang="it-IT" sz="1608"/>
              <a:t>Trattenimento del passaporto</a:t>
            </a:r>
            <a:endParaRPr sz="1608"/>
          </a:p>
          <a:p>
            <a:pPr marL="1257300" lvl="0" indent="-349297" algn="l" rtl="0">
              <a:lnSpc>
                <a:spcPct val="90000"/>
              </a:lnSpc>
              <a:spcBef>
                <a:spcPts val="1000"/>
              </a:spcBef>
              <a:spcAft>
                <a:spcPts val="0"/>
              </a:spcAft>
              <a:buClr>
                <a:schemeClr val="dk1"/>
              </a:buClr>
              <a:buSzPts val="1709"/>
              <a:buFont typeface="Arial"/>
              <a:buChar char="•"/>
            </a:pPr>
            <a:r>
              <a:rPr lang="it-IT" sz="1708"/>
              <a:t>Affrancamento e fuga verso l’Italia</a:t>
            </a:r>
            <a:endParaRPr sz="1708"/>
          </a:p>
          <a:p>
            <a:pPr marL="1257300" lvl="0" indent="-349297" algn="l" rtl="0">
              <a:lnSpc>
                <a:spcPct val="90000"/>
              </a:lnSpc>
              <a:spcBef>
                <a:spcPts val="1000"/>
              </a:spcBef>
              <a:spcAft>
                <a:spcPts val="0"/>
              </a:spcAft>
              <a:buSzPts val="1709"/>
              <a:buChar char="•"/>
            </a:pPr>
            <a:r>
              <a:rPr lang="it-IT" sz="1708"/>
              <a:t>Violenza fisica e/o sessuale durante la rotta</a:t>
            </a:r>
            <a:endParaRPr sz="1708"/>
          </a:p>
          <a:p>
            <a:pPr marL="1257300" lvl="2" indent="-264160" algn="l" rtl="0">
              <a:lnSpc>
                <a:spcPct val="90000"/>
              </a:lnSpc>
              <a:spcBef>
                <a:spcPts val="500"/>
              </a:spcBef>
              <a:spcAft>
                <a:spcPts val="0"/>
              </a:spcAft>
              <a:buClr>
                <a:schemeClr val="dk1"/>
              </a:buClr>
              <a:buSzPts val="400"/>
              <a:buFont typeface="Arial"/>
              <a:buNone/>
            </a:pPr>
            <a:endParaRPr sz="500"/>
          </a:p>
          <a:p>
            <a:pPr marL="0" lvl="0" indent="0" algn="l" rtl="0">
              <a:lnSpc>
                <a:spcPct val="90000"/>
              </a:lnSpc>
              <a:spcBef>
                <a:spcPts val="1000"/>
              </a:spcBef>
              <a:spcAft>
                <a:spcPts val="0"/>
              </a:spcAft>
              <a:buClr>
                <a:schemeClr val="dk1"/>
              </a:buClr>
              <a:buSzPts val="500"/>
              <a:buNone/>
            </a:pPr>
            <a:endParaRPr sz="600"/>
          </a:p>
          <a:p>
            <a:pPr marL="342900" lvl="0" indent="-244475" algn="l" rtl="0">
              <a:lnSpc>
                <a:spcPct val="90000"/>
              </a:lnSpc>
              <a:spcBef>
                <a:spcPts val="1000"/>
              </a:spcBef>
              <a:spcAft>
                <a:spcPts val="0"/>
              </a:spcAft>
              <a:buClr>
                <a:schemeClr val="dk1"/>
              </a:buClr>
              <a:buSzPts val="500"/>
              <a:buFont typeface="Arial"/>
              <a:buNone/>
            </a:pPr>
            <a:endParaRPr sz="600"/>
          </a:p>
        </p:txBody>
      </p:sp>
      <p:grpSp>
        <p:nvGrpSpPr>
          <p:cNvPr id="585" name="Google Shape;585;g32998f35adf_0_581"/>
          <p:cNvGrpSpPr/>
          <p:nvPr/>
        </p:nvGrpSpPr>
        <p:grpSpPr>
          <a:xfrm>
            <a:off x="0" y="5843798"/>
            <a:ext cx="1122501" cy="1015975"/>
            <a:chOff x="218349" y="5737450"/>
            <a:chExt cx="1122501" cy="1122500"/>
          </a:xfrm>
        </p:grpSpPr>
        <p:pic>
          <p:nvPicPr>
            <p:cNvPr id="586" name="Google Shape;586;g32998f35adf_0_581"/>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587" name="Google Shape;587;g32998f35adf_0_581"/>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588" name="Google Shape;588;g32998f35adf_0_581"/>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g32998f35adf_0_586"/>
          <p:cNvSpPr txBox="1">
            <a:spLocks noGrp="1"/>
          </p:cNvSpPr>
          <p:nvPr>
            <p:ph type="title"/>
          </p:nvPr>
        </p:nvSpPr>
        <p:spPr>
          <a:xfrm>
            <a:off x="2151550" y="590025"/>
            <a:ext cx="4805100" cy="671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3600"/>
              <a:buFont typeface="Geo"/>
              <a:buNone/>
            </a:pPr>
            <a:r>
              <a:rPr lang="it-IT" sz="2600" b="1"/>
              <a:t>Specificità del territorio 2/4</a:t>
            </a:r>
            <a:endParaRPr sz="2600" b="1"/>
          </a:p>
        </p:txBody>
      </p:sp>
      <p:sp>
        <p:nvSpPr>
          <p:cNvPr id="594" name="Google Shape;594;g32998f35adf_0_586"/>
          <p:cNvSpPr txBox="1">
            <a:spLocks noGrp="1"/>
          </p:cNvSpPr>
          <p:nvPr>
            <p:ph type="body" idx="1"/>
          </p:nvPr>
        </p:nvSpPr>
        <p:spPr>
          <a:xfrm>
            <a:off x="1057200" y="1832725"/>
            <a:ext cx="10077600" cy="42087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it-IT" b="1"/>
              <a:t>B) Uomini bengalesi</a:t>
            </a:r>
            <a:r>
              <a:rPr lang="it-IT"/>
              <a:t> con visto lavorativo per Romania o Italia:</a:t>
            </a:r>
            <a:endParaRPr/>
          </a:p>
          <a:p>
            <a:pPr marL="1257300" lvl="0" indent="-342900" algn="l" rtl="0">
              <a:lnSpc>
                <a:spcPct val="110000"/>
              </a:lnSpc>
              <a:spcBef>
                <a:spcPts val="1000"/>
              </a:spcBef>
              <a:spcAft>
                <a:spcPts val="0"/>
              </a:spcAft>
              <a:buClr>
                <a:schemeClr val="dk1"/>
              </a:buClr>
              <a:buSzPts val="2000"/>
              <a:buFont typeface="Arial"/>
              <a:buChar char="•"/>
            </a:pPr>
            <a:r>
              <a:rPr lang="it-IT"/>
              <a:t>Pagamento del visto attraverso agenzie</a:t>
            </a:r>
            <a:endParaRPr/>
          </a:p>
          <a:p>
            <a:pPr marL="1257300" lvl="0" indent="-342900" algn="l" rtl="0">
              <a:lnSpc>
                <a:spcPct val="110000"/>
              </a:lnSpc>
              <a:spcBef>
                <a:spcPts val="1000"/>
              </a:spcBef>
              <a:spcAft>
                <a:spcPts val="0"/>
              </a:spcAft>
              <a:buClr>
                <a:schemeClr val="dk1"/>
              </a:buClr>
              <a:buSzPts val="2000"/>
              <a:buFont typeface="Arial"/>
              <a:buChar char="•"/>
            </a:pPr>
            <a:r>
              <a:rPr lang="it-IT"/>
              <a:t>Arrivo in Romania/Italia</a:t>
            </a:r>
            <a:endParaRPr/>
          </a:p>
          <a:p>
            <a:pPr marL="1257300" lvl="0" indent="-342900" algn="l" rtl="0">
              <a:lnSpc>
                <a:spcPct val="110000"/>
              </a:lnSpc>
              <a:spcBef>
                <a:spcPts val="1000"/>
              </a:spcBef>
              <a:spcAft>
                <a:spcPts val="0"/>
              </a:spcAft>
              <a:buClr>
                <a:schemeClr val="dk1"/>
              </a:buClr>
              <a:buSzPts val="2000"/>
              <a:buFont typeface="Arial"/>
              <a:buChar char="•"/>
            </a:pPr>
            <a:r>
              <a:rPr lang="it-IT"/>
              <a:t>Sfruttamento: Inganno (il lavoro promesso non c’è)</a:t>
            </a:r>
            <a:endParaRPr/>
          </a:p>
          <a:p>
            <a:pPr marL="1257300" lvl="0" indent="-342900" algn="l" rtl="0">
              <a:lnSpc>
                <a:spcPct val="110000"/>
              </a:lnSpc>
              <a:spcBef>
                <a:spcPts val="1000"/>
              </a:spcBef>
              <a:spcAft>
                <a:spcPts val="0"/>
              </a:spcAft>
              <a:buClr>
                <a:schemeClr val="dk1"/>
              </a:buClr>
              <a:buSzPts val="2000"/>
              <a:buFont typeface="Arial"/>
              <a:buChar char="•"/>
            </a:pPr>
            <a:r>
              <a:rPr lang="it-IT"/>
              <a:t>Impossibilità di regolarizzarsi</a:t>
            </a:r>
            <a:endParaRPr/>
          </a:p>
          <a:p>
            <a:pPr marL="800100" lvl="0" indent="-215900" algn="l" rtl="0">
              <a:lnSpc>
                <a:spcPct val="110000"/>
              </a:lnSpc>
              <a:spcBef>
                <a:spcPts val="1000"/>
              </a:spcBef>
              <a:spcAft>
                <a:spcPts val="0"/>
              </a:spcAft>
              <a:buClr>
                <a:schemeClr val="dk1"/>
              </a:buClr>
              <a:buSzPts val="2000"/>
              <a:buFont typeface="Arial"/>
              <a:buNone/>
            </a:pPr>
            <a:endParaRPr/>
          </a:p>
        </p:txBody>
      </p:sp>
      <p:grpSp>
        <p:nvGrpSpPr>
          <p:cNvPr id="595" name="Google Shape;595;g32998f35adf_0_586"/>
          <p:cNvGrpSpPr/>
          <p:nvPr/>
        </p:nvGrpSpPr>
        <p:grpSpPr>
          <a:xfrm>
            <a:off x="0" y="5843798"/>
            <a:ext cx="1122501" cy="1015975"/>
            <a:chOff x="218349" y="5737450"/>
            <a:chExt cx="1122501" cy="1122500"/>
          </a:xfrm>
        </p:grpSpPr>
        <p:pic>
          <p:nvPicPr>
            <p:cNvPr id="596" name="Google Shape;596;g32998f35adf_0_586"/>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597" name="Google Shape;597;g32998f35adf_0_586"/>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598" name="Google Shape;598;g32998f35adf_0_586"/>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g32998f35adf_0_591"/>
          <p:cNvSpPr txBox="1">
            <a:spLocks noGrp="1"/>
          </p:cNvSpPr>
          <p:nvPr>
            <p:ph type="title"/>
          </p:nvPr>
        </p:nvSpPr>
        <p:spPr>
          <a:xfrm>
            <a:off x="1609600" y="550600"/>
            <a:ext cx="5327100" cy="809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3600"/>
              <a:buFont typeface="Geo"/>
              <a:buNone/>
            </a:pPr>
            <a:r>
              <a:rPr lang="it-IT" sz="2700" b="1"/>
              <a:t>Specificità del territorio 3/4</a:t>
            </a:r>
            <a:endParaRPr sz="2700" b="1"/>
          </a:p>
        </p:txBody>
      </p:sp>
      <p:sp>
        <p:nvSpPr>
          <p:cNvPr id="604" name="Google Shape;604;g32998f35adf_0_591"/>
          <p:cNvSpPr txBox="1">
            <a:spLocks noGrp="1"/>
          </p:cNvSpPr>
          <p:nvPr>
            <p:ph type="body" idx="1"/>
          </p:nvPr>
        </p:nvSpPr>
        <p:spPr>
          <a:xfrm>
            <a:off x="575000" y="1822875"/>
            <a:ext cx="10077600" cy="47223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10000"/>
              </a:lnSpc>
              <a:spcBef>
                <a:spcPts val="0"/>
              </a:spcBef>
              <a:spcAft>
                <a:spcPts val="0"/>
              </a:spcAft>
              <a:buSzPct val="98833"/>
              <a:buNone/>
            </a:pPr>
            <a:r>
              <a:rPr lang="it-IT" sz="2350"/>
              <a:t>C) Richiedenti asilo della Rotta Balcanica in attesa dell’audizione in Commissione Territoriale:</a:t>
            </a:r>
            <a:endParaRPr sz="2350"/>
          </a:p>
          <a:p>
            <a:pPr marL="1257300" lvl="0" indent="-341104" algn="l" rtl="0">
              <a:lnSpc>
                <a:spcPct val="110000"/>
              </a:lnSpc>
              <a:spcBef>
                <a:spcPts val="1000"/>
              </a:spcBef>
              <a:spcAft>
                <a:spcPts val="0"/>
              </a:spcAft>
              <a:buClr>
                <a:schemeClr val="dk1"/>
              </a:buClr>
              <a:buSzPct val="100000"/>
              <a:buFont typeface="Arial"/>
              <a:buChar char="•"/>
            </a:pPr>
            <a:r>
              <a:rPr lang="it-IT" sz="2350"/>
              <a:t>Richiesta di asilo</a:t>
            </a:r>
            <a:endParaRPr sz="2350"/>
          </a:p>
          <a:p>
            <a:pPr marL="1257300" lvl="0" indent="-341104" algn="l" rtl="0">
              <a:lnSpc>
                <a:spcPct val="110000"/>
              </a:lnSpc>
              <a:spcBef>
                <a:spcPts val="1000"/>
              </a:spcBef>
              <a:spcAft>
                <a:spcPts val="0"/>
              </a:spcAft>
              <a:buClr>
                <a:schemeClr val="dk1"/>
              </a:buClr>
              <a:buSzPct val="100000"/>
              <a:buFont typeface="Arial"/>
              <a:buChar char="•"/>
            </a:pPr>
            <a:r>
              <a:rPr lang="it-IT" sz="2350"/>
              <a:t>Offerta di lavori in altre città in Italia</a:t>
            </a:r>
            <a:endParaRPr sz="2350"/>
          </a:p>
          <a:p>
            <a:pPr marL="1257300" lvl="0" indent="-341104" algn="l" rtl="0">
              <a:lnSpc>
                <a:spcPct val="110000"/>
              </a:lnSpc>
              <a:spcBef>
                <a:spcPts val="1000"/>
              </a:spcBef>
              <a:spcAft>
                <a:spcPts val="0"/>
              </a:spcAft>
              <a:buClr>
                <a:schemeClr val="dk1"/>
              </a:buClr>
              <a:buSzPct val="100000"/>
              <a:buFont typeface="Arial"/>
              <a:buChar char="•"/>
            </a:pPr>
            <a:r>
              <a:rPr lang="it-IT" sz="2350"/>
              <a:t>Sfruttamento lavorativo in Italia</a:t>
            </a:r>
            <a:endParaRPr sz="2350"/>
          </a:p>
          <a:p>
            <a:pPr marL="1714500" lvl="2" indent="-364599" algn="l" rtl="0">
              <a:lnSpc>
                <a:spcPct val="110000"/>
              </a:lnSpc>
              <a:spcBef>
                <a:spcPts val="500"/>
              </a:spcBef>
              <a:spcAft>
                <a:spcPts val="0"/>
              </a:spcAft>
              <a:buClr>
                <a:schemeClr val="dk1"/>
              </a:buClr>
              <a:buSzPct val="100000"/>
              <a:buFont typeface="Arial"/>
              <a:buChar char="•"/>
            </a:pPr>
            <a:r>
              <a:rPr lang="it-IT" sz="2350"/>
              <a:t>Lavoro nero</a:t>
            </a:r>
            <a:endParaRPr sz="2350"/>
          </a:p>
          <a:p>
            <a:pPr marL="1714500" lvl="2" indent="-364599" algn="l" rtl="0">
              <a:lnSpc>
                <a:spcPct val="110000"/>
              </a:lnSpc>
              <a:spcBef>
                <a:spcPts val="500"/>
              </a:spcBef>
              <a:spcAft>
                <a:spcPts val="0"/>
              </a:spcAft>
              <a:buClr>
                <a:schemeClr val="dk1"/>
              </a:buClr>
              <a:buSzPct val="100000"/>
              <a:buFont typeface="Arial"/>
              <a:buChar char="•"/>
            </a:pPr>
            <a:r>
              <a:rPr lang="it-IT" sz="2350"/>
              <a:t>Presenza del caporale </a:t>
            </a:r>
            <a:endParaRPr sz="2350"/>
          </a:p>
          <a:p>
            <a:pPr marL="1714500" lvl="2" indent="-364599" algn="l" rtl="0">
              <a:lnSpc>
                <a:spcPct val="110000"/>
              </a:lnSpc>
              <a:spcBef>
                <a:spcPts val="500"/>
              </a:spcBef>
              <a:spcAft>
                <a:spcPts val="0"/>
              </a:spcAft>
              <a:buClr>
                <a:schemeClr val="dk1"/>
              </a:buClr>
              <a:buSzPct val="100000"/>
              <a:buFont typeface="Arial"/>
              <a:buChar char="•"/>
            </a:pPr>
            <a:r>
              <a:rPr lang="it-IT" sz="2350"/>
              <a:t>Mancanza di salario o salario parziale</a:t>
            </a:r>
            <a:endParaRPr sz="2350"/>
          </a:p>
          <a:p>
            <a:pPr marL="1714500" lvl="2" indent="-364599" algn="l" rtl="0">
              <a:lnSpc>
                <a:spcPct val="110000"/>
              </a:lnSpc>
              <a:spcBef>
                <a:spcPts val="500"/>
              </a:spcBef>
              <a:spcAft>
                <a:spcPts val="0"/>
              </a:spcAft>
              <a:buClr>
                <a:schemeClr val="dk1"/>
              </a:buClr>
              <a:buSzPct val="100000"/>
              <a:buFont typeface="Arial"/>
              <a:buChar char="•"/>
            </a:pPr>
            <a:r>
              <a:rPr lang="it-IT" sz="2350"/>
              <a:t>Assenza di DPI</a:t>
            </a:r>
            <a:endParaRPr sz="2350"/>
          </a:p>
          <a:p>
            <a:pPr marL="1714500" lvl="2" indent="-364599" algn="l" rtl="0">
              <a:lnSpc>
                <a:spcPct val="110000"/>
              </a:lnSpc>
              <a:spcBef>
                <a:spcPts val="500"/>
              </a:spcBef>
              <a:spcAft>
                <a:spcPts val="0"/>
              </a:spcAft>
              <a:buClr>
                <a:schemeClr val="dk1"/>
              </a:buClr>
              <a:buSzPct val="100000"/>
              <a:buFont typeface="Arial"/>
              <a:buChar char="•"/>
            </a:pPr>
            <a:r>
              <a:rPr lang="it-IT" sz="2350"/>
              <a:t>Infortuni senza denuncia per paura</a:t>
            </a:r>
            <a:endParaRPr sz="2350"/>
          </a:p>
          <a:p>
            <a:pPr marL="1714500" lvl="2" indent="-364599" algn="l" rtl="0">
              <a:lnSpc>
                <a:spcPct val="110000"/>
              </a:lnSpc>
              <a:spcBef>
                <a:spcPts val="500"/>
              </a:spcBef>
              <a:spcAft>
                <a:spcPts val="0"/>
              </a:spcAft>
              <a:buClr>
                <a:schemeClr val="dk1"/>
              </a:buClr>
              <a:buSzPct val="100000"/>
              <a:buFont typeface="Arial"/>
              <a:buChar char="•"/>
            </a:pPr>
            <a:r>
              <a:rPr lang="it-IT" sz="2350"/>
              <a:t>Affrancamento e fuga</a:t>
            </a:r>
            <a:endParaRPr sz="2350"/>
          </a:p>
          <a:p>
            <a:pPr marL="1257300" lvl="0" indent="-341104" algn="l" rtl="0">
              <a:lnSpc>
                <a:spcPct val="110000"/>
              </a:lnSpc>
              <a:spcBef>
                <a:spcPts val="1000"/>
              </a:spcBef>
              <a:spcAft>
                <a:spcPts val="0"/>
              </a:spcAft>
              <a:buClr>
                <a:schemeClr val="dk1"/>
              </a:buClr>
              <a:buSzPct val="100000"/>
              <a:buFont typeface="Arial"/>
              <a:buChar char="•"/>
            </a:pPr>
            <a:r>
              <a:rPr lang="it-IT" sz="2350"/>
              <a:t>Ritorno a Trieste</a:t>
            </a:r>
            <a:endParaRPr sz="2350"/>
          </a:p>
          <a:p>
            <a:pPr marL="342900" lvl="0" indent="-225425" algn="l" rtl="0">
              <a:lnSpc>
                <a:spcPct val="110000"/>
              </a:lnSpc>
              <a:spcBef>
                <a:spcPts val="1000"/>
              </a:spcBef>
              <a:spcAft>
                <a:spcPts val="0"/>
              </a:spcAft>
              <a:buClr>
                <a:schemeClr val="dk1"/>
              </a:buClr>
              <a:buSzPct val="111111"/>
              <a:buFont typeface="Arial"/>
              <a:buNone/>
            </a:pPr>
            <a:endParaRPr/>
          </a:p>
          <a:p>
            <a:pPr marL="800100" lvl="2" indent="-248918" algn="l" rtl="0">
              <a:lnSpc>
                <a:spcPct val="110000"/>
              </a:lnSpc>
              <a:spcBef>
                <a:spcPts val="500"/>
              </a:spcBef>
              <a:spcAft>
                <a:spcPts val="0"/>
              </a:spcAft>
              <a:buClr>
                <a:schemeClr val="dk1"/>
              </a:buClr>
              <a:buSzPct val="88888"/>
              <a:buFont typeface="Arial"/>
              <a:buNone/>
            </a:pPr>
            <a:endParaRPr/>
          </a:p>
          <a:p>
            <a:pPr marL="800100" lvl="2" indent="-248918" algn="l" rtl="0">
              <a:lnSpc>
                <a:spcPct val="110000"/>
              </a:lnSpc>
              <a:spcBef>
                <a:spcPts val="500"/>
              </a:spcBef>
              <a:spcAft>
                <a:spcPts val="0"/>
              </a:spcAft>
              <a:buClr>
                <a:schemeClr val="dk1"/>
              </a:buClr>
              <a:buSzPct val="88888"/>
              <a:buFont typeface="Arial"/>
              <a:buNone/>
            </a:pPr>
            <a:endParaRPr/>
          </a:p>
        </p:txBody>
      </p:sp>
      <p:grpSp>
        <p:nvGrpSpPr>
          <p:cNvPr id="605" name="Google Shape;605;g32998f35adf_0_591"/>
          <p:cNvGrpSpPr/>
          <p:nvPr/>
        </p:nvGrpSpPr>
        <p:grpSpPr>
          <a:xfrm>
            <a:off x="0" y="5843798"/>
            <a:ext cx="1122501" cy="1015975"/>
            <a:chOff x="218349" y="5737450"/>
            <a:chExt cx="1122501" cy="1122500"/>
          </a:xfrm>
        </p:grpSpPr>
        <p:pic>
          <p:nvPicPr>
            <p:cNvPr id="606" name="Google Shape;606;g32998f35adf_0_591"/>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607" name="Google Shape;607;g32998f35adf_0_591"/>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608" name="Google Shape;608;g32998f35adf_0_591"/>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g32998f35adf_0_596"/>
          <p:cNvSpPr txBox="1">
            <a:spLocks noGrp="1"/>
          </p:cNvSpPr>
          <p:nvPr>
            <p:ph type="title"/>
          </p:nvPr>
        </p:nvSpPr>
        <p:spPr>
          <a:xfrm>
            <a:off x="609480" y="273600"/>
            <a:ext cx="10972500" cy="1144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3600"/>
              <a:buFont typeface="Geo"/>
              <a:buNone/>
            </a:pPr>
            <a:r>
              <a:rPr lang="it-IT" sz="2500" b="1"/>
              <a:t>Specificità del territorio 4/4</a:t>
            </a:r>
            <a:endParaRPr sz="2500" b="1"/>
          </a:p>
        </p:txBody>
      </p:sp>
      <p:sp>
        <p:nvSpPr>
          <p:cNvPr id="614" name="Google Shape;614;g32998f35adf_0_596"/>
          <p:cNvSpPr txBox="1">
            <a:spLocks noGrp="1"/>
          </p:cNvSpPr>
          <p:nvPr>
            <p:ph type="body" idx="1"/>
          </p:nvPr>
        </p:nvSpPr>
        <p:spPr>
          <a:xfrm>
            <a:off x="525717" y="2521885"/>
            <a:ext cx="10077600" cy="37356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2000"/>
              <a:buNone/>
            </a:pPr>
            <a:r>
              <a:rPr lang="it-IT" b="1"/>
              <a:t>Uomini e MSNA che fanno la Rotta Balcanica:</a:t>
            </a:r>
            <a:endParaRPr b="1"/>
          </a:p>
          <a:p>
            <a:pPr marL="342900" lvl="0" indent="-342900" algn="l" rtl="0">
              <a:lnSpc>
                <a:spcPct val="110000"/>
              </a:lnSpc>
              <a:spcBef>
                <a:spcPts val="1000"/>
              </a:spcBef>
              <a:spcAft>
                <a:spcPts val="0"/>
              </a:spcAft>
              <a:buClr>
                <a:schemeClr val="dk1"/>
              </a:buClr>
              <a:buSzPts val="2000"/>
              <a:buFont typeface="Arial"/>
              <a:buChar char="•"/>
            </a:pPr>
            <a:r>
              <a:rPr lang="it-IT"/>
              <a:t>Sfruttamento lavorativo nei Paesi di transito: Iran, Iraq, Turchia, Grecia, Bosnia, Serbia, Croazia</a:t>
            </a:r>
            <a:endParaRPr/>
          </a:p>
          <a:p>
            <a:pPr marL="800100" lvl="2" indent="-342900" algn="l" rtl="0">
              <a:lnSpc>
                <a:spcPct val="110000"/>
              </a:lnSpc>
              <a:spcBef>
                <a:spcPts val="500"/>
              </a:spcBef>
              <a:spcAft>
                <a:spcPts val="0"/>
              </a:spcAft>
              <a:buClr>
                <a:schemeClr val="dk1"/>
              </a:buClr>
              <a:buSzPts val="1600"/>
              <a:buFont typeface="Arial"/>
              <a:buChar char="•"/>
            </a:pPr>
            <a:r>
              <a:rPr lang="it-IT"/>
              <a:t>Turni di lavoro estremamente lunghi</a:t>
            </a:r>
            <a:endParaRPr/>
          </a:p>
          <a:p>
            <a:pPr marL="800100" lvl="2" indent="-342900" algn="l" rtl="0">
              <a:lnSpc>
                <a:spcPct val="110000"/>
              </a:lnSpc>
              <a:spcBef>
                <a:spcPts val="500"/>
              </a:spcBef>
              <a:spcAft>
                <a:spcPts val="0"/>
              </a:spcAft>
              <a:buClr>
                <a:schemeClr val="dk1"/>
              </a:buClr>
              <a:buSzPts val="1600"/>
              <a:buFont typeface="Arial"/>
              <a:buChar char="•"/>
            </a:pPr>
            <a:r>
              <a:rPr lang="it-IT"/>
              <a:t>Sorveglianza costante e impossibilità di movimento</a:t>
            </a:r>
            <a:endParaRPr/>
          </a:p>
          <a:p>
            <a:pPr marL="800100" lvl="2" indent="-342900" algn="l" rtl="0">
              <a:lnSpc>
                <a:spcPct val="110000"/>
              </a:lnSpc>
              <a:spcBef>
                <a:spcPts val="500"/>
              </a:spcBef>
              <a:spcAft>
                <a:spcPts val="0"/>
              </a:spcAft>
              <a:buClr>
                <a:schemeClr val="dk1"/>
              </a:buClr>
              <a:buSzPts val="1600"/>
              <a:buFont typeface="Arial"/>
              <a:buChar char="•"/>
            </a:pPr>
            <a:r>
              <a:rPr lang="it-IT"/>
              <a:t>Lavoro nero</a:t>
            </a:r>
            <a:endParaRPr/>
          </a:p>
          <a:p>
            <a:pPr marL="800100" lvl="2" indent="-342900" algn="l" rtl="0">
              <a:lnSpc>
                <a:spcPct val="110000"/>
              </a:lnSpc>
              <a:spcBef>
                <a:spcPts val="500"/>
              </a:spcBef>
              <a:spcAft>
                <a:spcPts val="0"/>
              </a:spcAft>
              <a:buClr>
                <a:schemeClr val="dk1"/>
              </a:buClr>
              <a:buSzPts val="1600"/>
              <a:buFont typeface="Arial"/>
              <a:buChar char="•"/>
            </a:pPr>
            <a:r>
              <a:rPr lang="it-IT"/>
              <a:t>Schiavitù da debito </a:t>
            </a:r>
            <a:endParaRPr/>
          </a:p>
          <a:p>
            <a:pPr marL="800100" lvl="2" indent="-342900" algn="l" rtl="0">
              <a:lnSpc>
                <a:spcPct val="110000"/>
              </a:lnSpc>
              <a:spcBef>
                <a:spcPts val="500"/>
              </a:spcBef>
              <a:spcAft>
                <a:spcPts val="0"/>
              </a:spcAft>
              <a:buClr>
                <a:schemeClr val="dk1"/>
              </a:buClr>
              <a:buSzPts val="1600"/>
              <a:buFont typeface="Arial"/>
              <a:buChar char="•"/>
            </a:pPr>
            <a:r>
              <a:rPr lang="it-IT"/>
              <a:t>Alloggio all’interno del luogo di lavoro  in condizioni degradanti e di sovraffollamento</a:t>
            </a:r>
            <a:endParaRPr/>
          </a:p>
          <a:p>
            <a:pPr marL="800100" lvl="2" indent="-342900" algn="l" rtl="0">
              <a:lnSpc>
                <a:spcPct val="110000"/>
              </a:lnSpc>
              <a:spcBef>
                <a:spcPts val="500"/>
              </a:spcBef>
              <a:spcAft>
                <a:spcPts val="0"/>
              </a:spcAft>
              <a:buClr>
                <a:schemeClr val="dk1"/>
              </a:buClr>
              <a:buSzPts val="1600"/>
              <a:buFont typeface="Arial"/>
              <a:buChar char="•"/>
            </a:pPr>
            <a:r>
              <a:rPr lang="it-IT"/>
              <a:t>Presenza di intermediario che riceve il salario</a:t>
            </a:r>
            <a:endParaRPr/>
          </a:p>
        </p:txBody>
      </p:sp>
      <p:grpSp>
        <p:nvGrpSpPr>
          <p:cNvPr id="615" name="Google Shape;615;g32998f35adf_0_596"/>
          <p:cNvGrpSpPr/>
          <p:nvPr/>
        </p:nvGrpSpPr>
        <p:grpSpPr>
          <a:xfrm>
            <a:off x="0" y="5843798"/>
            <a:ext cx="1122501" cy="1015975"/>
            <a:chOff x="218349" y="5737450"/>
            <a:chExt cx="1122501" cy="1122500"/>
          </a:xfrm>
        </p:grpSpPr>
        <p:pic>
          <p:nvPicPr>
            <p:cNvPr id="616" name="Google Shape;616;g32998f35adf_0_596"/>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617" name="Google Shape;617;g32998f35adf_0_596"/>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618" name="Google Shape;618;g32998f35adf_0_596"/>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
          <p:cNvSpPr/>
          <p:nvPr/>
        </p:nvSpPr>
        <p:spPr>
          <a:xfrm>
            <a:off x="916920" y="641520"/>
            <a:ext cx="7539480" cy="1155240"/>
          </a:xfrm>
          <a:prstGeom prst="rect">
            <a:avLst/>
          </a:prstGeom>
          <a:noFill/>
          <a:ln>
            <a:noFill/>
          </a:ln>
        </p:spPr>
        <p:txBody>
          <a:bodyPr spcFirstLastPara="1" wrap="square" lIns="0" tIns="12225" rIns="0" bIns="0" anchor="t" anchorCtr="0">
            <a:noAutofit/>
          </a:bodyPr>
          <a:lstStyle/>
          <a:p>
            <a:pPr marL="12600" marR="0" lvl="0" indent="0" algn="l" rtl="0">
              <a:lnSpc>
                <a:spcPct val="100000"/>
              </a:lnSpc>
              <a:spcBef>
                <a:spcPts val="0"/>
              </a:spcBef>
              <a:spcAft>
                <a:spcPts val="0"/>
              </a:spcAft>
              <a:buClr>
                <a:srgbClr val="000000"/>
              </a:buClr>
              <a:buSzPts val="4000"/>
              <a:buFont typeface="Arial"/>
              <a:buNone/>
            </a:pPr>
            <a:r>
              <a:rPr lang="it-IT" sz="4000" b="0" i="1" u="none" strike="noStrike" cap="none">
                <a:solidFill>
                  <a:srgbClr val="000000"/>
                </a:solidFill>
                <a:latin typeface="Georgia"/>
                <a:ea typeface="Georgia"/>
                <a:cs typeface="Georgia"/>
                <a:sym typeface="Georgia"/>
              </a:rPr>
              <a:t>Che cos’è la tratta di persone ?</a:t>
            </a:r>
            <a:endParaRPr sz="4000" b="0" i="0" u="none" strike="noStrike" cap="none">
              <a:solidFill>
                <a:srgbClr val="000000"/>
              </a:solidFill>
              <a:latin typeface="Arial"/>
              <a:ea typeface="Arial"/>
              <a:cs typeface="Arial"/>
              <a:sym typeface="Arial"/>
            </a:endParaRPr>
          </a:p>
        </p:txBody>
      </p:sp>
      <p:sp>
        <p:nvSpPr>
          <p:cNvPr id="177" name="Google Shape;177;p4"/>
          <p:cNvSpPr/>
          <p:nvPr/>
        </p:nvSpPr>
        <p:spPr>
          <a:xfrm>
            <a:off x="916920" y="2037600"/>
            <a:ext cx="10356120" cy="4707720"/>
          </a:xfrm>
          <a:prstGeom prst="rect">
            <a:avLst/>
          </a:prstGeom>
          <a:noFill/>
          <a:ln>
            <a:noFill/>
          </a:ln>
        </p:spPr>
        <p:txBody>
          <a:bodyPr spcFirstLastPara="1" wrap="square" lIns="0" tIns="12225" rIns="0" bIns="0" anchor="t" anchorCtr="0">
            <a:noAutofit/>
          </a:bodyPr>
          <a:lstStyle/>
          <a:p>
            <a:pPr marL="241200" marR="0" lvl="0" indent="-226080" algn="just" rtl="0">
              <a:lnSpc>
                <a:spcPct val="100000"/>
              </a:lnSpc>
              <a:spcBef>
                <a:spcPts val="0"/>
              </a:spcBef>
              <a:spcAft>
                <a:spcPts val="0"/>
              </a:spcAft>
              <a:buClr>
                <a:srgbClr val="000000"/>
              </a:buClr>
              <a:buSzPts val="2800"/>
              <a:buFont typeface="Arial"/>
              <a:buChar char="•"/>
            </a:pPr>
            <a:r>
              <a:rPr lang="it-IT" sz="2800" b="0" i="0" u="none" strike="noStrike" cap="none">
                <a:solidFill>
                  <a:srgbClr val="000000"/>
                </a:solidFill>
                <a:latin typeface="Verdana"/>
                <a:ea typeface="Verdana"/>
                <a:cs typeface="Verdana"/>
                <a:sym typeface="Verdana"/>
              </a:rPr>
              <a:t>"il </a:t>
            </a:r>
            <a:r>
              <a:rPr lang="it-IT" sz="2800" b="1" i="0" u="none" strike="noStrike" cap="none">
                <a:solidFill>
                  <a:srgbClr val="000000"/>
                </a:solidFill>
                <a:latin typeface="Tahoma"/>
                <a:ea typeface="Tahoma"/>
                <a:cs typeface="Tahoma"/>
                <a:sym typeface="Tahoma"/>
              </a:rPr>
              <a:t>reclutamento, trasporto</a:t>
            </a:r>
            <a:r>
              <a:rPr lang="it-IT" sz="2800" b="0" i="0" u="none" strike="noStrike" cap="none">
                <a:solidFill>
                  <a:srgbClr val="000000"/>
                </a:solidFill>
                <a:latin typeface="Verdana"/>
                <a:ea typeface="Verdana"/>
                <a:cs typeface="Verdana"/>
                <a:sym typeface="Verdana"/>
              </a:rPr>
              <a:t>, </a:t>
            </a:r>
            <a:r>
              <a:rPr lang="it-IT" sz="2800" b="1" i="0" u="none" strike="noStrike" cap="none">
                <a:solidFill>
                  <a:srgbClr val="000000"/>
                </a:solidFill>
                <a:latin typeface="Tahoma"/>
                <a:ea typeface="Tahoma"/>
                <a:cs typeface="Tahoma"/>
                <a:sym typeface="Tahoma"/>
              </a:rPr>
              <a:t>trasferimento, l'ospitare </a:t>
            </a:r>
            <a:r>
              <a:rPr lang="it-IT" sz="2800" b="0" i="0" u="none" strike="noStrike" cap="none">
                <a:solidFill>
                  <a:srgbClr val="000000"/>
                </a:solidFill>
                <a:latin typeface="Verdana"/>
                <a:ea typeface="Verdana"/>
                <a:cs typeface="Verdana"/>
                <a:sym typeface="Verdana"/>
              </a:rPr>
              <a:t>o  accogliere persone, </a:t>
            </a:r>
            <a:r>
              <a:rPr lang="it-IT" sz="2800" b="1" i="0" u="none" strike="noStrike" cap="none">
                <a:solidFill>
                  <a:srgbClr val="000000"/>
                </a:solidFill>
                <a:latin typeface="Tahoma"/>
                <a:ea typeface="Tahoma"/>
                <a:cs typeface="Tahoma"/>
                <a:sym typeface="Tahoma"/>
              </a:rPr>
              <a:t>tramite la minaccia o l'uso della forza  </a:t>
            </a:r>
            <a:r>
              <a:rPr lang="it-IT" sz="2800" b="0" i="0" u="none" strike="noStrike" cap="none">
                <a:solidFill>
                  <a:srgbClr val="000000"/>
                </a:solidFill>
                <a:latin typeface="Verdana"/>
                <a:ea typeface="Verdana"/>
                <a:cs typeface="Verdana"/>
                <a:sym typeface="Verdana"/>
              </a:rPr>
              <a:t>o di </a:t>
            </a:r>
            <a:r>
              <a:rPr lang="it-IT" sz="2800" b="1" i="0" u="none" strike="noStrike" cap="none">
                <a:solidFill>
                  <a:srgbClr val="000000"/>
                </a:solidFill>
                <a:latin typeface="Tahoma"/>
                <a:ea typeface="Tahoma"/>
                <a:cs typeface="Tahoma"/>
                <a:sym typeface="Tahoma"/>
              </a:rPr>
              <a:t>altre forme di coercizione</a:t>
            </a:r>
            <a:r>
              <a:rPr lang="it-IT" sz="2800" b="0" i="0" u="none" strike="noStrike" cap="none">
                <a:solidFill>
                  <a:srgbClr val="000000"/>
                </a:solidFill>
                <a:latin typeface="Verdana"/>
                <a:ea typeface="Verdana"/>
                <a:cs typeface="Verdana"/>
                <a:sym typeface="Verdana"/>
              </a:rPr>
              <a:t>, di rapimento, frode, inganno, abuso di potere o </a:t>
            </a:r>
            <a:r>
              <a:rPr lang="it-IT" sz="2800" b="1" i="0" u="none" strike="noStrike" cap="none">
                <a:solidFill>
                  <a:srgbClr val="000000"/>
                </a:solidFill>
                <a:latin typeface="Tahoma"/>
                <a:ea typeface="Tahoma"/>
                <a:cs typeface="Tahoma"/>
                <a:sym typeface="Tahoma"/>
              </a:rPr>
              <a:t>di una posizione di  vulnerabilità </a:t>
            </a:r>
            <a:r>
              <a:rPr lang="it-IT" sz="2800" b="0" i="0" u="none" strike="noStrike" cap="none">
                <a:solidFill>
                  <a:srgbClr val="000000"/>
                </a:solidFill>
                <a:latin typeface="Verdana"/>
                <a:ea typeface="Verdana"/>
                <a:cs typeface="Verdana"/>
                <a:sym typeface="Verdana"/>
              </a:rPr>
              <a:t>o tramite il dare o ricevere somme di danaro  o vantaggi per ottenere il consenso di una persona che ha autorità su un'altra a scopo di sfruttamento”.</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4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it-IT" sz="2000" b="0" i="0" u="none" strike="noStrike" cap="none">
                <a:solidFill>
                  <a:srgbClr val="000000"/>
                </a:solidFill>
                <a:latin typeface="Verdana"/>
                <a:ea typeface="Verdana"/>
                <a:cs typeface="Verdana"/>
                <a:sym typeface="Verdana"/>
              </a:rPr>
              <a:t>(Art. 3 del Protocollo di Palermo, 2000)</a:t>
            </a:r>
            <a:endParaRPr sz="2000" b="0" i="0" u="none" strike="noStrike" cap="none">
              <a:solidFill>
                <a:srgbClr val="000000"/>
              </a:solidFill>
              <a:latin typeface="Arial"/>
              <a:ea typeface="Arial"/>
              <a:cs typeface="Arial"/>
              <a:sym typeface="Arial"/>
            </a:endParaRPr>
          </a:p>
        </p:txBody>
      </p:sp>
      <p:grpSp>
        <p:nvGrpSpPr>
          <p:cNvPr id="178" name="Google Shape;178;p4"/>
          <p:cNvGrpSpPr/>
          <p:nvPr/>
        </p:nvGrpSpPr>
        <p:grpSpPr>
          <a:xfrm>
            <a:off x="0" y="5843798"/>
            <a:ext cx="1122501" cy="1015975"/>
            <a:chOff x="218349" y="5737450"/>
            <a:chExt cx="1122501" cy="1122500"/>
          </a:xfrm>
        </p:grpSpPr>
        <p:pic>
          <p:nvPicPr>
            <p:cNvPr id="179" name="Google Shape;179;p4"/>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180" name="Google Shape;180;p4"/>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181" name="Google Shape;181;p4"/>
          <p:cNvPicPr preferRelativeResize="0"/>
          <p:nvPr/>
        </p:nvPicPr>
        <p:blipFill rotWithShape="1">
          <a:blip r:embed="rId5">
            <a:alphaModFix/>
          </a:blip>
          <a:srcRect/>
          <a:stretch/>
        </p:blipFill>
        <p:spPr>
          <a:xfrm>
            <a:off x="10941400" y="5828505"/>
            <a:ext cx="1122500" cy="1046557"/>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g32998f35adf_0_601"/>
          <p:cNvSpPr txBox="1">
            <a:spLocks noGrp="1"/>
          </p:cNvSpPr>
          <p:nvPr>
            <p:ph type="title"/>
          </p:nvPr>
        </p:nvSpPr>
        <p:spPr>
          <a:xfrm>
            <a:off x="2122000" y="323950"/>
            <a:ext cx="3750600" cy="493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000"/>
              <a:buNone/>
            </a:pPr>
            <a:r>
              <a:rPr lang="it-IT" sz="2500" b="1"/>
              <a:t>CRITICITA’</a:t>
            </a:r>
            <a:endParaRPr sz="2500" b="1"/>
          </a:p>
        </p:txBody>
      </p:sp>
      <p:sp>
        <p:nvSpPr>
          <p:cNvPr id="624" name="Google Shape;624;g32998f35adf_0_601"/>
          <p:cNvSpPr txBox="1">
            <a:spLocks noGrp="1"/>
          </p:cNvSpPr>
          <p:nvPr>
            <p:ph type="body" idx="1"/>
          </p:nvPr>
        </p:nvSpPr>
        <p:spPr>
          <a:xfrm>
            <a:off x="850875" y="1300650"/>
            <a:ext cx="10077600" cy="4897200"/>
          </a:xfrm>
          <a:prstGeom prst="rect">
            <a:avLst/>
          </a:prstGeom>
          <a:noFill/>
          <a:ln>
            <a:noFill/>
          </a:ln>
        </p:spPr>
        <p:txBody>
          <a:bodyPr spcFirstLastPara="1" wrap="square" lIns="91425" tIns="45700" rIns="91425" bIns="45700" anchor="t" anchorCtr="0">
            <a:normAutofit/>
          </a:bodyPr>
          <a:lstStyle/>
          <a:p>
            <a:pPr marL="457200" lvl="0" indent="-342900" algn="l" rtl="0">
              <a:lnSpc>
                <a:spcPct val="110000"/>
              </a:lnSpc>
              <a:spcBef>
                <a:spcPts val="1000"/>
              </a:spcBef>
              <a:spcAft>
                <a:spcPts val="0"/>
              </a:spcAft>
              <a:buSzPts val="1800"/>
              <a:buChar char="●"/>
            </a:pPr>
            <a:r>
              <a:rPr lang="it-IT"/>
              <a:t>Potenziare i servizi anti tratta al confine con maggiori risorse </a:t>
            </a:r>
            <a:endParaRPr/>
          </a:p>
          <a:p>
            <a:pPr marL="457200" lvl="0" indent="-342900" algn="l" rtl="0">
              <a:lnSpc>
                <a:spcPct val="110000"/>
              </a:lnSpc>
              <a:spcBef>
                <a:spcPts val="0"/>
              </a:spcBef>
              <a:spcAft>
                <a:spcPts val="0"/>
              </a:spcAft>
              <a:buSzPts val="1800"/>
              <a:buChar char="●"/>
            </a:pPr>
            <a:r>
              <a:rPr lang="it-IT"/>
              <a:t>Allestire un HUB al confine dove è garantita la presenza costante dell’anti tratta (es. Blue Dot)</a:t>
            </a:r>
            <a:endParaRPr/>
          </a:p>
          <a:p>
            <a:pPr marL="457200" lvl="0" indent="-342900" algn="l" rtl="0">
              <a:lnSpc>
                <a:spcPct val="110000"/>
              </a:lnSpc>
              <a:spcBef>
                <a:spcPts val="0"/>
              </a:spcBef>
              <a:spcAft>
                <a:spcPts val="0"/>
              </a:spcAft>
              <a:buSzPts val="1800"/>
              <a:buChar char="●"/>
            </a:pPr>
            <a:r>
              <a:rPr lang="it-IT"/>
              <a:t>Mancanza di posti di accoglienza emergenziale per donne sole o donne con bambini</a:t>
            </a:r>
            <a:endParaRPr/>
          </a:p>
          <a:p>
            <a:pPr marL="457200" lvl="0" indent="-342900" algn="l" rtl="0">
              <a:lnSpc>
                <a:spcPct val="110000"/>
              </a:lnSpc>
              <a:spcBef>
                <a:spcPts val="0"/>
              </a:spcBef>
              <a:spcAft>
                <a:spcPts val="0"/>
              </a:spcAft>
              <a:buSzPts val="1800"/>
              <a:buChar char="●"/>
            </a:pPr>
            <a:r>
              <a:rPr lang="it-IT"/>
              <a:t>Chiarezza dei tempi per effettuare la valutazione al momento dell’arrivo al confine </a:t>
            </a:r>
            <a:endParaRPr/>
          </a:p>
          <a:p>
            <a:pPr marL="457200" lvl="0" indent="-342900" algn="l" rtl="0">
              <a:lnSpc>
                <a:spcPct val="110000"/>
              </a:lnSpc>
              <a:spcBef>
                <a:spcPts val="0"/>
              </a:spcBef>
              <a:spcAft>
                <a:spcPts val="0"/>
              </a:spcAft>
              <a:buSzPts val="1800"/>
              <a:buChar char="●"/>
            </a:pPr>
            <a:r>
              <a:rPr lang="it-IT"/>
              <a:t>Possibilità di chiedere altre tipologie di permesso di soggiorno all’arrivo specie se è in corso la valutazione</a:t>
            </a:r>
            <a:endParaRPr/>
          </a:p>
          <a:p>
            <a:pPr marL="457200" lvl="0" indent="-342900" algn="l" rtl="0">
              <a:lnSpc>
                <a:spcPct val="110000"/>
              </a:lnSpc>
              <a:spcBef>
                <a:spcPts val="0"/>
              </a:spcBef>
              <a:spcAft>
                <a:spcPts val="0"/>
              </a:spcAft>
              <a:buSzPts val="1800"/>
              <a:buChar char="●"/>
            </a:pPr>
            <a:r>
              <a:rPr lang="it-IT"/>
              <a:t>Servizio di mediazione linguistica culturale con personale formato (lingue mancanti nepalese, cingalese)</a:t>
            </a:r>
            <a:endParaRPr/>
          </a:p>
          <a:p>
            <a:pPr marL="457200" lvl="0" indent="-342900" algn="l" rtl="0">
              <a:lnSpc>
                <a:spcPct val="110000"/>
              </a:lnSpc>
              <a:spcBef>
                <a:spcPts val="0"/>
              </a:spcBef>
              <a:spcAft>
                <a:spcPts val="0"/>
              </a:spcAft>
              <a:buSzPts val="1800"/>
              <a:buChar char="●"/>
            </a:pPr>
            <a:r>
              <a:rPr lang="it-IT"/>
              <a:t>Chiara definizione del ruolo degli enti anti tratta per quanto riguarda i referral (rigetto della maggior parte di richiedenti nepalesi)  </a:t>
            </a:r>
            <a:endParaRPr/>
          </a:p>
        </p:txBody>
      </p:sp>
      <p:grpSp>
        <p:nvGrpSpPr>
          <p:cNvPr id="625" name="Google Shape;625;g32998f35adf_0_601"/>
          <p:cNvGrpSpPr/>
          <p:nvPr/>
        </p:nvGrpSpPr>
        <p:grpSpPr>
          <a:xfrm>
            <a:off x="0" y="5843798"/>
            <a:ext cx="1122501" cy="1015975"/>
            <a:chOff x="218349" y="5737450"/>
            <a:chExt cx="1122501" cy="1122500"/>
          </a:xfrm>
        </p:grpSpPr>
        <p:pic>
          <p:nvPicPr>
            <p:cNvPr id="626" name="Google Shape;626;g32998f35adf_0_601"/>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627" name="Google Shape;627;g32998f35adf_0_601"/>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628" name="Google Shape;628;g32998f35adf_0_601"/>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g32998f35adf_0_1131"/>
          <p:cNvSpPr txBox="1">
            <a:spLocks noGrp="1"/>
          </p:cNvSpPr>
          <p:nvPr>
            <p:ph type="title"/>
          </p:nvPr>
        </p:nvSpPr>
        <p:spPr>
          <a:xfrm>
            <a:off x="609480" y="273600"/>
            <a:ext cx="10972500" cy="11448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400"/>
              <a:buNone/>
            </a:pPr>
            <a:r>
              <a:rPr lang="it-IT" sz="3700" b="1"/>
              <a:t>CASO STUDIO</a:t>
            </a:r>
            <a:endParaRPr sz="3700" b="1"/>
          </a:p>
        </p:txBody>
      </p:sp>
      <p:sp>
        <p:nvSpPr>
          <p:cNvPr id="634" name="Google Shape;634;g32998f35adf_0_1131"/>
          <p:cNvSpPr txBox="1">
            <a:spLocks noGrp="1"/>
          </p:cNvSpPr>
          <p:nvPr>
            <p:ph type="body" idx="1"/>
          </p:nvPr>
        </p:nvSpPr>
        <p:spPr>
          <a:xfrm>
            <a:off x="609480" y="1604520"/>
            <a:ext cx="10972500" cy="3977400"/>
          </a:xfrm>
          <a:prstGeom prst="rect">
            <a:avLst/>
          </a:prstGeom>
          <a:noFill/>
          <a:ln>
            <a:noFill/>
          </a:ln>
        </p:spPr>
        <p:txBody>
          <a:bodyPr spcFirstLastPara="1" wrap="square" lIns="0" tIns="0" rIns="0" bIns="0" anchor="t" anchorCtr="0">
            <a:normAutofit fontScale="70000" lnSpcReduction="10000"/>
          </a:bodyPr>
          <a:lstStyle/>
          <a:p>
            <a:pPr marL="0" lvl="0" indent="0" algn="just" rtl="0">
              <a:lnSpc>
                <a:spcPct val="100000"/>
              </a:lnSpc>
              <a:spcBef>
                <a:spcPts val="0"/>
              </a:spcBef>
              <a:spcAft>
                <a:spcPts val="0"/>
              </a:spcAft>
              <a:buClr>
                <a:schemeClr val="dk1"/>
              </a:buClr>
              <a:buSzPts val="770"/>
              <a:buFont typeface="Arial"/>
              <a:buNone/>
            </a:pPr>
            <a:r>
              <a:rPr lang="it-IT" sz="6643" b="1">
                <a:solidFill>
                  <a:schemeClr val="dk1"/>
                </a:solidFill>
                <a:latin typeface="Calibri"/>
                <a:ea typeface="Calibri"/>
                <a:cs typeface="Calibri"/>
                <a:sym typeface="Calibri"/>
              </a:rPr>
              <a:t>DISCUSSIONE</a:t>
            </a:r>
            <a:endParaRPr sz="6643" b="1">
              <a:solidFill>
                <a:schemeClr val="dk1"/>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770"/>
              <a:buFont typeface="Arial"/>
              <a:buNone/>
            </a:pPr>
            <a:r>
              <a:rPr lang="it-IT" sz="5415">
                <a:solidFill>
                  <a:schemeClr val="dk1"/>
                </a:solidFill>
                <a:latin typeface="Calibri"/>
                <a:ea typeface="Calibri"/>
                <a:cs typeface="Calibri"/>
                <a:sym typeface="Calibri"/>
              </a:rPr>
              <a:t>In questa situazione cosa possiamo osservare?</a:t>
            </a:r>
            <a:endParaRPr sz="5415">
              <a:solidFill>
                <a:schemeClr val="dk1"/>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770"/>
              <a:buFont typeface="Arial"/>
              <a:buNone/>
            </a:pPr>
            <a:r>
              <a:rPr lang="it-IT" sz="5415">
                <a:solidFill>
                  <a:schemeClr val="dk1"/>
                </a:solidFill>
                <a:latin typeface="Calibri"/>
                <a:ea typeface="Calibri"/>
                <a:cs typeface="Calibri"/>
                <a:sym typeface="Calibri"/>
              </a:rPr>
              <a:t>2. Quali sono i possibili indicatori di tratta o violenza di genere?</a:t>
            </a:r>
            <a:endParaRPr sz="5415">
              <a:solidFill>
                <a:schemeClr val="dk1"/>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770"/>
              <a:buFont typeface="Arial"/>
              <a:buNone/>
            </a:pPr>
            <a:r>
              <a:rPr lang="it-IT" sz="5415">
                <a:solidFill>
                  <a:schemeClr val="dk1"/>
                </a:solidFill>
                <a:latin typeface="Calibri"/>
                <a:ea typeface="Calibri"/>
                <a:cs typeface="Calibri"/>
                <a:sym typeface="Calibri"/>
              </a:rPr>
              <a:t>3. Nel ruolo che rivestite (Mediatori linguistici culturali), cosa pensate sia necessario fare in questa situazione?</a:t>
            </a:r>
            <a:endParaRPr sz="5415">
              <a:solidFill>
                <a:schemeClr val="dk1"/>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ct val="91666"/>
              <a:buFont typeface="Arial"/>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ct val="61110"/>
              <a:buFont typeface="Arial"/>
              <a:buNone/>
            </a:pPr>
            <a:endParaRPr>
              <a:solidFill>
                <a:schemeClr val="dk1"/>
              </a:solidFill>
            </a:endParaRPr>
          </a:p>
          <a:p>
            <a:pPr marL="0" lvl="0" indent="0" algn="l" rtl="0">
              <a:lnSpc>
                <a:spcPct val="100000"/>
              </a:lnSpc>
              <a:spcBef>
                <a:spcPts val="0"/>
              </a:spcBef>
              <a:spcAft>
                <a:spcPts val="0"/>
              </a:spcAft>
              <a:buSzPct val="111111"/>
              <a:buNone/>
            </a:pPr>
            <a:endParaRPr/>
          </a:p>
        </p:txBody>
      </p:sp>
      <p:grpSp>
        <p:nvGrpSpPr>
          <p:cNvPr id="635" name="Google Shape;635;g32998f35adf_0_1131"/>
          <p:cNvGrpSpPr/>
          <p:nvPr/>
        </p:nvGrpSpPr>
        <p:grpSpPr>
          <a:xfrm>
            <a:off x="0" y="5843798"/>
            <a:ext cx="1122501" cy="1015975"/>
            <a:chOff x="218349" y="5737450"/>
            <a:chExt cx="1122501" cy="1122500"/>
          </a:xfrm>
        </p:grpSpPr>
        <p:pic>
          <p:nvPicPr>
            <p:cNvPr id="636" name="Google Shape;636;g32998f35adf_0_1131"/>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637" name="Google Shape;637;g32998f35adf_0_1131"/>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638" name="Google Shape;638;g32998f35adf_0_1131"/>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g32998f35adf_0_575"/>
          <p:cNvSpPr txBox="1">
            <a:spLocks noGrp="1"/>
          </p:cNvSpPr>
          <p:nvPr>
            <p:ph type="title"/>
          </p:nvPr>
        </p:nvSpPr>
        <p:spPr>
          <a:xfrm>
            <a:off x="609480" y="273600"/>
            <a:ext cx="10972500" cy="11448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1100"/>
              <a:buFont typeface="Arial"/>
              <a:buNone/>
            </a:pPr>
            <a:r>
              <a:rPr lang="it-IT" sz="3900" b="1">
                <a:solidFill>
                  <a:schemeClr val="dk1"/>
                </a:solidFill>
                <a:latin typeface="Calibri"/>
                <a:ea typeface="Calibri"/>
                <a:cs typeface="Calibri"/>
                <a:sym typeface="Calibri"/>
              </a:rPr>
              <a:t>CASO STUDIO 1</a:t>
            </a:r>
            <a:endParaRPr sz="39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2100" b="1">
              <a:solidFill>
                <a:schemeClr val="dk1"/>
              </a:solidFill>
              <a:latin typeface="Calibri"/>
              <a:ea typeface="Calibri"/>
              <a:cs typeface="Calibri"/>
              <a:sym typeface="Calibri"/>
            </a:endParaRPr>
          </a:p>
        </p:txBody>
      </p:sp>
      <p:sp>
        <p:nvSpPr>
          <p:cNvPr id="644" name="Google Shape;644;g32998f35adf_0_575"/>
          <p:cNvSpPr txBox="1">
            <a:spLocks noGrp="1"/>
          </p:cNvSpPr>
          <p:nvPr>
            <p:ph type="subTitle" idx="1"/>
          </p:nvPr>
        </p:nvSpPr>
        <p:spPr>
          <a:xfrm>
            <a:off x="609480" y="1604520"/>
            <a:ext cx="10972500" cy="3977400"/>
          </a:xfrm>
          <a:prstGeom prst="rect">
            <a:avLst/>
          </a:prstGeom>
          <a:noFill/>
          <a:ln>
            <a:noFill/>
          </a:ln>
        </p:spPr>
        <p:txBody>
          <a:bodyPr spcFirstLastPara="1" wrap="square" lIns="0" tIns="0" rIns="0" bIns="0" anchor="ctr" anchorCtr="0">
            <a:normAutofit fontScale="25000" lnSpcReduction="20000"/>
          </a:bodyPr>
          <a:lstStyle/>
          <a:p>
            <a:pPr marL="0" lvl="0" indent="0" algn="just" rtl="0">
              <a:lnSpc>
                <a:spcPct val="100000"/>
              </a:lnSpc>
              <a:spcBef>
                <a:spcPts val="0"/>
              </a:spcBef>
              <a:spcAft>
                <a:spcPts val="0"/>
              </a:spcAft>
              <a:buClr>
                <a:schemeClr val="dk1"/>
              </a:buClr>
              <a:buSzPts val="275"/>
              <a:buFont typeface="Arial"/>
              <a:buNone/>
            </a:pPr>
            <a:endParaRPr sz="6643" b="1">
              <a:solidFill>
                <a:schemeClr val="dk1"/>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275"/>
              <a:buFont typeface="Arial"/>
              <a:buNone/>
            </a:pPr>
            <a:endParaRPr sz="6643" b="1">
              <a:solidFill>
                <a:schemeClr val="dk1"/>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275"/>
              <a:buFont typeface="Arial"/>
              <a:buNone/>
            </a:pPr>
            <a:r>
              <a:rPr lang="it-IT" sz="6643">
                <a:solidFill>
                  <a:schemeClr val="dk1"/>
                </a:solidFill>
                <a:latin typeface="Calibri"/>
                <a:ea typeface="Calibri"/>
                <a:cs typeface="Calibri"/>
                <a:sym typeface="Calibri"/>
              </a:rPr>
              <a:t>Una donna arriva in Italia dalla rotta Balcanica insieme. Sembra spaventata e disorientata. Non parla tanto. Ha forse 24/26 anni. E’ arrivata insieme ad una connazionale, Jamila,  apparentemente più grande di lei, 30/35 anni. Un uomo le accompagna ma non è chiaro quale sia il rapporto di parentela. </a:t>
            </a:r>
            <a:endParaRPr sz="6643">
              <a:solidFill>
                <a:schemeClr val="dk1"/>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275"/>
              <a:buFont typeface="Arial"/>
              <a:buNone/>
            </a:pPr>
            <a:r>
              <a:rPr lang="it-IT" sz="6643">
                <a:solidFill>
                  <a:schemeClr val="dk1"/>
                </a:solidFill>
                <a:latin typeface="Calibri"/>
                <a:ea typeface="Calibri"/>
                <a:cs typeface="Calibri"/>
                <a:sym typeface="Calibri"/>
              </a:rPr>
              <a:t>La giovane donna si chiama Sarita. Parla bene inglese. Racconta di un’esperienza di lavoro come badante a Cipro che ha fatto per circa un anno. Lavorava molte ore al giorno e riceveva meno di quanto pattuito. Per questo motivo decide di andarsene al termine del suo contratto. Sarita riferisce che da Cipro contatta l’agenzia di lavoro nel suo paese per trovare un altro lavoro in uno stato europeo. Viaggia in aereo verso la Turchia e poi in Albania dove ha lavorato come cameriera a Bleura. Ci lavora per 6 mesi ma anche in questo caso la paga è molto bassa rispetto alle ore di lavoro (400€). Incontra Jamila che lavora come lei in Albania da 3 mesi e le propone di partire per l’Italia. </a:t>
            </a:r>
            <a:endParaRPr sz="6643">
              <a:solidFill>
                <a:schemeClr val="dk1"/>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275"/>
              <a:buFont typeface="Arial"/>
              <a:buNone/>
            </a:pPr>
            <a:r>
              <a:rPr lang="it-IT" sz="6643">
                <a:solidFill>
                  <a:schemeClr val="dk1"/>
                </a:solidFill>
                <a:latin typeface="Calibri"/>
                <a:ea typeface="Calibri"/>
                <a:cs typeface="Calibri"/>
                <a:sym typeface="Calibri"/>
              </a:rPr>
              <a:t>Quando le viene chiesto se ha conoscenze in Italia si gira e guarda Jamila che ha seguito il colloquio. Quest’ultima sembra contrariata e ansiosa allo stesso tempo. Parlano nella loro lingua. Jamila riferisce che sono dirette da suo cugino a Roma. Sembra sicura di trovare un lavoro a Roma perché glielo ha promesso. Sarita non sembra così sicura ma non dice nulla. Jamila chiede se è possibile avere il cellulare dell’operatore per chiamare il cugino ed informarlo che sono arrivate a Trieste.</a:t>
            </a:r>
            <a:endParaRPr sz="6643">
              <a:solidFill>
                <a:schemeClr val="dk1"/>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275"/>
              <a:buFont typeface="Arial"/>
              <a:buNone/>
            </a:pPr>
            <a:r>
              <a:rPr lang="it-IT" sz="6643">
                <a:solidFill>
                  <a:schemeClr val="dk1"/>
                </a:solidFill>
                <a:latin typeface="Calibri"/>
                <a:ea typeface="Calibri"/>
                <a:cs typeface="Calibri"/>
                <a:sym typeface="Calibri"/>
              </a:rPr>
              <a:t>Ciascuna di loro ha pagato parte del viaggio con i propri risparmi. Sarita descrive il viaggio a piedi  attraverso la Serbia, la Bosnia e la Croazia come difficile ma non vuole dire di più. Accenna velocemente ad una situazione di violenza ma poi si ferma, perché evidentemente timorosa. Si limita a dire “preferisco non parlare”. </a:t>
            </a:r>
            <a:endParaRPr sz="6643">
              <a:solidFill>
                <a:schemeClr val="dk1"/>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275"/>
              <a:buFont typeface="Arial"/>
              <a:buNone/>
            </a:pPr>
            <a:r>
              <a:rPr lang="it-IT" sz="6643">
                <a:solidFill>
                  <a:schemeClr val="dk1"/>
                </a:solidFill>
                <a:latin typeface="Calibri"/>
                <a:ea typeface="Calibri"/>
                <a:cs typeface="Calibri"/>
                <a:sym typeface="Calibri"/>
              </a:rPr>
              <a:t>Ricorda che in Slovenia sono state inserite in un centro di accoglienza per circa una settimana. Hanno viaggiato con diversi mezzi per arrivare in Italia: a piedi, in taxi, in treno. Entrambe sono pulite e ben vestite. Nessuna delle due accetta di fare un colloquio individuale e ascoltano con attenzione le informazioni che ricevono. </a:t>
            </a:r>
            <a:endParaRPr sz="6643">
              <a:solidFill>
                <a:schemeClr val="dk1"/>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275"/>
              <a:buFont typeface="Arial"/>
              <a:buNone/>
            </a:pPr>
            <a:endParaRPr sz="6643">
              <a:solidFill>
                <a:schemeClr val="dk1"/>
              </a:solidFill>
              <a:latin typeface="Calibri"/>
              <a:ea typeface="Calibri"/>
              <a:cs typeface="Calibri"/>
              <a:sym typeface="Calibri"/>
            </a:endParaRPr>
          </a:p>
          <a:p>
            <a:pPr marL="0" lvl="0" indent="0" algn="just" rtl="0">
              <a:lnSpc>
                <a:spcPct val="100000"/>
              </a:lnSpc>
              <a:spcBef>
                <a:spcPts val="0"/>
              </a:spcBef>
              <a:spcAft>
                <a:spcPts val="0"/>
              </a:spcAft>
              <a:buClr>
                <a:schemeClr val="dk1"/>
              </a:buClr>
              <a:buSzPts val="275"/>
              <a:buFont typeface="Arial"/>
              <a:buNone/>
            </a:pPr>
            <a:endParaRPr sz="6643">
              <a:solidFill>
                <a:schemeClr val="dk1"/>
              </a:solidFill>
              <a:latin typeface="Calibri"/>
              <a:ea typeface="Calibri"/>
              <a:cs typeface="Calibri"/>
              <a:sym typeface="Calibri"/>
            </a:endParaRPr>
          </a:p>
          <a:p>
            <a:pPr marL="0" lvl="0" indent="0" algn="l" rtl="0">
              <a:lnSpc>
                <a:spcPct val="100000"/>
              </a:lnSpc>
              <a:spcBef>
                <a:spcPts val="0"/>
              </a:spcBef>
              <a:spcAft>
                <a:spcPts val="0"/>
              </a:spcAft>
              <a:buSzPct val="311111"/>
              <a:buNone/>
            </a:pPr>
            <a:endParaRPr/>
          </a:p>
        </p:txBody>
      </p:sp>
      <p:grpSp>
        <p:nvGrpSpPr>
          <p:cNvPr id="645" name="Google Shape;645;g32998f35adf_0_575"/>
          <p:cNvGrpSpPr/>
          <p:nvPr/>
        </p:nvGrpSpPr>
        <p:grpSpPr>
          <a:xfrm>
            <a:off x="0" y="5843798"/>
            <a:ext cx="1122501" cy="1015975"/>
            <a:chOff x="218349" y="5737450"/>
            <a:chExt cx="1122501" cy="1122500"/>
          </a:xfrm>
        </p:grpSpPr>
        <p:pic>
          <p:nvPicPr>
            <p:cNvPr id="646" name="Google Shape;646;g32998f35adf_0_575"/>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647" name="Google Shape;647;g32998f35adf_0_575"/>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648" name="Google Shape;648;g32998f35adf_0_575"/>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g32998f35adf_0_1116"/>
          <p:cNvSpPr/>
          <p:nvPr/>
        </p:nvSpPr>
        <p:spPr>
          <a:xfrm>
            <a:off x="1224000" y="1008000"/>
            <a:ext cx="10150500" cy="49680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2900"/>
              <a:buFont typeface="Arial"/>
              <a:buNone/>
            </a:pPr>
            <a:r>
              <a:rPr lang="it-IT" sz="2900" b="1" i="0" u="none" strike="noStrike" cap="none">
                <a:solidFill>
                  <a:srgbClr val="000000"/>
                </a:solidFill>
                <a:latin typeface="Arial"/>
                <a:ea typeface="Arial"/>
                <a:cs typeface="Arial"/>
                <a:sym typeface="Arial"/>
              </a:rPr>
              <a:t>CASO STUDIO 2</a:t>
            </a:r>
            <a:endParaRPr sz="2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it-IT" sz="2000" b="0" i="0" u="none" strike="noStrike" cap="none">
                <a:solidFill>
                  <a:srgbClr val="1C1C1C"/>
                </a:solidFill>
                <a:latin typeface="Arial"/>
                <a:ea typeface="Arial"/>
                <a:cs typeface="Arial"/>
                <a:sym typeface="Arial"/>
              </a:rPr>
              <a:t>Donna nigeriana con un figlio di 2 anni, giunge a Trieste di rientro dalla Germania, dopo diversi anni dall’ingresso in Italia tramite rotta del mediterraneo centrale.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1142"/>
              </a:spcBef>
              <a:spcAft>
                <a:spcPts val="0"/>
              </a:spcAft>
              <a:buClr>
                <a:srgbClr val="000000"/>
              </a:buClr>
              <a:buSzPts val="2000"/>
              <a:buFont typeface="Arial"/>
              <a:buNone/>
            </a:pPr>
            <a:r>
              <a:rPr lang="it-IT" sz="2000" b="0" i="0" u="none" strike="noStrike" cap="none">
                <a:solidFill>
                  <a:srgbClr val="1C1C1C"/>
                </a:solidFill>
                <a:latin typeface="Arial"/>
                <a:ea typeface="Arial"/>
                <a:cs typeface="Arial"/>
                <a:sym typeface="Arial"/>
              </a:rPr>
              <a:t>La donna viene segnalata all’ente antitratta dal servizio sociale, come potenziale vittima di tratta. </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1142"/>
              </a:spcBef>
              <a:spcAft>
                <a:spcPts val="0"/>
              </a:spcAft>
              <a:buClr>
                <a:srgbClr val="000000"/>
              </a:buClr>
              <a:buSzPts val="2000"/>
              <a:buFont typeface="Arial"/>
              <a:buNone/>
            </a:pPr>
            <a:r>
              <a:rPr lang="it-IT" sz="2000" b="0" i="0" u="none" strike="noStrike" cap="none">
                <a:solidFill>
                  <a:srgbClr val="1C1C1C"/>
                </a:solidFill>
                <a:latin typeface="Arial"/>
                <a:ea typeface="Arial"/>
                <a:cs typeface="Arial"/>
                <a:sym typeface="Arial"/>
              </a:rPr>
              <a:t>E’ sprovvista di documenti, in quanto la sua domanda d’asilo, risalente al 2017 aveva dato esito negativo.</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1142"/>
              </a:spcBef>
              <a:spcAft>
                <a:spcPts val="0"/>
              </a:spcAft>
              <a:buClr>
                <a:srgbClr val="000000"/>
              </a:buClr>
              <a:buSzPts val="2000"/>
              <a:buFont typeface="Arial"/>
              <a:buNone/>
            </a:pPr>
            <a:r>
              <a:rPr lang="it-IT" sz="2000" b="0" i="0" u="none" strike="noStrike" cap="none">
                <a:solidFill>
                  <a:srgbClr val="1C1C1C"/>
                </a:solidFill>
                <a:latin typeface="Arial"/>
                <a:ea typeface="Arial"/>
                <a:cs typeface="Arial"/>
                <a:sym typeface="Arial"/>
              </a:rPr>
              <a:t>Giunge con molteplici richieste: lamenta fastidi nelle parti intime e non ha le mestruazioni da un mese, perciò le si propone una visita ginecologica; non ha un posto dove stare né mezzi per sostenersi. Non è chiara la motivazione per cui sia giunta proprio a Trieste.</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1142"/>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grpSp>
        <p:nvGrpSpPr>
          <p:cNvPr id="654" name="Google Shape;654;g32998f35adf_0_1116"/>
          <p:cNvGrpSpPr/>
          <p:nvPr/>
        </p:nvGrpSpPr>
        <p:grpSpPr>
          <a:xfrm>
            <a:off x="0" y="5843798"/>
            <a:ext cx="1122501" cy="1015975"/>
            <a:chOff x="218349" y="5737450"/>
            <a:chExt cx="1122501" cy="1122500"/>
          </a:xfrm>
        </p:grpSpPr>
        <p:pic>
          <p:nvPicPr>
            <p:cNvPr id="655" name="Google Shape;655;g32998f35adf_0_1116"/>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656" name="Google Shape;656;g32998f35adf_0_1116"/>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657" name="Google Shape;657;g32998f35adf_0_1116"/>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g32998f35adf_0_1120"/>
          <p:cNvSpPr/>
          <p:nvPr/>
        </p:nvSpPr>
        <p:spPr>
          <a:xfrm>
            <a:off x="331200" y="275050"/>
            <a:ext cx="11331000" cy="59907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222222"/>
              </a:buClr>
              <a:buSzPts val="1800"/>
              <a:buFont typeface="Arial"/>
              <a:buChar char="●"/>
            </a:pPr>
            <a:r>
              <a:rPr lang="it-IT" sz="1800" b="0" i="0" u="none" strike="noStrike" cap="none">
                <a:solidFill>
                  <a:srgbClr val="222222"/>
                </a:solidFill>
                <a:latin typeface="Arial"/>
                <a:ea typeface="Arial"/>
                <a:cs typeface="Arial"/>
                <a:sym typeface="Arial"/>
              </a:rPr>
              <a:t>MSNA pakistano, prossimo alla maggiore età.</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222222"/>
              </a:buClr>
              <a:buSzPts val="1800"/>
              <a:buFont typeface="Arial"/>
              <a:buChar char="●"/>
            </a:pPr>
            <a:r>
              <a:rPr lang="it-IT" sz="1800" b="0" i="0" u="none" strike="noStrike" cap="none">
                <a:solidFill>
                  <a:srgbClr val="222222"/>
                </a:solidFill>
                <a:latin typeface="Arial"/>
                <a:ea typeface="Arial"/>
                <a:cs typeface="Arial"/>
                <a:sym typeface="Arial"/>
              </a:rPr>
              <a:t>Parte all’età di 12 anni e mezzo dal suo villaggio. Appartiene ad una casta di povera estrazione socio-economica. Ha studiato fino all’età di 10 anni. </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222222"/>
              </a:buClr>
              <a:buSzPts val="1800"/>
              <a:buFont typeface="Arial"/>
              <a:buChar char="●"/>
            </a:pPr>
            <a:r>
              <a:rPr lang="it-IT" sz="1800" b="0" i="0" u="none" strike="noStrike" cap="none">
                <a:solidFill>
                  <a:srgbClr val="222222"/>
                </a:solidFill>
                <a:latin typeface="Arial"/>
                <a:ea typeface="Arial"/>
                <a:cs typeface="Arial"/>
                <a:sym typeface="Arial"/>
              </a:rPr>
              <a:t>E’ costretto a partire dopo l’uccisione di uno dei fratelli maggiori ad opera degli zii paterni. La motivazione alla base di questo crimine è l’accaparramento delle terre familiari da parte degli zii. </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222222"/>
              </a:buClr>
              <a:buSzPts val="1800"/>
              <a:buFont typeface="Arial"/>
              <a:buChar char="●"/>
            </a:pPr>
            <a:r>
              <a:rPr lang="it-IT" sz="1800" b="0" i="0" u="none" strike="noStrike" cap="none">
                <a:solidFill>
                  <a:srgbClr val="222222"/>
                </a:solidFill>
                <a:latin typeface="Arial"/>
                <a:ea typeface="Arial"/>
                <a:cs typeface="Arial"/>
                <a:sym typeface="Arial"/>
              </a:rPr>
              <a:t>Il viaggio dalla Bosnia all’Italia è durato complessivamente 4 anni. Ha attraversato a piedi e con mezzi di trasporto poco sicuri molti paesi. I viaggi erano organizzato dai passeur. Ha tentato il “game” 10 volte prima di arrivare in Italia all’11esimo tentativo.</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222222"/>
              </a:buClr>
              <a:buSzPts val="1800"/>
              <a:buFont typeface="Arial"/>
              <a:buChar char="●"/>
            </a:pPr>
            <a:r>
              <a:rPr lang="it-IT" sz="1800" b="0" i="0" u="none" strike="noStrike" cap="none">
                <a:solidFill>
                  <a:srgbClr val="222222"/>
                </a:solidFill>
                <a:latin typeface="Arial"/>
                <a:ea typeface="Arial"/>
                <a:cs typeface="Arial"/>
                <a:sym typeface="Arial"/>
              </a:rPr>
              <a:t>Durante quest’esperienza: non è in grado di comprendere la destinazione del viaggio, né le dinamiche organizzative ed economiche che lo regolano (debito), né le motivazioni e le modalità con cui viene inserito in pratiche di lavoro altamente sfruttative;</a:t>
            </a:r>
            <a:endParaRPr sz="1800" b="0" i="0" u="none" strike="noStrike" cap="none">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222222"/>
              </a:buClr>
              <a:buSzPts val="1800"/>
              <a:buFont typeface="Arial"/>
              <a:buChar char="●"/>
            </a:pPr>
            <a:r>
              <a:rPr lang="it-IT" sz="1800" b="0" i="0" u="none" strike="noStrike" cap="none">
                <a:solidFill>
                  <a:srgbClr val="222222"/>
                </a:solidFill>
                <a:latin typeface="Arial"/>
                <a:ea typeface="Arial"/>
                <a:cs typeface="Arial"/>
                <a:sym typeface="Arial"/>
              </a:rPr>
              <a:t>E’ stato più volte picchiato e umiliato dai militari incontrati durante il viaggio, sia durante detenzioni prolungate che durante i pushback;</a:t>
            </a:r>
            <a:endParaRPr sz="1800" b="0" i="0" u="none" strike="noStrike" cap="none">
              <a:solidFill>
                <a:srgbClr val="000000"/>
              </a:solidFill>
              <a:latin typeface="Arial"/>
              <a:ea typeface="Arial"/>
              <a:cs typeface="Arial"/>
              <a:sym typeface="Arial"/>
            </a:endParaRPr>
          </a:p>
          <a:p>
            <a:pPr marL="457200" marR="0" lvl="0" indent="-342900" algn="just" rtl="0">
              <a:lnSpc>
                <a:spcPct val="115000"/>
              </a:lnSpc>
              <a:spcBef>
                <a:spcPts val="0"/>
              </a:spcBef>
              <a:spcAft>
                <a:spcPts val="0"/>
              </a:spcAft>
              <a:buClr>
                <a:srgbClr val="222222"/>
              </a:buClr>
              <a:buSzPts val="1800"/>
              <a:buFont typeface="Arial"/>
              <a:buChar char="●"/>
            </a:pPr>
            <a:r>
              <a:rPr lang="it-IT" sz="1800" b="0" i="0" u="none" strike="noStrike" cap="none">
                <a:solidFill>
                  <a:srgbClr val="222222"/>
                </a:solidFill>
                <a:latin typeface="Arial"/>
                <a:ea typeface="Arial"/>
                <a:cs typeface="Arial"/>
                <a:sym typeface="Arial"/>
              </a:rPr>
              <a:t>E’ stato picchiato e abusato sessualmente e psicologicamente da altre persone durante il viaggio;</a:t>
            </a:r>
            <a:endParaRPr sz="1800" b="0" i="0" u="none" strike="noStrike" cap="none">
              <a:solidFill>
                <a:srgbClr val="000000"/>
              </a:solidFill>
              <a:latin typeface="Arial"/>
              <a:ea typeface="Arial"/>
              <a:cs typeface="Arial"/>
              <a:sym typeface="Arial"/>
            </a:endParaRPr>
          </a:p>
          <a:p>
            <a:pPr marL="457200" marR="0" lvl="0" indent="-342900" algn="just" rtl="0">
              <a:lnSpc>
                <a:spcPct val="115000"/>
              </a:lnSpc>
              <a:spcBef>
                <a:spcPts val="0"/>
              </a:spcBef>
              <a:spcAft>
                <a:spcPts val="0"/>
              </a:spcAft>
              <a:buClr>
                <a:srgbClr val="222222"/>
              </a:buClr>
              <a:buSzPts val="1800"/>
              <a:buFont typeface="Arial"/>
              <a:buChar char="●"/>
            </a:pPr>
            <a:r>
              <a:rPr lang="it-IT" sz="1800" b="0" i="0" u="none" strike="noStrike" cap="none">
                <a:solidFill>
                  <a:srgbClr val="222222"/>
                </a:solidFill>
                <a:latin typeface="Arial"/>
                <a:ea typeface="Arial"/>
                <a:cs typeface="Arial"/>
                <a:sym typeface="Arial"/>
              </a:rPr>
              <a:t>Non ha mai ricevuto nessuna informazione sui propri diritti e non ha incontrato nessun operatore legale; </a:t>
            </a:r>
            <a:endParaRPr sz="1800" b="0" i="0" u="none" strike="noStrike" cap="none">
              <a:solidFill>
                <a:srgbClr val="000000"/>
              </a:solidFill>
              <a:latin typeface="Arial"/>
              <a:ea typeface="Arial"/>
              <a:cs typeface="Arial"/>
              <a:sym typeface="Arial"/>
            </a:endParaRPr>
          </a:p>
          <a:p>
            <a:pPr marL="457200" marR="0" lvl="0" indent="-342900" algn="just" rtl="0">
              <a:lnSpc>
                <a:spcPct val="115000"/>
              </a:lnSpc>
              <a:spcBef>
                <a:spcPts val="0"/>
              </a:spcBef>
              <a:spcAft>
                <a:spcPts val="0"/>
              </a:spcAft>
              <a:buClr>
                <a:srgbClr val="222222"/>
              </a:buClr>
              <a:buSzPts val="1800"/>
              <a:buFont typeface="Arial"/>
              <a:buChar char="●"/>
            </a:pPr>
            <a:r>
              <a:rPr lang="it-IT" sz="1800" b="0" i="0" u="none" strike="noStrike" cap="none">
                <a:solidFill>
                  <a:srgbClr val="222222"/>
                </a:solidFill>
                <a:latin typeface="Arial"/>
                <a:ea typeface="Arial"/>
                <a:cs typeface="Arial"/>
                <a:sym typeface="Arial"/>
              </a:rPr>
              <a:t>Ha spesso dormito all’addiaccio e vissuto in condizioni disumane;</a:t>
            </a:r>
            <a:endParaRPr sz="1800" b="0" i="0" u="none" strike="noStrike" cap="none">
              <a:solidFill>
                <a:srgbClr val="000000"/>
              </a:solidFill>
              <a:latin typeface="Arial"/>
              <a:ea typeface="Arial"/>
              <a:cs typeface="Arial"/>
              <a:sym typeface="Arial"/>
            </a:endParaRPr>
          </a:p>
          <a:p>
            <a:pPr marL="457200" marR="0" lvl="0" indent="-342900" algn="just" rtl="0">
              <a:lnSpc>
                <a:spcPct val="115000"/>
              </a:lnSpc>
              <a:spcBef>
                <a:spcPts val="0"/>
              </a:spcBef>
              <a:spcAft>
                <a:spcPts val="0"/>
              </a:spcAft>
              <a:buClr>
                <a:srgbClr val="222222"/>
              </a:buClr>
              <a:buSzPts val="1800"/>
              <a:buFont typeface="Arial"/>
              <a:buChar char="●"/>
            </a:pPr>
            <a:r>
              <a:rPr lang="it-IT" sz="1800" b="0" i="0" u="none" strike="noStrike" cap="none">
                <a:solidFill>
                  <a:srgbClr val="222222"/>
                </a:solidFill>
                <a:latin typeface="Arial"/>
                <a:ea typeface="Arial"/>
                <a:cs typeface="Arial"/>
                <a:sym typeface="Arial"/>
              </a:rPr>
              <a:t>Durante tutto il viaggio ha avuto poche sporadiche comunicazioni con la famiglia d’origine.</a:t>
            </a:r>
            <a:endParaRPr sz="1800" b="0" i="0" u="none" strike="noStrike" cap="none">
              <a:solidFill>
                <a:srgbClr val="000000"/>
              </a:solidFill>
              <a:latin typeface="Arial"/>
              <a:ea typeface="Arial"/>
              <a:cs typeface="Arial"/>
              <a:sym typeface="Arial"/>
            </a:endParaRPr>
          </a:p>
          <a:p>
            <a:pPr marL="144000" marR="0" lvl="0" indent="-142200" algn="l" rtl="0">
              <a:lnSpc>
                <a:spcPct val="100000"/>
              </a:lnSpc>
              <a:spcBef>
                <a:spcPts val="0"/>
              </a:spcBef>
              <a:spcAft>
                <a:spcPts val="0"/>
              </a:spcAft>
              <a:buClr>
                <a:srgbClr val="000000"/>
              </a:buClr>
              <a:buSzPts val="1800"/>
              <a:buFont typeface="Arial"/>
              <a:buNone/>
            </a:pPr>
            <a:r>
              <a:rPr lang="it-IT" sz="1800" b="0" i="0" u="none" strike="noStrike" cap="none">
                <a:solidFill>
                  <a:srgbClr val="222222"/>
                </a:solidFill>
                <a:latin typeface="Arial"/>
                <a:ea typeface="Arial"/>
                <a:cs typeface="Arial"/>
                <a:sym typeface="Arial"/>
              </a:rPr>
              <a:t>.</a:t>
            </a:r>
            <a:endParaRPr sz="1800" b="0" i="0" u="none" strike="noStrike" cap="none">
              <a:solidFill>
                <a:srgbClr val="000000"/>
              </a:solidFill>
              <a:latin typeface="Arial"/>
              <a:ea typeface="Arial"/>
              <a:cs typeface="Arial"/>
              <a:sym typeface="Arial"/>
            </a:endParaRPr>
          </a:p>
        </p:txBody>
      </p:sp>
      <p:sp>
        <p:nvSpPr>
          <p:cNvPr id="663" name="Google Shape;663;g32998f35adf_0_1120"/>
          <p:cNvSpPr/>
          <p:nvPr/>
        </p:nvSpPr>
        <p:spPr>
          <a:xfrm>
            <a:off x="792000" y="576000"/>
            <a:ext cx="10150200" cy="4575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it-IT" sz="2600" b="1" i="0" u="none" strike="noStrike" cap="none">
                <a:solidFill>
                  <a:srgbClr val="000000"/>
                </a:solidFill>
                <a:latin typeface="Arial"/>
                <a:ea typeface="Arial"/>
                <a:cs typeface="Arial"/>
                <a:sym typeface="Arial"/>
              </a:rPr>
              <a:t>CASO STUDIO 3</a:t>
            </a:r>
            <a:endParaRPr sz="2600" b="0" i="0" u="none" strike="noStrike" cap="none">
              <a:solidFill>
                <a:srgbClr val="000000"/>
              </a:solidFill>
              <a:latin typeface="Arial"/>
              <a:ea typeface="Arial"/>
              <a:cs typeface="Arial"/>
              <a:sym typeface="Arial"/>
            </a:endParaRPr>
          </a:p>
        </p:txBody>
      </p:sp>
      <p:grpSp>
        <p:nvGrpSpPr>
          <p:cNvPr id="664" name="Google Shape;664;g32998f35adf_0_1120"/>
          <p:cNvGrpSpPr/>
          <p:nvPr/>
        </p:nvGrpSpPr>
        <p:grpSpPr>
          <a:xfrm>
            <a:off x="0" y="5843798"/>
            <a:ext cx="1122501" cy="1015975"/>
            <a:chOff x="218349" y="5737450"/>
            <a:chExt cx="1122501" cy="1122500"/>
          </a:xfrm>
        </p:grpSpPr>
        <p:pic>
          <p:nvPicPr>
            <p:cNvPr id="665" name="Google Shape;665;g32998f35adf_0_1120"/>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666" name="Google Shape;666;g32998f35adf_0_1120"/>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667" name="Google Shape;667;g32998f35adf_0_1120"/>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g33413efa143_0_0"/>
          <p:cNvSpPr/>
          <p:nvPr/>
        </p:nvSpPr>
        <p:spPr>
          <a:xfrm>
            <a:off x="276475" y="1770675"/>
            <a:ext cx="11331000" cy="59907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chemeClr val="dk1"/>
              </a:buClr>
              <a:buSzPts val="2000"/>
              <a:buFont typeface="Arial"/>
              <a:buNone/>
            </a:pPr>
            <a:r>
              <a:rPr lang="it-IT" sz="1800" b="1" i="0" u="none" strike="noStrike" cap="none">
                <a:solidFill>
                  <a:schemeClr val="dk1"/>
                </a:solidFill>
                <a:latin typeface="Arial"/>
                <a:ea typeface="Arial"/>
                <a:cs typeface="Arial"/>
                <a:sym typeface="Arial"/>
              </a:rPr>
              <a:t>Mir, è un uomo bengalese di 30 anni. </a:t>
            </a:r>
            <a:r>
              <a:rPr lang="it-IT" sz="1800" b="0" i="0" u="none" strike="noStrike" cap="none">
                <a:solidFill>
                  <a:schemeClr val="dk1"/>
                </a:solidFill>
                <a:latin typeface="Arial"/>
                <a:ea typeface="Arial"/>
                <a:cs typeface="Arial"/>
                <a:sym typeface="Arial"/>
              </a:rPr>
              <a:t>Arriva con visto lavorativo per l’Italia, con ingresso a Malpensa. Una volta arrivato, non c’è nessun datore di lavoro ad aspettarlo e l’uomo non sa cosa fare. E’ costretto a dormire all’addiaccio in un parco cittadino e in questa cornice precaria incontra un connazionale che gli offre ospitalità per un breve periodo. Mir però non ha documenti e non sa ancora l’italiano, quindi non può pagare il posto letto al connazionale: perciò si sposta frequentemente da una casa all’altra, ospitato da diversi connazionali, ma senza alcuna prospettiva. Arriva casualmente a Trieste e si rivolge alla sua comunità: dorme al Silos perchè in assenza di accoglienza, qui viene indirizzato al Centro diurno di via Udine tramite cui fa domanda asilo. Nel frattempo, si reca a Monfalcone in cerca di un’occupazione. </a:t>
            </a:r>
            <a:endParaRPr sz="1800" b="0" i="0" u="none" strike="noStrike" cap="none">
              <a:solidFill>
                <a:schemeClr val="dk1"/>
              </a:solidFill>
              <a:latin typeface="Arial"/>
              <a:ea typeface="Arial"/>
              <a:cs typeface="Arial"/>
              <a:sym typeface="Arial"/>
            </a:endParaRPr>
          </a:p>
          <a:p>
            <a:pPr marL="584200" marR="0" lvl="0" indent="0" algn="l" rtl="0">
              <a:lnSpc>
                <a:spcPct val="110000"/>
              </a:lnSpc>
              <a:spcBef>
                <a:spcPts val="1000"/>
              </a:spcBef>
              <a:spcAft>
                <a:spcPts val="0"/>
              </a:spcAft>
              <a:buClr>
                <a:schemeClr val="dk1"/>
              </a:buClr>
              <a:buSzPts val="2000"/>
              <a:buFont typeface="Arial"/>
              <a:buNone/>
            </a:pPr>
            <a:endParaRPr sz="1800" b="0" i="0" u="none" strike="noStrike" cap="none">
              <a:solidFill>
                <a:schemeClr val="dk1"/>
              </a:solidFill>
              <a:latin typeface="Arial"/>
              <a:ea typeface="Arial"/>
              <a:cs typeface="Arial"/>
              <a:sym typeface="Arial"/>
            </a:endParaRPr>
          </a:p>
        </p:txBody>
      </p:sp>
      <p:sp>
        <p:nvSpPr>
          <p:cNvPr id="673" name="Google Shape;673;g33413efa143_0_0"/>
          <p:cNvSpPr/>
          <p:nvPr/>
        </p:nvSpPr>
        <p:spPr>
          <a:xfrm>
            <a:off x="792000" y="576000"/>
            <a:ext cx="10150200" cy="4575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it-IT" sz="2600" b="1" i="0" u="none" strike="noStrike" cap="none">
                <a:solidFill>
                  <a:srgbClr val="000000"/>
                </a:solidFill>
                <a:latin typeface="Arial"/>
                <a:ea typeface="Arial"/>
                <a:cs typeface="Arial"/>
                <a:sym typeface="Arial"/>
              </a:rPr>
              <a:t>CASO STUDIO 4</a:t>
            </a:r>
            <a:endParaRPr sz="2600" b="0" i="0" u="none" strike="noStrike" cap="none">
              <a:solidFill>
                <a:srgbClr val="000000"/>
              </a:solidFill>
              <a:latin typeface="Arial"/>
              <a:ea typeface="Arial"/>
              <a:cs typeface="Arial"/>
              <a:sym typeface="Arial"/>
            </a:endParaRPr>
          </a:p>
        </p:txBody>
      </p:sp>
      <p:grpSp>
        <p:nvGrpSpPr>
          <p:cNvPr id="674" name="Google Shape;674;g33413efa143_0_0"/>
          <p:cNvGrpSpPr/>
          <p:nvPr/>
        </p:nvGrpSpPr>
        <p:grpSpPr>
          <a:xfrm>
            <a:off x="0" y="5843798"/>
            <a:ext cx="1122501" cy="1015975"/>
            <a:chOff x="218349" y="5737450"/>
            <a:chExt cx="1122501" cy="1122500"/>
          </a:xfrm>
        </p:grpSpPr>
        <p:pic>
          <p:nvPicPr>
            <p:cNvPr id="675" name="Google Shape;675;g33413efa143_0_0"/>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676" name="Google Shape;676;g33413efa143_0_0"/>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677" name="Google Shape;677;g33413efa143_0_0"/>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g32a446cbae2_1_370"/>
          <p:cNvSpPr txBox="1">
            <a:spLocks noGrp="1"/>
          </p:cNvSpPr>
          <p:nvPr>
            <p:ph type="body" idx="1"/>
          </p:nvPr>
        </p:nvSpPr>
        <p:spPr>
          <a:xfrm>
            <a:off x="788275" y="945925"/>
            <a:ext cx="10793700" cy="2325300"/>
          </a:xfrm>
          <a:prstGeom prst="rect">
            <a:avLst/>
          </a:prstGeom>
          <a:noFill/>
          <a:ln>
            <a:noFill/>
          </a:ln>
        </p:spPr>
        <p:txBody>
          <a:bodyPr spcFirstLastPara="1" wrap="square" lIns="0" tIns="0" rIns="0" bIns="0" anchor="t" anchorCtr="0">
            <a:noAutofit/>
          </a:bodyPr>
          <a:lstStyle/>
          <a:p>
            <a:pPr marL="774700" lvl="0" indent="-336550" algn="l" rtl="0">
              <a:lnSpc>
                <a:spcPct val="115000"/>
              </a:lnSpc>
              <a:spcBef>
                <a:spcPts val="1000"/>
              </a:spcBef>
              <a:spcAft>
                <a:spcPts val="0"/>
              </a:spcAft>
              <a:buClr>
                <a:srgbClr val="222222"/>
              </a:buClr>
              <a:buSzPts val="1700"/>
              <a:buChar char="●"/>
            </a:pPr>
            <a:r>
              <a:rPr lang="it-IT" b="1">
                <a:solidFill>
                  <a:srgbClr val="222222"/>
                </a:solidFill>
                <a:highlight>
                  <a:srgbClr val="FFFFFF"/>
                </a:highlight>
                <a:latin typeface="Georgia"/>
                <a:ea typeface="Georgia"/>
                <a:cs typeface="Georgia"/>
                <a:sym typeface="Georgia"/>
              </a:rPr>
              <a:t>984</a:t>
            </a:r>
            <a:r>
              <a:rPr lang="it-IT">
                <a:solidFill>
                  <a:srgbClr val="222222"/>
                </a:solidFill>
                <a:highlight>
                  <a:srgbClr val="FFFFFF"/>
                </a:highlight>
                <a:latin typeface="Georgia"/>
                <a:ea typeface="Georgia"/>
                <a:cs typeface="Georgia"/>
                <a:sym typeface="Georgia"/>
              </a:rPr>
              <a:t> le nuove persone incontrate a Novembre, con una </a:t>
            </a:r>
            <a:r>
              <a:rPr lang="it-IT" b="1">
                <a:solidFill>
                  <a:srgbClr val="222222"/>
                </a:solidFill>
                <a:highlight>
                  <a:srgbClr val="FFFFFF"/>
                </a:highlight>
                <a:latin typeface="Georgia"/>
                <a:ea typeface="Georgia"/>
                <a:cs typeface="Georgia"/>
                <a:sym typeface="Georgia"/>
              </a:rPr>
              <a:t>media di 33 nuove persone incontrate al giorno</a:t>
            </a:r>
            <a:r>
              <a:rPr lang="it-IT">
                <a:solidFill>
                  <a:srgbClr val="222222"/>
                </a:solidFill>
                <a:highlight>
                  <a:srgbClr val="FFFFFF"/>
                </a:highlight>
                <a:latin typeface="Georgia"/>
                <a:ea typeface="Georgia"/>
                <a:cs typeface="Georgia"/>
                <a:sym typeface="Georgia"/>
              </a:rPr>
              <a:t>. Da inizio anno sono </a:t>
            </a:r>
            <a:r>
              <a:rPr lang="it-IT" b="1">
                <a:solidFill>
                  <a:srgbClr val="222222"/>
                </a:solidFill>
                <a:highlight>
                  <a:srgbClr val="FFFFFF"/>
                </a:highlight>
                <a:latin typeface="Georgia"/>
                <a:ea typeface="Georgia"/>
                <a:cs typeface="Georgia"/>
                <a:sym typeface="Georgia"/>
              </a:rPr>
              <a:t>12,820 persone</a:t>
            </a:r>
            <a:r>
              <a:rPr lang="it-IT">
                <a:solidFill>
                  <a:srgbClr val="222222"/>
                </a:solidFill>
                <a:highlight>
                  <a:srgbClr val="FFFFFF"/>
                </a:highlight>
                <a:latin typeface="Georgia"/>
                <a:ea typeface="Georgia"/>
                <a:cs typeface="Georgia"/>
                <a:sym typeface="Georgia"/>
              </a:rPr>
              <a:t>, rispetto le 15,060 dello stesso periodo dell’anno precedente (-15%).</a:t>
            </a:r>
            <a:endParaRPr>
              <a:solidFill>
                <a:srgbClr val="222222"/>
              </a:solidFill>
              <a:highlight>
                <a:srgbClr val="FFFFFF"/>
              </a:highlight>
              <a:latin typeface="Georgia"/>
              <a:ea typeface="Georgia"/>
              <a:cs typeface="Georgia"/>
              <a:sym typeface="Georgia"/>
            </a:endParaRPr>
          </a:p>
          <a:p>
            <a:pPr marL="774700" lvl="0" indent="-336550" algn="l" rtl="0">
              <a:lnSpc>
                <a:spcPct val="115000"/>
              </a:lnSpc>
              <a:spcBef>
                <a:spcPts val="0"/>
              </a:spcBef>
              <a:spcAft>
                <a:spcPts val="0"/>
              </a:spcAft>
              <a:buClr>
                <a:srgbClr val="222222"/>
              </a:buClr>
              <a:buSzPts val="1700"/>
              <a:buChar char="●"/>
            </a:pPr>
            <a:r>
              <a:rPr lang="it-IT">
                <a:solidFill>
                  <a:srgbClr val="222222"/>
                </a:solidFill>
                <a:highlight>
                  <a:srgbClr val="FFFFFF"/>
                </a:highlight>
                <a:latin typeface="Georgia"/>
                <a:ea typeface="Georgia"/>
                <a:cs typeface="Georgia"/>
                <a:sym typeface="Georgia"/>
              </a:rPr>
              <a:t>Il 31% del totale delle persone incontrate a Novembre è rappresentato da </a:t>
            </a:r>
            <a:r>
              <a:rPr lang="it-IT" b="1">
                <a:solidFill>
                  <a:srgbClr val="222222"/>
                </a:solidFill>
                <a:highlight>
                  <a:srgbClr val="FFFFFF"/>
                </a:highlight>
                <a:latin typeface="Georgia"/>
                <a:ea typeface="Georgia"/>
                <a:cs typeface="Georgia"/>
                <a:sym typeface="Georgia"/>
              </a:rPr>
              <a:t>profili vulnerabili</a:t>
            </a:r>
            <a:r>
              <a:rPr lang="it-IT">
                <a:solidFill>
                  <a:srgbClr val="222222"/>
                </a:solidFill>
                <a:highlight>
                  <a:srgbClr val="FFFFFF"/>
                </a:highlight>
                <a:latin typeface="Georgia"/>
                <a:ea typeface="Georgia"/>
                <a:cs typeface="Georgia"/>
                <a:sym typeface="Georgia"/>
              </a:rPr>
              <a:t>.</a:t>
            </a:r>
            <a:endParaRPr>
              <a:solidFill>
                <a:srgbClr val="222222"/>
              </a:solidFill>
              <a:highlight>
                <a:srgbClr val="FFFFFF"/>
              </a:highlight>
              <a:latin typeface="Georgia"/>
              <a:ea typeface="Georgia"/>
              <a:cs typeface="Georgia"/>
              <a:sym typeface="Georgia"/>
            </a:endParaRPr>
          </a:p>
          <a:p>
            <a:pPr marL="774700" lvl="0" indent="-336550" algn="l" rtl="0">
              <a:lnSpc>
                <a:spcPct val="115000"/>
              </a:lnSpc>
              <a:spcBef>
                <a:spcPts val="0"/>
              </a:spcBef>
              <a:spcAft>
                <a:spcPts val="0"/>
              </a:spcAft>
              <a:buClr>
                <a:srgbClr val="222222"/>
              </a:buClr>
              <a:buSzPts val="1700"/>
              <a:buFont typeface="Georgia"/>
              <a:buChar char="●"/>
            </a:pPr>
            <a:r>
              <a:rPr lang="it-IT">
                <a:solidFill>
                  <a:srgbClr val="222222"/>
                </a:solidFill>
                <a:highlight>
                  <a:srgbClr val="FFFFFF"/>
                </a:highlight>
                <a:latin typeface="Georgia"/>
                <a:ea typeface="Georgia"/>
                <a:cs typeface="Georgia"/>
                <a:sym typeface="Georgia"/>
              </a:rPr>
              <a:t>Il 35% ha dichiarato di volersi fermare a Trieste per la domanda d’asilo.</a:t>
            </a:r>
            <a:endParaRPr>
              <a:solidFill>
                <a:srgbClr val="222222"/>
              </a:solidFill>
              <a:highlight>
                <a:srgbClr val="FFFFFF"/>
              </a:highlight>
              <a:latin typeface="Georgia"/>
              <a:ea typeface="Georgia"/>
              <a:cs typeface="Georgia"/>
              <a:sym typeface="Georgia"/>
            </a:endParaRPr>
          </a:p>
          <a:p>
            <a:pPr marL="774700" lvl="0" indent="-336550" algn="l" rtl="0">
              <a:lnSpc>
                <a:spcPct val="115000"/>
              </a:lnSpc>
              <a:spcBef>
                <a:spcPts val="0"/>
              </a:spcBef>
              <a:spcAft>
                <a:spcPts val="0"/>
              </a:spcAft>
              <a:buClr>
                <a:srgbClr val="222222"/>
              </a:buClr>
              <a:buSzPts val="1700"/>
              <a:buChar char="●"/>
            </a:pPr>
            <a:r>
              <a:rPr lang="it-IT">
                <a:solidFill>
                  <a:srgbClr val="222222"/>
                </a:solidFill>
                <a:highlight>
                  <a:srgbClr val="FFFFFF"/>
                </a:highlight>
                <a:latin typeface="Georgia"/>
                <a:ea typeface="Georgia"/>
                <a:cs typeface="Georgia"/>
                <a:sym typeface="Georgia"/>
              </a:rPr>
              <a:t>I principali paesi di provenienza delle persone incontrate sono </a:t>
            </a:r>
            <a:r>
              <a:rPr lang="it-IT" b="1">
                <a:solidFill>
                  <a:srgbClr val="222222"/>
                </a:solidFill>
                <a:highlight>
                  <a:srgbClr val="FFFFFF"/>
                </a:highlight>
                <a:latin typeface="Georgia"/>
                <a:ea typeface="Georgia"/>
                <a:cs typeface="Georgia"/>
                <a:sym typeface="Georgia"/>
              </a:rPr>
              <a:t>Afganistan</a:t>
            </a:r>
            <a:r>
              <a:rPr lang="it-IT">
                <a:solidFill>
                  <a:srgbClr val="222222"/>
                </a:solidFill>
                <a:highlight>
                  <a:srgbClr val="FFFFFF"/>
                </a:highlight>
                <a:latin typeface="Georgia"/>
                <a:ea typeface="Georgia"/>
                <a:cs typeface="Georgia"/>
                <a:sym typeface="Georgia"/>
              </a:rPr>
              <a:t>, </a:t>
            </a:r>
            <a:r>
              <a:rPr lang="it-IT" b="1">
                <a:solidFill>
                  <a:srgbClr val="222222"/>
                </a:solidFill>
                <a:highlight>
                  <a:srgbClr val="FFFFFF"/>
                </a:highlight>
                <a:latin typeface="Georgia"/>
                <a:ea typeface="Georgia"/>
                <a:cs typeface="Georgia"/>
                <a:sym typeface="Georgia"/>
              </a:rPr>
              <a:t>Bangladesh </a:t>
            </a:r>
            <a:r>
              <a:rPr lang="it-IT">
                <a:solidFill>
                  <a:srgbClr val="222222"/>
                </a:solidFill>
                <a:highlight>
                  <a:srgbClr val="FFFFFF"/>
                </a:highlight>
                <a:latin typeface="Georgia"/>
                <a:ea typeface="Georgia"/>
                <a:cs typeface="Georgia"/>
                <a:sym typeface="Georgia"/>
              </a:rPr>
              <a:t>e</a:t>
            </a:r>
            <a:r>
              <a:rPr lang="it-IT" b="1">
                <a:solidFill>
                  <a:srgbClr val="222222"/>
                </a:solidFill>
                <a:highlight>
                  <a:srgbClr val="FFFFFF"/>
                </a:highlight>
                <a:latin typeface="Georgia"/>
                <a:ea typeface="Georgia"/>
                <a:cs typeface="Georgia"/>
                <a:sym typeface="Georgia"/>
              </a:rPr>
              <a:t> Pakistan.</a:t>
            </a:r>
            <a:endParaRPr b="1">
              <a:solidFill>
                <a:srgbClr val="222222"/>
              </a:solidFill>
              <a:highlight>
                <a:srgbClr val="FFFFFF"/>
              </a:highlight>
              <a:latin typeface="Georgia"/>
              <a:ea typeface="Georgia"/>
              <a:cs typeface="Georgia"/>
              <a:sym typeface="Georgia"/>
            </a:endParaRPr>
          </a:p>
          <a:p>
            <a:pPr marL="0" lvl="0" indent="0" algn="r" rtl="0">
              <a:lnSpc>
                <a:spcPct val="115000"/>
              </a:lnSpc>
              <a:spcBef>
                <a:spcPts val="1000"/>
              </a:spcBef>
              <a:spcAft>
                <a:spcPts val="0"/>
              </a:spcAft>
              <a:buSzPts val="1400"/>
              <a:buNone/>
            </a:pPr>
            <a:r>
              <a:rPr lang="it-IT" sz="1700">
                <a:solidFill>
                  <a:srgbClr val="222222"/>
                </a:solidFill>
                <a:highlight>
                  <a:srgbClr val="FFFFFF"/>
                </a:highlight>
                <a:latin typeface="Georgia"/>
                <a:ea typeface="Georgia"/>
                <a:cs typeface="Georgia"/>
                <a:sym typeface="Georgia"/>
              </a:rPr>
              <a:t>Fonte: IRC - Diaconia Valdese</a:t>
            </a:r>
            <a:endParaRPr sz="1700">
              <a:solidFill>
                <a:srgbClr val="222222"/>
              </a:solidFill>
              <a:highlight>
                <a:srgbClr val="FFFFFF"/>
              </a:highlight>
              <a:latin typeface="Georgia"/>
              <a:ea typeface="Georgia"/>
              <a:cs typeface="Georgia"/>
              <a:sym typeface="Georgia"/>
            </a:endParaRPr>
          </a:p>
          <a:p>
            <a:pPr marL="0" lvl="0" indent="0" algn="l" rtl="0">
              <a:lnSpc>
                <a:spcPct val="100000"/>
              </a:lnSpc>
              <a:spcBef>
                <a:spcPts val="0"/>
              </a:spcBef>
              <a:spcAft>
                <a:spcPts val="0"/>
              </a:spcAft>
              <a:buSzPts val="1400"/>
              <a:buNone/>
            </a:pPr>
            <a:endParaRPr sz="19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g32998f35adf_0_818"/>
          <p:cNvSpPr txBox="1">
            <a:spLocks noGrp="1"/>
          </p:cNvSpPr>
          <p:nvPr>
            <p:ph type="title"/>
          </p:nvPr>
        </p:nvSpPr>
        <p:spPr>
          <a:xfrm>
            <a:off x="456635" y="388187"/>
            <a:ext cx="11735400" cy="993300"/>
          </a:xfrm>
          <a:prstGeom prst="rect">
            <a:avLst/>
          </a:prstGeom>
          <a:noFill/>
          <a:ln>
            <a:noFill/>
          </a:ln>
        </p:spPr>
        <p:txBody>
          <a:bodyPr spcFirstLastPara="1" wrap="square" lIns="111975" tIns="111975" rIns="111975" bIns="111975" anchor="t" anchorCtr="0">
            <a:noAutofit/>
          </a:bodyPr>
          <a:lstStyle/>
          <a:p>
            <a:pPr marL="0" lvl="0" indent="0" algn="l" rtl="0">
              <a:lnSpc>
                <a:spcPct val="100000"/>
              </a:lnSpc>
              <a:spcBef>
                <a:spcPts val="0"/>
              </a:spcBef>
              <a:spcAft>
                <a:spcPts val="0"/>
              </a:spcAft>
              <a:buSzPts val="990"/>
              <a:buNone/>
            </a:pPr>
            <a:r>
              <a:rPr lang="it-IT" sz="3975">
                <a:solidFill>
                  <a:srgbClr val="0062A4"/>
                </a:solidFill>
                <a:latin typeface="Roboto Medium"/>
                <a:ea typeface="Roboto Medium"/>
                <a:cs typeface="Roboto Medium"/>
                <a:sym typeface="Roboto Medium"/>
              </a:rPr>
              <a:t>Intersezionalità</a:t>
            </a:r>
            <a:endParaRPr sz="3975">
              <a:solidFill>
                <a:srgbClr val="0062A4"/>
              </a:solidFill>
              <a:latin typeface="Roboto Medium"/>
              <a:ea typeface="Roboto Medium"/>
              <a:cs typeface="Roboto Medium"/>
              <a:sym typeface="Roboto Medium"/>
            </a:endParaRPr>
          </a:p>
          <a:p>
            <a:pPr marL="0" lvl="0" indent="0" algn="l" rtl="0">
              <a:lnSpc>
                <a:spcPct val="100000"/>
              </a:lnSpc>
              <a:spcBef>
                <a:spcPts val="0"/>
              </a:spcBef>
              <a:spcAft>
                <a:spcPts val="0"/>
              </a:spcAft>
              <a:buSzPts val="990"/>
              <a:buNone/>
            </a:pPr>
            <a:r>
              <a:rPr lang="it-IT" sz="1904" i="1">
                <a:solidFill>
                  <a:srgbClr val="0062A4"/>
                </a:solidFill>
                <a:latin typeface="Roboto Medium"/>
                <a:ea typeface="Roboto Medium"/>
                <a:cs typeface="Roboto Medium"/>
                <a:sym typeface="Roboto Medium"/>
              </a:rPr>
              <a:t>Significato e origini di una categoria interpretativa</a:t>
            </a:r>
            <a:endParaRPr sz="3975">
              <a:solidFill>
                <a:srgbClr val="0062A4"/>
              </a:solidFill>
              <a:latin typeface="Roboto Medium"/>
              <a:ea typeface="Roboto Medium"/>
              <a:cs typeface="Roboto Medium"/>
              <a:sym typeface="Roboto Medium"/>
            </a:endParaRPr>
          </a:p>
        </p:txBody>
      </p:sp>
      <p:sp>
        <p:nvSpPr>
          <p:cNvPr id="688" name="Google Shape;688;g32998f35adf_0_818"/>
          <p:cNvSpPr txBox="1">
            <a:spLocks noGrp="1"/>
          </p:cNvSpPr>
          <p:nvPr>
            <p:ph type="body" idx="1"/>
          </p:nvPr>
        </p:nvSpPr>
        <p:spPr>
          <a:xfrm>
            <a:off x="456635" y="2232129"/>
            <a:ext cx="11286000" cy="3219000"/>
          </a:xfrm>
          <a:prstGeom prst="rect">
            <a:avLst/>
          </a:prstGeom>
          <a:noFill/>
          <a:ln>
            <a:noFill/>
          </a:ln>
        </p:spPr>
        <p:txBody>
          <a:bodyPr spcFirstLastPara="1" wrap="square" lIns="111975" tIns="111975" rIns="111975" bIns="111975" anchor="t" anchorCtr="0">
            <a:normAutofit fontScale="25000"/>
          </a:bodyPr>
          <a:lstStyle/>
          <a:p>
            <a:pPr marL="0" lvl="0" indent="0" algn="l" rtl="0">
              <a:lnSpc>
                <a:spcPct val="115000"/>
              </a:lnSpc>
              <a:spcBef>
                <a:spcPts val="0"/>
              </a:spcBef>
              <a:spcAft>
                <a:spcPts val="0"/>
              </a:spcAft>
              <a:buClr>
                <a:schemeClr val="dk1"/>
              </a:buClr>
              <a:buSzPts val="275"/>
              <a:buFont typeface="Arial"/>
              <a:buNone/>
            </a:pPr>
            <a:r>
              <a:rPr lang="it-IT" sz="7200" i="1">
                <a:solidFill>
                  <a:srgbClr val="0062A4"/>
                </a:solidFill>
                <a:latin typeface="Roboto Medium"/>
                <a:ea typeface="Roboto Medium"/>
                <a:cs typeface="Roboto Medium"/>
                <a:sym typeface="Roboto Medium"/>
              </a:rPr>
              <a:t>Quella di genere può essere – sempre – considerata la condizione preponderante nell’esperienza di una donna? </a:t>
            </a:r>
            <a:endParaRPr sz="7200" i="1">
              <a:solidFill>
                <a:srgbClr val="0062A4"/>
              </a:solidFill>
              <a:latin typeface="Roboto Medium"/>
              <a:ea typeface="Roboto Medium"/>
              <a:cs typeface="Roboto Medium"/>
              <a:sym typeface="Roboto Medium"/>
            </a:endParaRPr>
          </a:p>
          <a:p>
            <a:pPr marL="0" lvl="0" indent="0" algn="l" rtl="0">
              <a:lnSpc>
                <a:spcPct val="115000"/>
              </a:lnSpc>
              <a:spcBef>
                <a:spcPts val="1500"/>
              </a:spcBef>
              <a:spcAft>
                <a:spcPts val="0"/>
              </a:spcAft>
              <a:buClr>
                <a:schemeClr val="dk1"/>
              </a:buClr>
              <a:buSzPts val="275"/>
              <a:buFont typeface="Arial"/>
              <a:buNone/>
            </a:pPr>
            <a:endParaRPr sz="7200" i="1">
              <a:solidFill>
                <a:srgbClr val="0062A4"/>
              </a:solidFill>
              <a:latin typeface="Roboto Medium"/>
              <a:ea typeface="Roboto Medium"/>
              <a:cs typeface="Roboto Medium"/>
              <a:sym typeface="Roboto Medium"/>
            </a:endParaRPr>
          </a:p>
          <a:p>
            <a:pPr marL="0" lvl="0" indent="0" algn="l" rtl="0">
              <a:lnSpc>
                <a:spcPct val="115000"/>
              </a:lnSpc>
              <a:spcBef>
                <a:spcPts val="1500"/>
              </a:spcBef>
              <a:spcAft>
                <a:spcPts val="0"/>
              </a:spcAft>
              <a:buClr>
                <a:schemeClr val="dk1"/>
              </a:buClr>
              <a:buSzPts val="275"/>
              <a:buFont typeface="Arial"/>
              <a:buNone/>
            </a:pPr>
            <a:r>
              <a:rPr lang="it-IT" sz="7200">
                <a:solidFill>
                  <a:srgbClr val="0062A4"/>
                </a:solidFill>
                <a:latin typeface="Roboto Medium"/>
                <a:ea typeface="Roboto Medium"/>
                <a:cs typeface="Roboto Medium"/>
                <a:sym typeface="Roboto Medium"/>
              </a:rPr>
              <a:t>Per rispondere a questa domanda è utile guardare alla genealogia della categoria di intersezionalità, che ha più di ogni altra ha permesso di operare “un’analisi della diversità nelle sue possibili forme, sollecitando una riflessione profonda sui processi di costruzione dell’identità, del rapporto fra individuo e collettività e, infine, del ruolo della dimensione istituzionale nel determinare le diseguaglianze fra persone”(Marchetti, in Botti, cur. 2013, 146). </a:t>
            </a:r>
            <a:endParaRPr sz="7200">
              <a:solidFill>
                <a:srgbClr val="0062A4"/>
              </a:solidFill>
              <a:latin typeface="Roboto Medium"/>
              <a:ea typeface="Roboto Medium"/>
              <a:cs typeface="Roboto Medium"/>
              <a:sym typeface="Roboto Medium"/>
            </a:endParaRPr>
          </a:p>
          <a:p>
            <a:pPr marL="0" lvl="0" indent="0" algn="l" rtl="0">
              <a:lnSpc>
                <a:spcPct val="115000"/>
              </a:lnSpc>
              <a:spcBef>
                <a:spcPts val="1500"/>
              </a:spcBef>
              <a:spcAft>
                <a:spcPts val="1500"/>
              </a:spcAft>
              <a:buSzPts val="2200"/>
              <a:buNone/>
            </a:pPr>
            <a:endParaRPr/>
          </a:p>
        </p:txBody>
      </p:sp>
      <p:grpSp>
        <p:nvGrpSpPr>
          <p:cNvPr id="689" name="Google Shape;689;g32998f35adf_0_818"/>
          <p:cNvGrpSpPr/>
          <p:nvPr/>
        </p:nvGrpSpPr>
        <p:grpSpPr>
          <a:xfrm>
            <a:off x="0" y="5843798"/>
            <a:ext cx="1122501" cy="1015975"/>
            <a:chOff x="218349" y="5737450"/>
            <a:chExt cx="1122501" cy="1122500"/>
          </a:xfrm>
        </p:grpSpPr>
        <p:pic>
          <p:nvPicPr>
            <p:cNvPr id="690" name="Google Shape;690;g32998f35adf_0_818"/>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691" name="Google Shape;691;g32998f35adf_0_818"/>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692" name="Google Shape;692;g32998f35adf_0_818"/>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g32998f35adf_0_823"/>
          <p:cNvSpPr txBox="1">
            <a:spLocks noGrp="1"/>
          </p:cNvSpPr>
          <p:nvPr>
            <p:ph type="title"/>
          </p:nvPr>
        </p:nvSpPr>
        <p:spPr>
          <a:xfrm>
            <a:off x="456638" y="388187"/>
            <a:ext cx="11334900" cy="754500"/>
          </a:xfrm>
          <a:prstGeom prst="rect">
            <a:avLst/>
          </a:prstGeom>
          <a:noFill/>
          <a:ln>
            <a:noFill/>
          </a:ln>
        </p:spPr>
        <p:txBody>
          <a:bodyPr spcFirstLastPara="1" wrap="square" lIns="111975" tIns="111975" rIns="111975" bIns="111975" anchor="t" anchorCtr="0">
            <a:normAutofit fontScale="90000"/>
          </a:bodyPr>
          <a:lstStyle/>
          <a:p>
            <a:pPr marL="0" lvl="0" indent="0" algn="l" rtl="0">
              <a:lnSpc>
                <a:spcPct val="100000"/>
              </a:lnSpc>
              <a:spcBef>
                <a:spcPts val="0"/>
              </a:spcBef>
              <a:spcAft>
                <a:spcPts val="0"/>
              </a:spcAft>
              <a:buSzPct val="152263"/>
              <a:buNone/>
            </a:pPr>
            <a:r>
              <a:rPr lang="it-IT" sz="2700" b="1">
                <a:solidFill>
                  <a:srgbClr val="0062A4"/>
                </a:solidFill>
                <a:latin typeface="Arial"/>
                <a:ea typeface="Arial"/>
                <a:cs typeface="Arial"/>
                <a:sym typeface="Arial"/>
              </a:rPr>
              <a:t>Il lavoro con le donne vittime di tratta all’interno del Progetto Stella Polare</a:t>
            </a:r>
            <a:endParaRPr/>
          </a:p>
        </p:txBody>
      </p:sp>
      <p:sp>
        <p:nvSpPr>
          <p:cNvPr id="698" name="Google Shape;698;g32998f35adf_0_823"/>
          <p:cNvSpPr txBox="1">
            <a:spLocks noGrp="1"/>
          </p:cNvSpPr>
          <p:nvPr>
            <p:ph type="body" idx="1"/>
          </p:nvPr>
        </p:nvSpPr>
        <p:spPr>
          <a:xfrm>
            <a:off x="456624" y="2232135"/>
            <a:ext cx="8219100" cy="251700"/>
          </a:xfrm>
          <a:prstGeom prst="rect">
            <a:avLst/>
          </a:prstGeom>
          <a:noFill/>
          <a:ln>
            <a:noFill/>
          </a:ln>
        </p:spPr>
        <p:txBody>
          <a:bodyPr spcFirstLastPara="1" wrap="square" lIns="111975" tIns="111975" rIns="111975" bIns="111975" anchor="t" anchorCtr="0">
            <a:normAutofit fontScale="25000" lnSpcReduction="20000"/>
          </a:bodyPr>
          <a:lstStyle/>
          <a:p>
            <a:pPr marL="0" lvl="0" indent="0" algn="l" rtl="0">
              <a:lnSpc>
                <a:spcPct val="115000"/>
              </a:lnSpc>
              <a:spcBef>
                <a:spcPts val="0"/>
              </a:spcBef>
              <a:spcAft>
                <a:spcPts val="1500"/>
              </a:spcAft>
              <a:buSzPts val="2200"/>
              <a:buNone/>
            </a:pPr>
            <a:r>
              <a:rPr lang="it-IT"/>
              <a:t>   </a:t>
            </a:r>
            <a:endParaRPr/>
          </a:p>
        </p:txBody>
      </p:sp>
      <p:sp>
        <p:nvSpPr>
          <p:cNvPr id="699" name="Google Shape;699;g32998f35adf_0_823"/>
          <p:cNvSpPr txBox="1"/>
          <p:nvPr/>
        </p:nvSpPr>
        <p:spPr>
          <a:xfrm>
            <a:off x="0" y="0"/>
            <a:ext cx="3627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it-IT" sz="1400" b="0" i="0" u="none" strike="noStrike" cap="none">
                <a:solidFill>
                  <a:srgbClr val="000000"/>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p:txBody>
      </p:sp>
      <p:sp>
        <p:nvSpPr>
          <p:cNvPr id="700" name="Google Shape;700;g32998f35adf_0_823"/>
          <p:cNvSpPr txBox="1"/>
          <p:nvPr/>
        </p:nvSpPr>
        <p:spPr>
          <a:xfrm>
            <a:off x="621159" y="1429412"/>
            <a:ext cx="11334900" cy="458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200"/>
              </a:spcBef>
              <a:spcAft>
                <a:spcPts val="0"/>
              </a:spcAft>
              <a:buClr>
                <a:schemeClr val="dk1"/>
              </a:buClr>
              <a:buSzPts val="1100"/>
              <a:buFont typeface="Arial"/>
              <a:buNone/>
            </a:pPr>
            <a:r>
              <a:rPr lang="it-IT" sz="1800" b="0" i="0" u="none" strike="noStrike" cap="none">
                <a:solidFill>
                  <a:schemeClr val="dk1"/>
                </a:solidFill>
                <a:latin typeface="Roboto Medium"/>
                <a:ea typeface="Roboto Medium"/>
                <a:cs typeface="Roboto Medium"/>
                <a:sym typeface="Roboto Medium"/>
              </a:rPr>
              <a:t>Come lavoriamo con le donne vittime di tratta? secondo quale approccio e principi?</a:t>
            </a:r>
            <a:endParaRPr sz="1800" b="0" i="0" u="none" strike="noStrike" cap="none">
              <a:solidFill>
                <a:schemeClr val="dk1"/>
              </a:solidFill>
              <a:latin typeface="Roboto Medium"/>
              <a:ea typeface="Roboto Medium"/>
              <a:cs typeface="Roboto Medium"/>
              <a:sym typeface="Roboto Medium"/>
            </a:endParaRPr>
          </a:p>
          <a:p>
            <a:pPr marL="0" marR="0" lvl="0" indent="0" algn="l" rtl="0">
              <a:lnSpc>
                <a:spcPct val="100000"/>
              </a:lnSpc>
              <a:spcBef>
                <a:spcPts val="1200"/>
              </a:spcBef>
              <a:spcAft>
                <a:spcPts val="0"/>
              </a:spcAft>
              <a:buClr>
                <a:schemeClr val="dk1"/>
              </a:buClr>
              <a:buSzPts val="1100"/>
              <a:buFont typeface="Arial"/>
              <a:buNone/>
            </a:pPr>
            <a:r>
              <a:rPr lang="it-IT" sz="1800" b="0" i="0" u="none" strike="noStrike" cap="none">
                <a:solidFill>
                  <a:schemeClr val="dk1"/>
                </a:solidFill>
                <a:latin typeface="Roboto Medium"/>
                <a:ea typeface="Roboto Medium"/>
                <a:cs typeface="Roboto Medium"/>
                <a:sym typeface="Roboto Medium"/>
              </a:rPr>
              <a:t>1. Ottica femminista  ovvero sensibile alle dinamiche di potere basate sul genere e sulla conformazione patriarcale delle società, tanto di origine quanto di transito e approdo delle donne beneficiarie. </a:t>
            </a:r>
            <a:endParaRPr sz="1800" b="0" i="0" u="none" strike="noStrike" cap="none">
              <a:solidFill>
                <a:schemeClr val="dk1"/>
              </a:solidFill>
              <a:latin typeface="Roboto Medium"/>
              <a:ea typeface="Roboto Medium"/>
              <a:cs typeface="Roboto Medium"/>
              <a:sym typeface="Roboto Medium"/>
            </a:endParaRPr>
          </a:p>
          <a:p>
            <a:pPr marL="0" marR="0" lvl="0" indent="0" algn="l" rtl="0">
              <a:lnSpc>
                <a:spcPct val="100000"/>
              </a:lnSpc>
              <a:spcBef>
                <a:spcPts val="1200"/>
              </a:spcBef>
              <a:spcAft>
                <a:spcPts val="0"/>
              </a:spcAft>
              <a:buClr>
                <a:schemeClr val="dk1"/>
              </a:buClr>
              <a:buSzPts val="1100"/>
              <a:buFont typeface="Arial"/>
              <a:buNone/>
            </a:pPr>
            <a:r>
              <a:rPr lang="it-IT" sz="1800" b="0" i="0" u="none" strike="noStrike" cap="none">
                <a:solidFill>
                  <a:schemeClr val="dk1"/>
                </a:solidFill>
                <a:latin typeface="Roboto Medium"/>
                <a:ea typeface="Roboto Medium"/>
                <a:cs typeface="Roboto Medium"/>
                <a:sym typeface="Roboto Medium"/>
              </a:rPr>
              <a:t>2. Empowerment: rimettere le donne al centro.</a:t>
            </a:r>
            <a:endParaRPr sz="1800" b="0" i="0" u="none" strike="noStrike" cap="none">
              <a:solidFill>
                <a:schemeClr val="dk1"/>
              </a:solidFill>
              <a:latin typeface="Roboto Medium"/>
              <a:ea typeface="Roboto Medium"/>
              <a:cs typeface="Roboto Medium"/>
              <a:sym typeface="Roboto Medium"/>
            </a:endParaRPr>
          </a:p>
          <a:p>
            <a:pPr marL="0" marR="0" lvl="0" indent="0" algn="l" rtl="0">
              <a:lnSpc>
                <a:spcPct val="100000"/>
              </a:lnSpc>
              <a:spcBef>
                <a:spcPts val="1200"/>
              </a:spcBef>
              <a:spcAft>
                <a:spcPts val="0"/>
              </a:spcAft>
              <a:buClr>
                <a:schemeClr val="dk1"/>
              </a:buClr>
              <a:buSzPts val="1100"/>
              <a:buFont typeface="Arial"/>
              <a:buNone/>
            </a:pPr>
            <a:r>
              <a:rPr lang="it-IT" sz="1800" b="0" i="0" u="none" strike="noStrike" cap="none">
                <a:solidFill>
                  <a:schemeClr val="dk1"/>
                </a:solidFill>
                <a:latin typeface="Roboto Medium"/>
                <a:ea typeface="Roboto Medium"/>
                <a:cs typeface="Roboto Medium"/>
                <a:sym typeface="Roboto Medium"/>
              </a:rPr>
              <a:t>3. Approccio critico e autoriflessivo.</a:t>
            </a:r>
            <a:endParaRPr sz="1800" b="0" i="0" u="none" strike="noStrike" cap="none">
              <a:solidFill>
                <a:schemeClr val="dk1"/>
              </a:solidFill>
              <a:latin typeface="Roboto Medium"/>
              <a:ea typeface="Roboto Medium"/>
              <a:cs typeface="Roboto Medium"/>
              <a:sym typeface="Roboto Medium"/>
            </a:endParaRPr>
          </a:p>
          <a:p>
            <a:pPr marL="0" marR="0" lvl="0" indent="0" algn="l" rtl="0">
              <a:lnSpc>
                <a:spcPct val="100000"/>
              </a:lnSpc>
              <a:spcBef>
                <a:spcPts val="1200"/>
              </a:spcBef>
              <a:spcAft>
                <a:spcPts val="0"/>
              </a:spcAft>
              <a:buClr>
                <a:schemeClr val="dk1"/>
              </a:buClr>
              <a:buSzPts val="1100"/>
              <a:buFont typeface="Arial"/>
              <a:buNone/>
            </a:pPr>
            <a:r>
              <a:rPr lang="it-IT" sz="1800" b="0" i="0" u="none" strike="noStrike" cap="none">
                <a:solidFill>
                  <a:schemeClr val="dk1"/>
                </a:solidFill>
                <a:latin typeface="Roboto Medium"/>
                <a:ea typeface="Roboto Medium"/>
                <a:cs typeface="Roboto Medium"/>
                <a:sym typeface="Roboto Medium"/>
              </a:rPr>
              <a:t>4. Advocacy: il “portare la voce” di soggetti e gruppi sociali ai margini della sfera pubblica.</a:t>
            </a:r>
            <a:endParaRPr sz="1800" b="0" i="0" u="none" strike="noStrike" cap="none">
              <a:solidFill>
                <a:schemeClr val="dk1"/>
              </a:solidFill>
              <a:latin typeface="Roboto Medium"/>
              <a:ea typeface="Roboto Medium"/>
              <a:cs typeface="Roboto Medium"/>
              <a:sym typeface="Roboto Medium"/>
            </a:endParaRPr>
          </a:p>
          <a:p>
            <a:pPr marL="0" marR="0" lvl="0" indent="0" algn="l" rtl="0">
              <a:lnSpc>
                <a:spcPct val="100000"/>
              </a:lnSpc>
              <a:spcBef>
                <a:spcPts val="1200"/>
              </a:spcBef>
              <a:spcAft>
                <a:spcPts val="0"/>
              </a:spcAft>
              <a:buClr>
                <a:schemeClr val="dk1"/>
              </a:buClr>
              <a:buSzPts val="1100"/>
              <a:buFont typeface="Arial"/>
              <a:buNone/>
            </a:pPr>
            <a:r>
              <a:rPr lang="it-IT" sz="1800" b="0" i="0" u="none" strike="noStrike" cap="none">
                <a:solidFill>
                  <a:schemeClr val="dk1"/>
                </a:solidFill>
                <a:latin typeface="Roboto Medium"/>
                <a:ea typeface="Roboto Medium"/>
                <a:cs typeface="Roboto Medium"/>
                <a:sym typeface="Roboto Medium"/>
              </a:rPr>
              <a:t>Importante: non sovrastimare (ma nemmeno sottostimare) il mandato e le possibilità d’intervento rispetto a forme di vulnerabilità che hanno radici sistemiche, irriducibili al solo campo d’azione delle professioni sociali.</a:t>
            </a:r>
            <a:endParaRPr sz="1800" b="0" i="0" u="none" strike="noStrike" cap="none">
              <a:solidFill>
                <a:schemeClr val="dk1"/>
              </a:solidFill>
              <a:latin typeface="Roboto Medium"/>
              <a:ea typeface="Roboto Medium"/>
              <a:cs typeface="Roboto Medium"/>
              <a:sym typeface="Roboto Medium"/>
            </a:endParaRPr>
          </a:p>
          <a:p>
            <a:pPr marL="0" marR="0" lvl="0" indent="0" algn="l" rtl="0">
              <a:lnSpc>
                <a:spcPct val="100000"/>
              </a:lnSpc>
              <a:spcBef>
                <a:spcPts val="1200"/>
              </a:spcBef>
              <a:spcAft>
                <a:spcPts val="0"/>
              </a:spcAft>
              <a:buClr>
                <a:schemeClr val="dk1"/>
              </a:buClr>
              <a:buSzPts val="1100"/>
              <a:buFont typeface="Arial"/>
              <a:buNone/>
            </a:pPr>
            <a:r>
              <a:rPr lang="it-IT" sz="1800" b="0" i="0" u="none" strike="noStrike" cap="none">
                <a:solidFill>
                  <a:schemeClr val="dk1"/>
                </a:solidFill>
                <a:latin typeface="Roboto Medium"/>
                <a:ea typeface="Roboto Medium"/>
                <a:cs typeface="Roboto Medium"/>
                <a:sym typeface="Roboto Medium"/>
              </a:rPr>
              <a:t>Spunti bibliografici: Bareris, Boccagni, Il lavoro sociale con le persone immigrate. Strumenti per la formazione e la pratica interculturale nei servizi, Maggioli ed. 2017; Dominelli, Il nuovo femminismo nel servizio sociale, Erickson, 2004; bell hooks, Elogio del margine. Razza, sesso e mercato culturale, Feltrinelli, 1991.</a:t>
            </a:r>
            <a:endParaRPr sz="1800" b="0" i="0" u="none" strike="noStrike" cap="none">
              <a:solidFill>
                <a:schemeClr val="dk1"/>
              </a:solidFill>
              <a:latin typeface="Roboto Medium"/>
              <a:ea typeface="Roboto Medium"/>
              <a:cs typeface="Roboto Medium"/>
              <a:sym typeface="Roboto Medium"/>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701" name="Google Shape;701;g32998f35adf_0_823"/>
          <p:cNvGrpSpPr/>
          <p:nvPr/>
        </p:nvGrpSpPr>
        <p:grpSpPr>
          <a:xfrm>
            <a:off x="0" y="5843798"/>
            <a:ext cx="1122501" cy="1015975"/>
            <a:chOff x="218349" y="5737450"/>
            <a:chExt cx="1122501" cy="1122500"/>
          </a:xfrm>
        </p:grpSpPr>
        <p:pic>
          <p:nvPicPr>
            <p:cNvPr id="702" name="Google Shape;702;g32998f35adf_0_823"/>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703" name="Google Shape;703;g32998f35adf_0_823"/>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704" name="Google Shape;704;g32998f35adf_0_823"/>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g3340c3616f7_0_0"/>
          <p:cNvSpPr txBox="1">
            <a:spLocks noGrp="1"/>
          </p:cNvSpPr>
          <p:nvPr>
            <p:ph type="title"/>
          </p:nvPr>
        </p:nvSpPr>
        <p:spPr>
          <a:xfrm>
            <a:off x="415600" y="546667"/>
            <a:ext cx="11360700" cy="810300"/>
          </a:xfrm>
          <a:prstGeom prst="rect">
            <a:avLst/>
          </a:prstGeom>
          <a:noFill/>
          <a:ln>
            <a:noFill/>
          </a:ln>
        </p:spPr>
        <p:txBody>
          <a:bodyPr spcFirstLastPara="1" wrap="square" lIns="111975" tIns="111975" rIns="111975" bIns="111975" anchor="t" anchorCtr="0">
            <a:normAutofit/>
          </a:bodyPr>
          <a:lstStyle/>
          <a:p>
            <a:pPr marL="0" lvl="0" indent="0" algn="ctr" rtl="0">
              <a:lnSpc>
                <a:spcPct val="100000"/>
              </a:lnSpc>
              <a:spcBef>
                <a:spcPts val="0"/>
              </a:spcBef>
              <a:spcAft>
                <a:spcPts val="0"/>
              </a:spcAft>
              <a:buSzPts val="3700"/>
              <a:buNone/>
            </a:pPr>
            <a:r>
              <a:rPr lang="it-IT" sz="3200" b="1"/>
              <a:t>Storie a lieto fine?</a:t>
            </a:r>
            <a:endParaRPr sz="3200" b="1"/>
          </a:p>
        </p:txBody>
      </p:sp>
      <p:sp>
        <p:nvSpPr>
          <p:cNvPr id="710" name="Google Shape;710;g3340c3616f7_0_0"/>
          <p:cNvSpPr txBox="1">
            <a:spLocks noGrp="1"/>
          </p:cNvSpPr>
          <p:nvPr>
            <p:ph type="body" idx="1"/>
          </p:nvPr>
        </p:nvSpPr>
        <p:spPr>
          <a:xfrm>
            <a:off x="415600" y="1639833"/>
            <a:ext cx="11360700" cy="4452000"/>
          </a:xfrm>
          <a:prstGeom prst="rect">
            <a:avLst/>
          </a:prstGeom>
          <a:noFill/>
          <a:ln>
            <a:noFill/>
          </a:ln>
        </p:spPr>
        <p:txBody>
          <a:bodyPr spcFirstLastPara="1" wrap="square" lIns="111975" tIns="111975" rIns="111975" bIns="111975" anchor="t" anchorCtr="0">
            <a:normAutofit/>
          </a:bodyPr>
          <a:lstStyle/>
          <a:p>
            <a:pPr marL="0" lvl="0" indent="0" algn="l" rtl="0">
              <a:lnSpc>
                <a:spcPct val="115000"/>
              </a:lnSpc>
              <a:spcBef>
                <a:spcPts val="0"/>
              </a:spcBef>
              <a:spcAft>
                <a:spcPts val="0"/>
              </a:spcAft>
              <a:buSzPts val="2200"/>
              <a:buNone/>
            </a:pPr>
            <a:r>
              <a:rPr lang="it-IT" b="1"/>
              <a:t>Hope:</a:t>
            </a:r>
            <a:endParaRPr b="1"/>
          </a:p>
          <a:p>
            <a:pPr marL="0" lvl="0" indent="0" algn="l" rtl="0">
              <a:lnSpc>
                <a:spcPct val="115000"/>
              </a:lnSpc>
              <a:spcBef>
                <a:spcPts val="0"/>
              </a:spcBef>
              <a:spcAft>
                <a:spcPts val="0"/>
              </a:spcAft>
              <a:buSzPts val="2200"/>
              <a:buNone/>
            </a:pPr>
            <a:r>
              <a:rPr lang="it-IT" b="1"/>
              <a:t>donna nigeriana di 47 anni, in Italia dal 1996, arrivata in aereo con promessa di lavoro a Torino e destinata allo sfruttamento sessuale. Riesce a scappare dalla madame e con un passaparola va a lavorare in vari contesti del sud Italia come bracciante agricola, fino all’emersione e alla regolarizzazione mediante il sistema anti-tratta (2011). Nel 2013 esce dal programma, trovando lavoro come badante, ma abbandona il lavoro perché le condizioni si rivelano, anche in questo caso, sfruttative. I documenti le scadono e per anni Hope continua a lavorare in nero come badante. Ha una condizione di salute precaria, con necessità di un intervento chirurgico. </a:t>
            </a:r>
            <a:endParaRPr b="1"/>
          </a:p>
          <a:p>
            <a:pPr marL="0" lvl="0" indent="0" algn="l" rtl="0">
              <a:lnSpc>
                <a:spcPct val="115000"/>
              </a:lnSpc>
              <a:spcBef>
                <a:spcPts val="0"/>
              </a:spcBef>
              <a:spcAft>
                <a:spcPts val="0"/>
              </a:spcAft>
              <a:buSzPts val="2200"/>
              <a:buNone/>
            </a:pPr>
            <a:r>
              <a:rPr lang="it-IT" b="1"/>
              <a:t>Tramite una mediatrice culturale viene segnalata all’ente anti-tratta di Trieste, che la prende in carico, regolarizzandola, risolvendo la questione più urgente di salute, avviando con la donna un percorso professionalizzante in ambito sartoriale, che consente a Hope, persona dinamica e con un’ottima manualità, di inserirsi in un contesto lavorativo cittadino, divenendo una risorsa fondamentale. </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5"/>
          <p:cNvSpPr/>
          <p:nvPr/>
        </p:nvSpPr>
        <p:spPr>
          <a:xfrm>
            <a:off x="916920" y="367200"/>
            <a:ext cx="10355760" cy="1224360"/>
          </a:xfrm>
          <a:prstGeom prst="rect">
            <a:avLst/>
          </a:prstGeom>
          <a:noFill/>
          <a:ln>
            <a:noFill/>
          </a:ln>
        </p:spPr>
        <p:txBody>
          <a:bodyPr spcFirstLastPara="1" wrap="square" lIns="0" tIns="81350" rIns="0" bIns="0" anchor="t" anchorCtr="0">
            <a:noAutofit/>
          </a:bodyPr>
          <a:lstStyle/>
          <a:p>
            <a:pPr marL="12600" marR="0" lvl="0" indent="0" algn="l" rtl="0">
              <a:lnSpc>
                <a:spcPct val="108000"/>
              </a:lnSpc>
              <a:spcBef>
                <a:spcPts val="0"/>
              </a:spcBef>
              <a:spcAft>
                <a:spcPts val="0"/>
              </a:spcAft>
              <a:buClr>
                <a:srgbClr val="000000"/>
              </a:buClr>
              <a:buSzPts val="4000"/>
              <a:buFont typeface="Arial"/>
              <a:buNone/>
            </a:pPr>
            <a:r>
              <a:rPr lang="it-IT" sz="4000" b="0" i="1" u="none" strike="noStrike" cap="none">
                <a:solidFill>
                  <a:srgbClr val="000000"/>
                </a:solidFill>
                <a:latin typeface="Georgia"/>
                <a:ea typeface="Georgia"/>
                <a:cs typeface="Georgia"/>
                <a:sym typeface="Georgia"/>
              </a:rPr>
              <a:t>Tratta di persone (art. 601 codice  penale)</a:t>
            </a:r>
            <a:endParaRPr sz="4000" b="0" i="0" u="none" strike="noStrike" cap="none">
              <a:solidFill>
                <a:srgbClr val="000000"/>
              </a:solidFill>
              <a:latin typeface="Arial"/>
              <a:ea typeface="Arial"/>
              <a:cs typeface="Arial"/>
              <a:sym typeface="Arial"/>
            </a:endParaRPr>
          </a:p>
        </p:txBody>
      </p:sp>
      <p:sp>
        <p:nvSpPr>
          <p:cNvPr id="187" name="Google Shape;187;p5"/>
          <p:cNvSpPr/>
          <p:nvPr/>
        </p:nvSpPr>
        <p:spPr>
          <a:xfrm>
            <a:off x="916925" y="1591550"/>
            <a:ext cx="10637400" cy="4112400"/>
          </a:xfrm>
          <a:prstGeom prst="rect">
            <a:avLst/>
          </a:prstGeom>
          <a:noFill/>
          <a:ln>
            <a:noFill/>
          </a:ln>
        </p:spPr>
        <p:txBody>
          <a:bodyPr spcFirstLastPara="1" wrap="square" lIns="0" tIns="74150" rIns="0" bIns="0" anchor="t" anchorCtr="0">
            <a:noAutofit/>
          </a:bodyPr>
          <a:lstStyle/>
          <a:p>
            <a:pPr marL="241198" marR="0" lvl="0" indent="-226078" algn="just" rtl="0">
              <a:lnSpc>
                <a:spcPct val="80000"/>
              </a:lnSpc>
              <a:spcBef>
                <a:spcPts val="0"/>
              </a:spcBef>
              <a:spcAft>
                <a:spcPts val="0"/>
              </a:spcAft>
              <a:buClr>
                <a:srgbClr val="000000"/>
              </a:buClr>
              <a:buSzPts val="2000"/>
              <a:buFont typeface="Arial"/>
              <a:buChar char="•"/>
            </a:pPr>
            <a:r>
              <a:rPr lang="it-IT" sz="2000" b="0" i="0" u="none" strike="noStrike" cap="none">
                <a:solidFill>
                  <a:srgbClr val="000000"/>
                </a:solidFill>
                <a:latin typeface="Verdana"/>
                <a:ea typeface="Verdana"/>
                <a:cs typeface="Verdana"/>
                <a:sym typeface="Verdana"/>
              </a:rPr>
              <a:t>Condotta volta</a:t>
            </a:r>
            <a:r>
              <a:rPr lang="it-IT" sz="2000" b="1" i="0" u="none" strike="noStrike" cap="none">
                <a:solidFill>
                  <a:srgbClr val="000000"/>
                </a:solidFill>
                <a:latin typeface="Verdana"/>
                <a:ea typeface="Verdana"/>
                <a:cs typeface="Verdana"/>
                <a:sym typeface="Verdana"/>
              </a:rPr>
              <a:t> a reclutare, introdurre nel territorio dello Stato, trasferire anche al  di fuori di esso, trasportare, cedere l’autorità sulla persona, ospitare una o più  persone che si trovano nelle condizioni di cui all’articolo 600, ovvero, realizzare le  stesse condotte su una o più persone, mediante inganno, violenza, minaccia,  abuso di autorità o approfittamento di una situazione di vulnerabilità, di inferiorità  fisica, psichica o di necessità, o mediante promessa o dazione di denaro o di altri  vantaggi alla persona che su di essa ha autorità, al fine di indurle o costringerle a  prestazioni lavorative, sessuali ovvero all’accattonaggio o comunque al  compimento di attività illecite che ne comportano lo sfruttamento o a sottoporsi al  prelievo di organi.</a:t>
            </a:r>
            <a:endParaRPr sz="2000" b="1" i="0" u="none" strike="noStrike" cap="none">
              <a:solidFill>
                <a:srgbClr val="000000"/>
              </a:solidFill>
              <a:latin typeface="Verdana"/>
              <a:ea typeface="Verdana"/>
              <a:cs typeface="Verdana"/>
              <a:sym typeface="Verdana"/>
            </a:endParaRPr>
          </a:p>
          <a:p>
            <a:pPr marL="457200" marR="0" lvl="0" indent="0" algn="just" rtl="0">
              <a:lnSpc>
                <a:spcPct val="80000"/>
              </a:lnSpc>
              <a:spcBef>
                <a:spcPts val="0"/>
              </a:spcBef>
              <a:spcAft>
                <a:spcPts val="0"/>
              </a:spcAft>
              <a:buClr>
                <a:srgbClr val="000000"/>
              </a:buClr>
              <a:buSzPts val="2000"/>
              <a:buFont typeface="Arial"/>
              <a:buNone/>
            </a:pPr>
            <a:endParaRPr sz="2000" b="1" i="0" u="none" strike="noStrike" cap="none">
              <a:solidFill>
                <a:srgbClr val="000000"/>
              </a:solidFill>
              <a:latin typeface="Verdana"/>
              <a:ea typeface="Verdana"/>
              <a:cs typeface="Verdana"/>
              <a:sym typeface="Verdana"/>
            </a:endParaRPr>
          </a:p>
          <a:p>
            <a:pPr marL="241200" marR="0" lvl="0" indent="-226080" algn="l" rtl="0">
              <a:lnSpc>
                <a:spcPct val="108000"/>
              </a:lnSpc>
              <a:spcBef>
                <a:spcPts val="0"/>
              </a:spcBef>
              <a:spcAft>
                <a:spcPts val="0"/>
              </a:spcAft>
              <a:buClr>
                <a:srgbClr val="000000"/>
              </a:buClr>
              <a:buSzPts val="2000"/>
              <a:buFont typeface="Verdana"/>
              <a:buChar char="•"/>
            </a:pPr>
            <a:r>
              <a:rPr lang="it-IT" sz="2000" b="0" i="0" u="none" strike="noStrike" cap="none">
                <a:solidFill>
                  <a:srgbClr val="000000"/>
                </a:solidFill>
                <a:latin typeface="Verdana"/>
                <a:ea typeface="Verdana"/>
                <a:cs typeface="Verdana"/>
                <a:sym typeface="Verdana"/>
              </a:rPr>
              <a:t>Tali condotte integrano </a:t>
            </a:r>
            <a:r>
              <a:rPr lang="it-IT" sz="2000" b="0" i="0" u="sng" strike="noStrike" cap="none">
                <a:solidFill>
                  <a:srgbClr val="000000"/>
                </a:solidFill>
                <a:latin typeface="Verdana"/>
                <a:ea typeface="Verdana"/>
                <a:cs typeface="Verdana"/>
                <a:sym typeface="Verdana"/>
              </a:rPr>
              <a:t>il reato di tratta anche senza l’utilizzo dei metodi coercitivi sopra descritti se esercitate nei confronti di persona minore di età</a:t>
            </a:r>
            <a:r>
              <a:rPr lang="it-IT" sz="2000" b="0" i="0" u="none" strike="noStrike" cap="none">
                <a:solidFill>
                  <a:srgbClr val="000000"/>
                </a:solidFill>
                <a:latin typeface="Verdana"/>
                <a:ea typeface="Verdana"/>
                <a:cs typeface="Verdana"/>
                <a:sym typeface="Verdana"/>
              </a:rPr>
              <a:t>.</a:t>
            </a:r>
            <a:endParaRPr sz="2000" b="0" i="0" u="none" strike="noStrike" cap="none">
              <a:solidFill>
                <a:srgbClr val="000000"/>
              </a:solidFill>
              <a:latin typeface="Roboto"/>
              <a:ea typeface="Roboto"/>
              <a:cs typeface="Roboto"/>
              <a:sym typeface="Roboto"/>
            </a:endParaRPr>
          </a:p>
        </p:txBody>
      </p:sp>
      <p:sp>
        <p:nvSpPr>
          <p:cNvPr id="188" name="Google Shape;188;p5"/>
          <p:cNvSpPr/>
          <p:nvPr/>
        </p:nvSpPr>
        <p:spPr>
          <a:xfrm>
            <a:off x="2430427" y="6063525"/>
            <a:ext cx="7058400" cy="496500"/>
          </a:xfrm>
          <a:prstGeom prst="rect">
            <a:avLst/>
          </a:prstGeom>
          <a:noFill/>
          <a:ln>
            <a:noFill/>
          </a:ln>
        </p:spPr>
        <p:txBody>
          <a:bodyPr spcFirstLastPara="1" wrap="square" lIns="0" tIns="12225" rIns="0" bIns="0" anchor="t" anchorCtr="0">
            <a:noAutofit/>
          </a:bodyPr>
          <a:lstStyle/>
          <a:p>
            <a:pPr marL="12600" marR="0" lvl="0" indent="0" algn="l" rtl="0">
              <a:lnSpc>
                <a:spcPct val="100000"/>
              </a:lnSpc>
              <a:spcBef>
                <a:spcPts val="0"/>
              </a:spcBef>
              <a:spcAft>
                <a:spcPts val="0"/>
              </a:spcAft>
              <a:buClr>
                <a:srgbClr val="000000"/>
              </a:buClr>
              <a:buSzPts val="1100"/>
              <a:buFont typeface="Arial"/>
              <a:buNone/>
            </a:pPr>
            <a:r>
              <a:rPr lang="it-IT" sz="1100" b="0" i="0" u="none" strike="noStrike" cap="none">
                <a:solidFill>
                  <a:srgbClr val="000000"/>
                </a:solidFill>
                <a:latin typeface="Verdana"/>
                <a:ea typeface="Verdana"/>
                <a:cs typeface="Verdana"/>
                <a:sym typeface="Verdana"/>
              </a:rPr>
              <a:t>Fonte: Linee Guida per le Commissioni Territoriali per l’identificazione di Vittime di Tratta, 2020</a:t>
            </a:r>
            <a:endParaRPr sz="1100" b="0" i="0" u="none" strike="noStrike" cap="none">
              <a:solidFill>
                <a:srgbClr val="000000"/>
              </a:solidFill>
              <a:latin typeface="Arial"/>
              <a:ea typeface="Arial"/>
              <a:cs typeface="Arial"/>
              <a:sym typeface="Arial"/>
            </a:endParaRPr>
          </a:p>
        </p:txBody>
      </p:sp>
      <p:grpSp>
        <p:nvGrpSpPr>
          <p:cNvPr id="189" name="Google Shape;189;p5"/>
          <p:cNvGrpSpPr/>
          <p:nvPr/>
        </p:nvGrpSpPr>
        <p:grpSpPr>
          <a:xfrm>
            <a:off x="-54525" y="5842023"/>
            <a:ext cx="1122501" cy="1015975"/>
            <a:chOff x="218349" y="5737450"/>
            <a:chExt cx="1122501" cy="1122500"/>
          </a:xfrm>
        </p:grpSpPr>
        <p:pic>
          <p:nvPicPr>
            <p:cNvPr id="190" name="Google Shape;190;p5"/>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191" name="Google Shape;191;p5"/>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192" name="Google Shape;192;p5"/>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39"/>
          <p:cNvSpPr/>
          <p:nvPr/>
        </p:nvSpPr>
        <p:spPr>
          <a:xfrm>
            <a:off x="7210080" y="0"/>
            <a:ext cx="4148640" cy="5766480"/>
          </a:xfrm>
          <a:custGeom>
            <a:avLst/>
            <a:gdLst/>
            <a:ahLst/>
            <a:cxnLst/>
            <a:rect l="l" t="t" r="r" b="b"/>
            <a:pathLst>
              <a:path w="4150995" h="5768975" extrusionOk="0">
                <a:moveTo>
                  <a:pt x="4150867" y="0"/>
                </a:moveTo>
                <a:lnTo>
                  <a:pt x="0" y="0"/>
                </a:lnTo>
                <a:lnTo>
                  <a:pt x="0" y="380"/>
                </a:lnTo>
                <a:lnTo>
                  <a:pt x="1944" y="152163"/>
                </a:lnTo>
                <a:lnTo>
                  <a:pt x="5805" y="378268"/>
                </a:lnTo>
                <a:lnTo>
                  <a:pt x="10635" y="600897"/>
                </a:lnTo>
                <a:lnTo>
                  <a:pt x="16251" y="818252"/>
                </a:lnTo>
                <a:lnTo>
                  <a:pt x="24642" y="1096753"/>
                </a:lnTo>
                <a:lnTo>
                  <a:pt x="35972" y="1420723"/>
                </a:lnTo>
                <a:lnTo>
                  <a:pt x="49677" y="1763083"/>
                </a:lnTo>
                <a:lnTo>
                  <a:pt x="79674" y="2401858"/>
                </a:lnTo>
                <a:lnTo>
                  <a:pt x="93848" y="2731038"/>
                </a:lnTo>
                <a:lnTo>
                  <a:pt x="106615" y="3002171"/>
                </a:lnTo>
                <a:lnTo>
                  <a:pt x="117582" y="3214229"/>
                </a:lnTo>
                <a:lnTo>
                  <a:pt x="125300" y="3350282"/>
                </a:lnTo>
                <a:lnTo>
                  <a:pt x="133183" y="3476190"/>
                </a:lnTo>
                <a:lnTo>
                  <a:pt x="137145" y="3533762"/>
                </a:lnTo>
                <a:lnTo>
                  <a:pt x="141096" y="3586905"/>
                </a:lnTo>
                <a:lnTo>
                  <a:pt x="145021" y="3634987"/>
                </a:lnTo>
                <a:lnTo>
                  <a:pt x="148902" y="3677379"/>
                </a:lnTo>
                <a:lnTo>
                  <a:pt x="156463" y="3742563"/>
                </a:lnTo>
                <a:lnTo>
                  <a:pt x="164903" y="3793220"/>
                </a:lnTo>
                <a:lnTo>
                  <a:pt x="173436" y="3830790"/>
                </a:lnTo>
                <a:lnTo>
                  <a:pt x="190645" y="3877098"/>
                </a:lnTo>
                <a:lnTo>
                  <a:pt x="216308" y="3913589"/>
                </a:lnTo>
                <a:lnTo>
                  <a:pt x="224686" y="3927390"/>
                </a:lnTo>
                <a:lnTo>
                  <a:pt x="240974" y="3973094"/>
                </a:lnTo>
                <a:lnTo>
                  <a:pt x="256412" y="4060317"/>
                </a:lnTo>
                <a:lnTo>
                  <a:pt x="259902" y="4111663"/>
                </a:lnTo>
                <a:lnTo>
                  <a:pt x="262136" y="4162947"/>
                </a:lnTo>
                <a:lnTo>
                  <a:pt x="265756" y="4265010"/>
                </a:lnTo>
                <a:lnTo>
                  <a:pt x="268602" y="4315627"/>
                </a:lnTo>
                <a:lnTo>
                  <a:pt x="273111" y="4365860"/>
                </a:lnTo>
                <a:lnTo>
                  <a:pt x="280012" y="4415629"/>
                </a:lnTo>
                <a:lnTo>
                  <a:pt x="290035" y="4464853"/>
                </a:lnTo>
                <a:lnTo>
                  <a:pt x="303910" y="4513453"/>
                </a:lnTo>
                <a:lnTo>
                  <a:pt x="304401" y="4567573"/>
                </a:lnTo>
                <a:lnTo>
                  <a:pt x="307335" y="4619029"/>
                </a:lnTo>
                <a:lnTo>
                  <a:pt x="312336" y="4668343"/>
                </a:lnTo>
                <a:lnTo>
                  <a:pt x="319028" y="4716036"/>
                </a:lnTo>
                <a:lnTo>
                  <a:pt x="327034" y="4762631"/>
                </a:lnTo>
                <a:lnTo>
                  <a:pt x="335978" y="4808648"/>
                </a:lnTo>
                <a:lnTo>
                  <a:pt x="355171" y="4901038"/>
                </a:lnTo>
                <a:lnTo>
                  <a:pt x="364668" y="4948453"/>
                </a:lnTo>
                <a:lnTo>
                  <a:pt x="373596" y="4997378"/>
                </a:lnTo>
                <a:lnTo>
                  <a:pt x="381578" y="5048335"/>
                </a:lnTo>
                <a:lnTo>
                  <a:pt x="388238" y="5101844"/>
                </a:lnTo>
                <a:lnTo>
                  <a:pt x="390567" y="5154308"/>
                </a:lnTo>
                <a:lnTo>
                  <a:pt x="391594" y="5206656"/>
                </a:lnTo>
                <a:lnTo>
                  <a:pt x="392101" y="5258825"/>
                </a:lnTo>
                <a:lnTo>
                  <a:pt x="392865" y="5310752"/>
                </a:lnTo>
                <a:lnTo>
                  <a:pt x="394668" y="5362373"/>
                </a:lnTo>
                <a:lnTo>
                  <a:pt x="398288" y="5413626"/>
                </a:lnTo>
                <a:lnTo>
                  <a:pt x="404505" y="5464447"/>
                </a:lnTo>
                <a:lnTo>
                  <a:pt x="414098" y="5514774"/>
                </a:lnTo>
                <a:lnTo>
                  <a:pt x="427847" y="5564543"/>
                </a:lnTo>
                <a:lnTo>
                  <a:pt x="446531" y="5613692"/>
                </a:lnTo>
                <a:lnTo>
                  <a:pt x="466222" y="5654179"/>
                </a:lnTo>
                <a:lnTo>
                  <a:pt x="487661" y="5691007"/>
                </a:lnTo>
                <a:lnTo>
                  <a:pt x="511419" y="5722518"/>
                </a:lnTo>
                <a:lnTo>
                  <a:pt x="568181" y="5762971"/>
                </a:lnTo>
                <a:lnTo>
                  <a:pt x="602328" y="5768601"/>
                </a:lnTo>
                <a:lnTo>
                  <a:pt x="641081" y="5762293"/>
                </a:lnTo>
                <a:lnTo>
                  <a:pt x="685013" y="5742391"/>
                </a:lnTo>
                <a:lnTo>
                  <a:pt x="734695" y="5707240"/>
                </a:lnTo>
                <a:lnTo>
                  <a:pt x="739619" y="5670624"/>
                </a:lnTo>
                <a:lnTo>
                  <a:pt x="753650" y="5640431"/>
                </a:lnTo>
                <a:lnTo>
                  <a:pt x="774823" y="5615373"/>
                </a:lnTo>
                <a:lnTo>
                  <a:pt x="801167" y="5594162"/>
                </a:lnTo>
                <a:lnTo>
                  <a:pt x="830717" y="5575513"/>
                </a:lnTo>
                <a:lnTo>
                  <a:pt x="861504" y="5558137"/>
                </a:lnTo>
                <a:lnTo>
                  <a:pt x="891561" y="5540748"/>
                </a:lnTo>
                <a:lnTo>
                  <a:pt x="918920" y="5522058"/>
                </a:lnTo>
                <a:lnTo>
                  <a:pt x="941613" y="5500780"/>
                </a:lnTo>
                <a:lnTo>
                  <a:pt x="957674" y="5475627"/>
                </a:lnTo>
                <a:lnTo>
                  <a:pt x="965133" y="5445313"/>
                </a:lnTo>
                <a:lnTo>
                  <a:pt x="962025" y="5408549"/>
                </a:lnTo>
                <a:lnTo>
                  <a:pt x="1003058" y="5427809"/>
                </a:lnTo>
                <a:lnTo>
                  <a:pt x="1027621" y="5454132"/>
                </a:lnTo>
                <a:lnTo>
                  <a:pt x="1041558" y="5484906"/>
                </a:lnTo>
                <a:lnTo>
                  <a:pt x="1050714" y="5517523"/>
                </a:lnTo>
                <a:lnTo>
                  <a:pt x="1060935" y="5549370"/>
                </a:lnTo>
                <a:lnTo>
                  <a:pt x="1078064" y="5577839"/>
                </a:lnTo>
                <a:lnTo>
                  <a:pt x="1107948" y="5600319"/>
                </a:lnTo>
                <a:lnTo>
                  <a:pt x="1129322" y="5570571"/>
                </a:lnTo>
                <a:lnTo>
                  <a:pt x="1144001" y="5536633"/>
                </a:lnTo>
                <a:lnTo>
                  <a:pt x="1154782" y="5500304"/>
                </a:lnTo>
                <a:lnTo>
                  <a:pt x="1164463" y="5463385"/>
                </a:lnTo>
                <a:lnTo>
                  <a:pt x="1175840" y="5427678"/>
                </a:lnTo>
                <a:lnTo>
                  <a:pt x="1191711" y="5394983"/>
                </a:lnTo>
                <a:lnTo>
                  <a:pt x="1214873" y="5367102"/>
                </a:lnTo>
                <a:lnTo>
                  <a:pt x="1248122" y="5345835"/>
                </a:lnTo>
                <a:lnTo>
                  <a:pt x="1294256" y="5332984"/>
                </a:lnTo>
                <a:lnTo>
                  <a:pt x="1354123" y="5340101"/>
                </a:lnTo>
                <a:lnTo>
                  <a:pt x="1395437" y="5332637"/>
                </a:lnTo>
                <a:lnTo>
                  <a:pt x="1421899" y="5313409"/>
                </a:lnTo>
                <a:lnTo>
                  <a:pt x="1437212" y="5285237"/>
                </a:lnTo>
                <a:lnTo>
                  <a:pt x="1445075" y="5250941"/>
                </a:lnTo>
                <a:lnTo>
                  <a:pt x="1453260" y="5175250"/>
                </a:lnTo>
                <a:lnTo>
                  <a:pt x="1466369" y="5068929"/>
                </a:lnTo>
                <a:lnTo>
                  <a:pt x="1472842" y="5019521"/>
                </a:lnTo>
                <a:lnTo>
                  <a:pt x="1479409" y="4971783"/>
                </a:lnTo>
                <a:lnTo>
                  <a:pt x="1486180" y="4925092"/>
                </a:lnTo>
                <a:lnTo>
                  <a:pt x="1493268" y="4878827"/>
                </a:lnTo>
                <a:lnTo>
                  <a:pt x="1500783" y="4832363"/>
                </a:lnTo>
                <a:lnTo>
                  <a:pt x="1508836" y="4785079"/>
                </a:lnTo>
                <a:lnTo>
                  <a:pt x="1517538" y="4736350"/>
                </a:lnTo>
                <a:lnTo>
                  <a:pt x="1527001" y="4685555"/>
                </a:lnTo>
                <a:lnTo>
                  <a:pt x="1537334" y="4632071"/>
                </a:lnTo>
                <a:lnTo>
                  <a:pt x="1540895" y="4602295"/>
                </a:lnTo>
                <a:lnTo>
                  <a:pt x="1549653" y="4531661"/>
                </a:lnTo>
                <a:lnTo>
                  <a:pt x="1591262" y="4481643"/>
                </a:lnTo>
                <a:lnTo>
                  <a:pt x="1635886" y="4477639"/>
                </a:lnTo>
                <a:lnTo>
                  <a:pt x="1673913" y="4492958"/>
                </a:lnTo>
                <a:lnTo>
                  <a:pt x="1691232" y="4521950"/>
                </a:lnTo>
                <a:lnTo>
                  <a:pt x="1695176" y="4559057"/>
                </a:lnTo>
                <a:lnTo>
                  <a:pt x="1693079" y="4598717"/>
                </a:lnTo>
                <a:lnTo>
                  <a:pt x="1692275" y="4635373"/>
                </a:lnTo>
                <a:lnTo>
                  <a:pt x="1697750" y="4697700"/>
                </a:lnTo>
                <a:lnTo>
                  <a:pt x="1700390" y="4751318"/>
                </a:lnTo>
                <a:lnTo>
                  <a:pt x="1700577" y="4797677"/>
                </a:lnTo>
                <a:lnTo>
                  <a:pt x="1698695" y="4838227"/>
                </a:lnTo>
                <a:lnTo>
                  <a:pt x="1695126" y="4874418"/>
                </a:lnTo>
                <a:lnTo>
                  <a:pt x="1690255" y="4907700"/>
                </a:lnTo>
                <a:lnTo>
                  <a:pt x="1684464" y="4939522"/>
                </a:lnTo>
                <a:lnTo>
                  <a:pt x="1671656" y="5004586"/>
                </a:lnTo>
                <a:lnTo>
                  <a:pt x="1665405" y="5040728"/>
                </a:lnTo>
                <a:lnTo>
                  <a:pt x="1659767" y="5081210"/>
                </a:lnTo>
                <a:lnTo>
                  <a:pt x="1655125" y="5127482"/>
                </a:lnTo>
                <a:lnTo>
                  <a:pt x="1651864" y="5180994"/>
                </a:lnTo>
                <a:lnTo>
                  <a:pt x="1650364" y="5243195"/>
                </a:lnTo>
                <a:lnTo>
                  <a:pt x="1659189" y="5249959"/>
                </a:lnTo>
                <a:lnTo>
                  <a:pt x="1681718" y="5242829"/>
                </a:lnTo>
                <a:lnTo>
                  <a:pt x="1711176" y="5208387"/>
                </a:lnTo>
                <a:lnTo>
                  <a:pt x="1740788" y="5133213"/>
                </a:lnTo>
                <a:lnTo>
                  <a:pt x="1756329" y="5077683"/>
                </a:lnTo>
                <a:lnTo>
                  <a:pt x="1772170" y="5023723"/>
                </a:lnTo>
                <a:lnTo>
                  <a:pt x="1788191" y="4971189"/>
                </a:lnTo>
                <a:lnTo>
                  <a:pt x="1804268" y="4919941"/>
                </a:lnTo>
                <a:lnTo>
                  <a:pt x="1851612" y="4772485"/>
                </a:lnTo>
                <a:lnTo>
                  <a:pt x="1866690" y="4724957"/>
                </a:lnTo>
                <a:lnTo>
                  <a:pt x="1881211" y="4678004"/>
                </a:lnTo>
                <a:lnTo>
                  <a:pt x="1895055" y="4631485"/>
                </a:lnTo>
                <a:lnTo>
                  <a:pt x="1908097" y="4585257"/>
                </a:lnTo>
                <a:lnTo>
                  <a:pt x="1920216" y="4539179"/>
                </a:lnTo>
                <a:lnTo>
                  <a:pt x="1931289" y="4493109"/>
                </a:lnTo>
                <a:lnTo>
                  <a:pt x="1941195" y="4446905"/>
                </a:lnTo>
                <a:lnTo>
                  <a:pt x="1962840" y="4452640"/>
                </a:lnTo>
                <a:lnTo>
                  <a:pt x="1983510" y="4435964"/>
                </a:lnTo>
                <a:lnTo>
                  <a:pt x="2003100" y="4405816"/>
                </a:lnTo>
                <a:lnTo>
                  <a:pt x="2021506" y="4371137"/>
                </a:lnTo>
                <a:lnTo>
                  <a:pt x="2038623" y="4340865"/>
                </a:lnTo>
                <a:lnTo>
                  <a:pt x="2054348" y="4323940"/>
                </a:lnTo>
                <a:lnTo>
                  <a:pt x="2068576" y="4329303"/>
                </a:lnTo>
                <a:lnTo>
                  <a:pt x="2078816" y="4374858"/>
                </a:lnTo>
                <a:lnTo>
                  <a:pt x="2092768" y="4419731"/>
                </a:lnTo>
                <a:lnTo>
                  <a:pt x="2111342" y="4463847"/>
                </a:lnTo>
                <a:lnTo>
                  <a:pt x="2135445" y="4507135"/>
                </a:lnTo>
                <a:lnTo>
                  <a:pt x="2165984" y="4549521"/>
                </a:lnTo>
                <a:lnTo>
                  <a:pt x="2175586" y="4597975"/>
                </a:lnTo>
                <a:lnTo>
                  <a:pt x="2182363" y="4645910"/>
                </a:lnTo>
                <a:lnTo>
                  <a:pt x="2187127" y="4693312"/>
                </a:lnTo>
                <a:lnTo>
                  <a:pt x="2190687" y="4740166"/>
                </a:lnTo>
                <a:lnTo>
                  <a:pt x="2193854" y="4786459"/>
                </a:lnTo>
                <a:lnTo>
                  <a:pt x="2197438" y="4832175"/>
                </a:lnTo>
                <a:lnTo>
                  <a:pt x="2202249" y="4877301"/>
                </a:lnTo>
                <a:lnTo>
                  <a:pt x="2209097" y="4921822"/>
                </a:lnTo>
                <a:lnTo>
                  <a:pt x="2218793" y="4965725"/>
                </a:lnTo>
                <a:lnTo>
                  <a:pt x="2232146" y="5008995"/>
                </a:lnTo>
                <a:lnTo>
                  <a:pt x="2249968" y="5051617"/>
                </a:lnTo>
                <a:lnTo>
                  <a:pt x="2273068" y="5093578"/>
                </a:lnTo>
                <a:lnTo>
                  <a:pt x="2302255" y="5134864"/>
                </a:lnTo>
                <a:lnTo>
                  <a:pt x="2303801" y="5122785"/>
                </a:lnTo>
                <a:lnTo>
                  <a:pt x="2313003" y="5079095"/>
                </a:lnTo>
                <a:lnTo>
                  <a:pt x="2336706" y="4992614"/>
                </a:lnTo>
                <a:lnTo>
                  <a:pt x="2381757" y="4852162"/>
                </a:lnTo>
                <a:lnTo>
                  <a:pt x="2406110" y="4794683"/>
                </a:lnTo>
                <a:lnTo>
                  <a:pt x="2432984" y="4753542"/>
                </a:lnTo>
                <a:lnTo>
                  <a:pt x="2479950" y="4701037"/>
                </a:lnTo>
                <a:lnTo>
                  <a:pt x="2497820" y="4681093"/>
                </a:lnTo>
                <a:lnTo>
                  <a:pt x="2537540" y="4630192"/>
                </a:lnTo>
                <a:lnTo>
                  <a:pt x="2559610" y="4596787"/>
                </a:lnTo>
                <a:lnTo>
                  <a:pt x="2583301" y="4556446"/>
                </a:lnTo>
                <a:lnTo>
                  <a:pt x="2608721" y="4507945"/>
                </a:lnTo>
                <a:lnTo>
                  <a:pt x="2635982" y="4450059"/>
                </a:lnTo>
                <a:lnTo>
                  <a:pt x="2665193" y="4381564"/>
                </a:lnTo>
                <a:lnTo>
                  <a:pt x="2696463" y="4301236"/>
                </a:lnTo>
                <a:lnTo>
                  <a:pt x="2704453" y="4340028"/>
                </a:lnTo>
                <a:lnTo>
                  <a:pt x="2708890" y="4379938"/>
                </a:lnTo>
                <a:lnTo>
                  <a:pt x="2710928" y="4420560"/>
                </a:lnTo>
                <a:lnTo>
                  <a:pt x="2712434" y="4502331"/>
                </a:lnTo>
                <a:lnTo>
                  <a:pt x="2714212" y="4542672"/>
                </a:lnTo>
                <a:lnTo>
                  <a:pt x="2718212" y="4582112"/>
                </a:lnTo>
                <a:lnTo>
                  <a:pt x="2725591" y="4620248"/>
                </a:lnTo>
                <a:lnTo>
                  <a:pt x="2737504" y="4656676"/>
                </a:lnTo>
                <a:lnTo>
                  <a:pt x="2755106" y="4690992"/>
                </a:lnTo>
                <a:lnTo>
                  <a:pt x="2779551" y="4722794"/>
                </a:lnTo>
                <a:lnTo>
                  <a:pt x="2811996" y="4751677"/>
                </a:lnTo>
                <a:lnTo>
                  <a:pt x="2853596" y="4777239"/>
                </a:lnTo>
                <a:lnTo>
                  <a:pt x="2905505" y="4799076"/>
                </a:lnTo>
                <a:lnTo>
                  <a:pt x="2919738" y="4753088"/>
                </a:lnTo>
                <a:lnTo>
                  <a:pt x="2929318" y="4705676"/>
                </a:lnTo>
                <a:lnTo>
                  <a:pt x="2936385" y="4657663"/>
                </a:lnTo>
                <a:lnTo>
                  <a:pt x="2943079" y="4609873"/>
                </a:lnTo>
                <a:lnTo>
                  <a:pt x="2951540" y="4563129"/>
                </a:lnTo>
                <a:lnTo>
                  <a:pt x="2963907" y="4518255"/>
                </a:lnTo>
                <a:lnTo>
                  <a:pt x="2982319" y="4476075"/>
                </a:lnTo>
                <a:lnTo>
                  <a:pt x="3008917" y="4437412"/>
                </a:lnTo>
                <a:lnTo>
                  <a:pt x="3045840" y="4403090"/>
                </a:lnTo>
                <a:lnTo>
                  <a:pt x="3071965" y="4381591"/>
                </a:lnTo>
                <a:lnTo>
                  <a:pt x="3094624" y="4358735"/>
                </a:lnTo>
                <a:lnTo>
                  <a:pt x="3114260" y="4334688"/>
                </a:lnTo>
                <a:lnTo>
                  <a:pt x="3131311" y="4309618"/>
                </a:lnTo>
                <a:lnTo>
                  <a:pt x="3145920" y="4348712"/>
                </a:lnTo>
                <a:lnTo>
                  <a:pt x="3150742" y="4361053"/>
                </a:lnTo>
                <a:lnTo>
                  <a:pt x="3156114" y="4350679"/>
                </a:lnTo>
                <a:lnTo>
                  <a:pt x="3163457" y="4329376"/>
                </a:lnTo>
                <a:lnTo>
                  <a:pt x="3182987" y="4258773"/>
                </a:lnTo>
                <a:lnTo>
                  <a:pt x="3194639" y="4211870"/>
                </a:lnTo>
                <a:lnTo>
                  <a:pt x="3207192" y="4158831"/>
                </a:lnTo>
                <a:lnTo>
                  <a:pt x="3220378" y="4100853"/>
                </a:lnTo>
                <a:lnTo>
                  <a:pt x="3233930" y="4039136"/>
                </a:lnTo>
                <a:lnTo>
                  <a:pt x="3247580" y="3974877"/>
                </a:lnTo>
                <a:lnTo>
                  <a:pt x="3261061" y="3909276"/>
                </a:lnTo>
                <a:lnTo>
                  <a:pt x="3274105" y="3843530"/>
                </a:lnTo>
                <a:lnTo>
                  <a:pt x="3286444" y="3778837"/>
                </a:lnTo>
                <a:lnTo>
                  <a:pt x="3297812" y="3716398"/>
                </a:lnTo>
                <a:lnTo>
                  <a:pt x="3307939" y="3657408"/>
                </a:lnTo>
                <a:lnTo>
                  <a:pt x="3316560" y="3603068"/>
                </a:lnTo>
                <a:lnTo>
                  <a:pt x="3323405" y="3554576"/>
                </a:lnTo>
                <a:lnTo>
                  <a:pt x="3328208" y="3513129"/>
                </a:lnTo>
                <a:lnTo>
                  <a:pt x="3330702" y="3479927"/>
                </a:lnTo>
                <a:lnTo>
                  <a:pt x="3356713" y="3589327"/>
                </a:lnTo>
                <a:lnTo>
                  <a:pt x="3377533" y="3710765"/>
                </a:lnTo>
                <a:lnTo>
                  <a:pt x="3391352" y="3809271"/>
                </a:lnTo>
                <a:lnTo>
                  <a:pt x="3396360" y="3849878"/>
                </a:lnTo>
                <a:lnTo>
                  <a:pt x="3429232" y="3805717"/>
                </a:lnTo>
                <a:lnTo>
                  <a:pt x="3538362" y="3534981"/>
                </a:lnTo>
                <a:lnTo>
                  <a:pt x="3739528" y="2830286"/>
                </a:lnTo>
                <a:lnTo>
                  <a:pt x="4048505" y="1484249"/>
                </a:lnTo>
                <a:lnTo>
                  <a:pt x="4056501" y="1440189"/>
                </a:lnTo>
                <a:lnTo>
                  <a:pt x="4064399" y="1384211"/>
                </a:lnTo>
                <a:lnTo>
                  <a:pt x="4072190" y="1317101"/>
                </a:lnTo>
                <a:lnTo>
                  <a:pt x="4083655" y="1197288"/>
                </a:lnTo>
                <a:lnTo>
                  <a:pt x="4091135" y="1105795"/>
                </a:lnTo>
                <a:lnTo>
                  <a:pt x="4098473" y="1005927"/>
                </a:lnTo>
                <a:lnTo>
                  <a:pt x="4105659" y="898472"/>
                </a:lnTo>
                <a:lnTo>
                  <a:pt x="4112683" y="784217"/>
                </a:lnTo>
                <a:lnTo>
                  <a:pt x="4122894" y="601809"/>
                </a:lnTo>
                <a:lnTo>
                  <a:pt x="4132684" y="408531"/>
                </a:lnTo>
                <a:lnTo>
                  <a:pt x="4145025" y="138513"/>
                </a:lnTo>
                <a:lnTo>
                  <a:pt x="4150867" y="0"/>
                </a:lnTo>
                <a:close/>
              </a:path>
            </a:pathLst>
          </a:custGeom>
          <a:solidFill>
            <a:srgbClr val="EF7B97">
              <a:alpha val="20000"/>
            </a:srgbClr>
          </a:solidFill>
          <a:ln>
            <a:noFill/>
          </a:ln>
        </p:spPr>
        <p:txBody>
          <a:bodyPr/>
          <a:lstStyle/>
          <a:p>
            <a:endParaRPr lang="it-IT"/>
          </a:p>
        </p:txBody>
      </p:sp>
      <p:sp>
        <p:nvSpPr>
          <p:cNvPr id="716" name="Google Shape;716;p39"/>
          <p:cNvSpPr/>
          <p:nvPr/>
        </p:nvSpPr>
        <p:spPr>
          <a:xfrm>
            <a:off x="828720" y="529560"/>
            <a:ext cx="3497760" cy="1155240"/>
          </a:xfrm>
          <a:prstGeom prst="rect">
            <a:avLst/>
          </a:prstGeom>
          <a:noFill/>
          <a:ln>
            <a:noFill/>
          </a:ln>
        </p:spPr>
        <p:txBody>
          <a:bodyPr spcFirstLastPara="1" wrap="square" lIns="0" tIns="12225" rIns="0" bIns="0" anchor="t" anchorCtr="0">
            <a:noAutofit/>
          </a:bodyPr>
          <a:lstStyle/>
          <a:p>
            <a:pPr marL="12600" marR="0" lvl="0" indent="0" algn="l" rtl="0">
              <a:lnSpc>
                <a:spcPct val="100000"/>
              </a:lnSpc>
              <a:spcBef>
                <a:spcPts val="0"/>
              </a:spcBef>
              <a:spcAft>
                <a:spcPts val="0"/>
              </a:spcAft>
              <a:buClr>
                <a:srgbClr val="000000"/>
              </a:buClr>
              <a:buSzPts val="4300"/>
              <a:buFont typeface="Arial"/>
              <a:buNone/>
            </a:pPr>
            <a:r>
              <a:rPr lang="it-IT" sz="4300" b="0" i="1" u="none" strike="noStrike" cap="none">
                <a:solidFill>
                  <a:srgbClr val="000000"/>
                </a:solidFill>
                <a:latin typeface="Georgia"/>
                <a:ea typeface="Georgia"/>
                <a:cs typeface="Georgia"/>
                <a:sym typeface="Georgia"/>
              </a:rPr>
              <a:t>Bibliografia</a:t>
            </a:r>
            <a:endParaRPr sz="4300" b="0" i="0" u="none" strike="noStrike" cap="none">
              <a:solidFill>
                <a:srgbClr val="000000"/>
              </a:solidFill>
              <a:latin typeface="Arial"/>
              <a:ea typeface="Arial"/>
              <a:cs typeface="Arial"/>
              <a:sym typeface="Arial"/>
            </a:endParaRPr>
          </a:p>
        </p:txBody>
      </p:sp>
      <p:sp>
        <p:nvSpPr>
          <p:cNvPr id="717" name="Google Shape;717;p39"/>
          <p:cNvSpPr/>
          <p:nvPr/>
        </p:nvSpPr>
        <p:spPr>
          <a:xfrm>
            <a:off x="387750" y="1404525"/>
            <a:ext cx="10800900" cy="5453400"/>
          </a:xfrm>
          <a:prstGeom prst="rect">
            <a:avLst/>
          </a:prstGeom>
          <a:noFill/>
          <a:ln>
            <a:noFill/>
          </a:ln>
        </p:spPr>
        <p:txBody>
          <a:bodyPr spcFirstLastPara="1" wrap="square" lIns="0" tIns="12225" rIns="0" bIns="0" anchor="t" anchorCtr="0">
            <a:noAutofit/>
          </a:bodyPr>
          <a:lstStyle/>
          <a:p>
            <a:pPr marL="457200" marR="0" lvl="0" indent="-336550" algn="l" rtl="0">
              <a:lnSpc>
                <a:spcPct val="100000"/>
              </a:lnSpc>
              <a:spcBef>
                <a:spcPts val="0"/>
              </a:spcBef>
              <a:spcAft>
                <a:spcPts val="0"/>
              </a:spcAft>
              <a:buClr>
                <a:srgbClr val="000000"/>
              </a:buClr>
              <a:buSzPts val="1700"/>
              <a:buFont typeface="Verdana"/>
              <a:buChar char="●"/>
            </a:pPr>
            <a:r>
              <a:rPr lang="it-IT" sz="1700" b="0" i="0" u="sng" strike="noStrike" cap="none">
                <a:solidFill>
                  <a:srgbClr val="0000FF"/>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LINEE-GUIDA-PER-LE-COMMISSIONI-TERRITORIALI_IDENTIFICAZIONE-VITTIME-DI- </a:t>
            </a:r>
            <a:r>
              <a:rPr lang="it-IT" sz="1700" b="0" i="0" u="none" strike="noStrike" cap="none">
                <a:solidFill>
                  <a:srgbClr val="EB8067"/>
                </a:solidFill>
                <a:latin typeface="Verdana"/>
                <a:ea typeface="Verdana"/>
                <a:cs typeface="Verdana"/>
                <a:sym typeface="Verdana"/>
              </a:rPr>
              <a:t> </a:t>
            </a:r>
            <a:r>
              <a:rPr lang="it-IT" sz="1700" b="0" i="0" u="sng" strike="noStrike" cap="none">
                <a:solidFill>
                  <a:srgbClr val="0000FF"/>
                </a:solidFill>
                <a:latin typeface="Verdana"/>
                <a:ea typeface="Verdana"/>
                <a:cs typeface="Verdana"/>
                <a:sym typeface="Verdana"/>
                <a:hlinkClick r:id="rId4">
                  <a:extLst>
                    <a:ext uri="{A12FA001-AC4F-418D-AE19-62706E023703}">
                      <ahyp:hlinkClr xmlns:ahyp="http://schemas.microsoft.com/office/drawing/2018/hyperlinkcolor" val="tx"/>
                    </a:ext>
                  </a:extLst>
                </a:hlinkClick>
              </a:rPr>
              <a:t>TRATTA.PDF (UNHCR.ORG)HTTPS://WWW.OSSERVATORIOINTERVENTITRATTA.IT/LA-  TRATTA-DI-ESSERI-UMANI/</a:t>
            </a:r>
            <a:endParaRPr sz="1700" b="0"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Verdana"/>
              <a:buChar char="●"/>
            </a:pPr>
            <a:r>
              <a:rPr lang="it-IT" sz="1700" b="0" i="0" u="sng" strike="noStrike" cap="none">
                <a:solidFill>
                  <a:srgbClr val="0000FF"/>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SAPER RICONOSCERE MINORENNI VITTIME DI TRATTA E SFRUTTAMENTO IN ITALIA –</a:t>
            </a:r>
            <a:endParaRPr sz="1700" b="0"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Verdana"/>
              <a:buChar char="●"/>
            </a:pPr>
            <a:r>
              <a:rPr lang="it-IT" sz="1700" b="0" i="0" u="sng" strike="noStrike" cap="none">
                <a:solidFill>
                  <a:srgbClr val="0000FF"/>
                </a:solidFill>
                <a:latin typeface="Verdana"/>
                <a:ea typeface="Verdana"/>
                <a:cs typeface="Verdana"/>
                <a:sym typeface="Verdana"/>
                <a:hlinkClick r:id="rId5">
                  <a:extLst>
                    <a:ext uri="{A12FA001-AC4F-418D-AE19-62706E023703}">
                      <ahyp:hlinkClr xmlns:ahyp="http://schemas.microsoft.com/office/drawing/2018/hyperlinkcolor" val="tx"/>
                    </a:ext>
                  </a:extLst>
                </a:hlinkClick>
              </a:rPr>
              <a:t>SAVE THE CHILDREN 25 AGOSTO 2020 – OSSERVATORIO INTERVENTI TRATTA</a:t>
            </a:r>
            <a:endParaRPr sz="1700" b="0" i="0" u="none" strike="noStrike" cap="none">
              <a:solidFill>
                <a:srgbClr val="000000"/>
              </a:solidFill>
              <a:latin typeface="Arial"/>
              <a:ea typeface="Arial"/>
              <a:cs typeface="Arial"/>
              <a:sym typeface="Arial"/>
            </a:endParaRPr>
          </a:p>
          <a:p>
            <a:pPr marL="457200" marR="0" lvl="0" indent="-336550" algn="l" rtl="0">
              <a:lnSpc>
                <a:spcPct val="143000"/>
              </a:lnSpc>
              <a:spcBef>
                <a:spcPts val="0"/>
              </a:spcBef>
              <a:spcAft>
                <a:spcPts val="0"/>
              </a:spcAft>
              <a:buClr>
                <a:srgbClr val="000000"/>
              </a:buClr>
              <a:buSzPts val="1700"/>
              <a:buFont typeface="Verdana"/>
              <a:buChar char="●"/>
            </a:pPr>
            <a:r>
              <a:rPr lang="it-IT" sz="1700" b="0" i="0" u="sng" strike="noStrike" cap="none">
                <a:solidFill>
                  <a:srgbClr val="EB8067"/>
                </a:solidFill>
                <a:latin typeface="Verdana"/>
                <a:ea typeface="Verdana"/>
                <a:cs typeface="Verdana"/>
                <a:sym typeface="Verdana"/>
              </a:rPr>
              <a:t>FILE:///C:/USERS/HP/DOWNLOADS/ARTICOLO%20NIGRIZIA.PDF </a:t>
            </a:r>
            <a:r>
              <a:rPr lang="it-IT" sz="1700" b="0" i="0" u="none" strike="noStrike" cap="none">
                <a:solidFill>
                  <a:srgbClr val="EB8067"/>
                </a:solidFill>
                <a:latin typeface="Verdana"/>
                <a:ea typeface="Verdana"/>
                <a:cs typeface="Verdana"/>
                <a:sym typeface="Verdana"/>
              </a:rPr>
              <a:t> </a:t>
            </a:r>
            <a:r>
              <a:rPr lang="it-IT" sz="1700" b="0" i="0" u="sng" strike="noStrike" cap="none">
                <a:solidFill>
                  <a:srgbClr val="0000FF"/>
                </a:solidFill>
                <a:latin typeface="Verdana"/>
                <a:ea typeface="Verdana"/>
                <a:cs typeface="Verdana"/>
                <a:sym typeface="Verdana"/>
                <a:hlinkClick r:id="rId6">
                  <a:extLst>
                    <a:ext uri="{A12FA001-AC4F-418D-AE19-62706E023703}">
                      <ahyp:hlinkClr xmlns:ahyp="http://schemas.microsoft.com/office/drawing/2018/hyperlinkcolor" val="tx"/>
                    </a:ext>
                  </a:extLst>
                </a:hlinkClick>
              </a:rPr>
              <a:t>HTTP://GAATW.ORG/ATR/ANTITRAFFICKINGREVIEW_ISSUE15.PDF</a:t>
            </a:r>
            <a:endParaRPr sz="1700" b="0"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Verdana"/>
              <a:buChar char="●"/>
            </a:pPr>
            <a:r>
              <a:rPr lang="it-IT" sz="1700" b="0" i="0" u="sng" strike="noStrike" cap="none">
                <a:solidFill>
                  <a:srgbClr val="0000FF"/>
                </a:solidFill>
                <a:latin typeface="Verdana"/>
                <a:ea typeface="Verdana"/>
                <a:cs typeface="Verdana"/>
                <a:sym typeface="Verdana"/>
                <a:hlinkClick r:id="rId7">
                  <a:extLst>
                    <a:ext uri="{A12FA001-AC4F-418D-AE19-62706E023703}">
                      <ahyp:hlinkClr xmlns:ahyp="http://schemas.microsoft.com/office/drawing/2018/hyperlinkcolor" val="tx"/>
                    </a:ext>
                  </a:extLst>
                </a:hlinkClick>
              </a:rPr>
              <a:t>HTTPS://ASVIS.IT/GOAL10/HOME/305-7605/IL-MONDO-IN-MOVIMENTO-OLTRE-300-  MILIONI-DI-MIGRANTI-ENTRO-IL-2030</a:t>
            </a:r>
            <a:endParaRPr sz="1700" b="0"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Arial"/>
              <a:buChar char="●"/>
            </a:pPr>
            <a:r>
              <a:rPr lang="it-IT" sz="1700" b="0" i="0" u="sng" strike="noStrike" cap="none">
                <a:solidFill>
                  <a:schemeClr val="hlink"/>
                </a:solidFill>
                <a:latin typeface="Arial"/>
                <a:ea typeface="Arial"/>
                <a:cs typeface="Arial"/>
                <a:sym typeface="Arial"/>
                <a:hlinkClick r:id="rId8"/>
              </a:rPr>
              <a:t>https://www.ilo.org/sites/default/files/wcmsp5/groups/public/@europe/@ro-geneva/@ilo-rome/documents/publication/wcms_842406.pdf</a:t>
            </a:r>
            <a:endParaRPr sz="1700" b="0"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000000"/>
              </a:buClr>
              <a:buSzPts val="1700"/>
              <a:buFont typeface="Arial"/>
              <a:buChar char="●"/>
            </a:pPr>
            <a:r>
              <a:rPr lang="it-IT" sz="1700" b="0" i="0" u="sng" strike="noStrike" cap="none">
                <a:solidFill>
                  <a:schemeClr val="hlink"/>
                </a:solidFill>
                <a:latin typeface="Arial"/>
                <a:ea typeface="Arial"/>
                <a:cs typeface="Arial"/>
                <a:sym typeface="Arial"/>
                <a:hlinkClick r:id="rId9"/>
              </a:rPr>
              <a:t>https://www.lavorodirittieuropa.it/images/Dignit%C3%A0_e_lavoro_ai_margini_LDE_Calaf%C3%A0_.pdf</a:t>
            </a:r>
            <a:endParaRPr sz="17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it-IT" sz="900" b="0" i="0" u="none" strike="noStrike" cap="none">
                <a:solidFill>
                  <a:schemeClr val="dk1"/>
                </a:solidFill>
                <a:latin typeface="Arial"/>
                <a:ea typeface="Arial"/>
                <a:cs typeface="Arial"/>
                <a:sym typeface="Arial"/>
              </a:rPr>
              <a:t>Pre</a:t>
            </a:r>
            <a:r>
              <a:rPr lang="it-IT" sz="1100" b="0" i="0" u="none" strike="noStrike" cap="none">
                <a:solidFill>
                  <a:schemeClr val="dk1"/>
                </a:solidFill>
                <a:latin typeface="Arial"/>
                <a:ea typeface="Arial"/>
                <a:cs typeface="Arial"/>
                <a:sym typeface="Arial"/>
              </a:rPr>
              <a:t>venire lo sfruttamento. </a:t>
            </a:r>
            <a:r>
              <a:rPr lang="it-IT" sz="800" b="0" i="0" u="none" strike="noStrike" cap="none">
                <a:solidFill>
                  <a:schemeClr val="dk1"/>
                </a:solidFill>
                <a:latin typeface="Arial"/>
                <a:ea typeface="Arial"/>
                <a:cs typeface="Arial"/>
                <a:sym typeface="Arial"/>
              </a:rPr>
              <a:t>FORMAZIONE OPERATORI/RICI MERCATO DEL LAVORO-REGIONE LOMBARDIA WP3 –INTERMEDIAZIONE, </a:t>
            </a:r>
            <a:r>
              <a:rPr lang="it-IT" sz="1100" b="0" i="0" u="none" strike="noStrike" cap="none">
                <a:solidFill>
                  <a:schemeClr val="dk1"/>
                </a:solidFill>
                <a:latin typeface="Arial"/>
                <a:ea typeface="Arial"/>
                <a:cs typeface="Arial"/>
                <a:sym typeface="Arial"/>
              </a:rPr>
              <a:t>Milano 25 novembre 2021, Laura Calafà, UNIVR. FARm - FAMI 2014-2020 – OS 2 –ON 2 – lett. i-ter – 2019-2021 – Prog. n. 2968 CUP: B38D19004710007</a:t>
            </a:r>
            <a:endParaRPr sz="1900" b="0" i="0" u="none" strike="noStrike" cap="none">
              <a:solidFill>
                <a:srgbClr val="000000"/>
              </a:solidFill>
              <a:latin typeface="Arial"/>
              <a:ea typeface="Arial"/>
              <a:cs typeface="Arial"/>
              <a:sym typeface="Arial"/>
            </a:endParaRPr>
          </a:p>
          <a:p>
            <a:pPr marL="12599" marR="0" lvl="0" indent="0" algn="l" rtl="0">
              <a:lnSpc>
                <a:spcPct val="100000"/>
              </a:lnSpc>
              <a:spcBef>
                <a:spcPts val="995"/>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a:p>
            <a:pPr marL="12600" marR="0" lvl="0" indent="0" algn="l" rtl="0">
              <a:lnSpc>
                <a:spcPct val="100000"/>
              </a:lnSpc>
              <a:spcBef>
                <a:spcPts val="995"/>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a:p>
            <a:pPr marL="12600" marR="0" lvl="0" indent="0" algn="l" rtl="0">
              <a:lnSpc>
                <a:spcPct val="100000"/>
              </a:lnSpc>
              <a:spcBef>
                <a:spcPts val="1009"/>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718" name="Google Shape;718;p39"/>
          <p:cNvPicPr preferRelativeResize="0"/>
          <p:nvPr/>
        </p:nvPicPr>
        <p:blipFill rotWithShape="1">
          <a:blip r:embed="rId10">
            <a:alphaModFix/>
          </a:blip>
          <a:srcRect/>
          <a:stretch/>
        </p:blipFill>
        <p:spPr>
          <a:xfrm>
            <a:off x="11069500" y="5811442"/>
            <a:ext cx="1122500" cy="1046557"/>
          </a:xfrm>
          <a:prstGeom prst="rect">
            <a:avLst/>
          </a:prstGeom>
          <a:noFill/>
          <a:ln>
            <a:noFill/>
          </a:ln>
        </p:spPr>
      </p:pic>
      <p:grpSp>
        <p:nvGrpSpPr>
          <p:cNvPr id="719" name="Google Shape;719;p39"/>
          <p:cNvGrpSpPr/>
          <p:nvPr/>
        </p:nvGrpSpPr>
        <p:grpSpPr>
          <a:xfrm>
            <a:off x="0" y="5843798"/>
            <a:ext cx="1122501" cy="1015975"/>
            <a:chOff x="218349" y="5737450"/>
            <a:chExt cx="1122501" cy="1122500"/>
          </a:xfrm>
        </p:grpSpPr>
        <p:pic>
          <p:nvPicPr>
            <p:cNvPr id="720" name="Google Shape;720;p39"/>
            <p:cNvPicPr preferRelativeResize="0"/>
            <p:nvPr/>
          </p:nvPicPr>
          <p:blipFill rotWithShape="1">
            <a:blip r:embed="rId11">
              <a:alphaModFix/>
            </a:blip>
            <a:srcRect/>
            <a:stretch/>
          </p:blipFill>
          <p:spPr>
            <a:xfrm>
              <a:off x="218350" y="6726951"/>
              <a:ext cx="1122500" cy="131048"/>
            </a:xfrm>
            <a:prstGeom prst="rect">
              <a:avLst/>
            </a:prstGeom>
            <a:noFill/>
            <a:ln>
              <a:noFill/>
            </a:ln>
          </p:spPr>
        </p:pic>
        <p:pic>
          <p:nvPicPr>
            <p:cNvPr id="721" name="Google Shape;721;p39"/>
            <p:cNvPicPr preferRelativeResize="0"/>
            <p:nvPr/>
          </p:nvPicPr>
          <p:blipFill rotWithShape="1">
            <a:blip r:embed="rId12">
              <a:alphaModFix/>
            </a:blip>
            <a:srcRect/>
            <a:stretch/>
          </p:blipFill>
          <p:spPr>
            <a:xfrm>
              <a:off x="218349" y="5737450"/>
              <a:ext cx="1122500" cy="1122500"/>
            </a:xfrm>
            <a:prstGeom prst="rect">
              <a:avLst/>
            </a:prstGeom>
            <a:noFill/>
            <a:ln>
              <a:noFill/>
            </a:ln>
          </p:spPr>
        </p:pic>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40"/>
          <p:cNvSpPr/>
          <p:nvPr/>
        </p:nvSpPr>
        <p:spPr>
          <a:xfrm>
            <a:off x="1102599" y="2365925"/>
            <a:ext cx="9840600" cy="2541900"/>
          </a:xfrm>
          <a:prstGeom prst="rect">
            <a:avLst/>
          </a:prstGeom>
          <a:noFill/>
          <a:ln>
            <a:noFill/>
          </a:ln>
        </p:spPr>
        <p:txBody>
          <a:bodyPr spcFirstLastPara="1" wrap="square" lIns="0" tIns="74150" rIns="0" bIns="0" anchor="t" anchorCtr="0">
            <a:noAutofit/>
          </a:bodyPr>
          <a:lstStyle/>
          <a:p>
            <a:pPr marL="855360" marR="0" lvl="0" indent="0" algn="ctr" rtl="0">
              <a:lnSpc>
                <a:spcPct val="108027"/>
              </a:lnSpc>
              <a:spcBef>
                <a:spcPts val="0"/>
              </a:spcBef>
              <a:spcAft>
                <a:spcPts val="0"/>
              </a:spcAft>
              <a:buClr>
                <a:srgbClr val="000000"/>
              </a:buClr>
              <a:buSzPts val="3600"/>
              <a:buFont typeface="Arial"/>
              <a:buNone/>
            </a:pPr>
            <a:r>
              <a:rPr lang="it-IT" sz="3600" b="0" i="1" u="none" strike="noStrike" cap="none">
                <a:solidFill>
                  <a:srgbClr val="000000"/>
                </a:solidFill>
                <a:latin typeface="Georgia"/>
                <a:ea typeface="Georgia"/>
                <a:cs typeface="Georgia"/>
                <a:sym typeface="Georgia"/>
              </a:rPr>
              <a:t>Progetto Anti tratta di Trieste -  CDCP ApS</a:t>
            </a:r>
            <a:endParaRPr sz="3600" b="0" i="0" u="none" strike="noStrike" cap="none">
              <a:solidFill>
                <a:srgbClr val="000000"/>
              </a:solidFill>
              <a:latin typeface="Arial"/>
              <a:ea typeface="Arial"/>
              <a:cs typeface="Arial"/>
              <a:sym typeface="Arial"/>
            </a:endParaRPr>
          </a:p>
          <a:p>
            <a:pPr marL="855360" marR="0" lvl="0" indent="0" algn="ctr" rtl="0">
              <a:lnSpc>
                <a:spcPct val="100388"/>
              </a:lnSpc>
              <a:spcBef>
                <a:spcPts val="0"/>
              </a:spcBef>
              <a:spcAft>
                <a:spcPts val="0"/>
              </a:spcAft>
              <a:buClr>
                <a:srgbClr val="000000"/>
              </a:buClr>
              <a:buSzPts val="3600"/>
              <a:buFont typeface="Arial"/>
              <a:buNone/>
            </a:pPr>
            <a:r>
              <a:rPr lang="it-IT" sz="3600" b="0" i="1" u="none" strike="noStrike" cap="none">
                <a:solidFill>
                  <a:srgbClr val="000000"/>
                </a:solidFill>
                <a:latin typeface="Georgia"/>
                <a:ea typeface="Georgia"/>
                <a:cs typeface="Georgia"/>
                <a:sym typeface="Georgia"/>
              </a:rPr>
              <a:t>Sede legale: Via Pisoni ,3</a:t>
            </a:r>
            <a:endParaRPr sz="3600" b="0" i="0" u="none" strike="noStrike" cap="none">
              <a:solidFill>
                <a:srgbClr val="000000"/>
              </a:solidFill>
              <a:latin typeface="Arial"/>
              <a:ea typeface="Arial"/>
              <a:cs typeface="Arial"/>
              <a:sym typeface="Arial"/>
            </a:endParaRPr>
          </a:p>
          <a:p>
            <a:pPr marL="12600" marR="0" lvl="0" indent="0" algn="ctr" rtl="0">
              <a:lnSpc>
                <a:spcPct val="108027"/>
              </a:lnSpc>
              <a:spcBef>
                <a:spcPts val="275"/>
              </a:spcBef>
              <a:spcAft>
                <a:spcPts val="0"/>
              </a:spcAft>
              <a:buClr>
                <a:srgbClr val="000000"/>
              </a:buClr>
              <a:buSzPts val="3600"/>
              <a:buFont typeface="Arial"/>
              <a:buNone/>
            </a:pPr>
            <a:r>
              <a:rPr lang="it-IT" sz="3600" b="0" i="1" u="none" strike="noStrike" cap="none">
                <a:solidFill>
                  <a:srgbClr val="000000"/>
                </a:solidFill>
                <a:latin typeface="Georgia"/>
                <a:ea typeface="Georgia"/>
                <a:cs typeface="Georgia"/>
                <a:sym typeface="Georgia"/>
              </a:rPr>
              <a:t>sede operativa: Androna degli Orti, 4  </a:t>
            </a:r>
            <a:r>
              <a:rPr lang="it-IT" sz="3600" b="0" i="1" u="sng" strike="noStrike" cap="none">
                <a:solidFill>
                  <a:srgbClr val="0000FF"/>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stellapolare.trieste@gmail.com</a:t>
            </a:r>
            <a:endParaRPr sz="3600" b="0" i="0" u="none" strike="noStrike" cap="none">
              <a:solidFill>
                <a:srgbClr val="000000"/>
              </a:solidFill>
              <a:latin typeface="Arial"/>
              <a:ea typeface="Arial"/>
              <a:cs typeface="Arial"/>
              <a:sym typeface="Arial"/>
            </a:endParaRPr>
          </a:p>
          <a:p>
            <a:pPr marL="12600" marR="0" lvl="0" indent="0" algn="ctr" rtl="0">
              <a:lnSpc>
                <a:spcPct val="108027"/>
              </a:lnSpc>
              <a:spcBef>
                <a:spcPts val="275"/>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grpSp>
        <p:nvGrpSpPr>
          <p:cNvPr id="727" name="Google Shape;727;p40"/>
          <p:cNvGrpSpPr/>
          <p:nvPr/>
        </p:nvGrpSpPr>
        <p:grpSpPr>
          <a:xfrm>
            <a:off x="0" y="5843798"/>
            <a:ext cx="1122501" cy="1015975"/>
            <a:chOff x="218349" y="5737450"/>
            <a:chExt cx="1122501" cy="1122500"/>
          </a:xfrm>
        </p:grpSpPr>
        <p:pic>
          <p:nvPicPr>
            <p:cNvPr id="728" name="Google Shape;728;p40"/>
            <p:cNvPicPr preferRelativeResize="0"/>
            <p:nvPr/>
          </p:nvPicPr>
          <p:blipFill rotWithShape="1">
            <a:blip r:embed="rId4">
              <a:alphaModFix/>
            </a:blip>
            <a:srcRect/>
            <a:stretch/>
          </p:blipFill>
          <p:spPr>
            <a:xfrm>
              <a:off x="218350" y="6726951"/>
              <a:ext cx="1122500" cy="131048"/>
            </a:xfrm>
            <a:prstGeom prst="rect">
              <a:avLst/>
            </a:prstGeom>
            <a:noFill/>
            <a:ln>
              <a:noFill/>
            </a:ln>
          </p:spPr>
        </p:pic>
        <p:pic>
          <p:nvPicPr>
            <p:cNvPr id="729" name="Google Shape;729;p40"/>
            <p:cNvPicPr preferRelativeResize="0"/>
            <p:nvPr/>
          </p:nvPicPr>
          <p:blipFill rotWithShape="1">
            <a:blip r:embed="rId5">
              <a:alphaModFix/>
            </a:blip>
            <a:srcRect/>
            <a:stretch/>
          </p:blipFill>
          <p:spPr>
            <a:xfrm>
              <a:off x="218349" y="5737450"/>
              <a:ext cx="1122500" cy="1122500"/>
            </a:xfrm>
            <a:prstGeom prst="rect">
              <a:avLst/>
            </a:prstGeom>
            <a:noFill/>
            <a:ln>
              <a:noFill/>
            </a:ln>
          </p:spPr>
        </p:pic>
      </p:grpSp>
      <p:pic>
        <p:nvPicPr>
          <p:cNvPr id="730" name="Google Shape;730;p40"/>
          <p:cNvPicPr preferRelativeResize="0"/>
          <p:nvPr/>
        </p:nvPicPr>
        <p:blipFill rotWithShape="1">
          <a:blip r:embed="rId6">
            <a:alphaModFix/>
          </a:blip>
          <a:srcRect/>
          <a:stretch/>
        </p:blipFill>
        <p:spPr>
          <a:xfrm>
            <a:off x="11069500" y="5811442"/>
            <a:ext cx="1122500" cy="10465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6"/>
          <p:cNvSpPr/>
          <p:nvPr/>
        </p:nvSpPr>
        <p:spPr>
          <a:xfrm>
            <a:off x="955425" y="689400"/>
            <a:ext cx="11359200" cy="730500"/>
          </a:xfrm>
          <a:prstGeom prst="rect">
            <a:avLst/>
          </a:prstGeom>
          <a:noFill/>
          <a:ln>
            <a:noFill/>
          </a:ln>
        </p:spPr>
        <p:txBody>
          <a:bodyPr spcFirstLastPara="1" wrap="square" lIns="0" tIns="12225" rIns="0" bIns="0" anchor="t" anchorCtr="0">
            <a:noAutofit/>
          </a:bodyPr>
          <a:lstStyle/>
          <a:p>
            <a:pPr marL="0" marR="0" lvl="0" indent="0" algn="l" rtl="0">
              <a:lnSpc>
                <a:spcPct val="114024"/>
              </a:lnSpc>
              <a:spcBef>
                <a:spcPts val="0"/>
              </a:spcBef>
              <a:spcAft>
                <a:spcPts val="0"/>
              </a:spcAft>
              <a:buClr>
                <a:srgbClr val="000000"/>
              </a:buClr>
              <a:buSzPts val="4000"/>
              <a:buFont typeface="Arial"/>
              <a:buNone/>
            </a:pPr>
            <a:r>
              <a:rPr lang="it-IT" sz="4000" b="0" i="1" u="none" strike="noStrike" cap="none">
                <a:solidFill>
                  <a:srgbClr val="000000"/>
                </a:solidFill>
                <a:latin typeface="Georgia"/>
                <a:ea typeface="Georgia"/>
                <a:cs typeface="Georgia"/>
                <a:sym typeface="Georgia"/>
              </a:rPr>
              <a:t>Che cos’è il traffico di persone –</a:t>
            </a:r>
            <a:r>
              <a:rPr lang="it-IT" sz="1800" b="0" i="0" u="none" strike="noStrike" cap="none">
                <a:solidFill>
                  <a:srgbClr val="000000"/>
                </a:solidFill>
                <a:latin typeface="Arial"/>
                <a:ea typeface="Arial"/>
                <a:cs typeface="Arial"/>
                <a:sym typeface="Arial"/>
              </a:rPr>
              <a:t> </a:t>
            </a:r>
            <a:r>
              <a:rPr lang="it-IT" sz="4000" b="0" i="1" u="none" strike="noStrike" cap="none">
                <a:solidFill>
                  <a:srgbClr val="000000"/>
                </a:solidFill>
                <a:latin typeface="Georgia"/>
                <a:ea typeface="Georgia"/>
                <a:cs typeface="Georgia"/>
                <a:sym typeface="Georgia"/>
              </a:rPr>
              <a:t>smuggling?</a:t>
            </a:r>
            <a:endParaRPr sz="4000" b="0" i="0" u="none" strike="noStrike" cap="none">
              <a:solidFill>
                <a:srgbClr val="000000"/>
              </a:solidFill>
              <a:latin typeface="Arial"/>
              <a:ea typeface="Arial"/>
              <a:cs typeface="Arial"/>
              <a:sym typeface="Arial"/>
            </a:endParaRPr>
          </a:p>
        </p:txBody>
      </p:sp>
      <p:sp>
        <p:nvSpPr>
          <p:cNvPr id="198" name="Google Shape;198;p6"/>
          <p:cNvSpPr/>
          <p:nvPr/>
        </p:nvSpPr>
        <p:spPr>
          <a:xfrm>
            <a:off x="801975" y="2325050"/>
            <a:ext cx="10708800" cy="2685000"/>
          </a:xfrm>
          <a:prstGeom prst="rect">
            <a:avLst/>
          </a:prstGeom>
          <a:noFill/>
          <a:ln>
            <a:noFill/>
          </a:ln>
        </p:spPr>
        <p:txBody>
          <a:bodyPr spcFirstLastPara="1" wrap="square" lIns="0" tIns="12225" rIns="0" bIns="0" anchor="t" anchorCtr="0">
            <a:noAutofit/>
          </a:bodyPr>
          <a:lstStyle/>
          <a:p>
            <a:pPr marL="12600" marR="0" lvl="0" indent="0" algn="l" rtl="0">
              <a:lnSpc>
                <a:spcPct val="100000"/>
              </a:lnSpc>
              <a:spcBef>
                <a:spcPts val="0"/>
              </a:spcBef>
              <a:spcAft>
                <a:spcPts val="0"/>
              </a:spcAft>
              <a:buClr>
                <a:srgbClr val="000000"/>
              </a:buClr>
              <a:buSzPts val="2800"/>
              <a:buFont typeface="Arial"/>
              <a:buNone/>
            </a:pPr>
            <a:r>
              <a:rPr lang="it-IT" sz="2800" b="0" i="0" u="none" strike="noStrike" cap="none">
                <a:solidFill>
                  <a:srgbClr val="000000"/>
                </a:solidFill>
                <a:latin typeface="Verdana"/>
                <a:ea typeface="Verdana"/>
                <a:cs typeface="Verdana"/>
                <a:sym typeface="Verdana"/>
              </a:rPr>
              <a:t>Indica il procurare, al fine di ricavare, direttamente o  indirettamente, un vantaggio finanziario o materiale con  </a:t>
            </a:r>
            <a:r>
              <a:rPr lang="it-IT" sz="2800" b="1" i="0" u="none" strike="noStrike" cap="none">
                <a:solidFill>
                  <a:srgbClr val="000000"/>
                </a:solidFill>
                <a:latin typeface="Tahoma"/>
                <a:ea typeface="Tahoma"/>
                <a:cs typeface="Tahoma"/>
                <a:sym typeface="Tahoma"/>
              </a:rPr>
              <a:t>l'ingresso illegale di una persona in uno stato </a:t>
            </a:r>
            <a:r>
              <a:rPr lang="it-IT" sz="2800" b="0" i="0" u="none" strike="noStrike" cap="none">
                <a:solidFill>
                  <a:srgbClr val="000000"/>
                </a:solidFill>
                <a:latin typeface="Verdana"/>
                <a:ea typeface="Verdana"/>
                <a:cs typeface="Verdana"/>
                <a:sym typeface="Verdana"/>
              </a:rPr>
              <a:t>parte di cui  la persona </a:t>
            </a:r>
            <a:r>
              <a:rPr lang="it-IT" sz="2800" b="0" i="0" u="sng" strike="noStrike" cap="none">
                <a:solidFill>
                  <a:srgbClr val="000000"/>
                </a:solidFill>
                <a:latin typeface="Verdana"/>
                <a:ea typeface="Verdana"/>
                <a:cs typeface="Verdana"/>
                <a:sym typeface="Verdana"/>
              </a:rPr>
              <a:t>non è cittadina o residente permanente.</a:t>
            </a:r>
            <a:endParaRPr sz="2800" b="0" i="0" u="sng" strike="noStrike" cap="none">
              <a:solidFill>
                <a:srgbClr val="000000"/>
              </a:solidFill>
              <a:latin typeface="Arial"/>
              <a:ea typeface="Arial"/>
              <a:cs typeface="Arial"/>
              <a:sym typeface="Arial"/>
            </a:endParaRPr>
          </a:p>
        </p:txBody>
      </p:sp>
      <p:grpSp>
        <p:nvGrpSpPr>
          <p:cNvPr id="199" name="Google Shape;199;p6"/>
          <p:cNvGrpSpPr/>
          <p:nvPr/>
        </p:nvGrpSpPr>
        <p:grpSpPr>
          <a:xfrm>
            <a:off x="0" y="5843798"/>
            <a:ext cx="1122501" cy="1015975"/>
            <a:chOff x="218349" y="5737450"/>
            <a:chExt cx="1122501" cy="1122500"/>
          </a:xfrm>
        </p:grpSpPr>
        <p:pic>
          <p:nvPicPr>
            <p:cNvPr id="200" name="Google Shape;200;p6"/>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201" name="Google Shape;201;p6"/>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202" name="Google Shape;202;p6"/>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7"/>
          <p:cNvSpPr/>
          <p:nvPr/>
        </p:nvSpPr>
        <p:spPr>
          <a:xfrm>
            <a:off x="3330360" y="2297880"/>
            <a:ext cx="5528520" cy="1155600"/>
          </a:xfrm>
          <a:prstGeom prst="rect">
            <a:avLst/>
          </a:prstGeom>
          <a:noFill/>
          <a:ln>
            <a:noFill/>
          </a:ln>
        </p:spPr>
        <p:txBody>
          <a:bodyPr spcFirstLastPara="1" wrap="square" lIns="0" tIns="12600" rIns="0" bIns="0" anchor="t" anchorCtr="0">
            <a:noAutofit/>
          </a:bodyPr>
          <a:lstStyle/>
          <a:p>
            <a:pPr marL="64079" marR="0" lvl="0" indent="0" algn="l" rtl="0">
              <a:lnSpc>
                <a:spcPct val="100000"/>
              </a:lnSpc>
              <a:spcBef>
                <a:spcPts val="0"/>
              </a:spcBef>
              <a:spcAft>
                <a:spcPts val="0"/>
              </a:spcAft>
              <a:buClr>
                <a:srgbClr val="000000"/>
              </a:buClr>
              <a:buSzPts val="3600"/>
              <a:buFont typeface="Arial"/>
              <a:buNone/>
            </a:pPr>
            <a:r>
              <a:rPr lang="it-IT" sz="3600" b="0" i="1" u="none" strike="noStrike" cap="none">
                <a:solidFill>
                  <a:srgbClr val="000000"/>
                </a:solidFill>
                <a:latin typeface="Georgia"/>
                <a:ea typeface="Georgia"/>
                <a:cs typeface="Georgia"/>
                <a:sym typeface="Georgia"/>
              </a:rPr>
              <a:t>Qual è la differenza tra</a:t>
            </a:r>
            <a:endParaRPr sz="3600" b="0" i="0" u="none" strike="noStrike" cap="none">
              <a:solidFill>
                <a:srgbClr val="000000"/>
              </a:solidFill>
              <a:latin typeface="Arial"/>
              <a:ea typeface="Arial"/>
              <a:cs typeface="Arial"/>
              <a:sym typeface="Arial"/>
            </a:endParaRPr>
          </a:p>
        </p:txBody>
      </p:sp>
      <p:sp>
        <p:nvSpPr>
          <p:cNvPr id="208" name="Google Shape;208;p7"/>
          <p:cNvSpPr/>
          <p:nvPr/>
        </p:nvSpPr>
        <p:spPr>
          <a:xfrm>
            <a:off x="2792520" y="3286080"/>
            <a:ext cx="6657480" cy="55944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Clr>
                <a:srgbClr val="000000"/>
              </a:buClr>
              <a:buSzPts val="3600"/>
              <a:buFont typeface="Arial"/>
              <a:buNone/>
            </a:pPr>
            <a:r>
              <a:rPr lang="it-IT" sz="3600" b="0" i="1" u="none" strike="noStrike" cap="none">
                <a:solidFill>
                  <a:srgbClr val="000000"/>
                </a:solidFill>
                <a:latin typeface="Georgia"/>
                <a:ea typeface="Georgia"/>
                <a:cs typeface="Georgia"/>
                <a:sym typeface="Georgia"/>
              </a:rPr>
              <a:t>Tratta e Traffico di persone ?</a:t>
            </a:r>
            <a:endParaRPr sz="3600" b="0" i="0" u="none" strike="noStrike" cap="none">
              <a:solidFill>
                <a:srgbClr val="000000"/>
              </a:solidFill>
              <a:latin typeface="Arial"/>
              <a:ea typeface="Arial"/>
              <a:cs typeface="Arial"/>
              <a:sym typeface="Arial"/>
            </a:endParaRPr>
          </a:p>
        </p:txBody>
      </p:sp>
      <p:grpSp>
        <p:nvGrpSpPr>
          <p:cNvPr id="209" name="Google Shape;209;p7"/>
          <p:cNvGrpSpPr/>
          <p:nvPr/>
        </p:nvGrpSpPr>
        <p:grpSpPr>
          <a:xfrm>
            <a:off x="0" y="5843798"/>
            <a:ext cx="1122501" cy="1015975"/>
            <a:chOff x="218349" y="5737450"/>
            <a:chExt cx="1122501" cy="1122500"/>
          </a:xfrm>
        </p:grpSpPr>
        <p:pic>
          <p:nvPicPr>
            <p:cNvPr id="210" name="Google Shape;210;p7"/>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211" name="Google Shape;211;p7"/>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212" name="Google Shape;212;p7"/>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8"/>
          <p:cNvSpPr/>
          <p:nvPr/>
        </p:nvSpPr>
        <p:spPr>
          <a:xfrm>
            <a:off x="916920" y="641520"/>
            <a:ext cx="7935120" cy="1155240"/>
          </a:xfrm>
          <a:prstGeom prst="rect">
            <a:avLst/>
          </a:prstGeom>
          <a:noFill/>
          <a:ln>
            <a:noFill/>
          </a:ln>
        </p:spPr>
        <p:txBody>
          <a:bodyPr spcFirstLastPara="1" wrap="square" lIns="0" tIns="12225" rIns="0" bIns="0" anchor="t" anchorCtr="0">
            <a:noAutofit/>
          </a:bodyPr>
          <a:lstStyle/>
          <a:p>
            <a:pPr marL="12600" marR="0" lvl="0" indent="0" algn="l" rtl="0">
              <a:lnSpc>
                <a:spcPct val="100000"/>
              </a:lnSpc>
              <a:spcBef>
                <a:spcPts val="0"/>
              </a:spcBef>
              <a:spcAft>
                <a:spcPts val="0"/>
              </a:spcAft>
              <a:buClr>
                <a:srgbClr val="000000"/>
              </a:buClr>
              <a:buSzPts val="4000"/>
              <a:buFont typeface="Arial"/>
              <a:buNone/>
            </a:pPr>
            <a:r>
              <a:rPr lang="it-IT" sz="4000" b="0" i="1" u="none" strike="noStrike" cap="none">
                <a:solidFill>
                  <a:srgbClr val="000000"/>
                </a:solidFill>
                <a:latin typeface="Georgia"/>
                <a:ea typeface="Georgia"/>
                <a:cs typeface="Georgia"/>
                <a:sym typeface="Georgia"/>
              </a:rPr>
              <a:t>Traffico di persone - smuggling</a:t>
            </a:r>
            <a:endParaRPr sz="4000" b="0" i="0" u="none" strike="noStrike" cap="none">
              <a:solidFill>
                <a:srgbClr val="000000"/>
              </a:solidFill>
              <a:latin typeface="Arial"/>
              <a:ea typeface="Arial"/>
              <a:cs typeface="Arial"/>
              <a:sym typeface="Arial"/>
            </a:endParaRPr>
          </a:p>
        </p:txBody>
      </p:sp>
      <p:sp>
        <p:nvSpPr>
          <p:cNvPr id="218" name="Google Shape;218;p8"/>
          <p:cNvSpPr/>
          <p:nvPr/>
        </p:nvSpPr>
        <p:spPr>
          <a:xfrm>
            <a:off x="916920" y="1965960"/>
            <a:ext cx="10322640" cy="4325040"/>
          </a:xfrm>
          <a:prstGeom prst="rect">
            <a:avLst/>
          </a:prstGeom>
          <a:noFill/>
          <a:ln>
            <a:noFill/>
          </a:ln>
        </p:spPr>
        <p:txBody>
          <a:bodyPr spcFirstLastPara="1" wrap="square" lIns="0" tIns="12600" rIns="0" bIns="0" anchor="t" anchorCtr="0">
            <a:noAutofit/>
          </a:bodyPr>
          <a:lstStyle/>
          <a:p>
            <a:pPr marL="12600" marR="0" lvl="0" indent="0" algn="l" rtl="0">
              <a:lnSpc>
                <a:spcPct val="100000"/>
              </a:lnSpc>
              <a:spcBef>
                <a:spcPts val="0"/>
              </a:spcBef>
              <a:spcAft>
                <a:spcPts val="0"/>
              </a:spcAft>
              <a:buClr>
                <a:srgbClr val="000000"/>
              </a:buClr>
              <a:buSzPts val="2400"/>
              <a:buFont typeface="Arial"/>
              <a:buNone/>
            </a:pPr>
            <a:r>
              <a:rPr lang="it-IT" sz="2400" b="1" i="0" u="none" strike="noStrike" cap="none">
                <a:solidFill>
                  <a:srgbClr val="000000"/>
                </a:solidFill>
                <a:latin typeface="Tahoma"/>
                <a:ea typeface="Tahoma"/>
                <a:cs typeface="Tahoma"/>
                <a:sym typeface="Tahoma"/>
              </a:rPr>
              <a:t>VIOLAZIONI DELLE LEGGI NAZIONALI</a:t>
            </a:r>
            <a:endParaRPr sz="2400" b="0" i="0" u="none" strike="noStrike" cap="none">
              <a:solidFill>
                <a:srgbClr val="000000"/>
              </a:solidFill>
              <a:latin typeface="Arial"/>
              <a:ea typeface="Arial"/>
              <a:cs typeface="Arial"/>
              <a:sym typeface="Arial"/>
            </a:endParaRPr>
          </a:p>
          <a:p>
            <a:pPr marL="12600" marR="0" lvl="0" indent="0" algn="l" rtl="0">
              <a:lnSpc>
                <a:spcPct val="100000"/>
              </a:lnSpc>
              <a:spcBef>
                <a:spcPts val="26"/>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241200" marR="0" lvl="0" indent="-226080" algn="l" rtl="0">
              <a:lnSpc>
                <a:spcPct val="79000"/>
              </a:lnSpc>
              <a:spcBef>
                <a:spcPts val="0"/>
              </a:spcBef>
              <a:spcAft>
                <a:spcPts val="0"/>
              </a:spcAft>
              <a:buClr>
                <a:srgbClr val="000000"/>
              </a:buClr>
              <a:buSzPts val="2400"/>
              <a:buFont typeface="Arial"/>
              <a:buChar char="•"/>
            </a:pPr>
            <a:r>
              <a:rPr lang="it-IT" sz="2400" b="1" i="0" u="none" strike="noStrike" cap="none">
                <a:solidFill>
                  <a:srgbClr val="000000"/>
                </a:solidFill>
                <a:latin typeface="Tahoma"/>
                <a:ea typeface="Tahoma"/>
                <a:cs typeface="Tahoma"/>
                <a:sym typeface="Tahoma"/>
              </a:rPr>
              <a:t>L'attraversamento di una frontiera internazionale nello spostamento  illegale </a:t>
            </a:r>
            <a:r>
              <a:rPr lang="it-IT" sz="2400" b="0" i="0" u="none" strike="noStrike" cap="none">
                <a:solidFill>
                  <a:srgbClr val="000000"/>
                </a:solidFill>
                <a:latin typeface="Verdana"/>
                <a:ea typeface="Verdana"/>
                <a:cs typeface="Verdana"/>
                <a:sym typeface="Verdana"/>
              </a:rPr>
              <a:t>di una o più persone </a:t>
            </a:r>
            <a:r>
              <a:rPr lang="it-IT" sz="2400" b="1" i="0" u="none" strike="noStrike" cap="none">
                <a:solidFill>
                  <a:srgbClr val="000000"/>
                </a:solidFill>
                <a:latin typeface="Tahoma"/>
                <a:ea typeface="Tahoma"/>
                <a:cs typeface="Tahoma"/>
                <a:sym typeface="Tahoma"/>
              </a:rPr>
              <a:t>da uno Stato ad un altro </a:t>
            </a:r>
            <a:r>
              <a:rPr lang="it-IT" sz="2400" b="0" i="0" u="sng" strike="noStrike" cap="none">
                <a:solidFill>
                  <a:srgbClr val="000000"/>
                </a:solidFill>
                <a:latin typeface="Verdana"/>
                <a:ea typeface="Verdana"/>
                <a:cs typeface="Verdana"/>
                <a:sym typeface="Verdana"/>
              </a:rPr>
              <a:t>con il </a:t>
            </a:r>
            <a:r>
              <a:rPr lang="it-IT" sz="2400" b="0" i="0" u="none" strike="noStrike" cap="none">
                <a:solidFill>
                  <a:srgbClr val="000000"/>
                </a:solidFill>
                <a:latin typeface="Verdana"/>
                <a:ea typeface="Verdana"/>
                <a:cs typeface="Verdana"/>
                <a:sym typeface="Verdana"/>
              </a:rPr>
              <a:t> </a:t>
            </a:r>
            <a:r>
              <a:rPr lang="it-IT" sz="2400" b="0" i="0" u="sng" strike="noStrike" cap="none">
                <a:solidFill>
                  <a:srgbClr val="000000"/>
                </a:solidFill>
                <a:latin typeface="Verdana"/>
                <a:ea typeface="Verdana"/>
                <a:cs typeface="Verdana"/>
                <a:sym typeface="Verdana"/>
              </a:rPr>
              <a:t>consenso della persona trafficata e senza finalità di sfruttamento</a:t>
            </a:r>
            <a:r>
              <a:rPr lang="it-IT" sz="2400" b="0" i="0" u="none" strike="noStrike" cap="none">
                <a:solidFill>
                  <a:srgbClr val="000000"/>
                </a:solidFill>
                <a:latin typeface="Verdana"/>
                <a:ea typeface="Verdana"/>
                <a:cs typeface="Verdana"/>
                <a:sym typeface="Verdana"/>
              </a:rPr>
              <a:t>.</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4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241200" marR="0" lvl="0" indent="-226080" algn="l" rtl="0">
              <a:lnSpc>
                <a:spcPct val="95791"/>
              </a:lnSpc>
              <a:spcBef>
                <a:spcPts val="0"/>
              </a:spcBef>
              <a:spcAft>
                <a:spcPts val="0"/>
              </a:spcAft>
              <a:buClr>
                <a:srgbClr val="000000"/>
              </a:buClr>
              <a:buSzPts val="2400"/>
              <a:buFont typeface="Arial"/>
              <a:buChar char="•"/>
            </a:pPr>
            <a:r>
              <a:rPr lang="it-IT" sz="2400" b="1" i="0" u="none" strike="noStrike" cap="none">
                <a:solidFill>
                  <a:srgbClr val="000000"/>
                </a:solidFill>
                <a:latin typeface="Tahoma"/>
                <a:ea typeface="Tahoma"/>
                <a:cs typeface="Tahoma"/>
                <a:sym typeface="Tahoma"/>
              </a:rPr>
              <a:t>Il rapporto tra il migrante e il trafficante cessa </a:t>
            </a:r>
            <a:r>
              <a:rPr lang="it-IT" sz="2400" b="0" i="0" u="sng" strike="noStrike" cap="none">
                <a:solidFill>
                  <a:srgbClr val="000000"/>
                </a:solidFill>
                <a:latin typeface="Verdana"/>
                <a:ea typeface="Verdana"/>
                <a:cs typeface="Verdana"/>
                <a:sym typeface="Verdana"/>
              </a:rPr>
              <a:t>una volta raggiunta la </a:t>
            </a:r>
            <a:r>
              <a:rPr lang="it-IT" sz="2400" b="0" i="0" u="none" strike="noStrike" cap="none">
                <a:solidFill>
                  <a:srgbClr val="000000"/>
                </a:solidFill>
                <a:latin typeface="Verdana"/>
                <a:ea typeface="Verdana"/>
                <a:cs typeface="Verdana"/>
                <a:sym typeface="Verdana"/>
              </a:rPr>
              <a:t> </a:t>
            </a:r>
            <a:r>
              <a:rPr lang="it-IT" sz="2400" b="0" i="0" u="sng" strike="noStrike" cap="none">
                <a:solidFill>
                  <a:srgbClr val="000000"/>
                </a:solidFill>
                <a:latin typeface="Verdana"/>
                <a:ea typeface="Verdana"/>
                <a:cs typeface="Verdana"/>
                <a:sym typeface="Verdana"/>
              </a:rPr>
              <a:t>destinazione</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2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241200" marR="0" lvl="0" indent="-226080" algn="l" rtl="0">
              <a:lnSpc>
                <a:spcPct val="80000"/>
              </a:lnSpc>
              <a:spcBef>
                <a:spcPts val="0"/>
              </a:spcBef>
              <a:spcAft>
                <a:spcPts val="0"/>
              </a:spcAft>
              <a:buClr>
                <a:srgbClr val="000000"/>
              </a:buClr>
              <a:buSzPts val="2400"/>
              <a:buFont typeface="Arial"/>
              <a:buChar char="•"/>
            </a:pPr>
            <a:r>
              <a:rPr lang="it-IT" sz="2400" b="1" i="0" u="sng" strike="noStrike" cap="none">
                <a:solidFill>
                  <a:srgbClr val="000000"/>
                </a:solidFill>
                <a:latin typeface="Tahoma"/>
                <a:ea typeface="Tahoma"/>
                <a:cs typeface="Tahoma"/>
                <a:sym typeface="Tahoma"/>
              </a:rPr>
              <a:t>Il pagamento volontario </a:t>
            </a:r>
            <a:r>
              <a:rPr lang="it-IT" sz="2400" b="0" i="0" u="sng" strike="noStrike" cap="none">
                <a:solidFill>
                  <a:srgbClr val="000000"/>
                </a:solidFill>
                <a:latin typeface="Verdana"/>
                <a:ea typeface="Verdana"/>
                <a:cs typeface="Verdana"/>
                <a:sym typeface="Verdana"/>
              </a:rPr>
              <a:t>di un trafficante</a:t>
            </a:r>
            <a:r>
              <a:rPr lang="it-IT" sz="2400" b="0" i="0" u="none" strike="noStrike" cap="none">
                <a:solidFill>
                  <a:srgbClr val="000000"/>
                </a:solidFill>
                <a:latin typeface="Verdana"/>
                <a:ea typeface="Verdana"/>
                <a:cs typeface="Verdana"/>
                <a:sym typeface="Verdana"/>
              </a:rPr>
              <a:t> per entrare in un altro  Stato.</a:t>
            </a:r>
            <a:endParaRPr sz="2400" b="0" i="0" u="none" strike="noStrike" cap="none">
              <a:solidFill>
                <a:srgbClr val="000000"/>
              </a:solidFill>
              <a:latin typeface="Arial"/>
              <a:ea typeface="Arial"/>
              <a:cs typeface="Arial"/>
              <a:sym typeface="Arial"/>
            </a:endParaRPr>
          </a:p>
        </p:txBody>
      </p:sp>
      <p:grpSp>
        <p:nvGrpSpPr>
          <p:cNvPr id="219" name="Google Shape;219;p8"/>
          <p:cNvGrpSpPr/>
          <p:nvPr/>
        </p:nvGrpSpPr>
        <p:grpSpPr>
          <a:xfrm>
            <a:off x="0" y="5843798"/>
            <a:ext cx="1122501" cy="1015975"/>
            <a:chOff x="218349" y="5737450"/>
            <a:chExt cx="1122501" cy="1122500"/>
          </a:xfrm>
        </p:grpSpPr>
        <p:pic>
          <p:nvPicPr>
            <p:cNvPr id="220" name="Google Shape;220;p8"/>
            <p:cNvPicPr preferRelativeResize="0"/>
            <p:nvPr/>
          </p:nvPicPr>
          <p:blipFill rotWithShape="1">
            <a:blip r:embed="rId3">
              <a:alphaModFix/>
            </a:blip>
            <a:srcRect/>
            <a:stretch/>
          </p:blipFill>
          <p:spPr>
            <a:xfrm>
              <a:off x="218350" y="6726951"/>
              <a:ext cx="1122500" cy="131048"/>
            </a:xfrm>
            <a:prstGeom prst="rect">
              <a:avLst/>
            </a:prstGeom>
            <a:noFill/>
            <a:ln>
              <a:noFill/>
            </a:ln>
          </p:spPr>
        </p:pic>
        <p:pic>
          <p:nvPicPr>
            <p:cNvPr id="221" name="Google Shape;221;p8"/>
            <p:cNvPicPr preferRelativeResize="0"/>
            <p:nvPr/>
          </p:nvPicPr>
          <p:blipFill rotWithShape="1">
            <a:blip r:embed="rId4">
              <a:alphaModFix/>
            </a:blip>
            <a:srcRect/>
            <a:stretch/>
          </p:blipFill>
          <p:spPr>
            <a:xfrm>
              <a:off x="218349" y="5737450"/>
              <a:ext cx="1122500" cy="1122500"/>
            </a:xfrm>
            <a:prstGeom prst="rect">
              <a:avLst/>
            </a:prstGeom>
            <a:noFill/>
            <a:ln>
              <a:noFill/>
            </a:ln>
          </p:spPr>
        </p:pic>
      </p:grpSp>
      <p:pic>
        <p:nvPicPr>
          <p:cNvPr id="222" name="Google Shape;222;p8"/>
          <p:cNvPicPr preferRelativeResize="0"/>
          <p:nvPr/>
        </p:nvPicPr>
        <p:blipFill rotWithShape="1">
          <a:blip r:embed="rId5">
            <a:alphaModFix/>
          </a:blip>
          <a:srcRect/>
          <a:stretch/>
        </p:blipFill>
        <p:spPr>
          <a:xfrm>
            <a:off x="11069500" y="5811442"/>
            <a:ext cx="1122500" cy="104655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6058</Words>
  <Application>Microsoft Macintosh PowerPoint</Application>
  <PresentationFormat>Widescreen</PresentationFormat>
  <Paragraphs>421</Paragraphs>
  <Slides>61</Slides>
  <Notes>61</Notes>
  <HiddenSlides>1</HiddenSlides>
  <MMClips>0</MMClips>
  <ScaleCrop>false</ScaleCrop>
  <HeadingPairs>
    <vt:vector size="6" baseType="variant">
      <vt:variant>
        <vt:lpstr>Caratteri utilizzati</vt:lpstr>
      </vt:variant>
      <vt:variant>
        <vt:i4>14</vt:i4>
      </vt:variant>
      <vt:variant>
        <vt:lpstr>Tema</vt:lpstr>
      </vt:variant>
      <vt:variant>
        <vt:i4>1</vt:i4>
      </vt:variant>
      <vt:variant>
        <vt:lpstr>Titoli diapositive</vt:lpstr>
      </vt:variant>
      <vt:variant>
        <vt:i4>61</vt:i4>
      </vt:variant>
    </vt:vector>
  </HeadingPairs>
  <TitlesOfParts>
    <vt:vector size="76" baseType="lpstr">
      <vt:lpstr>Arial</vt:lpstr>
      <vt:lpstr>Verdana</vt:lpstr>
      <vt:lpstr>Avenir</vt:lpstr>
      <vt:lpstr>Tahoma</vt:lpstr>
      <vt:lpstr>Quattrocento Sans</vt:lpstr>
      <vt:lpstr>Georgia</vt:lpstr>
      <vt:lpstr>Roboto Medium</vt:lpstr>
      <vt:lpstr>Noto Sans Symbols</vt:lpstr>
      <vt:lpstr>Calibri</vt:lpstr>
      <vt:lpstr>Geo</vt:lpstr>
      <vt:lpstr>Cambria</vt:lpstr>
      <vt:lpstr>Trebuchet MS</vt:lpstr>
      <vt:lpstr>Roboto</vt:lpstr>
      <vt:lpstr>Times New Roman</vt:lpstr>
      <vt:lpstr>Office Theme</vt:lpstr>
      <vt:lpstr>Presentazione standard di PowerPoint</vt:lpstr>
      <vt:lpstr>Presentazione standard di PowerPoint</vt:lpstr>
      <vt:lpstr>Presentazione standard di PowerPoint</vt:lpstr>
      <vt:lpstr>Posizione di vulnerabilità</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QUADRO LEGISLATIVO EUROPEO, NAZIONALE</vt:lpstr>
      <vt:lpstr>Presentazione standard di PowerPoint</vt:lpstr>
      <vt:lpstr>Presentazione standard di PowerPoint</vt:lpstr>
      <vt:lpstr>Presentazione standard di PowerPoint</vt:lpstr>
      <vt:lpstr>Presentazione standard di PowerPoint</vt:lpstr>
      <vt:lpstr>Il recepimento della Direttiva Europea 2011/36/UE in Italia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Gli indicatori per i/le MSNA</vt:lpstr>
      <vt:lpstr>Gli indicatori di tratta specifici per gli arrivi della Rotta Balcanica</vt:lpstr>
      <vt:lpstr>Presentazione standard di PowerPoint</vt:lpstr>
      <vt:lpstr>Presentazione standard di PowerPoint</vt:lpstr>
      <vt:lpstr>Presentazione standard di PowerPoint</vt:lpstr>
      <vt:lpstr>Contrasto allo sfruttamento lavorativo</vt:lpstr>
      <vt:lpstr>Linee guida contro lo sfruttamento lavorativo - definizione</vt:lpstr>
      <vt:lpstr>Presentazione standard di PowerPoint</vt:lpstr>
      <vt:lpstr>ATI costituita da gli enti iscritti alla 2° sezione del registro presenti in FVG e da 2 associazioni non iscritte al registro </vt:lpstr>
      <vt:lpstr>Presentazione standard di PowerPoint</vt:lpstr>
      <vt:lpstr>OBIETTIVI SPECIFICI</vt:lpstr>
      <vt:lpstr>Presentazione standard di PowerPoint</vt:lpstr>
      <vt:lpstr>Indicatori per il rilevamento di sfruttamento al lavoro o lavoro forzato</vt:lpstr>
      <vt:lpstr>Presentazione standard di PowerPoint</vt:lpstr>
      <vt:lpstr>Presentazione standard di PowerPoint</vt:lpstr>
      <vt:lpstr>Presentazione standard di PowerPoint</vt:lpstr>
      <vt:lpstr>Normative giuridiche </vt:lpstr>
      <vt:lpstr>Attività di Outreach Common Ground   (Giugno 2023 – Novembre 2024)</vt:lpstr>
      <vt:lpstr>Presentazione standard di PowerPoint</vt:lpstr>
      <vt:lpstr>CASE STUDIES </vt:lpstr>
      <vt:lpstr>Specificità del territorio 1/4</vt:lpstr>
      <vt:lpstr>Specificità del territorio 2/4</vt:lpstr>
      <vt:lpstr>Specificità del territorio 3/4</vt:lpstr>
      <vt:lpstr>Specificità del territorio 4/4</vt:lpstr>
      <vt:lpstr>CRITICITA’</vt:lpstr>
      <vt:lpstr>CASO STUDIO</vt:lpstr>
      <vt:lpstr>CASO STUDIO 1 </vt:lpstr>
      <vt:lpstr>Presentazione standard di PowerPoint</vt:lpstr>
      <vt:lpstr>Presentazione standard di PowerPoint</vt:lpstr>
      <vt:lpstr>Presentazione standard di PowerPoint</vt:lpstr>
      <vt:lpstr>Presentazione standard di PowerPoint</vt:lpstr>
      <vt:lpstr>Intersezionalità Significato e origini di una categoria interpretativa</vt:lpstr>
      <vt:lpstr>Il lavoro con le donne vittime di tratta all’interno del Progetto Stella Polare</vt:lpstr>
      <vt:lpstr>Storie a lieto fine?</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HP</dc:creator>
  <cp:lastModifiedBy>ALTIN ROBERTA</cp:lastModifiedBy>
  <cp:revision>2</cp:revision>
  <dcterms:created xsi:type="dcterms:W3CDTF">2022-05-23T11:38:49Z</dcterms:created>
  <dcterms:modified xsi:type="dcterms:W3CDTF">2025-04-23T13:38:45Z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reated">
    <vt:filetime>2021-11-17T00:00:00Z</vt:filetime>
  </property>
  <property fmtid="{D5CDD505-2E9C-101B-9397-08002B2CF9AE}" pid="4" name="Creator">
    <vt:lpwstr>Microsoft® PowerPoint® per Microsoft 365</vt:lpwstr>
  </property>
  <property fmtid="{D5CDD505-2E9C-101B-9397-08002B2CF9AE}" pid="5" name="HyperlinksChanged">
    <vt:bool>false</vt:bool>
  </property>
  <property fmtid="{D5CDD505-2E9C-101B-9397-08002B2CF9AE}" pid="6" name="LastSaved">
    <vt:filetime>2022-05-23T00:00:00Z</vt:filetime>
  </property>
  <property fmtid="{D5CDD505-2E9C-101B-9397-08002B2CF9AE}" pid="7" name="LinksUpToDate">
    <vt:bool>false</vt:bool>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ies>
</file>