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475" r:id="rId3"/>
    <p:sldId id="266" r:id="rId4"/>
    <p:sldId id="267" r:id="rId5"/>
    <p:sldId id="259" r:id="rId6"/>
    <p:sldId id="270" r:id="rId7"/>
    <p:sldId id="258" r:id="rId8"/>
    <p:sldId id="272" r:id="rId9"/>
    <p:sldId id="260" r:id="rId10"/>
    <p:sldId id="276" r:id="rId11"/>
    <p:sldId id="470" r:id="rId12"/>
    <p:sldId id="471" r:id="rId13"/>
    <p:sldId id="277" r:id="rId14"/>
    <p:sldId id="472" r:id="rId15"/>
    <p:sldId id="269" r:id="rId16"/>
    <p:sldId id="468" r:id="rId17"/>
    <p:sldId id="432" r:id="rId18"/>
    <p:sldId id="448" r:id="rId19"/>
    <p:sldId id="288" r:id="rId20"/>
    <p:sldId id="289" r:id="rId21"/>
    <p:sldId id="464" r:id="rId22"/>
    <p:sldId id="462" r:id="rId23"/>
    <p:sldId id="429" r:id="rId24"/>
    <p:sldId id="409" r:id="rId25"/>
    <p:sldId id="428" r:id="rId26"/>
    <p:sldId id="427" r:id="rId27"/>
    <p:sldId id="296" r:id="rId28"/>
    <p:sldId id="474" r:id="rId29"/>
    <p:sldId id="466" r:id="rId30"/>
    <p:sldId id="467" r:id="rId31"/>
    <p:sldId id="282" r:id="rId32"/>
    <p:sldId id="290" r:id="rId33"/>
    <p:sldId id="294" r:id="rId34"/>
    <p:sldId id="473" r:id="rId3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7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05550-94D0-4BC7-9C45-011EAA756AB3}" type="datetimeFigureOut">
              <a:rPr lang="it-IT" smtClean="0"/>
              <a:t>24/04/2025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F57BC-3409-4AF5-8E92-2E75AD9522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385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Origine e funzione della gliadina e dei peptidi</a:t>
            </a:r>
          </a:p>
          <a:p>
            <a:r>
              <a:rPr lang="it-IT" b="0" i="0" dirty="0">
                <a:solidFill>
                  <a:srgbClr val="18191A"/>
                </a:solidFill>
                <a:effectLst/>
                <a:latin typeface="webfont"/>
              </a:rPr>
              <a:t>Il glutine è la più importante proteina di riserva del </a:t>
            </a:r>
            <a:r>
              <a:rPr lang="it-IT" b="1" i="0" dirty="0">
                <a:solidFill>
                  <a:srgbClr val="18191A"/>
                </a:solidFill>
                <a:effectLst/>
                <a:latin typeface="webfont"/>
              </a:rPr>
              <a:t>grano</a:t>
            </a:r>
            <a:r>
              <a:rPr lang="it-IT" b="0" i="0" dirty="0">
                <a:solidFill>
                  <a:srgbClr val="18191A"/>
                </a:solidFill>
                <a:effectLst/>
                <a:latin typeface="webfont"/>
              </a:rPr>
              <a:t>, della segale e dell’orzo e di molte altre specie di cereali.</a:t>
            </a:r>
          </a:p>
          <a:p>
            <a:r>
              <a:rPr lang="it-IT" b="0" i="0" dirty="0">
                <a:solidFill>
                  <a:srgbClr val="18191A"/>
                </a:solidFill>
                <a:effectLst/>
                <a:latin typeface="webfont"/>
              </a:rPr>
              <a:t>Vedi https://www.my-personaltrainer.it/nutrizione/glutine.html</a:t>
            </a:r>
          </a:p>
          <a:p>
            <a:r>
              <a:rPr lang="it-IT" b="0" i="0" dirty="0">
                <a:solidFill>
                  <a:srgbClr val="040C28"/>
                </a:solidFill>
                <a:effectLst/>
                <a:latin typeface="Google Sans"/>
              </a:rPr>
              <a:t>La gliadina e la glutenina sono le due componenti principali del glutine</a:t>
            </a:r>
            <a:r>
              <a:rPr lang="it-IT" b="0" i="0" dirty="0">
                <a:solidFill>
                  <a:srgbClr val="202124"/>
                </a:solidFill>
                <a:effectLst/>
                <a:latin typeface="Google Sans"/>
              </a:rPr>
              <a:t>. La gliadina è solubile in alcool 60% mentre la glutenina è insolubile.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2ECE7-77B8-49BC-BFEB-9C2C02E85DD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819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Origine e funzione della gliadina e dei peptidi</a:t>
            </a:r>
          </a:p>
          <a:p>
            <a:r>
              <a:rPr lang="it-IT" b="0" i="0" dirty="0">
                <a:solidFill>
                  <a:srgbClr val="18191A"/>
                </a:solidFill>
                <a:effectLst/>
                <a:latin typeface="webfont"/>
              </a:rPr>
              <a:t>Il glutine è la più importante proteina di riserva del </a:t>
            </a:r>
            <a:r>
              <a:rPr lang="it-IT" b="1" i="0" dirty="0">
                <a:solidFill>
                  <a:srgbClr val="18191A"/>
                </a:solidFill>
                <a:effectLst/>
                <a:latin typeface="webfont"/>
              </a:rPr>
              <a:t>grano</a:t>
            </a:r>
            <a:r>
              <a:rPr lang="it-IT" b="0" i="0" dirty="0">
                <a:solidFill>
                  <a:srgbClr val="18191A"/>
                </a:solidFill>
                <a:effectLst/>
                <a:latin typeface="webfont"/>
              </a:rPr>
              <a:t>, della segale e dell’orzo e di molte altre specie di cereali.</a:t>
            </a:r>
          </a:p>
          <a:p>
            <a:r>
              <a:rPr lang="it-IT" b="0" i="0" dirty="0">
                <a:solidFill>
                  <a:srgbClr val="18191A"/>
                </a:solidFill>
                <a:effectLst/>
                <a:latin typeface="webfont"/>
              </a:rPr>
              <a:t>Vedi https://www.my-personaltrainer.it/nutrizione/glutine.html</a:t>
            </a:r>
          </a:p>
          <a:p>
            <a:r>
              <a:rPr lang="it-IT" b="0" i="0" dirty="0">
                <a:solidFill>
                  <a:srgbClr val="040C28"/>
                </a:solidFill>
                <a:effectLst/>
                <a:latin typeface="Google Sans"/>
              </a:rPr>
              <a:t>La gliadina e la glutenina sono le due componenti principali del glutine</a:t>
            </a:r>
            <a:r>
              <a:rPr lang="it-IT" b="0" i="0" dirty="0">
                <a:solidFill>
                  <a:srgbClr val="202124"/>
                </a:solidFill>
                <a:effectLst/>
                <a:latin typeface="Google Sans"/>
              </a:rPr>
              <a:t>. La gliadina è solubile in alcool 60% mentre la glutenina è insolubile.</a:t>
            </a:r>
          </a:p>
          <a:p>
            <a:r>
              <a:rPr lang="en-US" dirty="0"/>
              <a:t>Gliadins, key components of gluten, are complex proteins unusually rich in prolines and glutamines and are not completely digestible by intestinal enzymes [24]. The final product of this partial digestion is a mix of peptides that can trigger host responses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2ECE7-77B8-49BC-BFEB-9C2C02E85DD5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0357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2ECE7-77B8-49BC-BFEB-9C2C02E85DD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543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Establishment of human small intestinal stem </a:t>
            </a:r>
            <a:r>
              <a:rPr lang="en-GB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organoid culture </a:t>
            </a:r>
            <a:r>
              <a:rPr lang="en-GB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 </a:t>
            </a:r>
            <a:r>
              <a:rPr lang="en-GB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successful</a:t>
            </a:r>
            <a:r>
              <a:rPr lang="en-GB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for all the 30 patients </a:t>
            </a:r>
            <a:r>
              <a:rPr lang="en-GB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intestinal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inflammation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typical of CD does </a:t>
            </a:r>
            <a:r>
              <a:rPr lang="en-GB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not</a:t>
            </a:r>
            <a:r>
              <a:rPr lang="en-GB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affect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generation of intestinal organoids</a:t>
            </a:r>
            <a:endParaRPr lang="it-IT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it-IT" dirty="0"/>
              <a:t>Abbiamo generato una delle più grandi banche di organoidi intestinali da celiaci e controlli. Da tutte le biopsie prelevate da tutti e 30 pazienti sono state generate con successo le colture di organoidi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en-US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Large-scale</a:t>
            </a: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generation of a comprehensive </a:t>
            </a:r>
            <a:r>
              <a:rPr lang="en-US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biobank</a:t>
            </a:r>
            <a:r>
              <a:rPr lang="en-US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intestinal organoids.</a:t>
            </a:r>
          </a:p>
          <a:p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A prima vista non sembra esserci differenza tra organoidi generati da celiaco e da controllo. Macroscopicamente non sono diversi, crescono con la stessa velocità e tutti quanti riusciamo a portarli avanti per almeno 10-15 generazioni. Quindi, a prima vista sembra che non ci sia una diversità. Sono invece diversi dal punto di vista della reattività con la gliadina?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2ECE7-77B8-49BC-BFEB-9C2C02E85DD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582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FITC = </a:t>
            </a:r>
            <a:r>
              <a:rPr lang="it-IT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fluoresceina </a:t>
            </a:r>
            <a:r>
              <a:rPr lang="it-IT" b="0" i="0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isotiocianato</a:t>
            </a:r>
            <a:r>
              <a:rPr lang="it-IT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r>
              <a:rPr lang="it-IT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Abbiamo visto che la gliadina è una miscela complessa di proteine. Di questa, è stato recentemente caratterizzato uno di questo peptidi, che si chiama p31-43 e risulta essere tossico in un modello cellulare (Caco-2). Cosa succede se mettiamo gli organoidi in incubazione con questo peptide? Per controllare questa cosa abbiamo preso un altro peptide che è lo scramble.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2ECE7-77B8-49BC-BFEB-9C2C02E85DD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008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Dire «ABBIAMO MESSO A PUNTO» </a:t>
            </a:r>
            <a:r>
              <a:rPr lang="it-IT" dirty="0">
                <a:sym typeface="Wingdings" panose="05000000000000000000" pitchFamily="2" charset="2"/>
              </a:rPr>
              <a:t></a:t>
            </a:r>
            <a:r>
              <a:rPr lang="it-IT" dirty="0"/>
              <a:t> abbiamo lavorato per mettere a punto un protocollo che ci permetta di invertire la polarità dell’organoide.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2ECE7-77B8-49BC-BFEB-9C2C02E85DD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216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Dire «</a:t>
            </a:r>
            <a:r>
              <a:rPr lang="it-IT" b="1" dirty="0"/>
              <a:t>ABBIAMO MESSO A PUNTO»</a:t>
            </a:r>
          </a:p>
          <a:p>
            <a:r>
              <a:rPr lang="it-IT" b="1" dirty="0"/>
              <a:t>IN UN MEZZO ADEGUATO SPONTANEAMENTE SI GIRANO </a:t>
            </a:r>
            <a:r>
              <a:rPr lang="it-IT" b="1" dirty="0">
                <a:sym typeface="Wingdings" panose="05000000000000000000" pitchFamily="2" charset="2"/>
              </a:rPr>
              <a:t> VEDI IMMAGINE.</a:t>
            </a:r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2ECE7-77B8-49BC-BFEB-9C2C02E85DD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386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CHIAMALO SEMPRE PEPTIDE TOSSICO, no p31-43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Specificare che nelle immagini si osserva una sezione di un organoide, sia per il celiaco che per il controllo, entrambi incubati con i due diversi peptidi. Quello che devo guardare è la fluorescenza in verde: si vede che per il celiaco e per il controllo è uguale.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92ECE7-77B8-49BC-BFEB-9C2C02E85DD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111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C9C66D-9FC5-FE71-0381-7EC96D1762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CE618C5-79E9-C772-D5B7-8A74E95252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040207-735E-9E49-2E3F-3F6C2FE6D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07DF-BBF1-4020-A0F3-CEBB676BBD45}" type="datetimeFigureOut">
              <a:rPr lang="it-IT" smtClean="0"/>
              <a:t>24/04/2025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3A77A3-95B9-0852-271D-E3604FDC4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93F8C0-B2BB-3970-A7A9-30B7FD100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C7F9-B1BF-4B7E-AC1A-B848606823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702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11B19B-2016-9C5D-6CDB-62FC8B30A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31F8E31-3928-7FE0-24D0-03090198B0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38D3E6-4E49-F2A9-60DA-CE550FBBF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07DF-BBF1-4020-A0F3-CEBB676BBD45}" type="datetimeFigureOut">
              <a:rPr lang="it-IT" smtClean="0"/>
              <a:t>24/04/2025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83E242-E389-D1A8-B271-D3E3D23AD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47CDA1-C641-6EFF-927D-3F5BEF90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C7F9-B1BF-4B7E-AC1A-B848606823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8313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067C545-0BE3-792B-1309-E982C3508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0E615C3-7166-8CA8-60E1-AB6C484441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0D8D58-2385-19B2-2E4D-AA4B772A5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07DF-BBF1-4020-A0F3-CEBB676BBD45}" type="datetimeFigureOut">
              <a:rPr lang="it-IT" smtClean="0"/>
              <a:t>24/04/2025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8389B3-56B4-3766-117C-0D92B30E0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909A19-31C6-F461-CDA3-7CEEB5522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C7F9-B1BF-4B7E-AC1A-B848606823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9774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98A79B-4EA9-D14E-FCEE-1B75DD33E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F6790-8AF1-444E-A08B-38F93EB909DF}" type="datetimeFigureOut">
              <a:rPr lang="it-IT"/>
              <a:pPr>
                <a:defRPr/>
              </a:pPr>
              <a:t>24/04/2025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F0A011-22FA-896E-278D-089BF61A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ABF38D-1A02-90EA-7B61-5E219DD72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98734-8912-44B5-A699-676FFC453C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7161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C567B9-FF9D-5F8C-8170-6E497D7B5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D3172-62FD-44A6-A4AF-E57629DF67F5}" type="datetimeFigureOut">
              <a:rPr lang="it-IT"/>
              <a:pPr>
                <a:defRPr/>
              </a:pPr>
              <a:t>24/04/2025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227CA9-185D-DD3B-6572-57F387DF5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74D53B-ED36-3FF0-D42D-9A5315508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24D2-ACA6-42D8-AF6E-80D7DC4C2C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4262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D62C77-E715-07D7-49D1-4F7E9EFB1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B0A3E-24FF-41F1-9F8B-850ED2807CEC}" type="datetimeFigureOut">
              <a:rPr lang="it-IT"/>
              <a:pPr>
                <a:defRPr/>
              </a:pPr>
              <a:t>24/04/2025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2CF743-CCDF-957F-D2A6-4287073B4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511AB6-5E1F-280A-358A-605167C6C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21AF3-E71A-49F1-B6ED-15A1E4C824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7818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532D528A-8EA4-96CF-C625-E5C1584ED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F8B2B-BBFE-4042-A9B7-94154FA2CE62}" type="datetimeFigureOut">
              <a:rPr lang="it-IT"/>
              <a:pPr>
                <a:defRPr/>
              </a:pPr>
              <a:t>24/04/2025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0FC5A52C-92A0-16A5-7FFA-B24ACEFE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2B5FC89E-AD74-0326-251E-70352D0F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9DDD6-E1D9-43C1-951B-2F83792CC8F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7400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30029B0C-F020-9718-DBB9-D389DFD37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426A3-D617-4CC2-91CB-612BDAD06C5C}" type="datetimeFigureOut">
              <a:rPr lang="it-IT"/>
              <a:pPr>
                <a:defRPr/>
              </a:pPr>
              <a:t>24/04/2025</a:t>
            </a:fld>
            <a:endParaRPr 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37404A23-49F2-1FA2-E137-5DB499CE5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3364C877-E540-4FFB-3F2A-E27A91977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F9241-ACD0-44C8-BDFB-77A0B8192D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2632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23A55397-F0C0-9A9F-AA70-516F468E3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AA114-F0C2-4053-BFB4-967E3097D428}" type="datetimeFigureOut">
              <a:rPr lang="it-IT"/>
              <a:pPr>
                <a:defRPr/>
              </a:pPr>
              <a:t>24/04/2025</a:t>
            </a:fld>
            <a:endParaRPr 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EDF16537-D1B4-F302-C94D-347BDDB8E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DD94D15C-B897-64F7-F5A4-B91E40B89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79F3E-71A0-494D-BEDF-32A895A3AF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5845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D0ED284C-E564-D276-4EDA-61131E76F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8AAD5-B250-441C-AC3A-2D25E604FD61}" type="datetimeFigureOut">
              <a:rPr lang="it-IT"/>
              <a:pPr>
                <a:defRPr/>
              </a:pPr>
              <a:t>24/04/2025</a:t>
            </a:fld>
            <a:endParaRPr 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C4B04D89-F557-10DB-8621-53CF9E032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76371EE1-131F-5866-CE62-60D1EDBAD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53901-72F3-4EE4-B4BC-41BCB81D6E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3094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4E21661D-26C6-7F4A-EAAF-F72F48880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28358-2410-4B10-B610-223453E51C59}" type="datetimeFigureOut">
              <a:rPr lang="it-IT"/>
              <a:pPr>
                <a:defRPr/>
              </a:pPr>
              <a:t>24/04/2025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E740237A-3CCD-C8F1-1AED-DC144E1B6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EFA2985B-2520-910E-472F-C96526150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BA989-B725-4E73-B421-966FA92B7D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3059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84238D-BF5F-65AB-5951-16E242A9A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4716B2A-9156-EC7B-F0A3-86CE5AE30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D558B2-0ACF-6FFA-3072-17F4A2A42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07DF-BBF1-4020-A0F3-CEBB676BBD45}" type="datetimeFigureOut">
              <a:rPr lang="it-IT" smtClean="0"/>
              <a:t>24/04/2025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99BAD9-ECA7-A3E0-03A6-EF70E932B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12DF37F-F7D2-820F-3CF5-A987354E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C7F9-B1BF-4B7E-AC1A-B848606823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2668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8AE9857C-AF17-97A4-0433-7C428CBEC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EB622-9AD4-4626-BF5B-8C2084BCFE44}" type="datetimeFigureOut">
              <a:rPr lang="it-IT"/>
              <a:pPr>
                <a:defRPr/>
              </a:pPr>
              <a:t>24/04/2025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B5BCC116-CE70-B840-FE6B-B9511736E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E8A6E6F1-21C4-913D-46A0-4BA7D03CC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42A96-4279-4B32-A4D0-3305E6F72A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8000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2B8AED9-463A-56D2-F557-E60FC5537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37BA8-FA89-4E1D-A884-015394D9C4A8}" type="datetimeFigureOut">
              <a:rPr lang="it-IT"/>
              <a:pPr>
                <a:defRPr/>
              </a:pPr>
              <a:t>24/04/2025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FF9CD1-366B-D33E-64A2-D53C5BE19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C6D0F5-17FB-43F3-CCAD-1A7386435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7E9A4-2B51-4EC7-A84F-F01FC092E7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75486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7C8E96-EA2C-4273-32AA-AF3EA3C04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73A68-ED49-4C32-ACC0-3C586A36BEDF}" type="datetimeFigureOut">
              <a:rPr lang="it-IT"/>
              <a:pPr>
                <a:defRPr/>
              </a:pPr>
              <a:t>24/04/2025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35F8B2-8D5B-FF66-90AB-5E9E460BC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FF7604-57FA-CBF3-6B4D-30C011F7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8A5BC-B83A-4EA8-8A04-C2BE727093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269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D6B39C-509D-34A8-73FC-23ECB97B4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59EE428-6C6A-CE10-82EC-61A7AFF47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85589F-D1D2-E028-449A-89E12F7D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07DF-BBF1-4020-A0F3-CEBB676BBD45}" type="datetimeFigureOut">
              <a:rPr lang="it-IT" smtClean="0"/>
              <a:t>24/04/2025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48D2C6-969A-AAAB-8B55-B6F2BC452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55E456-21FD-3063-C927-E83BEEB28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C7F9-B1BF-4B7E-AC1A-B848606823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3137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1D780C-208B-41F6-F22B-D8A35F5A8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5164C3-FC14-1985-EDED-277C72430A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F205789-06F8-39FD-1EA2-E6579EA36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601C4AF-A033-3AAF-7BC7-ECBC315AB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07DF-BBF1-4020-A0F3-CEBB676BBD45}" type="datetimeFigureOut">
              <a:rPr lang="it-IT" smtClean="0"/>
              <a:t>24/04/2025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2AE38B8-D4A1-A35A-B065-30EC661E0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E2102FC-0D58-C36B-A14D-7CADE3BBB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C7F9-B1BF-4B7E-AC1A-B848606823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203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4A3CF5-6A95-A166-AB22-9107A501F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200E91E-18FA-47FE-097D-D1CEA6F80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53C1F6F-E47F-9FF0-42DA-C968396A7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C7C31BE-00F8-286B-69B8-62B4532C0C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0B5DD3E-6E68-8350-5D61-964B8C7872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A518B1A-418E-09A7-7BD9-4FA928925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07DF-BBF1-4020-A0F3-CEBB676BBD45}" type="datetimeFigureOut">
              <a:rPr lang="it-IT" smtClean="0"/>
              <a:t>24/04/2025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05F8DE1-C203-8E53-5A35-4F8915FF3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58D4F6B-ED78-C2DC-FBCC-0498E2721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C7F9-B1BF-4B7E-AC1A-B848606823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1757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CB878C-E324-F467-9A68-E2FA8BCCC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E4FE201-58A8-D5EB-EE22-09ADBC9BB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07DF-BBF1-4020-A0F3-CEBB676BBD45}" type="datetimeFigureOut">
              <a:rPr lang="it-IT" smtClean="0"/>
              <a:t>24/04/2025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4F7942C-E2A4-14B6-A8A2-9E7770EDA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A8164E0-B2C6-A136-CB97-C884F325C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C7F9-B1BF-4B7E-AC1A-B848606823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4221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E622A03-DA18-4589-599A-4ECA2ABA3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07DF-BBF1-4020-A0F3-CEBB676BBD45}" type="datetimeFigureOut">
              <a:rPr lang="it-IT" smtClean="0"/>
              <a:t>24/04/2025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C7E95EC-E03F-7BBE-A9F0-1D5A80509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8D91184-D914-B7DF-7DA8-03ADED39B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C7F9-B1BF-4B7E-AC1A-B848606823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4981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221DAC-6958-60DE-E4BF-279148E0F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3C64A8-99E2-DAC5-A3BC-132F9E484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AF81998-3679-8489-CEE0-A6FB830A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BE27740-F73C-98CF-E2EF-63B704CD3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07DF-BBF1-4020-A0F3-CEBB676BBD45}" type="datetimeFigureOut">
              <a:rPr lang="it-IT" smtClean="0"/>
              <a:t>24/04/2025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8E4CEA0-711C-0BE2-1EE3-DEC45021A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ADD014A-7511-9F6B-0789-CDED36893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C7F9-B1BF-4B7E-AC1A-B848606823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564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F1859B-680F-F3AB-7D4A-E95358FA4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1BF7F3B-74E3-3719-0DD9-41BB58EC5B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D79C771-659F-0A09-BB8D-5520B5DC24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5024B75-834E-1DE8-49FD-3CD8CA944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A07DF-BBF1-4020-A0F3-CEBB676BBD45}" type="datetimeFigureOut">
              <a:rPr lang="it-IT" smtClean="0"/>
              <a:t>24/04/2025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911B3D0-9B39-60CD-CECF-CC0DD2E66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1CB47E4-5797-8314-9FC1-E6AAE084D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8C7F9-B1BF-4B7E-AC1A-B848606823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5667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DF0FD6E-65F6-8FF7-9274-C5DD6E1BA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25B1A7F-97DE-5B36-4E08-B393CFA86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480902-0D72-3263-4FBB-C9FBE2E575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A07DF-BBF1-4020-A0F3-CEBB676BBD45}" type="datetimeFigureOut">
              <a:rPr lang="it-IT" smtClean="0"/>
              <a:t>24/04/2025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52CFFAE-9AAE-3AFA-FC39-AAC45B7389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6EC6A1-8347-E283-A179-4271265A0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8C7F9-B1BF-4B7E-AC1A-B848606823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275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CA053CD9-8B60-FFF2-BD41-FEB15E5C1F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 dello schema</a:t>
            </a:r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C5E719CA-6CB2-3710-76D1-007550DB60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07DDCFD-158A-03DE-BEA2-FE680E4E7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5E0D700-E260-41A5-B2D6-3698977C2B4E}" type="datetimeFigureOut">
              <a:rPr lang="it-IT"/>
              <a:pPr>
                <a:defRPr/>
              </a:pPr>
              <a:t>24/04/2025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767A5F-18D5-7D80-BB9A-3BE8FA2ACE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B73C62-4556-5A1E-0592-1A25AFD60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E642938-2BD9-48B6-89F6-84E4D238A5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895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C91F63-1B48-37FF-F47E-ACF1853ABC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B0F7007-506E-63DF-EBE1-F67AEE8F54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2855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63DD61A1-8982-5944-E3B5-DC55BA88D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72" y="857845"/>
            <a:ext cx="9955530" cy="561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3BF32B1-5654-29BB-3334-90A08B0D61C3}"/>
              </a:ext>
            </a:extLst>
          </p:cNvPr>
          <p:cNvSpPr txBox="1"/>
          <p:nvPr/>
        </p:nvSpPr>
        <p:spPr>
          <a:xfrm>
            <a:off x="3810916" y="168966"/>
            <a:ext cx="489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>
                <a:solidFill>
                  <a:srgbClr val="002060"/>
                </a:solidFill>
              </a:rPr>
              <a:t>iPSCs-derived</a:t>
            </a:r>
            <a:r>
              <a:rPr lang="it-IT" sz="3600" b="1" dirty="0">
                <a:solidFill>
                  <a:srgbClr val="002060"/>
                </a:solidFill>
              </a:rPr>
              <a:t> </a:t>
            </a:r>
            <a:r>
              <a:rPr lang="it-IT" sz="3600" b="1" dirty="0" err="1">
                <a:solidFill>
                  <a:srgbClr val="002060"/>
                </a:solidFill>
              </a:rPr>
              <a:t>organoids</a:t>
            </a:r>
            <a:endParaRPr lang="it-IT" sz="3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956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8EFA952-60FB-F1E5-2F88-0AC10A065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547" y="976209"/>
            <a:ext cx="7068498" cy="398225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4E8669A-AF4A-54F3-BB4B-6229A216DEB4}"/>
              </a:ext>
            </a:extLst>
          </p:cNvPr>
          <p:cNvSpPr txBox="1"/>
          <p:nvPr/>
        </p:nvSpPr>
        <p:spPr>
          <a:xfrm>
            <a:off x="3810916" y="168966"/>
            <a:ext cx="489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>
                <a:solidFill>
                  <a:srgbClr val="002060"/>
                </a:solidFill>
              </a:rPr>
              <a:t>iPSCs-derived</a:t>
            </a:r>
            <a:r>
              <a:rPr lang="it-IT" sz="3600" b="1" dirty="0">
                <a:solidFill>
                  <a:srgbClr val="002060"/>
                </a:solidFill>
              </a:rPr>
              <a:t> </a:t>
            </a:r>
            <a:r>
              <a:rPr lang="it-IT" sz="3600" b="1" dirty="0" err="1">
                <a:solidFill>
                  <a:srgbClr val="002060"/>
                </a:solidFill>
              </a:rPr>
              <a:t>organoids</a:t>
            </a:r>
            <a:endParaRPr lang="it-IT" sz="3600" b="1" i="1" dirty="0">
              <a:solidFill>
                <a:srgbClr val="00206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03348A0-6A62-412D-0BBD-DB08E2A95EFF}"/>
              </a:ext>
            </a:extLst>
          </p:cNvPr>
          <p:cNvSpPr txBox="1"/>
          <p:nvPr/>
        </p:nvSpPr>
        <p:spPr>
          <a:xfrm>
            <a:off x="763571" y="5119373"/>
            <a:ext cx="9924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i="1" dirty="0" err="1"/>
              <a:t>Protocols</a:t>
            </a:r>
            <a:r>
              <a:rPr lang="it-IT" sz="2400" i="1" dirty="0"/>
              <a:t> for the generation of </a:t>
            </a:r>
            <a:r>
              <a:rPr lang="it-IT" sz="2400" i="1" dirty="0" err="1"/>
              <a:t>iPSCs-derived</a:t>
            </a:r>
            <a:r>
              <a:rPr lang="it-IT" sz="2400" i="1" dirty="0"/>
              <a:t> </a:t>
            </a:r>
            <a:r>
              <a:rPr lang="it-IT" sz="2400" i="1" dirty="0" err="1"/>
              <a:t>organoids</a:t>
            </a:r>
            <a:r>
              <a:rPr lang="it-IT" sz="2400" i="1" dirty="0"/>
              <a:t> are </a:t>
            </a:r>
            <a:r>
              <a:rPr lang="it-IT" sz="2400" i="1" dirty="0" err="1"/>
              <a:t>complex</a:t>
            </a:r>
            <a:r>
              <a:rPr lang="it-IT" sz="2400" i="1" dirty="0"/>
              <a:t> and time </a:t>
            </a:r>
            <a:r>
              <a:rPr lang="it-IT" sz="2400" i="1" dirty="0" err="1"/>
              <a:t>consuming</a:t>
            </a:r>
            <a:r>
              <a:rPr lang="it-IT" sz="2400" i="1" dirty="0"/>
              <a:t>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AC38434-F9FB-5AF7-35A1-1D6FB328935B}"/>
              </a:ext>
            </a:extLst>
          </p:cNvPr>
          <p:cNvSpPr txBox="1"/>
          <p:nvPr/>
        </p:nvSpPr>
        <p:spPr>
          <a:xfrm>
            <a:off x="664769" y="6033154"/>
            <a:ext cx="11208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i="1" dirty="0" err="1"/>
              <a:t>These</a:t>
            </a:r>
            <a:r>
              <a:rPr lang="it-IT" sz="2400" i="1" dirty="0"/>
              <a:t> </a:t>
            </a:r>
            <a:r>
              <a:rPr lang="it-IT" sz="2400" i="1" dirty="0" err="1"/>
              <a:t>organoids</a:t>
            </a:r>
            <a:r>
              <a:rPr lang="it-IT" sz="2400" i="1" dirty="0"/>
              <a:t> are </a:t>
            </a:r>
            <a:r>
              <a:rPr lang="it-IT" sz="2400" i="1" dirty="0" err="1"/>
              <a:t>used</a:t>
            </a:r>
            <a:r>
              <a:rPr lang="it-IT" sz="2400" i="1" dirty="0"/>
              <a:t> to model a wide range of </a:t>
            </a:r>
            <a:r>
              <a:rPr lang="it-IT" sz="2400" i="1" dirty="0" err="1"/>
              <a:t>tissues</a:t>
            </a:r>
            <a:r>
              <a:rPr lang="it-IT" sz="2400" i="1" dirty="0"/>
              <a:t> and </a:t>
            </a:r>
            <a:r>
              <a:rPr lang="it-IT" sz="2400" i="1" dirty="0" err="1"/>
              <a:t>developmental</a:t>
            </a:r>
            <a:r>
              <a:rPr lang="it-IT" sz="2400" i="1" dirty="0"/>
              <a:t> stages </a:t>
            </a:r>
          </a:p>
        </p:txBody>
      </p:sp>
    </p:spTree>
    <p:extLst>
      <p:ext uri="{BB962C8B-B14F-4D97-AF65-F5344CB8AC3E}">
        <p14:creationId xmlns:p14="http://schemas.microsoft.com/office/powerpoint/2010/main" val="992036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5605878-6E8C-75C6-095F-B17970B7BBFD}"/>
              </a:ext>
            </a:extLst>
          </p:cNvPr>
          <p:cNvSpPr txBox="1"/>
          <p:nvPr/>
        </p:nvSpPr>
        <p:spPr>
          <a:xfrm>
            <a:off x="3810916" y="168966"/>
            <a:ext cx="489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>
                <a:solidFill>
                  <a:srgbClr val="002060"/>
                </a:solidFill>
              </a:rPr>
              <a:t>ASCs-derived</a:t>
            </a:r>
            <a:r>
              <a:rPr lang="it-IT" sz="3600" b="1" dirty="0">
                <a:solidFill>
                  <a:srgbClr val="002060"/>
                </a:solidFill>
              </a:rPr>
              <a:t> </a:t>
            </a:r>
            <a:r>
              <a:rPr lang="it-IT" sz="3600" b="1" dirty="0" err="1">
                <a:solidFill>
                  <a:srgbClr val="002060"/>
                </a:solidFill>
              </a:rPr>
              <a:t>organoids</a:t>
            </a:r>
            <a:endParaRPr lang="it-IT" sz="3600" b="1" i="1" dirty="0">
              <a:solidFill>
                <a:srgbClr val="00206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0651558-61B8-C584-6317-3C700B4B1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75" y="1063772"/>
            <a:ext cx="7087589" cy="250542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B2BF7C7-6A58-A163-D244-34A9C17F28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448" b="-1157"/>
          <a:stretch/>
        </p:blipFill>
        <p:spPr>
          <a:xfrm>
            <a:off x="232980" y="3737114"/>
            <a:ext cx="11507379" cy="272332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F42377C-A6DA-93AF-45C7-E22549A013B2}"/>
              </a:ext>
            </a:extLst>
          </p:cNvPr>
          <p:cNvSpPr txBox="1"/>
          <p:nvPr/>
        </p:nvSpPr>
        <p:spPr>
          <a:xfrm>
            <a:off x="7927320" y="1181894"/>
            <a:ext cx="39499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i="1" dirty="0">
                <a:solidFill>
                  <a:srgbClr val="002060"/>
                </a:solidFill>
              </a:rPr>
              <a:t>LGR5+ </a:t>
            </a:r>
            <a:r>
              <a:rPr lang="it-IT" sz="2400" i="1" dirty="0" err="1">
                <a:solidFill>
                  <a:srgbClr val="002060"/>
                </a:solidFill>
              </a:rPr>
              <a:t>intestinal</a:t>
            </a:r>
            <a:r>
              <a:rPr lang="it-IT" sz="2400" i="1" dirty="0">
                <a:solidFill>
                  <a:srgbClr val="002060"/>
                </a:solidFill>
              </a:rPr>
              <a:t> stem </a:t>
            </a:r>
            <a:r>
              <a:rPr lang="it-IT" sz="2400" i="1" dirty="0" err="1">
                <a:solidFill>
                  <a:srgbClr val="002060"/>
                </a:solidFill>
              </a:rPr>
              <a:t>cells</a:t>
            </a:r>
            <a:r>
              <a:rPr lang="it-IT" sz="2400" i="1" dirty="0">
                <a:solidFill>
                  <a:srgbClr val="002060"/>
                </a:solidFill>
              </a:rPr>
              <a:t> </a:t>
            </a:r>
            <a:r>
              <a:rPr lang="it-IT" sz="2400" i="1" dirty="0" err="1">
                <a:solidFill>
                  <a:srgbClr val="002060"/>
                </a:solidFill>
              </a:rPr>
              <a:t>form</a:t>
            </a:r>
            <a:r>
              <a:rPr lang="it-IT" sz="2400" i="1" dirty="0">
                <a:solidFill>
                  <a:srgbClr val="002060"/>
                </a:solidFill>
              </a:rPr>
              <a:t> </a:t>
            </a:r>
            <a:r>
              <a:rPr lang="it-IT" sz="2400" i="1" dirty="0" err="1">
                <a:solidFill>
                  <a:srgbClr val="002060"/>
                </a:solidFill>
              </a:rPr>
              <a:t>polarized</a:t>
            </a:r>
            <a:r>
              <a:rPr lang="it-IT" sz="2400" i="1" dirty="0">
                <a:solidFill>
                  <a:srgbClr val="002060"/>
                </a:solidFill>
              </a:rPr>
              <a:t> </a:t>
            </a:r>
            <a:r>
              <a:rPr lang="it-IT" sz="2400" i="1" dirty="0" err="1">
                <a:solidFill>
                  <a:srgbClr val="002060"/>
                </a:solidFill>
              </a:rPr>
              <a:t>epithelial</a:t>
            </a:r>
            <a:r>
              <a:rPr lang="it-IT" sz="2400" i="1" dirty="0">
                <a:solidFill>
                  <a:srgbClr val="002060"/>
                </a:solidFill>
              </a:rPr>
              <a:t> </a:t>
            </a:r>
            <a:r>
              <a:rPr lang="it-IT" sz="2400" i="1" dirty="0" err="1">
                <a:solidFill>
                  <a:srgbClr val="002060"/>
                </a:solidFill>
              </a:rPr>
              <a:t>structures</a:t>
            </a:r>
            <a:r>
              <a:rPr lang="it-IT" sz="2400" i="1" dirty="0">
                <a:solidFill>
                  <a:srgbClr val="002060"/>
                </a:solidFill>
              </a:rPr>
              <a:t> with proliferative </a:t>
            </a:r>
            <a:r>
              <a:rPr lang="it-IT" sz="2400" i="1" dirty="0" err="1">
                <a:solidFill>
                  <a:srgbClr val="002060"/>
                </a:solidFill>
              </a:rPr>
              <a:t>crypts</a:t>
            </a:r>
            <a:r>
              <a:rPr lang="it-IT" sz="2400" i="1" dirty="0">
                <a:solidFill>
                  <a:srgbClr val="002060"/>
                </a:solidFill>
              </a:rPr>
              <a:t> and </a:t>
            </a:r>
            <a:r>
              <a:rPr lang="it-IT" sz="2400" i="1" dirty="0" err="1">
                <a:solidFill>
                  <a:srgbClr val="002060"/>
                </a:solidFill>
              </a:rPr>
              <a:t>differentiated</a:t>
            </a:r>
            <a:r>
              <a:rPr lang="it-IT" sz="2400" i="1" dirty="0">
                <a:solidFill>
                  <a:srgbClr val="002060"/>
                </a:solidFill>
              </a:rPr>
              <a:t> </a:t>
            </a:r>
            <a:r>
              <a:rPr lang="it-IT" sz="2400" i="1" dirty="0" err="1">
                <a:solidFill>
                  <a:srgbClr val="002060"/>
                </a:solidFill>
              </a:rPr>
              <a:t>villus</a:t>
            </a:r>
            <a:r>
              <a:rPr lang="it-IT" sz="2400" i="1" dirty="0">
                <a:solidFill>
                  <a:srgbClr val="002060"/>
                </a:solidFill>
              </a:rPr>
              <a:t> </a:t>
            </a:r>
            <a:r>
              <a:rPr lang="it-IT" sz="2400" i="1" dirty="0" err="1">
                <a:solidFill>
                  <a:srgbClr val="002060"/>
                </a:solidFill>
              </a:rPr>
              <a:t>compartments</a:t>
            </a:r>
            <a:endParaRPr lang="it-IT" sz="2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83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ig. 1">
            <a:extLst>
              <a:ext uri="{FF2B5EF4-FFF2-40B4-BE49-F238E27FC236}">
                <a16:creationId xmlns:a16="http://schemas.microsoft.com/office/drawing/2014/main" id="{A03286EC-C689-A6F7-1A92-A85B34581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67" b="47629"/>
          <a:stretch/>
        </p:blipFill>
        <p:spPr bwMode="auto">
          <a:xfrm>
            <a:off x="2264521" y="834152"/>
            <a:ext cx="7535588" cy="446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7578BB9-B21D-E989-6700-FCBDECEA2F4E}"/>
              </a:ext>
            </a:extLst>
          </p:cNvPr>
          <p:cNvSpPr txBox="1"/>
          <p:nvPr/>
        </p:nvSpPr>
        <p:spPr>
          <a:xfrm>
            <a:off x="3648119" y="187820"/>
            <a:ext cx="489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>
                <a:solidFill>
                  <a:srgbClr val="002060"/>
                </a:solidFill>
              </a:rPr>
              <a:t>ASCs-derived</a:t>
            </a:r>
            <a:r>
              <a:rPr lang="it-IT" sz="3600" b="1" dirty="0">
                <a:solidFill>
                  <a:srgbClr val="002060"/>
                </a:solidFill>
              </a:rPr>
              <a:t> </a:t>
            </a:r>
            <a:r>
              <a:rPr lang="it-IT" sz="3600" b="1" dirty="0" err="1">
                <a:solidFill>
                  <a:srgbClr val="002060"/>
                </a:solidFill>
              </a:rPr>
              <a:t>organoids</a:t>
            </a:r>
            <a:endParaRPr lang="it-IT" sz="3600" b="1" i="1" dirty="0">
              <a:solidFill>
                <a:srgbClr val="00206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582D0F8-22D2-F5A4-262F-7BE7060675C1}"/>
              </a:ext>
            </a:extLst>
          </p:cNvPr>
          <p:cNvSpPr txBox="1"/>
          <p:nvPr/>
        </p:nvSpPr>
        <p:spPr>
          <a:xfrm>
            <a:off x="345647" y="5392498"/>
            <a:ext cx="5750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i="1" dirty="0" err="1"/>
              <a:t>Generated</a:t>
            </a:r>
            <a:r>
              <a:rPr lang="it-IT" sz="2400" i="1" dirty="0"/>
              <a:t> </a:t>
            </a:r>
            <a:r>
              <a:rPr lang="it-IT" sz="2400" i="1" dirty="0" err="1"/>
              <a:t>directly</a:t>
            </a:r>
            <a:r>
              <a:rPr lang="it-IT" sz="2400" i="1" dirty="0"/>
              <a:t> from </a:t>
            </a:r>
            <a:r>
              <a:rPr lang="it-IT" sz="2400" i="1" dirty="0" err="1"/>
              <a:t>patient</a:t>
            </a:r>
            <a:r>
              <a:rPr lang="it-IT" sz="2400" i="1" dirty="0"/>
              <a:t> </a:t>
            </a:r>
            <a:r>
              <a:rPr lang="it-IT" sz="2400" i="1" dirty="0" err="1"/>
              <a:t>tissues</a:t>
            </a:r>
            <a:endParaRPr lang="it-IT" sz="2400" i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495DAAC-C8A3-9C0E-CC67-2737C6E649AC}"/>
              </a:ext>
            </a:extLst>
          </p:cNvPr>
          <p:cNvSpPr txBox="1"/>
          <p:nvPr/>
        </p:nvSpPr>
        <p:spPr>
          <a:xfrm>
            <a:off x="345647" y="5891871"/>
            <a:ext cx="10457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i="1" dirty="0" err="1"/>
              <a:t>Faithfully</a:t>
            </a:r>
            <a:r>
              <a:rPr lang="it-IT" sz="2400" i="1" dirty="0"/>
              <a:t> </a:t>
            </a:r>
            <a:r>
              <a:rPr lang="it-IT" sz="2400" i="1" dirty="0" err="1"/>
              <a:t>recapitulate</a:t>
            </a:r>
            <a:r>
              <a:rPr lang="it-IT" sz="2400" i="1" dirty="0"/>
              <a:t> </a:t>
            </a:r>
            <a:r>
              <a:rPr lang="it-IT" sz="2400" i="1" dirty="0" err="1"/>
              <a:t>tissue-specific</a:t>
            </a:r>
            <a:r>
              <a:rPr lang="it-IT" sz="2400" i="1" dirty="0"/>
              <a:t> </a:t>
            </a:r>
            <a:r>
              <a:rPr lang="it-IT" sz="2400" i="1" dirty="0" err="1"/>
              <a:t>characteristics</a:t>
            </a:r>
            <a:r>
              <a:rPr lang="it-IT" sz="2400" i="1" dirty="0"/>
              <a:t> and </a:t>
            </a:r>
            <a:r>
              <a:rPr lang="it-IT" sz="2400" i="1" dirty="0" err="1"/>
              <a:t>disease</a:t>
            </a:r>
            <a:r>
              <a:rPr lang="it-IT" sz="2400" i="1" dirty="0"/>
              <a:t> </a:t>
            </a:r>
            <a:r>
              <a:rPr lang="it-IT" sz="2400" i="1" dirty="0" err="1"/>
              <a:t>phenotypes</a:t>
            </a:r>
            <a:endParaRPr lang="it-IT" sz="2400" i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BD31EDD-E4AC-7180-EC9D-120E21600EDB}"/>
              </a:ext>
            </a:extLst>
          </p:cNvPr>
          <p:cNvSpPr txBox="1"/>
          <p:nvPr/>
        </p:nvSpPr>
        <p:spPr>
          <a:xfrm>
            <a:off x="345646" y="6382910"/>
            <a:ext cx="10457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i="1" dirty="0" err="1"/>
              <a:t>Available</a:t>
            </a:r>
            <a:r>
              <a:rPr lang="it-IT" sz="2400" i="1" dirty="0"/>
              <a:t> for a limited </a:t>
            </a:r>
            <a:r>
              <a:rPr lang="it-IT" sz="2400" i="1" dirty="0" err="1"/>
              <a:t>number</a:t>
            </a:r>
            <a:r>
              <a:rPr lang="it-IT" sz="2400" i="1" dirty="0"/>
              <a:t> of </a:t>
            </a:r>
            <a:r>
              <a:rPr lang="it-IT" sz="2400" i="1" dirty="0" err="1"/>
              <a:t>tissues</a:t>
            </a:r>
            <a:endParaRPr lang="it-IT" sz="2400" i="1" dirty="0"/>
          </a:p>
        </p:txBody>
      </p:sp>
    </p:spTree>
    <p:extLst>
      <p:ext uri="{BB962C8B-B14F-4D97-AF65-F5344CB8AC3E}">
        <p14:creationId xmlns:p14="http://schemas.microsoft.com/office/powerpoint/2010/main" val="846904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9A5C7CB-D7B4-C7EA-C9C8-411F209C9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362" y="1089162"/>
            <a:ext cx="6572250" cy="561975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1FEF89B-E9F9-0861-DAA7-2593EC6B8893}"/>
              </a:ext>
            </a:extLst>
          </p:cNvPr>
          <p:cNvSpPr txBox="1"/>
          <p:nvPr/>
        </p:nvSpPr>
        <p:spPr>
          <a:xfrm>
            <a:off x="3016984" y="149088"/>
            <a:ext cx="6158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02060"/>
                </a:solidFill>
              </a:rPr>
              <a:t>APPLICATIONS OF ORGANOIDS</a:t>
            </a:r>
            <a:endParaRPr lang="it-IT" sz="3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56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1B5CC-59FB-501F-D351-BEA1D4DE3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AC9E624-7E74-43FA-6317-91277B7D1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362" y="1089162"/>
            <a:ext cx="6572250" cy="561975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9BC6028-7E13-ED8E-434B-F2C3A8804FF7}"/>
              </a:ext>
            </a:extLst>
          </p:cNvPr>
          <p:cNvSpPr txBox="1"/>
          <p:nvPr/>
        </p:nvSpPr>
        <p:spPr>
          <a:xfrm>
            <a:off x="3016984" y="149088"/>
            <a:ext cx="6158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02060"/>
                </a:solidFill>
              </a:rPr>
              <a:t>APPLICATIONS OF ORGANOIDS</a:t>
            </a:r>
            <a:endParaRPr lang="it-IT" sz="3600" b="1" i="1" dirty="0">
              <a:solidFill>
                <a:srgbClr val="002060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051B174-5C39-F17F-C605-214047CE4986}"/>
              </a:ext>
            </a:extLst>
          </p:cNvPr>
          <p:cNvSpPr/>
          <p:nvPr/>
        </p:nvSpPr>
        <p:spPr>
          <a:xfrm>
            <a:off x="2875175" y="1089162"/>
            <a:ext cx="2196446" cy="16728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1861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A16326-11BC-B750-42E7-601E74ADF1F2}"/>
              </a:ext>
            </a:extLst>
          </p:cNvPr>
          <p:cNvSpPr txBox="1"/>
          <p:nvPr/>
        </p:nvSpPr>
        <p:spPr>
          <a:xfrm>
            <a:off x="3781103" y="180720"/>
            <a:ext cx="46297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COELIAC DISEASE (CD)</a:t>
            </a:r>
          </a:p>
        </p:txBody>
      </p:sp>
      <p:pic>
        <p:nvPicPr>
          <p:cNvPr id="15" name="Immagine 14" descr="Immagine che contiene schizzo, disegno, Line art, illustrazione&#10;&#10;Descrizione generata automaticamente">
            <a:extLst>
              <a:ext uri="{FF2B5EF4-FFF2-40B4-BE49-F238E27FC236}">
                <a16:creationId xmlns:a16="http://schemas.microsoft.com/office/drawing/2014/main" id="{330D789D-9552-BAF6-75D9-DC9D9BD1A5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" t="16462" r="67269" b="11564"/>
          <a:stretch/>
        </p:blipFill>
        <p:spPr>
          <a:xfrm>
            <a:off x="11049560" y="37324"/>
            <a:ext cx="1088873" cy="223934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6C08525-061B-02AA-911B-80B4D9C43B42}"/>
              </a:ext>
            </a:extLst>
          </p:cNvPr>
          <p:cNvSpPr txBox="1"/>
          <p:nvPr/>
        </p:nvSpPr>
        <p:spPr>
          <a:xfrm>
            <a:off x="283031" y="1116990"/>
            <a:ext cx="116259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Chronic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autoimmune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enteropathy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caused</a:t>
            </a:r>
            <a:r>
              <a:rPr kumimoji="0" lang="it-IT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by </a:t>
            </a: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gluten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ingestion</a:t>
            </a: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magine 6" descr="Immagine che contiene Cereale, Integrale, seme, grano&#10;&#10;Descrizione generata automaticamente">
            <a:extLst>
              <a:ext uri="{FF2B5EF4-FFF2-40B4-BE49-F238E27FC236}">
                <a16:creationId xmlns:a16="http://schemas.microsoft.com/office/drawing/2014/main" id="{CBD2F80F-9153-CD4D-5C57-0B65547816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6" y="2298908"/>
            <a:ext cx="3019993" cy="201332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3C9E8A0-C9EE-2502-4175-7EC6D931249C}"/>
              </a:ext>
            </a:extLst>
          </p:cNvPr>
          <p:cNvSpPr txBox="1"/>
          <p:nvPr/>
        </p:nvSpPr>
        <p:spPr>
          <a:xfrm>
            <a:off x="1187119" y="4371025"/>
            <a:ext cx="1098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Wheat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391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3B51FE61-A052-B74C-AF64-5BEF2C3DE9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570"/>
          <a:stretch/>
        </p:blipFill>
        <p:spPr>
          <a:xfrm rot="21371885">
            <a:off x="7216702" y="5270155"/>
            <a:ext cx="3993226" cy="1343649"/>
          </a:xfrm>
          <a:prstGeom prst="rect">
            <a:avLst/>
          </a:prstGeom>
        </p:spPr>
      </p:pic>
      <p:grpSp>
        <p:nvGrpSpPr>
          <p:cNvPr id="54" name="Gruppo 53">
            <a:extLst>
              <a:ext uri="{FF2B5EF4-FFF2-40B4-BE49-F238E27FC236}">
                <a16:creationId xmlns:a16="http://schemas.microsoft.com/office/drawing/2014/main" id="{104285C0-8DFA-2AF7-B70E-2AC9CB1E2952}"/>
              </a:ext>
            </a:extLst>
          </p:cNvPr>
          <p:cNvGrpSpPr/>
          <p:nvPr/>
        </p:nvGrpSpPr>
        <p:grpSpPr>
          <a:xfrm>
            <a:off x="6227196" y="1706926"/>
            <a:ext cx="5569015" cy="4940087"/>
            <a:chOff x="5547396" y="802499"/>
            <a:chExt cx="6649386" cy="5898448"/>
          </a:xfrm>
        </p:grpSpPr>
        <p:pic>
          <p:nvPicPr>
            <p:cNvPr id="40" name="Immagine 39">
              <a:extLst>
                <a:ext uri="{FF2B5EF4-FFF2-40B4-BE49-F238E27FC236}">
                  <a16:creationId xmlns:a16="http://schemas.microsoft.com/office/drawing/2014/main" id="{B7019E91-7248-F525-228D-5DDCCD290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787982">
              <a:off x="7482306" y="630039"/>
              <a:ext cx="2439976" cy="2784895"/>
            </a:xfrm>
            <a:prstGeom prst="rect">
              <a:avLst/>
            </a:prstGeom>
          </p:spPr>
        </p:pic>
        <p:pic>
          <p:nvPicPr>
            <p:cNvPr id="42" name="Immagine 41">
              <a:extLst>
                <a:ext uri="{FF2B5EF4-FFF2-40B4-BE49-F238E27FC236}">
                  <a16:creationId xmlns:a16="http://schemas.microsoft.com/office/drawing/2014/main" id="{25FD112F-ED9B-7497-194A-C71A7B211F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706" t="37514" r="9114" b="40051"/>
            <a:stretch/>
          </p:blipFill>
          <p:spPr>
            <a:xfrm>
              <a:off x="7169736" y="4019688"/>
              <a:ext cx="3637933" cy="995556"/>
            </a:xfrm>
            <a:prstGeom prst="rect">
              <a:avLst/>
            </a:prstGeom>
          </p:spPr>
        </p:pic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F8C1E129-E99F-0BE6-492F-1C6481A96883}"/>
                </a:ext>
              </a:extLst>
            </p:cNvPr>
            <p:cNvSpPr txBox="1"/>
            <p:nvPr/>
          </p:nvSpPr>
          <p:spPr>
            <a:xfrm>
              <a:off x="7454665" y="6259966"/>
              <a:ext cx="3332991" cy="440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Intestinal epithelium</a:t>
              </a:r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5DF71EA5-58ED-0CEC-09A9-6E8F53F41AE0}"/>
                </a:ext>
              </a:extLst>
            </p:cNvPr>
            <p:cNvSpPr txBox="1"/>
            <p:nvPr/>
          </p:nvSpPr>
          <p:spPr>
            <a:xfrm>
              <a:off x="10661161" y="4083464"/>
              <a:ext cx="1535621" cy="771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Gliadin peptides</a:t>
              </a:r>
              <a:endParaRPr lang="it-IT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47" name="Connettore 2 46">
              <a:extLst>
                <a:ext uri="{FF2B5EF4-FFF2-40B4-BE49-F238E27FC236}">
                  <a16:creationId xmlns:a16="http://schemas.microsoft.com/office/drawing/2014/main" id="{68C2B269-E212-428C-1ACB-59CA413D333C}"/>
                </a:ext>
              </a:extLst>
            </p:cNvPr>
            <p:cNvCxnSpPr/>
            <p:nvPr/>
          </p:nvCxnSpPr>
          <p:spPr>
            <a:xfrm>
              <a:off x="8558848" y="3231692"/>
              <a:ext cx="0" cy="6832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42B73631-5E34-037E-CC15-759ECA644B94}"/>
                </a:ext>
              </a:extLst>
            </p:cNvPr>
            <p:cNvSpPr txBox="1"/>
            <p:nvPr/>
          </p:nvSpPr>
          <p:spPr>
            <a:xfrm>
              <a:off x="5547396" y="5267538"/>
              <a:ext cx="1420576" cy="404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Enterocyte</a:t>
              </a:r>
              <a:endParaRPr lang="it-IT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53" name="Connettore diritto 52">
              <a:extLst>
                <a:ext uri="{FF2B5EF4-FFF2-40B4-BE49-F238E27FC236}">
                  <a16:creationId xmlns:a16="http://schemas.microsoft.com/office/drawing/2014/main" id="{A42C1B9C-F1AB-B65A-542C-BADEBD168D67}"/>
                </a:ext>
              </a:extLst>
            </p:cNvPr>
            <p:cNvCxnSpPr>
              <a:cxnSpLocks/>
            </p:cNvCxnSpPr>
            <p:nvPr/>
          </p:nvCxnSpPr>
          <p:spPr>
            <a:xfrm>
              <a:off x="6911669" y="5576821"/>
              <a:ext cx="258067" cy="13750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9A16326-11BC-B750-42E7-601E74ADF1F2}"/>
              </a:ext>
            </a:extLst>
          </p:cNvPr>
          <p:cNvSpPr txBox="1"/>
          <p:nvPr/>
        </p:nvSpPr>
        <p:spPr>
          <a:xfrm>
            <a:off x="3781103" y="180720"/>
            <a:ext cx="46297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COELIAC DISEASE (CD)</a:t>
            </a:r>
          </a:p>
        </p:txBody>
      </p:sp>
      <p:pic>
        <p:nvPicPr>
          <p:cNvPr id="15" name="Immagine 14" descr="Immagine che contiene schizzo, disegno, Line art, illustrazione&#10;&#10;Descrizione generata automaticamente">
            <a:extLst>
              <a:ext uri="{FF2B5EF4-FFF2-40B4-BE49-F238E27FC236}">
                <a16:creationId xmlns:a16="http://schemas.microsoft.com/office/drawing/2014/main" id="{330D789D-9552-BAF6-75D9-DC9D9BD1A5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" t="16462" r="67269" b="11564"/>
          <a:stretch/>
        </p:blipFill>
        <p:spPr>
          <a:xfrm>
            <a:off x="11049560" y="37324"/>
            <a:ext cx="1088873" cy="2239345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6CE66C4-3AAA-E640-10BD-D3691C60E045}"/>
              </a:ext>
            </a:extLst>
          </p:cNvPr>
          <p:cNvSpPr txBox="1"/>
          <p:nvPr/>
        </p:nvSpPr>
        <p:spPr>
          <a:xfrm>
            <a:off x="4700102" y="2844643"/>
            <a:ext cx="1098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Gluten</a:t>
            </a:r>
            <a:endParaRPr lang="it-IT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7C4D4EDD-8D02-7B3A-F85E-D6A0E3ED3208}"/>
              </a:ext>
            </a:extLst>
          </p:cNvPr>
          <p:cNvCxnSpPr>
            <a:cxnSpLocks/>
          </p:cNvCxnSpPr>
          <p:nvPr/>
        </p:nvCxnSpPr>
        <p:spPr>
          <a:xfrm>
            <a:off x="3658196" y="3044698"/>
            <a:ext cx="71775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6C08525-061B-02AA-911B-80B4D9C43B42}"/>
              </a:ext>
            </a:extLst>
          </p:cNvPr>
          <p:cNvSpPr txBox="1"/>
          <p:nvPr/>
        </p:nvSpPr>
        <p:spPr>
          <a:xfrm>
            <a:off x="283031" y="1116990"/>
            <a:ext cx="116259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800"/>
              </a:spcAft>
              <a:buFont typeface="Wingdings" panose="05000000000000000000" pitchFamily="2" charset="2"/>
              <a:buChar char="Ø"/>
            </a:pPr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autoimmune </a:t>
            </a:r>
            <a:r>
              <a:rPr lang="it-IT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enteropathy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dirty="0" err="1">
                <a:latin typeface="Arial" panose="020B0604020202020204" pitchFamily="34" charset="0"/>
                <a:cs typeface="Arial" panose="020B0604020202020204" pitchFamily="34" charset="0"/>
              </a:rPr>
              <a:t>caused</a:t>
            </a:r>
            <a:r>
              <a:rPr lang="it-IT" sz="2200" dirty="0">
                <a:latin typeface="Arial" panose="020B0604020202020204" pitchFamily="34" charset="0"/>
                <a:cs typeface="Arial" panose="020B0604020202020204" pitchFamily="34" charset="0"/>
              </a:rPr>
              <a:t> by </a:t>
            </a:r>
            <a:r>
              <a:rPr lang="it-IT" sz="2200" b="1" dirty="0">
                <a:latin typeface="Arial" panose="020B0604020202020204" pitchFamily="34" charset="0"/>
                <a:cs typeface="Arial" panose="020B0604020202020204" pitchFamily="34" charset="0"/>
              </a:rPr>
              <a:t>gluten </a:t>
            </a:r>
            <a:r>
              <a:rPr lang="it-IT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ingestion</a:t>
            </a:r>
            <a:endParaRPr lang="it-IT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 descr="Immagine che contiene Cereale, Integrale, seme, grano&#10;&#10;Descrizione generata automaticamente">
            <a:extLst>
              <a:ext uri="{FF2B5EF4-FFF2-40B4-BE49-F238E27FC236}">
                <a16:creationId xmlns:a16="http://schemas.microsoft.com/office/drawing/2014/main" id="{CBD2F80F-9153-CD4D-5C57-0B65547816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66" y="2298908"/>
            <a:ext cx="3019993" cy="201332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3C9E8A0-C9EE-2502-4175-7EC6D931249C}"/>
              </a:ext>
            </a:extLst>
          </p:cNvPr>
          <p:cNvSpPr txBox="1"/>
          <p:nvPr/>
        </p:nvSpPr>
        <p:spPr>
          <a:xfrm>
            <a:off x="1187119" y="4371025"/>
            <a:ext cx="1098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Wheat</a:t>
            </a:r>
            <a:endParaRPr lang="it-IT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6B594D94-C79F-8B34-4507-FADF355518C6}"/>
              </a:ext>
            </a:extLst>
          </p:cNvPr>
          <p:cNvCxnSpPr>
            <a:cxnSpLocks/>
          </p:cNvCxnSpPr>
          <p:nvPr/>
        </p:nvCxnSpPr>
        <p:spPr>
          <a:xfrm>
            <a:off x="6133329" y="3044698"/>
            <a:ext cx="71775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tangolo 4">
            <a:extLst>
              <a:ext uri="{FF2B5EF4-FFF2-40B4-BE49-F238E27FC236}">
                <a16:creationId xmlns:a16="http://schemas.microsoft.com/office/drawing/2014/main" id="{A478A0E1-AD96-D43C-11D6-343417C65789}"/>
              </a:ext>
            </a:extLst>
          </p:cNvPr>
          <p:cNvSpPr/>
          <p:nvPr/>
        </p:nvSpPr>
        <p:spPr>
          <a:xfrm>
            <a:off x="7615442" y="4425315"/>
            <a:ext cx="4097778" cy="8362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D4DAFEF-E012-AF03-9C9B-5C6318A11AD4}"/>
              </a:ext>
            </a:extLst>
          </p:cNvPr>
          <p:cNvSpPr txBox="1"/>
          <p:nvPr/>
        </p:nvSpPr>
        <p:spPr>
          <a:xfrm>
            <a:off x="9950454" y="2670346"/>
            <a:ext cx="920175" cy="309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Gliadin</a:t>
            </a:r>
            <a:endParaRPr lang="it-IT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Immagine 8" descr="Immagine che contiene Elementi grafici, design, illustrazione&#10;&#10;Descrizione generata automaticamente">
            <a:extLst>
              <a:ext uri="{FF2B5EF4-FFF2-40B4-BE49-F238E27FC236}">
                <a16:creationId xmlns:a16="http://schemas.microsoft.com/office/drawing/2014/main" id="{34582ABB-BE73-82B2-40FB-5DA6224201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02" y="3179268"/>
            <a:ext cx="1098687" cy="1177817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5C777B1-9F6C-60B5-EFA0-180379FE3015}"/>
              </a:ext>
            </a:extLst>
          </p:cNvPr>
          <p:cNvSpPr txBox="1"/>
          <p:nvPr/>
        </p:nvSpPr>
        <p:spPr>
          <a:xfrm>
            <a:off x="11114736" y="5528457"/>
            <a:ext cx="1098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Gut lumen</a:t>
            </a:r>
            <a:endParaRPr lang="it-IT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711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67FEFF9-3B96-B1E8-6D68-E827C087335D}"/>
              </a:ext>
            </a:extLst>
          </p:cNvPr>
          <p:cNvSpPr txBox="1"/>
          <p:nvPr/>
        </p:nvSpPr>
        <p:spPr>
          <a:xfrm>
            <a:off x="2440288" y="180720"/>
            <a:ext cx="73114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INTESTINAL ORGANOID GENERATION</a:t>
            </a:r>
          </a:p>
        </p:txBody>
      </p:sp>
      <p:pic>
        <p:nvPicPr>
          <p:cNvPr id="29" name="Immagine 28" descr="Immagine che contiene testo, design&#10;&#10;Descrizione generata automaticamente">
            <a:extLst>
              <a:ext uri="{FF2B5EF4-FFF2-40B4-BE49-F238E27FC236}">
                <a16:creationId xmlns:a16="http://schemas.microsoft.com/office/drawing/2014/main" id="{E2F497E8-783A-C98D-907F-D4F68567BD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" t="767" r="1175" b="16438"/>
          <a:stretch/>
        </p:blipFill>
        <p:spPr>
          <a:xfrm>
            <a:off x="1455906" y="969680"/>
            <a:ext cx="8249138" cy="4907118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047AA30-243E-EECD-11C0-7F80DA2B0AC7}"/>
              </a:ext>
            </a:extLst>
          </p:cNvPr>
          <p:cNvSpPr txBox="1"/>
          <p:nvPr/>
        </p:nvSpPr>
        <p:spPr>
          <a:xfrm>
            <a:off x="2104787" y="2412539"/>
            <a:ext cx="7791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Crypt</a:t>
            </a:r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59711F9-136C-09B2-80AD-9603F3C89AD2}"/>
              </a:ext>
            </a:extLst>
          </p:cNvPr>
          <p:cNvSpPr txBox="1"/>
          <p:nvPr/>
        </p:nvSpPr>
        <p:spPr>
          <a:xfrm>
            <a:off x="2893234" y="1660367"/>
            <a:ext cx="7791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Villus</a:t>
            </a:r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71D171D-EDE1-9220-26BB-4015C1942DCD}"/>
              </a:ext>
            </a:extLst>
          </p:cNvPr>
          <p:cNvSpPr txBox="1"/>
          <p:nvPr/>
        </p:nvSpPr>
        <p:spPr>
          <a:xfrm>
            <a:off x="7307372" y="2557585"/>
            <a:ext cx="779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Lgr5+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8962DC0-0AF2-EDC8-1CB1-F85FEBFD6036}"/>
              </a:ext>
            </a:extLst>
          </p:cNvPr>
          <p:cNvSpPr txBox="1"/>
          <p:nvPr/>
        </p:nvSpPr>
        <p:spPr>
          <a:xfrm>
            <a:off x="2653749" y="5091967"/>
            <a:ext cx="100927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Duodenum</a:t>
            </a:r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513DC012-3107-6DFE-BDB6-DB73AC19DE16}"/>
              </a:ext>
            </a:extLst>
          </p:cNvPr>
          <p:cNvSpPr/>
          <p:nvPr/>
        </p:nvSpPr>
        <p:spPr>
          <a:xfrm>
            <a:off x="4032548" y="3782119"/>
            <a:ext cx="6315498" cy="20495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3C71F27E-2840-8876-3AC9-764BC509D7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03" r="43850"/>
          <a:stretch/>
        </p:blipFill>
        <p:spPr>
          <a:xfrm>
            <a:off x="4105818" y="3847531"/>
            <a:ext cx="3820599" cy="2382729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C9EC9E6-C500-0934-6288-1755ED78747B}"/>
              </a:ext>
            </a:extLst>
          </p:cNvPr>
          <p:cNvSpPr txBox="1"/>
          <p:nvPr/>
        </p:nvSpPr>
        <p:spPr>
          <a:xfrm>
            <a:off x="6312931" y="5218792"/>
            <a:ext cx="10092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Vigorous shaking</a:t>
            </a:r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3BAB25A-3EB2-36F1-CB28-45F3D628C96A}"/>
              </a:ext>
            </a:extLst>
          </p:cNvPr>
          <p:cNvSpPr txBox="1"/>
          <p:nvPr/>
        </p:nvSpPr>
        <p:spPr>
          <a:xfrm>
            <a:off x="4742864" y="5853206"/>
            <a:ext cx="158729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Medium containing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reducing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chelating agents</a:t>
            </a:r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08C30DF9-6EC5-6CB5-5771-7F4218090D13}"/>
              </a:ext>
            </a:extLst>
          </p:cNvPr>
          <p:cNvSpPr txBox="1"/>
          <p:nvPr/>
        </p:nvSpPr>
        <p:spPr>
          <a:xfrm>
            <a:off x="3930088" y="4953467"/>
            <a:ext cx="100927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Biopsy</a:t>
            </a:r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67023B6E-2371-B838-4A5C-4AF1F053C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5654" y="52562"/>
            <a:ext cx="1182274" cy="131111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12B8E8F-63A5-292D-D4AF-B666B3C20A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9183" y="4124623"/>
            <a:ext cx="3897969" cy="1657688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B541DC75-578F-5375-CAED-3EB81ED4F124}"/>
              </a:ext>
            </a:extLst>
          </p:cNvPr>
          <p:cNvSpPr txBox="1"/>
          <p:nvPr/>
        </p:nvSpPr>
        <p:spPr>
          <a:xfrm>
            <a:off x="9869263" y="5720151"/>
            <a:ext cx="2222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Intestinal crypt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after seeding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6F3401B-FAF9-036C-1690-994A3DFD7EA3}"/>
              </a:ext>
            </a:extLst>
          </p:cNvPr>
          <p:cNvSpPr txBox="1"/>
          <p:nvPr/>
        </p:nvSpPr>
        <p:spPr>
          <a:xfrm>
            <a:off x="8173660" y="5399961"/>
            <a:ext cx="100927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Matrigel drop</a:t>
            </a:r>
            <a:endParaRPr kumimoji="0" lang="it-IT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977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8B36E7CC-A7D9-B6EE-4DF9-39028BC3F0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r="18507" b="54999"/>
          <a:stretch/>
        </p:blipFill>
        <p:spPr>
          <a:xfrm>
            <a:off x="1769959" y="5023031"/>
            <a:ext cx="3437856" cy="136360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67FEFF9-3B96-B1E8-6D68-E827C087335D}"/>
              </a:ext>
            </a:extLst>
          </p:cNvPr>
          <p:cNvSpPr txBox="1"/>
          <p:nvPr/>
        </p:nvSpPr>
        <p:spPr>
          <a:xfrm>
            <a:off x="3897321" y="180720"/>
            <a:ext cx="439735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SAMPLE COLLECTION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F26FE56-E664-CF4B-8710-DE1BB747A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654" y="52562"/>
            <a:ext cx="1182274" cy="1311112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26E2972-1A9B-767E-B66B-409EC979F822}"/>
              </a:ext>
            </a:extLst>
          </p:cNvPr>
          <p:cNvSpPr txBox="1"/>
          <p:nvPr/>
        </p:nvSpPr>
        <p:spPr>
          <a:xfrm>
            <a:off x="5192361" y="1178713"/>
            <a:ext cx="1807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pediatric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14BADDB-FA02-FAC9-0710-4D010B434830}"/>
              </a:ext>
            </a:extLst>
          </p:cNvPr>
          <p:cNvSpPr txBox="1"/>
          <p:nvPr/>
        </p:nvSpPr>
        <p:spPr>
          <a:xfrm>
            <a:off x="2241952" y="3964444"/>
            <a:ext cx="2437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5651A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5651A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CD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5651A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5651A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A005460-9822-94DD-6BC9-6195A2179A3E}"/>
              </a:ext>
            </a:extLst>
          </p:cNvPr>
          <p:cNvSpPr txBox="1"/>
          <p:nvPr/>
        </p:nvSpPr>
        <p:spPr>
          <a:xfrm>
            <a:off x="7180508" y="3679750"/>
            <a:ext cx="3256383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BF4F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BF4F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control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BF4F6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subjects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BF4F6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with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minor intestinal disorders not CD-related</a:t>
            </a:r>
            <a:r>
              <a:rPr kumimoji="0" lang="it-IT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8" name="Immagine 17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7630D1E0-687D-86B7-2641-317CACF635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5" r="58707" b="7462"/>
          <a:stretch/>
        </p:blipFill>
        <p:spPr>
          <a:xfrm>
            <a:off x="7914968" y="5028017"/>
            <a:ext cx="1787465" cy="1478184"/>
          </a:xfrm>
          <a:prstGeom prst="rect">
            <a:avLst/>
          </a:prstGeom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716CB6B0-6F54-6A79-126A-3C2D38C36EAA}"/>
              </a:ext>
            </a:extLst>
          </p:cNvPr>
          <p:cNvSpPr/>
          <p:nvPr/>
        </p:nvSpPr>
        <p:spPr>
          <a:xfrm>
            <a:off x="1784486" y="3557220"/>
            <a:ext cx="3352504" cy="12761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2EE1CAF6-250E-DA1A-8F92-15871E2CC1A8}"/>
              </a:ext>
            </a:extLst>
          </p:cNvPr>
          <p:cNvSpPr/>
          <p:nvPr/>
        </p:nvSpPr>
        <p:spPr>
          <a:xfrm>
            <a:off x="7132450" y="3557220"/>
            <a:ext cx="3352504" cy="127611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4395F121-11E4-44A2-933F-8E25E8CAB6AD}"/>
              </a:ext>
            </a:extLst>
          </p:cNvPr>
          <p:cNvSpPr/>
          <p:nvPr/>
        </p:nvSpPr>
        <p:spPr>
          <a:xfrm>
            <a:off x="4892004" y="1084084"/>
            <a:ext cx="2407989" cy="1020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9" name="Connettore a gomito 28">
            <a:extLst>
              <a:ext uri="{FF2B5EF4-FFF2-40B4-BE49-F238E27FC236}">
                <a16:creationId xmlns:a16="http://schemas.microsoft.com/office/drawing/2014/main" id="{D98197C2-5C88-E63F-1766-87C5D3777FB8}"/>
              </a:ext>
            </a:extLst>
          </p:cNvPr>
          <p:cNvCxnSpPr>
            <a:cxnSpLocks/>
          </p:cNvCxnSpPr>
          <p:nvPr/>
        </p:nvCxnSpPr>
        <p:spPr>
          <a:xfrm rot="16200000" flipH="1">
            <a:off x="6535478" y="2287768"/>
            <a:ext cx="1116505" cy="1076960"/>
          </a:xfrm>
          <a:prstGeom prst="bentConnector3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a gomito 30">
            <a:extLst>
              <a:ext uri="{FF2B5EF4-FFF2-40B4-BE49-F238E27FC236}">
                <a16:creationId xmlns:a16="http://schemas.microsoft.com/office/drawing/2014/main" id="{1A59D32F-A48A-4953-D26F-E43BE8C9EB0A}"/>
              </a:ext>
            </a:extLst>
          </p:cNvPr>
          <p:cNvCxnSpPr>
            <a:cxnSpLocks/>
          </p:cNvCxnSpPr>
          <p:nvPr/>
        </p:nvCxnSpPr>
        <p:spPr>
          <a:xfrm rot="5400000">
            <a:off x="4540017" y="2287768"/>
            <a:ext cx="1116505" cy="1076960"/>
          </a:xfrm>
          <a:prstGeom prst="bentConnector3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164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CAA19F8-153F-0BE1-C0F6-9886AEBBF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362" y="2303120"/>
            <a:ext cx="4602575" cy="408651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16C5B6B-1D0A-BB07-9F2A-AA435FFEC80E}"/>
              </a:ext>
            </a:extLst>
          </p:cNvPr>
          <p:cNvSpPr txBox="1"/>
          <p:nvPr/>
        </p:nvSpPr>
        <p:spPr>
          <a:xfrm>
            <a:off x="3825762" y="334587"/>
            <a:ext cx="7241085" cy="175432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5400" b="1" i="1" dirty="0">
                <a:solidFill>
                  <a:srgbClr val="002060"/>
                </a:solidFill>
              </a:rPr>
              <a:t>ORGANOIDS</a:t>
            </a:r>
          </a:p>
          <a:p>
            <a:pPr algn="ctr"/>
            <a:r>
              <a:rPr lang="it-IT" sz="5400" b="1" i="1" dirty="0" err="1">
                <a:solidFill>
                  <a:srgbClr val="002060"/>
                </a:solidFill>
              </a:rPr>
              <a:t>research</a:t>
            </a:r>
            <a:r>
              <a:rPr lang="it-IT" sz="5400" b="1" i="1" dirty="0">
                <a:solidFill>
                  <a:srgbClr val="002060"/>
                </a:solidFill>
              </a:rPr>
              <a:t> in 3 </a:t>
            </a:r>
            <a:r>
              <a:rPr lang="it-IT" sz="5400" b="1" i="1" dirty="0" err="1">
                <a:solidFill>
                  <a:srgbClr val="002060"/>
                </a:solidFill>
              </a:rPr>
              <a:t>dimensions</a:t>
            </a:r>
            <a:endParaRPr lang="it-IT" sz="5400" b="1" i="1" dirty="0">
              <a:solidFill>
                <a:srgbClr val="00206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9BD85EF-5A99-EDC2-0674-A4DDF1284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51" y="177808"/>
            <a:ext cx="2190634" cy="219063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D4FBCDD-23D2-B30D-85D2-91F742415899}"/>
              </a:ext>
            </a:extLst>
          </p:cNvPr>
          <p:cNvSpPr txBox="1"/>
          <p:nvPr/>
        </p:nvSpPr>
        <p:spPr>
          <a:xfrm>
            <a:off x="0" y="3653879"/>
            <a:ext cx="59938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/>
              <a:t>Luigina De Leo  </a:t>
            </a:r>
          </a:p>
          <a:p>
            <a:pPr algn="ctr"/>
            <a:r>
              <a:rPr lang="it-IT" sz="2800" i="1" dirty="0"/>
              <a:t>Ricercatrice Sanitaria - Laboratorio di Gastroenterologia Pediatrica </a:t>
            </a:r>
          </a:p>
        </p:txBody>
      </p:sp>
    </p:spTree>
    <p:extLst>
      <p:ext uri="{BB962C8B-B14F-4D97-AF65-F5344CB8AC3E}">
        <p14:creationId xmlns:p14="http://schemas.microsoft.com/office/powerpoint/2010/main" val="1785468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acqua, goccia, Pioggerella, natura&#10;&#10;Descrizione generata automaticamente">
            <a:extLst>
              <a:ext uri="{FF2B5EF4-FFF2-40B4-BE49-F238E27FC236}">
                <a16:creationId xmlns:a16="http://schemas.microsoft.com/office/drawing/2014/main" id="{496FCAA1-E79A-6C3E-B70B-A38F9EF899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330" b="11928"/>
          <a:stretch/>
        </p:blipFill>
        <p:spPr>
          <a:xfrm>
            <a:off x="6428764" y="1161542"/>
            <a:ext cx="2831039" cy="20301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97FD5-F8BD-1126-3474-CBE30EE36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2" t="48892" b="23543"/>
          <a:stretch/>
        </p:blipFill>
        <p:spPr bwMode="auto">
          <a:xfrm>
            <a:off x="-2031" y="1169834"/>
            <a:ext cx="2666574" cy="202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939455E7-8631-6A97-C992-333D948079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20759" r="25684" b="46267"/>
          <a:stretch/>
        </p:blipFill>
        <p:spPr bwMode="auto">
          <a:xfrm>
            <a:off x="2692249" y="1161542"/>
            <a:ext cx="2745767" cy="203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 descr="Immagine che contiene cerchio, luna, sfera, natura&#10;&#10;Descrizione generata automaticamente">
            <a:extLst>
              <a:ext uri="{FF2B5EF4-FFF2-40B4-BE49-F238E27FC236}">
                <a16:creationId xmlns:a16="http://schemas.microsoft.com/office/drawing/2014/main" id="{56EF6ACC-0B13-9503-D09A-11B5A3A143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3" t="39742" r="28864" b="32740"/>
          <a:stretch/>
        </p:blipFill>
        <p:spPr>
          <a:xfrm>
            <a:off x="9289301" y="1169834"/>
            <a:ext cx="2895415" cy="202184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09614DB-456C-976C-5342-8408EE47BAA6}"/>
              </a:ext>
            </a:extLst>
          </p:cNvPr>
          <p:cNvSpPr txBox="1"/>
          <p:nvPr/>
        </p:nvSpPr>
        <p:spPr>
          <a:xfrm>
            <a:off x="657960" y="3351750"/>
            <a:ext cx="1346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Passage 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Day 0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7F85BE1-B501-4197-CF39-9BAC4501FA5A}"/>
              </a:ext>
            </a:extLst>
          </p:cNvPr>
          <p:cNvSpPr txBox="1"/>
          <p:nvPr/>
        </p:nvSpPr>
        <p:spPr>
          <a:xfrm>
            <a:off x="7167731" y="3355616"/>
            <a:ext cx="1346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Passage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Day 0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D8478E3-45A3-E57A-24F1-1F6CBD426A95}"/>
              </a:ext>
            </a:extLst>
          </p:cNvPr>
          <p:cNvSpPr txBox="1"/>
          <p:nvPr/>
        </p:nvSpPr>
        <p:spPr>
          <a:xfrm>
            <a:off x="3391836" y="3351750"/>
            <a:ext cx="1346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Passage 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Day 2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7326E23-E980-E001-828A-C5BB0217402A}"/>
              </a:ext>
            </a:extLst>
          </p:cNvPr>
          <p:cNvSpPr txBox="1"/>
          <p:nvPr/>
        </p:nvSpPr>
        <p:spPr>
          <a:xfrm>
            <a:off x="10063712" y="3351749"/>
            <a:ext cx="1346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Passage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Day 5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25C1C85-7EF8-50F8-2252-461B4E818730}"/>
              </a:ext>
            </a:extLst>
          </p:cNvPr>
          <p:cNvSpPr txBox="1"/>
          <p:nvPr/>
        </p:nvSpPr>
        <p:spPr>
          <a:xfrm>
            <a:off x="1038062" y="180720"/>
            <a:ext cx="101158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INTESTINAL ORGANOID GENERATION AND PASSAGE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7C80E27A-1DFC-371D-694D-BBE667B63849}"/>
              </a:ext>
            </a:extLst>
          </p:cNvPr>
          <p:cNvSpPr/>
          <p:nvPr/>
        </p:nvSpPr>
        <p:spPr>
          <a:xfrm>
            <a:off x="198569" y="4681392"/>
            <a:ext cx="11780071" cy="19958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2BE7289B-ADDA-D081-B1AF-BB71CC9141E3}"/>
              </a:ext>
            </a:extLst>
          </p:cNvPr>
          <p:cNvCxnSpPr>
            <a:cxnSpLocks/>
          </p:cNvCxnSpPr>
          <p:nvPr/>
        </p:nvCxnSpPr>
        <p:spPr>
          <a:xfrm>
            <a:off x="5555228" y="2176608"/>
            <a:ext cx="78504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ED6824C-1B69-CC9F-6456-3A8B5B7C5586}"/>
              </a:ext>
            </a:extLst>
          </p:cNvPr>
          <p:cNvSpPr txBox="1"/>
          <p:nvPr/>
        </p:nvSpPr>
        <p:spPr>
          <a:xfrm>
            <a:off x="473395" y="4863261"/>
            <a:ext cx="11245210" cy="1574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Successful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organoid culture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the 30 patients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 relevant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differences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at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microscope evaluation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in rate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growth and expansion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between CD- and control-derived organoids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1A8B14B-87C2-EEAA-55C6-61FA07ADD310}"/>
              </a:ext>
            </a:extLst>
          </p:cNvPr>
          <p:cNvSpPr txBox="1"/>
          <p:nvPr/>
        </p:nvSpPr>
        <p:spPr>
          <a:xfrm>
            <a:off x="5348582" y="1339617"/>
            <a:ext cx="11686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Collection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Dissociation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Replating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92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F04794C6-18B0-C4B0-DBC9-44A1F11B81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5" t="36396" r="2059" b="27168"/>
          <a:stretch/>
        </p:blipFill>
        <p:spPr>
          <a:xfrm>
            <a:off x="9575781" y="3974091"/>
            <a:ext cx="2465544" cy="2302048"/>
          </a:xfrm>
          <a:prstGeom prst="rect">
            <a:avLst/>
          </a:prstGeom>
        </p:spPr>
      </p:pic>
      <p:pic>
        <p:nvPicPr>
          <p:cNvPr id="3" name="Immagine 2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2AD325F9-ABAA-3FE0-F5F5-DD154CDEAD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 t="17061" r="32215" b="26167"/>
          <a:stretch/>
        </p:blipFill>
        <p:spPr>
          <a:xfrm>
            <a:off x="3932203" y="3047932"/>
            <a:ext cx="5431714" cy="3490452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66723CA5-E481-C98E-36E8-8F1D2CBA5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87982">
            <a:off x="1254360" y="634877"/>
            <a:ext cx="1823230" cy="208096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A977C05-4A3C-E7F1-6705-3A29BB9A813F}"/>
              </a:ext>
            </a:extLst>
          </p:cNvPr>
          <p:cNvSpPr txBox="1"/>
          <p:nvPr/>
        </p:nvSpPr>
        <p:spPr>
          <a:xfrm>
            <a:off x="4005391" y="2544360"/>
            <a:ext cx="2261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p31-43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LGQQQPFPPQQPY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08A8C70-5154-5A55-2632-5B9B5635D228}"/>
              </a:ext>
            </a:extLst>
          </p:cNvPr>
          <p:cNvSpPr txBox="1"/>
          <p:nvPr/>
        </p:nvSpPr>
        <p:spPr>
          <a:xfrm>
            <a:off x="6729525" y="2560519"/>
            <a:ext cx="2261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scramble p31-43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YQPLFQPQGPQPQ</a:t>
            </a: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02569A43-A7C6-FF14-A440-7E55779BCB23}"/>
              </a:ext>
            </a:extLst>
          </p:cNvPr>
          <p:cNvCxnSpPr>
            <a:cxnSpLocks/>
          </p:cNvCxnSpPr>
          <p:nvPr/>
        </p:nvCxnSpPr>
        <p:spPr>
          <a:xfrm>
            <a:off x="8871251" y="5487594"/>
            <a:ext cx="58356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F25E28E-3A78-A59F-DF13-45D1807ADB3B}"/>
              </a:ext>
            </a:extLst>
          </p:cNvPr>
          <p:cNvSpPr txBox="1"/>
          <p:nvPr/>
        </p:nvSpPr>
        <p:spPr>
          <a:xfrm>
            <a:off x="912993" y="150339"/>
            <a:ext cx="110936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GLIADIN PEPTIDE - INTESTINAL ORGANOID INTERACTION 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A620D727-2476-7687-C5FF-12AA282723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06" t="37514" r="9114" b="40051"/>
          <a:stretch/>
        </p:blipFill>
        <p:spPr>
          <a:xfrm>
            <a:off x="282265" y="3087916"/>
            <a:ext cx="3062462" cy="838073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83661D6-724F-AF69-55C7-E61E01699137}"/>
              </a:ext>
            </a:extLst>
          </p:cNvPr>
          <p:cNvSpPr txBox="1"/>
          <p:nvPr/>
        </p:nvSpPr>
        <p:spPr>
          <a:xfrm>
            <a:off x="1275785" y="4055116"/>
            <a:ext cx="1098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Gliadin peptides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710AFB35-1CE8-0BE3-E995-B3C3DE5B0FBB}"/>
              </a:ext>
            </a:extLst>
          </p:cNvPr>
          <p:cNvSpPr txBox="1"/>
          <p:nvPr/>
        </p:nvSpPr>
        <p:spPr>
          <a:xfrm>
            <a:off x="3206415" y="1309066"/>
            <a:ext cx="1098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Gliadin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93D78399-5DF3-29BA-E466-A4546D478556}"/>
              </a:ext>
            </a:extLst>
          </p:cNvPr>
          <p:cNvCxnSpPr>
            <a:cxnSpLocks/>
          </p:cNvCxnSpPr>
          <p:nvPr/>
        </p:nvCxnSpPr>
        <p:spPr>
          <a:xfrm>
            <a:off x="1915423" y="2564024"/>
            <a:ext cx="0" cy="5035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magine 25" descr="Immagine che contiene Elementi grafici, design, illustrazione&#10;&#10;Descrizione generata automaticamente">
            <a:extLst>
              <a:ext uri="{FF2B5EF4-FFF2-40B4-BE49-F238E27FC236}">
                <a16:creationId xmlns:a16="http://schemas.microsoft.com/office/drawing/2014/main" id="{132DE1B4-57B9-CED1-C3F6-28C905345B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9" y="1217759"/>
            <a:ext cx="668440" cy="716583"/>
          </a:xfrm>
          <a:prstGeom prst="rect">
            <a:avLst/>
          </a:prstGeom>
        </p:spPr>
      </p:pic>
      <p:sp>
        <p:nvSpPr>
          <p:cNvPr id="30" name="Ovale 29">
            <a:extLst>
              <a:ext uri="{FF2B5EF4-FFF2-40B4-BE49-F238E27FC236}">
                <a16:creationId xmlns:a16="http://schemas.microsoft.com/office/drawing/2014/main" id="{02169A0C-05C9-C883-7474-641914CCE517}"/>
              </a:ext>
            </a:extLst>
          </p:cNvPr>
          <p:cNvSpPr/>
          <p:nvPr/>
        </p:nvSpPr>
        <p:spPr>
          <a:xfrm>
            <a:off x="346879" y="3223840"/>
            <a:ext cx="906788" cy="4888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B8B00752-C2EC-2518-E3E0-B8CBC0AA0868}"/>
              </a:ext>
            </a:extLst>
          </p:cNvPr>
          <p:cNvCxnSpPr>
            <a:cxnSpLocks/>
          </p:cNvCxnSpPr>
          <p:nvPr/>
        </p:nvCxnSpPr>
        <p:spPr>
          <a:xfrm>
            <a:off x="3421825" y="3537793"/>
            <a:ext cx="58356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7B6EE474-4EAB-FBD0-406A-51391D7E44EF}"/>
              </a:ext>
            </a:extLst>
          </p:cNvPr>
          <p:cNvCxnSpPr>
            <a:cxnSpLocks/>
          </p:cNvCxnSpPr>
          <p:nvPr/>
        </p:nvCxnSpPr>
        <p:spPr>
          <a:xfrm>
            <a:off x="5096996" y="3870875"/>
            <a:ext cx="0" cy="554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FD3F22D7-3FD9-3BDA-7DA1-85E361A85778}"/>
              </a:ext>
            </a:extLst>
          </p:cNvPr>
          <p:cNvCxnSpPr>
            <a:cxnSpLocks/>
          </p:cNvCxnSpPr>
          <p:nvPr/>
        </p:nvCxnSpPr>
        <p:spPr>
          <a:xfrm>
            <a:off x="7809716" y="3870875"/>
            <a:ext cx="0" cy="55489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4BA74E3-FAB0-DEEC-C6DB-A4AD3A261AF7}"/>
              </a:ext>
            </a:extLst>
          </p:cNvPr>
          <p:cNvSpPr txBox="1"/>
          <p:nvPr/>
        </p:nvSpPr>
        <p:spPr>
          <a:xfrm>
            <a:off x="10110679" y="6169186"/>
            <a:ext cx="160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Confocal microscopy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164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070099-20C9-DAAE-BBEB-695E99DD1484}"/>
              </a:ext>
            </a:extLst>
          </p:cNvPr>
          <p:cNvSpPr txBox="1"/>
          <p:nvPr/>
        </p:nvSpPr>
        <p:spPr>
          <a:xfrm>
            <a:off x="2289221" y="180720"/>
            <a:ext cx="76135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POLARITY OF INTESTINAL ORGANOIDS</a:t>
            </a:r>
            <a:endParaRPr kumimoji="0" lang="it-IT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BFAC377-26B0-541E-DE4E-0BD0ED060D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17"/>
          <a:stretch/>
        </p:blipFill>
        <p:spPr>
          <a:xfrm>
            <a:off x="269107" y="1505827"/>
            <a:ext cx="1586765" cy="316780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2AE8FA3-AF84-1541-39CC-CC2B61CDE1B5}"/>
              </a:ext>
            </a:extLst>
          </p:cNvPr>
          <p:cNvSpPr txBox="1"/>
          <p:nvPr/>
        </p:nvSpPr>
        <p:spPr>
          <a:xfrm>
            <a:off x="483667" y="882743"/>
            <a:ext cx="1218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Intestinal organoids in a Matrigel drop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5B921C7-FEE6-F1E6-9497-8353D13184F1}"/>
              </a:ext>
            </a:extLst>
          </p:cNvPr>
          <p:cNvSpPr txBox="1"/>
          <p:nvPr/>
        </p:nvSpPr>
        <p:spPr>
          <a:xfrm>
            <a:off x="391203" y="4710365"/>
            <a:ext cx="15867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Basolateral-out intestinal organoid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3A34A3F-0FBC-FBC4-D097-41E34CE2E1C9}"/>
              </a:ext>
            </a:extLst>
          </p:cNvPr>
          <p:cNvSpPr/>
          <p:nvPr/>
        </p:nvSpPr>
        <p:spPr>
          <a:xfrm>
            <a:off x="311383" y="3106785"/>
            <a:ext cx="1600959" cy="160095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9FE4692-8D24-EE1A-CF6B-9DCD3ED33F30}"/>
              </a:ext>
            </a:extLst>
          </p:cNvPr>
          <p:cNvSpPr/>
          <p:nvPr/>
        </p:nvSpPr>
        <p:spPr>
          <a:xfrm>
            <a:off x="983322" y="2395106"/>
            <a:ext cx="271592" cy="27159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A73C7E94-6659-1409-4C04-143D90232A98}"/>
              </a:ext>
            </a:extLst>
          </p:cNvPr>
          <p:cNvCxnSpPr>
            <a:cxnSpLocks/>
          </p:cNvCxnSpPr>
          <p:nvPr/>
        </p:nvCxnSpPr>
        <p:spPr>
          <a:xfrm flipH="1">
            <a:off x="311383" y="2666698"/>
            <a:ext cx="671939" cy="4374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DFC64668-3C20-8346-D963-C30C3384B71F}"/>
              </a:ext>
            </a:extLst>
          </p:cNvPr>
          <p:cNvCxnSpPr>
            <a:cxnSpLocks/>
          </p:cNvCxnSpPr>
          <p:nvPr/>
        </p:nvCxnSpPr>
        <p:spPr>
          <a:xfrm>
            <a:off x="1254914" y="2660965"/>
            <a:ext cx="657428" cy="4431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FC39B92C-896A-7785-9BDA-B5FA5F770854}"/>
              </a:ext>
            </a:extLst>
          </p:cNvPr>
          <p:cNvGrpSpPr/>
          <p:nvPr/>
        </p:nvGrpSpPr>
        <p:grpSpPr>
          <a:xfrm>
            <a:off x="4448772" y="1644917"/>
            <a:ext cx="7120962" cy="3675226"/>
            <a:chOff x="4997295" y="2040711"/>
            <a:chExt cx="6144621" cy="3090089"/>
          </a:xfrm>
        </p:grpSpPr>
        <p:pic>
          <p:nvPicPr>
            <p:cNvPr id="15" name="Picture 3">
              <a:extLst>
                <a:ext uri="{FF2B5EF4-FFF2-40B4-BE49-F238E27FC236}">
                  <a16:creationId xmlns:a16="http://schemas.microsoft.com/office/drawing/2014/main" id="{60B5A0E9-F168-5CCC-9BFA-95FAF001A5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7" t="3563" r="3014" b="60651"/>
            <a:stretch/>
          </p:blipFill>
          <p:spPr bwMode="auto">
            <a:xfrm>
              <a:off x="4997295" y="2040711"/>
              <a:ext cx="6144621" cy="3090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1251A550-2257-C41E-8F32-A19948FC200C}"/>
                </a:ext>
              </a:extLst>
            </p:cNvPr>
            <p:cNvSpPr/>
            <p:nvPr/>
          </p:nvSpPr>
          <p:spPr>
            <a:xfrm>
              <a:off x="5116767" y="2208453"/>
              <a:ext cx="156760" cy="2560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547CA4DE-75F4-5C41-FBF9-F005B9C41FCA}"/>
                </a:ext>
              </a:extLst>
            </p:cNvPr>
            <p:cNvSpPr/>
            <p:nvPr/>
          </p:nvSpPr>
          <p:spPr>
            <a:xfrm>
              <a:off x="8310294" y="2208453"/>
              <a:ext cx="156760" cy="2560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AD03D43-6F2A-C048-BF78-D594DD51C282}"/>
              </a:ext>
            </a:extLst>
          </p:cNvPr>
          <p:cNvSpPr txBox="1"/>
          <p:nvPr/>
        </p:nvSpPr>
        <p:spPr>
          <a:xfrm>
            <a:off x="6180182" y="5534953"/>
            <a:ext cx="3658142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E3FA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Hoechst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E3FA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33342 (nuclei)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Alexa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Fluor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594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phalloidin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(F-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44966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637606F-D753-541C-5266-A1D17B534728}"/>
              </a:ext>
            </a:extLst>
          </p:cNvPr>
          <p:cNvSpPr txBox="1"/>
          <p:nvPr/>
        </p:nvSpPr>
        <p:spPr>
          <a:xfrm>
            <a:off x="2289221" y="180720"/>
            <a:ext cx="76135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POLARITY OF INTESTINAL ORGANOIDS</a:t>
            </a:r>
            <a:endParaRPr kumimoji="0" lang="it-IT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8" name="Gruppo 67">
            <a:extLst>
              <a:ext uri="{FF2B5EF4-FFF2-40B4-BE49-F238E27FC236}">
                <a16:creationId xmlns:a16="http://schemas.microsoft.com/office/drawing/2014/main" id="{F5DD2631-8648-4C04-7B17-DDAE105D0832}"/>
              </a:ext>
            </a:extLst>
          </p:cNvPr>
          <p:cNvGrpSpPr/>
          <p:nvPr/>
        </p:nvGrpSpPr>
        <p:grpSpPr>
          <a:xfrm>
            <a:off x="269107" y="882743"/>
            <a:ext cx="7571038" cy="4566286"/>
            <a:chOff x="269107" y="882743"/>
            <a:chExt cx="7571038" cy="4566286"/>
          </a:xfrm>
        </p:grpSpPr>
        <p:pic>
          <p:nvPicPr>
            <p:cNvPr id="15" name="Immagine 14" descr="Immagine che contiene testo, schermata, diagramma&#10;&#10;Descrizione generata automaticamente">
              <a:extLst>
                <a:ext uri="{FF2B5EF4-FFF2-40B4-BE49-F238E27FC236}">
                  <a16:creationId xmlns:a16="http://schemas.microsoft.com/office/drawing/2014/main" id="{60DE949E-1304-B7B0-5DA0-FCA36C1761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32" t="16364" r="32326" b="28999"/>
            <a:stretch/>
          </p:blipFill>
          <p:spPr>
            <a:xfrm>
              <a:off x="2028768" y="1112130"/>
              <a:ext cx="3987904" cy="2468150"/>
            </a:xfrm>
            <a:prstGeom prst="rect">
              <a:avLst/>
            </a:prstGeom>
          </p:spPr>
        </p:pic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FC6C1E0F-96FC-BC52-EF47-430D4C3ADE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2417"/>
            <a:stretch/>
          </p:blipFill>
          <p:spPr>
            <a:xfrm>
              <a:off x="269107" y="1505827"/>
              <a:ext cx="1586765" cy="3167801"/>
            </a:xfrm>
            <a:prstGeom prst="rect">
              <a:avLst/>
            </a:prstGeom>
          </p:spPr>
        </p:pic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A0C87EF3-F565-0637-BD87-000BA5789E34}"/>
                </a:ext>
              </a:extLst>
            </p:cNvPr>
            <p:cNvSpPr txBox="1"/>
            <p:nvPr/>
          </p:nvSpPr>
          <p:spPr>
            <a:xfrm>
              <a:off x="483667" y="882743"/>
              <a:ext cx="12186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Intestinal organoids in a Matrigel drop</a:t>
              </a:r>
              <a:endPara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CB0911C2-8A4F-BD22-5ED6-45CE58F6C7DF}"/>
                </a:ext>
              </a:extLst>
            </p:cNvPr>
            <p:cNvSpPr txBox="1"/>
            <p:nvPr/>
          </p:nvSpPr>
          <p:spPr>
            <a:xfrm>
              <a:off x="3255513" y="3302506"/>
              <a:ext cx="12186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Matrigel elimination by centrifugation</a:t>
              </a:r>
              <a:endPara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4D02C036-B6B9-1770-B2E5-9554593F268C}"/>
                </a:ext>
              </a:extLst>
            </p:cNvPr>
            <p:cNvSpPr txBox="1"/>
            <p:nvPr/>
          </p:nvSpPr>
          <p:spPr>
            <a:xfrm>
              <a:off x="4553936" y="3329991"/>
              <a:ext cx="12578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Intestinal organoids 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 </a:t>
              </a:r>
              <a:r>
                <a:rPr kumimoji="0" lang="it-I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growth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medium</a:t>
              </a:r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F2BB0395-20C4-0F26-8299-39F13CE6C8A5}"/>
                </a:ext>
              </a:extLst>
            </p:cNvPr>
            <p:cNvSpPr txBox="1"/>
            <p:nvPr/>
          </p:nvSpPr>
          <p:spPr>
            <a:xfrm>
              <a:off x="391203" y="4710365"/>
              <a:ext cx="15867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Basolateral-out intestinal organoid</a:t>
              </a: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B6D5B972-4E66-0924-D09E-5CA4603BB2A9}"/>
                </a:ext>
              </a:extLst>
            </p:cNvPr>
            <p:cNvSpPr/>
            <p:nvPr/>
          </p:nvSpPr>
          <p:spPr>
            <a:xfrm>
              <a:off x="5054415" y="4302873"/>
              <a:ext cx="1259933" cy="253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8B66D8FC-5F46-64CF-E0BD-295416AC32DB}"/>
                </a:ext>
              </a:extLst>
            </p:cNvPr>
            <p:cNvSpPr txBox="1"/>
            <p:nvPr/>
          </p:nvSpPr>
          <p:spPr>
            <a:xfrm>
              <a:off x="6188630" y="4679885"/>
              <a:ext cx="15867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Apical-out intestinal organoid</a:t>
              </a: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50" name="Immagine 49">
              <a:extLst>
                <a:ext uri="{FF2B5EF4-FFF2-40B4-BE49-F238E27FC236}">
                  <a16:creationId xmlns:a16="http://schemas.microsoft.com/office/drawing/2014/main" id="{16C62337-248F-C5DF-B23D-D715EB832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6534" y="1505827"/>
              <a:ext cx="1773611" cy="3201917"/>
            </a:xfrm>
            <a:prstGeom prst="rect">
              <a:avLst/>
            </a:prstGeom>
          </p:spPr>
        </p:pic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B8F6CF74-0263-C3DF-2B79-B472F5F22540}"/>
                </a:ext>
              </a:extLst>
            </p:cNvPr>
            <p:cNvSpPr/>
            <p:nvPr/>
          </p:nvSpPr>
          <p:spPr>
            <a:xfrm>
              <a:off x="311383" y="3106785"/>
              <a:ext cx="1600959" cy="16009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ttangolo 51">
              <a:extLst>
                <a:ext uri="{FF2B5EF4-FFF2-40B4-BE49-F238E27FC236}">
                  <a16:creationId xmlns:a16="http://schemas.microsoft.com/office/drawing/2014/main" id="{296C278E-C27D-350B-AB00-C4990FAE2D1D}"/>
                </a:ext>
              </a:extLst>
            </p:cNvPr>
            <p:cNvSpPr/>
            <p:nvPr/>
          </p:nvSpPr>
          <p:spPr>
            <a:xfrm>
              <a:off x="983322" y="2395106"/>
              <a:ext cx="271592" cy="2715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4" name="Connettore diritto 53">
              <a:extLst>
                <a:ext uri="{FF2B5EF4-FFF2-40B4-BE49-F238E27FC236}">
                  <a16:creationId xmlns:a16="http://schemas.microsoft.com/office/drawing/2014/main" id="{6A6E94A1-1C45-E60C-8378-CEAC648BD3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383" y="2666698"/>
              <a:ext cx="671939" cy="4374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diritto 54">
              <a:extLst>
                <a:ext uri="{FF2B5EF4-FFF2-40B4-BE49-F238E27FC236}">
                  <a16:creationId xmlns:a16="http://schemas.microsoft.com/office/drawing/2014/main" id="{7EDF5E57-7509-F04E-0C6B-27B06C6335F2}"/>
                </a:ext>
              </a:extLst>
            </p:cNvPr>
            <p:cNvCxnSpPr>
              <a:cxnSpLocks/>
            </p:cNvCxnSpPr>
            <p:nvPr/>
          </p:nvCxnSpPr>
          <p:spPr>
            <a:xfrm>
              <a:off x="1254914" y="2660965"/>
              <a:ext cx="657428" cy="44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ttangolo 56">
              <a:extLst>
                <a:ext uri="{FF2B5EF4-FFF2-40B4-BE49-F238E27FC236}">
                  <a16:creationId xmlns:a16="http://schemas.microsoft.com/office/drawing/2014/main" id="{53CEE0FF-A9B3-9702-3EC7-C42027F97C31}"/>
                </a:ext>
              </a:extLst>
            </p:cNvPr>
            <p:cNvSpPr/>
            <p:nvPr/>
          </p:nvSpPr>
          <p:spPr>
            <a:xfrm>
              <a:off x="6141763" y="3092227"/>
              <a:ext cx="1600959" cy="1600959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ttangolo 57">
              <a:extLst>
                <a:ext uri="{FF2B5EF4-FFF2-40B4-BE49-F238E27FC236}">
                  <a16:creationId xmlns:a16="http://schemas.microsoft.com/office/drawing/2014/main" id="{C2E60FAD-B6AD-2987-509C-9E3B9032C95E}"/>
                </a:ext>
              </a:extLst>
            </p:cNvPr>
            <p:cNvSpPr/>
            <p:nvPr/>
          </p:nvSpPr>
          <p:spPr>
            <a:xfrm>
              <a:off x="6640982" y="2299268"/>
              <a:ext cx="271592" cy="271592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9" name="Connettore diritto 58">
              <a:extLst>
                <a:ext uri="{FF2B5EF4-FFF2-40B4-BE49-F238E27FC236}">
                  <a16:creationId xmlns:a16="http://schemas.microsoft.com/office/drawing/2014/main" id="{E5B12705-B7F2-2B2A-2D81-9E5E0CD457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1763" y="2570860"/>
              <a:ext cx="499219" cy="521367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diritto 59">
              <a:extLst>
                <a:ext uri="{FF2B5EF4-FFF2-40B4-BE49-F238E27FC236}">
                  <a16:creationId xmlns:a16="http://schemas.microsoft.com/office/drawing/2014/main" id="{761E6FE9-842F-6B08-2E2E-77C7E5E3F12D}"/>
                </a:ext>
              </a:extLst>
            </p:cNvPr>
            <p:cNvCxnSpPr>
              <a:cxnSpLocks/>
            </p:cNvCxnSpPr>
            <p:nvPr/>
          </p:nvCxnSpPr>
          <p:spPr>
            <a:xfrm>
              <a:off x="6911849" y="2570860"/>
              <a:ext cx="830873" cy="521367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7207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637606F-D753-541C-5266-A1D17B534728}"/>
              </a:ext>
            </a:extLst>
          </p:cNvPr>
          <p:cNvSpPr txBox="1"/>
          <p:nvPr/>
        </p:nvSpPr>
        <p:spPr>
          <a:xfrm>
            <a:off x="2289221" y="180720"/>
            <a:ext cx="761355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POLARITY OF INTESTINAL ORGANOIDS</a:t>
            </a:r>
            <a:endParaRPr kumimoji="0" lang="it-IT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7AB3CE-93BD-50BD-5D97-06175F476ABD}"/>
              </a:ext>
            </a:extLst>
          </p:cNvPr>
          <p:cNvSpPr txBox="1"/>
          <p:nvPr/>
        </p:nvSpPr>
        <p:spPr>
          <a:xfrm>
            <a:off x="515539" y="5647746"/>
            <a:ext cx="5592574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effectiveness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the procedure in reversing organoid’s polarity is confirmed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C284F735-A60D-ECC9-7F4F-088DEA811E5A}"/>
              </a:ext>
            </a:extLst>
          </p:cNvPr>
          <p:cNvSpPr/>
          <p:nvPr/>
        </p:nvSpPr>
        <p:spPr>
          <a:xfrm>
            <a:off x="434541" y="5627707"/>
            <a:ext cx="4980739" cy="10528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Picture 3">
            <a:extLst>
              <a:ext uri="{FF2B5EF4-FFF2-40B4-BE49-F238E27FC236}">
                <a16:creationId xmlns:a16="http://schemas.microsoft.com/office/drawing/2014/main" id="{B2B09B9D-8238-EFFE-A55A-42E7E52F1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7" t="46004" r="51293" b="24148"/>
          <a:stretch/>
        </p:blipFill>
        <p:spPr bwMode="auto">
          <a:xfrm>
            <a:off x="9236960" y="1038475"/>
            <a:ext cx="2793768" cy="283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>
            <a:extLst>
              <a:ext uri="{FF2B5EF4-FFF2-40B4-BE49-F238E27FC236}">
                <a16:creationId xmlns:a16="http://schemas.microsoft.com/office/drawing/2014/main" id="{82FBA4CB-FD49-6EDD-28EB-472731E513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67" t="46890" r="3013" b="24148"/>
          <a:stretch/>
        </p:blipFill>
        <p:spPr bwMode="auto">
          <a:xfrm>
            <a:off x="9250549" y="3892707"/>
            <a:ext cx="2737704" cy="2773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ttangolo 46">
            <a:extLst>
              <a:ext uri="{FF2B5EF4-FFF2-40B4-BE49-F238E27FC236}">
                <a16:creationId xmlns:a16="http://schemas.microsoft.com/office/drawing/2014/main" id="{57E0447D-2D81-52DE-FFDD-9569E8BB49C3}"/>
              </a:ext>
            </a:extLst>
          </p:cNvPr>
          <p:cNvSpPr/>
          <p:nvPr/>
        </p:nvSpPr>
        <p:spPr>
          <a:xfrm>
            <a:off x="9045755" y="858415"/>
            <a:ext cx="3099219" cy="5896947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FB798C5F-C21E-FC08-B4F1-86AFE5B8F9EF}"/>
              </a:ext>
            </a:extLst>
          </p:cNvPr>
          <p:cNvSpPr txBox="1"/>
          <p:nvPr/>
        </p:nvSpPr>
        <p:spPr>
          <a:xfrm>
            <a:off x="6914017" y="5626514"/>
            <a:ext cx="214189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1E3FA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Hoechst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1E3FA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33342 (nuclei)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Alexa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Fluor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594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phalloidin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(F-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5AC0EDC1-E170-97E1-C92F-DF5CCAFAADD2}"/>
              </a:ext>
            </a:extLst>
          </p:cNvPr>
          <p:cNvGrpSpPr/>
          <p:nvPr/>
        </p:nvGrpSpPr>
        <p:grpSpPr>
          <a:xfrm>
            <a:off x="269107" y="882743"/>
            <a:ext cx="7571038" cy="4566286"/>
            <a:chOff x="269107" y="882743"/>
            <a:chExt cx="7571038" cy="4566286"/>
          </a:xfrm>
        </p:grpSpPr>
        <p:pic>
          <p:nvPicPr>
            <p:cNvPr id="15" name="Immagine 14" descr="Immagine che contiene testo, schermata, diagramma&#10;&#10;Descrizione generata automaticamente">
              <a:extLst>
                <a:ext uri="{FF2B5EF4-FFF2-40B4-BE49-F238E27FC236}">
                  <a16:creationId xmlns:a16="http://schemas.microsoft.com/office/drawing/2014/main" id="{60DE949E-1304-B7B0-5DA0-FCA36C1761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32" t="16364" r="32326" b="28999"/>
            <a:stretch/>
          </p:blipFill>
          <p:spPr>
            <a:xfrm>
              <a:off x="2028768" y="1112130"/>
              <a:ext cx="3987904" cy="2468150"/>
            </a:xfrm>
            <a:prstGeom prst="rect">
              <a:avLst/>
            </a:prstGeom>
          </p:spPr>
        </p:pic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FC6C1E0F-96FC-BC52-EF47-430D4C3ADE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2417"/>
            <a:stretch/>
          </p:blipFill>
          <p:spPr>
            <a:xfrm>
              <a:off x="269107" y="1505827"/>
              <a:ext cx="1586765" cy="3167801"/>
            </a:xfrm>
            <a:prstGeom prst="rect">
              <a:avLst/>
            </a:prstGeom>
          </p:spPr>
        </p:pic>
        <p:sp>
          <p:nvSpPr>
            <p:cNvPr id="38" name="CasellaDiTesto 37">
              <a:extLst>
                <a:ext uri="{FF2B5EF4-FFF2-40B4-BE49-F238E27FC236}">
                  <a16:creationId xmlns:a16="http://schemas.microsoft.com/office/drawing/2014/main" id="{A0C87EF3-F565-0637-BD87-000BA5789E34}"/>
                </a:ext>
              </a:extLst>
            </p:cNvPr>
            <p:cNvSpPr txBox="1"/>
            <p:nvPr/>
          </p:nvSpPr>
          <p:spPr>
            <a:xfrm>
              <a:off x="483667" y="882743"/>
              <a:ext cx="12186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Intestinal organoids in a Matrigel drop</a:t>
              </a:r>
              <a:endPara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CB0911C2-8A4F-BD22-5ED6-45CE58F6C7DF}"/>
                </a:ext>
              </a:extLst>
            </p:cNvPr>
            <p:cNvSpPr txBox="1"/>
            <p:nvPr/>
          </p:nvSpPr>
          <p:spPr>
            <a:xfrm>
              <a:off x="3255513" y="3302506"/>
              <a:ext cx="12186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Matrigel elimination by centrifugation</a:t>
              </a:r>
              <a:endPara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4D02C036-B6B9-1770-B2E5-9554593F268C}"/>
                </a:ext>
              </a:extLst>
            </p:cNvPr>
            <p:cNvSpPr txBox="1"/>
            <p:nvPr/>
          </p:nvSpPr>
          <p:spPr>
            <a:xfrm>
              <a:off x="4553936" y="3329991"/>
              <a:ext cx="12578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Intestinal organoids 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 </a:t>
              </a:r>
              <a:r>
                <a:rPr kumimoji="0" lang="it-IT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growth</a:t>
              </a:r>
              <a:r>
                <a: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medium</a:t>
              </a:r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F2BB0395-20C4-0F26-8299-39F13CE6C8A5}"/>
                </a:ext>
              </a:extLst>
            </p:cNvPr>
            <p:cNvSpPr txBox="1"/>
            <p:nvPr/>
          </p:nvSpPr>
          <p:spPr>
            <a:xfrm>
              <a:off x="391203" y="4710365"/>
              <a:ext cx="15867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Basolateral-out intestinal organoid</a:t>
              </a: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B6D5B972-4E66-0924-D09E-5CA4603BB2A9}"/>
                </a:ext>
              </a:extLst>
            </p:cNvPr>
            <p:cNvSpPr/>
            <p:nvPr/>
          </p:nvSpPr>
          <p:spPr>
            <a:xfrm>
              <a:off x="5054415" y="4302873"/>
              <a:ext cx="1259933" cy="253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8B66D8FC-5F46-64CF-E0BD-295416AC32DB}"/>
                </a:ext>
              </a:extLst>
            </p:cNvPr>
            <p:cNvSpPr txBox="1"/>
            <p:nvPr/>
          </p:nvSpPr>
          <p:spPr>
            <a:xfrm>
              <a:off x="6188630" y="4679885"/>
              <a:ext cx="15867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Apical-out intestinal organoid</a:t>
              </a:r>
              <a:endPara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50" name="Immagine 49">
              <a:extLst>
                <a:ext uri="{FF2B5EF4-FFF2-40B4-BE49-F238E27FC236}">
                  <a16:creationId xmlns:a16="http://schemas.microsoft.com/office/drawing/2014/main" id="{16C62337-248F-C5DF-B23D-D715EB832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66534" y="1505827"/>
              <a:ext cx="1773611" cy="3201917"/>
            </a:xfrm>
            <a:prstGeom prst="rect">
              <a:avLst/>
            </a:prstGeom>
          </p:spPr>
        </p:pic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B8F6CF74-0263-C3DF-2B79-B472F5F22540}"/>
                </a:ext>
              </a:extLst>
            </p:cNvPr>
            <p:cNvSpPr/>
            <p:nvPr/>
          </p:nvSpPr>
          <p:spPr>
            <a:xfrm>
              <a:off x="311383" y="3106785"/>
              <a:ext cx="1600959" cy="160095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ttangolo 51">
              <a:extLst>
                <a:ext uri="{FF2B5EF4-FFF2-40B4-BE49-F238E27FC236}">
                  <a16:creationId xmlns:a16="http://schemas.microsoft.com/office/drawing/2014/main" id="{296C278E-C27D-350B-AB00-C4990FAE2D1D}"/>
                </a:ext>
              </a:extLst>
            </p:cNvPr>
            <p:cNvSpPr/>
            <p:nvPr/>
          </p:nvSpPr>
          <p:spPr>
            <a:xfrm>
              <a:off x="983322" y="2395106"/>
              <a:ext cx="271592" cy="27159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4" name="Connettore diritto 53">
              <a:extLst>
                <a:ext uri="{FF2B5EF4-FFF2-40B4-BE49-F238E27FC236}">
                  <a16:creationId xmlns:a16="http://schemas.microsoft.com/office/drawing/2014/main" id="{6A6E94A1-1C45-E60C-8378-CEAC648BD3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1383" y="2666698"/>
              <a:ext cx="671939" cy="4374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diritto 54">
              <a:extLst>
                <a:ext uri="{FF2B5EF4-FFF2-40B4-BE49-F238E27FC236}">
                  <a16:creationId xmlns:a16="http://schemas.microsoft.com/office/drawing/2014/main" id="{7EDF5E57-7509-F04E-0C6B-27B06C6335F2}"/>
                </a:ext>
              </a:extLst>
            </p:cNvPr>
            <p:cNvCxnSpPr>
              <a:cxnSpLocks/>
            </p:cNvCxnSpPr>
            <p:nvPr/>
          </p:nvCxnSpPr>
          <p:spPr>
            <a:xfrm>
              <a:off x="1254914" y="2660965"/>
              <a:ext cx="657428" cy="4431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ttangolo 56">
              <a:extLst>
                <a:ext uri="{FF2B5EF4-FFF2-40B4-BE49-F238E27FC236}">
                  <a16:creationId xmlns:a16="http://schemas.microsoft.com/office/drawing/2014/main" id="{53CEE0FF-A9B3-9702-3EC7-C42027F97C31}"/>
                </a:ext>
              </a:extLst>
            </p:cNvPr>
            <p:cNvSpPr/>
            <p:nvPr/>
          </p:nvSpPr>
          <p:spPr>
            <a:xfrm>
              <a:off x="6141763" y="3092227"/>
              <a:ext cx="1600959" cy="1600959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ttangolo 57">
              <a:extLst>
                <a:ext uri="{FF2B5EF4-FFF2-40B4-BE49-F238E27FC236}">
                  <a16:creationId xmlns:a16="http://schemas.microsoft.com/office/drawing/2014/main" id="{C2E60FAD-B6AD-2987-509C-9E3B9032C95E}"/>
                </a:ext>
              </a:extLst>
            </p:cNvPr>
            <p:cNvSpPr/>
            <p:nvPr/>
          </p:nvSpPr>
          <p:spPr>
            <a:xfrm>
              <a:off x="6640982" y="2299268"/>
              <a:ext cx="271592" cy="271592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9" name="Connettore diritto 58">
              <a:extLst>
                <a:ext uri="{FF2B5EF4-FFF2-40B4-BE49-F238E27FC236}">
                  <a16:creationId xmlns:a16="http://schemas.microsoft.com/office/drawing/2014/main" id="{E5B12705-B7F2-2B2A-2D81-9E5E0CD457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41763" y="2570860"/>
              <a:ext cx="499219" cy="521367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diritto 59">
              <a:extLst>
                <a:ext uri="{FF2B5EF4-FFF2-40B4-BE49-F238E27FC236}">
                  <a16:creationId xmlns:a16="http://schemas.microsoft.com/office/drawing/2014/main" id="{761E6FE9-842F-6B08-2E2E-77C7E5E3F12D}"/>
                </a:ext>
              </a:extLst>
            </p:cNvPr>
            <p:cNvCxnSpPr>
              <a:cxnSpLocks/>
            </p:cNvCxnSpPr>
            <p:nvPr/>
          </p:nvCxnSpPr>
          <p:spPr>
            <a:xfrm>
              <a:off x="6911849" y="2570860"/>
              <a:ext cx="830873" cy="521367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23321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E277F1C-5819-750B-4FE1-01229EBAA060}"/>
              </a:ext>
            </a:extLst>
          </p:cNvPr>
          <p:cNvSpPr txBox="1"/>
          <p:nvPr/>
        </p:nvSpPr>
        <p:spPr>
          <a:xfrm>
            <a:off x="523526" y="150339"/>
            <a:ext cx="110936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GLIADIN PEPTIDE - INTESTINAL ORGANOID INTERACTION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E7AE7F0-79B6-02C4-00E4-1B4AC066D382}"/>
              </a:ext>
            </a:extLst>
          </p:cNvPr>
          <p:cNvSpPr txBox="1"/>
          <p:nvPr/>
        </p:nvSpPr>
        <p:spPr>
          <a:xfrm>
            <a:off x="9823972" y="5617473"/>
            <a:ext cx="2300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Alexa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Fluor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594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phalloidin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(F-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76FD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FITC (peptide)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3E2D78-3693-D431-DF5B-DA622F4C6828}"/>
              </a:ext>
            </a:extLst>
          </p:cNvPr>
          <p:cNvSpPr txBox="1"/>
          <p:nvPr/>
        </p:nvSpPr>
        <p:spPr>
          <a:xfrm>
            <a:off x="5901160" y="1249121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p31-43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38D78DA-B268-DB23-A5F9-61F43F8E1DD4}"/>
              </a:ext>
            </a:extLst>
          </p:cNvPr>
          <p:cNvSpPr txBox="1"/>
          <p:nvPr/>
        </p:nvSpPr>
        <p:spPr>
          <a:xfrm>
            <a:off x="6204473" y="6362543"/>
            <a:ext cx="25747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4-hour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incubation</a:t>
            </a: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B28CD9B-3772-A3D3-CB9C-57DD60AA14D0}"/>
              </a:ext>
            </a:extLst>
          </p:cNvPr>
          <p:cNvSpPr txBox="1"/>
          <p:nvPr/>
        </p:nvSpPr>
        <p:spPr>
          <a:xfrm>
            <a:off x="7999020" y="1249121"/>
            <a:ext cx="126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Scramble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A49521B5-FC84-170E-801A-43A8091B3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7" t="82849" r="31809" b="7614"/>
          <a:stretch/>
        </p:blipFill>
        <p:spPr bwMode="auto">
          <a:xfrm>
            <a:off x="7541573" y="4049916"/>
            <a:ext cx="2206427" cy="232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8707F54-BBDB-80BA-45CE-7B4B11DD8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3" t="61313" r="57141" b="28051"/>
          <a:stretch/>
        </p:blipFill>
        <p:spPr bwMode="auto">
          <a:xfrm>
            <a:off x="5284520" y="1684629"/>
            <a:ext cx="2216239" cy="232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20BA1FBD-7490-7E1F-2890-9E7F39A30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2" t="53347" r="30941" b="36646"/>
          <a:stretch/>
        </p:blipFill>
        <p:spPr bwMode="auto">
          <a:xfrm>
            <a:off x="7548395" y="1683705"/>
            <a:ext cx="2206427" cy="232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4AD05989-66F8-E0F4-ED75-F6D64CCE17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8" t="81939" r="57930" b="7608"/>
          <a:stretch/>
        </p:blipFill>
        <p:spPr bwMode="auto">
          <a:xfrm>
            <a:off x="5289866" y="4049275"/>
            <a:ext cx="2217124" cy="232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31AF865-F411-1BFA-F2E8-DB7D6B2EDA21}"/>
              </a:ext>
            </a:extLst>
          </p:cNvPr>
          <p:cNvSpPr txBox="1"/>
          <p:nvPr/>
        </p:nvSpPr>
        <p:spPr>
          <a:xfrm>
            <a:off x="9922682" y="2692331"/>
            <a:ext cx="2201980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360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Specificity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interaction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3600"/>
              </a:spcAft>
              <a:buClr>
                <a:prstClr val="black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Progressive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internalization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86C16CF3-4793-F1A7-CD31-59C9FEA7F5FE}"/>
              </a:ext>
            </a:extLst>
          </p:cNvPr>
          <p:cNvSpPr/>
          <p:nvPr/>
        </p:nvSpPr>
        <p:spPr>
          <a:xfrm>
            <a:off x="5221782" y="1249121"/>
            <a:ext cx="2294620" cy="51598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38B5610A-9C0C-CEAF-72B0-A6E0E10ECE3B}"/>
              </a:ext>
            </a:extLst>
          </p:cNvPr>
          <p:cNvSpPr/>
          <p:nvPr/>
        </p:nvSpPr>
        <p:spPr>
          <a:xfrm>
            <a:off x="603522" y="1249121"/>
            <a:ext cx="2280711" cy="51598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7E6E304-4ADC-B680-C4F4-87F7245929E2}"/>
              </a:ext>
            </a:extLst>
          </p:cNvPr>
          <p:cNvSpPr txBox="1"/>
          <p:nvPr/>
        </p:nvSpPr>
        <p:spPr>
          <a:xfrm>
            <a:off x="54266" y="2673883"/>
            <a:ext cx="55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CD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EC83899-52B2-827B-4DD7-CC45DD9771FD}"/>
              </a:ext>
            </a:extLst>
          </p:cNvPr>
          <p:cNvSpPr txBox="1"/>
          <p:nvPr/>
        </p:nvSpPr>
        <p:spPr>
          <a:xfrm>
            <a:off x="40640" y="4851533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Ctrl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8FCB24F-5CA2-7284-0A8E-982E25CB6E15}"/>
              </a:ext>
            </a:extLst>
          </p:cNvPr>
          <p:cNvSpPr txBox="1"/>
          <p:nvPr/>
        </p:nvSpPr>
        <p:spPr>
          <a:xfrm>
            <a:off x="1277849" y="1285682"/>
            <a:ext cx="9829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p31-43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DF4118E-F4DE-EAE9-AE9B-142AA1E31BCD}"/>
              </a:ext>
            </a:extLst>
          </p:cNvPr>
          <p:cNvSpPr txBox="1"/>
          <p:nvPr/>
        </p:nvSpPr>
        <p:spPr>
          <a:xfrm>
            <a:off x="1397653" y="6408936"/>
            <a:ext cx="30299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15-minute </a:t>
            </a:r>
            <a:r>
              <a:rPr kumimoji="0" 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incubation</a:t>
            </a:r>
            <a:endParaRPr kumimoji="0" lang="it-IT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331AEE2F-54F7-1993-A555-9443D6A9CAF3}"/>
              </a:ext>
            </a:extLst>
          </p:cNvPr>
          <p:cNvSpPr txBox="1"/>
          <p:nvPr/>
        </p:nvSpPr>
        <p:spPr>
          <a:xfrm>
            <a:off x="3375709" y="1285682"/>
            <a:ext cx="126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Scramble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4690D909-F365-153C-F270-15A426CDB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9" t="61654" r="58629" b="28157"/>
          <a:stretch/>
        </p:blipFill>
        <p:spPr bwMode="auto">
          <a:xfrm>
            <a:off x="666556" y="1683705"/>
            <a:ext cx="2201979" cy="232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93D3C7CA-933E-8B39-BFAA-3877B0023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6" t="61850" r="31592" b="28107"/>
          <a:stretch/>
        </p:blipFill>
        <p:spPr bwMode="auto">
          <a:xfrm>
            <a:off x="2912651" y="1683706"/>
            <a:ext cx="2206427" cy="232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3AE88381-9AC0-EB6F-3AAD-28B1E81B9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75" t="83313" r="60580" b="8174"/>
          <a:stretch/>
        </p:blipFill>
        <p:spPr bwMode="auto">
          <a:xfrm>
            <a:off x="666556" y="4043366"/>
            <a:ext cx="2201979" cy="232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E1CF684A-ABEE-CAC9-FCCA-3B7D555BB0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8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88" t="69896" r="57127" b="407"/>
          <a:stretch/>
        </p:blipFill>
        <p:spPr>
          <a:xfrm>
            <a:off x="2912651" y="4043366"/>
            <a:ext cx="2201980" cy="2321472"/>
          </a:xfrm>
          <a:prstGeom prst="rect">
            <a:avLst/>
          </a:prstGeom>
        </p:spPr>
      </p:pic>
      <p:sp>
        <p:nvSpPr>
          <p:cNvPr id="37" name="Rettangolo 36">
            <a:extLst>
              <a:ext uri="{FF2B5EF4-FFF2-40B4-BE49-F238E27FC236}">
                <a16:creationId xmlns:a16="http://schemas.microsoft.com/office/drawing/2014/main" id="{0B4299A4-6C75-80E8-1CC2-EE2507972690}"/>
              </a:ext>
            </a:extLst>
          </p:cNvPr>
          <p:cNvSpPr/>
          <p:nvPr/>
        </p:nvSpPr>
        <p:spPr>
          <a:xfrm>
            <a:off x="3136739" y="4132162"/>
            <a:ext cx="150471" cy="271040"/>
          </a:xfrm>
          <a:prstGeom prst="rect">
            <a:avLst/>
          </a:prstGeom>
          <a:solidFill>
            <a:srgbClr val="01010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136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asellaDiTesto 3">
            <a:extLst>
              <a:ext uri="{FF2B5EF4-FFF2-40B4-BE49-F238E27FC236}">
                <a16:creationId xmlns:a16="http://schemas.microsoft.com/office/drawing/2014/main" id="{74F99945-E6F8-95CE-049B-1115831D4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188" y="1471613"/>
            <a:ext cx="10207625" cy="12827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ts val="32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toxic peptide p31-43 specifically interacts with IEOs </a:t>
            </a: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IEO is a good model to study the role of the intestinal epithelium in the pathogenesis of CD.</a:t>
            </a: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DCFA545-0920-4112-1994-A4B8AF7B2642}"/>
              </a:ext>
            </a:extLst>
          </p:cNvPr>
          <p:cNvSpPr txBox="1"/>
          <p:nvPr/>
        </p:nvSpPr>
        <p:spPr>
          <a:xfrm>
            <a:off x="5570538" y="3916363"/>
            <a:ext cx="6623050" cy="1301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Confocal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microscopy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800100" marR="0" lvl="1" indent="-342900" algn="just" defTabSz="914400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IEOs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</a:t>
            </a:r>
          </a:p>
          <a:p>
            <a:pPr marL="800100" marR="0" lvl="1" indent="-342900" algn="just" defTabSz="914400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quantify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peptide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internalization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A9C9AD0-E5B2-0C2E-951E-5A38F1111501}"/>
              </a:ext>
            </a:extLst>
          </p:cNvPr>
          <p:cNvSpPr txBox="1"/>
          <p:nvPr/>
        </p:nvSpPr>
        <p:spPr>
          <a:xfrm>
            <a:off x="5570538" y="5386388"/>
            <a:ext cx="5629275" cy="1301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expression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profiling to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genes and pathways dysregulated by gliadin peptide.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7D16F9F1-A7F9-6642-793F-1DEB5CE0C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50813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CONCLUSIONS</a:t>
            </a: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4382344D-EA3F-A933-5E06-93FE6B503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60985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NEXT STEPS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20F7B683-391F-A6D0-C8F7-77628EB9168A}"/>
              </a:ext>
            </a:extLst>
          </p:cNvPr>
          <p:cNvCxnSpPr>
            <a:cxnSpLocks/>
          </p:cNvCxnSpPr>
          <p:nvPr/>
        </p:nvCxnSpPr>
        <p:spPr>
          <a:xfrm flipV="1">
            <a:off x="2949575" y="4324350"/>
            <a:ext cx="1266825" cy="6191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E44A6383-6D7A-66D7-2E1E-D13BF86F4B8C}"/>
              </a:ext>
            </a:extLst>
          </p:cNvPr>
          <p:cNvCxnSpPr>
            <a:cxnSpLocks/>
          </p:cNvCxnSpPr>
          <p:nvPr/>
        </p:nvCxnSpPr>
        <p:spPr>
          <a:xfrm>
            <a:off x="2949575" y="5141913"/>
            <a:ext cx="1190625" cy="6191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2537" name="Immagine 1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5D0B8AA0-9B22-B0AD-4D0A-87051AD51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5" t="36395" r="2058" b="27168"/>
          <a:stretch>
            <a:fillRect/>
          </a:stretch>
        </p:blipFill>
        <p:spPr bwMode="auto">
          <a:xfrm>
            <a:off x="4408488" y="3881438"/>
            <a:ext cx="947737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Immagine 24">
            <a:extLst>
              <a:ext uri="{FF2B5EF4-FFF2-40B4-BE49-F238E27FC236}">
                <a16:creationId xmlns:a16="http://schemas.microsoft.com/office/drawing/2014/main" id="{D265B7A5-A438-C47A-3275-B9D576D5B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63" y="5345113"/>
            <a:ext cx="12938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Immagine 2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DD503F20-5C2F-B918-29E6-8BAE9CC9E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 t="17966" r="71210" b="72523"/>
          <a:stretch>
            <a:fillRect/>
          </a:stretch>
        </p:blipFill>
        <p:spPr bwMode="auto">
          <a:xfrm>
            <a:off x="728663" y="4032250"/>
            <a:ext cx="20081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C779F90E-42C0-9769-2B24-04DC016BA570}"/>
              </a:ext>
            </a:extLst>
          </p:cNvPr>
          <p:cNvCxnSpPr>
            <a:cxnSpLocks/>
          </p:cNvCxnSpPr>
          <p:nvPr/>
        </p:nvCxnSpPr>
        <p:spPr>
          <a:xfrm>
            <a:off x="1900238" y="4627563"/>
            <a:ext cx="0" cy="3952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41" name="Immagine 6">
            <a:extLst>
              <a:ext uri="{FF2B5EF4-FFF2-40B4-BE49-F238E27FC236}">
                <a16:creationId xmlns:a16="http://schemas.microsoft.com/office/drawing/2014/main" id="{FDE113A3-8AC7-B45F-0BE2-DF141674F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9" t="49765" r="49706" b="37943"/>
          <a:stretch>
            <a:fillRect/>
          </a:stretch>
        </p:blipFill>
        <p:spPr bwMode="auto">
          <a:xfrm>
            <a:off x="1403350" y="5151438"/>
            <a:ext cx="979488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95ADE991-E30D-F146-A47F-9314C6DD8FAA}"/>
              </a:ext>
            </a:extLst>
          </p:cNvPr>
          <p:cNvSpPr txBox="1"/>
          <p:nvPr/>
        </p:nvSpPr>
        <p:spPr>
          <a:xfrm>
            <a:off x="196850" y="5889625"/>
            <a:ext cx="334803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IEOs - p31-43 incubation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327E6-A236-E6E0-6515-86B8900E3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9BA7758-56C3-CF02-9A30-22E86083C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803" y="979598"/>
            <a:ext cx="8037365" cy="468409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C3FD20B-F2BE-1350-BD4A-6FF4D2D9A241}"/>
              </a:ext>
            </a:extLst>
          </p:cNvPr>
          <p:cNvSpPr txBox="1"/>
          <p:nvPr/>
        </p:nvSpPr>
        <p:spPr>
          <a:xfrm>
            <a:off x="626165" y="89596"/>
            <a:ext cx="1189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 err="1">
                <a:solidFill>
                  <a:srgbClr val="002060"/>
                </a:solidFill>
              </a:rPr>
              <a:t>Number</a:t>
            </a:r>
            <a:r>
              <a:rPr lang="it-IT" sz="3600" b="1" i="1" dirty="0">
                <a:solidFill>
                  <a:srgbClr val="002060"/>
                </a:solidFill>
              </a:rPr>
              <a:t> of </a:t>
            </a:r>
            <a:r>
              <a:rPr lang="it-IT" sz="3600" b="1" i="1" dirty="0" err="1">
                <a:solidFill>
                  <a:srgbClr val="002060"/>
                </a:solidFill>
              </a:rPr>
              <a:t>organoids-related</a:t>
            </a:r>
            <a:r>
              <a:rPr lang="it-IT" sz="3600" b="1" i="1" dirty="0">
                <a:solidFill>
                  <a:srgbClr val="002060"/>
                </a:solidFill>
              </a:rPr>
              <a:t> </a:t>
            </a:r>
            <a:r>
              <a:rPr lang="it-IT" sz="3600" b="1" i="1" dirty="0" err="1">
                <a:solidFill>
                  <a:srgbClr val="002060"/>
                </a:solidFill>
              </a:rPr>
              <a:t>publications</a:t>
            </a:r>
            <a:r>
              <a:rPr lang="it-IT" sz="3600" b="1" i="1" dirty="0">
                <a:solidFill>
                  <a:srgbClr val="002060"/>
                </a:solidFill>
              </a:rPr>
              <a:t> and </a:t>
            </a:r>
            <a:r>
              <a:rPr lang="it-IT" sz="3600" b="1" i="1" dirty="0" err="1">
                <a:solidFill>
                  <a:srgbClr val="002060"/>
                </a:solidFill>
              </a:rPr>
              <a:t>citations</a:t>
            </a:r>
            <a:endParaRPr lang="it-IT" sz="3600" b="1" i="1" dirty="0">
              <a:solidFill>
                <a:srgbClr val="00206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6F44C18-FF4A-0AA5-7426-009014157283}"/>
              </a:ext>
            </a:extLst>
          </p:cNvPr>
          <p:cNvSpPr txBox="1"/>
          <p:nvPr/>
        </p:nvSpPr>
        <p:spPr>
          <a:xfrm>
            <a:off x="2514599" y="5907365"/>
            <a:ext cx="6607899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b="1" i="1" dirty="0" err="1">
                <a:solidFill>
                  <a:srgbClr val="002060"/>
                </a:solidFill>
              </a:rPr>
              <a:t>Is</a:t>
            </a:r>
            <a:r>
              <a:rPr lang="it-IT" sz="3200" b="1" i="1" dirty="0">
                <a:solidFill>
                  <a:srgbClr val="002060"/>
                </a:solidFill>
              </a:rPr>
              <a:t> </a:t>
            </a:r>
            <a:r>
              <a:rPr lang="it-IT" sz="3200" b="1" i="1" dirty="0" err="1">
                <a:solidFill>
                  <a:srgbClr val="002060"/>
                </a:solidFill>
              </a:rPr>
              <a:t>organoid</a:t>
            </a:r>
            <a:r>
              <a:rPr lang="it-IT" sz="3200" b="1" i="1" dirty="0">
                <a:solidFill>
                  <a:srgbClr val="002060"/>
                </a:solidFill>
              </a:rPr>
              <a:t> a </a:t>
            </a:r>
            <a:r>
              <a:rPr lang="it-IT" sz="3200" b="1" i="1" dirty="0" err="1">
                <a:solidFill>
                  <a:srgbClr val="002060"/>
                </a:solidFill>
              </a:rPr>
              <a:t>well-established</a:t>
            </a:r>
            <a:r>
              <a:rPr lang="it-IT" sz="3200" b="1" i="1" dirty="0">
                <a:solidFill>
                  <a:srgbClr val="002060"/>
                </a:solidFill>
              </a:rPr>
              <a:t> model?</a:t>
            </a:r>
          </a:p>
        </p:txBody>
      </p:sp>
    </p:spTree>
    <p:extLst>
      <p:ext uri="{BB962C8B-B14F-4D97-AF65-F5344CB8AC3E}">
        <p14:creationId xmlns:p14="http://schemas.microsoft.com/office/powerpoint/2010/main" val="2251498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A5DBC8F-9F51-541D-517C-22DA09583D00}"/>
              </a:ext>
            </a:extLst>
          </p:cNvPr>
          <p:cNvSpPr txBox="1"/>
          <p:nvPr/>
        </p:nvSpPr>
        <p:spPr>
          <a:xfrm>
            <a:off x="682726" y="240425"/>
            <a:ext cx="1055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 err="1">
                <a:solidFill>
                  <a:srgbClr val="002060"/>
                </a:solidFill>
              </a:rPr>
              <a:t>Characterization</a:t>
            </a:r>
            <a:r>
              <a:rPr lang="it-IT" sz="3600" b="1" i="1" dirty="0">
                <a:solidFill>
                  <a:srgbClr val="002060"/>
                </a:solidFill>
              </a:rPr>
              <a:t> of </a:t>
            </a:r>
            <a:r>
              <a:rPr lang="it-IT" sz="3600" b="1" i="1" dirty="0" err="1">
                <a:solidFill>
                  <a:srgbClr val="002060"/>
                </a:solidFill>
              </a:rPr>
              <a:t>intestinal</a:t>
            </a:r>
            <a:r>
              <a:rPr lang="it-IT" sz="3600" b="1" i="1" dirty="0">
                <a:solidFill>
                  <a:srgbClr val="002060"/>
                </a:solidFill>
              </a:rPr>
              <a:t> </a:t>
            </a:r>
            <a:r>
              <a:rPr lang="it-IT" sz="3600" b="1" i="1" dirty="0" err="1">
                <a:solidFill>
                  <a:srgbClr val="002060"/>
                </a:solidFill>
              </a:rPr>
              <a:t>organoids</a:t>
            </a:r>
            <a:r>
              <a:rPr lang="it-IT" sz="3600" b="1" i="1" dirty="0">
                <a:solidFill>
                  <a:srgbClr val="002060"/>
                </a:solidFill>
              </a:rPr>
              <a:t> over </a:t>
            </a:r>
            <a:r>
              <a:rPr lang="it-IT" sz="3600" b="1" i="1" dirty="0" err="1">
                <a:solidFill>
                  <a:srgbClr val="002060"/>
                </a:solidFill>
              </a:rPr>
              <a:t>passages</a:t>
            </a:r>
            <a:endParaRPr lang="it-IT" sz="3600" b="1" i="1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3CD83BD-8DE8-2B6F-16B3-9358C6852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362" y="1089162"/>
            <a:ext cx="6572250" cy="561975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53270E0-66CF-374C-5C7A-AFE36D06E4AA}"/>
              </a:ext>
            </a:extLst>
          </p:cNvPr>
          <p:cNvSpPr/>
          <p:nvPr/>
        </p:nvSpPr>
        <p:spPr>
          <a:xfrm>
            <a:off x="4345757" y="4977353"/>
            <a:ext cx="1750243" cy="173155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4425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A532F-CCA3-CE4E-293F-4B53959E3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FD66510E-5EE9-9577-2E41-CBCEC1E6618F}"/>
              </a:ext>
            </a:extLst>
          </p:cNvPr>
          <p:cNvSpPr txBox="1"/>
          <p:nvPr/>
        </p:nvSpPr>
        <p:spPr>
          <a:xfrm>
            <a:off x="682726" y="240425"/>
            <a:ext cx="1055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i="1" dirty="0" err="1">
                <a:solidFill>
                  <a:srgbClr val="002060"/>
                </a:solidFill>
              </a:rPr>
              <a:t>Characterization</a:t>
            </a:r>
            <a:r>
              <a:rPr lang="it-IT" sz="3600" b="1" i="1" dirty="0">
                <a:solidFill>
                  <a:srgbClr val="002060"/>
                </a:solidFill>
              </a:rPr>
              <a:t> of </a:t>
            </a:r>
            <a:r>
              <a:rPr lang="it-IT" sz="3600" b="1" i="1" dirty="0" err="1">
                <a:solidFill>
                  <a:srgbClr val="002060"/>
                </a:solidFill>
              </a:rPr>
              <a:t>intestinal</a:t>
            </a:r>
            <a:r>
              <a:rPr lang="it-IT" sz="3600" b="1" i="1" dirty="0">
                <a:solidFill>
                  <a:srgbClr val="002060"/>
                </a:solidFill>
              </a:rPr>
              <a:t> </a:t>
            </a:r>
            <a:r>
              <a:rPr lang="it-IT" sz="3600" b="1" i="1" dirty="0" err="1">
                <a:solidFill>
                  <a:srgbClr val="002060"/>
                </a:solidFill>
              </a:rPr>
              <a:t>organoids</a:t>
            </a:r>
            <a:r>
              <a:rPr lang="it-IT" sz="3600" b="1" i="1" dirty="0">
                <a:solidFill>
                  <a:srgbClr val="002060"/>
                </a:solidFill>
              </a:rPr>
              <a:t> over </a:t>
            </a:r>
            <a:r>
              <a:rPr lang="it-IT" sz="3600" b="1" i="1" dirty="0" err="1">
                <a:solidFill>
                  <a:srgbClr val="002060"/>
                </a:solidFill>
              </a:rPr>
              <a:t>passages</a:t>
            </a:r>
            <a:endParaRPr lang="it-IT" sz="3600" b="1" i="1" dirty="0">
              <a:solidFill>
                <a:srgbClr val="002060"/>
              </a:solidFill>
            </a:endParaRPr>
          </a:p>
        </p:txBody>
      </p:sp>
      <p:pic>
        <p:nvPicPr>
          <p:cNvPr id="33" name="Immagine 24">
            <a:extLst>
              <a:ext uri="{FF2B5EF4-FFF2-40B4-BE49-F238E27FC236}">
                <a16:creationId xmlns:a16="http://schemas.microsoft.com/office/drawing/2014/main" id="{B128D5EB-1B98-7AB0-27A4-B45C8615E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113" y="3228975"/>
            <a:ext cx="1447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Gruppo 14">
            <a:extLst>
              <a:ext uri="{FF2B5EF4-FFF2-40B4-BE49-F238E27FC236}">
                <a16:creationId xmlns:a16="http://schemas.microsoft.com/office/drawing/2014/main" id="{D2EDF06C-A104-BA52-DD4E-E0F51CA12B03}"/>
              </a:ext>
            </a:extLst>
          </p:cNvPr>
          <p:cNvGrpSpPr>
            <a:grpSpLocks/>
          </p:cNvGrpSpPr>
          <p:nvPr/>
        </p:nvGrpSpPr>
        <p:grpSpPr bwMode="auto">
          <a:xfrm>
            <a:off x="347663" y="939800"/>
            <a:ext cx="11144250" cy="4398963"/>
            <a:chOff x="267986" y="1735077"/>
            <a:chExt cx="9581538" cy="3259496"/>
          </a:xfrm>
        </p:grpSpPr>
        <p:pic>
          <p:nvPicPr>
            <p:cNvPr id="35" name="Immagine 6">
              <a:extLst>
                <a:ext uri="{FF2B5EF4-FFF2-40B4-BE49-F238E27FC236}">
                  <a16:creationId xmlns:a16="http://schemas.microsoft.com/office/drawing/2014/main" id="{7D4D8208-92E5-B91A-7D1C-D7DA46C63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1" t="36488" r="36667" b="22574"/>
            <a:stretch>
              <a:fillRect/>
            </a:stretch>
          </p:blipFill>
          <p:spPr bwMode="auto">
            <a:xfrm>
              <a:off x="267986" y="2810055"/>
              <a:ext cx="4711275" cy="2184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Immagine 7">
              <a:extLst>
                <a:ext uri="{FF2B5EF4-FFF2-40B4-BE49-F238E27FC236}">
                  <a16:creationId xmlns:a16="http://schemas.microsoft.com/office/drawing/2014/main" id="{3BB1CB6E-659C-EBFA-B083-BC2F276ED7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3" t="30429" r="3577" b="34566"/>
            <a:stretch>
              <a:fillRect/>
            </a:stretch>
          </p:blipFill>
          <p:spPr bwMode="auto">
            <a:xfrm>
              <a:off x="8685249" y="2084597"/>
              <a:ext cx="1164275" cy="798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Immagine 9">
              <a:extLst>
                <a:ext uri="{FF2B5EF4-FFF2-40B4-BE49-F238E27FC236}">
                  <a16:creationId xmlns:a16="http://schemas.microsoft.com/office/drawing/2014/main" id="{E4843222-CF3E-E036-A2B9-0260CB40D7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78" t="36488" r="17209" b="43622"/>
            <a:stretch>
              <a:fillRect/>
            </a:stretch>
          </p:blipFill>
          <p:spPr bwMode="auto">
            <a:xfrm>
              <a:off x="6709553" y="1735077"/>
              <a:ext cx="1201091" cy="1275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Immagine 7">
              <a:extLst>
                <a:ext uri="{FF2B5EF4-FFF2-40B4-BE49-F238E27FC236}">
                  <a16:creationId xmlns:a16="http://schemas.microsoft.com/office/drawing/2014/main" id="{6B625405-B1C3-51AD-FC1D-08797244F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73" t="30429" r="3577" b="34566"/>
            <a:stretch>
              <a:fillRect/>
            </a:stretch>
          </p:blipFill>
          <p:spPr bwMode="auto">
            <a:xfrm>
              <a:off x="8683883" y="2080258"/>
              <a:ext cx="1164275" cy="798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CasellaDiTesto 1">
            <a:extLst>
              <a:ext uri="{FF2B5EF4-FFF2-40B4-BE49-F238E27FC236}">
                <a16:creationId xmlns:a16="http://schemas.microsoft.com/office/drawing/2014/main" id="{4DC877B6-9580-403B-1C0D-55F2A2337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" y="4156075"/>
            <a:ext cx="1241425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Duonenum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CasellaDiTesto 10">
            <a:extLst>
              <a:ext uri="{FF2B5EF4-FFF2-40B4-BE49-F238E27FC236}">
                <a16:creationId xmlns:a16="http://schemas.microsoft.com/office/drawing/2014/main" id="{65A2D160-3747-025C-A3CD-DA3CA8B23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063" y="4156075"/>
            <a:ext cx="1241425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IEOs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generation</a:t>
            </a:r>
          </a:p>
        </p:txBody>
      </p:sp>
      <p:sp>
        <p:nvSpPr>
          <p:cNvPr id="41" name="CasellaDiTesto 17">
            <a:extLst>
              <a:ext uri="{FF2B5EF4-FFF2-40B4-BE49-F238E27FC236}">
                <a16:creationId xmlns:a16="http://schemas.microsoft.com/office/drawing/2014/main" id="{3D95165B-A1C9-3C30-B07C-7DA172301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3013" y="2409825"/>
            <a:ext cx="1619250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DNA extraction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CasellaDiTesto 20">
            <a:extLst>
              <a:ext uri="{FF2B5EF4-FFF2-40B4-BE49-F238E27FC236}">
                <a16:creationId xmlns:a16="http://schemas.microsoft.com/office/drawing/2014/main" id="{08CCAAF7-C29B-54AD-FB7D-B17889550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6313" y="2493963"/>
            <a:ext cx="1900237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DNA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methylation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DNAm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CasellaDiTesto 22">
            <a:extLst>
              <a:ext uri="{FF2B5EF4-FFF2-40B4-BE49-F238E27FC236}">
                <a16:creationId xmlns:a16="http://schemas.microsoft.com/office/drawing/2014/main" id="{E22B1D79-F81C-2F84-7DC5-8DFA5D582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9800" y="4211638"/>
            <a:ext cx="1971675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 expression analysis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Immagine 9">
            <a:extLst>
              <a:ext uri="{FF2B5EF4-FFF2-40B4-BE49-F238E27FC236}">
                <a16:creationId xmlns:a16="http://schemas.microsoft.com/office/drawing/2014/main" id="{CB896CF5-54DB-A284-EE38-9E80D5DD4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8" t="54726" b="11732"/>
          <a:stretch>
            <a:fillRect/>
          </a:stretch>
        </p:blipFill>
        <p:spPr bwMode="auto">
          <a:xfrm>
            <a:off x="7983538" y="3165475"/>
            <a:ext cx="11684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CasellaDiTesto 15">
            <a:extLst>
              <a:ext uri="{FF2B5EF4-FFF2-40B4-BE49-F238E27FC236}">
                <a16:creationId xmlns:a16="http://schemas.microsoft.com/office/drawing/2014/main" id="{208061F7-92F8-0EB4-1D45-059C16FBD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3013" y="4227513"/>
            <a:ext cx="1619250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RNA extraction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CasellaDiTesto 15">
            <a:extLst>
              <a:ext uri="{FF2B5EF4-FFF2-40B4-BE49-F238E27FC236}">
                <a16:creationId xmlns:a16="http://schemas.microsoft.com/office/drawing/2014/main" id="{2677ACA8-084C-EA68-089F-E760E966B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0938" y="6083300"/>
            <a:ext cx="2298700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Functional analysis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4090F1F5-F140-2C65-AAE6-F4F498850E8B}"/>
              </a:ext>
            </a:extLst>
          </p:cNvPr>
          <p:cNvSpPr txBox="1"/>
          <p:nvPr/>
        </p:nvSpPr>
        <p:spPr>
          <a:xfrm>
            <a:off x="0" y="6596063"/>
            <a:ext cx="2597150" cy="26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Created</a:t>
            </a: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with </a:t>
            </a:r>
            <a:r>
              <a:rPr kumimoji="0" lang="it-IT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BioRender</a:t>
            </a:r>
            <a:endParaRPr kumimoji="0" lang="it-IT" sz="1100" b="0" i="1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8" name="CasellaDiTesto 13">
            <a:extLst>
              <a:ext uri="{FF2B5EF4-FFF2-40B4-BE49-F238E27FC236}">
                <a16:creationId xmlns:a16="http://schemas.microsoft.com/office/drawing/2014/main" id="{43B3D478-14B7-0A0C-9BEC-B70EBBD38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0" y="4164013"/>
            <a:ext cx="1582738" cy="1476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Collection of IEOs every 5 passages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(from </a:t>
            </a:r>
            <a:r>
              <a:rPr kumimoji="0" lang="it-IT" alt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passage</a:t>
            </a: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to 30)</a:t>
            </a:r>
            <a:endParaRPr kumimoji="0" lang="en-US" alt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ttangolo 48">
            <a:extLst>
              <a:ext uri="{FF2B5EF4-FFF2-40B4-BE49-F238E27FC236}">
                <a16:creationId xmlns:a16="http://schemas.microsoft.com/office/drawing/2014/main" id="{35F1EE87-2EF6-1D76-64B4-1F2A4B9E54C7}"/>
              </a:ext>
            </a:extLst>
          </p:cNvPr>
          <p:cNvSpPr/>
          <p:nvPr/>
        </p:nvSpPr>
        <p:spPr>
          <a:xfrm>
            <a:off x="1376363" y="3541713"/>
            <a:ext cx="522287" cy="307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32B1EBFB-024C-183E-3752-87BAABA05137}"/>
              </a:ext>
            </a:extLst>
          </p:cNvPr>
          <p:cNvCxnSpPr>
            <a:cxnSpLocks/>
          </p:cNvCxnSpPr>
          <p:nvPr/>
        </p:nvCxnSpPr>
        <p:spPr>
          <a:xfrm>
            <a:off x="1446213" y="3709988"/>
            <a:ext cx="4333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Rettangolo 50">
            <a:extLst>
              <a:ext uri="{FF2B5EF4-FFF2-40B4-BE49-F238E27FC236}">
                <a16:creationId xmlns:a16="http://schemas.microsoft.com/office/drawing/2014/main" id="{4D8F689C-6367-E331-A1AB-F9F37B2B2C4D}"/>
              </a:ext>
            </a:extLst>
          </p:cNvPr>
          <p:cNvSpPr/>
          <p:nvPr/>
        </p:nvSpPr>
        <p:spPr>
          <a:xfrm>
            <a:off x="4718050" y="3571875"/>
            <a:ext cx="523875" cy="307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9EAB31A7-368C-EA0E-E857-DF46F2CAC15C}"/>
              </a:ext>
            </a:extLst>
          </p:cNvPr>
          <p:cNvCxnSpPr>
            <a:cxnSpLocks/>
          </p:cNvCxnSpPr>
          <p:nvPr/>
        </p:nvCxnSpPr>
        <p:spPr>
          <a:xfrm>
            <a:off x="4789488" y="3740150"/>
            <a:ext cx="431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Rettangolo 52">
            <a:extLst>
              <a:ext uri="{FF2B5EF4-FFF2-40B4-BE49-F238E27FC236}">
                <a16:creationId xmlns:a16="http://schemas.microsoft.com/office/drawing/2014/main" id="{F11B0BE7-D079-DE58-D969-63E36FC51F67}"/>
              </a:ext>
            </a:extLst>
          </p:cNvPr>
          <p:cNvSpPr/>
          <p:nvPr/>
        </p:nvSpPr>
        <p:spPr>
          <a:xfrm>
            <a:off x="3016250" y="3560763"/>
            <a:ext cx="571500" cy="3063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6FB04337-097B-EC61-DF16-C4891729C4B2}"/>
              </a:ext>
            </a:extLst>
          </p:cNvPr>
          <p:cNvCxnSpPr>
            <a:cxnSpLocks/>
          </p:cNvCxnSpPr>
          <p:nvPr/>
        </p:nvCxnSpPr>
        <p:spPr>
          <a:xfrm>
            <a:off x="3087688" y="3729038"/>
            <a:ext cx="431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C9408A5F-C8F3-50F7-0019-98662828F14E}"/>
              </a:ext>
            </a:extLst>
          </p:cNvPr>
          <p:cNvCxnSpPr>
            <a:cxnSpLocks/>
          </p:cNvCxnSpPr>
          <p:nvPr/>
        </p:nvCxnSpPr>
        <p:spPr>
          <a:xfrm>
            <a:off x="6699250" y="1889125"/>
            <a:ext cx="96996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Connettore diritto 55">
            <a:extLst>
              <a:ext uri="{FF2B5EF4-FFF2-40B4-BE49-F238E27FC236}">
                <a16:creationId xmlns:a16="http://schemas.microsoft.com/office/drawing/2014/main" id="{9C10506A-42A6-5783-DF29-D809349CB732}"/>
              </a:ext>
            </a:extLst>
          </p:cNvPr>
          <p:cNvCxnSpPr>
            <a:cxnSpLocks/>
          </p:cNvCxnSpPr>
          <p:nvPr/>
        </p:nvCxnSpPr>
        <p:spPr>
          <a:xfrm>
            <a:off x="5883275" y="3740150"/>
            <a:ext cx="835025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Connettore diritto 56">
            <a:extLst>
              <a:ext uri="{FF2B5EF4-FFF2-40B4-BE49-F238E27FC236}">
                <a16:creationId xmlns:a16="http://schemas.microsoft.com/office/drawing/2014/main" id="{1494C52A-5335-E6BB-4EC3-E68DF49FE825}"/>
              </a:ext>
            </a:extLst>
          </p:cNvPr>
          <p:cNvCxnSpPr/>
          <p:nvPr/>
        </p:nvCxnSpPr>
        <p:spPr>
          <a:xfrm>
            <a:off x="6718300" y="1879600"/>
            <a:ext cx="0" cy="374015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Connettore 2 57">
            <a:extLst>
              <a:ext uri="{FF2B5EF4-FFF2-40B4-BE49-F238E27FC236}">
                <a16:creationId xmlns:a16="http://schemas.microsoft.com/office/drawing/2014/main" id="{979879E1-F1B3-8A26-02BD-545BB577AE2B}"/>
              </a:ext>
            </a:extLst>
          </p:cNvPr>
          <p:cNvCxnSpPr>
            <a:cxnSpLocks/>
          </p:cNvCxnSpPr>
          <p:nvPr/>
        </p:nvCxnSpPr>
        <p:spPr>
          <a:xfrm>
            <a:off x="6718300" y="3741738"/>
            <a:ext cx="97155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Connettore 2 58">
            <a:extLst>
              <a:ext uri="{FF2B5EF4-FFF2-40B4-BE49-F238E27FC236}">
                <a16:creationId xmlns:a16="http://schemas.microsoft.com/office/drawing/2014/main" id="{3434075F-F078-69A3-A384-80BAC87A0A4B}"/>
              </a:ext>
            </a:extLst>
          </p:cNvPr>
          <p:cNvCxnSpPr>
            <a:cxnSpLocks/>
          </p:cNvCxnSpPr>
          <p:nvPr/>
        </p:nvCxnSpPr>
        <p:spPr>
          <a:xfrm>
            <a:off x="6699250" y="5619750"/>
            <a:ext cx="96996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Connettore 2 59">
            <a:extLst>
              <a:ext uri="{FF2B5EF4-FFF2-40B4-BE49-F238E27FC236}">
                <a16:creationId xmlns:a16="http://schemas.microsoft.com/office/drawing/2014/main" id="{E79A9855-8F71-8451-9D8F-C68460436B4B}"/>
              </a:ext>
            </a:extLst>
          </p:cNvPr>
          <p:cNvCxnSpPr>
            <a:cxnSpLocks/>
          </p:cNvCxnSpPr>
          <p:nvPr/>
        </p:nvCxnSpPr>
        <p:spPr>
          <a:xfrm>
            <a:off x="9331325" y="1889125"/>
            <a:ext cx="431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Connettore 2 60">
            <a:extLst>
              <a:ext uri="{FF2B5EF4-FFF2-40B4-BE49-F238E27FC236}">
                <a16:creationId xmlns:a16="http://schemas.microsoft.com/office/drawing/2014/main" id="{0373E5ED-881D-8193-8268-A66D69E4069A}"/>
              </a:ext>
            </a:extLst>
          </p:cNvPr>
          <p:cNvCxnSpPr>
            <a:cxnSpLocks/>
          </p:cNvCxnSpPr>
          <p:nvPr/>
        </p:nvCxnSpPr>
        <p:spPr>
          <a:xfrm>
            <a:off x="9371013" y="3744913"/>
            <a:ext cx="4333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CasellaDiTesto 11">
            <a:extLst>
              <a:ext uri="{FF2B5EF4-FFF2-40B4-BE49-F238E27FC236}">
                <a16:creationId xmlns:a16="http://schemas.microsoft.com/office/drawing/2014/main" id="{9D11F53E-265D-AB7A-E3C1-6C258ACC7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3988" y="3325813"/>
            <a:ext cx="1241425" cy="307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passaging</a:t>
            </a:r>
          </a:p>
        </p:txBody>
      </p:sp>
      <p:grpSp>
        <p:nvGrpSpPr>
          <p:cNvPr id="63" name="Gruppo 19">
            <a:extLst>
              <a:ext uri="{FF2B5EF4-FFF2-40B4-BE49-F238E27FC236}">
                <a16:creationId xmlns:a16="http://schemas.microsoft.com/office/drawing/2014/main" id="{685356C9-1A0E-B753-8F2C-2A134732EFB2}"/>
              </a:ext>
            </a:extLst>
          </p:cNvPr>
          <p:cNvGrpSpPr>
            <a:grpSpLocks/>
          </p:cNvGrpSpPr>
          <p:nvPr/>
        </p:nvGrpSpPr>
        <p:grpSpPr bwMode="auto">
          <a:xfrm>
            <a:off x="7948613" y="4622800"/>
            <a:ext cx="1182687" cy="1422400"/>
            <a:chOff x="8174735" y="603504"/>
            <a:chExt cx="2065247" cy="2560320"/>
          </a:xfrm>
        </p:grpSpPr>
        <p:pic>
          <p:nvPicPr>
            <p:cNvPr id="64" name="Immagine 13">
              <a:extLst>
                <a:ext uri="{FF2B5EF4-FFF2-40B4-BE49-F238E27FC236}">
                  <a16:creationId xmlns:a16="http://schemas.microsoft.com/office/drawing/2014/main" id="{8D5D18C6-D460-9216-2FBD-DD567DC8CE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81" t="8800" b="53867"/>
            <a:stretch>
              <a:fillRect/>
            </a:stretch>
          </p:blipFill>
          <p:spPr bwMode="auto">
            <a:xfrm>
              <a:off x="8174735" y="603504"/>
              <a:ext cx="2065247" cy="256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Rettangolo 64">
              <a:extLst>
                <a:ext uri="{FF2B5EF4-FFF2-40B4-BE49-F238E27FC236}">
                  <a16:creationId xmlns:a16="http://schemas.microsoft.com/office/drawing/2014/main" id="{57D16177-8341-5CC0-7F09-2D2997C5809C}"/>
                </a:ext>
              </a:extLst>
            </p:cNvPr>
            <p:cNvSpPr/>
            <p:nvPr/>
          </p:nvSpPr>
          <p:spPr>
            <a:xfrm>
              <a:off x="8560062" y="677799"/>
              <a:ext cx="839961" cy="11515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66" name="Connettore 2 65">
            <a:extLst>
              <a:ext uri="{FF2B5EF4-FFF2-40B4-BE49-F238E27FC236}">
                <a16:creationId xmlns:a16="http://schemas.microsoft.com/office/drawing/2014/main" id="{E631A93A-BDAD-5E63-AC45-1956739AC585}"/>
              </a:ext>
            </a:extLst>
          </p:cNvPr>
          <p:cNvCxnSpPr>
            <a:cxnSpLocks/>
          </p:cNvCxnSpPr>
          <p:nvPr/>
        </p:nvCxnSpPr>
        <p:spPr>
          <a:xfrm>
            <a:off x="9371013" y="5576888"/>
            <a:ext cx="43338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CasellaDiTesto 15">
            <a:extLst>
              <a:ext uri="{FF2B5EF4-FFF2-40B4-BE49-F238E27FC236}">
                <a16:creationId xmlns:a16="http://schemas.microsoft.com/office/drawing/2014/main" id="{87DD3721-0750-5F59-CF10-8C22E50FB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9638" y="5138738"/>
            <a:ext cx="2298700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Cytokine measurement after inflammatory stimuli</a:t>
            </a: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065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DC31C8E-3A6B-9CA3-E667-A10C7E846EC4}"/>
              </a:ext>
            </a:extLst>
          </p:cNvPr>
          <p:cNvSpPr txBox="1"/>
          <p:nvPr/>
        </p:nvSpPr>
        <p:spPr>
          <a:xfrm>
            <a:off x="3643984" y="263950"/>
            <a:ext cx="4869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002060"/>
                </a:solidFill>
              </a:rPr>
              <a:t>EXPERIMENTAL MODELS</a:t>
            </a:r>
            <a:endParaRPr lang="it-IT" sz="3600" b="1" i="1" dirty="0">
              <a:solidFill>
                <a:srgbClr val="00206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1A49AF1-AD79-3FAD-D9A5-28920D0EA0AD}"/>
              </a:ext>
            </a:extLst>
          </p:cNvPr>
          <p:cNvSpPr txBox="1"/>
          <p:nvPr/>
        </p:nvSpPr>
        <p:spPr>
          <a:xfrm>
            <a:off x="664511" y="901813"/>
            <a:ext cx="3805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In vitro - 2D </a:t>
            </a:r>
            <a:r>
              <a:rPr lang="it-IT" sz="2800" b="1" dirty="0" err="1">
                <a:solidFill>
                  <a:srgbClr val="002060"/>
                </a:solidFill>
              </a:rPr>
              <a:t>cell</a:t>
            </a:r>
            <a:r>
              <a:rPr lang="it-IT" sz="2800" b="1" dirty="0">
                <a:solidFill>
                  <a:srgbClr val="002060"/>
                </a:solidFill>
              </a:rPr>
              <a:t> </a:t>
            </a:r>
            <a:r>
              <a:rPr lang="it-IT" sz="2800" b="1" dirty="0" err="1">
                <a:solidFill>
                  <a:srgbClr val="002060"/>
                </a:solidFill>
              </a:rPr>
              <a:t>cultures</a:t>
            </a:r>
            <a:endParaRPr lang="it-IT" sz="2800" b="1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B3E8102-A974-EF3D-E8A1-6876E1667A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449" r="34069" b="8065"/>
          <a:stretch/>
        </p:blipFill>
        <p:spPr>
          <a:xfrm>
            <a:off x="7387491" y="1383570"/>
            <a:ext cx="3254321" cy="251874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809C212-55ED-0566-CD4E-B23CA96B143A}"/>
              </a:ext>
            </a:extLst>
          </p:cNvPr>
          <p:cNvSpPr txBox="1"/>
          <p:nvPr/>
        </p:nvSpPr>
        <p:spPr>
          <a:xfrm>
            <a:off x="7163889" y="901813"/>
            <a:ext cx="3701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2800" b="1">
                <a:solidFill>
                  <a:srgbClr val="002060"/>
                </a:solidFill>
              </a:defRPr>
            </a:lvl1pPr>
          </a:lstStyle>
          <a:p>
            <a:r>
              <a:rPr lang="it-IT" dirty="0"/>
              <a:t>In vivo – </a:t>
            </a:r>
            <a:r>
              <a:rPr lang="it-IT" dirty="0" err="1"/>
              <a:t>animal</a:t>
            </a:r>
            <a:r>
              <a:rPr lang="it-IT" dirty="0"/>
              <a:t> models</a:t>
            </a:r>
          </a:p>
        </p:txBody>
      </p:sp>
      <p:pic>
        <p:nvPicPr>
          <p:cNvPr id="1026" name="Picture 2" descr="Coltura cellulare | Scienze della vita | Solutions | Nikon Europe B.V.">
            <a:extLst>
              <a:ext uri="{FF2B5EF4-FFF2-40B4-BE49-F238E27FC236}">
                <a16:creationId xmlns:a16="http://schemas.microsoft.com/office/drawing/2014/main" id="{F6163113-C6AC-8907-F423-48DCB5D43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93" y="1377898"/>
            <a:ext cx="33147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C344481-0DC1-0C20-EF56-18A320930CAC}"/>
              </a:ext>
            </a:extLst>
          </p:cNvPr>
          <p:cNvSpPr txBox="1"/>
          <p:nvPr/>
        </p:nvSpPr>
        <p:spPr>
          <a:xfrm>
            <a:off x="644178" y="3875724"/>
            <a:ext cx="4921860" cy="29428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§"/>
            </a:pPr>
            <a:r>
              <a:rPr lang="it-IT" sz="2000" i="1" dirty="0" err="1">
                <a:solidFill>
                  <a:srgbClr val="002060"/>
                </a:solidFill>
              </a:rPr>
              <a:t>Reduced</a:t>
            </a:r>
            <a:r>
              <a:rPr lang="it-IT" sz="2000" i="1" dirty="0">
                <a:solidFill>
                  <a:srgbClr val="002060"/>
                </a:solidFill>
              </a:rPr>
              <a:t> </a:t>
            </a:r>
            <a:r>
              <a:rPr lang="it-IT" sz="2000" i="1" dirty="0" err="1">
                <a:solidFill>
                  <a:srgbClr val="002060"/>
                </a:solidFill>
              </a:rPr>
              <a:t>cell</a:t>
            </a:r>
            <a:r>
              <a:rPr lang="it-IT" sz="2000" i="1" dirty="0">
                <a:solidFill>
                  <a:srgbClr val="002060"/>
                </a:solidFill>
              </a:rPr>
              <a:t>-to-</a:t>
            </a:r>
            <a:r>
              <a:rPr lang="it-IT" sz="2000" i="1" dirty="0" err="1">
                <a:solidFill>
                  <a:srgbClr val="002060"/>
                </a:solidFill>
              </a:rPr>
              <a:t>cell</a:t>
            </a:r>
            <a:r>
              <a:rPr lang="it-IT" sz="2000" i="1" dirty="0">
                <a:solidFill>
                  <a:srgbClr val="002060"/>
                </a:solidFill>
              </a:rPr>
              <a:t> interactions</a:t>
            </a: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§"/>
            </a:pPr>
            <a:r>
              <a:rPr lang="it-IT" sz="2000" i="1" dirty="0" err="1">
                <a:solidFill>
                  <a:srgbClr val="002060"/>
                </a:solidFill>
              </a:rPr>
              <a:t>Cells</a:t>
            </a:r>
            <a:r>
              <a:rPr lang="it-IT" sz="2000" i="1" dirty="0">
                <a:solidFill>
                  <a:srgbClr val="002060"/>
                </a:solidFill>
              </a:rPr>
              <a:t> </a:t>
            </a:r>
            <a:r>
              <a:rPr lang="it-IT" sz="2000" i="1" dirty="0" err="1">
                <a:solidFill>
                  <a:srgbClr val="002060"/>
                </a:solidFill>
              </a:rPr>
              <a:t>have</a:t>
            </a:r>
            <a:r>
              <a:rPr lang="it-IT" sz="2000" i="1" dirty="0">
                <a:solidFill>
                  <a:srgbClr val="002060"/>
                </a:solidFill>
              </a:rPr>
              <a:t> a </a:t>
            </a:r>
            <a:r>
              <a:rPr lang="it-IT" sz="2000" i="1" dirty="0" err="1">
                <a:solidFill>
                  <a:srgbClr val="002060"/>
                </a:solidFill>
              </a:rPr>
              <a:t>flat</a:t>
            </a:r>
            <a:r>
              <a:rPr lang="it-IT" sz="2000" i="1" dirty="0">
                <a:solidFill>
                  <a:srgbClr val="002060"/>
                </a:solidFill>
              </a:rPr>
              <a:t> </a:t>
            </a:r>
            <a:r>
              <a:rPr lang="it-IT" sz="2000" i="1" dirty="0" err="1">
                <a:solidFill>
                  <a:srgbClr val="002060"/>
                </a:solidFill>
              </a:rPr>
              <a:t>shape</a:t>
            </a:r>
            <a:r>
              <a:rPr lang="it-IT" sz="2000" i="1" dirty="0">
                <a:solidFill>
                  <a:srgbClr val="002060"/>
                </a:solidFill>
              </a:rPr>
              <a:t> </a:t>
            </a:r>
            <a:r>
              <a:rPr lang="it-IT" sz="2000" i="1" dirty="0" err="1">
                <a:solidFill>
                  <a:srgbClr val="002060"/>
                </a:solidFill>
              </a:rPr>
              <a:t>grown</a:t>
            </a:r>
            <a:r>
              <a:rPr lang="it-IT" sz="2000" i="1" dirty="0">
                <a:solidFill>
                  <a:srgbClr val="002060"/>
                </a:solidFill>
              </a:rPr>
              <a:t> in </a:t>
            </a:r>
            <a:r>
              <a:rPr lang="it-IT" sz="2000" i="1" dirty="0" err="1">
                <a:solidFill>
                  <a:srgbClr val="002060"/>
                </a:solidFill>
              </a:rPr>
              <a:t>monolayer</a:t>
            </a:r>
            <a:endParaRPr lang="it-IT" sz="2000" i="1" dirty="0">
              <a:solidFill>
                <a:srgbClr val="002060"/>
              </a:solidFill>
            </a:endParaRP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§"/>
            </a:pPr>
            <a:r>
              <a:rPr lang="it-IT" sz="2000" i="1" dirty="0" err="1">
                <a:solidFill>
                  <a:srgbClr val="002060"/>
                </a:solidFill>
              </a:rPr>
              <a:t>Cells</a:t>
            </a:r>
            <a:r>
              <a:rPr lang="it-IT" sz="2000" i="1" dirty="0">
                <a:solidFill>
                  <a:srgbClr val="002060"/>
                </a:solidFill>
              </a:rPr>
              <a:t> </a:t>
            </a:r>
            <a:r>
              <a:rPr lang="it-IT" sz="2000" i="1" dirty="0" err="1">
                <a:solidFill>
                  <a:srgbClr val="002060"/>
                </a:solidFill>
              </a:rPr>
              <a:t>exposed</a:t>
            </a:r>
            <a:r>
              <a:rPr lang="it-IT" sz="2000" i="1" dirty="0">
                <a:solidFill>
                  <a:srgbClr val="002060"/>
                </a:solidFill>
              </a:rPr>
              <a:t> to </a:t>
            </a:r>
            <a:r>
              <a:rPr lang="it-IT" sz="2000" i="1" dirty="0" err="1">
                <a:solidFill>
                  <a:srgbClr val="002060"/>
                </a:solidFill>
              </a:rPr>
              <a:t>liquid</a:t>
            </a:r>
            <a:r>
              <a:rPr lang="it-IT" sz="2000" i="1" dirty="0">
                <a:solidFill>
                  <a:srgbClr val="002060"/>
                </a:solidFill>
              </a:rPr>
              <a:t> </a:t>
            </a:r>
            <a:r>
              <a:rPr lang="it-IT" sz="2000" i="1" dirty="0" err="1">
                <a:solidFill>
                  <a:srgbClr val="002060"/>
                </a:solidFill>
              </a:rPr>
              <a:t>interface</a:t>
            </a:r>
            <a:endParaRPr lang="it-IT" sz="2000" i="1" dirty="0">
              <a:solidFill>
                <a:srgbClr val="002060"/>
              </a:solidFill>
            </a:endParaRP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§"/>
            </a:pPr>
            <a:r>
              <a:rPr lang="it-IT" sz="2000" i="1" dirty="0" err="1">
                <a:solidFill>
                  <a:srgbClr val="002060"/>
                </a:solidFill>
              </a:rPr>
              <a:t>Cells</a:t>
            </a:r>
            <a:r>
              <a:rPr lang="it-IT" sz="2000" i="1" dirty="0">
                <a:solidFill>
                  <a:srgbClr val="002060"/>
                </a:solidFill>
              </a:rPr>
              <a:t> in contact with </a:t>
            </a:r>
            <a:r>
              <a:rPr lang="it-IT" sz="2000" i="1" dirty="0" err="1">
                <a:solidFill>
                  <a:srgbClr val="002060"/>
                </a:solidFill>
              </a:rPr>
              <a:t>surface</a:t>
            </a:r>
            <a:endParaRPr lang="it-IT" sz="2000" i="1" dirty="0">
              <a:solidFill>
                <a:srgbClr val="002060"/>
              </a:solidFill>
            </a:endParaRP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§"/>
            </a:pPr>
            <a:r>
              <a:rPr lang="it-IT" sz="2000" i="1" dirty="0">
                <a:solidFill>
                  <a:srgbClr val="002060"/>
                </a:solidFill>
              </a:rPr>
              <a:t>Cell-ECM interaction </a:t>
            </a:r>
            <a:r>
              <a:rPr lang="it-IT" sz="2000" i="1" dirty="0" err="1">
                <a:solidFill>
                  <a:srgbClr val="002060"/>
                </a:solidFill>
              </a:rPr>
              <a:t>only</a:t>
            </a:r>
            <a:r>
              <a:rPr lang="it-IT" sz="2000" i="1" dirty="0">
                <a:solidFill>
                  <a:srgbClr val="002060"/>
                </a:solidFill>
              </a:rPr>
              <a:t> on one </a:t>
            </a:r>
            <a:r>
              <a:rPr lang="it-IT" sz="2000" i="1" dirty="0" err="1">
                <a:solidFill>
                  <a:srgbClr val="002060"/>
                </a:solidFill>
              </a:rPr>
              <a:t>surface</a:t>
            </a:r>
            <a:endParaRPr lang="it-IT" sz="2000" i="1" dirty="0">
              <a:solidFill>
                <a:srgbClr val="002060"/>
              </a:solidFill>
            </a:endParaRP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§"/>
            </a:pPr>
            <a:r>
              <a:rPr lang="it-IT" sz="2000" i="1" dirty="0">
                <a:solidFill>
                  <a:srgbClr val="002060"/>
                </a:solidFill>
              </a:rPr>
              <a:t>Low </a:t>
            </a:r>
            <a:r>
              <a:rPr lang="it-IT" sz="2000" i="1" dirty="0" err="1">
                <a:solidFill>
                  <a:srgbClr val="002060"/>
                </a:solidFill>
              </a:rPr>
              <a:t>differentiation</a:t>
            </a:r>
            <a:endParaRPr lang="it-IT" sz="2000" i="1" dirty="0">
              <a:solidFill>
                <a:srgbClr val="002060"/>
              </a:solidFill>
            </a:endParaRP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§"/>
            </a:pPr>
            <a:r>
              <a:rPr lang="it-IT" sz="2000" i="1" dirty="0" err="1">
                <a:solidFill>
                  <a:srgbClr val="002060"/>
                </a:solidFill>
              </a:rPr>
              <a:t>Established</a:t>
            </a:r>
            <a:r>
              <a:rPr lang="it-IT" sz="2000" i="1" dirty="0">
                <a:solidFill>
                  <a:srgbClr val="002060"/>
                </a:solidFill>
              </a:rPr>
              <a:t> </a:t>
            </a:r>
            <a:r>
              <a:rPr lang="it-IT" sz="2000" i="1" dirty="0" err="1">
                <a:solidFill>
                  <a:srgbClr val="002060"/>
                </a:solidFill>
              </a:rPr>
              <a:t>method</a:t>
            </a:r>
            <a:endParaRPr lang="it-IT" sz="2000" i="1" dirty="0">
              <a:solidFill>
                <a:srgbClr val="002060"/>
              </a:solidFill>
            </a:endParaRP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§"/>
            </a:pPr>
            <a:r>
              <a:rPr lang="it-IT" sz="2000" i="1" dirty="0">
                <a:solidFill>
                  <a:srgbClr val="002060"/>
                </a:solidFill>
              </a:rPr>
              <a:t>Cheap and </a:t>
            </a:r>
            <a:r>
              <a:rPr lang="it-IT" sz="2000" i="1" dirty="0" err="1">
                <a:solidFill>
                  <a:srgbClr val="002060"/>
                </a:solidFill>
              </a:rPr>
              <a:t>simple</a:t>
            </a:r>
            <a:endParaRPr lang="it-IT" sz="2000" i="1" dirty="0">
              <a:solidFill>
                <a:srgbClr val="00206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3B259EA-493F-212C-7B45-FE7E4BF81C92}"/>
              </a:ext>
            </a:extLst>
          </p:cNvPr>
          <p:cNvSpPr txBox="1"/>
          <p:nvPr/>
        </p:nvSpPr>
        <p:spPr>
          <a:xfrm>
            <a:off x="7161818" y="4118120"/>
            <a:ext cx="3650679" cy="1865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§"/>
            </a:pPr>
            <a:r>
              <a:rPr lang="it-IT" sz="2000" i="1" dirty="0" err="1">
                <a:solidFill>
                  <a:srgbClr val="002060"/>
                </a:solidFill>
              </a:rPr>
              <a:t>Physiological</a:t>
            </a:r>
            <a:r>
              <a:rPr lang="it-IT" sz="2000" i="1" dirty="0">
                <a:solidFill>
                  <a:srgbClr val="002060"/>
                </a:solidFill>
              </a:rPr>
              <a:t> </a:t>
            </a:r>
            <a:r>
              <a:rPr lang="it-IT" sz="2000" i="1" dirty="0" err="1">
                <a:solidFill>
                  <a:srgbClr val="002060"/>
                </a:solidFill>
              </a:rPr>
              <a:t>complexity</a:t>
            </a:r>
            <a:endParaRPr lang="it-IT" sz="2000" i="1" dirty="0">
              <a:solidFill>
                <a:srgbClr val="002060"/>
              </a:solidFill>
            </a:endParaRP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§"/>
            </a:pPr>
            <a:r>
              <a:rPr lang="it-IT" sz="2000" i="1" dirty="0" err="1">
                <a:solidFill>
                  <a:srgbClr val="002060"/>
                </a:solidFill>
              </a:rPr>
              <a:t>Conserved</a:t>
            </a:r>
            <a:r>
              <a:rPr lang="it-IT" sz="2000" i="1" dirty="0">
                <a:solidFill>
                  <a:srgbClr val="002060"/>
                </a:solidFill>
              </a:rPr>
              <a:t> </a:t>
            </a:r>
            <a:r>
              <a:rPr lang="it-IT" sz="2000" i="1" dirty="0" err="1">
                <a:solidFill>
                  <a:srgbClr val="002060"/>
                </a:solidFill>
              </a:rPr>
              <a:t>cellular</a:t>
            </a:r>
            <a:r>
              <a:rPr lang="it-IT" sz="2000" i="1" dirty="0">
                <a:solidFill>
                  <a:srgbClr val="002060"/>
                </a:solidFill>
              </a:rPr>
              <a:t> interactions</a:t>
            </a: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§"/>
            </a:pPr>
            <a:r>
              <a:rPr lang="it-IT" sz="2000" i="1" dirty="0">
                <a:solidFill>
                  <a:srgbClr val="002060"/>
                </a:solidFill>
              </a:rPr>
              <a:t>Cellular </a:t>
            </a:r>
            <a:r>
              <a:rPr lang="it-IT" sz="2000" i="1" dirty="0" err="1">
                <a:solidFill>
                  <a:srgbClr val="002060"/>
                </a:solidFill>
              </a:rPr>
              <a:t>heterogeneity</a:t>
            </a:r>
            <a:endParaRPr lang="it-IT" sz="2000" i="1" dirty="0">
              <a:solidFill>
                <a:srgbClr val="002060"/>
              </a:solidFill>
            </a:endParaRP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§"/>
            </a:pPr>
            <a:r>
              <a:rPr lang="it-IT" sz="2000" i="1" dirty="0">
                <a:solidFill>
                  <a:srgbClr val="002060"/>
                </a:solidFill>
              </a:rPr>
              <a:t>High costs</a:t>
            </a:r>
          </a:p>
          <a:p>
            <a:pPr marL="285750" indent="-285750">
              <a:lnSpc>
                <a:spcPts val="2800"/>
              </a:lnSpc>
              <a:buFont typeface="Wingdings" panose="05000000000000000000" pitchFamily="2" charset="2"/>
              <a:buChar char="§"/>
            </a:pPr>
            <a:r>
              <a:rPr lang="it-IT" sz="2000" i="1" dirty="0" err="1">
                <a:solidFill>
                  <a:srgbClr val="002060"/>
                </a:solidFill>
              </a:rPr>
              <a:t>Species</a:t>
            </a:r>
            <a:r>
              <a:rPr lang="it-IT" sz="2000" i="1" dirty="0">
                <a:solidFill>
                  <a:srgbClr val="002060"/>
                </a:solidFill>
              </a:rPr>
              <a:t> </a:t>
            </a:r>
            <a:r>
              <a:rPr lang="it-IT" sz="2000" i="1" dirty="0" err="1">
                <a:solidFill>
                  <a:srgbClr val="002060"/>
                </a:solidFill>
              </a:rPr>
              <a:t>differences</a:t>
            </a:r>
            <a:endParaRPr lang="it-IT" sz="2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195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magine 2">
            <a:extLst>
              <a:ext uri="{FF2B5EF4-FFF2-40B4-BE49-F238E27FC236}">
                <a16:creationId xmlns:a16="http://schemas.microsoft.com/office/drawing/2014/main" id="{B6BE4542-DBC2-FE3B-BFD8-97FB2717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911225"/>
            <a:ext cx="7413625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366F6805-4D62-C02C-FFE1-14E3210E4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-22701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RESULTS - DNA METHYLATION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903AB2B-472E-0D8C-E3E6-42F9783AE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5273675"/>
            <a:ext cx="11363325" cy="15605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180000" tIns="180000" rIns="180000" bIns="180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Principal Component Analysis (PCA) revealed:</a:t>
            </a:r>
          </a:p>
          <a:p>
            <a:pPr marL="1085850" marR="0" lvl="1" indent="-342900" algn="l" defTabSz="914400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associations between </a:t>
            </a:r>
            <a:r>
              <a:rPr kumimoji="0" lang="en-US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DNAm</a:t>
            </a:r>
            <a:r>
              <a:rPr kumimoji="0" lang="en-US" alt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profile and passage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1085850" marR="0" lvl="1" indent="-342900" algn="l" defTabSz="914400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reproducible effect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of passage on </a:t>
            </a:r>
            <a:r>
              <a:rPr kumimoji="0" lang="en-US" alt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DNAm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profile of organoids generated from different patients.</a:t>
            </a: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44" name="Immagine 4">
            <a:extLst>
              <a:ext uri="{FF2B5EF4-FFF2-40B4-BE49-F238E27FC236}">
                <a16:creationId xmlns:a16="http://schemas.microsoft.com/office/drawing/2014/main" id="{00B18305-F566-A959-C2AC-F860C924D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6013" y="171450"/>
            <a:ext cx="827087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0BB5B4DB-AEEF-1353-52BF-39D1D83E8D56}"/>
              </a:ext>
            </a:extLst>
          </p:cNvPr>
          <p:cNvSpPr/>
          <p:nvPr/>
        </p:nvSpPr>
        <p:spPr>
          <a:xfrm>
            <a:off x="503238" y="5473700"/>
            <a:ext cx="11185525" cy="12668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346" name="Immagine 8">
            <a:extLst>
              <a:ext uri="{FF2B5EF4-FFF2-40B4-BE49-F238E27FC236}">
                <a16:creationId xmlns:a16="http://schemas.microsoft.com/office/drawing/2014/main" id="{979F571E-C35B-BDF2-BCD3-EE68ECE26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7950" y="23813"/>
            <a:ext cx="6985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FD50FE79-FD87-7A53-67BA-BF608D744B86}"/>
              </a:ext>
            </a:extLst>
          </p:cNvPr>
          <p:cNvCxnSpPr>
            <a:cxnSpLocks/>
          </p:cNvCxnSpPr>
          <p:nvPr/>
        </p:nvCxnSpPr>
        <p:spPr>
          <a:xfrm>
            <a:off x="10914063" y="485775"/>
            <a:ext cx="2984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Immagine 2">
            <a:extLst>
              <a:ext uri="{FF2B5EF4-FFF2-40B4-BE49-F238E27FC236}">
                <a16:creationId xmlns:a16="http://schemas.microsoft.com/office/drawing/2014/main" id="{19B2952E-A738-2CD6-4CAC-4D7BE3FEC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41" t="30134" r="-364" b="37329"/>
          <a:stretch/>
        </p:blipFill>
        <p:spPr bwMode="auto">
          <a:xfrm>
            <a:off x="9263029" y="1710756"/>
            <a:ext cx="1018139" cy="26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magine 5">
            <a:extLst>
              <a:ext uri="{FF2B5EF4-FFF2-40B4-BE49-F238E27FC236}">
                <a16:creationId xmlns:a16="http://schemas.microsoft.com/office/drawing/2014/main" id="{BF10D202-F2BF-15F5-3E8A-DFFF3A75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8" y="903288"/>
            <a:ext cx="7680325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2">
            <a:extLst>
              <a:ext uri="{FF2B5EF4-FFF2-40B4-BE49-F238E27FC236}">
                <a16:creationId xmlns:a16="http://schemas.microsoft.com/office/drawing/2014/main" id="{015B9212-7B25-7018-3A68-9D08D706C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925" y="5576888"/>
            <a:ext cx="9582150" cy="11493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180000" tIns="180000" rIns="180000" bIns="180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Principal Component Analysis (PCA) plot shows </a:t>
            </a:r>
            <a:r>
              <a:rPr kumimoji="0" lang="en-GB" alt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differences in the global transcriptional profile</a:t>
            </a:r>
            <a:r>
              <a:rPr kumimoji="0" lang="en-GB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between IEOs at passage 1 and IEOs at higher passages (5-30).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endParaRPr kumimoji="0" lang="it-IT" alt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61655C6-40A2-07CA-124A-0D17E441AE09}"/>
              </a:ext>
            </a:extLst>
          </p:cNvPr>
          <p:cNvSpPr/>
          <p:nvPr/>
        </p:nvSpPr>
        <p:spPr>
          <a:xfrm>
            <a:off x="1293813" y="5754688"/>
            <a:ext cx="9280525" cy="9080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81F599A4-67DF-ACD0-764B-65267EFE1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-22701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RESULTS – GENE EXPRESSION</a:t>
            </a:r>
          </a:p>
        </p:txBody>
      </p:sp>
      <p:pic>
        <p:nvPicPr>
          <p:cNvPr id="15369" name="Immagine 9">
            <a:extLst>
              <a:ext uri="{FF2B5EF4-FFF2-40B4-BE49-F238E27FC236}">
                <a16:creationId xmlns:a16="http://schemas.microsoft.com/office/drawing/2014/main" id="{3996C3C4-ACA5-DD67-7563-E0692653C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8" t="54726" b="11732"/>
          <a:stretch>
            <a:fillRect/>
          </a:stretch>
        </p:blipFill>
        <p:spPr bwMode="auto">
          <a:xfrm>
            <a:off x="10210800" y="201613"/>
            <a:ext cx="6191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Immagine 11">
            <a:extLst>
              <a:ext uri="{FF2B5EF4-FFF2-40B4-BE49-F238E27FC236}">
                <a16:creationId xmlns:a16="http://schemas.microsoft.com/office/drawing/2014/main" id="{571600FF-CF08-A14D-6C75-9253D5F5D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75" y="201613"/>
            <a:ext cx="9271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Immagine 12">
            <a:extLst>
              <a:ext uri="{FF2B5EF4-FFF2-40B4-BE49-F238E27FC236}">
                <a16:creationId xmlns:a16="http://schemas.microsoft.com/office/drawing/2014/main" id="{36F84A8F-7381-C7F6-96CA-84A91CD4E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588" y="444500"/>
            <a:ext cx="384175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2">
            <a:extLst>
              <a:ext uri="{FF2B5EF4-FFF2-40B4-BE49-F238E27FC236}">
                <a16:creationId xmlns:a16="http://schemas.microsoft.com/office/drawing/2014/main" id="{8A2134CD-4837-8B7D-403C-9709453D2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41" t="30134" r="-364" b="37329"/>
          <a:stretch/>
        </p:blipFill>
        <p:spPr bwMode="auto">
          <a:xfrm>
            <a:off x="9427092" y="1740573"/>
            <a:ext cx="1018139" cy="267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asellaDiTesto 3">
            <a:extLst>
              <a:ext uri="{FF2B5EF4-FFF2-40B4-BE49-F238E27FC236}">
                <a16:creationId xmlns:a16="http://schemas.microsoft.com/office/drawing/2014/main" id="{75982FD7-FD80-48FE-8FAB-2C0F3F661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1304925"/>
            <a:ext cx="10207625" cy="2943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marR="0" lvl="0" indent="-457200" algn="just" defTabSz="914400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it-IT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DNAm </a:t>
            </a: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transcriptomic data suggest that culture duration of IEOs could affect experimental results;</a:t>
            </a:r>
          </a:p>
          <a:p>
            <a:pPr marL="0" marR="0" lvl="0" indent="0" algn="just" defTabSz="914400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457200" marR="0" lvl="0" indent="-457200" algn="just" defTabSz="914400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In the experimental design  the passage of IEOs has to be considered.</a:t>
            </a:r>
          </a:p>
          <a:p>
            <a:pPr marL="457200" marR="0" lvl="0" indent="-457200" algn="just" defTabSz="914400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E3981AEB-DD5A-9738-4F1D-D13397DF6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50813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CONCLUSIONS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C84EED3-5DE3-45D5-C14B-BC8E3FDCCB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8" b="35716"/>
          <a:stretch/>
        </p:blipFill>
        <p:spPr>
          <a:xfrm>
            <a:off x="3283458" y="1207688"/>
            <a:ext cx="5496878" cy="444262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5AC4C52-C82A-74E5-5137-1B7741D49002}"/>
              </a:ext>
            </a:extLst>
          </p:cNvPr>
          <p:cNvSpPr txBox="1"/>
          <p:nvPr/>
        </p:nvSpPr>
        <p:spPr>
          <a:xfrm>
            <a:off x="2624463" y="1657081"/>
            <a:ext cx="1317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Fabiana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375EEAE-804D-1AF0-9C3E-B52723B03DBE}"/>
              </a:ext>
            </a:extLst>
          </p:cNvPr>
          <p:cNvSpPr txBox="1"/>
          <p:nvPr/>
        </p:nvSpPr>
        <p:spPr>
          <a:xfrm>
            <a:off x="5411034" y="807578"/>
            <a:ext cx="1463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Giuseppe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25554F8-06CA-E08C-CF2B-04B28D0561F3}"/>
              </a:ext>
            </a:extLst>
          </p:cNvPr>
          <p:cNvSpPr txBox="1"/>
          <p:nvPr/>
        </p:nvSpPr>
        <p:spPr>
          <a:xfrm>
            <a:off x="6623016" y="1607798"/>
            <a:ext cx="966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Elena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20CE088-46A8-21F6-ACF8-4FF147EF9289}"/>
              </a:ext>
            </a:extLst>
          </p:cNvPr>
          <p:cNvSpPr txBox="1"/>
          <p:nvPr/>
        </p:nvSpPr>
        <p:spPr>
          <a:xfrm>
            <a:off x="8147171" y="1737663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>
                <a:solidFill>
                  <a:srgbClr val="002060"/>
                </a:solidFill>
                <a:latin typeface="Comic Sans MS" panose="030F0702030302020204" pitchFamily="66" charset="0"/>
              </a:rPr>
              <a:t>Giorgia</a:t>
            </a:r>
          </a:p>
        </p:txBody>
      </p:sp>
    </p:spTree>
    <p:extLst>
      <p:ext uri="{BB962C8B-B14F-4D97-AF65-F5344CB8AC3E}">
        <p14:creationId xmlns:p14="http://schemas.microsoft.com/office/powerpoint/2010/main" val="1210377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A35D41E-757B-8304-4B10-AE9137AF6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753" y="1215083"/>
            <a:ext cx="8390494" cy="498750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C36F40-9DDC-F0CE-B182-49523F08D399}"/>
              </a:ext>
            </a:extLst>
          </p:cNvPr>
          <p:cNvSpPr txBox="1"/>
          <p:nvPr/>
        </p:nvSpPr>
        <p:spPr>
          <a:xfrm>
            <a:off x="3058149" y="332251"/>
            <a:ext cx="6075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002060"/>
                </a:solidFill>
              </a:rPr>
              <a:t>SPECIES-SPECIFIC DIFFERENCES</a:t>
            </a:r>
            <a:endParaRPr lang="it-IT" sz="3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60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AC8B9D-F103-A736-7946-461549B4A758}"/>
              </a:ext>
            </a:extLst>
          </p:cNvPr>
          <p:cNvSpPr txBox="1"/>
          <p:nvPr/>
        </p:nvSpPr>
        <p:spPr>
          <a:xfrm>
            <a:off x="2671650" y="219129"/>
            <a:ext cx="7375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002060"/>
                </a:solidFill>
              </a:rPr>
              <a:t>THREE-DIMENSIONAL CELL CULTURE</a:t>
            </a:r>
            <a:endParaRPr lang="it-IT" sz="3600" b="1" i="1" dirty="0">
              <a:solidFill>
                <a:srgbClr val="00206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0A0FBAC-E527-6D35-92CC-89B64C05B2E8}"/>
              </a:ext>
            </a:extLst>
          </p:cNvPr>
          <p:cNvSpPr txBox="1"/>
          <p:nvPr/>
        </p:nvSpPr>
        <p:spPr>
          <a:xfrm>
            <a:off x="1720145" y="1803657"/>
            <a:ext cx="8964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>
                <a:solidFill>
                  <a:srgbClr val="002060"/>
                </a:solidFill>
              </a:rPr>
              <a:t>Bridges the gap </a:t>
            </a:r>
            <a:r>
              <a:rPr lang="it-IT" sz="2800" b="1" i="1" dirty="0" err="1">
                <a:solidFill>
                  <a:srgbClr val="002060"/>
                </a:solidFill>
              </a:rPr>
              <a:t>between</a:t>
            </a:r>
            <a:r>
              <a:rPr lang="it-IT" sz="2800" b="1" i="1" dirty="0">
                <a:solidFill>
                  <a:srgbClr val="002060"/>
                </a:solidFill>
              </a:rPr>
              <a:t> 2D </a:t>
            </a:r>
            <a:r>
              <a:rPr lang="it-IT" sz="2800" b="1" i="1" dirty="0" err="1">
                <a:solidFill>
                  <a:srgbClr val="002060"/>
                </a:solidFill>
              </a:rPr>
              <a:t>cell</a:t>
            </a:r>
            <a:r>
              <a:rPr lang="it-IT" sz="2800" b="1" i="1" dirty="0">
                <a:solidFill>
                  <a:srgbClr val="002060"/>
                </a:solidFill>
              </a:rPr>
              <a:t> </a:t>
            </a:r>
            <a:r>
              <a:rPr lang="it-IT" sz="2800" b="1" i="1" dirty="0" err="1">
                <a:solidFill>
                  <a:srgbClr val="002060"/>
                </a:solidFill>
              </a:rPr>
              <a:t>culures</a:t>
            </a:r>
            <a:r>
              <a:rPr lang="it-IT" sz="2800" b="1" i="1" dirty="0">
                <a:solidFill>
                  <a:srgbClr val="002060"/>
                </a:solidFill>
              </a:rPr>
              <a:t> and in vivo models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EA6A2C4-DA58-1249-EC05-6B9A25230CA8}"/>
              </a:ext>
            </a:extLst>
          </p:cNvPr>
          <p:cNvSpPr txBox="1"/>
          <p:nvPr/>
        </p:nvSpPr>
        <p:spPr>
          <a:xfrm>
            <a:off x="2462622" y="3720647"/>
            <a:ext cx="1878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SPHEROIDS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F3CFDE-ACD4-6DD5-5AD9-2E0B88E1241D}"/>
              </a:ext>
            </a:extLst>
          </p:cNvPr>
          <p:cNvSpPr txBox="1"/>
          <p:nvPr/>
        </p:nvSpPr>
        <p:spPr>
          <a:xfrm>
            <a:off x="7036484" y="3720647"/>
            <a:ext cx="2044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ORGANOIDS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2B7BCFFE-4512-3DEC-E94C-B3B4F30D2B80}"/>
              </a:ext>
            </a:extLst>
          </p:cNvPr>
          <p:cNvSpPr/>
          <p:nvPr/>
        </p:nvSpPr>
        <p:spPr>
          <a:xfrm>
            <a:off x="2147697" y="3640230"/>
            <a:ext cx="2702010" cy="6840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A0CD8A52-9AE0-E853-47E7-EE81472575FF}"/>
              </a:ext>
            </a:extLst>
          </p:cNvPr>
          <p:cNvSpPr/>
          <p:nvPr/>
        </p:nvSpPr>
        <p:spPr>
          <a:xfrm>
            <a:off x="6707746" y="3621212"/>
            <a:ext cx="2702010" cy="6840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4525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C18E8D5-E4E2-4AEB-06C4-65D3FB7FC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077" y="907542"/>
            <a:ext cx="8121196" cy="591013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DC8BBE7-802A-2D86-9EF6-822A36EC59C4}"/>
              </a:ext>
            </a:extLst>
          </p:cNvPr>
          <p:cNvSpPr txBox="1"/>
          <p:nvPr/>
        </p:nvSpPr>
        <p:spPr>
          <a:xfrm>
            <a:off x="4217281" y="384322"/>
            <a:ext cx="18787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SPHEROIDS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3439E56-8A02-3343-BB6E-738A0649E688}"/>
              </a:ext>
            </a:extLst>
          </p:cNvPr>
          <p:cNvSpPr txBox="1"/>
          <p:nvPr/>
        </p:nvSpPr>
        <p:spPr>
          <a:xfrm>
            <a:off x="7489565" y="384322"/>
            <a:ext cx="2044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ORGANOIDS</a:t>
            </a:r>
          </a:p>
        </p:txBody>
      </p:sp>
    </p:spTree>
    <p:extLst>
      <p:ext uri="{BB962C8B-B14F-4D97-AF65-F5344CB8AC3E}">
        <p14:creationId xmlns:p14="http://schemas.microsoft.com/office/powerpoint/2010/main" val="1587953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8D4E1-F657-1503-369A-123F09316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555F965-EC17-C592-87D7-422253DEBFD5}"/>
              </a:ext>
            </a:extLst>
          </p:cNvPr>
          <p:cNvSpPr txBox="1"/>
          <p:nvPr/>
        </p:nvSpPr>
        <p:spPr>
          <a:xfrm>
            <a:off x="4806416" y="263082"/>
            <a:ext cx="2579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002060"/>
                </a:solidFill>
              </a:rPr>
              <a:t>ORGANOIDS</a:t>
            </a:r>
            <a:endParaRPr lang="it-IT" sz="3600" b="1" i="1" dirty="0">
              <a:solidFill>
                <a:srgbClr val="00206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73BE020-9659-856C-98EB-5BA3B8847A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54" t="2763" r="7682" b="12001"/>
          <a:stretch/>
        </p:blipFill>
        <p:spPr>
          <a:xfrm>
            <a:off x="821668" y="2637867"/>
            <a:ext cx="4977354" cy="353505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AEA74A0-5AF2-EFDB-EA19-DD1113A10CAA}"/>
              </a:ext>
            </a:extLst>
          </p:cNvPr>
          <p:cNvSpPr txBox="1"/>
          <p:nvPr/>
        </p:nvSpPr>
        <p:spPr>
          <a:xfrm>
            <a:off x="6822477" y="2697232"/>
            <a:ext cx="447058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 i="1" dirty="0">
                <a:solidFill>
                  <a:srgbClr val="002060"/>
                </a:solidFill>
              </a:rPr>
              <a:t>Cell-to-</a:t>
            </a:r>
            <a:r>
              <a:rPr lang="it-IT" sz="2400" i="1" dirty="0" err="1">
                <a:solidFill>
                  <a:srgbClr val="002060"/>
                </a:solidFill>
              </a:rPr>
              <a:t>cell</a:t>
            </a:r>
            <a:r>
              <a:rPr lang="it-IT" sz="2400" i="1" dirty="0">
                <a:solidFill>
                  <a:srgbClr val="002060"/>
                </a:solidFill>
              </a:rPr>
              <a:t> interaction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 i="1" dirty="0" err="1">
                <a:solidFill>
                  <a:srgbClr val="002060"/>
                </a:solidFill>
              </a:rPr>
              <a:t>Cells</a:t>
            </a:r>
            <a:r>
              <a:rPr lang="it-IT" sz="2400" i="1" dirty="0">
                <a:solidFill>
                  <a:srgbClr val="002060"/>
                </a:solidFill>
              </a:rPr>
              <a:t> </a:t>
            </a:r>
            <a:r>
              <a:rPr lang="it-IT" sz="2400" i="1" dirty="0" err="1">
                <a:solidFill>
                  <a:srgbClr val="002060"/>
                </a:solidFill>
              </a:rPr>
              <a:t>grow</a:t>
            </a:r>
            <a:r>
              <a:rPr lang="it-IT" sz="2400" i="1" dirty="0">
                <a:solidFill>
                  <a:srgbClr val="002060"/>
                </a:solidFill>
              </a:rPr>
              <a:t> in 3D </a:t>
            </a:r>
            <a:r>
              <a:rPr lang="it-IT" sz="2400" i="1" dirty="0" err="1">
                <a:solidFill>
                  <a:srgbClr val="002060"/>
                </a:solidFill>
              </a:rPr>
              <a:t>aggregates</a:t>
            </a:r>
            <a:endParaRPr lang="it-IT" sz="2400" i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 i="1" dirty="0" err="1">
                <a:solidFill>
                  <a:srgbClr val="002060"/>
                </a:solidFill>
              </a:rPr>
              <a:t>Adesion</a:t>
            </a:r>
            <a:r>
              <a:rPr lang="it-IT" sz="2400" i="1" dirty="0">
                <a:solidFill>
                  <a:srgbClr val="002060"/>
                </a:solidFill>
              </a:rPr>
              <a:t> </a:t>
            </a:r>
            <a:r>
              <a:rPr lang="it-IT" sz="2400" i="1" dirty="0" err="1">
                <a:solidFill>
                  <a:srgbClr val="002060"/>
                </a:solidFill>
              </a:rPr>
              <a:t>distributed</a:t>
            </a:r>
            <a:r>
              <a:rPr lang="it-IT" sz="2400" i="1" dirty="0">
                <a:solidFill>
                  <a:srgbClr val="002060"/>
                </a:solidFill>
              </a:rPr>
              <a:t> in 3D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 i="1" dirty="0" err="1">
                <a:solidFill>
                  <a:srgbClr val="002060"/>
                </a:solidFill>
              </a:rPr>
              <a:t>Cells</a:t>
            </a:r>
            <a:r>
              <a:rPr lang="it-IT" sz="2400" i="1" dirty="0">
                <a:solidFill>
                  <a:srgbClr val="002060"/>
                </a:solidFill>
              </a:rPr>
              <a:t> are embedded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 i="1" dirty="0" err="1">
                <a:solidFill>
                  <a:srgbClr val="002060"/>
                </a:solidFill>
              </a:rPr>
              <a:t>Cells</a:t>
            </a:r>
            <a:r>
              <a:rPr lang="it-IT" sz="2400" i="1" dirty="0">
                <a:solidFill>
                  <a:srgbClr val="002060"/>
                </a:solidFill>
              </a:rPr>
              <a:t> </a:t>
            </a:r>
            <a:r>
              <a:rPr lang="it-IT" sz="2400" i="1" dirty="0" err="1">
                <a:solidFill>
                  <a:srgbClr val="002060"/>
                </a:solidFill>
              </a:rPr>
              <a:t>interact</a:t>
            </a:r>
            <a:r>
              <a:rPr lang="it-IT" sz="2400" i="1" dirty="0">
                <a:solidFill>
                  <a:srgbClr val="002060"/>
                </a:solidFill>
              </a:rPr>
              <a:t> with ECM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 i="1" dirty="0">
                <a:solidFill>
                  <a:srgbClr val="002060"/>
                </a:solidFill>
              </a:rPr>
              <a:t>High </a:t>
            </a:r>
            <a:r>
              <a:rPr lang="it-IT" sz="2400" i="1" dirty="0" err="1">
                <a:solidFill>
                  <a:srgbClr val="002060"/>
                </a:solidFill>
              </a:rPr>
              <a:t>cell</a:t>
            </a:r>
            <a:r>
              <a:rPr lang="it-IT" sz="2400" i="1" dirty="0">
                <a:solidFill>
                  <a:srgbClr val="002060"/>
                </a:solidFill>
              </a:rPr>
              <a:t> </a:t>
            </a:r>
            <a:r>
              <a:rPr lang="it-IT" sz="2400" i="1" dirty="0" err="1">
                <a:solidFill>
                  <a:srgbClr val="002060"/>
                </a:solidFill>
              </a:rPr>
              <a:t>differentiation</a:t>
            </a:r>
            <a:r>
              <a:rPr lang="it-IT" sz="2400" i="1" dirty="0">
                <a:solidFill>
                  <a:srgbClr val="002060"/>
                </a:solidFill>
              </a:rPr>
              <a:t> rate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 i="1" dirty="0" err="1">
                <a:solidFill>
                  <a:srgbClr val="002060"/>
                </a:solidFill>
              </a:rPr>
              <a:t>Species</a:t>
            </a:r>
            <a:r>
              <a:rPr lang="it-IT" sz="2400" i="1" dirty="0">
                <a:solidFill>
                  <a:srgbClr val="002060"/>
                </a:solidFill>
              </a:rPr>
              <a:t> </a:t>
            </a:r>
            <a:r>
              <a:rPr lang="it-IT" sz="2400" i="1" dirty="0" err="1">
                <a:solidFill>
                  <a:srgbClr val="002060"/>
                </a:solidFill>
              </a:rPr>
              <a:t>specific</a:t>
            </a:r>
            <a:endParaRPr lang="it-IT" sz="2400" i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 i="1" dirty="0">
                <a:solidFill>
                  <a:srgbClr val="002060"/>
                </a:solidFill>
              </a:rPr>
              <a:t>Method </a:t>
            </a:r>
            <a:r>
              <a:rPr lang="it-IT" sz="2400" i="1" dirty="0" err="1">
                <a:solidFill>
                  <a:srgbClr val="002060"/>
                </a:solidFill>
              </a:rPr>
              <a:t>standardization</a:t>
            </a:r>
            <a:r>
              <a:rPr lang="it-IT" sz="2400" i="1" dirty="0">
                <a:solidFill>
                  <a:srgbClr val="002060"/>
                </a:solidFill>
              </a:rPr>
              <a:t> in work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t-IT" sz="2400" i="1" dirty="0" err="1">
                <a:solidFill>
                  <a:srgbClr val="002060"/>
                </a:solidFill>
              </a:rPr>
              <a:t>Expensive</a:t>
            </a:r>
            <a:endParaRPr lang="it-IT" sz="2400" i="1" dirty="0">
              <a:solidFill>
                <a:srgbClr val="00206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14B1BD0-31EC-270E-BBFD-49625F2C2FB7}"/>
              </a:ext>
            </a:extLst>
          </p:cNvPr>
          <p:cNvSpPr txBox="1"/>
          <p:nvPr/>
        </p:nvSpPr>
        <p:spPr>
          <a:xfrm>
            <a:off x="119271" y="1018742"/>
            <a:ext cx="11897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i="1" dirty="0">
                <a:solidFill>
                  <a:srgbClr val="002060"/>
                </a:solidFill>
              </a:rPr>
              <a:t>3D </a:t>
            </a:r>
            <a:r>
              <a:rPr lang="it-IT" sz="2800" b="1" i="1" dirty="0" err="1">
                <a:solidFill>
                  <a:srgbClr val="002060"/>
                </a:solidFill>
              </a:rPr>
              <a:t>cell</a:t>
            </a:r>
            <a:r>
              <a:rPr lang="it-IT" sz="2800" b="1" i="1" dirty="0">
                <a:solidFill>
                  <a:srgbClr val="002060"/>
                </a:solidFill>
              </a:rPr>
              <a:t> </a:t>
            </a:r>
            <a:r>
              <a:rPr lang="it-IT" sz="2800" b="1" i="1" dirty="0" err="1">
                <a:solidFill>
                  <a:srgbClr val="002060"/>
                </a:solidFill>
              </a:rPr>
              <a:t>cultures</a:t>
            </a:r>
            <a:r>
              <a:rPr lang="it-IT" sz="2800" b="1" i="1" dirty="0">
                <a:solidFill>
                  <a:srgbClr val="002060"/>
                </a:solidFill>
              </a:rPr>
              <a:t> </a:t>
            </a:r>
            <a:r>
              <a:rPr lang="it-IT" sz="2800" b="1" i="1" dirty="0" err="1">
                <a:solidFill>
                  <a:srgbClr val="002060"/>
                </a:solidFill>
              </a:rPr>
              <a:t>derived</a:t>
            </a:r>
            <a:r>
              <a:rPr lang="it-IT" sz="2800" b="1" i="1" dirty="0">
                <a:solidFill>
                  <a:srgbClr val="002060"/>
                </a:solidFill>
              </a:rPr>
              <a:t> from stem </a:t>
            </a:r>
            <a:r>
              <a:rPr lang="it-IT" sz="2800" b="1" i="1" dirty="0" err="1">
                <a:solidFill>
                  <a:srgbClr val="002060"/>
                </a:solidFill>
              </a:rPr>
              <a:t>cells</a:t>
            </a:r>
            <a:r>
              <a:rPr lang="it-IT" sz="2800" b="1" i="1" dirty="0">
                <a:solidFill>
                  <a:srgbClr val="002060"/>
                </a:solidFill>
              </a:rPr>
              <a:t> </a:t>
            </a:r>
            <a:r>
              <a:rPr lang="it-IT" sz="2800" b="1" i="1" dirty="0" err="1">
                <a:solidFill>
                  <a:srgbClr val="002060"/>
                </a:solidFill>
              </a:rPr>
              <a:t>that</a:t>
            </a:r>
            <a:r>
              <a:rPr lang="it-IT" sz="2800" b="1" i="1" dirty="0">
                <a:solidFill>
                  <a:srgbClr val="002060"/>
                </a:solidFill>
              </a:rPr>
              <a:t> </a:t>
            </a:r>
            <a:r>
              <a:rPr lang="it-IT" sz="2800" b="1" i="1" dirty="0" err="1">
                <a:solidFill>
                  <a:srgbClr val="002060"/>
                </a:solidFill>
              </a:rPr>
              <a:t>have</a:t>
            </a:r>
            <a:r>
              <a:rPr lang="it-IT" sz="2800" b="1" i="1" dirty="0">
                <a:solidFill>
                  <a:srgbClr val="002060"/>
                </a:solidFill>
              </a:rPr>
              <a:t> the capability to self-</a:t>
            </a:r>
            <a:r>
              <a:rPr lang="it-IT" sz="2800" b="1" i="1" dirty="0" err="1">
                <a:solidFill>
                  <a:srgbClr val="002060"/>
                </a:solidFill>
              </a:rPr>
              <a:t>organize</a:t>
            </a:r>
            <a:r>
              <a:rPr lang="it-IT" sz="2800" b="1" i="1" dirty="0">
                <a:solidFill>
                  <a:srgbClr val="002060"/>
                </a:solidFill>
              </a:rPr>
              <a:t> and </a:t>
            </a:r>
            <a:r>
              <a:rPr lang="it-IT" sz="2800" b="1" i="1" dirty="0" err="1">
                <a:solidFill>
                  <a:srgbClr val="002060"/>
                </a:solidFill>
              </a:rPr>
              <a:t>differentiate</a:t>
            </a:r>
            <a:r>
              <a:rPr lang="it-IT" sz="2800" b="1" i="1" dirty="0">
                <a:solidFill>
                  <a:srgbClr val="002060"/>
                </a:solidFill>
              </a:rPr>
              <a:t> </a:t>
            </a:r>
            <a:r>
              <a:rPr lang="it-IT" sz="2800" b="1" i="1" dirty="0" err="1">
                <a:solidFill>
                  <a:srgbClr val="002060"/>
                </a:solidFill>
              </a:rPr>
              <a:t>into</a:t>
            </a:r>
            <a:r>
              <a:rPr lang="it-IT" sz="2800" b="1" i="1" dirty="0">
                <a:solidFill>
                  <a:srgbClr val="002060"/>
                </a:solidFill>
              </a:rPr>
              <a:t> </a:t>
            </a:r>
            <a:r>
              <a:rPr lang="it-IT" sz="2800" b="1" i="1" dirty="0" err="1">
                <a:solidFill>
                  <a:srgbClr val="002060"/>
                </a:solidFill>
              </a:rPr>
              <a:t>structures</a:t>
            </a:r>
            <a:r>
              <a:rPr lang="it-IT" sz="2800" b="1" i="1" dirty="0">
                <a:solidFill>
                  <a:srgbClr val="002060"/>
                </a:solidFill>
              </a:rPr>
              <a:t> </a:t>
            </a:r>
            <a:r>
              <a:rPr lang="it-IT" sz="2800" b="1" i="1" dirty="0" err="1">
                <a:solidFill>
                  <a:srgbClr val="002060"/>
                </a:solidFill>
              </a:rPr>
              <a:t>resembling</a:t>
            </a:r>
            <a:r>
              <a:rPr lang="it-IT" sz="2800" b="1" i="1" dirty="0">
                <a:solidFill>
                  <a:srgbClr val="002060"/>
                </a:solidFill>
              </a:rPr>
              <a:t> </a:t>
            </a:r>
            <a:r>
              <a:rPr lang="it-IT" sz="2800" b="1" i="1" dirty="0" err="1">
                <a:solidFill>
                  <a:srgbClr val="002060"/>
                </a:solidFill>
              </a:rPr>
              <a:t>their</a:t>
            </a:r>
            <a:r>
              <a:rPr lang="it-IT" sz="2800" b="1" i="1" dirty="0">
                <a:solidFill>
                  <a:srgbClr val="002060"/>
                </a:solidFill>
              </a:rPr>
              <a:t> </a:t>
            </a:r>
            <a:r>
              <a:rPr lang="it-IT" sz="2800" b="1" i="1" dirty="0" err="1">
                <a:solidFill>
                  <a:srgbClr val="002060"/>
                </a:solidFill>
              </a:rPr>
              <a:t>corresponding</a:t>
            </a:r>
            <a:r>
              <a:rPr lang="it-IT" sz="2800" b="1" i="1" dirty="0">
                <a:solidFill>
                  <a:srgbClr val="002060"/>
                </a:solidFill>
              </a:rPr>
              <a:t> </a:t>
            </a:r>
            <a:r>
              <a:rPr lang="it-IT" sz="2800" b="1" i="1" dirty="0" err="1">
                <a:solidFill>
                  <a:srgbClr val="002060"/>
                </a:solidFill>
              </a:rPr>
              <a:t>organs</a:t>
            </a:r>
            <a:endParaRPr lang="it-IT" sz="2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145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CEB8778-6819-E3E9-B68D-A7762AD7A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05" y="705966"/>
            <a:ext cx="6681597" cy="599179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6F58D68-35EF-5E7F-45E8-27C72399D001}"/>
              </a:ext>
            </a:extLst>
          </p:cNvPr>
          <p:cNvSpPr txBox="1"/>
          <p:nvPr/>
        </p:nvSpPr>
        <p:spPr>
          <a:xfrm>
            <a:off x="3502804" y="59635"/>
            <a:ext cx="5284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02060"/>
                </a:solidFill>
              </a:rPr>
              <a:t>ORGANOIDS GENERATION</a:t>
            </a:r>
            <a:endParaRPr lang="it-IT" sz="3600" b="1" i="1" dirty="0">
              <a:solidFill>
                <a:srgbClr val="00206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E3A2E26-6F9E-FDED-EE4A-65025B287ECC}"/>
              </a:ext>
            </a:extLst>
          </p:cNvPr>
          <p:cNvSpPr txBox="1"/>
          <p:nvPr/>
        </p:nvSpPr>
        <p:spPr>
          <a:xfrm>
            <a:off x="6295258" y="959270"/>
            <a:ext cx="5896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 err="1">
                <a:solidFill>
                  <a:srgbClr val="002060"/>
                </a:solidFill>
              </a:rPr>
              <a:t>iPSCs</a:t>
            </a:r>
            <a:r>
              <a:rPr lang="it-IT" sz="2800" b="1" i="1" dirty="0">
                <a:solidFill>
                  <a:srgbClr val="002060"/>
                </a:solidFill>
              </a:rPr>
              <a:t> – </a:t>
            </a:r>
            <a:r>
              <a:rPr lang="it-IT" sz="2800" b="1" i="1" dirty="0" err="1">
                <a:solidFill>
                  <a:srgbClr val="002060"/>
                </a:solidFill>
              </a:rPr>
              <a:t>induced</a:t>
            </a:r>
            <a:r>
              <a:rPr lang="it-IT" sz="2800" b="1" i="1" dirty="0">
                <a:solidFill>
                  <a:srgbClr val="002060"/>
                </a:solidFill>
              </a:rPr>
              <a:t> </a:t>
            </a:r>
            <a:r>
              <a:rPr lang="it-IT" sz="2800" b="1" i="1" dirty="0" err="1">
                <a:solidFill>
                  <a:srgbClr val="002060"/>
                </a:solidFill>
              </a:rPr>
              <a:t>Pluripotent</a:t>
            </a:r>
            <a:r>
              <a:rPr lang="it-IT" sz="2800" b="1" i="1" dirty="0">
                <a:solidFill>
                  <a:srgbClr val="002060"/>
                </a:solidFill>
              </a:rPr>
              <a:t> Stem </a:t>
            </a:r>
            <a:r>
              <a:rPr lang="it-IT" sz="2800" b="1" i="1" dirty="0" err="1">
                <a:solidFill>
                  <a:srgbClr val="002060"/>
                </a:solidFill>
              </a:rPr>
              <a:t>Cells</a:t>
            </a:r>
            <a:r>
              <a:rPr lang="it-IT" sz="2800" b="1" i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D16D422-EE3D-93AF-04B0-868F3CA5C910}"/>
              </a:ext>
            </a:extLst>
          </p:cNvPr>
          <p:cNvSpPr txBox="1"/>
          <p:nvPr/>
        </p:nvSpPr>
        <p:spPr>
          <a:xfrm>
            <a:off x="6295258" y="1867211"/>
            <a:ext cx="3615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dirty="0" err="1">
                <a:solidFill>
                  <a:srgbClr val="002060"/>
                </a:solidFill>
              </a:rPr>
              <a:t>ASCs</a:t>
            </a:r>
            <a:r>
              <a:rPr lang="it-IT" sz="2800" b="1" i="1" dirty="0">
                <a:solidFill>
                  <a:srgbClr val="002060"/>
                </a:solidFill>
              </a:rPr>
              <a:t> – </a:t>
            </a:r>
            <a:r>
              <a:rPr lang="it-IT" sz="2800" b="1" i="1" dirty="0" err="1">
                <a:solidFill>
                  <a:srgbClr val="002060"/>
                </a:solidFill>
              </a:rPr>
              <a:t>Adult</a:t>
            </a:r>
            <a:r>
              <a:rPr lang="it-IT" sz="2800" b="1" i="1" dirty="0">
                <a:solidFill>
                  <a:srgbClr val="002060"/>
                </a:solidFill>
              </a:rPr>
              <a:t> stem </a:t>
            </a:r>
            <a:r>
              <a:rPr lang="it-IT" sz="2800" b="1" i="1" dirty="0" err="1">
                <a:solidFill>
                  <a:srgbClr val="002060"/>
                </a:solidFill>
              </a:rPr>
              <a:t>Cells</a:t>
            </a:r>
            <a:endParaRPr lang="it-IT" sz="2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05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72681A6-F415-4CF7-8D39-0A6EC11A1631}"/>
              </a:ext>
            </a:extLst>
          </p:cNvPr>
          <p:cNvSpPr txBox="1"/>
          <p:nvPr/>
        </p:nvSpPr>
        <p:spPr>
          <a:xfrm>
            <a:off x="3810916" y="168966"/>
            <a:ext cx="489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>
                <a:solidFill>
                  <a:srgbClr val="002060"/>
                </a:solidFill>
              </a:rPr>
              <a:t>iPSCs-derived</a:t>
            </a:r>
            <a:r>
              <a:rPr lang="it-IT" sz="3600" b="1" dirty="0">
                <a:solidFill>
                  <a:srgbClr val="002060"/>
                </a:solidFill>
              </a:rPr>
              <a:t> </a:t>
            </a:r>
            <a:r>
              <a:rPr lang="it-IT" sz="3600" b="1" dirty="0" err="1">
                <a:solidFill>
                  <a:srgbClr val="002060"/>
                </a:solidFill>
              </a:rPr>
              <a:t>organoids</a:t>
            </a:r>
            <a:endParaRPr lang="it-IT" sz="3600" b="1" i="1" dirty="0">
              <a:solidFill>
                <a:srgbClr val="00206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A703F6C-7FE3-CD8B-D156-193F4DC79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76" y="884870"/>
            <a:ext cx="6683319" cy="195088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C4AC92F-CE66-52C7-9FD8-3F36DF6A282B}"/>
              </a:ext>
            </a:extLst>
          </p:cNvPr>
          <p:cNvSpPr txBox="1"/>
          <p:nvPr/>
        </p:nvSpPr>
        <p:spPr>
          <a:xfrm>
            <a:off x="7857746" y="1053077"/>
            <a:ext cx="4240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i="1" dirty="0" err="1">
                <a:solidFill>
                  <a:srgbClr val="002060"/>
                </a:solidFill>
              </a:rPr>
              <a:t>Differentiated</a:t>
            </a:r>
            <a:r>
              <a:rPr lang="it-IT" sz="2400" i="1" dirty="0">
                <a:solidFill>
                  <a:srgbClr val="002060"/>
                </a:solidFill>
              </a:rPr>
              <a:t> </a:t>
            </a:r>
            <a:r>
              <a:rPr lang="it-IT" sz="2400" i="1" dirty="0" err="1">
                <a:solidFill>
                  <a:srgbClr val="002060"/>
                </a:solidFill>
              </a:rPr>
              <a:t>cells</a:t>
            </a:r>
            <a:r>
              <a:rPr lang="it-IT" sz="2400" i="1" dirty="0">
                <a:solidFill>
                  <a:srgbClr val="002060"/>
                </a:solidFill>
              </a:rPr>
              <a:t> can be </a:t>
            </a:r>
            <a:r>
              <a:rPr lang="it-IT" sz="2400" i="1" dirty="0" err="1">
                <a:solidFill>
                  <a:srgbClr val="002060"/>
                </a:solidFill>
              </a:rPr>
              <a:t>reprogrammed</a:t>
            </a:r>
            <a:r>
              <a:rPr lang="it-IT" sz="2400" i="1" dirty="0">
                <a:solidFill>
                  <a:srgbClr val="002060"/>
                </a:solidFill>
              </a:rPr>
              <a:t> </a:t>
            </a:r>
            <a:r>
              <a:rPr lang="it-IT" sz="2400" i="1" dirty="0" err="1">
                <a:solidFill>
                  <a:srgbClr val="002060"/>
                </a:solidFill>
              </a:rPr>
              <a:t>into</a:t>
            </a:r>
            <a:r>
              <a:rPr lang="it-IT" sz="2400" i="1" dirty="0">
                <a:solidFill>
                  <a:srgbClr val="002060"/>
                </a:solidFill>
              </a:rPr>
              <a:t> </a:t>
            </a:r>
            <a:r>
              <a:rPr lang="it-IT" sz="2400" i="1" dirty="0" err="1">
                <a:solidFill>
                  <a:srgbClr val="002060"/>
                </a:solidFill>
              </a:rPr>
              <a:t>pluripotent</a:t>
            </a:r>
            <a:r>
              <a:rPr lang="it-IT" sz="2400" i="1" dirty="0">
                <a:solidFill>
                  <a:srgbClr val="002060"/>
                </a:solidFill>
              </a:rPr>
              <a:t> stem </a:t>
            </a:r>
            <a:r>
              <a:rPr lang="it-IT" sz="2400" i="1" dirty="0" err="1">
                <a:solidFill>
                  <a:srgbClr val="002060"/>
                </a:solidFill>
              </a:rPr>
              <a:t>cells</a:t>
            </a:r>
            <a:endParaRPr lang="it-IT" sz="2400" i="1" dirty="0">
              <a:solidFill>
                <a:srgbClr val="00206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905588C-E3C0-7C66-2CC3-5B1D9FD79E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653" b="42754"/>
          <a:stretch/>
        </p:blipFill>
        <p:spPr>
          <a:xfrm>
            <a:off x="342310" y="3003966"/>
            <a:ext cx="11507379" cy="3538331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444451FC-C608-5742-9771-7C8BD4F30F6D}"/>
              </a:ext>
            </a:extLst>
          </p:cNvPr>
          <p:cNvSpPr/>
          <p:nvPr/>
        </p:nvSpPr>
        <p:spPr>
          <a:xfrm>
            <a:off x="319576" y="6370983"/>
            <a:ext cx="3338024" cy="258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75759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</TotalTime>
  <Words>1250</Words>
  <Application>Microsoft Office PowerPoint</Application>
  <PresentationFormat>Widescreen</PresentationFormat>
  <Paragraphs>208</Paragraphs>
  <Slides>33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33</vt:i4>
      </vt:variant>
    </vt:vector>
  </HeadingPairs>
  <TitlesOfParts>
    <vt:vector size="43" baseType="lpstr">
      <vt:lpstr>Arial</vt:lpstr>
      <vt:lpstr>Arial</vt:lpstr>
      <vt:lpstr>Calibri</vt:lpstr>
      <vt:lpstr>Calibri Light</vt:lpstr>
      <vt:lpstr>Comic Sans MS</vt:lpstr>
      <vt:lpstr>Google Sans</vt:lpstr>
      <vt:lpstr>webfont</vt:lpstr>
      <vt:lpstr>Wingdings</vt:lpstr>
      <vt:lpstr>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Luigina De Leo</dc:creator>
  <cp:lastModifiedBy>daniele sblattero</cp:lastModifiedBy>
  <cp:revision>66</cp:revision>
  <dcterms:created xsi:type="dcterms:W3CDTF">2025-04-11T13:38:24Z</dcterms:created>
  <dcterms:modified xsi:type="dcterms:W3CDTF">2025-04-24T12:29:31Z</dcterms:modified>
</cp:coreProperties>
</file>