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82" r:id="rId3"/>
    <p:sldId id="284" r:id="rId4"/>
    <p:sldId id="285" r:id="rId5"/>
    <p:sldId id="264" r:id="rId6"/>
    <p:sldId id="516" r:id="rId7"/>
    <p:sldId id="471" r:id="rId8"/>
    <p:sldId id="472" r:id="rId9"/>
    <p:sldId id="473" r:id="rId10"/>
    <p:sldId id="474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48"/>
    <p:restoredTop sz="96327"/>
  </p:normalViewPr>
  <p:slideViewPr>
    <p:cSldViewPr snapToGrid="0">
      <p:cViewPr varScale="1">
        <p:scale>
          <a:sx n="128" d="100"/>
          <a:sy n="128" d="100"/>
        </p:scale>
        <p:origin x="2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99A831-7E2A-7C40-9A0B-9CC699329F5D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4294D18D-22A9-2C44-A672-3F1E49328011}">
      <dgm:prSet phldrT="[Testo]"/>
      <dgm:spPr/>
      <dgm:t>
        <a:bodyPr/>
        <a:lstStyle/>
        <a:p>
          <a:r>
            <a:rPr lang="it-IT" dirty="0"/>
            <a:t>ANTROPOLOGIA  </a:t>
          </a:r>
        </a:p>
        <a:p>
          <a:r>
            <a:rPr lang="it-IT" dirty="0"/>
            <a:t>Migrazioni come </a:t>
          </a:r>
          <a:r>
            <a:rPr lang="it-IT" b="1" dirty="0"/>
            <a:t>fatto sociale globale</a:t>
          </a:r>
        </a:p>
        <a:p>
          <a:r>
            <a:rPr lang="it-IT" b="1" dirty="0"/>
            <a:t>Mobilità: turistica e migratoria</a:t>
          </a:r>
        </a:p>
      </dgm:t>
    </dgm:pt>
    <dgm:pt modelId="{D8A5ECEE-27BA-F449-8936-D4975575CFB3}" type="parTrans" cxnId="{1DE585F2-8D6A-3A4D-B698-132DBBD75B92}">
      <dgm:prSet/>
      <dgm:spPr/>
      <dgm:t>
        <a:bodyPr/>
        <a:lstStyle/>
        <a:p>
          <a:endParaRPr lang="it-IT"/>
        </a:p>
      </dgm:t>
    </dgm:pt>
    <dgm:pt modelId="{27D8CA9F-11CF-854F-B509-7FE4B1F0278A}" type="sibTrans" cxnId="{1DE585F2-8D6A-3A4D-B698-132DBBD75B92}">
      <dgm:prSet/>
      <dgm:spPr/>
      <dgm:t>
        <a:bodyPr/>
        <a:lstStyle/>
        <a:p>
          <a:endParaRPr lang="it-IT"/>
        </a:p>
      </dgm:t>
    </dgm:pt>
    <dgm:pt modelId="{CB31EC87-7851-5C49-8BE4-A2C177AC280C}">
      <dgm:prSet phldrT="[Testo]"/>
      <dgm:spPr/>
      <dgm:t>
        <a:bodyPr/>
        <a:lstStyle/>
        <a:p>
          <a:r>
            <a:rPr lang="it-IT" dirty="0"/>
            <a:t>Contesto (socio-economico-politico-culturale) </a:t>
          </a:r>
        </a:p>
        <a:p>
          <a:r>
            <a:rPr lang="it-IT" dirty="0"/>
            <a:t>Approccio qualitativo (riflessivo)</a:t>
          </a:r>
        </a:p>
        <a:p>
          <a:r>
            <a:rPr lang="it-IT" dirty="0"/>
            <a:t>Interdisciplinarietà</a:t>
          </a:r>
        </a:p>
        <a:p>
          <a:endParaRPr lang="it-IT" dirty="0"/>
        </a:p>
      </dgm:t>
    </dgm:pt>
    <dgm:pt modelId="{B7715D26-6B47-ED4B-BD2B-CF084F28A967}" type="parTrans" cxnId="{DBF0EA64-E906-8F4B-BA05-3348E8903578}">
      <dgm:prSet/>
      <dgm:spPr/>
      <dgm:t>
        <a:bodyPr/>
        <a:lstStyle/>
        <a:p>
          <a:endParaRPr lang="it-IT"/>
        </a:p>
      </dgm:t>
    </dgm:pt>
    <dgm:pt modelId="{64F91A1E-8338-524E-81F5-87AE831A60DD}" type="sibTrans" cxnId="{DBF0EA64-E906-8F4B-BA05-3348E8903578}">
      <dgm:prSet/>
      <dgm:spPr/>
      <dgm:t>
        <a:bodyPr/>
        <a:lstStyle/>
        <a:p>
          <a:endParaRPr lang="it-IT"/>
        </a:p>
      </dgm:t>
    </dgm:pt>
    <dgm:pt modelId="{490C0497-3DD8-984C-BCFC-A97A3D55694C}">
      <dgm:prSet phldrT="[Testo]"/>
      <dgm:spPr/>
      <dgm:t>
        <a:bodyPr/>
        <a:lstStyle/>
        <a:p>
          <a:r>
            <a:rPr lang="it-IT" dirty="0"/>
            <a:t>Transnazionalismo</a:t>
          </a:r>
        </a:p>
        <a:p>
          <a:r>
            <a:rPr lang="it-IT" dirty="0"/>
            <a:t>Disuguaglianze globali </a:t>
          </a:r>
        </a:p>
        <a:p>
          <a:r>
            <a:rPr lang="it-IT" dirty="0"/>
            <a:t>Post-colonialismo </a:t>
          </a:r>
        </a:p>
      </dgm:t>
    </dgm:pt>
    <dgm:pt modelId="{C3B8BDAE-A01C-D440-BB8C-B12F4F81AF7F}" type="parTrans" cxnId="{95D9EF87-7962-1E4B-A8B3-9A1943673FD3}">
      <dgm:prSet/>
      <dgm:spPr/>
      <dgm:t>
        <a:bodyPr/>
        <a:lstStyle/>
        <a:p>
          <a:endParaRPr lang="it-IT"/>
        </a:p>
      </dgm:t>
    </dgm:pt>
    <dgm:pt modelId="{DA096797-950C-D24F-AC50-D774528E90BA}" type="sibTrans" cxnId="{95D9EF87-7962-1E4B-A8B3-9A1943673FD3}">
      <dgm:prSet/>
      <dgm:spPr/>
      <dgm:t>
        <a:bodyPr/>
        <a:lstStyle/>
        <a:p>
          <a:endParaRPr lang="it-IT"/>
        </a:p>
      </dgm:t>
    </dgm:pt>
    <dgm:pt modelId="{2A142455-1942-2F4A-9AE0-81FC898669AC}" type="pres">
      <dgm:prSet presAssocID="{EC99A831-7E2A-7C40-9A0B-9CC699329F5D}" presName="vert0" presStyleCnt="0">
        <dgm:presLayoutVars>
          <dgm:dir/>
          <dgm:animOne val="branch"/>
          <dgm:animLvl val="lvl"/>
        </dgm:presLayoutVars>
      </dgm:prSet>
      <dgm:spPr/>
    </dgm:pt>
    <dgm:pt modelId="{76D82E35-0927-F347-B1A5-E8FB38A45270}" type="pres">
      <dgm:prSet presAssocID="{4294D18D-22A9-2C44-A672-3F1E49328011}" presName="thickLine" presStyleLbl="alignNode1" presStyleIdx="0" presStyleCnt="3"/>
      <dgm:spPr/>
    </dgm:pt>
    <dgm:pt modelId="{70286961-9033-0C44-90F3-BB3CC31D1528}" type="pres">
      <dgm:prSet presAssocID="{4294D18D-22A9-2C44-A672-3F1E49328011}" presName="horz1" presStyleCnt="0"/>
      <dgm:spPr/>
    </dgm:pt>
    <dgm:pt modelId="{2CE3090A-CA93-4848-8FB7-B87760DC08F8}" type="pres">
      <dgm:prSet presAssocID="{4294D18D-22A9-2C44-A672-3F1E49328011}" presName="tx1" presStyleLbl="revTx" presStyleIdx="0" presStyleCnt="3"/>
      <dgm:spPr/>
    </dgm:pt>
    <dgm:pt modelId="{60A2968D-A902-634B-923C-A23AB90A517A}" type="pres">
      <dgm:prSet presAssocID="{4294D18D-22A9-2C44-A672-3F1E49328011}" presName="vert1" presStyleCnt="0"/>
      <dgm:spPr/>
    </dgm:pt>
    <dgm:pt modelId="{B17A210F-6066-664F-872E-D758663E6485}" type="pres">
      <dgm:prSet presAssocID="{CB31EC87-7851-5C49-8BE4-A2C177AC280C}" presName="thickLine" presStyleLbl="alignNode1" presStyleIdx="1" presStyleCnt="3"/>
      <dgm:spPr/>
    </dgm:pt>
    <dgm:pt modelId="{BAD64075-AEF4-5F44-A255-33E28421DCAE}" type="pres">
      <dgm:prSet presAssocID="{CB31EC87-7851-5C49-8BE4-A2C177AC280C}" presName="horz1" presStyleCnt="0"/>
      <dgm:spPr/>
    </dgm:pt>
    <dgm:pt modelId="{38D9B835-68ED-224E-9B42-E9C83285AD4B}" type="pres">
      <dgm:prSet presAssocID="{CB31EC87-7851-5C49-8BE4-A2C177AC280C}" presName="tx1" presStyleLbl="revTx" presStyleIdx="1" presStyleCnt="3"/>
      <dgm:spPr/>
    </dgm:pt>
    <dgm:pt modelId="{BC924439-D84A-4B4A-9137-20CFDCBC14BE}" type="pres">
      <dgm:prSet presAssocID="{CB31EC87-7851-5C49-8BE4-A2C177AC280C}" presName="vert1" presStyleCnt="0"/>
      <dgm:spPr/>
    </dgm:pt>
    <dgm:pt modelId="{6B78E0AB-CF6D-5C42-B94F-694C91F3EA37}" type="pres">
      <dgm:prSet presAssocID="{490C0497-3DD8-984C-BCFC-A97A3D55694C}" presName="thickLine" presStyleLbl="alignNode1" presStyleIdx="2" presStyleCnt="3"/>
      <dgm:spPr/>
    </dgm:pt>
    <dgm:pt modelId="{AC0C2BC2-68DA-DE45-945B-6C3B6DB97BD5}" type="pres">
      <dgm:prSet presAssocID="{490C0497-3DD8-984C-BCFC-A97A3D55694C}" presName="horz1" presStyleCnt="0"/>
      <dgm:spPr/>
    </dgm:pt>
    <dgm:pt modelId="{F93DFA0A-6719-464D-A03C-B16D0841C240}" type="pres">
      <dgm:prSet presAssocID="{490C0497-3DD8-984C-BCFC-A97A3D55694C}" presName="tx1" presStyleLbl="revTx" presStyleIdx="2" presStyleCnt="3"/>
      <dgm:spPr/>
    </dgm:pt>
    <dgm:pt modelId="{BE1E7672-3288-644B-9B18-6B4B9651578F}" type="pres">
      <dgm:prSet presAssocID="{490C0497-3DD8-984C-BCFC-A97A3D55694C}" presName="vert1" presStyleCnt="0"/>
      <dgm:spPr/>
    </dgm:pt>
  </dgm:ptLst>
  <dgm:cxnLst>
    <dgm:cxn modelId="{B2520764-378F-2648-B750-D0FEE3277810}" type="presOf" srcId="{490C0497-3DD8-984C-BCFC-A97A3D55694C}" destId="{F93DFA0A-6719-464D-A03C-B16D0841C240}" srcOrd="0" destOrd="0" presId="urn:microsoft.com/office/officeart/2008/layout/LinedList"/>
    <dgm:cxn modelId="{DBF0EA64-E906-8F4B-BA05-3348E8903578}" srcId="{EC99A831-7E2A-7C40-9A0B-9CC699329F5D}" destId="{CB31EC87-7851-5C49-8BE4-A2C177AC280C}" srcOrd="1" destOrd="0" parTransId="{B7715D26-6B47-ED4B-BD2B-CF084F28A967}" sibTransId="{64F91A1E-8338-524E-81F5-87AE831A60DD}"/>
    <dgm:cxn modelId="{DBBF3674-98B1-1F42-89F5-A846FADFB329}" type="presOf" srcId="{EC99A831-7E2A-7C40-9A0B-9CC699329F5D}" destId="{2A142455-1942-2F4A-9AE0-81FC898669AC}" srcOrd="0" destOrd="0" presId="urn:microsoft.com/office/officeart/2008/layout/LinedList"/>
    <dgm:cxn modelId="{55E39686-0B20-0840-B2A1-D9F70A116F9E}" type="presOf" srcId="{4294D18D-22A9-2C44-A672-3F1E49328011}" destId="{2CE3090A-CA93-4848-8FB7-B87760DC08F8}" srcOrd="0" destOrd="0" presId="urn:microsoft.com/office/officeart/2008/layout/LinedList"/>
    <dgm:cxn modelId="{95D9EF87-7962-1E4B-A8B3-9A1943673FD3}" srcId="{EC99A831-7E2A-7C40-9A0B-9CC699329F5D}" destId="{490C0497-3DD8-984C-BCFC-A97A3D55694C}" srcOrd="2" destOrd="0" parTransId="{C3B8BDAE-A01C-D440-BB8C-B12F4F81AF7F}" sibTransId="{DA096797-950C-D24F-AC50-D774528E90BA}"/>
    <dgm:cxn modelId="{22856AE6-70BF-1840-A837-B08F7B1AE04C}" type="presOf" srcId="{CB31EC87-7851-5C49-8BE4-A2C177AC280C}" destId="{38D9B835-68ED-224E-9B42-E9C83285AD4B}" srcOrd="0" destOrd="0" presId="urn:microsoft.com/office/officeart/2008/layout/LinedList"/>
    <dgm:cxn modelId="{1DE585F2-8D6A-3A4D-B698-132DBBD75B92}" srcId="{EC99A831-7E2A-7C40-9A0B-9CC699329F5D}" destId="{4294D18D-22A9-2C44-A672-3F1E49328011}" srcOrd="0" destOrd="0" parTransId="{D8A5ECEE-27BA-F449-8936-D4975575CFB3}" sibTransId="{27D8CA9F-11CF-854F-B509-7FE4B1F0278A}"/>
    <dgm:cxn modelId="{2C32FD8B-B5DA-2A41-9AC7-539094DD60B9}" type="presParOf" srcId="{2A142455-1942-2F4A-9AE0-81FC898669AC}" destId="{76D82E35-0927-F347-B1A5-E8FB38A45270}" srcOrd="0" destOrd="0" presId="urn:microsoft.com/office/officeart/2008/layout/LinedList"/>
    <dgm:cxn modelId="{462BA1B0-F314-304F-8234-C8F419CA5D02}" type="presParOf" srcId="{2A142455-1942-2F4A-9AE0-81FC898669AC}" destId="{70286961-9033-0C44-90F3-BB3CC31D1528}" srcOrd="1" destOrd="0" presId="urn:microsoft.com/office/officeart/2008/layout/LinedList"/>
    <dgm:cxn modelId="{DB74B409-7219-7642-BA88-B82644CF2745}" type="presParOf" srcId="{70286961-9033-0C44-90F3-BB3CC31D1528}" destId="{2CE3090A-CA93-4848-8FB7-B87760DC08F8}" srcOrd="0" destOrd="0" presId="urn:microsoft.com/office/officeart/2008/layout/LinedList"/>
    <dgm:cxn modelId="{7EEE6537-DCF3-AF4E-95C4-2A5D32B64D8B}" type="presParOf" srcId="{70286961-9033-0C44-90F3-BB3CC31D1528}" destId="{60A2968D-A902-634B-923C-A23AB90A517A}" srcOrd="1" destOrd="0" presId="urn:microsoft.com/office/officeart/2008/layout/LinedList"/>
    <dgm:cxn modelId="{B26A7939-E646-FD49-9946-78864D6923E6}" type="presParOf" srcId="{2A142455-1942-2F4A-9AE0-81FC898669AC}" destId="{B17A210F-6066-664F-872E-D758663E6485}" srcOrd="2" destOrd="0" presId="urn:microsoft.com/office/officeart/2008/layout/LinedList"/>
    <dgm:cxn modelId="{5C953229-59E0-7647-8CF7-02A4A85FB1D2}" type="presParOf" srcId="{2A142455-1942-2F4A-9AE0-81FC898669AC}" destId="{BAD64075-AEF4-5F44-A255-33E28421DCAE}" srcOrd="3" destOrd="0" presId="urn:microsoft.com/office/officeart/2008/layout/LinedList"/>
    <dgm:cxn modelId="{C04CD317-70AE-B840-B499-039CFA0B0B16}" type="presParOf" srcId="{BAD64075-AEF4-5F44-A255-33E28421DCAE}" destId="{38D9B835-68ED-224E-9B42-E9C83285AD4B}" srcOrd="0" destOrd="0" presId="urn:microsoft.com/office/officeart/2008/layout/LinedList"/>
    <dgm:cxn modelId="{CD9D8D8B-AFAE-1444-85F1-7A404D8F647D}" type="presParOf" srcId="{BAD64075-AEF4-5F44-A255-33E28421DCAE}" destId="{BC924439-D84A-4B4A-9137-20CFDCBC14BE}" srcOrd="1" destOrd="0" presId="urn:microsoft.com/office/officeart/2008/layout/LinedList"/>
    <dgm:cxn modelId="{47D5D1BD-D303-8143-AB22-E6F23ADEDB6B}" type="presParOf" srcId="{2A142455-1942-2F4A-9AE0-81FC898669AC}" destId="{6B78E0AB-CF6D-5C42-B94F-694C91F3EA37}" srcOrd="4" destOrd="0" presId="urn:microsoft.com/office/officeart/2008/layout/LinedList"/>
    <dgm:cxn modelId="{67899DA7-E403-3143-ADE4-4DEACAEA88E0}" type="presParOf" srcId="{2A142455-1942-2F4A-9AE0-81FC898669AC}" destId="{AC0C2BC2-68DA-DE45-945B-6C3B6DB97BD5}" srcOrd="5" destOrd="0" presId="urn:microsoft.com/office/officeart/2008/layout/LinedList"/>
    <dgm:cxn modelId="{E5AA0A78-4852-4741-A294-A210C6E44C93}" type="presParOf" srcId="{AC0C2BC2-68DA-DE45-945B-6C3B6DB97BD5}" destId="{F93DFA0A-6719-464D-A03C-B16D0841C240}" srcOrd="0" destOrd="0" presId="urn:microsoft.com/office/officeart/2008/layout/LinedList"/>
    <dgm:cxn modelId="{A254978A-65A7-6342-B584-1FF88E664E43}" type="presParOf" srcId="{AC0C2BC2-68DA-DE45-945B-6C3B6DB97BD5}" destId="{BE1E7672-3288-644B-9B18-6B4B9651578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FEAD68-E99B-433D-8A20-8D38ECAB728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E169462-B95B-481E-9EB0-9B896F501567}">
      <dgm:prSet/>
      <dgm:spPr/>
      <dgm:t>
        <a:bodyPr/>
        <a:lstStyle/>
        <a:p>
          <a:r>
            <a:rPr lang="en-US"/>
            <a:t>Fattore temporale </a:t>
          </a:r>
        </a:p>
      </dgm:t>
    </dgm:pt>
    <dgm:pt modelId="{2899CD99-8916-4BB0-BB22-B7AC1BE5F31F}" type="parTrans" cxnId="{30501CE1-B8BA-4F95-9150-644D04FBADD6}">
      <dgm:prSet/>
      <dgm:spPr/>
      <dgm:t>
        <a:bodyPr/>
        <a:lstStyle/>
        <a:p>
          <a:endParaRPr lang="en-US"/>
        </a:p>
      </dgm:t>
    </dgm:pt>
    <dgm:pt modelId="{F5D54B7D-9D53-4F80-B9D6-5CCF990A9E04}" type="sibTrans" cxnId="{30501CE1-B8BA-4F95-9150-644D04FBADD6}">
      <dgm:prSet/>
      <dgm:spPr/>
      <dgm:t>
        <a:bodyPr/>
        <a:lstStyle/>
        <a:p>
          <a:endParaRPr lang="en-US"/>
        </a:p>
      </dgm:t>
    </dgm:pt>
    <dgm:pt modelId="{653C8293-4E88-465B-9AEA-2F935C7D74E4}">
      <dgm:prSet/>
      <dgm:spPr/>
      <dgm:t>
        <a:bodyPr/>
        <a:lstStyle/>
        <a:p>
          <a:r>
            <a:rPr lang="en-US"/>
            <a:t>Omogeneità nazionale? </a:t>
          </a:r>
        </a:p>
      </dgm:t>
    </dgm:pt>
    <dgm:pt modelId="{D5918492-0B36-4418-8367-2D525025A7C5}" type="parTrans" cxnId="{F2ECDB64-92C1-46DD-A26A-9947B58BC70E}">
      <dgm:prSet/>
      <dgm:spPr/>
      <dgm:t>
        <a:bodyPr/>
        <a:lstStyle/>
        <a:p>
          <a:endParaRPr lang="en-US"/>
        </a:p>
      </dgm:t>
    </dgm:pt>
    <dgm:pt modelId="{5FD761E3-24CD-4AC3-9C1B-DA4BD04BFA4F}" type="sibTrans" cxnId="{F2ECDB64-92C1-46DD-A26A-9947B58BC70E}">
      <dgm:prSet/>
      <dgm:spPr/>
      <dgm:t>
        <a:bodyPr/>
        <a:lstStyle/>
        <a:p>
          <a:endParaRPr lang="en-US"/>
        </a:p>
      </dgm:t>
    </dgm:pt>
    <dgm:pt modelId="{1EB2F82E-5577-4C01-9617-02994E0A9F47}">
      <dgm:prSet/>
      <dgm:spPr/>
      <dgm:t>
        <a:bodyPr/>
        <a:lstStyle/>
        <a:p>
          <a:r>
            <a:rPr lang="en-US"/>
            <a:t>Ius sanguinis </a:t>
          </a:r>
        </a:p>
      </dgm:t>
    </dgm:pt>
    <dgm:pt modelId="{8019F642-0871-4F09-A08D-9EB9D07802B1}" type="parTrans" cxnId="{2D24889E-CD15-4E25-9298-51F42E75B398}">
      <dgm:prSet/>
      <dgm:spPr/>
      <dgm:t>
        <a:bodyPr/>
        <a:lstStyle/>
        <a:p>
          <a:endParaRPr lang="en-US"/>
        </a:p>
      </dgm:t>
    </dgm:pt>
    <dgm:pt modelId="{E0D6C307-542D-4276-A46B-FD8B7CC0BB27}" type="sibTrans" cxnId="{2D24889E-CD15-4E25-9298-51F42E75B398}">
      <dgm:prSet/>
      <dgm:spPr/>
      <dgm:t>
        <a:bodyPr/>
        <a:lstStyle/>
        <a:p>
          <a:endParaRPr lang="en-US"/>
        </a:p>
      </dgm:t>
    </dgm:pt>
    <dgm:pt modelId="{BE9CBF8C-39F0-CA41-B4D3-3575E60C12F3}" type="pres">
      <dgm:prSet presAssocID="{5AFEAD68-E99B-433D-8A20-8D38ECAB728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31611C7-DB9D-984E-BD5C-483254E5F7FB}" type="pres">
      <dgm:prSet presAssocID="{BE169462-B95B-481E-9EB0-9B896F501567}" presName="hierRoot1" presStyleCnt="0"/>
      <dgm:spPr/>
    </dgm:pt>
    <dgm:pt modelId="{8EAB2CBF-6C3C-C044-B528-293F689737F1}" type="pres">
      <dgm:prSet presAssocID="{BE169462-B95B-481E-9EB0-9B896F501567}" presName="composite" presStyleCnt="0"/>
      <dgm:spPr/>
    </dgm:pt>
    <dgm:pt modelId="{0A1A01EA-4F0F-F14A-B9AA-D8BF4BAEE857}" type="pres">
      <dgm:prSet presAssocID="{BE169462-B95B-481E-9EB0-9B896F501567}" presName="background" presStyleLbl="node0" presStyleIdx="0" presStyleCnt="3"/>
      <dgm:spPr/>
    </dgm:pt>
    <dgm:pt modelId="{553AE320-508C-4047-A816-B051538DD57F}" type="pres">
      <dgm:prSet presAssocID="{BE169462-B95B-481E-9EB0-9B896F501567}" presName="text" presStyleLbl="fgAcc0" presStyleIdx="0" presStyleCnt="3">
        <dgm:presLayoutVars>
          <dgm:chPref val="3"/>
        </dgm:presLayoutVars>
      </dgm:prSet>
      <dgm:spPr/>
    </dgm:pt>
    <dgm:pt modelId="{95B6796B-863B-144C-B284-C1B34D921CDE}" type="pres">
      <dgm:prSet presAssocID="{BE169462-B95B-481E-9EB0-9B896F501567}" presName="hierChild2" presStyleCnt="0"/>
      <dgm:spPr/>
    </dgm:pt>
    <dgm:pt modelId="{18FE71C5-55C4-C946-9A39-867C5967A8B2}" type="pres">
      <dgm:prSet presAssocID="{653C8293-4E88-465B-9AEA-2F935C7D74E4}" presName="hierRoot1" presStyleCnt="0"/>
      <dgm:spPr/>
    </dgm:pt>
    <dgm:pt modelId="{1A290198-4608-214A-BED3-1BB4B7A00398}" type="pres">
      <dgm:prSet presAssocID="{653C8293-4E88-465B-9AEA-2F935C7D74E4}" presName="composite" presStyleCnt="0"/>
      <dgm:spPr/>
    </dgm:pt>
    <dgm:pt modelId="{FF32CFCC-B7FC-7049-9AA2-195620D3DBD8}" type="pres">
      <dgm:prSet presAssocID="{653C8293-4E88-465B-9AEA-2F935C7D74E4}" presName="background" presStyleLbl="node0" presStyleIdx="1" presStyleCnt="3"/>
      <dgm:spPr/>
    </dgm:pt>
    <dgm:pt modelId="{0090CE5F-598E-EF44-82AB-13F7685B5CF5}" type="pres">
      <dgm:prSet presAssocID="{653C8293-4E88-465B-9AEA-2F935C7D74E4}" presName="text" presStyleLbl="fgAcc0" presStyleIdx="1" presStyleCnt="3">
        <dgm:presLayoutVars>
          <dgm:chPref val="3"/>
        </dgm:presLayoutVars>
      </dgm:prSet>
      <dgm:spPr/>
    </dgm:pt>
    <dgm:pt modelId="{D43C683E-D95A-FA46-8397-59422D9AF736}" type="pres">
      <dgm:prSet presAssocID="{653C8293-4E88-465B-9AEA-2F935C7D74E4}" presName="hierChild2" presStyleCnt="0"/>
      <dgm:spPr/>
    </dgm:pt>
    <dgm:pt modelId="{C3025A98-6814-B341-857F-C3302724403C}" type="pres">
      <dgm:prSet presAssocID="{1EB2F82E-5577-4C01-9617-02994E0A9F47}" presName="hierRoot1" presStyleCnt="0"/>
      <dgm:spPr/>
    </dgm:pt>
    <dgm:pt modelId="{CC4A9853-6CB3-7C48-A935-79AD2483733A}" type="pres">
      <dgm:prSet presAssocID="{1EB2F82E-5577-4C01-9617-02994E0A9F47}" presName="composite" presStyleCnt="0"/>
      <dgm:spPr/>
    </dgm:pt>
    <dgm:pt modelId="{E6779FC1-59A5-8B4E-8BCF-0DFE5906931F}" type="pres">
      <dgm:prSet presAssocID="{1EB2F82E-5577-4C01-9617-02994E0A9F47}" presName="background" presStyleLbl="node0" presStyleIdx="2" presStyleCnt="3"/>
      <dgm:spPr/>
    </dgm:pt>
    <dgm:pt modelId="{DE34C22F-EDFD-1A41-B1DA-028805C7B810}" type="pres">
      <dgm:prSet presAssocID="{1EB2F82E-5577-4C01-9617-02994E0A9F47}" presName="text" presStyleLbl="fgAcc0" presStyleIdx="2" presStyleCnt="3">
        <dgm:presLayoutVars>
          <dgm:chPref val="3"/>
        </dgm:presLayoutVars>
      </dgm:prSet>
      <dgm:spPr/>
    </dgm:pt>
    <dgm:pt modelId="{B9081B35-4468-A342-A0FF-98F4A00254C8}" type="pres">
      <dgm:prSet presAssocID="{1EB2F82E-5577-4C01-9617-02994E0A9F47}" presName="hierChild2" presStyleCnt="0"/>
      <dgm:spPr/>
    </dgm:pt>
  </dgm:ptLst>
  <dgm:cxnLst>
    <dgm:cxn modelId="{0821853F-23AD-844B-8940-E6180567F79D}" type="presOf" srcId="{BE169462-B95B-481E-9EB0-9B896F501567}" destId="{553AE320-508C-4047-A816-B051538DD57F}" srcOrd="0" destOrd="0" presId="urn:microsoft.com/office/officeart/2005/8/layout/hierarchy1"/>
    <dgm:cxn modelId="{47884054-E03A-D948-AD41-E2E15B683644}" type="presOf" srcId="{1EB2F82E-5577-4C01-9617-02994E0A9F47}" destId="{DE34C22F-EDFD-1A41-B1DA-028805C7B810}" srcOrd="0" destOrd="0" presId="urn:microsoft.com/office/officeart/2005/8/layout/hierarchy1"/>
    <dgm:cxn modelId="{F2ECDB64-92C1-46DD-A26A-9947B58BC70E}" srcId="{5AFEAD68-E99B-433D-8A20-8D38ECAB7283}" destId="{653C8293-4E88-465B-9AEA-2F935C7D74E4}" srcOrd="1" destOrd="0" parTransId="{D5918492-0B36-4418-8367-2D525025A7C5}" sibTransId="{5FD761E3-24CD-4AC3-9C1B-DA4BD04BFA4F}"/>
    <dgm:cxn modelId="{21D5FE7F-FC8E-E84A-8E18-25365B268F9D}" type="presOf" srcId="{5AFEAD68-E99B-433D-8A20-8D38ECAB7283}" destId="{BE9CBF8C-39F0-CA41-B4D3-3575E60C12F3}" srcOrd="0" destOrd="0" presId="urn:microsoft.com/office/officeart/2005/8/layout/hierarchy1"/>
    <dgm:cxn modelId="{2D24889E-CD15-4E25-9298-51F42E75B398}" srcId="{5AFEAD68-E99B-433D-8A20-8D38ECAB7283}" destId="{1EB2F82E-5577-4C01-9617-02994E0A9F47}" srcOrd="2" destOrd="0" parTransId="{8019F642-0871-4F09-A08D-9EB9D07802B1}" sibTransId="{E0D6C307-542D-4276-A46B-FD8B7CC0BB27}"/>
    <dgm:cxn modelId="{F2F62ECD-ABC6-974A-9AE0-6917CC795017}" type="presOf" srcId="{653C8293-4E88-465B-9AEA-2F935C7D74E4}" destId="{0090CE5F-598E-EF44-82AB-13F7685B5CF5}" srcOrd="0" destOrd="0" presId="urn:microsoft.com/office/officeart/2005/8/layout/hierarchy1"/>
    <dgm:cxn modelId="{30501CE1-B8BA-4F95-9150-644D04FBADD6}" srcId="{5AFEAD68-E99B-433D-8A20-8D38ECAB7283}" destId="{BE169462-B95B-481E-9EB0-9B896F501567}" srcOrd="0" destOrd="0" parTransId="{2899CD99-8916-4BB0-BB22-B7AC1BE5F31F}" sibTransId="{F5D54B7D-9D53-4F80-B9D6-5CCF990A9E04}"/>
    <dgm:cxn modelId="{A1B61A2D-E018-2F44-8240-A2D191CFD4FF}" type="presParOf" srcId="{BE9CBF8C-39F0-CA41-B4D3-3575E60C12F3}" destId="{031611C7-DB9D-984E-BD5C-483254E5F7FB}" srcOrd="0" destOrd="0" presId="urn:microsoft.com/office/officeart/2005/8/layout/hierarchy1"/>
    <dgm:cxn modelId="{170FCF83-8AC6-BE4E-BE82-A3995A5DE2BB}" type="presParOf" srcId="{031611C7-DB9D-984E-BD5C-483254E5F7FB}" destId="{8EAB2CBF-6C3C-C044-B528-293F689737F1}" srcOrd="0" destOrd="0" presId="urn:microsoft.com/office/officeart/2005/8/layout/hierarchy1"/>
    <dgm:cxn modelId="{49A30900-56F7-634F-ADE3-D8167FDDA236}" type="presParOf" srcId="{8EAB2CBF-6C3C-C044-B528-293F689737F1}" destId="{0A1A01EA-4F0F-F14A-B9AA-D8BF4BAEE857}" srcOrd="0" destOrd="0" presId="urn:microsoft.com/office/officeart/2005/8/layout/hierarchy1"/>
    <dgm:cxn modelId="{CC774FB0-C7E1-8B41-A48A-5A666C8527B6}" type="presParOf" srcId="{8EAB2CBF-6C3C-C044-B528-293F689737F1}" destId="{553AE320-508C-4047-A816-B051538DD57F}" srcOrd="1" destOrd="0" presId="urn:microsoft.com/office/officeart/2005/8/layout/hierarchy1"/>
    <dgm:cxn modelId="{5000AD10-C649-CA40-92AA-9E1191B96957}" type="presParOf" srcId="{031611C7-DB9D-984E-BD5C-483254E5F7FB}" destId="{95B6796B-863B-144C-B284-C1B34D921CDE}" srcOrd="1" destOrd="0" presId="urn:microsoft.com/office/officeart/2005/8/layout/hierarchy1"/>
    <dgm:cxn modelId="{D2A10849-5641-584C-A105-83452351CCE0}" type="presParOf" srcId="{BE9CBF8C-39F0-CA41-B4D3-3575E60C12F3}" destId="{18FE71C5-55C4-C946-9A39-867C5967A8B2}" srcOrd="1" destOrd="0" presId="urn:microsoft.com/office/officeart/2005/8/layout/hierarchy1"/>
    <dgm:cxn modelId="{AA4002A6-CD11-E443-92FF-BFC0761E6ADF}" type="presParOf" srcId="{18FE71C5-55C4-C946-9A39-867C5967A8B2}" destId="{1A290198-4608-214A-BED3-1BB4B7A00398}" srcOrd="0" destOrd="0" presId="urn:microsoft.com/office/officeart/2005/8/layout/hierarchy1"/>
    <dgm:cxn modelId="{23B1AB8C-3024-584A-BADF-D16E6604D5AF}" type="presParOf" srcId="{1A290198-4608-214A-BED3-1BB4B7A00398}" destId="{FF32CFCC-B7FC-7049-9AA2-195620D3DBD8}" srcOrd="0" destOrd="0" presId="urn:microsoft.com/office/officeart/2005/8/layout/hierarchy1"/>
    <dgm:cxn modelId="{B4E1AFF4-1920-3241-81DA-C93E1E4F25EC}" type="presParOf" srcId="{1A290198-4608-214A-BED3-1BB4B7A00398}" destId="{0090CE5F-598E-EF44-82AB-13F7685B5CF5}" srcOrd="1" destOrd="0" presId="urn:microsoft.com/office/officeart/2005/8/layout/hierarchy1"/>
    <dgm:cxn modelId="{F106A3B1-DAC5-1B49-AF04-93C70E1404CB}" type="presParOf" srcId="{18FE71C5-55C4-C946-9A39-867C5967A8B2}" destId="{D43C683E-D95A-FA46-8397-59422D9AF736}" srcOrd="1" destOrd="0" presId="urn:microsoft.com/office/officeart/2005/8/layout/hierarchy1"/>
    <dgm:cxn modelId="{8C527548-9D5A-AC4B-8D3B-119BF2650644}" type="presParOf" srcId="{BE9CBF8C-39F0-CA41-B4D3-3575E60C12F3}" destId="{C3025A98-6814-B341-857F-C3302724403C}" srcOrd="2" destOrd="0" presId="urn:microsoft.com/office/officeart/2005/8/layout/hierarchy1"/>
    <dgm:cxn modelId="{0F6E069D-7AEF-0743-A056-2CAC7DFF1007}" type="presParOf" srcId="{C3025A98-6814-B341-857F-C3302724403C}" destId="{CC4A9853-6CB3-7C48-A935-79AD2483733A}" srcOrd="0" destOrd="0" presId="urn:microsoft.com/office/officeart/2005/8/layout/hierarchy1"/>
    <dgm:cxn modelId="{777B8A5B-0758-5E44-B8D5-5BD30E104338}" type="presParOf" srcId="{CC4A9853-6CB3-7C48-A935-79AD2483733A}" destId="{E6779FC1-59A5-8B4E-8BCF-0DFE5906931F}" srcOrd="0" destOrd="0" presId="urn:microsoft.com/office/officeart/2005/8/layout/hierarchy1"/>
    <dgm:cxn modelId="{DD85889F-A176-E44A-9F2A-26A1B6AA41A9}" type="presParOf" srcId="{CC4A9853-6CB3-7C48-A935-79AD2483733A}" destId="{DE34C22F-EDFD-1A41-B1DA-028805C7B810}" srcOrd="1" destOrd="0" presId="urn:microsoft.com/office/officeart/2005/8/layout/hierarchy1"/>
    <dgm:cxn modelId="{D9BEB1F1-85E1-3D40-93D5-94C82606D634}" type="presParOf" srcId="{C3025A98-6814-B341-857F-C3302724403C}" destId="{B9081B35-4468-A342-A0FF-98F4A00254C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D82E35-0927-F347-B1A5-E8FB38A45270}">
      <dsp:nvSpPr>
        <dsp:cNvPr id="0" name=""/>
        <dsp:cNvSpPr/>
      </dsp:nvSpPr>
      <dsp:spPr>
        <a:xfrm>
          <a:off x="0" y="2679"/>
          <a:ext cx="470103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E3090A-CA93-4848-8FB7-B87760DC08F8}">
      <dsp:nvSpPr>
        <dsp:cNvPr id="0" name=""/>
        <dsp:cNvSpPr/>
      </dsp:nvSpPr>
      <dsp:spPr>
        <a:xfrm>
          <a:off x="0" y="2679"/>
          <a:ext cx="4701033" cy="182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ANTROPOLOGIA 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Migrazioni come </a:t>
          </a:r>
          <a:r>
            <a:rPr lang="it-IT" sz="1900" b="1" kern="1200" dirty="0"/>
            <a:t>fatto sociale globale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1" kern="1200" dirty="0"/>
            <a:t>Mobilità: turistica e migratoria</a:t>
          </a:r>
        </a:p>
      </dsp:txBody>
      <dsp:txXfrm>
        <a:off x="0" y="2679"/>
        <a:ext cx="4701033" cy="1827466"/>
      </dsp:txXfrm>
    </dsp:sp>
    <dsp:sp modelId="{B17A210F-6066-664F-872E-D758663E6485}">
      <dsp:nvSpPr>
        <dsp:cNvPr id="0" name=""/>
        <dsp:cNvSpPr/>
      </dsp:nvSpPr>
      <dsp:spPr>
        <a:xfrm>
          <a:off x="0" y="1830145"/>
          <a:ext cx="4701033" cy="0"/>
        </a:xfrm>
        <a:prstGeom prst="line">
          <a:avLst/>
        </a:prstGeom>
        <a:solidFill>
          <a:schemeClr val="accent5">
            <a:hueOff val="746168"/>
            <a:satOff val="68"/>
            <a:lumOff val="-686"/>
            <a:alphaOff val="0"/>
          </a:schemeClr>
        </a:solidFill>
        <a:ln w="12700" cap="flat" cmpd="sng" algn="ctr">
          <a:solidFill>
            <a:schemeClr val="accent5">
              <a:hueOff val="746168"/>
              <a:satOff val="68"/>
              <a:lumOff val="-6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D9B835-68ED-224E-9B42-E9C83285AD4B}">
      <dsp:nvSpPr>
        <dsp:cNvPr id="0" name=""/>
        <dsp:cNvSpPr/>
      </dsp:nvSpPr>
      <dsp:spPr>
        <a:xfrm>
          <a:off x="0" y="1830145"/>
          <a:ext cx="4701033" cy="182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Contesto (socio-economico-politico-culturale)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Approccio qualitativo (riflessivo)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Interdisciplinarietà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900" kern="1200" dirty="0"/>
        </a:p>
      </dsp:txBody>
      <dsp:txXfrm>
        <a:off x="0" y="1830145"/>
        <a:ext cx="4701033" cy="1827466"/>
      </dsp:txXfrm>
    </dsp:sp>
    <dsp:sp modelId="{6B78E0AB-CF6D-5C42-B94F-694C91F3EA37}">
      <dsp:nvSpPr>
        <dsp:cNvPr id="0" name=""/>
        <dsp:cNvSpPr/>
      </dsp:nvSpPr>
      <dsp:spPr>
        <a:xfrm>
          <a:off x="0" y="3657612"/>
          <a:ext cx="4701033" cy="0"/>
        </a:xfrm>
        <a:prstGeom prst="line">
          <a:avLst/>
        </a:prstGeom>
        <a:solidFill>
          <a:schemeClr val="accent5">
            <a:hueOff val="1492336"/>
            <a:satOff val="137"/>
            <a:lumOff val="-1373"/>
            <a:alphaOff val="0"/>
          </a:schemeClr>
        </a:solidFill>
        <a:ln w="12700" cap="flat" cmpd="sng" algn="ctr">
          <a:solidFill>
            <a:schemeClr val="accent5">
              <a:hueOff val="1492336"/>
              <a:satOff val="137"/>
              <a:lumOff val="-13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3DFA0A-6719-464D-A03C-B16D0841C240}">
      <dsp:nvSpPr>
        <dsp:cNvPr id="0" name=""/>
        <dsp:cNvSpPr/>
      </dsp:nvSpPr>
      <dsp:spPr>
        <a:xfrm>
          <a:off x="0" y="3657612"/>
          <a:ext cx="4701033" cy="182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Transnazionalismo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Disuguaglianze globali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Post-colonialismo </a:t>
          </a:r>
        </a:p>
      </dsp:txBody>
      <dsp:txXfrm>
        <a:off x="0" y="3657612"/>
        <a:ext cx="4701033" cy="18274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1A01EA-4F0F-F14A-B9AA-D8BF4BAEE857}">
      <dsp:nvSpPr>
        <dsp:cNvPr id="0" name=""/>
        <dsp:cNvSpPr/>
      </dsp:nvSpPr>
      <dsp:spPr>
        <a:xfrm>
          <a:off x="0" y="1057577"/>
          <a:ext cx="1565511" cy="994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3AE320-508C-4047-A816-B051538DD57F}">
      <dsp:nvSpPr>
        <dsp:cNvPr id="0" name=""/>
        <dsp:cNvSpPr/>
      </dsp:nvSpPr>
      <dsp:spPr>
        <a:xfrm>
          <a:off x="173945" y="1222825"/>
          <a:ext cx="1565511" cy="9940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Fattore temporale </a:t>
          </a:r>
        </a:p>
      </dsp:txBody>
      <dsp:txXfrm>
        <a:off x="203061" y="1251941"/>
        <a:ext cx="1507279" cy="935867"/>
      </dsp:txXfrm>
    </dsp:sp>
    <dsp:sp modelId="{FF32CFCC-B7FC-7049-9AA2-195620D3DBD8}">
      <dsp:nvSpPr>
        <dsp:cNvPr id="0" name=""/>
        <dsp:cNvSpPr/>
      </dsp:nvSpPr>
      <dsp:spPr>
        <a:xfrm>
          <a:off x="1913402" y="1057577"/>
          <a:ext cx="1565511" cy="994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90CE5F-598E-EF44-82AB-13F7685B5CF5}">
      <dsp:nvSpPr>
        <dsp:cNvPr id="0" name=""/>
        <dsp:cNvSpPr/>
      </dsp:nvSpPr>
      <dsp:spPr>
        <a:xfrm>
          <a:off x="2087348" y="1222825"/>
          <a:ext cx="1565511" cy="9940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Omogeneità nazionale? </a:t>
          </a:r>
        </a:p>
      </dsp:txBody>
      <dsp:txXfrm>
        <a:off x="2116464" y="1251941"/>
        <a:ext cx="1507279" cy="935867"/>
      </dsp:txXfrm>
    </dsp:sp>
    <dsp:sp modelId="{E6779FC1-59A5-8B4E-8BCF-0DFE5906931F}">
      <dsp:nvSpPr>
        <dsp:cNvPr id="0" name=""/>
        <dsp:cNvSpPr/>
      </dsp:nvSpPr>
      <dsp:spPr>
        <a:xfrm>
          <a:off x="3826805" y="1057577"/>
          <a:ext cx="1565511" cy="994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34C22F-EDFD-1A41-B1DA-028805C7B810}">
      <dsp:nvSpPr>
        <dsp:cNvPr id="0" name=""/>
        <dsp:cNvSpPr/>
      </dsp:nvSpPr>
      <dsp:spPr>
        <a:xfrm>
          <a:off x="4000751" y="1222825"/>
          <a:ext cx="1565511" cy="9940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Ius sanguinis </a:t>
          </a:r>
        </a:p>
      </dsp:txBody>
      <dsp:txXfrm>
        <a:off x="4029867" y="1251941"/>
        <a:ext cx="1507279" cy="9358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22F66-727D-4150-ADA5-49CF3A0F6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52" y="1122363"/>
            <a:ext cx="10072922" cy="1978346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9A1FE-C39F-4D7C-B93D-F8C203A1D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352" y="3509963"/>
            <a:ext cx="10072922" cy="1747837"/>
          </a:xfrm>
        </p:spPr>
        <p:txBody>
          <a:bodyPr>
            <a:normAutofit/>
          </a:bodyPr>
          <a:lstStyle>
            <a:lvl1pPr marL="0" indent="0" algn="l">
              <a:buNone/>
              <a:defRPr sz="200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08AAC-7D41-4304-8D59-EF34B23268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524C6359-9BB8-4148-8114-537E698DA205}" type="datetime1">
              <a:rPr lang="en-US" smtClean="0"/>
              <a:t>4/24/25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4D078-DE22-4F23-8B48-21FB1415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352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4C1F5-608B-4335-9F2A-17F63D5F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51B01909-73B8-4486-A749-C643B1D7E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5E279D86-4533-45F1-B0AA-D237399A5ED5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764FD722-CB31-4326-ADD8-CBA52FD1FF5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24E4BCEC-8B0A-444E-8509-1B3BB0449E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9DB36622-1DC7-4B17-8984-588BA8999FF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51B97AF0-1974-42B9-B5FC-A332C52E827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95A298AD-BE5D-4BE1-8CDF-DBFB42D63FE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51161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F2C5-A3FC-44EF-BA15-CEC83C83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040D3-67DB-455C-AD79-49E185DB6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2B07A-258E-42DD-9A68-2C76F7D54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9BD0-10DB-43E7-8F22-40B3D51B8FC3}" type="datetime1">
              <a:rPr lang="en-US" smtClean="0"/>
              <a:t>4/24/25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E9BC-3BB8-40CD-9294-59A2E59E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3979D-5589-4770-9D29-046F2B50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12EF7969-DB38-4989-A65C-9D190A245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33456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2145BE25-C437-45FE-A3D3-BBAAF108CC9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4A9D0FA0-682C-4076-B779-D865AEEFC66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AB60163C-1A2D-4F00-BC61-8A3C11E2D2BE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3FF8D873-9CF9-4A0A-A7B8-875C0B8233D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2B645470-F624-4417-A8A4-FC242E43C9DB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ECC7EFEF-6B2A-4210-9275-0077ACF2827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20796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6693CD-CB65-4F37-A6DA-F300B93C1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974374" y="787067"/>
            <a:ext cx="2628900" cy="53898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48D117-7AE6-4831-9867-5145F64A0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5719" y="787067"/>
            <a:ext cx="7039402" cy="538989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88CF8-397F-485E-8081-AFA4DADD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C79C-F566-427A-93F6-434A4E613134}" type="datetime1">
              <a:rPr lang="en-US" smtClean="0"/>
              <a:t>4/24/25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E4773-4660-4F21-83CF-1A449395B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59537-EB47-40FA-893E-785D6FE0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588F505F-2957-41FC-9AAA-962853A67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7283627" y="125032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091A36EB-8545-4EFE-B619-165D36D644D1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8D075D29-6706-486B-A55A-13866882BA88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3FAE751A-10F0-48F2-BBC3-D2FE499B34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52289CAF-683C-4BCC-8AA5-95A3BF799B0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3BC8403A-C46F-4DA1-A015-00A80215F289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A797D957-3A2C-42DF-B73E-CBB47BE036B7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8655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3" cy="115814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5" cy="3311189"/>
          </a:xfrm>
        </p:spPr>
        <p:txBody>
          <a:bodyPr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9" cy="3311189"/>
          </a:xfrm>
        </p:spPr>
        <p:txBody>
          <a:bodyPr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24/04/25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3148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7B4A7-C566-48F4-B4B8-3A5E7B6C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B93F5-BC8B-452C-ACE2-C7E01D1B8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A49B3-A57D-46C5-8462-0C52509F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/>
          <a:p>
            <a:fld id="{9376191F-481E-48E9-BB9A-369A67A7362D}" type="datetime1">
              <a:rPr lang="en-US" smtClean="0"/>
              <a:t>4/24/25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8C810-EAF4-4D86-84DD-2E574122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7E738-8574-490B-974B-9AD3B2AA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AC552FEA-472E-4E74-B31D-531852C1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1059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41DF3078-C636-4776-A616-D5BF3BC280C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0D1A27FA-1310-4BC3-A071-1566746B2FB1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99ACB9EB-84FE-4B33-9EF9-4EC7DAC25DD5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826E5EFB-0EF9-4DB8-99CB-5DD72009DB2C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86238E12-0689-4123-8B2E-E1CCFCC4C88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8538CF67-A00E-4955-A447-001BE02E771A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2349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764E-4B3D-4B6A-A210-B50E4F60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10072922" cy="2313641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0AEC2-B6E6-4C09-A16F-5E2A1C9A0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3509963"/>
            <a:ext cx="10072922" cy="25796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37CAB-B545-4E42-BB5A-F1DAA933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77DE-DD04-48CC-9C18-7BE9FF2DEB6B}" type="datetime1">
              <a:rPr lang="en-US" smtClean="0"/>
              <a:t>4/24/25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D720B-7E58-43F4-9659-ADB2403A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5F53F-2FA5-4B5C-A151-F07BBC00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37B4CDD2-E09A-418A-9131-FBDEE440A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8852E5FB-B268-4CCA-8E55-803038F7A00D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A1C9CBB3-97C0-4A35-9088-C69233F5CEE7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31610871-AEE9-46EB-9D27-BA1D9D688124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27478059-2A11-484D-A2D7-199F74778E50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30EC0886-DDB9-47F1-9414-C121C1D3F954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66A10427-DF20-4284-B215-EABA4D366E20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78493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73D3-0F03-4BF4-831F-34E80BAC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09409-59F2-486F-A6D0-FAEE8FFF2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717" y="2521885"/>
            <a:ext cx="4645152" cy="3655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87241-B390-47A6-8070-C3D4652F8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2136" y="2521885"/>
            <a:ext cx="4611138" cy="3655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0B360-2ACA-4B93-9439-591B6D3F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55ED-7101-4D18-A8AE-3B5E4CB87EA5}" type="datetime1">
              <a:rPr lang="en-US" smtClean="0"/>
              <a:t>4/24/25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A73E2-CF78-404C-A86F-E70A284A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F42A-11E1-42A0-8ECF-A5BBA3B8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0CB61A83-9419-49FC-8074-2AB3D34FA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1963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BCD12E57-97FB-48D8-81CC-7C37E8947CB4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E487641C-E83B-4134-88C9-1D23D5FA1836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B99AB7A6-A88C-44E1-A9DE-4126B957F88A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9FF0D518-1D17-44C7-BF73-7C980481DB5B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9A7A3E12-61E8-41A0-A459-15BF375FA945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9E5E4A56-9100-4D60-8A34-0FE116F41FF1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62300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CA31-EE14-41DD-9914-DA713822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7"/>
            <a:ext cx="100729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22AB6-1657-4AE2-8607-2C77A25D7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521884"/>
            <a:ext cx="4845387" cy="780439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A6DC0-D4D5-4164-A3FD-6BB5CBB2B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352" y="3366390"/>
            <a:ext cx="4845387" cy="26447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9B35F8-95F3-43D1-8917-5836BAA90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4025" y="2521884"/>
            <a:ext cx="4869249" cy="780439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639E7-F4A3-4ADE-B290-0A4F9761B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4025" y="3366390"/>
            <a:ext cx="4869249" cy="26447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6F296B-429F-4DFC-ABC3-0A078EA9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F23D-51F6-4C94-8CD5-B9ABBF67EE23}" type="datetime1">
              <a:rPr lang="en-US" smtClean="0"/>
              <a:t>4/24/25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7103B9-D521-4910-AC15-F12F25CB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73A6D9-123D-492C-B5CE-294EF255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3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92A22-4B4D-4F58-9783-A0469DA4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8" y="787068"/>
            <a:ext cx="1007755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EE610-5457-4E8C-B568-B8D56077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702F-6367-4FD1-89A8-3744BE6BA9A2}" type="datetime1">
              <a:rPr lang="en-US" smtClean="0"/>
              <a:t>4/24/25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A57BB-288A-4A30-A4EC-FF0537BC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14C89-B968-4A85-A035-E2997A5F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‹N›</a:t>
            </a:fld>
            <a:endParaRPr lang="en-US"/>
          </a:p>
        </p:txBody>
      </p:sp>
      <p:grpSp>
        <p:nvGrpSpPr>
          <p:cNvPr id="6" name="Graphic 78">
            <a:extLst>
              <a:ext uri="{FF2B5EF4-FFF2-40B4-BE49-F238E27FC236}">
                <a16:creationId xmlns:a16="http://schemas.microsoft.com/office/drawing/2014/main" id="{AC45ECC6-E29C-40EF-A7C9-5A17DAFD42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5233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7" name="Graphic 78">
              <a:extLst>
                <a:ext uri="{FF2B5EF4-FFF2-40B4-BE49-F238E27FC236}">
                  <a16:creationId xmlns:a16="http://schemas.microsoft.com/office/drawing/2014/main" id="{8DA0D497-8E8F-426A-8172-894BE03F70F6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aphic 78">
              <a:extLst>
                <a:ext uri="{FF2B5EF4-FFF2-40B4-BE49-F238E27FC236}">
                  <a16:creationId xmlns:a16="http://schemas.microsoft.com/office/drawing/2014/main" id="{8C0459EF-3B70-4083-8845-3A9AF847E805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9" name="Graphic 78">
                <a:extLst>
                  <a:ext uri="{FF2B5EF4-FFF2-40B4-BE49-F238E27FC236}">
                    <a16:creationId xmlns:a16="http://schemas.microsoft.com/office/drawing/2014/main" id="{53BF2B58-70F8-4288-85AB-CBDA723CDFCC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A569E551-A5A0-4A8F-B999-3A6D104814A2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0FB69EB5-D9AC-46E7-934E-32999C39B2E6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6EABC49A-B4ED-44E4-ADB7-E432734A7C96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9046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7A339C-4093-4B40-8C90-52F005CA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99BD-4B4F-4460-B452-0E8146ACCF8F}" type="datetime1">
              <a:rPr lang="en-US" smtClean="0"/>
              <a:t>4/24/25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33F04-8E0A-4165-930C-527D781A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2F57B-BEB6-4973-A362-38F638E0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61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AC90-C2CA-44DD-8EF8-20BDD672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4315386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915FB-D5F4-4CAD-AE70-3644E818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420086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74DA3-3BAC-4045-825F-B3C27B897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4315386" cy="24399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A0D65-0423-4E45-947A-E08C8569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D34C-1867-42A9-AC54-D15ADD8A65E7}" type="datetime1">
              <a:rPr lang="en-US" smtClean="0"/>
              <a:t>4/24/25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6FBD0-E49F-4DE6-9264-CEDB9BAA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6B246-A768-4B2D-96C6-9F417852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839DB371-B90D-44CB-A4AF-C7BDBFD0A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0C845011-2FC2-40F7-B0C6-49CBBA72B9C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82BC78B8-5139-436F-AD47-3CC03903FDD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F9DC17BA-1278-45C9-B1BF-B9F1518E1F29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99637B9F-CC26-4669-81F0-A942B4F72D61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2BB8F115-0030-47B4-BAF4-C15D1EA27B11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662F9949-4F1A-4708-824B-E876E9BEDA16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83273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B0C8-915E-4BF2-976E-B8D7EDC5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3932237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0714E6-8E50-4B50-A2E0-F9D20155E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42008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67A6C-5CA5-4EF0-B1C4-ED85FF255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3932237" cy="24399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76474-31D4-4567-B4EC-B6AF2448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33E9-A654-4C17-8C3C-DDCAC83D6EBF}" type="datetime1">
              <a:rPr lang="en-US" smtClean="0"/>
              <a:t>4/24/25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02DE0-33F5-4372-8EB5-F5746D34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5C2EF-849D-4B2C-8ED6-D2655365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7627CBC2-9DC2-4EE8-A2D5-849E30F22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9FB4AEFC-63AB-4831-8EC1-E8145604D8D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811E1337-D5DA-408D-91F3-A6A35FCDD0B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1E473FA4-FD80-4D04-AAC5-63B9A4D80778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FCB457B9-48DE-4921-8C3F-996598075B1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53C9DB95-9A61-4553-8D82-D2BE26FCBC6E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0EAE371F-24C9-4738-834F-FAF5A5C9ACE1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89028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5959F4-53DA-47FF-BC24-1E5B75C69876}"/>
              </a:ext>
            </a:extLst>
          </p:cNvPr>
          <p:cNvSpPr/>
          <p:nvPr/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7CF83E8-F6F0-41E3-B580-7412A04DDFB5}"/>
              </a:ext>
            </a:extLst>
          </p:cNvPr>
          <p:cNvGrpSpPr/>
          <p:nvPr/>
        </p:nvGrpSpPr>
        <p:grpSpPr>
          <a:xfrm>
            <a:off x="10776050" y="5204030"/>
            <a:ext cx="886141" cy="802497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A0B6DBB-705D-48D0-842C-F9DFA7684D19}"/>
                </a:ext>
              </a:extLst>
            </p:cNvPr>
            <p:cNvSpPr/>
            <p:nvPr/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194A764-16E1-4D0D-9357-76F80E6086C0}"/>
                </a:ext>
              </a:extLst>
            </p:cNvPr>
            <p:cNvSpPr/>
            <p:nvPr/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15B7F3F-A40D-4F24-8536-E2420B433211}"/>
                </a:ext>
              </a:extLst>
            </p:cNvPr>
            <p:cNvSpPr/>
            <p:nvPr/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4" name="Graphic 12">
              <a:extLst>
                <a:ext uri="{FF2B5EF4-FFF2-40B4-BE49-F238E27FC236}">
                  <a16:creationId xmlns:a16="http://schemas.microsoft.com/office/drawing/2014/main" id="{CEF42844-A829-4ED2-A360-63BB2A7C45EE}"/>
                </a:ext>
              </a:extLst>
            </p:cNvPr>
            <p:cNvSpPr/>
            <p:nvPr/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15">
              <a:extLst>
                <a:ext uri="{FF2B5EF4-FFF2-40B4-BE49-F238E27FC236}">
                  <a16:creationId xmlns:a16="http://schemas.microsoft.com/office/drawing/2014/main" id="{57B23B52-A1C3-44EF-BC11-9094A0DA11AB}"/>
                </a:ext>
              </a:extLst>
            </p:cNvPr>
            <p:cNvSpPr/>
            <p:nvPr/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15">
              <a:extLst>
                <a:ext uri="{FF2B5EF4-FFF2-40B4-BE49-F238E27FC236}">
                  <a16:creationId xmlns:a16="http://schemas.microsoft.com/office/drawing/2014/main" id="{064E08E5-DA92-4CF2-A0BF-E341800227B2}"/>
                </a:ext>
              </a:extLst>
            </p:cNvPr>
            <p:cNvSpPr/>
            <p:nvPr/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A222560-E657-4CAE-B667-7BE9E224B244}"/>
                </a:ext>
              </a:extLst>
            </p:cNvPr>
            <p:cNvSpPr/>
            <p:nvPr/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9226104-0061-4319-8237-9C001BF85D49}"/>
              </a:ext>
            </a:extLst>
          </p:cNvPr>
          <p:cNvSpPr/>
          <p:nvPr/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8318D-FE3E-41D7-9A8C-2065A2C4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1007755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06718-79E7-4159-A003-F86FE7B3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717" y="2521885"/>
            <a:ext cx="10077557" cy="3549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F99FF-FFE2-431D-A0C8-A46C21712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5718" y="1365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769D389-4C4C-4FD7-9E6B-9F44477F0EB8}" type="datetime1">
              <a:rPr lang="en-US" smtClean="0"/>
              <a:t>4/24/25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3547E-668D-4191-847C-7424F7549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18" y="6356350"/>
            <a:ext cx="345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B6E6E-8527-4F63-A0C7-84CD44A2B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5367" y="6356350"/>
            <a:ext cx="5298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1076ED0-0DB3-4879-AAE5-5C20D22C1DF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4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  <p:sldLayoutId id="2147483672" r:id="rId12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5D0B0D3-D735-4619-AA45-B57B791E1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4" name="Picture 3" descr="Una rete di punti collegati">
            <a:extLst>
              <a:ext uri="{FF2B5EF4-FFF2-40B4-BE49-F238E27FC236}">
                <a16:creationId xmlns:a16="http://schemas.microsoft.com/office/drawing/2014/main" id="{C133D1C9-3599-59A6-84AB-A450B2DD28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39730"/>
            <a:ext cx="12188932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13D71C1-198B-744D-788B-A118A3730F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9238" y="1145080"/>
            <a:ext cx="9090476" cy="2179601"/>
          </a:xfrm>
        </p:spPr>
        <p:txBody>
          <a:bodyPr anchor="b">
            <a:normAutofit/>
          </a:bodyPr>
          <a:lstStyle/>
          <a:p>
            <a:pPr algn="ctr"/>
            <a:r>
              <a:rPr lang="it-IT" dirty="0">
                <a:solidFill>
                  <a:srgbClr val="FFFFFF"/>
                </a:solidFill>
              </a:rPr>
              <a:t>Comunicazione transculturale</a:t>
            </a:r>
          </a:p>
        </p:txBody>
      </p:sp>
      <p:sp>
        <p:nvSpPr>
          <p:cNvPr id="20" name="Freeform: Shape 10">
            <a:extLst>
              <a:ext uri="{FF2B5EF4-FFF2-40B4-BE49-F238E27FC236}">
                <a16:creationId xmlns:a16="http://schemas.microsoft.com/office/drawing/2014/main" id="{25A2CBEC-4F23-437D-9D03-9968C9B79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94120" y="-1094120"/>
            <a:ext cx="1085312" cy="3273554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2" name="Graphic 78">
            <a:extLst>
              <a:ext uri="{FF2B5EF4-FFF2-40B4-BE49-F238E27FC236}">
                <a16:creationId xmlns:a16="http://schemas.microsoft.com/office/drawing/2014/main" id="{DBBA0A0D-8F6A-400A-9E49-8C008E2C7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08356" y="353329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31" name="Graphic 78">
              <a:extLst>
                <a:ext uri="{FF2B5EF4-FFF2-40B4-BE49-F238E27FC236}">
                  <a16:creationId xmlns:a16="http://schemas.microsoft.com/office/drawing/2014/main" id="{A5DD701E-4BC9-48E3-AF4F-013B52D63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aphic 78">
              <a:extLst>
                <a:ext uri="{FF2B5EF4-FFF2-40B4-BE49-F238E27FC236}">
                  <a16:creationId xmlns:a16="http://schemas.microsoft.com/office/drawing/2014/main" id="{FB658B62-664D-4B3B-BBDA-235666290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6" name="Graphic 78">
                <a:extLst>
                  <a:ext uri="{FF2B5EF4-FFF2-40B4-BE49-F238E27FC236}">
                    <a16:creationId xmlns:a16="http://schemas.microsoft.com/office/drawing/2014/main" id="{B11F9D25-67B1-4BDB-A290-97B93A19D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Graphic 78">
                <a:extLst>
                  <a:ext uri="{FF2B5EF4-FFF2-40B4-BE49-F238E27FC236}">
                    <a16:creationId xmlns:a16="http://schemas.microsoft.com/office/drawing/2014/main" id="{B9D5C40A-1B1B-4C25-9707-E8F1CF6EEC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Graphic 78">
                <a:extLst>
                  <a:ext uri="{FF2B5EF4-FFF2-40B4-BE49-F238E27FC236}">
                    <a16:creationId xmlns:a16="http://schemas.microsoft.com/office/drawing/2014/main" id="{2DD0C1D6-FF64-45AB-8775-83AB3C470B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Graphic 78">
                <a:extLst>
                  <a:ext uri="{FF2B5EF4-FFF2-40B4-BE49-F238E27FC236}">
                    <a16:creationId xmlns:a16="http://schemas.microsoft.com/office/drawing/2014/main" id="{15AFBB84-8485-4329-89FC-04663D985B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264A856-A4F6-4068-9AC3-7B38A00DA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2983E8C-44FB-463B-B6B0-B53E96ACC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6AD7FCC-3422-42C3-A2AD-69ADFEA6E3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4ECA670-C540-4DCE-8F03-EC843D518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ECB6083-DDE0-460C-987E-E64587630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7" name="Graphic 12">
              <a:extLst>
                <a:ext uri="{FF2B5EF4-FFF2-40B4-BE49-F238E27FC236}">
                  <a16:creationId xmlns:a16="http://schemas.microsoft.com/office/drawing/2014/main" id="{378004C4-6786-473C-BB2A-AAA6EF1151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15">
              <a:extLst>
                <a:ext uri="{FF2B5EF4-FFF2-40B4-BE49-F238E27FC236}">
                  <a16:creationId xmlns:a16="http://schemas.microsoft.com/office/drawing/2014/main" id="{455376B6-DAB5-4A34-A8BE-15DE02CAF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15">
              <a:extLst>
                <a:ext uri="{FF2B5EF4-FFF2-40B4-BE49-F238E27FC236}">
                  <a16:creationId xmlns:a16="http://schemas.microsoft.com/office/drawing/2014/main" id="{EC2A85A1-668E-48DF-A484-FADE64BE61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D16C5EE-54EB-4800-8860-E622EEDE84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Sottotitolo 5">
            <a:extLst>
              <a:ext uri="{FF2B5EF4-FFF2-40B4-BE49-F238E27FC236}">
                <a16:creationId xmlns:a16="http://schemas.microsoft.com/office/drawing/2014/main" id="{23E3170F-3CE9-BB4A-AF01-03375AF24C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9169" y="3668725"/>
            <a:ext cx="10072922" cy="1747837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Relazioni e strategie di dialogo</a:t>
            </a:r>
          </a:p>
        </p:txBody>
      </p:sp>
    </p:spTree>
    <p:extLst>
      <p:ext uri="{BB962C8B-B14F-4D97-AF65-F5344CB8AC3E}">
        <p14:creationId xmlns:p14="http://schemas.microsoft.com/office/powerpoint/2010/main" val="2476232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Quindi….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24000" y="2460044"/>
            <a:ext cx="1880654" cy="2078618"/>
          </a:xfrm>
        </p:spPr>
      </p:pic>
      <p:pic>
        <p:nvPicPr>
          <p:cNvPr id="11" name="Segnaposto contenuto 10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222537" y="1756126"/>
            <a:ext cx="2415845" cy="2782536"/>
          </a:xfr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4655" y="1783589"/>
            <a:ext cx="2817882" cy="370597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8381" y="1950736"/>
            <a:ext cx="1872106" cy="258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71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35959F4-53DA-47FF-BC24-1E5B75C69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7CF83E8-F6F0-41E3-B580-7412A04DD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53" name="Freeform: Shape 11">
              <a:extLst>
                <a:ext uri="{FF2B5EF4-FFF2-40B4-BE49-F238E27FC236}">
                  <a16:creationId xmlns:a16="http://schemas.microsoft.com/office/drawing/2014/main" id="{1A0B6DBB-705D-48D0-842C-F9DFA7684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54" name="Freeform: Shape 12">
              <a:extLst>
                <a:ext uri="{FF2B5EF4-FFF2-40B4-BE49-F238E27FC236}">
                  <a16:creationId xmlns:a16="http://schemas.microsoft.com/office/drawing/2014/main" id="{C194A764-16E1-4D0D-9357-76F80E608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55" name="Freeform: Shape 13">
              <a:extLst>
                <a:ext uri="{FF2B5EF4-FFF2-40B4-BE49-F238E27FC236}">
                  <a16:creationId xmlns:a16="http://schemas.microsoft.com/office/drawing/2014/main" id="{115B7F3F-A40D-4F24-8536-E2420B433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56" name="Graphic 12">
              <a:extLst>
                <a:ext uri="{FF2B5EF4-FFF2-40B4-BE49-F238E27FC236}">
                  <a16:creationId xmlns:a16="http://schemas.microsoft.com/office/drawing/2014/main" id="{CEF42844-A829-4ED2-A360-63BB2A7C4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Graphic 15">
              <a:extLst>
                <a:ext uri="{FF2B5EF4-FFF2-40B4-BE49-F238E27FC236}">
                  <a16:creationId xmlns:a16="http://schemas.microsoft.com/office/drawing/2014/main" id="{57B23B52-A1C3-44EF-BC11-9094A0DA1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Graphic 15">
              <a:extLst>
                <a:ext uri="{FF2B5EF4-FFF2-40B4-BE49-F238E27FC236}">
                  <a16:creationId xmlns:a16="http://schemas.microsoft.com/office/drawing/2014/main" id="{064E08E5-DA92-4CF2-A0BF-E34180022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7">
              <a:extLst>
                <a:ext uri="{FF2B5EF4-FFF2-40B4-BE49-F238E27FC236}">
                  <a16:creationId xmlns:a16="http://schemas.microsoft.com/office/drawing/2014/main" id="{7A222560-E657-4CAE-B667-7BE9E224B2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9226104-0061-4319-8237-9C001BF85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2" name="Graphic 78">
            <a:extLst>
              <a:ext uri="{FF2B5EF4-FFF2-40B4-BE49-F238E27FC236}">
                <a16:creationId xmlns:a16="http://schemas.microsoft.com/office/drawing/2014/main" id="{AC552FEA-472E-4E74-B31D-531852C1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2310570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60" name="Graphic 78">
              <a:extLst>
                <a:ext uri="{FF2B5EF4-FFF2-40B4-BE49-F238E27FC236}">
                  <a16:creationId xmlns:a16="http://schemas.microsoft.com/office/drawing/2014/main" id="{41DF3078-C636-4776-A616-D5BF3BC28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aphic 78">
              <a:extLst>
                <a:ext uri="{FF2B5EF4-FFF2-40B4-BE49-F238E27FC236}">
                  <a16:creationId xmlns:a16="http://schemas.microsoft.com/office/drawing/2014/main" id="{0D1A27FA-1310-4BC3-A071-1566746B2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61" name="Graphic 78">
                <a:extLst>
                  <a:ext uri="{FF2B5EF4-FFF2-40B4-BE49-F238E27FC236}">
                    <a16:creationId xmlns:a16="http://schemas.microsoft.com/office/drawing/2014/main" id="{99ACB9EB-84FE-4B33-9EF9-4EC7DAC25D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Graphic 78">
                <a:extLst>
                  <a:ext uri="{FF2B5EF4-FFF2-40B4-BE49-F238E27FC236}">
                    <a16:creationId xmlns:a16="http://schemas.microsoft.com/office/drawing/2014/main" id="{826E5EFB-0EF9-4DB8-99CB-5DD72009DB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Graphic 78">
                <a:extLst>
                  <a:ext uri="{FF2B5EF4-FFF2-40B4-BE49-F238E27FC236}">
                    <a16:creationId xmlns:a16="http://schemas.microsoft.com/office/drawing/2014/main" id="{86238E12-0689-4123-8B2E-E1CCFCC4C8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Graphic 78">
                <a:extLst>
                  <a:ext uri="{FF2B5EF4-FFF2-40B4-BE49-F238E27FC236}">
                    <a16:creationId xmlns:a16="http://schemas.microsoft.com/office/drawing/2014/main" id="{8538CF67-A00E-4955-A447-001BE02E77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142D98E1-37D2-4470-BF74-845E89795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3ED2C98F-B668-4CD9-862F-6BF4AE5D2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0"/>
            <a:ext cx="3976378" cy="127377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AA664C16-6D86-8238-B77E-7418E30CFD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3120398"/>
              </p:ext>
            </p:extLst>
          </p:nvPr>
        </p:nvGraphicFramePr>
        <p:xfrm>
          <a:off x="3487153" y="868537"/>
          <a:ext cx="4701033" cy="5487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Imperial eyes by Mary Louise Pratt | Open Library">
            <a:extLst>
              <a:ext uri="{FF2B5EF4-FFF2-40B4-BE49-F238E27FC236}">
                <a16:creationId xmlns:a16="http://schemas.microsoft.com/office/drawing/2014/main" id="{8D052CA0-5E3F-C217-DCDA-AF0BD7246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79" y="991457"/>
            <a:ext cx="2796337" cy="42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lanetary Longings cover image">
            <a:extLst>
              <a:ext uri="{FF2B5EF4-FFF2-40B4-BE49-F238E27FC236}">
                <a16:creationId xmlns:a16="http://schemas.microsoft.com/office/drawing/2014/main" id="{488B2F5E-3276-9CC6-7E36-28D352F3B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832" y="931769"/>
            <a:ext cx="3383168" cy="507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558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7" name="Rectangle 226">
            <a:extLst>
              <a:ext uri="{FF2B5EF4-FFF2-40B4-BE49-F238E27FC236}">
                <a16:creationId xmlns:a16="http://schemas.microsoft.com/office/drawing/2014/main" id="{2F9C493A-9F03-49B4-B3FB-19CE5AC11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0611AA6-A42B-BAA0-AD23-6BF0B5D4E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5566263" cy="145509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300" i="0" dirty="0"/>
              <a:t>INTE(G)RAZIONE &amp; </a:t>
            </a:r>
            <a:br>
              <a:rPr lang="en-US" sz="3300" i="0" dirty="0"/>
            </a:br>
            <a:r>
              <a:rPr lang="en-US" sz="3300" i="0" dirty="0"/>
              <a:t>Background </a:t>
            </a:r>
            <a:r>
              <a:rPr lang="en-US" sz="3300" i="0" dirty="0" err="1"/>
              <a:t>migratorio</a:t>
            </a:r>
            <a:endParaRPr lang="en-US" sz="3300" i="0" dirty="0"/>
          </a:p>
        </p:txBody>
      </p:sp>
      <p:sp>
        <p:nvSpPr>
          <p:cNvPr id="229" name="Freeform: Shape 228">
            <a:extLst>
              <a:ext uri="{FF2B5EF4-FFF2-40B4-BE49-F238E27FC236}">
                <a16:creationId xmlns:a16="http://schemas.microsoft.com/office/drawing/2014/main" id="{90A46C7D-C1BB-49B8-8D37-39742820E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31" name="Graphic 78">
            <a:extLst>
              <a:ext uri="{FF2B5EF4-FFF2-40B4-BE49-F238E27FC236}">
                <a16:creationId xmlns:a16="http://schemas.microsoft.com/office/drawing/2014/main" id="{61BBAB6F-65E6-4E2B-B363-6AB27C84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232" name="Graphic 78">
              <a:extLst>
                <a:ext uri="{FF2B5EF4-FFF2-40B4-BE49-F238E27FC236}">
                  <a16:creationId xmlns:a16="http://schemas.microsoft.com/office/drawing/2014/main" id="{6DA3BBB2-E620-4C13-98C9-FE1EF7D2E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3" name="Graphic 78">
              <a:extLst>
                <a:ext uri="{FF2B5EF4-FFF2-40B4-BE49-F238E27FC236}">
                  <a16:creationId xmlns:a16="http://schemas.microsoft.com/office/drawing/2014/main" id="{ADC9AB5D-88A1-4FA9-B467-E8EF8FFE5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234" name="Graphic 78">
                <a:extLst>
                  <a:ext uri="{FF2B5EF4-FFF2-40B4-BE49-F238E27FC236}">
                    <a16:creationId xmlns:a16="http://schemas.microsoft.com/office/drawing/2014/main" id="{0867B8E5-4535-4743-8235-6612FEA410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Graphic 78">
                <a:extLst>
                  <a:ext uri="{FF2B5EF4-FFF2-40B4-BE49-F238E27FC236}">
                    <a16:creationId xmlns:a16="http://schemas.microsoft.com/office/drawing/2014/main" id="{BE48FEA7-5915-4751-8090-63F3094324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Graphic 78">
                <a:extLst>
                  <a:ext uri="{FF2B5EF4-FFF2-40B4-BE49-F238E27FC236}">
                    <a16:creationId xmlns:a16="http://schemas.microsoft.com/office/drawing/2014/main" id="{32B378CE-44FD-4120-B9ED-7828D4EE9A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Graphic 78">
                <a:extLst>
                  <a:ext uri="{FF2B5EF4-FFF2-40B4-BE49-F238E27FC236}">
                    <a16:creationId xmlns:a16="http://schemas.microsoft.com/office/drawing/2014/main" id="{40FA43D3-D34B-4BC7-80D0-F3E75A222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aphicFrame>
        <p:nvGraphicFramePr>
          <p:cNvPr id="252" name="Segnaposto contenuto 2">
            <a:extLst>
              <a:ext uri="{FF2B5EF4-FFF2-40B4-BE49-F238E27FC236}">
                <a16:creationId xmlns:a16="http://schemas.microsoft.com/office/drawing/2014/main" id="{1E12371D-B64C-C3CA-1324-4366BAB0585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5717" y="2796427"/>
          <a:ext cx="5566263" cy="3274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FA9B969-D47C-404C-4B72-5F5782EF8B0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1789" y="10"/>
            <a:ext cx="5660211" cy="6857990"/>
          </a:xfrm>
          <a:prstGeom prst="rect">
            <a:avLst/>
          </a:prstGeom>
        </p:spPr>
      </p:pic>
      <p:sp>
        <p:nvSpPr>
          <p:cNvPr id="239" name="Freeform: Shape 238">
            <a:extLst>
              <a:ext uri="{FF2B5EF4-FFF2-40B4-BE49-F238E27FC236}">
                <a16:creationId xmlns:a16="http://schemas.microsoft.com/office/drawing/2014/main" id="{55820E42-2F9D-41EF-B67F-522A133B3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13D9BC31-B57D-4933-AD83-94F462D4C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D84AFEA3-A055-41AE-96F3-34BA58142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9028771F-62FA-4349-B7A8-CE1682D2C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319CDEE6-CB2F-49F0-B237-2A26A3D1D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45" name="Graphic 12">
              <a:extLst>
                <a:ext uri="{FF2B5EF4-FFF2-40B4-BE49-F238E27FC236}">
                  <a16:creationId xmlns:a16="http://schemas.microsoft.com/office/drawing/2014/main" id="{3DD82286-02D2-4210-A797-5D502D44A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Graphic 15">
              <a:extLst>
                <a:ext uri="{FF2B5EF4-FFF2-40B4-BE49-F238E27FC236}">
                  <a16:creationId xmlns:a16="http://schemas.microsoft.com/office/drawing/2014/main" id="{735449F4-80DA-4E06-B3B6-B9F519F4A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Graphic 15">
              <a:extLst>
                <a:ext uri="{FF2B5EF4-FFF2-40B4-BE49-F238E27FC236}">
                  <a16:creationId xmlns:a16="http://schemas.microsoft.com/office/drawing/2014/main" id="{61FABA3B-05B6-433C-90F9-8D9691A84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E1FEBA45-D0A3-4091-9956-161EDA21A0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00F9DDB-5E24-197E-A2CD-1E5F472F425B}"/>
              </a:ext>
            </a:extLst>
          </p:cNvPr>
          <p:cNvSpPr txBox="1"/>
          <p:nvPr/>
        </p:nvSpPr>
        <p:spPr>
          <a:xfrm>
            <a:off x="745295" y="5517119"/>
            <a:ext cx="504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/>
              <a:t>Anni ‘90: approccio differenzialista</a:t>
            </a:r>
          </a:p>
          <a:p>
            <a:pPr marL="285750" indent="-285750">
              <a:buFontTx/>
              <a:buChar char="-"/>
            </a:pPr>
            <a:r>
              <a:rPr lang="it-IT" dirty="0"/>
              <a:t>2000: UE inclusione sociale</a:t>
            </a:r>
          </a:p>
          <a:p>
            <a:pPr marL="285750" indent="-285750">
              <a:buFontTx/>
              <a:buChar char="-"/>
            </a:pPr>
            <a:r>
              <a:rPr lang="it-IT" dirty="0"/>
              <a:t>2015: crisi e approccio emergenziale</a:t>
            </a:r>
          </a:p>
          <a:p>
            <a:pPr marL="285750" indent="-285750">
              <a:buFontTx/>
              <a:buChar char="-"/>
            </a:pPr>
            <a:r>
              <a:rPr lang="it-IT" dirty="0"/>
              <a:t>2025:  decostruire per integrare</a:t>
            </a:r>
          </a:p>
        </p:txBody>
      </p:sp>
    </p:spTree>
    <p:extLst>
      <p:ext uri="{BB962C8B-B14F-4D97-AF65-F5344CB8AC3E}">
        <p14:creationId xmlns:p14="http://schemas.microsoft.com/office/powerpoint/2010/main" val="29979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F9C493A-9F03-49B4-B3FB-19CE5AC11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2FFCC5D-66C1-853A-F82C-765449420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5566263" cy="1455091"/>
          </a:xfrm>
        </p:spPr>
        <p:txBody>
          <a:bodyPr>
            <a:normAutofit/>
          </a:bodyPr>
          <a:lstStyle/>
          <a:p>
            <a:r>
              <a:rPr lang="it-IT" i="0" dirty="0"/>
              <a:t>Nuovi approcci e concetti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0A46C7D-C1BB-49B8-8D37-39742820E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aphic 78">
            <a:extLst>
              <a:ext uri="{FF2B5EF4-FFF2-40B4-BE49-F238E27FC236}">
                <a16:creationId xmlns:a16="http://schemas.microsoft.com/office/drawing/2014/main" id="{61BBAB6F-65E6-4E2B-B363-6AB27C84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4" name="Graphic 78">
              <a:extLst>
                <a:ext uri="{FF2B5EF4-FFF2-40B4-BE49-F238E27FC236}">
                  <a16:creationId xmlns:a16="http://schemas.microsoft.com/office/drawing/2014/main" id="{6DA3BBB2-E620-4C13-98C9-FE1EF7D2E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aphic 78">
              <a:extLst>
                <a:ext uri="{FF2B5EF4-FFF2-40B4-BE49-F238E27FC236}">
                  <a16:creationId xmlns:a16="http://schemas.microsoft.com/office/drawing/2014/main" id="{ADC9AB5D-88A1-4FA9-B467-E8EF8FFE5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6" name="Graphic 78">
                <a:extLst>
                  <a:ext uri="{FF2B5EF4-FFF2-40B4-BE49-F238E27FC236}">
                    <a16:creationId xmlns:a16="http://schemas.microsoft.com/office/drawing/2014/main" id="{0867B8E5-4535-4743-8235-6612FEA410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Graphic 78">
                <a:extLst>
                  <a:ext uri="{FF2B5EF4-FFF2-40B4-BE49-F238E27FC236}">
                    <a16:creationId xmlns:a16="http://schemas.microsoft.com/office/drawing/2014/main" id="{BE48FEA7-5915-4751-8090-63F3094324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Graphic 78">
                <a:extLst>
                  <a:ext uri="{FF2B5EF4-FFF2-40B4-BE49-F238E27FC236}">
                    <a16:creationId xmlns:a16="http://schemas.microsoft.com/office/drawing/2014/main" id="{32B378CE-44FD-4120-B9ED-7828D4EE9A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Graphic 78">
                <a:extLst>
                  <a:ext uri="{FF2B5EF4-FFF2-40B4-BE49-F238E27FC236}">
                    <a16:creationId xmlns:a16="http://schemas.microsoft.com/office/drawing/2014/main" id="{40FA43D3-D34B-4BC7-80D0-F3E75A222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B996BE9-F37A-1698-1006-5939FDEAF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17" y="2796427"/>
            <a:ext cx="5566263" cy="406157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AutoNum type="arabicParenR"/>
            </a:pPr>
            <a:r>
              <a:rPr lang="it-IT" sz="1700" b="1" dirty="0"/>
              <a:t>Transnazionalismo</a:t>
            </a:r>
            <a:r>
              <a:rPr lang="it-IT" sz="1700" dirty="0"/>
              <a:t> : Il processo mediante il quale i migranti costruiscono  campi sociali che legano insieme il paese di origine e quelli di insediamento (N. </a:t>
            </a:r>
            <a:r>
              <a:rPr lang="it-IT" sz="1700" dirty="0" err="1"/>
              <a:t>Glick</a:t>
            </a:r>
            <a:r>
              <a:rPr lang="it-IT" sz="1700" dirty="0"/>
              <a:t>-Schiller et al.1992) DIASPORA</a:t>
            </a:r>
          </a:p>
          <a:p>
            <a:pPr marL="457200" indent="-457200">
              <a:lnSpc>
                <a:spcPct val="100000"/>
              </a:lnSpc>
              <a:buAutoNum type="arabicParenR"/>
            </a:pPr>
            <a:r>
              <a:rPr lang="it-IT" sz="1700" b="1" dirty="0"/>
              <a:t>Super-</a:t>
            </a:r>
            <a:r>
              <a:rPr lang="it-IT" sz="1700" b="1" dirty="0" err="1"/>
              <a:t>diversity</a:t>
            </a:r>
            <a:r>
              <a:rPr lang="it-IT" sz="1700" b="1" dirty="0"/>
              <a:t> </a:t>
            </a:r>
            <a:r>
              <a:rPr lang="it-IT" sz="1700" dirty="0"/>
              <a:t>: sottolinea la diversificazione della diversità, la complessità eterogenea dei gruppi di migranti (S. </a:t>
            </a:r>
            <a:r>
              <a:rPr lang="it-IT" sz="1700" dirty="0" err="1"/>
              <a:t>Vertovec</a:t>
            </a:r>
            <a:r>
              <a:rPr lang="it-IT" sz="1700" dirty="0"/>
              <a:t> 2007)</a:t>
            </a:r>
          </a:p>
          <a:p>
            <a:pPr marL="457200" indent="-457200">
              <a:lnSpc>
                <a:spcPct val="100000"/>
              </a:lnSpc>
              <a:buAutoNum type="arabicParenR"/>
            </a:pPr>
            <a:r>
              <a:rPr lang="it-IT" sz="1700" b="1" dirty="0" err="1"/>
              <a:t>Multilingualism</a:t>
            </a:r>
            <a:r>
              <a:rPr lang="it-IT" sz="1700" dirty="0"/>
              <a:t>: capacità di utilizzare tre o più lingue, con implicazioni linguistiche e cognitive (J.J. Weber 2009)</a:t>
            </a:r>
          </a:p>
          <a:p>
            <a:pPr marL="457200" indent="-457200">
              <a:lnSpc>
                <a:spcPct val="100000"/>
              </a:lnSpc>
              <a:buAutoNum type="arabicParenR"/>
            </a:pPr>
            <a:r>
              <a:rPr lang="it-IT" sz="1700" b="1" dirty="0" err="1"/>
              <a:t>Reflexive</a:t>
            </a:r>
            <a:r>
              <a:rPr lang="it-IT" sz="1700" b="1" dirty="0"/>
              <a:t> Migration Studies </a:t>
            </a:r>
            <a:r>
              <a:rPr lang="it-IT" sz="1700" dirty="0"/>
              <a:t>: Mobilità intrecciate e interdipendenti (</a:t>
            </a:r>
            <a:r>
              <a:rPr lang="it-IT" sz="1700" dirty="0" err="1"/>
              <a:t>J</a:t>
            </a:r>
            <a:r>
              <a:rPr lang="it-IT" sz="1700" dirty="0"/>
              <a:t>. </a:t>
            </a:r>
            <a:r>
              <a:rPr lang="it-IT" sz="1700" dirty="0" err="1"/>
              <a:t>Dahinden</a:t>
            </a:r>
            <a:r>
              <a:rPr lang="it-IT" sz="1700" dirty="0"/>
              <a:t> 2022)</a:t>
            </a:r>
            <a:endParaRPr lang="it-IT" sz="1700" b="1" dirty="0"/>
          </a:p>
          <a:p>
            <a:pPr>
              <a:lnSpc>
                <a:spcPct val="100000"/>
              </a:lnSpc>
            </a:pPr>
            <a:endParaRPr lang="it-IT" sz="1700" dirty="0"/>
          </a:p>
        </p:txBody>
      </p:sp>
      <p:pic>
        <p:nvPicPr>
          <p:cNvPr id="6" name="Picture 4" descr="Lampadine bianche con una gialla che si distingue dalle altre">
            <a:extLst>
              <a:ext uri="{FF2B5EF4-FFF2-40B4-BE49-F238E27FC236}">
                <a16:creationId xmlns:a16="http://schemas.microsoft.com/office/drawing/2014/main" id="{FFF99A0C-FA76-5F7D-0725-39DBF6CF21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531789" y="10"/>
            <a:ext cx="5660211" cy="6857990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5820E42-2F9D-41EF-B67F-522A133B3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3D9BC31-B57D-4933-AD83-94F462D4C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84AFEA3-A055-41AE-96F3-34BA58142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028771F-62FA-4349-B7A8-CE1682D2C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19CDEE6-CB2F-49F0-B237-2A26A3D1D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7" name="Graphic 12">
              <a:extLst>
                <a:ext uri="{FF2B5EF4-FFF2-40B4-BE49-F238E27FC236}">
                  <a16:creationId xmlns:a16="http://schemas.microsoft.com/office/drawing/2014/main" id="{3DD82286-02D2-4210-A797-5D502D44A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15">
              <a:extLst>
                <a:ext uri="{FF2B5EF4-FFF2-40B4-BE49-F238E27FC236}">
                  <a16:creationId xmlns:a16="http://schemas.microsoft.com/office/drawing/2014/main" id="{735449F4-80DA-4E06-B3B6-B9F519F4A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15">
              <a:extLst>
                <a:ext uri="{FF2B5EF4-FFF2-40B4-BE49-F238E27FC236}">
                  <a16:creationId xmlns:a16="http://schemas.microsoft.com/office/drawing/2014/main" id="{61FABA3B-05B6-433C-90F9-8D9691A84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FEBA45-D0A3-4091-9956-161EDA21A0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54373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36">
            <a:extLst>
              <a:ext uri="{FF2B5EF4-FFF2-40B4-BE49-F238E27FC236}">
                <a16:creationId xmlns:a16="http://schemas.microsoft.com/office/drawing/2014/main" id="{2F9C493A-9F03-49B4-B3FB-19CE5AC11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5717" y="787068"/>
            <a:ext cx="4663649" cy="14550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/>
            <a:r>
              <a:rPr lang="en-US"/>
              <a:t>Progettare l’inclusione</a:t>
            </a:r>
          </a:p>
        </p:txBody>
      </p:sp>
      <p:sp>
        <p:nvSpPr>
          <p:cNvPr id="61" name="Freeform: Shape 38">
            <a:extLst>
              <a:ext uri="{FF2B5EF4-FFF2-40B4-BE49-F238E27FC236}">
                <a16:creationId xmlns:a16="http://schemas.microsoft.com/office/drawing/2014/main" id="{90A46C7D-C1BB-49B8-8D37-39742820E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62" name="Graphic 78">
            <a:extLst>
              <a:ext uri="{FF2B5EF4-FFF2-40B4-BE49-F238E27FC236}">
                <a16:creationId xmlns:a16="http://schemas.microsoft.com/office/drawing/2014/main" id="{61BBAB6F-65E6-4E2B-B363-6AB27C84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63" name="Graphic 78">
              <a:extLst>
                <a:ext uri="{FF2B5EF4-FFF2-40B4-BE49-F238E27FC236}">
                  <a16:creationId xmlns:a16="http://schemas.microsoft.com/office/drawing/2014/main" id="{6DA3BBB2-E620-4C13-98C9-FE1EF7D2E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aphic 78">
              <a:extLst>
                <a:ext uri="{FF2B5EF4-FFF2-40B4-BE49-F238E27FC236}">
                  <a16:creationId xmlns:a16="http://schemas.microsoft.com/office/drawing/2014/main" id="{ADC9AB5D-88A1-4FA9-B467-E8EF8FFE5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64" name="Graphic 78">
                <a:extLst>
                  <a:ext uri="{FF2B5EF4-FFF2-40B4-BE49-F238E27FC236}">
                    <a16:creationId xmlns:a16="http://schemas.microsoft.com/office/drawing/2014/main" id="{0867B8E5-4535-4743-8235-6612FEA410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Graphic 78">
                <a:extLst>
                  <a:ext uri="{FF2B5EF4-FFF2-40B4-BE49-F238E27FC236}">
                    <a16:creationId xmlns:a16="http://schemas.microsoft.com/office/drawing/2014/main" id="{BE48FEA7-5915-4751-8090-63F3094324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Graphic 78">
                <a:extLst>
                  <a:ext uri="{FF2B5EF4-FFF2-40B4-BE49-F238E27FC236}">
                    <a16:creationId xmlns:a16="http://schemas.microsoft.com/office/drawing/2014/main" id="{32B378CE-44FD-4120-B9ED-7828D4EE9A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Graphic 78">
                <a:extLst>
                  <a:ext uri="{FF2B5EF4-FFF2-40B4-BE49-F238E27FC236}">
                    <a16:creationId xmlns:a16="http://schemas.microsoft.com/office/drawing/2014/main" id="{40FA43D3-D34B-4BC7-80D0-F3E75A222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object 3"/>
          <p:cNvSpPr txBox="1"/>
          <p:nvPr/>
        </p:nvSpPr>
        <p:spPr>
          <a:xfrm>
            <a:off x="525717" y="2796427"/>
            <a:ext cx="4663649" cy="3274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270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tabLst>
                <a:tab pos="241300" algn="l"/>
              </a:tabLst>
            </a:pPr>
            <a:r>
              <a:rPr lang="en-US" sz="2000"/>
              <a:t>Ricerca scuole secondarie / servizi </a:t>
            </a:r>
          </a:p>
          <a:p>
            <a:pPr marL="885825" lvl="1" indent="-415925">
              <a:lnSpc>
                <a:spcPct val="110000"/>
              </a:lnSpc>
              <a:spcBef>
                <a:spcPts val="165"/>
              </a:spcBef>
              <a:buFont typeface="Arial" panose="020B0604020202020204" pitchFamily="34" charset="0"/>
              <a:buChar char=""/>
              <a:tabLst>
                <a:tab pos="885825" algn="l"/>
              </a:tabLst>
            </a:pPr>
            <a:r>
              <a:rPr lang="en-US" sz="2000"/>
              <a:t>formazione insegnanti/operatori</a:t>
            </a:r>
          </a:p>
          <a:p>
            <a:pPr marL="885825" lvl="1" indent="-415925">
              <a:lnSpc>
                <a:spcPct val="110000"/>
              </a:lnSpc>
              <a:spcBef>
                <a:spcPts val="50"/>
              </a:spcBef>
              <a:buFont typeface="Arial" panose="020B0604020202020204" pitchFamily="34" charset="0"/>
              <a:buChar char=""/>
              <a:tabLst>
                <a:tab pos="885825" algn="l"/>
              </a:tabLst>
            </a:pPr>
            <a:r>
              <a:rPr lang="en-US" sz="2000"/>
              <a:t>field work interdisciplinare</a:t>
            </a:r>
          </a:p>
          <a:p>
            <a:pPr marL="885825" lvl="1" indent="-415925">
              <a:lnSpc>
                <a:spcPct val="110000"/>
              </a:lnSpc>
              <a:spcBef>
                <a:spcPts val="165"/>
              </a:spcBef>
              <a:buFont typeface="Arial" panose="020B0604020202020204" pitchFamily="34" charset="0"/>
              <a:buChar char=""/>
              <a:tabLst>
                <a:tab pos="885825" algn="l"/>
              </a:tabLst>
            </a:pPr>
            <a:r>
              <a:rPr lang="en-US" sz="2000"/>
              <a:t>ricerca-azione</a:t>
            </a:r>
          </a:p>
          <a:p>
            <a:pPr marL="241300" indent="-228600">
              <a:lnSpc>
                <a:spcPct val="110000"/>
              </a:lnSpc>
              <a:spcBef>
                <a:spcPts val="55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2000"/>
              <a:t>Contesti extrascolastici</a:t>
            </a:r>
          </a:p>
          <a:p>
            <a:pPr marL="241300" indent="-228600">
              <a:lnSpc>
                <a:spcPct val="110000"/>
              </a:lnSpc>
              <a:spcBef>
                <a:spcPts val="67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2000"/>
              <a:t>Quotidianità di (micro)pratiche</a:t>
            </a:r>
          </a:p>
          <a:p>
            <a:pPr marL="241300" indent="-228600">
              <a:lnSpc>
                <a:spcPct val="11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2000"/>
              <a:t>Competenze e saperi informali</a:t>
            </a:r>
          </a:p>
        </p:txBody>
      </p:sp>
      <p:pic>
        <p:nvPicPr>
          <p:cNvPr id="68" name="Graphic 33" descr="Magnifying glass">
            <a:extLst>
              <a:ext uri="{FF2B5EF4-FFF2-40B4-BE49-F238E27FC236}">
                <a16:creationId xmlns:a16="http://schemas.microsoft.com/office/drawing/2014/main" id="{434980C3-641B-D0C8-0893-20D2EA909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53780" y="553415"/>
            <a:ext cx="5660211" cy="5660211"/>
          </a:xfrm>
          <a:prstGeom prst="rect">
            <a:avLst/>
          </a:prstGeom>
        </p:spPr>
      </p:pic>
      <p:sp>
        <p:nvSpPr>
          <p:cNvPr id="69" name="Freeform: Shape 48">
            <a:extLst>
              <a:ext uri="{FF2B5EF4-FFF2-40B4-BE49-F238E27FC236}">
                <a16:creationId xmlns:a16="http://schemas.microsoft.com/office/drawing/2014/main" id="{55820E42-2F9D-41EF-B67F-522A133B3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70" name="Group 50">
            <a:extLst>
              <a:ext uri="{FF2B5EF4-FFF2-40B4-BE49-F238E27FC236}">
                <a16:creationId xmlns:a16="http://schemas.microsoft.com/office/drawing/2014/main" id="{13D9BC31-B57D-4933-AD83-94F462D4C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71" name="Freeform: Shape 51">
              <a:extLst>
                <a:ext uri="{FF2B5EF4-FFF2-40B4-BE49-F238E27FC236}">
                  <a16:creationId xmlns:a16="http://schemas.microsoft.com/office/drawing/2014/main" id="{D84AFEA3-A055-41AE-96F3-34BA58142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2" name="Freeform: Shape 52">
              <a:extLst>
                <a:ext uri="{FF2B5EF4-FFF2-40B4-BE49-F238E27FC236}">
                  <a16:creationId xmlns:a16="http://schemas.microsoft.com/office/drawing/2014/main" id="{9028771F-62FA-4349-B7A8-CE1682D2C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3" name="Freeform: Shape 53">
              <a:extLst>
                <a:ext uri="{FF2B5EF4-FFF2-40B4-BE49-F238E27FC236}">
                  <a16:creationId xmlns:a16="http://schemas.microsoft.com/office/drawing/2014/main" id="{319CDEE6-CB2F-49F0-B237-2A26A3D1D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4" name="Graphic 12">
              <a:extLst>
                <a:ext uri="{FF2B5EF4-FFF2-40B4-BE49-F238E27FC236}">
                  <a16:creationId xmlns:a16="http://schemas.microsoft.com/office/drawing/2014/main" id="{3DD82286-02D2-4210-A797-5D502D44A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Graphic 15">
              <a:extLst>
                <a:ext uri="{FF2B5EF4-FFF2-40B4-BE49-F238E27FC236}">
                  <a16:creationId xmlns:a16="http://schemas.microsoft.com/office/drawing/2014/main" id="{735449F4-80DA-4E06-B3B6-B9F519F4A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Graphic 15">
              <a:extLst>
                <a:ext uri="{FF2B5EF4-FFF2-40B4-BE49-F238E27FC236}">
                  <a16:creationId xmlns:a16="http://schemas.microsoft.com/office/drawing/2014/main" id="{61FABA3B-05B6-433C-90F9-8D9691A84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57">
              <a:extLst>
                <a:ext uri="{FF2B5EF4-FFF2-40B4-BE49-F238E27FC236}">
                  <a16:creationId xmlns:a16="http://schemas.microsoft.com/office/drawing/2014/main" id="{E1FEBA45-D0A3-4091-9956-161EDA21A0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4C4B25E-8792-9D49-71D8-9EBE86141AEE}"/>
              </a:ext>
            </a:extLst>
          </p:cNvPr>
          <p:cNvSpPr txBox="1"/>
          <p:nvPr/>
        </p:nvSpPr>
        <p:spPr>
          <a:xfrm>
            <a:off x="6492393" y="2290572"/>
            <a:ext cx="584565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dirty="0"/>
              <a:t>Laboratorio di confine</a:t>
            </a:r>
          </a:p>
          <a:p>
            <a:pPr>
              <a:spcAft>
                <a:spcPts val="600"/>
              </a:spcAft>
            </a:pPr>
            <a:r>
              <a:rPr lang="it-IT" dirty="0"/>
              <a:t>	</a:t>
            </a:r>
          </a:p>
          <a:p>
            <a:pPr>
              <a:spcAft>
                <a:spcPts val="600"/>
              </a:spcAft>
            </a:pPr>
            <a:r>
              <a:rPr lang="it-IT" dirty="0"/>
              <a:t>CIMCS – Centro </a:t>
            </a:r>
            <a:r>
              <a:rPr lang="it-IT" dirty="0" err="1"/>
              <a:t>Interdip</a:t>
            </a:r>
            <a:r>
              <a:rPr lang="it-IT" dirty="0"/>
              <a:t> Migrazioni e Cooperazione </a:t>
            </a:r>
            <a:r>
              <a:rPr lang="it-IT" dirty="0" err="1"/>
              <a:t>Sost</a:t>
            </a:r>
            <a:r>
              <a:rPr lang="it-IT" dirty="0"/>
              <a:t>.</a:t>
            </a:r>
          </a:p>
          <a:p>
            <a:pPr>
              <a:spcAft>
                <a:spcPts val="600"/>
              </a:spcAft>
            </a:pPr>
            <a:r>
              <a:rPr lang="it-IT" dirty="0"/>
              <a:t>Vecchie e nuove Minoranze</a:t>
            </a:r>
          </a:p>
          <a:p>
            <a:pPr>
              <a:spcAft>
                <a:spcPts val="600"/>
              </a:spcAft>
            </a:pPr>
            <a:r>
              <a:rPr lang="it-IT" dirty="0" err="1"/>
              <a:t>Bordering</a:t>
            </a:r>
            <a:r>
              <a:rPr lang="it-IT" dirty="0"/>
              <a:t>  - Inclusione </a:t>
            </a:r>
            <a:r>
              <a:rPr lang="it-IT" dirty="0" err="1"/>
              <a:t>differerenziale</a:t>
            </a:r>
            <a:endParaRPr lang="it-IT" dirty="0"/>
          </a:p>
          <a:p>
            <a:pPr>
              <a:spcAft>
                <a:spcPts val="600"/>
              </a:spcAft>
            </a:pPr>
            <a:r>
              <a:rPr lang="it-IT" dirty="0"/>
              <a:t>Stratificazioni migratorie</a:t>
            </a:r>
          </a:p>
          <a:p>
            <a:pPr>
              <a:spcAft>
                <a:spcPts val="600"/>
              </a:spcAft>
            </a:pPr>
            <a:r>
              <a:rPr lang="it-IT" dirty="0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ja-JP" altLang="it-IT" sz="4400">
                <a:latin typeface="Arial"/>
              </a:rPr>
              <a:t>“</a:t>
            </a:r>
            <a:r>
              <a:rPr lang="it-IT" sz="4400" dirty="0"/>
              <a:t>Incontro tra culture</a:t>
            </a:r>
            <a:r>
              <a:rPr lang="ja-JP" altLang="it-IT" sz="4400">
                <a:latin typeface="Arial"/>
              </a:rPr>
              <a:t>”</a:t>
            </a:r>
            <a:r>
              <a:rPr lang="it-IT" sz="4400" dirty="0"/>
              <a:t> </a:t>
            </a:r>
          </a:p>
          <a:p>
            <a:pPr eaLnBrk="1" hangingPunct="1">
              <a:buFontTx/>
              <a:buNone/>
              <a:defRPr/>
            </a:pPr>
            <a:r>
              <a:rPr lang="it-IT" sz="4400" dirty="0"/>
              <a:t>Oppure:</a:t>
            </a:r>
          </a:p>
          <a:p>
            <a:pPr eaLnBrk="1" hangingPunct="1">
              <a:buFontTx/>
              <a:buNone/>
              <a:defRPr/>
            </a:pPr>
            <a:endParaRPr lang="it-IT" sz="4400" dirty="0"/>
          </a:p>
          <a:p>
            <a:pPr eaLnBrk="1" hangingPunct="1">
              <a:buFontTx/>
              <a:buNone/>
              <a:defRPr/>
            </a:pPr>
            <a:r>
              <a:rPr lang="ja-JP" altLang="it-IT" sz="4400">
                <a:latin typeface="Arial"/>
              </a:rPr>
              <a:t>“</a:t>
            </a:r>
            <a:r>
              <a:rPr lang="it-IT" sz="4400" dirty="0"/>
              <a:t>Incontro tra persone</a:t>
            </a:r>
            <a:r>
              <a:rPr lang="ja-JP" altLang="it-IT" sz="4400">
                <a:latin typeface="Arial"/>
              </a:rPr>
              <a:t>”</a:t>
            </a:r>
            <a:r>
              <a:rPr lang="it-IT" sz="4400" dirty="0"/>
              <a:t> 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4742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Lavoro di gruppo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60195" y="2524397"/>
            <a:ext cx="7200900" cy="4022558"/>
          </a:xfrm>
        </p:spPr>
        <p:txBody>
          <a:bodyPr>
            <a:normAutofit/>
          </a:bodyPr>
          <a:lstStyle/>
          <a:p>
            <a:r>
              <a:rPr lang="it-IT" dirty="0"/>
              <a:t>Analizzare modello (pro/contro) e conseguenze dell’applicazione seguenti modelli di rapporti tra popolazioni migranti/maggioranze native:</a:t>
            </a:r>
          </a:p>
          <a:p>
            <a:endParaRPr lang="it-IT" dirty="0"/>
          </a:p>
          <a:p>
            <a:pPr marL="514350" indent="-514350">
              <a:buAutoNum type="arabicPeriod"/>
            </a:pPr>
            <a:r>
              <a:rPr lang="it-IT" sz="2800" dirty="0"/>
              <a:t>Assimilazione</a:t>
            </a:r>
          </a:p>
          <a:p>
            <a:pPr marL="514350" indent="-514350">
              <a:buAutoNum type="arabicPeriod"/>
            </a:pPr>
            <a:r>
              <a:rPr lang="it-IT" sz="2800" dirty="0"/>
              <a:t>Integrazione </a:t>
            </a:r>
          </a:p>
          <a:p>
            <a:pPr marL="514350" indent="-514350">
              <a:buAutoNum type="arabicPeriod"/>
            </a:pPr>
            <a:r>
              <a:rPr lang="it-IT" sz="2800" dirty="0"/>
              <a:t>Acculturazione </a:t>
            </a:r>
          </a:p>
          <a:p>
            <a:pPr marL="514350" indent="-514350">
              <a:buAutoNum type="arabicPeriod"/>
            </a:pPr>
            <a:r>
              <a:rPr lang="it-IT" sz="2800" dirty="0"/>
              <a:t>Inclusione</a:t>
            </a:r>
          </a:p>
        </p:txBody>
      </p:sp>
    </p:spTree>
    <p:extLst>
      <p:ext uri="{BB962C8B-B14F-4D97-AF65-F5344CB8AC3E}">
        <p14:creationId xmlns:p14="http://schemas.microsoft.com/office/powerpoint/2010/main" val="333657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5055" y="160511"/>
            <a:ext cx="10396883" cy="1158140"/>
          </a:xfrm>
        </p:spPr>
        <p:txBody>
          <a:bodyPr/>
          <a:lstStyle/>
          <a:p>
            <a:r>
              <a:rPr lang="it-IT" dirty="0"/>
              <a:t>I TERMINI DELLA QUESTIONE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2035643" y="1704051"/>
            <a:ext cx="3816536" cy="3311189"/>
          </a:xfrm>
        </p:spPr>
        <p:txBody>
          <a:bodyPr>
            <a:normAutofit fontScale="77500" lnSpcReduction="20000"/>
          </a:bodyPr>
          <a:lstStyle/>
          <a:p>
            <a:r>
              <a:rPr lang="it-IT" dirty="0"/>
              <a:t>	</a:t>
            </a:r>
            <a:r>
              <a:rPr lang="it-IT" b="1" dirty="0"/>
              <a:t>INCLUSIONE</a:t>
            </a:r>
          </a:p>
          <a:p>
            <a:r>
              <a:rPr lang="it-IT" dirty="0"/>
              <a:t>L’inclusione rappresenta un processo, una filosofia dell’accettazione, ossia la capacità di fornire una cornice dentro cui gli alunni — a prescindere da abilità, genere, linguaggio, origine etnica o culturale — possono essere ugualmente valorizzati, trattati con rispetto e forniti di uguali opportunità a scuola. Come sottolinea il Centre for </a:t>
            </a:r>
            <a:r>
              <a:rPr lang="it-IT" dirty="0" err="1"/>
              <a:t>Studies</a:t>
            </a:r>
            <a:r>
              <a:rPr lang="it-IT" dirty="0"/>
              <a:t> on Inclusive </a:t>
            </a:r>
            <a:r>
              <a:rPr lang="it-IT" dirty="0" err="1"/>
              <a:t>Education</a:t>
            </a:r>
            <a:r>
              <a:rPr lang="it-IT" dirty="0"/>
              <a:t>, inclusione è ciò che avviene quando «ognuno sente di essere apprezzato e che la sua partecipazione è gradita». 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14"/>
          </p:nvPr>
        </p:nvSpPr>
        <p:spPr>
          <a:xfrm>
            <a:off x="6784481" y="1764244"/>
            <a:ext cx="4436244" cy="3951168"/>
          </a:xfrm>
        </p:spPr>
        <p:txBody>
          <a:bodyPr>
            <a:normAutofit/>
          </a:bodyPr>
          <a:lstStyle/>
          <a:p>
            <a:r>
              <a:rPr lang="it-IT" dirty="0"/>
              <a:t>	</a:t>
            </a:r>
            <a:r>
              <a:rPr lang="it-IT" b="1" dirty="0"/>
              <a:t>INTERCULTURA </a:t>
            </a:r>
          </a:p>
          <a:p>
            <a:r>
              <a:rPr lang="it-IT" dirty="0"/>
              <a:t>L’approccio interculturale pone la questione in termini di favorire il dialogo fra culture come obiettivo prioritario per costituire una solida coesione sociale in società multiculturali. 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168356" y="5275536"/>
            <a:ext cx="31786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VS </a:t>
            </a:r>
          </a:p>
          <a:p>
            <a:pPr algn="ctr"/>
            <a:r>
              <a:rPr lang="it-IT" sz="2000" b="1" dirty="0"/>
              <a:t>INTEGRAZIONE</a:t>
            </a:r>
          </a:p>
          <a:p>
            <a:pPr algn="ctr">
              <a:lnSpc>
                <a:spcPct val="100000"/>
              </a:lnSpc>
            </a:pPr>
            <a:r>
              <a:rPr lang="it-IT" sz="2000" dirty="0"/>
              <a:t>minoranza/maggioranza</a:t>
            </a:r>
          </a:p>
          <a:p>
            <a:pPr algn="ctr">
              <a:lnSpc>
                <a:spcPct val="100000"/>
              </a:lnSpc>
            </a:pPr>
            <a:r>
              <a:rPr lang="it-IT" sz="2000" dirty="0"/>
              <a:t>normalizzazione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202021" y="3693185"/>
            <a:ext cx="4066868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00"/>
              </a:spcBef>
            </a:pPr>
            <a:endParaRPr lang="it-IT" sz="2000" dirty="0"/>
          </a:p>
          <a:p>
            <a:pPr algn="ctr">
              <a:spcBef>
                <a:spcPts val="200"/>
              </a:spcBef>
            </a:pPr>
            <a:r>
              <a:rPr lang="it-IT" sz="2000" dirty="0"/>
              <a:t>VS </a:t>
            </a:r>
          </a:p>
          <a:p>
            <a:pPr algn="ctr">
              <a:spcBef>
                <a:spcPts val="200"/>
              </a:spcBef>
            </a:pPr>
            <a:endParaRPr lang="it-IT" sz="2000" dirty="0"/>
          </a:p>
          <a:p>
            <a:pPr algn="ctr">
              <a:spcBef>
                <a:spcPts val="200"/>
              </a:spcBef>
            </a:pPr>
            <a:r>
              <a:rPr lang="it-IT" sz="2000" b="1" dirty="0"/>
              <a:t>MULTICULTURALISMO/</a:t>
            </a:r>
          </a:p>
          <a:p>
            <a:pPr algn="ctr">
              <a:spcBef>
                <a:spcPts val="200"/>
              </a:spcBef>
            </a:pPr>
            <a:r>
              <a:rPr lang="it-IT" sz="2000" b="1" dirty="0"/>
              <a:t>ASSIMILAZIONISMO</a:t>
            </a:r>
          </a:p>
          <a:p>
            <a:r>
              <a:rPr lang="it-IT" sz="2000" dirty="0"/>
              <a:t>Politiche educative e modelli pedagogici ancorati su di una visione statica della società centrata sull’opposizione fra “maggioranza” e “minoranza”.</a:t>
            </a:r>
          </a:p>
        </p:txBody>
      </p:sp>
      <p:sp>
        <p:nvSpPr>
          <p:cNvPr id="13" name="Freccia bidirezionale orizzontale 12"/>
          <p:cNvSpPr/>
          <p:nvPr/>
        </p:nvSpPr>
        <p:spPr>
          <a:xfrm>
            <a:off x="5730501" y="5422990"/>
            <a:ext cx="1175657" cy="49551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bidirezionale orizzontale 4"/>
          <p:cNvSpPr/>
          <p:nvPr/>
        </p:nvSpPr>
        <p:spPr>
          <a:xfrm>
            <a:off x="5156033" y="1764244"/>
            <a:ext cx="2324594" cy="24938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725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7" grpId="0"/>
      <p:bldP spid="8" grpId="0"/>
      <p:bldP spid="1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Inclusione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La nozione di </a:t>
            </a:r>
            <a:r>
              <a:rPr lang="it-IT" b="1" dirty="0"/>
              <a:t>inclusione</a:t>
            </a:r>
            <a:r>
              <a:rPr lang="it-IT" dirty="0"/>
              <a:t> riconosce che c’è un rischio di esclusione che occorre prevenire attivamente</a:t>
            </a:r>
            <a:r>
              <a:rPr lang="is-IS" dirty="0"/>
              <a:t>…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4757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ocaVTI">
  <a:themeElements>
    <a:clrScheme name="AnalogousFromLightSeedRightStep">
      <a:dk1>
        <a:srgbClr val="000000"/>
      </a:dk1>
      <a:lt1>
        <a:srgbClr val="FFFFFF"/>
      </a:lt1>
      <a:dk2>
        <a:srgbClr val="413424"/>
      </a:dk2>
      <a:lt2>
        <a:srgbClr val="E2E5E8"/>
      </a:lt2>
      <a:accent1>
        <a:srgbClr val="D19651"/>
      </a:accent1>
      <a:accent2>
        <a:srgbClr val="A9A64F"/>
      </a:accent2>
      <a:accent3>
        <a:srgbClr val="90AB63"/>
      </a:accent3>
      <a:accent4>
        <a:srgbClr val="66B253"/>
      </a:accent4>
      <a:accent5>
        <a:srgbClr val="58B46B"/>
      </a:accent5>
      <a:accent6>
        <a:srgbClr val="53B28E"/>
      </a:accent6>
      <a:hlink>
        <a:srgbClr val="6283AA"/>
      </a:hlink>
      <a:folHlink>
        <a:srgbClr val="7F7F7F"/>
      </a:folHlink>
    </a:clrScheme>
    <a:fontScheme name="Custom 36">
      <a:majorFont>
        <a:latin typeface="Georgia Pro Semibold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caVTI" id="{D79FE1D1-0489-4A69-8531-D0B8CDC31CBE}" vid="{CEBA7FE6-C04B-474E-964F-B022887AD13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424</Words>
  <Application>Microsoft Macintosh PowerPoint</Application>
  <PresentationFormat>Widescreen</PresentationFormat>
  <Paragraphs>69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Arial</vt:lpstr>
      <vt:lpstr>Avenir Next LT Pro</vt:lpstr>
      <vt:lpstr>Avenir Next LT Pro Light</vt:lpstr>
      <vt:lpstr>Georgia Pro Semibold</vt:lpstr>
      <vt:lpstr>RocaVTI</vt:lpstr>
      <vt:lpstr>Comunicazione transculturale</vt:lpstr>
      <vt:lpstr>Presentazione standard di PowerPoint</vt:lpstr>
      <vt:lpstr>INTE(G)RAZIONE &amp;  Background migratorio</vt:lpstr>
      <vt:lpstr>Nuovi approcci e concetti</vt:lpstr>
      <vt:lpstr>Progettare l’inclusione</vt:lpstr>
      <vt:lpstr>Presentazione standard di PowerPoint</vt:lpstr>
      <vt:lpstr>Lavoro di gruppo </vt:lpstr>
      <vt:lpstr>I TERMINI DELLA QUESTIONE</vt:lpstr>
      <vt:lpstr>Inclusione</vt:lpstr>
      <vt:lpstr>Quindi….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L’integrazione delle persone di origine straniera</dc:title>
  <dc:subject/>
  <dc:creator>ALTIN ROBERTA</dc:creator>
  <cp:keywords/>
  <dc:description/>
  <cp:lastModifiedBy>ALTIN ROBERTA</cp:lastModifiedBy>
  <cp:revision>31</cp:revision>
  <dcterms:created xsi:type="dcterms:W3CDTF">2023-06-05T17:52:55Z</dcterms:created>
  <dcterms:modified xsi:type="dcterms:W3CDTF">2025-04-24T15:59:24Z</dcterms:modified>
  <cp:category/>
</cp:coreProperties>
</file>