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693" r:id="rId4"/>
    <p:sldId id="742" r:id="rId5"/>
    <p:sldId id="752" r:id="rId6"/>
    <p:sldId id="746" r:id="rId7"/>
    <p:sldId id="747" r:id="rId8"/>
    <p:sldId id="755" r:id="rId9"/>
    <p:sldId id="753" r:id="rId10"/>
    <p:sldId id="754" r:id="rId11"/>
    <p:sldId id="762" r:id="rId12"/>
    <p:sldId id="751" r:id="rId13"/>
    <p:sldId id="748" r:id="rId14"/>
    <p:sldId id="692" r:id="rId15"/>
    <p:sldId id="646" r:id="rId16"/>
    <p:sldId id="700" r:id="rId17"/>
    <p:sldId id="749" r:id="rId18"/>
    <p:sldId id="760" r:id="rId19"/>
    <p:sldId id="756" r:id="rId20"/>
    <p:sldId id="704" r:id="rId21"/>
    <p:sldId id="757" r:id="rId22"/>
    <p:sldId id="767" r:id="rId23"/>
    <p:sldId id="758" r:id="rId24"/>
    <p:sldId id="766" r:id="rId25"/>
    <p:sldId id="761" r:id="rId26"/>
    <p:sldId id="759" r:id="rId27"/>
    <p:sldId id="763" r:id="rId28"/>
    <p:sldId id="765" r:id="rId29"/>
    <p:sldId id="764" r:id="rId30"/>
    <p:sldId id="703" r:id="rId31"/>
    <p:sldId id="769" r:id="rId32"/>
    <p:sldId id="744" r:id="rId33"/>
    <p:sldId id="745" r:id="rId34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Segoe UI Semilight" panose="020B0402040204020203" pitchFamily="34" charset="0"/>
      <p:regular r:id="rId39"/>
      <p:italic r:id="rId40"/>
    </p:embeddedFont>
    <p:embeddedFont>
      <p:font typeface="Swis721 Cn BT" panose="020B0506020202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7AA"/>
    <a:srgbClr val="F2F2F2"/>
    <a:srgbClr val="A2A2A2"/>
    <a:srgbClr val="F4FBFE"/>
    <a:srgbClr val="E0F3FC"/>
    <a:srgbClr val="1485BE"/>
    <a:srgbClr val="008080"/>
    <a:srgbClr val="FF6600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4" autoAdjust="0"/>
    <p:restoredTop sz="94660"/>
  </p:normalViewPr>
  <p:slideViewPr>
    <p:cSldViewPr snapToGrid="0">
      <p:cViewPr>
        <p:scale>
          <a:sx n="75" d="100"/>
          <a:sy n="75" d="100"/>
        </p:scale>
        <p:origin x="3365" y="9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600" b="1" kern="120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A. A.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2022-2023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+390405583489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10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 verticali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10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Partizioni interne verticali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277AA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11691BB-80B1-FD54-4692-DF7DD1E43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b="4663"/>
          <a:stretch>
            <a:fillRect/>
          </a:stretch>
        </p:blipFill>
        <p:spPr bwMode="auto">
          <a:xfrm>
            <a:off x="474728" y="1132239"/>
            <a:ext cx="8194543" cy="50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9658E23D-980D-3743-6410-56C52F00E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829" y="1306286"/>
            <a:ext cx="2352221" cy="551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PARTIZIONE VISIVA</a:t>
            </a:r>
          </a:p>
        </p:txBody>
      </p:sp>
    </p:spTree>
    <p:extLst>
      <p:ext uri="{BB962C8B-B14F-4D97-AF65-F5344CB8AC3E}">
        <p14:creationId xmlns:p14="http://schemas.microsoft.com/office/powerpoint/2010/main" val="1783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BDE45DC5-4871-FC2E-4F9B-9A5A80D2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591"/>
          <a:stretch>
            <a:fillRect/>
          </a:stretch>
        </p:blipFill>
        <p:spPr bwMode="auto">
          <a:xfrm>
            <a:off x="628651" y="1167883"/>
            <a:ext cx="3575050" cy="50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C6B68BC3-57C2-5259-5644-3EE7F68C4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"/>
          <a:stretch>
            <a:fillRect/>
          </a:stretch>
        </p:blipFill>
        <p:spPr bwMode="auto">
          <a:xfrm>
            <a:off x="4939465" y="1167884"/>
            <a:ext cx="3575883" cy="50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63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delle partizioni verticali</a:t>
            </a:r>
          </a:p>
        </p:txBody>
      </p:sp>
      <p:pic>
        <p:nvPicPr>
          <p:cNvPr id="25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3C75FB9E-B36B-E470-19AC-B640211D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0370" r="19281" b="4074"/>
          <a:stretch>
            <a:fillRect/>
          </a:stretch>
        </p:blipFill>
        <p:spPr bwMode="auto">
          <a:xfrm>
            <a:off x="2873828" y="1128889"/>
            <a:ext cx="6096000" cy="50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13">
            <a:extLst>
              <a:ext uri="{FF2B5EF4-FFF2-40B4-BE49-F238E27FC236}">
                <a16:creationId xmlns:a16="http://schemas.microsoft.com/office/drawing/2014/main" id="{6C96735A-4F5A-00DC-CC9F-208A91087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08" y="1291771"/>
            <a:ext cx="2406650" cy="888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Camere di degenza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Ospedale Borgo Trento, Verona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0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0F525A2B-6ECC-72A0-826F-4D90E463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23271"/>
            <a:ext cx="6783464" cy="50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delle partizioni verticali</a:t>
            </a:r>
          </a:p>
        </p:txBody>
      </p:sp>
      <p:sp>
        <p:nvSpPr>
          <p:cNvPr id="26" name="Rettangolo 13">
            <a:extLst>
              <a:ext uri="{FF2B5EF4-FFF2-40B4-BE49-F238E27FC236}">
                <a16:creationId xmlns:a16="http://schemas.microsoft.com/office/drawing/2014/main" id="{6C96735A-4F5A-00DC-CC9F-208A91087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965" y="5145451"/>
            <a:ext cx="2406650" cy="888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Sala operatoria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Ospedale di Spilimbergo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8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Caratterizzazione e funzionamento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10.2</a:t>
            </a:r>
          </a:p>
        </p:txBody>
      </p:sp>
    </p:spTree>
    <p:extLst>
      <p:ext uri="{BB962C8B-B14F-4D97-AF65-F5344CB8AC3E}">
        <p14:creationId xmlns:p14="http://schemas.microsoft.com/office/powerpoint/2010/main" val="1601202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36265" y="3328479"/>
            <a:ext cx="2499147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Sostegno ai carichi</a:t>
            </a:r>
          </a:p>
          <a:p>
            <a:r>
              <a:rPr lang="it-IT" dirty="0"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Resistenza al fuoco</a:t>
            </a:r>
          </a:p>
          <a:p>
            <a:r>
              <a:rPr lang="it-IT" dirty="0">
                <a:latin typeface="Swis721 Cn BT" panose="020B0506020202030204" pitchFamily="34" charset="0"/>
              </a:rPr>
              <a:t>Rapporto peso / carichi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84596" y="3328479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Parte </a:t>
            </a:r>
            <a:r>
              <a:rPr lang="it-IT" sz="1600" b="1" dirty="0">
                <a:latin typeface="Swis721 Cn BT" panose="020B0506020202030204" pitchFamily="34" charset="0"/>
              </a:rPr>
              <a:t>RESISTENTE</a:t>
            </a:r>
          </a:p>
          <a:p>
            <a:r>
              <a:rPr lang="it-IT" sz="1600" b="1" dirty="0">
                <a:latin typeface="Swis721 Cn BT" panose="020B0506020202030204" pitchFamily="34" charset="0"/>
              </a:rPr>
              <a:t>(SETTO)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84596" y="5481785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481785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dirty="0">
                <a:latin typeface="Swis721 Cn BT" panose="020B0506020202030204" pitchFamily="34" charset="0"/>
              </a:rPr>
              <a:t>Reazione / Resistenza al fuoco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 rot="5400000">
            <a:off x="536432" y="3593528"/>
            <a:ext cx="3619965" cy="1092820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 rot="5400000">
            <a:off x="-1317180" y="3916913"/>
            <a:ext cx="3619965" cy="446052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 rot="5400000">
            <a:off x="2385031" y="3916919"/>
            <a:ext cx="3619965" cy="446037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238806" y="2059175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10800000" flipH="1" flipV="1">
            <a:off x="3540536" y="2059175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>
            <a:off x="1192062" y="1909008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277AA"/>
                </a:solidFill>
                <a:cs typeface="Segoe UI Semilight" panose="020B0402040204020203" pitchFamily="34" charset="0"/>
              </a:rPr>
              <a:t>interno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>
            <a:off x="2405180" y="1909008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277AA"/>
                </a:solidFill>
                <a:cs typeface="Segoe UI Semilight" panose="020B0402040204020203" pitchFamily="34" charset="0"/>
              </a:rPr>
              <a:t>interno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84596" y="2418260"/>
            <a:ext cx="1727200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500" b="1" spc="-20" dirty="0">
                <a:latin typeface="Swis721 Cn BT" panose="020B0506020202030204" pitchFamily="34" charset="0"/>
              </a:rPr>
              <a:t>COMPLETAMENTO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o</a:t>
            </a:r>
          </a:p>
          <a:p>
            <a:r>
              <a:rPr lang="it-IT" sz="1500" b="1" spc="-20" dirty="0"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418260"/>
            <a:ext cx="2499147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latin typeface="Swis721 Cn BT" panose="020B0506020202030204" pitchFamily="34" charset="0"/>
              </a:rPr>
              <a:t>Regolarizzazione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84597" y="1852933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48863" y="1851104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dirty="0">
                <a:latin typeface="Swis721 Cn BT" panose="020B0506020202030204" pitchFamily="34" charset="0"/>
              </a:rPr>
              <a:t>Reazione / Resistenza al fuoco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Esploso per composizione degli elementi tecnologici di partizione verticale</a:t>
            </a:r>
          </a:p>
        </p:txBody>
      </p:sp>
      <p:sp>
        <p:nvSpPr>
          <p:cNvPr id="3" name="Triangolo rettangolo 2">
            <a:extLst>
              <a:ext uri="{FF2B5EF4-FFF2-40B4-BE49-F238E27FC236}">
                <a16:creationId xmlns:a16="http://schemas.microsoft.com/office/drawing/2014/main" id="{205C8328-FFD1-5664-9FBA-CE269B6D80F4}"/>
              </a:ext>
            </a:extLst>
          </p:cNvPr>
          <p:cNvSpPr/>
          <p:nvPr/>
        </p:nvSpPr>
        <p:spPr>
          <a:xfrm>
            <a:off x="889000" y="2507159"/>
            <a:ext cx="673938" cy="3442757"/>
          </a:xfrm>
          <a:prstGeom prst="rtTriangle">
            <a:avLst/>
          </a:prstGeom>
          <a:noFill/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24" name="Triangolo rettangolo 23">
            <a:extLst>
              <a:ext uri="{FF2B5EF4-FFF2-40B4-BE49-F238E27FC236}">
                <a16:creationId xmlns:a16="http://schemas.microsoft.com/office/drawing/2014/main" id="{3C195D52-8183-9EB5-4B6A-C4D453564F43}"/>
              </a:ext>
            </a:extLst>
          </p:cNvPr>
          <p:cNvSpPr/>
          <p:nvPr/>
        </p:nvSpPr>
        <p:spPr>
          <a:xfrm rot="10800000">
            <a:off x="952894" y="2329955"/>
            <a:ext cx="673938" cy="3442757"/>
          </a:xfrm>
          <a:prstGeom prst="rtTriangle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31" name="Triangolo rettangolo 30">
            <a:extLst>
              <a:ext uri="{FF2B5EF4-FFF2-40B4-BE49-F238E27FC236}">
                <a16:creationId xmlns:a16="http://schemas.microsoft.com/office/drawing/2014/main" id="{28056B56-5FF1-5B47-F4DE-9829F2F30044}"/>
              </a:ext>
            </a:extLst>
          </p:cNvPr>
          <p:cNvSpPr/>
          <p:nvPr/>
        </p:nvSpPr>
        <p:spPr>
          <a:xfrm>
            <a:off x="3061332" y="2507159"/>
            <a:ext cx="673938" cy="3442757"/>
          </a:xfrm>
          <a:prstGeom prst="rtTriangle">
            <a:avLst/>
          </a:prstGeom>
          <a:noFill/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32" name="Triangolo rettangolo 31">
            <a:extLst>
              <a:ext uri="{FF2B5EF4-FFF2-40B4-BE49-F238E27FC236}">
                <a16:creationId xmlns:a16="http://schemas.microsoft.com/office/drawing/2014/main" id="{15E3EFD0-72B8-AA3A-C45A-DDB2188157F0}"/>
              </a:ext>
            </a:extLst>
          </p:cNvPr>
          <p:cNvSpPr/>
          <p:nvPr/>
        </p:nvSpPr>
        <p:spPr>
          <a:xfrm rot="10800000">
            <a:off x="3125226" y="2329955"/>
            <a:ext cx="673938" cy="3442757"/>
          </a:xfrm>
          <a:prstGeom prst="rtTriangle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Swis721 Cn BT" panose="020B0506020202030204" pitchFamily="34" charset="0"/>
            </a:endParaRP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3D5374DD-0A29-5F41-FC29-9BE4929B5BFF}"/>
              </a:ext>
            </a:extLst>
          </p:cNvPr>
          <p:cNvSpPr txBox="1">
            <a:spLocks/>
          </p:cNvSpPr>
          <p:nvPr/>
        </p:nvSpPr>
        <p:spPr>
          <a:xfrm>
            <a:off x="4584596" y="4523978"/>
            <a:ext cx="1727200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500" b="1" spc="-20" dirty="0">
                <a:latin typeface="Swis721 Cn BT" panose="020B0506020202030204" pitchFamily="34" charset="0"/>
              </a:rPr>
              <a:t>COMPLETAMENTO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o</a:t>
            </a:r>
          </a:p>
          <a:p>
            <a:r>
              <a:rPr lang="it-IT" sz="1500" b="1" spc="-20" dirty="0"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D8BD8C7E-0E9B-543E-45BC-442AF678DBD8}"/>
              </a:ext>
            </a:extLst>
          </p:cNvPr>
          <p:cNvSpPr txBox="1">
            <a:spLocks/>
          </p:cNvSpPr>
          <p:nvPr/>
        </p:nvSpPr>
        <p:spPr>
          <a:xfrm>
            <a:off x="6536265" y="4523978"/>
            <a:ext cx="2499147" cy="807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dirty="0">
                <a:latin typeface="Swis721 Cn BT" panose="020B0506020202030204" pitchFamily="34" charset="0"/>
              </a:rPr>
              <a:t>Regolarizzazione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Integrazione impiantistica</a:t>
            </a:r>
          </a:p>
        </p:txBody>
      </p:sp>
    </p:spTree>
    <p:extLst>
      <p:ext uri="{BB962C8B-B14F-4D97-AF65-F5344CB8AC3E}">
        <p14:creationId xmlns:p14="http://schemas.microsoft.com/office/powerpoint/2010/main" val="191901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Stabilità meccanica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8A07D47-F76A-AD66-DE71-CDE95CF78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09592"/>
            <a:ext cx="3943350" cy="525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2EEDAF8-5B81-381E-EE86-A80E69415C93}"/>
              </a:ext>
            </a:extLst>
          </p:cNvPr>
          <p:cNvSpPr txBox="1">
            <a:spLocks/>
          </p:cNvSpPr>
          <p:nvPr/>
        </p:nvSpPr>
        <p:spPr>
          <a:xfrm>
            <a:off x="5771211" y="2624822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esigenze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F6944C6-DEDB-7AE9-3475-1C37F14B470C}"/>
              </a:ext>
            </a:extLst>
          </p:cNvPr>
          <p:cNvSpPr txBox="1">
            <a:spLocks/>
          </p:cNvSpPr>
          <p:nvPr/>
        </p:nvSpPr>
        <p:spPr>
          <a:xfrm>
            <a:off x="6771715" y="4073150"/>
            <a:ext cx="1371886" cy="67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gestione dei carichi variabili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86BE4A56-634A-A563-B2D9-BEBD60EE78C8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 bwMode="auto">
          <a:xfrm rot="16200000" flipH="1">
            <a:off x="6667352" y="3282844"/>
            <a:ext cx="776164" cy="80444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Forma 9">
            <a:extLst>
              <a:ext uri="{FF2B5EF4-FFF2-40B4-BE49-F238E27FC236}">
                <a16:creationId xmlns:a16="http://schemas.microsoft.com/office/drawing/2014/main" id="{F1CE3FEC-0C87-66F5-4500-B011C63AA80F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 bwMode="auto">
          <a:xfrm rot="5400000">
            <a:off x="5875361" y="3295298"/>
            <a:ext cx="776163" cy="7795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6E9CF346-DD7C-B54D-B0CE-3E356238813D}"/>
              </a:ext>
            </a:extLst>
          </p:cNvPr>
          <p:cNvSpPr txBox="1">
            <a:spLocks/>
          </p:cNvSpPr>
          <p:nvPr/>
        </p:nvSpPr>
        <p:spPr>
          <a:xfrm>
            <a:off x="5763352" y="1388366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PARTIZIONI VERTICALI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A985F3B-AFA2-D016-4EB6-1931051F33F5}"/>
              </a:ext>
            </a:extLst>
          </p:cNvPr>
          <p:cNvSpPr txBox="1">
            <a:spLocks/>
          </p:cNvSpPr>
          <p:nvPr/>
        </p:nvSpPr>
        <p:spPr>
          <a:xfrm>
            <a:off x="5187729" y="4073149"/>
            <a:ext cx="1371885" cy="67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peso contenuto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81A841-1BA2-5D03-F5E0-74E6EE70D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714" y="4849314"/>
            <a:ext cx="1371886" cy="396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orizzontali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00DB74F6-E03B-1335-2CCF-58D440521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714" y="5334707"/>
            <a:ext cx="1743636" cy="396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verticali nel piano</a:t>
            </a: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E2B7E323-71B0-98BD-D17F-B62F38F08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713" y="5820101"/>
            <a:ext cx="1743637" cy="396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verticali fuori piano</a:t>
            </a:r>
          </a:p>
        </p:txBody>
      </p:sp>
    </p:spTree>
    <p:extLst>
      <p:ext uri="{BB962C8B-B14F-4D97-AF65-F5344CB8AC3E}">
        <p14:creationId xmlns:p14="http://schemas.microsoft.com/office/powerpoint/2010/main" val="4213021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Stabilità meccanica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8B3875-8F83-1B8F-9046-70D9C2A2E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/>
          <a:stretch>
            <a:fillRect/>
          </a:stretch>
        </p:blipFill>
        <p:spPr bwMode="auto">
          <a:xfrm>
            <a:off x="692150" y="1071563"/>
            <a:ext cx="3790950" cy="52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4">
            <a:extLst>
              <a:ext uri="{FF2B5EF4-FFF2-40B4-BE49-F238E27FC236}">
                <a16:creationId xmlns:a16="http://schemas.microsoft.com/office/drawing/2014/main" id="{25389B00-FDC0-05BB-6165-1A02CE196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953" y="3001290"/>
            <a:ext cx="72008" cy="1728092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AA90C48A-17CD-41A6-C961-6135094FD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825" y="2830286"/>
            <a:ext cx="2743200" cy="144008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0" name="Rettangolo 30">
            <a:extLst>
              <a:ext uri="{FF2B5EF4-FFF2-40B4-BE49-F238E27FC236}">
                <a16:creationId xmlns:a16="http://schemas.microsoft.com/office/drawing/2014/main" id="{BAC26253-A363-C907-7B2E-7C8B4479A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825" y="4756378"/>
            <a:ext cx="2743200" cy="144008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AE9F1DB-B80F-4686-0428-2FDE7183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763" y="2120674"/>
            <a:ext cx="73025" cy="674687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5" name="Rettangolo 12">
            <a:extLst>
              <a:ext uri="{FF2B5EF4-FFF2-40B4-BE49-F238E27FC236}">
                <a16:creationId xmlns:a16="http://schemas.microsoft.com/office/drawing/2014/main" id="{13ACC202-DEE9-0E2A-581D-8505C709A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788" y="3433580"/>
            <a:ext cx="266304" cy="469310"/>
          </a:xfrm>
          <a:prstGeom prst="rect">
            <a:avLst/>
          </a:prstGeom>
          <a:solidFill>
            <a:srgbClr val="1277AA"/>
          </a:solidFill>
          <a:ln w="9525" algn="ctr">
            <a:solidFill>
              <a:srgbClr val="1277AA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" name="Freccia circolare in giù 27">
            <a:extLst>
              <a:ext uri="{FF2B5EF4-FFF2-40B4-BE49-F238E27FC236}">
                <a16:creationId xmlns:a16="http://schemas.microsoft.com/office/drawing/2014/main" id="{D9FBFD27-E365-0101-F44D-F5C60D58C311}"/>
              </a:ext>
            </a:extLst>
          </p:cNvPr>
          <p:cNvSpPr>
            <a:spLocks noChangeArrowheads="1"/>
          </p:cNvSpPr>
          <p:nvPr/>
        </p:nvSpPr>
        <p:spPr bwMode="auto">
          <a:xfrm rot="566501">
            <a:off x="6146800" y="3581174"/>
            <a:ext cx="817563" cy="476250"/>
          </a:xfrm>
          <a:prstGeom prst="curvedDownArrow">
            <a:avLst>
              <a:gd name="adj1" fmla="val 24963"/>
              <a:gd name="adj2" fmla="val 49918"/>
              <a:gd name="adj3" fmla="val 25000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A3BAD3B3-E401-38E9-1E85-F63169E68894}"/>
              </a:ext>
            </a:extLst>
          </p:cNvPr>
          <p:cNvSpPr/>
          <p:nvPr/>
        </p:nvSpPr>
        <p:spPr>
          <a:xfrm>
            <a:off x="6290780" y="2481011"/>
            <a:ext cx="200990" cy="742110"/>
          </a:xfrm>
          <a:prstGeom prst="downArrow">
            <a:avLst>
              <a:gd name="adj1" fmla="val 25311"/>
              <a:gd name="adj2" fmla="val 155354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F891EF69-B053-3174-441D-2EC581DCE450}"/>
              </a:ext>
            </a:extLst>
          </p:cNvPr>
          <p:cNvSpPr/>
          <p:nvPr/>
        </p:nvSpPr>
        <p:spPr>
          <a:xfrm>
            <a:off x="6457139" y="3661783"/>
            <a:ext cx="200990" cy="742110"/>
          </a:xfrm>
          <a:prstGeom prst="downArrow">
            <a:avLst>
              <a:gd name="adj1" fmla="val 25311"/>
              <a:gd name="adj2" fmla="val 155354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AC33273C-5185-4915-4497-E566D6F1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889" y="3406625"/>
            <a:ext cx="1625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carico appeso</a:t>
            </a:r>
          </a:p>
        </p:txBody>
      </p:sp>
    </p:spTree>
    <p:extLst>
      <p:ext uri="{BB962C8B-B14F-4D97-AF65-F5344CB8AC3E}">
        <p14:creationId xmlns:p14="http://schemas.microsoft.com/office/powerpoint/2010/main" val="3750336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massive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5DBD425-2FF5-B52C-5191-C601271BD0E9}"/>
              </a:ext>
            </a:extLst>
          </p:cNvPr>
          <p:cNvSpPr txBox="1">
            <a:spLocks/>
          </p:cNvSpPr>
          <p:nvPr/>
        </p:nvSpPr>
        <p:spPr>
          <a:xfrm>
            <a:off x="3197218" y="1717242"/>
            <a:ext cx="1484395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monostrato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5A234BD5-8AD3-386A-E76A-92C3534CEE21}"/>
              </a:ext>
            </a:extLst>
          </p:cNvPr>
          <p:cNvCxnSpPr>
            <a:cxnSpLocks/>
            <a:stCxn id="47" idx="3"/>
            <a:endCxn id="5" idx="1"/>
          </p:cNvCxnSpPr>
          <p:nvPr/>
        </p:nvCxnSpPr>
        <p:spPr bwMode="auto">
          <a:xfrm flipV="1">
            <a:off x="2644774" y="2041242"/>
            <a:ext cx="552444" cy="53037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F4DD0ADA-F96D-1515-B5AC-6DC0DEAEC036}"/>
              </a:ext>
            </a:extLst>
          </p:cNvPr>
          <p:cNvSpPr txBox="1">
            <a:spLocks/>
          </p:cNvSpPr>
          <p:nvPr/>
        </p:nvSpPr>
        <p:spPr>
          <a:xfrm>
            <a:off x="3197218" y="4492759"/>
            <a:ext cx="1484395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 err="1">
                <a:latin typeface="Swis721 Cn BT" panose="020B0506020202030204" pitchFamily="34" charset="0"/>
              </a:rPr>
              <a:t>pluristrato</a:t>
            </a:r>
            <a:endParaRPr lang="it-IT" dirty="0">
              <a:latin typeface="Swis721 Cn BT" panose="020B0506020202030204" pitchFamily="34" charset="0"/>
            </a:endParaRP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8C2DFA22-15C9-558C-B2CB-345B8A8AE583}"/>
              </a:ext>
            </a:extLst>
          </p:cNvPr>
          <p:cNvCxnSpPr>
            <a:cxnSpLocks/>
            <a:stCxn id="47" idx="3"/>
            <a:endCxn id="8" idx="1"/>
          </p:cNvCxnSpPr>
          <p:nvPr/>
        </p:nvCxnSpPr>
        <p:spPr bwMode="auto">
          <a:xfrm>
            <a:off x="2644774" y="2571614"/>
            <a:ext cx="552444" cy="224488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7">
            <a:extLst>
              <a:ext uri="{FF2B5EF4-FFF2-40B4-BE49-F238E27FC236}">
                <a16:creationId xmlns:a16="http://schemas.microsoft.com/office/drawing/2014/main" id="{564EC6F4-A7EF-F529-932E-D749F7B0E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443" y="1128588"/>
            <a:ext cx="576096" cy="2134224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2" name="Rettangolo 19">
            <a:extLst>
              <a:ext uri="{FF2B5EF4-FFF2-40B4-BE49-F238E27FC236}">
                <a16:creationId xmlns:a16="http://schemas.microsoft.com/office/drawing/2014/main" id="{E766CCD6-0B8D-F715-EB04-A347AA48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539" y="1128588"/>
            <a:ext cx="72012" cy="2134224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3" name="Rettangolo 43">
            <a:extLst>
              <a:ext uri="{FF2B5EF4-FFF2-40B4-BE49-F238E27FC236}">
                <a16:creationId xmlns:a16="http://schemas.microsoft.com/office/drawing/2014/main" id="{B01E0D6F-108B-65F2-2B95-E621A98E7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327" y="1128587"/>
            <a:ext cx="72012" cy="2134224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9" name="Rettangolo 50">
            <a:extLst>
              <a:ext uri="{FF2B5EF4-FFF2-40B4-BE49-F238E27FC236}">
                <a16:creationId xmlns:a16="http://schemas.microsoft.com/office/drawing/2014/main" id="{0A493983-FDC7-A344-E464-A9122232F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414" y="3941137"/>
            <a:ext cx="576096" cy="211946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0" name="Rettangolo 51">
            <a:extLst>
              <a:ext uri="{FF2B5EF4-FFF2-40B4-BE49-F238E27FC236}">
                <a16:creationId xmlns:a16="http://schemas.microsoft.com/office/drawing/2014/main" id="{7AF45E02-E4F8-851C-5AEB-EA8F8C8BAFA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273788" y="3941135"/>
            <a:ext cx="45720" cy="2119464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1" name="Rettangolo 52">
            <a:extLst>
              <a:ext uri="{FF2B5EF4-FFF2-40B4-BE49-F238E27FC236}">
                <a16:creationId xmlns:a16="http://schemas.microsoft.com/office/drawing/2014/main" id="{C7C354DB-A5EA-DA48-31E9-F6BF216C5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298" y="3941135"/>
            <a:ext cx="60900" cy="2119463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Rettangolo 57">
            <a:extLst>
              <a:ext uri="{FF2B5EF4-FFF2-40B4-BE49-F238E27FC236}">
                <a16:creationId xmlns:a16="http://schemas.microsoft.com/office/drawing/2014/main" id="{AF19E18C-6F9E-420D-CFCE-8F8C5FF5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905" y="3941136"/>
            <a:ext cx="138598" cy="2119462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3" name="Rettangolo 60">
            <a:extLst>
              <a:ext uri="{FF2B5EF4-FFF2-40B4-BE49-F238E27FC236}">
                <a16:creationId xmlns:a16="http://schemas.microsoft.com/office/drawing/2014/main" id="{BDF063B0-4AEA-580D-514E-E8D1B89EFD2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670501" y="3941134"/>
            <a:ext cx="45720" cy="2119465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4" name="Rettangolo 66">
            <a:extLst>
              <a:ext uri="{FF2B5EF4-FFF2-40B4-BE49-F238E27FC236}">
                <a16:creationId xmlns:a16="http://schemas.microsoft.com/office/drawing/2014/main" id="{280D3588-F8F9-E232-A763-C96CAAE9A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466" y="3941139"/>
            <a:ext cx="576096" cy="2134223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5" name="Rettangolo 67">
            <a:extLst>
              <a:ext uri="{FF2B5EF4-FFF2-40B4-BE49-F238E27FC236}">
                <a16:creationId xmlns:a16="http://schemas.microsoft.com/office/drawing/2014/main" id="{27842C71-0A24-B68F-B0CD-FBCBF219B3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48599" y="3941138"/>
            <a:ext cx="50963" cy="2134223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6" name="Rettangolo 68">
            <a:extLst>
              <a:ext uri="{FF2B5EF4-FFF2-40B4-BE49-F238E27FC236}">
                <a16:creationId xmlns:a16="http://schemas.microsoft.com/office/drawing/2014/main" id="{161A0EEB-2210-E6C8-2307-3644DCD17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350" y="3941137"/>
            <a:ext cx="72012" cy="2134225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7" name="Rettangolo 64">
            <a:extLst>
              <a:ext uri="{FF2B5EF4-FFF2-40B4-BE49-F238E27FC236}">
                <a16:creationId xmlns:a16="http://schemas.microsoft.com/office/drawing/2014/main" id="{8E3D05A1-85F4-57AF-C871-E9CB69B74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1957" y="3941137"/>
            <a:ext cx="138598" cy="2134225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8" name="Rettangolo 65">
            <a:extLst>
              <a:ext uri="{FF2B5EF4-FFF2-40B4-BE49-F238E27FC236}">
                <a16:creationId xmlns:a16="http://schemas.microsoft.com/office/drawing/2014/main" id="{F61A1250-23EA-251F-9C0A-7A137672DC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50552" y="3941138"/>
            <a:ext cx="50963" cy="2134226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9" name="Rettangolo 61">
            <a:extLst>
              <a:ext uri="{FF2B5EF4-FFF2-40B4-BE49-F238E27FC236}">
                <a16:creationId xmlns:a16="http://schemas.microsoft.com/office/drawing/2014/main" id="{188208FD-18C6-4475-387E-E99FF83D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672" y="3941137"/>
            <a:ext cx="216036" cy="2134225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dirty="0">
              <a:solidFill>
                <a:schemeClr val="lt1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379D383-C6B5-7316-C716-5A49FD5BC002}"/>
              </a:ext>
            </a:extLst>
          </p:cNvPr>
          <p:cNvSpPr/>
          <p:nvPr/>
        </p:nvSpPr>
        <p:spPr>
          <a:xfrm rot="5400000">
            <a:off x="5365976" y="4894672"/>
            <a:ext cx="2119461" cy="212396"/>
          </a:xfrm>
          <a:prstGeom prst="rect">
            <a:avLst/>
          </a:prstGeom>
          <a:noFill/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1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630F718E-DD1A-84C8-AA1B-4B9A62BF4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E6C91E3-3882-9B77-18FF-D549C87C307B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massive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in blocchi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EE88078-F7EF-B763-4F62-AC1375707BA4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calcestruzzo cellulare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DC5AD937-6781-416A-FEC9-2519DC3FEE8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 flipV="1">
            <a:off x="2644774" y="1597733"/>
            <a:ext cx="555626" cy="97388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A0C00375-137A-6D6F-1DE3-F30E56210F55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laterizio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D0EC483C-B4B3-45E9-2667-46EE7F852908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 bwMode="auto">
          <a:xfrm>
            <a:off x="2644774" y="2571614"/>
            <a:ext cx="552444" cy="10149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504772E4-E3AE-CC03-E42A-285CBCA9041F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argilla cellulare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F3C54A7B-C445-A42C-7DAD-29997770D2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 bwMode="auto">
          <a:xfrm>
            <a:off x="2644774" y="2571614"/>
            <a:ext cx="552445" cy="2052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09E457B1-25E7-C622-6808-C77763AAA2F3}"/>
              </a:ext>
            </a:extLst>
          </p:cNvPr>
          <p:cNvSpPr txBox="1">
            <a:spLocks/>
          </p:cNvSpPr>
          <p:nvPr/>
        </p:nvSpPr>
        <p:spPr>
          <a:xfrm>
            <a:off x="3197218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gesso</a:t>
            </a:r>
          </a:p>
        </p:txBody>
      </p:sp>
      <p:cxnSp>
        <p:nvCxnSpPr>
          <p:cNvPr id="31" name="Forma 9">
            <a:extLst>
              <a:ext uri="{FF2B5EF4-FFF2-40B4-BE49-F238E27FC236}">
                <a16:creationId xmlns:a16="http://schemas.microsoft.com/office/drawing/2014/main" id="{9A9CB9F6-14B1-3DCB-7A5C-86649C710DE3}"/>
              </a:ext>
            </a:extLst>
          </p:cNvPr>
          <p:cNvCxnSpPr>
            <a:cxnSpLocks/>
            <a:stCxn id="9" idx="3"/>
            <a:endCxn id="30" idx="1"/>
          </p:cNvCxnSpPr>
          <p:nvPr/>
        </p:nvCxnSpPr>
        <p:spPr bwMode="auto">
          <a:xfrm>
            <a:off x="2644774" y="2571614"/>
            <a:ext cx="552444" cy="200934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5">
            <a:extLst>
              <a:ext uri="{FF2B5EF4-FFF2-40B4-BE49-F238E27FC236}">
                <a16:creationId xmlns:a16="http://schemas.microsoft.com/office/drawing/2014/main" id="{B36B8F20-D908-415B-2D44-33715C3D2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93" y="3822995"/>
            <a:ext cx="3150221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17">
            <a:extLst>
              <a:ext uri="{FF2B5EF4-FFF2-40B4-BE49-F238E27FC236}">
                <a16:creationId xmlns:a16="http://schemas.microsoft.com/office/drawing/2014/main" id="{57F870EF-6E61-B7CD-6929-27D1485BDE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14671"/>
          <a:stretch/>
        </p:blipFill>
        <p:spPr bwMode="auto">
          <a:xfrm>
            <a:off x="6868803" y="1163392"/>
            <a:ext cx="2195797" cy="245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18">
            <a:extLst>
              <a:ext uri="{FF2B5EF4-FFF2-40B4-BE49-F238E27FC236}">
                <a16:creationId xmlns:a16="http://schemas.microsoft.com/office/drawing/2014/main" id="{F6CCAA19-333B-308C-D1B8-28097F482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30" y="1595500"/>
            <a:ext cx="2027720" cy="178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3">
            <a:extLst>
              <a:ext uri="{FF2B5EF4-FFF2-40B4-BE49-F238E27FC236}">
                <a16:creationId xmlns:a16="http://schemas.microsoft.com/office/drawing/2014/main" id="{442861A4-B7C6-8382-7BF6-F9EE3BFF6DC6}"/>
              </a:ext>
            </a:extLst>
          </p:cNvPr>
          <p:cNvSpPr txBox="1">
            <a:spLocks/>
          </p:cNvSpPr>
          <p:nvPr/>
        </p:nvSpPr>
        <p:spPr>
          <a:xfrm>
            <a:off x="700086" y="3038957"/>
            <a:ext cx="1944687" cy="802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…per assemblaggio incollato</a:t>
            </a:r>
          </a:p>
        </p:txBody>
      </p:sp>
    </p:spTree>
    <p:extLst>
      <p:ext uri="{BB962C8B-B14F-4D97-AF65-F5344CB8AC3E}">
        <p14:creationId xmlns:p14="http://schemas.microsoft.com/office/powerpoint/2010/main" val="394391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Generalità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10.1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E1C5D2DD-5F31-EBDE-C554-A01CA2CE2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1" y="1201420"/>
            <a:ext cx="2169006" cy="204737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49DAC04-4DC7-2BF1-D41B-D5BB3830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49" y="2656841"/>
            <a:ext cx="1889891" cy="206230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26C50E6-7406-E21C-8A4B-C0260F8AB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694" y="4119880"/>
            <a:ext cx="2170112" cy="1970562"/>
          </a:xfrm>
          <a:prstGeom prst="rect">
            <a:avLst/>
          </a:prstGeom>
        </p:spPr>
      </p:pic>
      <p:sp>
        <p:nvSpPr>
          <p:cNvPr id="32" name="Rectangle 16">
            <a:extLst>
              <a:ext uri="{FF2B5EF4-FFF2-40B4-BE49-F238E27FC236}">
                <a16:creationId xmlns:a16="http://schemas.microsoft.com/office/drawing/2014/main" id="{79C37193-BDEB-D078-D62D-46FE3B82E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566510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FA12E80-F446-AF58-4BE2-C4E72C04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06" y="428588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A9CA7429-44FB-04D7-B6C6-B38ABE25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2910245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59E07AC-5ECE-9C09-7388-1ED2FA7FC001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Gli elementi divisori possono essere posizionati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trasversalmente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parallelamente all’ordito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 solaio su cui devono poggiare.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 caso 1), il carico risulta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equamente ripartito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sugli elementi di ordito.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 caso 2), il divisorio grava su uno o più travetti che possono essere sostituiti da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travetto in c.a.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spessore di solaio.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 caso 3), la posizione sfavorevole rende necessario un locale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irrobustimento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dell’armatura che permetta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distribuzione del carico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 due o più travetti disponibili.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garantire la flessibilità dell’intervento, si può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incrementare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sovraccarico permanente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nell’ordine di 0,5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kN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m</a:t>
            </a:r>
            <a:r>
              <a:rPr lang="it-IT" sz="1200" baseline="300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-2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con adeguata armatura di ripartizione.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111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79C37193-BDEB-D078-D62D-46FE3B82E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566510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FA12E80-F446-AF58-4BE2-C4E72C04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06" y="428588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A9CA7429-44FB-04D7-B6C6-B38ABE25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2910245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massive stratificate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8B99ADF-B4DD-7B47-52FB-63A37937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1"/>
          <a:stretch/>
        </p:blipFill>
        <p:spPr>
          <a:xfrm>
            <a:off x="4663440" y="1158080"/>
            <a:ext cx="2019300" cy="24559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EE91864-5AC3-8527-C67D-AF8000745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40"/>
          <a:stretch/>
        </p:blipFill>
        <p:spPr>
          <a:xfrm>
            <a:off x="6774179" y="1158080"/>
            <a:ext cx="2019301" cy="245594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2E548E1-6A5B-3893-3533-9A5EF7DEA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526" y="3751340"/>
            <a:ext cx="2023303" cy="245594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ABD56E4-1194-2930-3B0F-3EEBB959B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455" y="3123247"/>
            <a:ext cx="3400169" cy="3084037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F29377DD-57E0-2895-3C11-314836D8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3041050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intonaco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37CE0AB-391A-C259-4553-F83CE9FD4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3639424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termoacustico</a:t>
            </a: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4F0E49EA-FF89-36A8-DE83-7669599D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4225415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intonaco</a:t>
            </a: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0230659C-C7A8-220C-7237-B678BB91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4866449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tramezze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A0D97CBC-3636-61CB-1337-53A5254B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553686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taglio</a:t>
            </a:r>
          </a:p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alla base</a:t>
            </a:r>
          </a:p>
        </p:txBody>
      </p:sp>
    </p:spTree>
    <p:extLst>
      <p:ext uri="{BB962C8B-B14F-4D97-AF65-F5344CB8AC3E}">
        <p14:creationId xmlns:p14="http://schemas.microsoft.com/office/powerpoint/2010/main" val="3632569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5B4B1E3-32D3-D781-9B20-CC41A3A6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39" y="2638972"/>
            <a:ext cx="3864419" cy="360093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79C37193-BDEB-D078-D62D-46FE3B82E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566510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FA12E80-F446-AF58-4BE2-C4E72C04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06" y="428588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A9CA7429-44FB-04D7-B6C6-B38ABE25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395" y="2910245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massive stratificate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8B99ADF-B4DD-7B47-52FB-63A37937F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71"/>
          <a:stretch/>
        </p:blipFill>
        <p:spPr>
          <a:xfrm>
            <a:off x="4663440" y="1158080"/>
            <a:ext cx="2019300" cy="24559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EE91864-5AC3-8527-C67D-AF80007455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540"/>
          <a:stretch/>
        </p:blipFill>
        <p:spPr>
          <a:xfrm>
            <a:off x="6774179" y="1158080"/>
            <a:ext cx="2019301" cy="245594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2E548E1-6A5B-3893-3533-9A5EF7DEA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526" y="3751340"/>
            <a:ext cx="2023303" cy="2455944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F29377DD-57E0-2895-3C11-314836D8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39" y="303342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doppia lastra</a:t>
            </a:r>
          </a:p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 cartongesso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37CE0AB-391A-C259-4553-F83CE9FD4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228" y="3495123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lastra in cartongesso</a:t>
            </a: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0230659C-C7A8-220C-7237-B678BB91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228" y="462799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termoacustico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A0D97CBC-3636-61CB-1337-53A5254B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769" y="5736144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taglio</a:t>
            </a:r>
          </a:p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alla base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5CB9F1D-7EB4-DA4C-5E13-FC994302859E}"/>
              </a:ext>
            </a:extLst>
          </p:cNvPr>
          <p:cNvSpPr/>
          <p:nvPr/>
        </p:nvSpPr>
        <p:spPr>
          <a:xfrm>
            <a:off x="1892395" y="3033426"/>
            <a:ext cx="444405" cy="245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4B888139-2DCA-DC3E-08E2-109B3B8B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228" y="296310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tramezza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9B2D2828-13FA-8F72-D352-B826CD6C4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228" y="4017599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lastra in cartongesso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21DBAA4-DFAA-D461-7F3B-AAD3E1AA75AC}"/>
              </a:ext>
            </a:extLst>
          </p:cNvPr>
          <p:cNvSpPr/>
          <p:nvPr/>
        </p:nvSpPr>
        <p:spPr>
          <a:xfrm>
            <a:off x="3246228" y="4505302"/>
            <a:ext cx="1307656" cy="122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40909863-BF74-D1F5-330B-69409C101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425" y="5187576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termoacustico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ABB1B35-F5C0-1AB3-7D09-6F9F5BDE7253}"/>
              </a:ext>
            </a:extLst>
          </p:cNvPr>
          <p:cNvSpPr/>
          <p:nvPr/>
        </p:nvSpPr>
        <p:spPr>
          <a:xfrm>
            <a:off x="1892395" y="5521594"/>
            <a:ext cx="872318" cy="24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771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leggere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22539A2-D6DE-6AFD-2C46-F69EED2C7BD4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legno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5AAF3D29-07EB-C0D1-5055-282C1356D131}"/>
              </a:ext>
            </a:extLst>
          </p:cNvPr>
          <p:cNvCxnSpPr>
            <a:cxnSpLocks/>
            <a:endCxn id="18" idx="1"/>
          </p:cNvCxnSpPr>
          <p:nvPr/>
        </p:nvCxnSpPr>
        <p:spPr bwMode="auto">
          <a:xfrm flipV="1">
            <a:off x="2644774" y="1597733"/>
            <a:ext cx="555626" cy="97388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904D43A6-FF47-06F3-BF3B-85C8DD04D4F4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acciaio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EECD00D3-6810-C888-C379-B5D6F78A8F7B}"/>
              </a:ext>
            </a:extLst>
          </p:cNvPr>
          <p:cNvCxnSpPr>
            <a:cxnSpLocks/>
            <a:endCxn id="26" idx="1"/>
          </p:cNvCxnSpPr>
          <p:nvPr/>
        </p:nvCxnSpPr>
        <p:spPr bwMode="auto">
          <a:xfrm>
            <a:off x="2644774" y="2571614"/>
            <a:ext cx="552444" cy="10149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E3188405-C585-4EAE-B4F6-02CBB1034A84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alluminio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101B50C9-B3DB-F101-28F8-C6BDF2470A27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>
            <a:off x="2644774" y="2571614"/>
            <a:ext cx="552445" cy="2052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8849EDA2-92DD-2693-D830-BD9D98A73710}"/>
              </a:ext>
            </a:extLst>
          </p:cNvPr>
          <p:cNvSpPr txBox="1">
            <a:spLocks/>
          </p:cNvSpPr>
          <p:nvPr/>
        </p:nvSpPr>
        <p:spPr>
          <a:xfrm>
            <a:off x="3197218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cartongesso</a:t>
            </a:r>
          </a:p>
        </p:txBody>
      </p:sp>
      <p:cxnSp>
        <p:nvCxnSpPr>
          <p:cNvPr id="38" name="Forma 9">
            <a:extLst>
              <a:ext uri="{FF2B5EF4-FFF2-40B4-BE49-F238E27FC236}">
                <a16:creationId xmlns:a16="http://schemas.microsoft.com/office/drawing/2014/main" id="{20207F06-83D9-B83E-ABFB-A22089845840}"/>
              </a:ext>
            </a:extLst>
          </p:cNvPr>
          <p:cNvCxnSpPr>
            <a:cxnSpLocks/>
            <a:endCxn id="37" idx="1"/>
          </p:cNvCxnSpPr>
          <p:nvPr/>
        </p:nvCxnSpPr>
        <p:spPr bwMode="auto">
          <a:xfrm>
            <a:off x="2644774" y="2571614"/>
            <a:ext cx="552444" cy="200934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shoji, edificio, finestra&#10;&#10;Descrizione generata automaticamente">
            <a:extLst>
              <a:ext uri="{FF2B5EF4-FFF2-40B4-BE49-F238E27FC236}">
                <a16:creationId xmlns:a16="http://schemas.microsoft.com/office/drawing/2014/main" id="{7D8F0BC7-23F8-780C-B896-72645EC01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6684" y="2208019"/>
            <a:ext cx="5218393" cy="29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83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leggere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22539A2-D6DE-6AFD-2C46-F69EED2C7BD4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legno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5AAF3D29-07EB-C0D1-5055-282C1356D131}"/>
              </a:ext>
            </a:extLst>
          </p:cNvPr>
          <p:cNvCxnSpPr>
            <a:cxnSpLocks/>
            <a:endCxn id="18" idx="1"/>
          </p:cNvCxnSpPr>
          <p:nvPr/>
        </p:nvCxnSpPr>
        <p:spPr bwMode="auto">
          <a:xfrm flipV="1">
            <a:off x="2644774" y="1597733"/>
            <a:ext cx="555626" cy="97388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904D43A6-FF47-06F3-BF3B-85C8DD04D4F4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acciaio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EECD00D3-6810-C888-C379-B5D6F78A8F7B}"/>
              </a:ext>
            </a:extLst>
          </p:cNvPr>
          <p:cNvCxnSpPr>
            <a:cxnSpLocks/>
            <a:endCxn id="26" idx="1"/>
          </p:cNvCxnSpPr>
          <p:nvPr/>
        </p:nvCxnSpPr>
        <p:spPr bwMode="auto">
          <a:xfrm>
            <a:off x="2644774" y="2571614"/>
            <a:ext cx="552444" cy="10149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E3188405-C585-4EAE-B4F6-02CBB1034A84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alluminio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101B50C9-B3DB-F101-28F8-C6BDF2470A27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>
            <a:off x="2644774" y="2571614"/>
            <a:ext cx="552445" cy="2052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8849EDA2-92DD-2693-D830-BD9D98A73710}"/>
              </a:ext>
            </a:extLst>
          </p:cNvPr>
          <p:cNvSpPr txBox="1">
            <a:spLocks/>
          </p:cNvSpPr>
          <p:nvPr/>
        </p:nvSpPr>
        <p:spPr>
          <a:xfrm>
            <a:off x="3197218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cartongesso</a:t>
            </a:r>
          </a:p>
        </p:txBody>
      </p:sp>
      <p:cxnSp>
        <p:nvCxnSpPr>
          <p:cNvPr id="38" name="Forma 9">
            <a:extLst>
              <a:ext uri="{FF2B5EF4-FFF2-40B4-BE49-F238E27FC236}">
                <a16:creationId xmlns:a16="http://schemas.microsoft.com/office/drawing/2014/main" id="{20207F06-83D9-B83E-ABFB-A22089845840}"/>
              </a:ext>
            </a:extLst>
          </p:cNvPr>
          <p:cNvCxnSpPr>
            <a:cxnSpLocks/>
            <a:endCxn id="37" idx="1"/>
          </p:cNvCxnSpPr>
          <p:nvPr/>
        </p:nvCxnSpPr>
        <p:spPr bwMode="auto">
          <a:xfrm>
            <a:off x="2644774" y="2571614"/>
            <a:ext cx="552444" cy="200934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">
            <a:extLst>
              <a:ext uri="{FF2B5EF4-FFF2-40B4-BE49-F238E27FC236}">
                <a16:creationId xmlns:a16="http://schemas.microsoft.com/office/drawing/2014/main" id="{E35E4687-1116-0250-0ED9-37C37718216A}"/>
              </a:ext>
            </a:extLst>
          </p:cNvPr>
          <p:cNvSpPr txBox="1">
            <a:spLocks/>
          </p:cNvSpPr>
          <p:nvPr/>
        </p:nvSpPr>
        <p:spPr>
          <a:xfrm>
            <a:off x="628650" y="3038957"/>
            <a:ext cx="2114550" cy="802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…per assemblaggio</a:t>
            </a:r>
          </a:p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a secco, con</a:t>
            </a:r>
          </a:p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pannelli termoisolanti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9F382CC9-25FF-577F-6AAC-F667DCF44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6" y="1194124"/>
            <a:ext cx="367021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598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leggere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22539A2-D6DE-6AFD-2C46-F69EED2C7BD4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legno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5AAF3D29-07EB-C0D1-5055-282C1356D131}"/>
              </a:ext>
            </a:extLst>
          </p:cNvPr>
          <p:cNvCxnSpPr>
            <a:cxnSpLocks/>
            <a:endCxn id="18" idx="1"/>
          </p:cNvCxnSpPr>
          <p:nvPr/>
        </p:nvCxnSpPr>
        <p:spPr bwMode="auto">
          <a:xfrm flipV="1">
            <a:off x="2644774" y="1597733"/>
            <a:ext cx="555626" cy="97388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904D43A6-FF47-06F3-BF3B-85C8DD04D4F4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acciaio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EECD00D3-6810-C888-C379-B5D6F78A8F7B}"/>
              </a:ext>
            </a:extLst>
          </p:cNvPr>
          <p:cNvCxnSpPr>
            <a:cxnSpLocks/>
            <a:endCxn id="26" idx="1"/>
          </p:cNvCxnSpPr>
          <p:nvPr/>
        </p:nvCxnSpPr>
        <p:spPr bwMode="auto">
          <a:xfrm>
            <a:off x="2644774" y="2571614"/>
            <a:ext cx="552444" cy="10149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E3188405-C585-4EAE-B4F6-02CBB1034A84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alluminio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101B50C9-B3DB-F101-28F8-C6BDF2470A27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>
            <a:off x="2644774" y="2571614"/>
            <a:ext cx="552445" cy="2052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8849EDA2-92DD-2693-D830-BD9D98A73710}"/>
              </a:ext>
            </a:extLst>
          </p:cNvPr>
          <p:cNvSpPr txBox="1">
            <a:spLocks/>
          </p:cNvSpPr>
          <p:nvPr/>
        </p:nvSpPr>
        <p:spPr>
          <a:xfrm>
            <a:off x="3197218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cartongesso</a:t>
            </a:r>
          </a:p>
        </p:txBody>
      </p:sp>
      <p:cxnSp>
        <p:nvCxnSpPr>
          <p:cNvPr id="38" name="Forma 9">
            <a:extLst>
              <a:ext uri="{FF2B5EF4-FFF2-40B4-BE49-F238E27FC236}">
                <a16:creationId xmlns:a16="http://schemas.microsoft.com/office/drawing/2014/main" id="{20207F06-83D9-B83E-ABFB-A22089845840}"/>
              </a:ext>
            </a:extLst>
          </p:cNvPr>
          <p:cNvCxnSpPr>
            <a:cxnSpLocks/>
            <a:endCxn id="37" idx="1"/>
          </p:cNvCxnSpPr>
          <p:nvPr/>
        </p:nvCxnSpPr>
        <p:spPr bwMode="auto">
          <a:xfrm>
            <a:off x="2644774" y="2571614"/>
            <a:ext cx="552444" cy="200934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">
            <a:extLst>
              <a:ext uri="{FF2B5EF4-FFF2-40B4-BE49-F238E27FC236}">
                <a16:creationId xmlns:a16="http://schemas.microsoft.com/office/drawing/2014/main" id="{E35E4687-1116-0250-0ED9-37C37718216A}"/>
              </a:ext>
            </a:extLst>
          </p:cNvPr>
          <p:cNvSpPr txBox="1">
            <a:spLocks/>
          </p:cNvSpPr>
          <p:nvPr/>
        </p:nvSpPr>
        <p:spPr>
          <a:xfrm>
            <a:off x="628650" y="3038957"/>
            <a:ext cx="2114550" cy="802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…per assemblaggio</a:t>
            </a:r>
          </a:p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a secco, con</a:t>
            </a:r>
          </a:p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pannelli termoisolanti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3D8CE4F-4C6A-C877-D00F-7578FC73F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6018"/>
          <a:stretch/>
        </p:blipFill>
        <p:spPr bwMode="auto">
          <a:xfrm>
            <a:off x="4864099" y="1288936"/>
            <a:ext cx="4169771" cy="45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768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5A79F805-CF89-5546-F6F1-E56AED2EA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09" y="3176213"/>
            <a:ext cx="3182378" cy="307995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INTERNE</a:t>
            </a: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6D807B4F-6259-0916-ADFA-0BCC98EA091A}"/>
              </a:ext>
            </a:extLst>
          </p:cNvPr>
          <p:cNvSpPr txBox="1">
            <a:spLocks/>
          </p:cNvSpPr>
          <p:nvPr/>
        </p:nvSpPr>
        <p:spPr>
          <a:xfrm>
            <a:off x="700087" y="2170238"/>
            <a:ext cx="1944687" cy="802752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leggere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8AE5626-6F3A-2880-8F96-8C4B0779F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558" y="1389295"/>
            <a:ext cx="3676307" cy="4462408"/>
          </a:xfrm>
          <a:prstGeom prst="rect">
            <a:avLst/>
          </a:prstGeom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F29377DD-57E0-2895-3C11-314836D8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80" y="3368635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cartongesso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37CE0AB-391A-C259-4553-F83CE9FD4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3368635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termico</a:t>
            </a: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4F0E49EA-FF89-36A8-DE83-7669599D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3925911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antincendio</a:t>
            </a: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0230659C-C7A8-220C-7237-B678BB91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722" y="4513935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cartongesso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A0D97CBC-3636-61CB-1337-53A5254B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844" y="5591087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montante metallico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CF485559-3193-62A8-E838-C77F8ACA0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722" y="5052511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isolante termico</a:t>
            </a:r>
          </a:p>
        </p:txBody>
      </p:sp>
    </p:spTree>
    <p:extLst>
      <p:ext uri="{BB962C8B-B14F-4D97-AF65-F5344CB8AC3E}">
        <p14:creationId xmlns:p14="http://schemas.microsoft.com/office/powerpoint/2010/main" val="4169404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TRASMISSIONE ACUSTICA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D1135C4F-C98E-386A-9727-CD0390186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3258" t="39063" r="33015" b="36523"/>
          <a:stretch>
            <a:fillRect/>
          </a:stretch>
        </p:blipFill>
        <p:spPr bwMode="auto">
          <a:xfrm>
            <a:off x="700088" y="2327599"/>
            <a:ext cx="3770312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4779A183-280C-D6BA-7B6E-D69934AE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9180" t="39063" r="17093" b="35547"/>
          <a:stretch>
            <a:fillRect/>
          </a:stretch>
        </p:blipFill>
        <p:spPr bwMode="auto">
          <a:xfrm>
            <a:off x="4817523" y="2327599"/>
            <a:ext cx="3626389" cy="37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9816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TRASMISSIONE ACUSTICA</a:t>
            </a:r>
          </a:p>
        </p:txBody>
      </p:sp>
      <p:sp>
        <p:nvSpPr>
          <p:cNvPr id="8" name="Rettangolo 1">
            <a:extLst>
              <a:ext uri="{FF2B5EF4-FFF2-40B4-BE49-F238E27FC236}">
                <a16:creationId xmlns:a16="http://schemas.microsoft.com/office/drawing/2014/main" id="{8E1FDBEF-3FCB-2018-F2A0-10820446D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1" y="2889906"/>
            <a:ext cx="4038320" cy="503871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9" name="Rettangolo 7">
            <a:extLst>
              <a:ext uri="{FF2B5EF4-FFF2-40B4-BE49-F238E27FC236}">
                <a16:creationId xmlns:a16="http://schemas.microsoft.com/office/drawing/2014/main" id="{0F612AA3-D3C2-0FFF-2469-95AC5B996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1" y="3393777"/>
            <a:ext cx="4038320" cy="302322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0" name="Rettangolo 8">
            <a:extLst>
              <a:ext uri="{FF2B5EF4-FFF2-40B4-BE49-F238E27FC236}">
                <a16:creationId xmlns:a16="http://schemas.microsoft.com/office/drawing/2014/main" id="{7D024ED0-71B6-B2B4-264C-663B9664E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1" y="3696099"/>
            <a:ext cx="4038320" cy="30232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1" name="Rettangolo 2">
            <a:extLst>
              <a:ext uri="{FF2B5EF4-FFF2-40B4-BE49-F238E27FC236}">
                <a16:creationId xmlns:a16="http://schemas.microsoft.com/office/drawing/2014/main" id="{961DB4EB-4999-08BC-C87E-DAEFEC9F6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038" y="3998422"/>
            <a:ext cx="448702" cy="2015483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2" name="Rettangolo 10">
            <a:extLst>
              <a:ext uri="{FF2B5EF4-FFF2-40B4-BE49-F238E27FC236}">
                <a16:creationId xmlns:a16="http://schemas.microsoft.com/office/drawing/2014/main" id="{04435A5A-1997-B5A8-7612-FF7CE8168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740" y="3998422"/>
            <a:ext cx="224351" cy="2015483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3" name="Rettangolo 11">
            <a:extLst>
              <a:ext uri="{FF2B5EF4-FFF2-40B4-BE49-F238E27FC236}">
                <a16:creationId xmlns:a16="http://schemas.microsoft.com/office/drawing/2014/main" id="{51ED699B-34A2-EF09-F4B6-6B0553042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091" y="3998422"/>
            <a:ext cx="336527" cy="2015483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E117B88F-1AFA-4F36-845C-7C81E4ECA8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00038" y="3998422"/>
            <a:ext cx="0" cy="2015483"/>
          </a:xfrm>
          <a:prstGeom prst="line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49182485-AC1B-1F2F-8B67-7492A97327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09618" y="3998422"/>
            <a:ext cx="0" cy="2015483"/>
          </a:xfrm>
          <a:prstGeom prst="line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Connettore diritto 9">
            <a:extLst>
              <a:ext uri="{FF2B5EF4-FFF2-40B4-BE49-F238E27FC236}">
                <a16:creationId xmlns:a16="http://schemas.microsoft.com/office/drawing/2014/main" id="{8F257DEB-36AE-67F4-9565-8B3BFC72D42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3931" y="2889906"/>
            <a:ext cx="4038320" cy="0"/>
          </a:xfrm>
          <a:prstGeom prst="line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Connettore diritto 18">
            <a:extLst>
              <a:ext uri="{FF2B5EF4-FFF2-40B4-BE49-F238E27FC236}">
                <a16:creationId xmlns:a16="http://schemas.microsoft.com/office/drawing/2014/main" id="{0573CAC3-0B06-9513-6674-BC6E3D3510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3931" y="3994730"/>
            <a:ext cx="4038320" cy="0"/>
          </a:xfrm>
          <a:prstGeom prst="line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Freccia a inversione 17">
            <a:extLst>
              <a:ext uri="{FF2B5EF4-FFF2-40B4-BE49-F238E27FC236}">
                <a16:creationId xmlns:a16="http://schemas.microsoft.com/office/drawing/2014/main" id="{96DB4B76-434A-0459-F916-B1AB033296AB}"/>
              </a:ext>
            </a:extLst>
          </p:cNvPr>
          <p:cNvSpPr/>
          <p:nvPr/>
        </p:nvSpPr>
        <p:spPr bwMode="auto">
          <a:xfrm>
            <a:off x="1362893" y="3803110"/>
            <a:ext cx="1795359" cy="704343"/>
          </a:xfrm>
          <a:prstGeom prst="uturnArrow">
            <a:avLst/>
          </a:prstGeom>
          <a:solidFill>
            <a:srgbClr val="1277AA"/>
          </a:solidFill>
          <a:ln w="9525" cap="flat" cmpd="sng" algn="ctr">
            <a:solidFill>
              <a:srgbClr val="1277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23" name="Connettore diritto 28">
            <a:extLst>
              <a:ext uri="{FF2B5EF4-FFF2-40B4-BE49-F238E27FC236}">
                <a16:creationId xmlns:a16="http://schemas.microsoft.com/office/drawing/2014/main" id="{1350EC1B-BC39-7E4D-BF0A-11AF1E3E96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8779" y="3994730"/>
            <a:ext cx="4061290" cy="0"/>
          </a:xfrm>
          <a:prstGeom prst="line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ttangolo 19">
            <a:extLst>
              <a:ext uri="{FF2B5EF4-FFF2-40B4-BE49-F238E27FC236}">
                <a16:creationId xmlns:a16="http://schemas.microsoft.com/office/drawing/2014/main" id="{96FC0644-F7BB-8A63-ADEB-780D9DAE8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779" y="2889906"/>
            <a:ext cx="4061290" cy="503871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5" name="Rettangolo 20">
            <a:extLst>
              <a:ext uri="{FF2B5EF4-FFF2-40B4-BE49-F238E27FC236}">
                <a16:creationId xmlns:a16="http://schemas.microsoft.com/office/drawing/2014/main" id="{B7AD3313-89C5-7A85-3CBB-FF34BF344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779" y="3393777"/>
            <a:ext cx="4061290" cy="302322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6" name="Rettangolo 21">
            <a:extLst>
              <a:ext uri="{FF2B5EF4-FFF2-40B4-BE49-F238E27FC236}">
                <a16:creationId xmlns:a16="http://schemas.microsoft.com/office/drawing/2014/main" id="{5EF414CF-B5CC-E47D-F7BC-BAB505990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779" y="3696099"/>
            <a:ext cx="4061290" cy="30232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050561F-B9BE-033C-A22E-EBF0D03F9E33}"/>
              </a:ext>
            </a:extLst>
          </p:cNvPr>
          <p:cNvSpPr/>
          <p:nvPr/>
        </p:nvSpPr>
        <p:spPr bwMode="auto">
          <a:xfrm>
            <a:off x="6081714" y="3460935"/>
            <a:ext cx="452636" cy="2552969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har char="•"/>
            </a:pPr>
            <a:endParaRPr lang="en-US" sz="3200">
              <a:solidFill>
                <a:schemeClr val="l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ttangolo 23">
            <a:extLst>
              <a:ext uri="{FF2B5EF4-FFF2-40B4-BE49-F238E27FC236}">
                <a16:creationId xmlns:a16="http://schemas.microsoft.com/office/drawing/2014/main" id="{2AAC5050-07A2-D0D5-10C1-C76114063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797" y="3998421"/>
            <a:ext cx="225627" cy="2015483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9" name="Rettangolo 24">
            <a:extLst>
              <a:ext uri="{FF2B5EF4-FFF2-40B4-BE49-F238E27FC236}">
                <a16:creationId xmlns:a16="http://schemas.microsoft.com/office/drawing/2014/main" id="{2BBA5E2C-DD1A-B52E-8DE6-B6C99B0D4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424" y="3998421"/>
            <a:ext cx="338441" cy="2015483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cxnSp>
        <p:nvCxnSpPr>
          <p:cNvPr id="30" name="Connettore diritto 25">
            <a:extLst>
              <a:ext uri="{FF2B5EF4-FFF2-40B4-BE49-F238E27FC236}">
                <a16:creationId xmlns:a16="http://schemas.microsoft.com/office/drawing/2014/main" id="{DC220C24-77EF-5BA6-6C4E-8A062A8918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2542" y="3998421"/>
            <a:ext cx="0" cy="2015483"/>
          </a:xfrm>
          <a:prstGeom prst="line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Connettore diritto 26">
            <a:extLst>
              <a:ext uri="{FF2B5EF4-FFF2-40B4-BE49-F238E27FC236}">
                <a16:creationId xmlns:a16="http://schemas.microsoft.com/office/drawing/2014/main" id="{49B84A56-4FB3-8822-38F0-6410476D1F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97865" y="3998421"/>
            <a:ext cx="0" cy="2015483"/>
          </a:xfrm>
          <a:prstGeom prst="line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Connettore diritto 27">
            <a:extLst>
              <a:ext uri="{FF2B5EF4-FFF2-40B4-BE49-F238E27FC236}">
                <a16:creationId xmlns:a16="http://schemas.microsoft.com/office/drawing/2014/main" id="{9E568BF5-8BB7-DF5D-6D67-6AEB349CD7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8779" y="2889906"/>
            <a:ext cx="4061290" cy="0"/>
          </a:xfrm>
          <a:prstGeom prst="line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Rettangolo 32">
            <a:extLst>
              <a:ext uri="{FF2B5EF4-FFF2-40B4-BE49-F238E27FC236}">
                <a16:creationId xmlns:a16="http://schemas.microsoft.com/office/drawing/2014/main" id="{F2AA3A54-78F4-8BED-3D1E-0DB73C53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797" y="3707161"/>
            <a:ext cx="225626" cy="298631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22" name="Freccia curva 21">
            <a:extLst>
              <a:ext uri="{FF2B5EF4-FFF2-40B4-BE49-F238E27FC236}">
                <a16:creationId xmlns:a16="http://schemas.microsoft.com/office/drawing/2014/main" id="{D256ADE3-1C82-ABD9-7AD1-87156AD18105}"/>
              </a:ext>
            </a:extLst>
          </p:cNvPr>
          <p:cNvSpPr/>
          <p:nvPr/>
        </p:nvSpPr>
        <p:spPr bwMode="auto">
          <a:xfrm flipH="1">
            <a:off x="6534350" y="3329843"/>
            <a:ext cx="922681" cy="1617546"/>
          </a:xfrm>
          <a:prstGeom prst="bentArrow">
            <a:avLst/>
          </a:prstGeom>
          <a:solidFill>
            <a:srgbClr val="1277AA"/>
          </a:solidFill>
          <a:ln w="9525" cap="flat" cmpd="sng" algn="ctr">
            <a:solidFill>
              <a:srgbClr val="1277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0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FA12E80-F446-AF58-4BE2-C4E72C04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806" y="4285883"/>
            <a:ext cx="325439" cy="2616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40C50AF6-331B-6D21-5483-2E5E3D7F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TRASMISSIONE ACUSTICA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6F6A81A-549A-EF3E-F99C-29CAB1E2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01" y="2342783"/>
            <a:ext cx="4119246" cy="38862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1D6C0B5-2D50-E4E6-EFBF-C0F400005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684" y="2342783"/>
            <a:ext cx="4250715" cy="3886200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74FF7BEE-2D2B-F717-CFDF-F13144C68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1" y="2342783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Ponte acustico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A79E5AA2-2B26-28B0-36F6-1DB09C170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661" y="2588171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verticale sospesa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CDC0904D-1D8E-8B84-FCCD-163AD4072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58" y="5806793"/>
            <a:ext cx="130765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Ponte acustico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10085137-C722-6CF6-F8C4-099ADEA77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831" y="5777764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verticale sospesa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D426F0B9-65AD-473B-B6FC-288F24156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814" y="2938223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Striscia </a:t>
            </a:r>
            <a:r>
              <a:rPr 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tagliamuro</a:t>
            </a:r>
            <a:endParaRPr lang="it-IT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AED89BDF-690C-D75F-150D-1FDA459FF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814" y="2342782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verticale a solaio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CA152E9A-BA5F-4226-4B91-FF0DED9B3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158" y="2320446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Zoccolino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4E50D863-6B1E-1F5C-0BC8-A52C54DBA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158" y="2973589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tirante</a:t>
            </a: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BE579836-1550-ECA7-77B3-6BB78CA28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5084" y="5806793"/>
            <a:ext cx="1560186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verticale a soffitto</a:t>
            </a: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13FD1690-FF03-6D2E-EE1D-FE15E2B99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5084" y="5508702"/>
            <a:ext cx="1560186" cy="278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Coprigiunto</a:t>
            </a:r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370C984C-1C48-714C-7EC4-B86A7BE96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350" y="5532375"/>
            <a:ext cx="1779171" cy="490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Elemento di vincolo e contrasto</a:t>
            </a:r>
          </a:p>
        </p:txBody>
      </p:sp>
    </p:spTree>
    <p:extLst>
      <p:ext uri="{BB962C8B-B14F-4D97-AF65-F5344CB8AC3E}">
        <p14:creationId xmlns:p14="http://schemas.microsoft.com/office/powerpoint/2010/main" val="241756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3013315" y="2766504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B9C5578-421A-4338-95E5-FE61FCFA0C96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782638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Insieme di u. t. e di e. t. aventi funzione di suddividere gli spazi interni del sistema edilizio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5492C2F-5565-4943-A68A-5743DBC99D8E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7EB84C9-9C38-4C94-9D24-7C281BEF0073}"/>
              </a:ext>
            </a:extLst>
          </p:cNvPr>
          <p:cNvSpPr/>
          <p:nvPr/>
        </p:nvSpPr>
        <p:spPr>
          <a:xfrm>
            <a:off x="2985432" y="2273303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7905270-E667-9D78-BF6F-56FD207317BE}"/>
              </a:ext>
            </a:extLst>
          </p:cNvPr>
          <p:cNvSpPr/>
          <p:nvPr/>
        </p:nvSpPr>
        <p:spPr>
          <a:xfrm>
            <a:off x="2985432" y="3291972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48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Partizioni mobili</a:t>
            </a:r>
          </a:p>
        </p:txBody>
      </p:sp>
      <p:pic>
        <p:nvPicPr>
          <p:cNvPr id="3" name="Immagine 2" descr="Immagine che contiene sala&#10;&#10;Descrizione generata automaticamente">
            <a:extLst>
              <a:ext uri="{FF2B5EF4-FFF2-40B4-BE49-F238E27FC236}">
                <a16:creationId xmlns:a16="http://schemas.microsoft.com/office/drawing/2014/main" id="{FB723143-1D93-9374-B999-6C6CC632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1442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40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Partizioni mobili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3EBB63DA-CD82-F8FE-A29F-0868F6F2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05" y="3392106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4E6F96-D696-9373-94AA-18104D91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6" y="3392106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633D59-61E4-F2C4-A174-1509C5515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r="6859"/>
          <a:stretch/>
        </p:blipFill>
        <p:spPr bwMode="auto">
          <a:xfrm>
            <a:off x="2176040" y="1113198"/>
            <a:ext cx="4791920" cy="31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509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Serramenti interni</a:t>
            </a:r>
          </a:p>
        </p:txBody>
      </p:sp>
      <p:pic>
        <p:nvPicPr>
          <p:cNvPr id="15" name="Immagine 1">
            <a:extLst>
              <a:ext uri="{FF2B5EF4-FFF2-40B4-BE49-F238E27FC236}">
                <a16:creationId xmlns:a16="http://schemas.microsoft.com/office/drawing/2014/main" id="{C66271EE-BC9F-E7E0-78DA-4B00687CC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096962"/>
            <a:ext cx="3893617" cy="519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4">
            <a:extLst>
              <a:ext uri="{FF2B5EF4-FFF2-40B4-BE49-F238E27FC236}">
                <a16:creationId xmlns:a16="http://schemas.microsoft.com/office/drawing/2014/main" id="{8D322564-9A9E-5D85-8FBE-5D9995FD4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096963"/>
            <a:ext cx="3448050" cy="519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62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Serramenti interni</a:t>
            </a:r>
          </a:p>
        </p:txBody>
      </p:sp>
      <p:pic>
        <p:nvPicPr>
          <p:cNvPr id="3" name="Immagine 2" descr="Immagine che contiene testo, parete, interni, bianco&#10;&#10;Descrizione generata automaticamente">
            <a:extLst>
              <a:ext uri="{FF2B5EF4-FFF2-40B4-BE49-F238E27FC236}">
                <a16:creationId xmlns:a16="http://schemas.microsoft.com/office/drawing/2014/main" id="{26AACF46-2F8A-6CE8-E5D3-A94199975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1236" y="1751011"/>
            <a:ext cx="5145314" cy="3858986"/>
          </a:xfrm>
          <a:prstGeom prst="rect">
            <a:avLst/>
          </a:prstGeom>
        </p:spPr>
      </p:pic>
      <p:pic>
        <p:nvPicPr>
          <p:cNvPr id="5" name="Immagine 4" descr="Immagine che contiene parete, interni, pavimento, soffitto&#10;&#10;Descrizione generata automaticamente">
            <a:extLst>
              <a:ext uri="{FF2B5EF4-FFF2-40B4-BE49-F238E27FC236}">
                <a16:creationId xmlns:a16="http://schemas.microsoft.com/office/drawing/2014/main" id="{3E5778AF-E005-53EE-3639-E6FEAEA89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0"/>
          <a:stretch/>
        </p:blipFill>
        <p:spPr>
          <a:xfrm>
            <a:off x="4136571" y="1107846"/>
            <a:ext cx="4879821" cy="51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3013315" y="2766504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B9C5578-421A-4338-95E5-FE61FCFA0C96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5492C2F-5565-4943-A68A-5743DBC99D8E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7EB84C9-9C38-4C94-9D24-7C281BEF0073}"/>
              </a:ext>
            </a:extLst>
          </p:cNvPr>
          <p:cNvSpPr/>
          <p:nvPr/>
        </p:nvSpPr>
        <p:spPr>
          <a:xfrm>
            <a:off x="2985432" y="2273303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7905270-E667-9D78-BF6F-56FD207317BE}"/>
              </a:ext>
            </a:extLst>
          </p:cNvPr>
          <p:cNvSpPr/>
          <p:nvPr/>
        </p:nvSpPr>
        <p:spPr>
          <a:xfrm>
            <a:off x="2985432" y="3291972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F10CF66-BDB9-C2C4-E114-26327195042B}"/>
              </a:ext>
            </a:extLst>
          </p:cNvPr>
          <p:cNvSpPr txBox="1">
            <a:spLocks/>
          </p:cNvSpPr>
          <p:nvPr/>
        </p:nvSpPr>
        <p:spPr>
          <a:xfrm>
            <a:off x="5409740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DIVISORI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1A413695-A38A-323F-9AF8-AC557AA2279A}"/>
              </a:ext>
            </a:extLst>
          </p:cNvPr>
          <p:cNvSpPr txBox="1">
            <a:spLocks/>
          </p:cNvSpPr>
          <p:nvPr/>
        </p:nvSpPr>
        <p:spPr>
          <a:xfrm>
            <a:off x="6624695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SEPARAZIONI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0FCD06AC-7FA5-7A0E-5B8A-61327A23549B}"/>
              </a:ext>
            </a:extLst>
          </p:cNvPr>
          <p:cNvSpPr txBox="1">
            <a:spLocks/>
          </p:cNvSpPr>
          <p:nvPr/>
        </p:nvSpPr>
        <p:spPr>
          <a:xfrm>
            <a:off x="7834688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INFISSI INTERNI</a:t>
            </a:r>
          </a:p>
        </p:txBody>
      </p:sp>
    </p:spTree>
    <p:extLst>
      <p:ext uri="{BB962C8B-B14F-4D97-AF65-F5344CB8AC3E}">
        <p14:creationId xmlns:p14="http://schemas.microsoft.com/office/powerpoint/2010/main" val="705766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Partizioni verticali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087A8CF-95A2-42F3-8D9A-7DF073F58527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partizioni interne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costituiscono l’insieme di unità tecnologiche ed elementi tecnici che suddividono gli spazi interni del sistema edilizio.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Tali partizioni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dividono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 verticale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l’edificio.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partizioni verticali sono essenzialmente: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propri e d’esercizio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compresi 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«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acustico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(eventuale)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 al fuoco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igiene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superfici;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integrabilità impiantistica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Va evidenziato come gli impianti possano trovare una installazione autonoma secondo criteri di flessibilità e rimovibilità;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termico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386AD54-D4BD-6F9A-041D-A5C023B91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13342" b="18338"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11" name="Rectangle 110">
            <a:extLst>
              <a:ext uri="{FF2B5EF4-FFF2-40B4-BE49-F238E27FC236}">
                <a16:creationId xmlns:a16="http://schemas.microsoft.com/office/drawing/2014/main" id="{45FC6B7E-0B15-60CB-F3B2-91510026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240" y="4043128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693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delle partizioni verticali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6EF5D47-1EE5-A38B-8215-10EFE635EC18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82B1D92-060B-0D5B-FAC5-629BA36A3C66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PARTIZIONI VERTICALI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8449A00D-BAD2-89C7-0F52-6CADDC98E57A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P.V. opache</a:t>
            </a:r>
          </a:p>
        </p:txBody>
      </p:sp>
      <p:cxnSp>
        <p:nvCxnSpPr>
          <p:cNvPr id="32" name="Forma 9">
            <a:extLst>
              <a:ext uri="{FF2B5EF4-FFF2-40B4-BE49-F238E27FC236}">
                <a16:creationId xmlns:a16="http://schemas.microsoft.com/office/drawing/2014/main" id="{E7E2EEE8-0D8D-E2A9-7C7A-8965A0A3788F}"/>
              </a:ext>
            </a:extLst>
          </p:cNvPr>
          <p:cNvCxnSpPr>
            <a:cxnSpLocks/>
            <a:endCxn id="31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Forma 9">
            <a:extLst>
              <a:ext uri="{FF2B5EF4-FFF2-40B4-BE49-F238E27FC236}">
                <a16:creationId xmlns:a16="http://schemas.microsoft.com/office/drawing/2014/main" id="{BD5E147B-C3AC-BE05-A9D0-791AD231EF91}"/>
              </a:ext>
            </a:extLst>
          </p:cNvPr>
          <p:cNvCxnSpPr>
            <a:cxnSpLocks/>
            <a:endCxn id="35" idx="1"/>
          </p:cNvCxnSpPr>
          <p:nvPr/>
        </p:nvCxnSpPr>
        <p:spPr bwMode="auto">
          <a:xfrm>
            <a:off x="2392650" y="2903789"/>
            <a:ext cx="574312" cy="17556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>
            <a:extLst>
              <a:ext uri="{FF2B5EF4-FFF2-40B4-BE49-F238E27FC236}">
                <a16:creationId xmlns:a16="http://schemas.microsoft.com/office/drawing/2014/main" id="{F63C496B-4867-19ED-82B1-4A8DD4889BD8}"/>
              </a:ext>
            </a:extLst>
          </p:cNvPr>
          <p:cNvSpPr txBox="1">
            <a:spLocks/>
          </p:cNvSpPr>
          <p:nvPr/>
        </p:nvSpPr>
        <p:spPr>
          <a:xfrm>
            <a:off x="2966962" y="44486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P.V. trasparenti</a:t>
            </a:r>
          </a:p>
        </p:txBody>
      </p:sp>
      <p:sp>
        <p:nvSpPr>
          <p:cNvPr id="37" name="Rectangle 66">
            <a:extLst>
              <a:ext uri="{FF2B5EF4-FFF2-40B4-BE49-F238E27FC236}">
                <a16:creationId xmlns:a16="http://schemas.microsoft.com/office/drawing/2014/main" id="{EDBBD93D-210E-B727-ADC9-FBC912084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(STABILITÀ) MECCANICA</a:t>
            </a:r>
          </a:p>
        </p:txBody>
      </p:sp>
      <p:sp>
        <p:nvSpPr>
          <p:cNvPr id="38" name="Rectangle 66">
            <a:extLst>
              <a:ext uri="{FF2B5EF4-FFF2-40B4-BE49-F238E27FC236}">
                <a16:creationId xmlns:a16="http://schemas.microsoft.com/office/drawing/2014/main" id="{D3067538-9A47-48D2-83E9-BE715F21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E REAZIONE AL FUOCO</a:t>
            </a: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362DFF7E-9C80-D862-F56E-8FA351FA8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789759"/>
            <a:ext cx="3508252" cy="234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ACUSTICO</a:t>
            </a:r>
          </a:p>
        </p:txBody>
      </p:sp>
      <p:sp>
        <p:nvSpPr>
          <p:cNvPr id="42" name="Rectangle 66">
            <a:extLst>
              <a:ext uri="{FF2B5EF4-FFF2-40B4-BE49-F238E27FC236}">
                <a16:creationId xmlns:a16="http://schemas.microsoft.com/office/drawing/2014/main" id="{CB54803D-0719-298F-0603-775B7249C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44862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…</a:t>
            </a:r>
          </a:p>
        </p:txBody>
      </p:sp>
      <p:sp>
        <p:nvSpPr>
          <p:cNvPr id="43" name="Rectangle 66">
            <a:extLst>
              <a:ext uri="{FF2B5EF4-FFF2-40B4-BE49-F238E27FC236}">
                <a16:creationId xmlns:a16="http://schemas.microsoft.com/office/drawing/2014/main" id="{65B2FF62-0E3B-D945-1386-3633D640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4702556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RISERVATEZZA</a:t>
            </a:r>
          </a:p>
        </p:txBody>
      </p:sp>
      <p:cxnSp>
        <p:nvCxnSpPr>
          <p:cNvPr id="44" name="Forma 9">
            <a:extLst>
              <a:ext uri="{FF2B5EF4-FFF2-40B4-BE49-F238E27FC236}">
                <a16:creationId xmlns:a16="http://schemas.microsoft.com/office/drawing/2014/main" id="{669D32DF-C6E6-B0F9-FA7A-FF6161696F86}"/>
              </a:ext>
            </a:extLst>
          </p:cNvPr>
          <p:cNvCxnSpPr>
            <a:cxnSpLocks/>
          </p:cNvCxnSpPr>
          <p:nvPr/>
        </p:nvCxnSpPr>
        <p:spPr bwMode="auto">
          <a:xfrm>
            <a:off x="2826194" y="4232095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66">
            <a:extLst>
              <a:ext uri="{FF2B5EF4-FFF2-40B4-BE49-F238E27FC236}">
                <a16:creationId xmlns:a16="http://schemas.microsoft.com/office/drawing/2014/main" id="{F9358E3F-6B11-3FE5-1A90-AB4D7D370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4956492"/>
            <a:ext cx="3508253" cy="234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REGOLARITÀ DI FUNZIONAMENTO</a:t>
            </a:r>
          </a:p>
        </p:txBody>
      </p:sp>
      <p:sp>
        <p:nvSpPr>
          <p:cNvPr id="48" name="Rectangle 66">
            <a:extLst>
              <a:ext uri="{FF2B5EF4-FFF2-40B4-BE49-F238E27FC236}">
                <a16:creationId xmlns:a16="http://schemas.microsoft.com/office/drawing/2014/main" id="{ACA549BF-BD30-2056-7D2C-2EDEDFA2B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2561040"/>
            <a:ext cx="3508251" cy="223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FLESSIBILITÀ D’USO</a:t>
            </a: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4E21BD2D-8733-BCDB-DF8C-4561C8B37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809296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INTEGRABILITÀ IMPIANTISTICA</a:t>
            </a:r>
          </a:p>
        </p:txBody>
      </p:sp>
      <p:sp>
        <p:nvSpPr>
          <p:cNvPr id="50" name="Rectangle 66">
            <a:extLst>
              <a:ext uri="{FF2B5EF4-FFF2-40B4-BE49-F238E27FC236}">
                <a16:creationId xmlns:a16="http://schemas.microsoft.com/office/drawing/2014/main" id="{6DBEDCB8-9783-A8F8-3761-2D39EF215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3067989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AGENTI AGGRESSIVI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2D2DA439-1504-783C-ECFA-CBE8407AE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3321884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PULIBILITÀ</a:t>
            </a:r>
          </a:p>
        </p:txBody>
      </p:sp>
      <p:sp>
        <p:nvSpPr>
          <p:cNvPr id="52" name="Rectangle 66">
            <a:extLst>
              <a:ext uri="{FF2B5EF4-FFF2-40B4-BE49-F238E27FC236}">
                <a16:creationId xmlns:a16="http://schemas.microsoft.com/office/drawing/2014/main" id="{997E3A33-8471-7EF5-6143-48FFEEB0A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3588713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URTI</a:t>
            </a:r>
          </a:p>
        </p:txBody>
      </p:sp>
      <p:sp>
        <p:nvSpPr>
          <p:cNvPr id="54" name="Rectangle 66">
            <a:extLst>
              <a:ext uri="{FF2B5EF4-FFF2-40B4-BE49-F238E27FC236}">
                <a16:creationId xmlns:a16="http://schemas.microsoft.com/office/drawing/2014/main" id="{65ABBC33-CE01-AADB-176E-FE9925EA5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3836389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SICUREZZA D’USO E DI MANOVRA</a:t>
            </a:r>
          </a:p>
        </p:txBody>
      </p:sp>
      <p:sp>
        <p:nvSpPr>
          <p:cNvPr id="56" name="Rectangle 66">
            <a:extLst>
              <a:ext uri="{FF2B5EF4-FFF2-40B4-BE49-F238E27FC236}">
                <a16:creationId xmlns:a16="http://schemas.microsoft.com/office/drawing/2014/main" id="{8AB43B17-B993-3A5E-A0AB-885AA20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2054091"/>
            <a:ext cx="3508251" cy="223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57" name="Rectangle 66">
            <a:extLst>
              <a:ext uri="{FF2B5EF4-FFF2-40B4-BE49-F238E27FC236}">
                <a16:creationId xmlns:a16="http://schemas.microsoft.com/office/drawing/2014/main" id="{FE0547C7-2A43-B5EC-C4A8-69039BC6F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302347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58" name="Rectangle 66">
            <a:extLst>
              <a:ext uri="{FF2B5EF4-FFF2-40B4-BE49-F238E27FC236}">
                <a16:creationId xmlns:a16="http://schemas.microsoft.com/office/drawing/2014/main" id="{F3E7688A-3690-B12B-95EE-E866B4CA2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5213360"/>
            <a:ext cx="3508253" cy="234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ACCESSIBILITÀ</a:t>
            </a:r>
          </a:p>
        </p:txBody>
      </p:sp>
    </p:spTree>
    <p:extLst>
      <p:ext uri="{BB962C8B-B14F-4D97-AF65-F5344CB8AC3E}">
        <p14:creationId xmlns:p14="http://schemas.microsoft.com/office/powerpoint/2010/main" val="337984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pic>
        <p:nvPicPr>
          <p:cNvPr id="27" name="Immagine 1">
            <a:extLst>
              <a:ext uri="{FF2B5EF4-FFF2-40B4-BE49-F238E27FC236}">
                <a16:creationId xmlns:a16="http://schemas.microsoft.com/office/drawing/2014/main" id="{D2BAEA82-CDDA-CCB6-49EF-610ED80BB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23848"/>
            <a:ext cx="3832905" cy="5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3">
            <a:extLst>
              <a:ext uri="{FF2B5EF4-FFF2-40B4-BE49-F238E27FC236}">
                <a16:creationId xmlns:a16="http://schemas.microsoft.com/office/drawing/2014/main" id="{63F9049F-F3B6-46F6-8003-7C52DBFF0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23" y="1123848"/>
            <a:ext cx="3394127" cy="5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55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09285D41-5173-72E8-E701-0EC49F242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94720"/>
            <a:ext cx="5290457" cy="513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BF0A8AFB-1D40-11AA-F74B-3F58D906F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38" y="1094720"/>
            <a:ext cx="3413389" cy="513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6">
            <a:extLst>
              <a:ext uri="{FF2B5EF4-FFF2-40B4-BE49-F238E27FC236}">
                <a16:creationId xmlns:a16="http://schemas.microsoft.com/office/drawing/2014/main" id="{FB2313BB-ABA3-66C4-41DA-663A29CA3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72" y="1204686"/>
            <a:ext cx="2609828" cy="420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SUDDIVISIONE DI OPEN SPACE</a:t>
            </a: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B5ED155B-D320-0DC7-20B2-E1CEBBAF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029" y="1204686"/>
            <a:ext cx="3339171" cy="420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SUDDIVISIONE DI SPAZI INDIPENDENTI</a:t>
            </a:r>
          </a:p>
        </p:txBody>
      </p:sp>
    </p:spTree>
    <p:extLst>
      <p:ext uri="{BB962C8B-B14F-4D97-AF65-F5344CB8AC3E}">
        <p14:creationId xmlns:p14="http://schemas.microsoft.com/office/powerpoint/2010/main" val="343626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Divisione tra ambienti interni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CF2F39-450C-DC74-1A56-70679D267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>
            <a:fillRect/>
          </a:stretch>
        </p:blipFill>
        <p:spPr bwMode="auto">
          <a:xfrm>
            <a:off x="628650" y="1190172"/>
            <a:ext cx="7889906" cy="503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6">
            <a:extLst>
              <a:ext uri="{FF2B5EF4-FFF2-40B4-BE49-F238E27FC236}">
                <a16:creationId xmlns:a16="http://schemas.microsoft.com/office/drawing/2014/main" id="{9658E23D-980D-3743-6410-56C52F00E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829" y="1306286"/>
            <a:ext cx="2352221" cy="551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TRAMEZZO CON ALTEZZA PARI A QUELLA DEL PIANO</a:t>
            </a:r>
          </a:p>
        </p:txBody>
      </p:sp>
    </p:spTree>
    <p:extLst>
      <p:ext uri="{BB962C8B-B14F-4D97-AF65-F5344CB8AC3E}">
        <p14:creationId xmlns:p14="http://schemas.microsoft.com/office/powerpoint/2010/main" val="17027210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633</Words>
  <Application>Microsoft Office PowerPoint</Application>
  <PresentationFormat>Presentazione su schermo (4:3)</PresentationFormat>
  <Paragraphs>204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Swis721 Cn BT</vt:lpstr>
      <vt:lpstr>Arial</vt:lpstr>
      <vt:lpstr>Times New Roman</vt:lpstr>
      <vt:lpstr>Segoe UI</vt:lpstr>
      <vt:lpstr>Segoe UI Semilight</vt:lpstr>
      <vt:lpstr>Tema di Office</vt:lpstr>
      <vt:lpstr>Presentazione standard di PowerPoint</vt:lpstr>
      <vt:lpstr>Presentazione standard di PowerPoint</vt:lpstr>
      <vt:lpstr>Alcune definizioni</vt:lpstr>
      <vt:lpstr>Alcune definizioni</vt:lpstr>
      <vt:lpstr>Partizioni verticali</vt:lpstr>
      <vt:lpstr>Funzioni delle partizioni verticali</vt:lpstr>
      <vt:lpstr>Divisione tra ambienti interni</vt:lpstr>
      <vt:lpstr>Divisione tra ambienti interni</vt:lpstr>
      <vt:lpstr>Divisione tra ambienti interni</vt:lpstr>
      <vt:lpstr>Divisione tra ambienti interni</vt:lpstr>
      <vt:lpstr>Divisione tra ambienti interni</vt:lpstr>
      <vt:lpstr>Funzioni delle partizioni verticali</vt:lpstr>
      <vt:lpstr>Funzioni delle partizioni verticali</vt:lpstr>
      <vt:lpstr>Presentazione standard di PowerPoint</vt:lpstr>
      <vt:lpstr>Strati funzionali</vt:lpstr>
      <vt:lpstr>Stabilità meccanica</vt:lpstr>
      <vt:lpstr>Stabilità meccanica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Partizioni mobili</vt:lpstr>
      <vt:lpstr>Partizioni mobili</vt:lpstr>
      <vt:lpstr>Serramenti interni</vt:lpstr>
      <vt:lpstr>Serramenti interni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849</cp:revision>
  <dcterms:created xsi:type="dcterms:W3CDTF">2018-02-02T13:45:01Z</dcterms:created>
  <dcterms:modified xsi:type="dcterms:W3CDTF">2025-02-04T13:44:43Z</dcterms:modified>
</cp:coreProperties>
</file>