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693" r:id="rId4"/>
    <p:sldId id="694" r:id="rId5"/>
    <p:sldId id="696" r:id="rId6"/>
    <p:sldId id="697" r:id="rId7"/>
    <p:sldId id="698" r:id="rId8"/>
    <p:sldId id="692" r:id="rId9"/>
    <p:sldId id="699" r:id="rId10"/>
    <p:sldId id="700" r:id="rId11"/>
    <p:sldId id="702" r:id="rId12"/>
    <p:sldId id="735" r:id="rId13"/>
    <p:sldId id="701" r:id="rId14"/>
    <p:sldId id="703" r:id="rId15"/>
    <p:sldId id="704" r:id="rId16"/>
    <p:sldId id="741" r:id="rId17"/>
    <p:sldId id="740" r:id="rId18"/>
    <p:sldId id="705" r:id="rId19"/>
    <p:sldId id="706" r:id="rId20"/>
    <p:sldId id="707" r:id="rId21"/>
    <p:sldId id="708" r:id="rId22"/>
    <p:sldId id="709" r:id="rId23"/>
    <p:sldId id="736" r:id="rId24"/>
    <p:sldId id="737" r:id="rId25"/>
    <p:sldId id="738" r:id="rId26"/>
    <p:sldId id="739" r:id="rId27"/>
    <p:sldId id="714" r:id="rId28"/>
    <p:sldId id="713" r:id="rId29"/>
    <p:sldId id="712" r:id="rId30"/>
    <p:sldId id="711" r:id="rId31"/>
    <p:sldId id="710" r:id="rId32"/>
    <p:sldId id="715" r:id="rId33"/>
    <p:sldId id="716" r:id="rId3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Swis721 Cn BT" panose="020B0506020202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 autoAdjust="0"/>
    <p:restoredTop sz="94660"/>
  </p:normalViewPr>
  <p:slideViewPr>
    <p:cSldViewPr snapToGrid="0">
      <p:cViewPr>
        <p:scale>
          <a:sx n="75" d="100"/>
          <a:sy n="75" d="100"/>
        </p:scale>
        <p:origin x="390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9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  <a:r>
              <a:rPr lang="it-IT" sz="1200" i="1" kern="1200" baseline="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verticali</a:t>
            </a:r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. Gli elementi tecnici trasparenti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9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9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verticali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Gli elementi tecnici trasparenti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3" name="Picture 2" descr="mso6B4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109204"/>
            <a:ext cx="3644900" cy="515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26">
            <a:extLst>
              <a:ext uri="{FF2B5EF4-FFF2-40B4-BE49-F238E27FC236}">
                <a16:creationId xmlns:a16="http://schemas.microsoft.com/office/drawing/2014/main" id="{34720FB6-477B-4339-A8D4-8F5109C64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2438690"/>
            <a:ext cx="4089400" cy="3820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stipiti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controtelaio a murare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controtelaio fisso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telaio fisso o apribile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anta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montanti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 di battuta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traverse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traversa inferiore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gocciolatoio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listello </a:t>
            </a:r>
            <a:r>
              <a:rPr lang="it-IT" altLang="it-IT" sz="16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rompitratta</a:t>
            </a:r>
            <a:endParaRPr lang="it-IT" altLang="it-IT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fermavetro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Cassonetto</a:t>
            </a:r>
          </a:p>
          <a:p>
            <a:pPr algn="just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 ferramenta</a:t>
            </a:r>
          </a:p>
          <a:p>
            <a:pPr algn="just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 giunti di tenuta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57E0600-1065-48BF-874E-8F29CA18238F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INFISSO ESTERNO VERTICALE</a:t>
            </a:r>
          </a:p>
        </p:txBody>
      </p:sp>
    </p:spTree>
    <p:extLst>
      <p:ext uri="{BB962C8B-B14F-4D97-AF65-F5344CB8AC3E}">
        <p14:creationId xmlns:p14="http://schemas.microsoft.com/office/powerpoint/2010/main" val="421302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57E0600-1065-48BF-874E-8F29CA18238F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  <p:sp>
        <p:nvSpPr>
          <p:cNvPr id="7" name="Rettangolo 17"/>
          <p:cNvSpPr>
            <a:spLocks noChangeArrowheads="1"/>
          </p:cNvSpPr>
          <p:nvPr/>
        </p:nvSpPr>
        <p:spPr bwMode="auto">
          <a:xfrm>
            <a:off x="5125202" y="157992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8" name="Rettangolo 18"/>
          <p:cNvSpPr>
            <a:spLocks noChangeArrowheads="1"/>
          </p:cNvSpPr>
          <p:nvPr/>
        </p:nvSpPr>
        <p:spPr bwMode="auto">
          <a:xfrm>
            <a:off x="7848599" y="157992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10" name="Connettore 1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5640518" y="1811990"/>
            <a:ext cx="2208081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2976660" y="1475440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 luce</a:t>
            </a:r>
          </a:p>
        </p:txBody>
      </p:sp>
      <p:sp>
        <p:nvSpPr>
          <p:cNvPr id="17" name="Rettangolo 17"/>
          <p:cNvSpPr>
            <a:spLocks noChangeArrowheads="1"/>
          </p:cNvSpPr>
          <p:nvPr/>
        </p:nvSpPr>
        <p:spPr bwMode="auto">
          <a:xfrm>
            <a:off x="5125202" y="323727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18" name="Rettangolo 18"/>
          <p:cNvSpPr>
            <a:spLocks noChangeArrowheads="1"/>
          </p:cNvSpPr>
          <p:nvPr/>
        </p:nvSpPr>
        <p:spPr bwMode="auto">
          <a:xfrm>
            <a:off x="7848599" y="3237277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19" name="Connettore 1 7"/>
          <p:cNvCxnSpPr>
            <a:cxnSpLocks noChangeShapeType="1"/>
          </p:cNvCxnSpPr>
          <p:nvPr/>
        </p:nvCxnSpPr>
        <p:spPr bwMode="auto">
          <a:xfrm>
            <a:off x="5640518" y="3237116"/>
            <a:ext cx="2208081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2976660" y="3132790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 battuta esterna</a:t>
            </a:r>
          </a:p>
        </p:txBody>
      </p:sp>
      <p:sp>
        <p:nvSpPr>
          <p:cNvPr id="21" name="Rettangolo 17"/>
          <p:cNvSpPr>
            <a:spLocks noChangeArrowheads="1"/>
          </p:cNvSpPr>
          <p:nvPr/>
        </p:nvSpPr>
        <p:spPr bwMode="auto">
          <a:xfrm>
            <a:off x="5125202" y="4999114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sp>
        <p:nvSpPr>
          <p:cNvPr id="22" name="Rettangolo 18"/>
          <p:cNvSpPr>
            <a:spLocks noChangeArrowheads="1"/>
          </p:cNvSpPr>
          <p:nvPr/>
        </p:nvSpPr>
        <p:spPr bwMode="auto">
          <a:xfrm>
            <a:off x="7848599" y="4999114"/>
            <a:ext cx="515316" cy="4641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it-IT">
              <a:solidFill>
                <a:schemeClr val="lt1"/>
              </a:solidFill>
            </a:endParaRPr>
          </a:p>
        </p:txBody>
      </p:sp>
      <p:cxnSp>
        <p:nvCxnSpPr>
          <p:cNvPr id="23" name="Connettore 1 7"/>
          <p:cNvCxnSpPr>
            <a:cxnSpLocks noChangeShapeType="1"/>
          </p:cNvCxnSpPr>
          <p:nvPr/>
        </p:nvCxnSpPr>
        <p:spPr bwMode="auto">
          <a:xfrm>
            <a:off x="5640518" y="5463401"/>
            <a:ext cx="2208081" cy="0"/>
          </a:xfrm>
          <a:prstGeom prst="line">
            <a:avLst/>
          </a:prstGeom>
          <a:noFill/>
          <a:ln w="76200" algn="ctr">
            <a:solidFill>
              <a:srgbClr val="1277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2976660" y="4894627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 battuta interna</a:t>
            </a:r>
          </a:p>
        </p:txBody>
      </p:sp>
    </p:spTree>
    <p:extLst>
      <p:ext uri="{BB962C8B-B14F-4D97-AF65-F5344CB8AC3E}">
        <p14:creationId xmlns:p14="http://schemas.microsoft.com/office/powerpoint/2010/main" val="21556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DCC51C31-954D-E2C4-1064-330A76AE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</a:blip>
          <a:srcRect l="10713" t="2713" b="3131"/>
          <a:stretch>
            <a:fillRect/>
          </a:stretch>
        </p:blipFill>
        <p:spPr bwMode="auto">
          <a:xfrm>
            <a:off x="4206873" y="1273731"/>
            <a:ext cx="33274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BC8D6922-0386-EA96-A56A-62D74DDAF9D5}"/>
              </a:ext>
            </a:extLst>
          </p:cNvPr>
          <p:cNvSpPr/>
          <p:nvPr/>
        </p:nvSpPr>
        <p:spPr>
          <a:xfrm>
            <a:off x="4206873" y="3667681"/>
            <a:ext cx="750885" cy="1306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6F130827-5B92-1F4B-E882-2EBEE99BB2FD}"/>
              </a:ext>
            </a:extLst>
          </p:cNvPr>
          <p:cNvSpPr/>
          <p:nvPr/>
        </p:nvSpPr>
        <p:spPr>
          <a:xfrm>
            <a:off x="4206873" y="2661206"/>
            <a:ext cx="347662" cy="72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9" name="Straight Connector 5">
            <a:extLst>
              <a:ext uri="{FF2B5EF4-FFF2-40B4-BE49-F238E27FC236}">
                <a16:creationId xmlns:a16="http://schemas.microsoft.com/office/drawing/2014/main" id="{302561EF-C547-B73C-F8D2-E22EF879CF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54623" y="1648381"/>
            <a:ext cx="0" cy="2357438"/>
          </a:xfrm>
          <a:prstGeom prst="line">
            <a:avLst/>
          </a:prstGeom>
          <a:noFill/>
          <a:ln w="25400">
            <a:solidFill>
              <a:srgbClr val="008080"/>
            </a:solidFill>
            <a:prstDash val="lgDash"/>
            <a:miter lim="800000"/>
            <a:headEnd/>
            <a:tailEnd/>
          </a:ln>
        </p:spPr>
      </p:cxnSp>
      <p:sp>
        <p:nvSpPr>
          <p:cNvPr id="30" name="Rectangle 16">
            <a:extLst>
              <a:ext uri="{FF2B5EF4-FFF2-40B4-BE49-F238E27FC236}">
                <a16:creationId xmlns:a16="http://schemas.microsoft.com/office/drawing/2014/main" id="{5523FE91-5B11-28C6-24CF-C51AF9FEE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349" y="4058108"/>
            <a:ext cx="1625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luce netta del serramento</a:t>
            </a:r>
          </a:p>
        </p:txBody>
      </p:sp>
      <p:cxnSp>
        <p:nvCxnSpPr>
          <p:cNvPr id="31" name="Straight Connector 28">
            <a:extLst>
              <a:ext uri="{FF2B5EF4-FFF2-40B4-BE49-F238E27FC236}">
                <a16:creationId xmlns:a16="http://schemas.microsoft.com/office/drawing/2014/main" id="{F54491BE-2A5F-0888-575C-E7FC1A3E0A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8060" y="1273731"/>
            <a:ext cx="0" cy="3127375"/>
          </a:xfrm>
          <a:prstGeom prst="line">
            <a:avLst/>
          </a:prstGeom>
          <a:noFill/>
          <a:ln w="25400">
            <a:solidFill>
              <a:srgbClr val="008080"/>
            </a:solidFill>
            <a:prstDash val="lgDash"/>
            <a:miter lim="800000"/>
            <a:headEnd/>
            <a:tailEnd/>
          </a:ln>
        </p:spPr>
      </p:cxnSp>
      <p:sp>
        <p:nvSpPr>
          <p:cNvPr id="32" name="Rectangle 16">
            <a:extLst>
              <a:ext uri="{FF2B5EF4-FFF2-40B4-BE49-F238E27FC236}">
                <a16:creationId xmlns:a16="http://schemas.microsoft.com/office/drawing/2014/main" id="{7556F58B-4DD3-0359-E94B-87C579A5E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128" y="1073011"/>
            <a:ext cx="17160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area trasparente</a:t>
            </a: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C9121EE9-8077-6195-12FF-784D4616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4" y="4974194"/>
            <a:ext cx="4089400" cy="1293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Controtelaio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Telaio fisso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Telaio mobile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Vetratura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Cerniera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4B478D5C-6E14-E752-4522-0C9212F2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9272" y="2820116"/>
            <a:ext cx="2205989" cy="316198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BF9696E-161A-A9E3-18F2-8554E92401DA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</p:spTree>
    <p:extLst>
      <p:ext uri="{BB962C8B-B14F-4D97-AF65-F5344CB8AC3E}">
        <p14:creationId xmlns:p14="http://schemas.microsoft.com/office/powerpoint/2010/main" val="424045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46" y="2437334"/>
            <a:ext cx="714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EA859087-3B67-2811-E6A4-A65FD594144F}"/>
              </a:ext>
            </a:extLst>
          </p:cNvPr>
          <p:cNvSpPr txBox="1">
            <a:spLocks/>
          </p:cNvSpPr>
          <p:nvPr/>
        </p:nvSpPr>
        <p:spPr>
          <a:xfrm>
            <a:off x="628650" y="1273731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INFISSO ESTERNO VERTICALE</a:t>
            </a:r>
          </a:p>
        </p:txBody>
      </p:sp>
    </p:spTree>
    <p:extLst>
      <p:ext uri="{BB962C8B-B14F-4D97-AF65-F5344CB8AC3E}">
        <p14:creationId xmlns:p14="http://schemas.microsoft.com/office/powerpoint/2010/main" val="411629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159431"/>
            <a:ext cx="6743700" cy="50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630F718E-DD1A-84C8-AA1B-4B9A62BF4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TRASPARENTI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E6C91E3-3882-9B77-18FF-D549C87C307B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tipologia di vetro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EE88078-F7EF-B763-4F62-AC1375707BA4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semplici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DC5AD937-6781-416A-FEC9-2519DC3FEE8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A0C00375-137A-6D6F-1DE3-F30E56210F55}"/>
              </a:ext>
            </a:extLst>
          </p:cNvPr>
          <p:cNvSpPr txBox="1">
            <a:spLocks/>
          </p:cNvSpPr>
          <p:nvPr/>
        </p:nvSpPr>
        <p:spPr>
          <a:xfrm>
            <a:off x="3197218" y="326281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riflettenti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D0EC483C-B4B3-45E9-2667-46EE7F852908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 bwMode="auto">
          <a:xfrm>
            <a:off x="2644774" y="3065028"/>
            <a:ext cx="552444" cy="52152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504772E4-E3AE-CC03-E42A-285CBCA9041F}"/>
              </a:ext>
            </a:extLst>
          </p:cNvPr>
          <p:cNvSpPr txBox="1">
            <a:spLocks/>
          </p:cNvSpPr>
          <p:nvPr/>
        </p:nvSpPr>
        <p:spPr>
          <a:xfrm>
            <a:off x="3197219" y="226840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isolanti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F3C54A7B-C445-A42C-7DAD-29997770D2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 bwMode="auto">
          <a:xfrm flipV="1">
            <a:off x="2644774" y="2592143"/>
            <a:ext cx="552445" cy="47288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DA1FF002-8D69-0F67-2BFD-E740AB26FE26}"/>
              </a:ext>
            </a:extLst>
          </p:cNvPr>
          <p:cNvSpPr txBox="1">
            <a:spLocks/>
          </p:cNvSpPr>
          <p:nvPr/>
        </p:nvSpPr>
        <p:spPr>
          <a:xfrm>
            <a:off x="3197217" y="425722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selettivi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6352AEBD-43A4-F773-1AAE-B5D2FB5C75D7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 bwMode="auto">
          <a:xfrm>
            <a:off x="2644774" y="3065028"/>
            <a:ext cx="552443" cy="151593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7FE6B543-5DFF-BC3C-A89E-32171BF568EB}"/>
              </a:ext>
            </a:extLst>
          </p:cNvPr>
          <p:cNvSpPr txBox="1">
            <a:spLocks/>
          </p:cNvSpPr>
          <p:nvPr/>
        </p:nvSpPr>
        <p:spPr>
          <a:xfrm>
            <a:off x="3197217" y="5251631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stratificati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E6FC28EB-ED5C-C06D-039F-5AE2F84A2357}"/>
              </a:ext>
            </a:extLst>
          </p:cNvPr>
          <p:cNvCxnSpPr>
            <a:cxnSpLocks/>
            <a:stCxn id="9" idx="3"/>
            <a:endCxn id="21" idx="1"/>
          </p:cNvCxnSpPr>
          <p:nvPr/>
        </p:nvCxnSpPr>
        <p:spPr bwMode="auto">
          <a:xfrm>
            <a:off x="2644774" y="3065028"/>
            <a:ext cx="552443" cy="251034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>
            <a:extLst>
              <a:ext uri="{FF2B5EF4-FFF2-40B4-BE49-F238E27FC236}">
                <a16:creationId xmlns:a16="http://schemas.microsoft.com/office/drawing/2014/main" id="{E759C3E2-D87D-D8DC-70E9-D84A31201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50000"/>
          </a:blip>
          <a:srcRect l="18530" t="5033" r="50260" b="74313"/>
          <a:stretch/>
        </p:blipFill>
        <p:spPr>
          <a:xfrm>
            <a:off x="5230876" y="1950918"/>
            <a:ext cx="3696951" cy="1376149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38958E1-395A-54FC-85FE-AD1DB63A5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50000"/>
          </a:blip>
          <a:srcRect l="49244" t="5033" r="15000" b="74313"/>
          <a:stretch/>
        </p:blipFill>
        <p:spPr>
          <a:xfrm>
            <a:off x="4800339" y="3822995"/>
            <a:ext cx="4235450" cy="1376149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64111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5" name="Picture 2" descr="https://www.focchi.it/upload/progetti/immagini/Mercedes%20Benz,%20nuova%20ABC_photo_50be0abf2f876.jpg">
            <a:extLst>
              <a:ext uri="{FF2B5EF4-FFF2-40B4-BE49-F238E27FC236}">
                <a16:creationId xmlns:a16="http://schemas.microsoft.com/office/drawing/2014/main" id="{7FF1C865-7301-AFB8-C589-605CDBAB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10124"/>
            <a:ext cx="3996757" cy="51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focchi.it/upload/progetti/immagini/Mercedes%20Benz,%20nuova%20ABC_photo_50be0aa50f1a9.jpg">
            <a:extLst>
              <a:ext uri="{FF2B5EF4-FFF2-40B4-BE49-F238E27FC236}">
                <a16:creationId xmlns:a16="http://schemas.microsoft.com/office/drawing/2014/main" id="{4F915BAE-7587-598E-13E5-262590DB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93" y="1846724"/>
            <a:ext cx="43680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5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70" y="1162050"/>
            <a:ext cx="6815218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1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7" name="Rectangle 100">
            <a:extLst>
              <a:ext uri="{FF2B5EF4-FFF2-40B4-BE49-F238E27FC236}">
                <a16:creationId xmlns:a16="http://schemas.microsoft.com/office/drawing/2014/main" id="{CAD44387-3ABD-4862-8072-B166E7D34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90171"/>
            <a:ext cx="5504806" cy="15911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Facciata leggera, a montanti e traversi – tipo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curtain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wall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 – non portante, generalmente a superficie trasparente elevata, consente l’ingresso di elevati flussi luminosi e termici e presenta una scarsa capacità di coibenza termica ed acustica. Consente una configurazione flessibile della facciata e un elevato grado di prefabbricazione. Se non adeguatamente schermata, genera condizioni di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discomfort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; non consente l’accumulo termico e in condizioni di elevata velocità del vento non consente la ventilazione naturale. 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FACCIATE A COMPONENTI MODULARI</a:t>
            </a:r>
          </a:p>
        </p:txBody>
      </p:sp>
      <p:pic>
        <p:nvPicPr>
          <p:cNvPr id="9" name="Picture 11" descr="Scan0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1" b="54460"/>
          <a:stretch/>
        </p:blipFill>
        <p:spPr bwMode="auto">
          <a:xfrm>
            <a:off x="3771900" y="2781300"/>
            <a:ext cx="4722395" cy="34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4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5" name="Segnaposto contenut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00" y="1181100"/>
            <a:ext cx="7080275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6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9.1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7" name="Rectangle 100">
            <a:extLst>
              <a:ext uri="{FF2B5EF4-FFF2-40B4-BE49-F238E27FC236}">
                <a16:creationId xmlns:a16="http://schemas.microsoft.com/office/drawing/2014/main" id="{CAD44387-3ABD-4862-8072-B166E7D34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90171"/>
            <a:ext cx="5504806" cy="1184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Facciata leggera, a montanti e traversi, consente l’ingresso di elevati flussi luminosi e termici che si accumulano in prossimità dello spazio del box, con surriscaldamento dello spazio immediatamente adiacente l’apertura, consente una riduzione dell’onda sonora in ingresso. Limitato ricambio d’aria. 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FACCIATE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BOX FINESTRATI</a:t>
            </a:r>
          </a:p>
        </p:txBody>
      </p:sp>
      <p:grpSp>
        <p:nvGrpSpPr>
          <p:cNvPr id="10" name="Gruppo 22"/>
          <p:cNvGrpSpPr>
            <a:grpSpLocks/>
          </p:cNvGrpSpPr>
          <p:nvPr/>
        </p:nvGrpSpPr>
        <p:grpSpPr bwMode="auto">
          <a:xfrm>
            <a:off x="2989489" y="2706893"/>
            <a:ext cx="5504806" cy="3384191"/>
            <a:chOff x="5580112" y="1379925"/>
            <a:chExt cx="3392950" cy="2369078"/>
          </a:xfrm>
        </p:grpSpPr>
        <p:pic>
          <p:nvPicPr>
            <p:cNvPr id="11" name="Picture 15" descr="sistema faciata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379925"/>
              <a:ext cx="3392950" cy="2369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onnettore 7 11"/>
            <p:cNvCxnSpPr/>
            <p:nvPr/>
          </p:nvCxnSpPr>
          <p:spPr>
            <a:xfrm rot="16200000" flipV="1">
              <a:off x="7739553" y="1524260"/>
              <a:ext cx="504599" cy="215929"/>
            </a:xfrm>
            <a:prstGeom prst="curvedConnector3">
              <a:avLst/>
            </a:prstGeom>
            <a:ln w="3810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7 12"/>
            <p:cNvCxnSpPr/>
            <p:nvPr/>
          </p:nvCxnSpPr>
          <p:spPr>
            <a:xfrm rot="5400000" flipH="1" flipV="1">
              <a:off x="7788772" y="3117427"/>
              <a:ext cx="503012" cy="119078"/>
            </a:xfrm>
            <a:prstGeom prst="curvedConnector3">
              <a:avLst/>
            </a:prstGeom>
            <a:ln w="3810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/>
            <p:cNvCxnSpPr/>
            <p:nvPr/>
          </p:nvCxnSpPr>
          <p:spPr>
            <a:xfrm flipH="1">
              <a:off x="8244301" y="2009880"/>
              <a:ext cx="71447" cy="69184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956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5" name="Picture 7" descr="P101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1" y="1094503"/>
            <a:ext cx="4302814" cy="519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66" y="1094504"/>
            <a:ext cx="3893023" cy="519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39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7" name="Rectangle 100">
            <a:extLst>
              <a:ext uri="{FF2B5EF4-FFF2-40B4-BE49-F238E27FC236}">
                <a16:creationId xmlns:a16="http://schemas.microsoft.com/office/drawing/2014/main" id="{CAD44387-3ABD-4862-8072-B166E7D34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489" y="1190171"/>
            <a:ext cx="5504806" cy="10588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Facciata leggera, a montanti e traversi, non portante, a superficie trasparente elevata, ad elevato contenuto tecnologico, consente l’ingresso di elevati flussi luminosi e termici  e conseguente surriscaldamento della zona corridoio, in cui la pressione dell’aria può essere controllata. 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FACCIATE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CORRIDOIO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989489" y="2418428"/>
            <a:ext cx="5372846" cy="3724474"/>
            <a:chOff x="2989489" y="2418428"/>
            <a:chExt cx="3313113" cy="2368550"/>
          </a:xfrm>
        </p:grpSpPr>
        <p:pic>
          <p:nvPicPr>
            <p:cNvPr id="15" name="Picture 15" descr="sistema faciata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89" y="2418428"/>
              <a:ext cx="3313113" cy="236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ccia curva 15"/>
            <p:cNvSpPr/>
            <p:nvPr/>
          </p:nvSpPr>
          <p:spPr bwMode="auto">
            <a:xfrm rot="721730" flipH="1">
              <a:off x="4950052" y="2743865"/>
              <a:ext cx="468313" cy="215900"/>
            </a:xfrm>
            <a:prstGeom prst="ben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ccia curva 16"/>
            <p:cNvSpPr/>
            <p:nvPr/>
          </p:nvSpPr>
          <p:spPr bwMode="auto">
            <a:xfrm rot="17455783" flipV="1">
              <a:off x="5034190" y="4075778"/>
              <a:ext cx="519112" cy="207962"/>
            </a:xfrm>
            <a:prstGeom prst="bentArrow">
              <a:avLst>
                <a:gd name="adj1" fmla="val 25000"/>
                <a:gd name="adj2" fmla="val 25000"/>
                <a:gd name="adj3" fmla="val 50000"/>
                <a:gd name="adj4" fmla="val 4375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615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SCHERMI SOLARI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criteri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posizione ed esposizione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399" y="388484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tipologia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5" cy="114355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579417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funzione e controllo</a:t>
            </a: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 flipV="1">
            <a:off x="2644774" y="2903158"/>
            <a:ext cx="555626" cy="16187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E2A699DD-3BE5-78D1-F61B-F1C36D0F35B4}"/>
              </a:ext>
            </a:extLst>
          </p:cNvPr>
          <p:cNvSpPr txBox="1">
            <a:spLocks/>
          </p:cNvSpPr>
          <p:nvPr/>
        </p:nvSpPr>
        <p:spPr>
          <a:xfrm>
            <a:off x="3200399" y="5190267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materiali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A26C09EF-E8D6-4B5C-87B4-DCA7150EB3CC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 bwMode="auto">
          <a:xfrm>
            <a:off x="2644774" y="3065028"/>
            <a:ext cx="555625" cy="244898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0579C3E5-6AB0-4168-3933-42C2110BB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69"/>
          <a:stretch/>
        </p:blipFill>
        <p:spPr>
          <a:xfrm>
            <a:off x="4798062" y="1126560"/>
            <a:ext cx="3920488" cy="252722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5EFCFB2-0403-FB87-C552-1BD5A9E36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55"/>
          <a:stretch/>
        </p:blipFill>
        <p:spPr>
          <a:xfrm>
            <a:off x="4798062" y="3806594"/>
            <a:ext cx="3920489" cy="24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88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9259BD9-5157-6ACC-ECF6-7E788E197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36" y="1194124"/>
            <a:ext cx="3776319" cy="5052060"/>
          </a:xfrm>
          <a:prstGeom prst="rect">
            <a:avLst/>
          </a:prstGeom>
        </p:spPr>
      </p:pic>
      <p:sp>
        <p:nvSpPr>
          <p:cNvPr id="3" name="Rectangle 66">
            <a:extLst>
              <a:ext uri="{FF2B5EF4-FFF2-40B4-BE49-F238E27FC236}">
                <a16:creationId xmlns:a16="http://schemas.microsoft.com/office/drawing/2014/main" id="{CAD204D7-7DA4-15F6-1D03-4F8BACE10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SCHERMI SOLARI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B55005-2EB7-3FE1-7C9C-6ED88983BFDC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criteri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4F7C0A-266B-D25F-169E-355ABC1E340C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posizione ed esposizione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C6E4A61E-1A71-7584-B7D4-BCCDC0BFF492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6681FFC4-287B-9A98-10E7-76A77A3A53AA}"/>
              </a:ext>
            </a:extLst>
          </p:cNvPr>
          <p:cNvSpPr txBox="1">
            <a:spLocks/>
          </p:cNvSpPr>
          <p:nvPr/>
        </p:nvSpPr>
        <p:spPr>
          <a:xfrm>
            <a:off x="3200399" y="3884842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tipologia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27D63A18-91D3-02D0-6EFC-2ED144FFC417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 bwMode="auto">
          <a:xfrm>
            <a:off x="2644774" y="3065028"/>
            <a:ext cx="555625" cy="114355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38DF0A39-DBCE-98DF-7EE5-1F8B9C6BCAD5}"/>
              </a:ext>
            </a:extLst>
          </p:cNvPr>
          <p:cNvSpPr txBox="1">
            <a:spLocks/>
          </p:cNvSpPr>
          <p:nvPr/>
        </p:nvSpPr>
        <p:spPr>
          <a:xfrm>
            <a:off x="3200400" y="2579417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funzione e controllo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555C03F9-2DC5-152A-7A07-9B3864531135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 bwMode="auto">
          <a:xfrm flipV="1">
            <a:off x="2644774" y="2903158"/>
            <a:ext cx="555626" cy="16187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1CC9A9E2-E0C1-76E9-584A-2A5C40CB1594}"/>
              </a:ext>
            </a:extLst>
          </p:cNvPr>
          <p:cNvSpPr txBox="1">
            <a:spLocks/>
          </p:cNvSpPr>
          <p:nvPr/>
        </p:nvSpPr>
        <p:spPr>
          <a:xfrm>
            <a:off x="3200399" y="5190267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materiali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3EFE01BF-3B00-FE85-EF61-0F23D4AA1BD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 bwMode="auto">
          <a:xfrm>
            <a:off x="2644774" y="3065028"/>
            <a:ext cx="555625" cy="244898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651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3EAE6A3-87A7-95A1-CC7B-265F31DD2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9"/>
          <a:stretch/>
        </p:blipFill>
        <p:spPr>
          <a:xfrm>
            <a:off x="6366050" y="1076959"/>
            <a:ext cx="2483660" cy="509016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6A91736-1CBF-9686-5107-A8AF23B0E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r="9465"/>
          <a:stretch/>
        </p:blipFill>
        <p:spPr>
          <a:xfrm>
            <a:off x="294290" y="1465579"/>
            <a:ext cx="5794417" cy="43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73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DA0581-479A-01A1-9831-E539FD11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34" y="1074103"/>
            <a:ext cx="3844158" cy="52047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E127A1-A19A-6F71-7703-A9F899BA2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08" y="1178559"/>
            <a:ext cx="3209792" cy="50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03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1"/>
          <a:stretch/>
        </p:blipFill>
        <p:spPr bwMode="auto">
          <a:xfrm>
            <a:off x="4912012" y="1194124"/>
            <a:ext cx="4075765" cy="501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posizione del secondo involucro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1143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sistemi trasparenti</a:t>
            </a:r>
          </a:p>
          <a:p>
            <a:r>
              <a:rPr lang="it-IT" dirty="0">
                <a:latin typeface="Swis721 Cn BT" panose="020B0506020202030204" pitchFamily="34" charset="0"/>
              </a:rPr>
              <a:t>in facciate discontinue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644774" y="1845640"/>
            <a:ext cx="555626" cy="12193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doppia pelle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89454"/>
            <a:ext cx="1481213" cy="1186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serra sovrapposta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parete perimetrale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 bwMode="auto">
          <a:xfrm>
            <a:off x="2644774" y="3065028"/>
            <a:ext cx="555626" cy="5175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5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00" y="1194124"/>
            <a:ext cx="3881340" cy="502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8AD1066F-B9BC-2792-170F-4A7223F7F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5A6538-1902-2998-63B3-C09A168EB7F4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posizione del secondo involucro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4FF8FD-0F73-2255-A40C-3CB8E28804D6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1143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sistemi trasparenti</a:t>
            </a:r>
          </a:p>
          <a:p>
            <a:r>
              <a:rPr lang="it-IT" dirty="0">
                <a:latin typeface="Swis721 Cn BT" panose="020B0506020202030204" pitchFamily="34" charset="0"/>
              </a:rPr>
              <a:t>in facciate discontinue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112EFBCE-66F1-9816-B775-1063E84931B5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644774" y="1845640"/>
            <a:ext cx="555626" cy="12193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E2A103E5-7547-DEDD-4B67-60F3CFA12ABA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doppia pelle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48E0BBE8-955B-771B-09A1-118C086E1ACB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16359433-36A1-3D0D-16A7-44327EBFE276}"/>
              </a:ext>
            </a:extLst>
          </p:cNvPr>
          <p:cNvSpPr txBox="1">
            <a:spLocks/>
          </p:cNvSpPr>
          <p:nvPr/>
        </p:nvSpPr>
        <p:spPr>
          <a:xfrm>
            <a:off x="3200400" y="2989454"/>
            <a:ext cx="1481213" cy="1186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serra sovrapposta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parete perimetrale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B8A53F91-3756-EAEF-1971-86F9ACE4A134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>
            <a:off x="2644774" y="3065028"/>
            <a:ext cx="555626" cy="5175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66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12627"/>
          <a:stretch/>
        </p:blipFill>
        <p:spPr bwMode="auto">
          <a:xfrm>
            <a:off x="4964400" y="1194124"/>
            <a:ext cx="3970050" cy="492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8FD09367-31F7-1049-C8CA-BB4568015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7176CCC-313D-7FDD-A45B-02B4958598A8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posizione del secondo involucro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EC89AF-E169-1F26-EE7E-94E8BB8D773C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1143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sistemi trasparenti</a:t>
            </a:r>
          </a:p>
          <a:p>
            <a:r>
              <a:rPr lang="it-IT" dirty="0">
                <a:latin typeface="Swis721 Cn BT" panose="020B0506020202030204" pitchFamily="34" charset="0"/>
              </a:rPr>
              <a:t>in facciate discontinue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6C8E69E0-6DA9-3D81-1BDF-857140B1A562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644774" y="1845640"/>
            <a:ext cx="555626" cy="12193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D1C7BBDC-35E9-41D4-BDF4-94FE4EED15F2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doppia pelle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991F08E6-C745-AED1-C726-8FD2A96F4837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FD5D2C3A-D20C-A322-52C7-7A8ACAE8EF85}"/>
              </a:ext>
            </a:extLst>
          </p:cNvPr>
          <p:cNvSpPr txBox="1">
            <a:spLocks/>
          </p:cNvSpPr>
          <p:nvPr/>
        </p:nvSpPr>
        <p:spPr>
          <a:xfrm>
            <a:off x="3200400" y="2989454"/>
            <a:ext cx="1481213" cy="1186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serra sovrapposta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parete perimetrale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CFDBDA97-4DDB-36A1-F5A1-25E023558D2C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>
            <a:off x="2644774" y="3065028"/>
            <a:ext cx="555626" cy="5175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90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3024159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803496"/>
            <a:ext cx="533396" cy="95526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Insieme di u. t. e di e. t. aventi funzione di separare e di conformare gli spazi interni del sistema edilizio stesso rispetto all’esterno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492C2F-5565-4943-A68A-5743DBC99D8E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48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7"/>
          <a:stretch/>
        </p:blipFill>
        <p:spPr bwMode="auto">
          <a:xfrm>
            <a:off x="4795913" y="1391991"/>
            <a:ext cx="4229026" cy="444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F030D14B-884D-53AA-3C5A-28EEA65B0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08621CC-D4C7-061A-AE8B-2359F0180B6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posizione del secondo involucro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E750F2-2B8A-86CB-0BD9-22145C1FC659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1143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sistemi trasparenti</a:t>
            </a:r>
          </a:p>
          <a:p>
            <a:r>
              <a:rPr lang="it-IT" dirty="0">
                <a:latin typeface="Swis721 Cn BT" panose="020B0506020202030204" pitchFamily="34" charset="0"/>
              </a:rPr>
              <a:t>in facciate discontinue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E4377431-CEE1-5BC9-B79A-E60A6889481D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644774" y="1845640"/>
            <a:ext cx="555626" cy="12193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EDEF5BEA-38AC-7C0C-90BC-C892643E491E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doppia pelle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890AD03A-660A-418C-CBAC-51FD098B8DBF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AE6B97D9-7182-2261-AE67-D54BE1541074}"/>
              </a:ext>
            </a:extLst>
          </p:cNvPr>
          <p:cNvSpPr txBox="1">
            <a:spLocks/>
          </p:cNvSpPr>
          <p:nvPr/>
        </p:nvSpPr>
        <p:spPr>
          <a:xfrm>
            <a:off x="3200400" y="2989454"/>
            <a:ext cx="1481213" cy="1186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serra sovrapposta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parete perimetrale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078BED1A-E539-47B7-5DE6-40FA15272345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>
            <a:off x="2644774" y="3065028"/>
            <a:ext cx="555626" cy="5175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207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62" y="1156832"/>
            <a:ext cx="385692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7E110989-2DAA-FB9C-8B02-A87CC81D0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3A69E9A-FD7A-EE1A-9AA4-E26CD0AAA8E9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posizione del secondo involucro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3F9EB2-F77C-02E6-B5CD-1ADA00A812F6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1143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sistemi trasparenti</a:t>
            </a:r>
          </a:p>
          <a:p>
            <a:r>
              <a:rPr lang="it-IT" dirty="0">
                <a:latin typeface="Swis721 Cn BT" panose="020B0506020202030204" pitchFamily="34" charset="0"/>
              </a:rPr>
              <a:t>in facciate discontinue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9C3C21DD-31D6-A1FB-BCE6-00CDA2A218BE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644774" y="1845640"/>
            <a:ext cx="555626" cy="12193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42E75045-019C-06A6-8030-F05911253AC4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doppia pelle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47F769B7-E9B0-3DAF-2BB2-90C3CD60B935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4A85B69B-F82D-EA47-92CD-761174360CD0}"/>
              </a:ext>
            </a:extLst>
          </p:cNvPr>
          <p:cNvSpPr txBox="1">
            <a:spLocks/>
          </p:cNvSpPr>
          <p:nvPr/>
        </p:nvSpPr>
        <p:spPr>
          <a:xfrm>
            <a:off x="3200400" y="2989454"/>
            <a:ext cx="1481213" cy="1186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serra sovrapposta</a:t>
            </a:r>
          </a:p>
          <a:p>
            <a:r>
              <a:rPr lang="it-IT" dirty="0">
                <a:latin typeface="Swis721 Cn BT" panose="020B0506020202030204" pitchFamily="34" charset="0"/>
              </a:rPr>
              <a:t>alla parete perimetrale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CC0D5306-03DB-1CA7-2ED3-4E9CFAA81FE0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>
            <a:off x="2644774" y="3065028"/>
            <a:ext cx="555626" cy="51750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871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aperture di ventilazione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 ambo gli involucri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nessuna apertura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56741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sul solo involucro interno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>
            <a:off x="2644774" y="3065028"/>
            <a:ext cx="555626" cy="21545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62" y="1096963"/>
            <a:ext cx="3903663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59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4" r="7820"/>
          <a:stretch/>
        </p:blipFill>
        <p:spPr bwMode="auto">
          <a:xfrm>
            <a:off x="4933949" y="1102755"/>
            <a:ext cx="4100265" cy="51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48217D88-6928-7483-6BA0-20F5D40A4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DOPPIO INVOLUCRO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7186A87-7E28-F624-B677-C2B15BC275AE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aperture di ventilazione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4A7C16-9B44-238C-2CED-786EC34EE94F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 ambo gli involucri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C2876DE4-0735-A42A-4109-8756E099B439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C0855918-B5F2-5568-AC56-4FD9885F3348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nessuna apertura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04B73F62-D6A9-E12F-2AC6-5AD3AC57732F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3E508A2B-7187-50E7-4C88-CF25C70B8071}"/>
              </a:ext>
            </a:extLst>
          </p:cNvPr>
          <p:cNvSpPr txBox="1">
            <a:spLocks/>
          </p:cNvSpPr>
          <p:nvPr/>
        </p:nvSpPr>
        <p:spPr>
          <a:xfrm>
            <a:off x="3200400" y="2956741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sul solo involucro interno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CA47A294-1D97-CFA4-5D0A-A8A8A5CD6696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 bwMode="auto">
          <a:xfrm>
            <a:off x="2644774" y="3065028"/>
            <a:ext cx="555626" cy="21545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04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PARETI PERIMETRALI VERTICALI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D194A1C-2E07-45FA-AE2D-5FB3A49B8785}"/>
              </a:ext>
            </a:extLst>
          </p:cNvPr>
          <p:cNvSpPr txBox="1">
            <a:spLocks/>
          </p:cNvSpPr>
          <p:nvPr/>
        </p:nvSpPr>
        <p:spPr>
          <a:xfrm>
            <a:off x="6661072" y="2273304"/>
            <a:ext cx="106110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00" dirty="0">
                <a:latin typeface="Swis721 Cn BT" panose="020B0506020202030204" pitchFamily="34" charset="0"/>
              </a:rPr>
              <a:t>INFISSI ESTERNI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F26A9A9-4D6F-4241-8345-3F576A57C30F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6239A18-F70D-4AC5-8CCE-6C7F8EFC259C}"/>
              </a:ext>
            </a:extLst>
          </p:cNvPr>
          <p:cNvSpPr/>
          <p:nvPr/>
        </p:nvSpPr>
        <p:spPr>
          <a:xfrm rot="5400000">
            <a:off x="3024159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95770C7-597B-40B6-8D3E-FD004CE7D27D}"/>
              </a:ext>
            </a:extLst>
          </p:cNvPr>
          <p:cNvSpPr/>
          <p:nvPr/>
        </p:nvSpPr>
        <p:spPr>
          <a:xfrm>
            <a:off x="2990853" y="2803496"/>
            <a:ext cx="533396" cy="95526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5FEEE31-41A9-498A-AAA2-360F501B02AA}"/>
              </a:ext>
            </a:extLst>
          </p:cNvPr>
          <p:cNvSpPr/>
          <p:nvPr/>
        </p:nvSpPr>
        <p:spPr>
          <a:xfrm>
            <a:off x="3582331" y="2273303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F106B90-F4CB-4597-9FCB-3C7F1C9EE3DD}"/>
              </a:ext>
            </a:extLst>
          </p:cNvPr>
          <p:cNvSpPr/>
          <p:nvPr/>
        </p:nvSpPr>
        <p:spPr>
          <a:xfrm>
            <a:off x="4179230" y="2273304"/>
            <a:ext cx="533396" cy="1485455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A713AA9-3A20-4398-B87B-3A386C654E1B}"/>
              </a:ext>
            </a:extLst>
          </p:cNvPr>
          <p:cNvSpPr/>
          <p:nvPr/>
        </p:nvSpPr>
        <p:spPr>
          <a:xfrm>
            <a:off x="4771212" y="2273304"/>
            <a:ext cx="533396" cy="46678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09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Infissi verticali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087A8CF-95A2-42F3-8D9A-7DF073F5852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chiusure trasparenti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integrante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pareti verticali perimetrali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quindi molti dei requisiti connotanti di queste ultime devono essere considerati per gli infissi verticali.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spazi in cui si articola l’edificio comunicano con l’esterno attraverso queste discontinuità (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bucature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dimensionate secondo criteri funzionali, formali ed estetici, di comfort ambientale.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mediante  gli infissi verticali sono: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 in quanto esposte direttamente all’aria esterna, devono garantire la tenuta all’acqua e all’aria in misura tale da non compromettere il comfort degli ambienti interni;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termici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ed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igrometrici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ricambio d’aria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negli ambienti interni;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illuminazione naturale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degli ambienti indoor, tenendo conto dei possibili effetti di abbagliamento;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riduzione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dell’effetto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sorgenti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rumore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esterne.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380C1D4-FCA5-431E-8A77-541C77F6B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933"/>
          <a:stretch/>
        </p:blipFill>
        <p:spPr>
          <a:xfrm>
            <a:off x="4545484" y="2628900"/>
            <a:ext cx="4598516" cy="3060961"/>
          </a:xfrm>
          <a:prstGeom prst="rect">
            <a:avLst/>
          </a:prstGeom>
        </p:spPr>
      </p:pic>
      <p:sp>
        <p:nvSpPr>
          <p:cNvPr id="8" name="Rectangle 110">
            <a:extLst>
              <a:ext uri="{FF2B5EF4-FFF2-40B4-BE49-F238E27FC236}">
                <a16:creationId xmlns:a16="http://schemas.microsoft.com/office/drawing/2014/main" id="{4F024140-9A6E-40A1-9ED4-2DCB2C7A9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969" y="3330844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>
              <a:ln>
                <a:solidFill>
                  <a:srgbClr val="1277AA"/>
                </a:solidFill>
              </a:ln>
            </a:endParaRPr>
          </a:p>
        </p:txBody>
      </p:sp>
      <p:sp>
        <p:nvSpPr>
          <p:cNvPr id="9" name="Parallelogram 2">
            <a:extLst>
              <a:ext uri="{FF2B5EF4-FFF2-40B4-BE49-F238E27FC236}">
                <a16:creationId xmlns:a16="http://schemas.microsoft.com/office/drawing/2014/main" id="{2B445141-711E-4C28-806F-3C0DE21318C4}"/>
              </a:ext>
            </a:extLst>
          </p:cNvPr>
          <p:cNvSpPr/>
          <p:nvPr/>
        </p:nvSpPr>
        <p:spPr>
          <a:xfrm rot="5400000">
            <a:off x="6307305" y="3957064"/>
            <a:ext cx="365125" cy="273050"/>
          </a:xfrm>
          <a:prstGeom prst="parallelogram">
            <a:avLst>
              <a:gd name="adj" fmla="val 33802"/>
            </a:avLst>
          </a:prstGeom>
          <a:solidFill>
            <a:srgbClr val="127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1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Infissi verticali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365" y="1053571"/>
            <a:ext cx="7876536" cy="38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0">
            <a:extLst>
              <a:ext uri="{FF2B5EF4-FFF2-40B4-BE49-F238E27FC236}">
                <a16:creationId xmlns:a16="http://schemas.microsoft.com/office/drawing/2014/main" id="{170732A1-AF7C-4E22-9DBD-38B64A1C9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62" y="2296376"/>
            <a:ext cx="1771649" cy="2705099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579B3C66-C360-4003-9BEF-F79E0ABE4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60" y="1156025"/>
            <a:ext cx="1306599" cy="491800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/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D338B03-2CD6-48EB-8B4F-3381651279BA}"/>
              </a:ext>
            </a:extLst>
          </p:cNvPr>
          <p:cNvSpPr txBox="1">
            <a:spLocks/>
          </p:cNvSpPr>
          <p:nvPr/>
        </p:nvSpPr>
        <p:spPr>
          <a:xfrm>
            <a:off x="3743325" y="4998776"/>
            <a:ext cx="4752975" cy="36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sz="1200" dirty="0">
                <a:cs typeface="Segoe UI Semilight" panose="020B0402040204020203" pitchFamily="34" charset="0"/>
              </a:rPr>
              <a:t>Struttura portata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0D40876-7E4E-4170-8D31-FA763ECB6DCC}"/>
              </a:ext>
            </a:extLst>
          </p:cNvPr>
          <p:cNvSpPr txBox="1">
            <a:spLocks/>
          </p:cNvSpPr>
          <p:nvPr/>
        </p:nvSpPr>
        <p:spPr>
          <a:xfrm>
            <a:off x="3743324" y="5432925"/>
            <a:ext cx="4752975" cy="582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400"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pPr algn="just"/>
            <a:r>
              <a:rPr lang="it-IT" sz="1200" dirty="0">
                <a:cs typeface="Segoe UI Semilight" panose="020B0402040204020203" pitchFamily="34" charset="0"/>
              </a:rPr>
              <a:t>Costituita da elemento di transizione, elemento movibile ed elemento trasparente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14E2BA7A-F0EA-4C90-9FE5-5517A73BF681}"/>
              </a:ext>
            </a:extLst>
          </p:cNvPr>
          <p:cNvCxnSpPr>
            <a:stCxn id="8" idx="2"/>
            <a:endCxn id="10" idx="1"/>
          </p:cNvCxnSpPr>
          <p:nvPr/>
        </p:nvCxnSpPr>
        <p:spPr bwMode="auto">
          <a:xfrm rot="16200000" flipH="1">
            <a:off x="2599656" y="4035106"/>
            <a:ext cx="177301" cy="2110038"/>
          </a:xfrm>
          <a:prstGeom prst="bentConnector2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Forma 9">
            <a:extLst>
              <a:ext uri="{FF2B5EF4-FFF2-40B4-BE49-F238E27FC236}">
                <a16:creationId xmlns:a16="http://schemas.microsoft.com/office/drawing/2014/main" id="{14E2BA7A-F0EA-4C90-9FE5-5517A73BF681}"/>
              </a:ext>
            </a:extLst>
          </p:cNvPr>
          <p:cNvCxnSpPr>
            <a:cxnSpLocks/>
            <a:stCxn id="8" idx="2"/>
            <a:endCxn id="11" idx="1"/>
          </p:cNvCxnSpPr>
          <p:nvPr/>
        </p:nvCxnSpPr>
        <p:spPr bwMode="auto">
          <a:xfrm rot="16200000" flipH="1">
            <a:off x="2326864" y="4307897"/>
            <a:ext cx="722882" cy="2110037"/>
          </a:xfrm>
          <a:prstGeom prst="bentConnector2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7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verticali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C.V. opache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17556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19606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l’equilibrio, la stabilità delle parti, resistenza meccanica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Assicurare l’estetica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44486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C.V. trasparenti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5A7F184-86A2-40C3-910D-1EF1E626C2CD}"/>
              </a:ext>
            </a:extLst>
          </p:cNvPr>
          <p:cNvSpPr txBox="1">
            <a:spLocks/>
          </p:cNvSpPr>
          <p:nvPr/>
        </p:nvSpPr>
        <p:spPr>
          <a:xfrm>
            <a:off x="2966962" y="4905127"/>
            <a:ext cx="1922538" cy="12099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Garantire condizioni di comfort</a:t>
            </a:r>
          </a:p>
          <a:p>
            <a:pPr algn="just"/>
            <a:r>
              <a:rPr lang="it-IT" dirty="0">
                <a:latin typeface="Swis721 Cn BT" panose="020B0506020202030204" pitchFamily="34" charset="0"/>
              </a:rPr>
              <a:t>Assicurare l’estetica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854EBEE0-1BD0-4460-9A6D-4AA2B40C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685" y="2048451"/>
            <a:ext cx="2738665" cy="231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685" y="2307145"/>
            <a:ext cx="2738665" cy="23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4486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82EEC3A7-7AD4-41F4-9BFC-EAF9F577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702556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cxnSp>
        <p:nvCxnSpPr>
          <p:cNvPr id="43" name="Forma 9">
            <a:extLst>
              <a:ext uri="{FF2B5EF4-FFF2-40B4-BE49-F238E27FC236}">
                <a16:creationId xmlns:a16="http://schemas.microsoft.com/office/drawing/2014/main" id="{FC063533-50F9-41AF-953B-1AF3D2EA2EC4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23209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4956492"/>
            <a:ext cx="3508253" cy="234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5210428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5464368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2561040"/>
            <a:ext cx="3508251" cy="223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E REAZIONE AL FUOCO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809296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3067989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53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321884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6" y="3588713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ASPETTO</a:t>
            </a:r>
          </a:p>
        </p:txBody>
      </p:sp>
      <p:sp>
        <p:nvSpPr>
          <p:cNvPr id="58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5721922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ASPETTO</a:t>
            </a:r>
          </a:p>
        </p:txBody>
      </p:sp>
      <p:sp>
        <p:nvSpPr>
          <p:cNvPr id="59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3836389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SICUREZZA</a:t>
            </a:r>
          </a:p>
        </p:txBody>
      </p:sp>
      <p:sp>
        <p:nvSpPr>
          <p:cNvPr id="60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5" y="597499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SICUREZZA</a:t>
            </a:r>
          </a:p>
        </p:txBody>
      </p:sp>
    </p:spTree>
    <p:extLst>
      <p:ext uri="{BB962C8B-B14F-4D97-AF65-F5344CB8AC3E}">
        <p14:creationId xmlns:p14="http://schemas.microsoft.com/office/powerpoint/2010/main" val="29744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Caratterizzazione e funzionamento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9.2</a:t>
            </a:r>
          </a:p>
        </p:txBody>
      </p:sp>
    </p:spTree>
    <p:extLst>
      <p:ext uri="{BB962C8B-B14F-4D97-AF65-F5344CB8AC3E}">
        <p14:creationId xmlns:p14="http://schemas.microsoft.com/office/powerpoint/2010/main" val="160120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Schemi funzionali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1E872542-18BC-423F-87B0-3D7C1EDFAFD2}"/>
              </a:ext>
            </a:extLst>
          </p:cNvPr>
          <p:cNvSpPr txBox="1">
            <a:spLocks/>
          </p:cNvSpPr>
          <p:nvPr/>
        </p:nvSpPr>
        <p:spPr bwMode="auto">
          <a:xfrm>
            <a:off x="5102225" y="2509838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infissi mobili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52A61B9E-CC34-46E4-A3DF-82306771D666}"/>
              </a:ext>
            </a:extLst>
          </p:cNvPr>
          <p:cNvSpPr txBox="1">
            <a:spLocks/>
          </p:cNvSpPr>
          <p:nvPr/>
        </p:nvSpPr>
        <p:spPr>
          <a:xfrm>
            <a:off x="7186613" y="1560513"/>
            <a:ext cx="1255712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finestre</a:t>
            </a:r>
          </a:p>
        </p:txBody>
      </p:sp>
      <p:cxnSp>
        <p:nvCxnSpPr>
          <p:cNvPr id="41" name="Forma 9">
            <a:extLst>
              <a:ext uri="{FF2B5EF4-FFF2-40B4-BE49-F238E27FC236}">
                <a16:creationId xmlns:a16="http://schemas.microsoft.com/office/drawing/2014/main" id="{15671A68-B01B-4F60-A242-E8C501AB99CB}"/>
              </a:ext>
            </a:extLst>
          </p:cNvPr>
          <p:cNvCxnSpPr>
            <a:stCxn id="30" idx="3"/>
            <a:endCxn id="40" idx="1"/>
          </p:cNvCxnSpPr>
          <p:nvPr/>
        </p:nvCxnSpPr>
        <p:spPr bwMode="auto">
          <a:xfrm flipV="1">
            <a:off x="6357938" y="1866900"/>
            <a:ext cx="828675" cy="9794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3">
            <a:extLst>
              <a:ext uri="{FF2B5EF4-FFF2-40B4-BE49-F238E27FC236}">
                <a16:creationId xmlns:a16="http://schemas.microsoft.com/office/drawing/2014/main" id="{C8C43B32-349F-4418-B33D-87DEBC30FBE8}"/>
              </a:ext>
            </a:extLst>
          </p:cNvPr>
          <p:cNvSpPr txBox="1">
            <a:spLocks/>
          </p:cNvSpPr>
          <p:nvPr/>
        </p:nvSpPr>
        <p:spPr>
          <a:xfrm>
            <a:off x="7186613" y="2760663"/>
            <a:ext cx="1255712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porte finestre</a:t>
            </a:r>
          </a:p>
        </p:txBody>
      </p:sp>
      <p:cxnSp>
        <p:nvCxnSpPr>
          <p:cNvPr id="45" name="Forma 9">
            <a:extLst>
              <a:ext uri="{FF2B5EF4-FFF2-40B4-BE49-F238E27FC236}">
                <a16:creationId xmlns:a16="http://schemas.microsoft.com/office/drawing/2014/main" id="{01415673-24E8-4273-BE5B-00F907349978}"/>
              </a:ext>
            </a:extLst>
          </p:cNvPr>
          <p:cNvCxnSpPr>
            <a:stCxn id="30" idx="3"/>
            <a:endCxn id="42" idx="1"/>
          </p:cNvCxnSpPr>
          <p:nvPr/>
        </p:nvCxnSpPr>
        <p:spPr bwMode="auto">
          <a:xfrm>
            <a:off x="6357938" y="2846388"/>
            <a:ext cx="828675" cy="2206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3">
            <a:extLst>
              <a:ext uri="{FF2B5EF4-FFF2-40B4-BE49-F238E27FC236}">
                <a16:creationId xmlns:a16="http://schemas.microsoft.com/office/drawing/2014/main" id="{7E7443A7-866A-49A7-BA77-AE6BD04DECEF}"/>
              </a:ext>
            </a:extLst>
          </p:cNvPr>
          <p:cNvSpPr txBox="1">
            <a:spLocks/>
          </p:cNvSpPr>
          <p:nvPr/>
        </p:nvSpPr>
        <p:spPr bwMode="auto">
          <a:xfrm>
            <a:off x="5102225" y="4648200"/>
            <a:ext cx="1255713" cy="67310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>
                <a:latin typeface="Swis721 Cn BT" panose="020B0506020202030204" pitchFamily="34" charset="0"/>
              </a:rPr>
              <a:t>infissi fissi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C438CC14-B12E-41D1-8319-5940BDF11A1A}"/>
              </a:ext>
            </a:extLst>
          </p:cNvPr>
          <p:cNvSpPr txBox="1">
            <a:spLocks/>
          </p:cNvSpPr>
          <p:nvPr/>
        </p:nvSpPr>
        <p:spPr>
          <a:xfrm>
            <a:off x="7186613" y="4040188"/>
            <a:ext cx="1255712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finestre</a:t>
            </a:r>
          </a:p>
        </p:txBody>
      </p:sp>
      <p:cxnSp>
        <p:nvCxnSpPr>
          <p:cNvPr id="54" name="Forma 9">
            <a:extLst>
              <a:ext uri="{FF2B5EF4-FFF2-40B4-BE49-F238E27FC236}">
                <a16:creationId xmlns:a16="http://schemas.microsoft.com/office/drawing/2014/main" id="{15845134-A48D-4378-B9BB-06AA0F3BDCB4}"/>
              </a:ext>
            </a:extLst>
          </p:cNvPr>
          <p:cNvCxnSpPr>
            <a:stCxn id="46" idx="3"/>
            <a:endCxn id="50" idx="1"/>
          </p:cNvCxnSpPr>
          <p:nvPr/>
        </p:nvCxnSpPr>
        <p:spPr bwMode="auto">
          <a:xfrm flipV="1">
            <a:off x="6357938" y="4346575"/>
            <a:ext cx="828675" cy="63817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3">
            <a:extLst>
              <a:ext uri="{FF2B5EF4-FFF2-40B4-BE49-F238E27FC236}">
                <a16:creationId xmlns:a16="http://schemas.microsoft.com/office/drawing/2014/main" id="{43928059-B7F0-4726-835B-88C4CD5D5CBE}"/>
              </a:ext>
            </a:extLst>
          </p:cNvPr>
          <p:cNvSpPr txBox="1">
            <a:spLocks/>
          </p:cNvSpPr>
          <p:nvPr/>
        </p:nvSpPr>
        <p:spPr bwMode="auto">
          <a:xfrm>
            <a:off x="4848225" y="1216025"/>
            <a:ext cx="1763713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SCHEMI FUNZIONALI</a:t>
            </a:r>
          </a:p>
        </p:txBody>
      </p:sp>
      <p:sp>
        <p:nvSpPr>
          <p:cNvPr id="68" name="Title 3">
            <a:extLst>
              <a:ext uri="{FF2B5EF4-FFF2-40B4-BE49-F238E27FC236}">
                <a16:creationId xmlns:a16="http://schemas.microsoft.com/office/drawing/2014/main" id="{B087A8CF-95A2-42F3-8D9A-7DF073F5852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controllo della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permeabilità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aperture, riferita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persone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oggetti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luce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nonché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vista verso l’esterno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è il requisito che ha connotato l’evoluzione del serramento, con il quale si individua l’insieme di elementi tecnici che, in relazione alle prestazioni attese, costituiscono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finestre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porte-finestre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Gli schemi funzionali individuati sono due: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infissi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movibili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consentono il passaggio della luce ed il passaggio dell’aria; se di opportune dimensioni consentono il passaggio di persone. Sono in genere occupati da elementi tecnici che consentono la modulazione del flusso luminoso;</a:t>
            </a: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infissi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a differenza dei precedenti non consentono il passaggio dell’aria.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serramenti sono quindi suddividibili in base alle dimensioni ed alla tipologia di spazi che mettono in comunicazione. Nel sistema serramento devono essere compresi anche i dispositivi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schermatura esterna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4614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22864</TotalTime>
  <Words>936</Words>
  <Application>Microsoft Office PowerPoint</Application>
  <PresentationFormat>Presentazione su schermo (4:3)</PresentationFormat>
  <Paragraphs>191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Swis721 Cn BT</vt:lpstr>
      <vt:lpstr>Segoe UI</vt:lpstr>
      <vt:lpstr>Arial</vt:lpstr>
      <vt:lpstr>Calibri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Infissi verticali</vt:lpstr>
      <vt:lpstr>Infissi verticali</vt:lpstr>
      <vt:lpstr>Funzioni di chiusure verticali</vt:lpstr>
      <vt:lpstr>Presentazione standard di PowerPoint</vt:lpstr>
      <vt:lpstr>Schemi funzionali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Carlo Antonio Stival</cp:lastModifiedBy>
  <cp:revision>791</cp:revision>
  <dcterms:created xsi:type="dcterms:W3CDTF">2018-02-02T13:45:01Z</dcterms:created>
  <dcterms:modified xsi:type="dcterms:W3CDTF">2023-05-07T16:44:18Z</dcterms:modified>
</cp:coreProperties>
</file>