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7" r:id="rId3"/>
    <p:sldId id="258" r:id="rId4"/>
    <p:sldId id="256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2" r:id="rId22"/>
    <p:sldId id="280" r:id="rId23"/>
    <p:sldId id="283" r:id="rId24"/>
    <p:sldId id="284" r:id="rId25"/>
    <p:sldId id="285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05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16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48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850C-9A7F-4FA7-9F06-7D40CA8474A9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DC30-A53C-4E92-B955-8F9648FE8C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724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1BC0-1CDF-4E83-B058-525EF4EB60C9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72A0-5B36-400D-B94C-4ADF5F3511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907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CE5D-9CF0-4E99-8EFB-3021C2700DAB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F353-2CA9-4CE1-AA70-1AF477FBC0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826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126B-2BB4-49FC-94A5-8A4066A8DDE6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44BD-E562-4266-966F-96137DE959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562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3513-3FC4-4D58-9E74-F69085AAB263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3245-CBFB-426E-9D44-9DADF856EA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5114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027EA-6F9B-4DD5-9054-333690149BA6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FEAC-817A-4FF1-B583-E6B2CCBAFB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7663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0A3C-3D18-4FFB-A69D-59F8D4602990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492C3-4B4D-4489-AFDD-D210470AB7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706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F3A-9C78-439A-93C4-99B217C5215F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45C-F0B1-4658-9754-51D57F55F1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588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681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931C-6C4D-4AA8-9BB5-DB2EECA05899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7FC8-04C5-48FB-8127-D2C2103487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4705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43BC-D876-4CF4-91DC-7EAF9B81F594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BE81-1006-4781-B8CF-6FEC7BA022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9596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F5AF-7043-4939-B792-CE68D82AA3CB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D8E5-073A-4818-A077-5E52AA4819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807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29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88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61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2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92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49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80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DD8D-D993-4471-B5B2-AB4AC6FD3AF6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5D82-6A11-4296-891E-0EC1A7902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22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93A54C-06EB-4E33-90DF-75AB323E16F6}" type="datetimeFigureOut">
              <a:rPr lang="it-IT"/>
              <a:pPr>
                <a:defRPr/>
              </a:pPr>
              <a:t>28/04/2025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3D14B1-F470-4600-8B9D-98407F94E6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09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96254" y="134754"/>
            <a:ext cx="8400797" cy="6303394"/>
            <a:chOff x="96254" y="134754"/>
            <a:chExt cx="8400797" cy="6303394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54" y="134754"/>
              <a:ext cx="8400797" cy="6303394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2449629" y="2867337"/>
              <a:ext cx="4572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it-IT" sz="4000" b="1" dirty="0">
                  <a:solidFill>
                    <a:srgbClr val="004081"/>
                  </a:solidFill>
                  <a:latin typeface="ComicSansMS-Bold"/>
                </a:rPr>
                <a:t>INTEGRAZIONE</a:t>
              </a:r>
            </a:p>
            <a:p>
              <a:pPr algn="ctr"/>
              <a:r>
                <a:rPr lang="it-IT" sz="4000" b="1" dirty="0">
                  <a:solidFill>
                    <a:srgbClr val="004081"/>
                  </a:solidFill>
                  <a:latin typeface="ComicSansMS-Bold"/>
                </a:rPr>
                <a:t>E REGOLAZIONE</a:t>
              </a:r>
            </a:p>
            <a:p>
              <a:pPr algn="ctr"/>
              <a:r>
                <a:rPr lang="it-IT" sz="4000" b="1" dirty="0">
                  <a:solidFill>
                    <a:srgbClr val="004081"/>
                  </a:solidFill>
                  <a:latin typeface="ComicSansMS-Bold"/>
                </a:rPr>
                <a:t>DEL</a:t>
              </a:r>
            </a:p>
            <a:p>
              <a:pPr algn="ctr"/>
              <a:r>
                <a:rPr lang="it-IT" sz="4000" b="1" dirty="0">
                  <a:solidFill>
                    <a:srgbClr val="004081"/>
                  </a:solidFill>
                  <a:latin typeface="ComicSansMS-Bold"/>
                </a:rPr>
                <a:t>METABOLISMO</a:t>
              </a:r>
              <a:endParaRPr lang="it-IT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14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9154" y="112726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810000"/>
                </a:solidFill>
                <a:latin typeface="ComicSansMS-Bold"/>
              </a:rPr>
              <a:t>IL TESSUTO ADIPOSO IMMAGAZZINA E </a:t>
            </a:r>
            <a:r>
              <a:rPr lang="it-IT" sz="2400" b="1" dirty="0" smtClean="0">
                <a:solidFill>
                  <a:srgbClr val="810000"/>
                </a:solidFill>
                <a:latin typeface="ComicSansMS-Bold"/>
              </a:rPr>
              <a:t>DISTRIBUISCE ACIDI </a:t>
            </a:r>
            <a:r>
              <a:rPr lang="it-IT" sz="2400" b="1" dirty="0">
                <a:solidFill>
                  <a:srgbClr val="810000"/>
                </a:solidFill>
                <a:latin typeface="ComicSansMS-Bold"/>
              </a:rPr>
              <a:t>GRASSI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33136" y="3015356"/>
            <a:ext cx="86242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-il tessuto adiposo 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costituisce </a:t>
            </a:r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il 15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% della </a:t>
            </a:r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massa corporea di un uomo adulto. 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Circa due </a:t>
            </a:r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terzi è presente sotto forma 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di </a:t>
            </a:r>
            <a:r>
              <a:rPr lang="it-IT" sz="1600" b="1" dirty="0" err="1" smtClean="0">
                <a:solidFill>
                  <a:srgbClr val="810000"/>
                </a:solidFill>
                <a:latin typeface="ComicSansMS-Bold"/>
              </a:rPr>
              <a:t>triacilgliceroli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.</a:t>
            </a:r>
          </a:p>
          <a:p>
            <a:endParaRPr lang="it-IT" sz="1600" b="1" dirty="0">
              <a:solidFill>
                <a:srgbClr val="810000"/>
              </a:solidFill>
              <a:latin typeface="ComicSansMS-Bold"/>
            </a:endParaRPr>
          </a:p>
          <a:p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-gli </a:t>
            </a:r>
            <a:r>
              <a:rPr lang="it-IT" sz="1600" b="1" dirty="0" err="1">
                <a:solidFill>
                  <a:srgbClr val="810000"/>
                </a:solidFill>
                <a:latin typeface="ComicSansMS-Bold"/>
              </a:rPr>
              <a:t>adipociti</a:t>
            </a:r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 sono metabolicamente 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attivi e </a:t>
            </a:r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sotto stimolo ormonale modificano il loro</a:t>
            </a:r>
          </a:p>
          <a:p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metabolismo integrandolo con quello del fegato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, del </a:t>
            </a:r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muscolo scheletrico e del cuore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.</a:t>
            </a:r>
          </a:p>
          <a:p>
            <a:endParaRPr lang="it-IT" sz="1600" b="1" dirty="0">
              <a:solidFill>
                <a:srgbClr val="810000"/>
              </a:solidFill>
              <a:latin typeface="ComicSansMS-Bold"/>
            </a:endParaRPr>
          </a:p>
          <a:p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Immagazzinamento </a:t>
            </a:r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sotto forma di </a:t>
            </a:r>
            <a:r>
              <a:rPr lang="it-IT" sz="1600" b="1" dirty="0" err="1">
                <a:solidFill>
                  <a:srgbClr val="810000"/>
                </a:solidFill>
                <a:latin typeface="ComicSansMS-Bold"/>
              </a:rPr>
              <a:t>triacilgliceroli</a:t>
            </a:r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.</a:t>
            </a:r>
          </a:p>
          <a:p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(Nell</a:t>
            </a:r>
            <a:r>
              <a:rPr lang="it-IT" sz="1600" dirty="0" smtClean="0">
                <a:solidFill>
                  <a:srgbClr val="810000"/>
                </a:solidFill>
                <a:latin typeface="MS-PGothic"/>
              </a:rPr>
              <a:t>’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uomo la maggior parte di </a:t>
            </a:r>
            <a:r>
              <a:rPr lang="it-IT" sz="1600" b="1" dirty="0" err="1" smtClean="0">
                <a:solidFill>
                  <a:srgbClr val="810000"/>
                </a:solidFill>
                <a:latin typeface="ComicSansMS-Bold"/>
              </a:rPr>
              <a:t>triacilgliceroli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 sono sintetizzati nel fegato)</a:t>
            </a:r>
          </a:p>
          <a:p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-</a:t>
            </a:r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rilascio di acidi grassi dalle riserve muscolo scheletrico e cuore.</a:t>
            </a:r>
          </a:p>
          <a:p>
            <a:r>
              <a:rPr lang="it-IT" sz="1600" b="1" dirty="0">
                <a:solidFill>
                  <a:srgbClr val="810000"/>
                </a:solidFill>
                <a:latin typeface="ComicSansMS-Bold"/>
              </a:rPr>
              <a:t>Regolazione da 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adrenalina-insulina e </a:t>
            </a:r>
            <a:r>
              <a:rPr lang="it-IT" sz="1600" b="1" dirty="0" err="1" smtClean="0">
                <a:solidFill>
                  <a:srgbClr val="810000"/>
                </a:solidFill>
                <a:latin typeface="ComicSansMS-Bold"/>
              </a:rPr>
              <a:t>glucagone</a:t>
            </a:r>
            <a:r>
              <a:rPr lang="it-IT" sz="1600" b="1" dirty="0" smtClean="0">
                <a:solidFill>
                  <a:srgbClr val="810000"/>
                </a:solidFill>
                <a:latin typeface="ComicSansMS-Bold"/>
              </a:rPr>
              <a:t>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08" y="987030"/>
            <a:ext cx="3401863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7317" y="258891"/>
            <a:ext cx="8725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81"/>
                </a:solidFill>
                <a:latin typeface="ComicSansMS-Bold"/>
              </a:rPr>
              <a:t>IL MUSCOLO USA ATP PER PRODURRE LAVORO</a:t>
            </a:r>
          </a:p>
          <a:p>
            <a:r>
              <a:rPr lang="it-IT" sz="2400" b="1" dirty="0">
                <a:solidFill>
                  <a:srgbClr val="000081"/>
                </a:solidFill>
                <a:latin typeface="ComicSansMS-Bold"/>
              </a:rPr>
              <a:t>MECCANICO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011" y="1089888"/>
            <a:ext cx="3482842" cy="313220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64105" y="4717572"/>
            <a:ext cx="8391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La contrazione muscolare è indotta dall’ idrolisi di ATP.</a:t>
            </a:r>
          </a:p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Il muscolo scheletrico a riposo utilizza circa il 30% dell’O</a:t>
            </a:r>
            <a:r>
              <a:rPr lang="it-IT" sz="1200" b="1" dirty="0">
                <a:solidFill>
                  <a:srgbClr val="000081"/>
                </a:solidFill>
                <a:latin typeface="ComicSansMS-Bold"/>
              </a:rPr>
              <a:t>2 </a:t>
            </a:r>
            <a:r>
              <a:rPr lang="it-IT" b="1" dirty="0">
                <a:solidFill>
                  <a:srgbClr val="000081"/>
                </a:solidFill>
                <a:latin typeface="ComicSansMS-Bold"/>
              </a:rPr>
              <a:t>consumato dal</a:t>
            </a:r>
          </a:p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corpo umano.</a:t>
            </a:r>
          </a:p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In risposta a un pesante carico di lavoro la velocità di respirazione può</a:t>
            </a:r>
          </a:p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aumentare anche di 25 volte, ma la velocità di idrolisi di ATP può</a:t>
            </a:r>
          </a:p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aumentare </a:t>
            </a:r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anche di 2000 volte.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54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1756" y="612845"/>
            <a:ext cx="86723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81"/>
                </a:solidFill>
                <a:latin typeface="ComicSansMS-Bold"/>
              </a:rPr>
              <a:t>IL MUSCOLO UTILIZZA GLUCOSIO, ACIDI</a:t>
            </a:r>
          </a:p>
          <a:p>
            <a:r>
              <a:rPr lang="it-IT" sz="2400" b="1" dirty="0">
                <a:solidFill>
                  <a:srgbClr val="000081"/>
                </a:solidFill>
                <a:latin typeface="ComicSansMS-Bold"/>
              </a:rPr>
              <a:t>GRASSI E CORPI </a:t>
            </a:r>
            <a:r>
              <a:rPr lang="it-IT" sz="2400" b="1" dirty="0" smtClean="0">
                <a:solidFill>
                  <a:srgbClr val="000081"/>
                </a:solidFill>
                <a:latin typeface="ComicSansMS-Bold"/>
              </a:rPr>
              <a:t>CHETONICI</a:t>
            </a:r>
          </a:p>
          <a:p>
            <a:endParaRPr lang="it-IT" sz="2400" b="1" dirty="0">
              <a:solidFill>
                <a:srgbClr val="000081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In condizioni di riposo e nutrizione abbondante il muscolo sintetizza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e accumula glicogeno, che costituisce l’1-2% della sua massa</a:t>
            </a:r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.</a:t>
            </a:r>
          </a:p>
          <a:p>
            <a:endParaRPr lang="it-IT" b="1" dirty="0">
              <a:solidFill>
                <a:srgbClr val="000000"/>
              </a:solidFill>
              <a:latin typeface="ComicSansMS-Bold"/>
            </a:endParaRPr>
          </a:p>
          <a:p>
            <a:r>
              <a:rPr lang="it-IT" dirty="0">
                <a:solidFill>
                  <a:srgbClr val="000000"/>
                </a:solidFill>
                <a:latin typeface="ComicSansMS"/>
              </a:rPr>
              <a:t>- 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il glicogeno è trasformato in glucosio-6-fosfato per entrare nella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glicolisi, ma non può essere esportato perché manca la</a:t>
            </a:r>
          </a:p>
          <a:p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glucoso-6-fosfatasi</a:t>
            </a:r>
          </a:p>
          <a:p>
            <a:endParaRPr lang="it-IT" b="1" dirty="0">
              <a:solidFill>
                <a:srgbClr val="000000"/>
              </a:solidFill>
              <a:latin typeface="ComicSansMS-Bold"/>
            </a:endParaRPr>
          </a:p>
          <a:p>
            <a:r>
              <a:rPr lang="it-IT" dirty="0">
                <a:solidFill>
                  <a:srgbClr val="000000"/>
                </a:solidFill>
                <a:latin typeface="ComicSansMS"/>
              </a:rPr>
              <a:t>- 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è attiva la glicogeno sintesi ma non la </a:t>
            </a:r>
            <a:r>
              <a:rPr lang="it-IT" b="1" dirty="0" err="1">
                <a:solidFill>
                  <a:srgbClr val="000000"/>
                </a:solidFill>
                <a:latin typeface="ComicSansMS-Bold"/>
              </a:rPr>
              <a:t>gluconeogenesi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 perché non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sono espressi gli enzimi </a:t>
            </a:r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necessari</a:t>
            </a:r>
          </a:p>
          <a:p>
            <a:endParaRPr lang="it-IT" b="1" dirty="0">
              <a:solidFill>
                <a:srgbClr val="000000"/>
              </a:solidFill>
              <a:latin typeface="ComicSansMS-Bold"/>
            </a:endParaRPr>
          </a:p>
          <a:p>
            <a:r>
              <a:rPr lang="it-IT" sz="2400" b="1" dirty="0">
                <a:solidFill>
                  <a:srgbClr val="810000"/>
                </a:solidFill>
                <a:latin typeface="ComicSansMS-Bold"/>
              </a:rPr>
              <a:t>Nel muscolo il metabolismo dei carboidrati è a uso</a:t>
            </a:r>
          </a:p>
          <a:p>
            <a:r>
              <a:rPr lang="it-IT" sz="2400" b="1" dirty="0">
                <a:solidFill>
                  <a:srgbClr val="810000"/>
                </a:solidFill>
                <a:latin typeface="ComicSansMS-Bold"/>
              </a:rPr>
              <a:t>esclusivo di questo tessuto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665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187710"/>
            <a:ext cx="8816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81"/>
                </a:solidFill>
                <a:latin typeface="ComicSansMS-Bold"/>
              </a:rPr>
              <a:t>COOPERAZIONE METABOLICA TRA MUSCOLO SCHELETRICO E</a:t>
            </a:r>
          </a:p>
          <a:p>
            <a:pPr algn="ctr"/>
            <a:r>
              <a:rPr lang="it-IT" sz="2000" b="1" dirty="0">
                <a:solidFill>
                  <a:srgbClr val="000081"/>
                </a:solidFill>
                <a:latin typeface="ComicSansMS-Bold"/>
              </a:rPr>
              <a:t>FEGATO - Ciclo di Cori e Ciclo glucosio-alanina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45" y="1400685"/>
            <a:ext cx="5694371" cy="23173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845" y="4223116"/>
            <a:ext cx="5721250" cy="23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83819" y="308687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0081"/>
                </a:solidFill>
                <a:latin typeface="ComicSansMS-Bold"/>
              </a:rPr>
              <a:t>Muscolo cardiaco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606" y="308687"/>
            <a:ext cx="2103872" cy="170979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4379" y="2210406"/>
            <a:ext cx="86242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81"/>
                </a:solidFill>
                <a:latin typeface="ComicSansMS-Bold"/>
              </a:rPr>
              <a:t>E</a:t>
            </a:r>
            <a:r>
              <a:rPr lang="it-IT" sz="1600" dirty="0">
                <a:solidFill>
                  <a:srgbClr val="000081"/>
                </a:solidFill>
                <a:latin typeface="MS-PGothic"/>
              </a:rPr>
              <a:t>’ </a:t>
            </a:r>
            <a:r>
              <a:rPr lang="it-IT" sz="1600" b="1" dirty="0">
                <a:solidFill>
                  <a:srgbClr val="000081"/>
                </a:solidFill>
                <a:latin typeface="ComicSansMS-Bold"/>
              </a:rPr>
              <a:t>continuamente attivo con un ritmo regolare di contrazione e rilassamento.</a:t>
            </a:r>
          </a:p>
          <a:p>
            <a:r>
              <a:rPr lang="it-IT" sz="1600" b="1" dirty="0">
                <a:solidFill>
                  <a:srgbClr val="000081"/>
                </a:solidFill>
                <a:latin typeface="ComicSansMS-Bold"/>
              </a:rPr>
              <a:t>Il cuore ha un metabolismo prevalentemente aerobico.</a:t>
            </a:r>
          </a:p>
          <a:p>
            <a:r>
              <a:rPr lang="it-IT" sz="1600" b="1" dirty="0">
                <a:solidFill>
                  <a:srgbClr val="000081"/>
                </a:solidFill>
                <a:latin typeface="ComicSansMS-Bold"/>
              </a:rPr>
              <a:t>I mitocondri sono molto più abbondanti rispetto al muscolo ed occupano circa la metà</a:t>
            </a:r>
          </a:p>
          <a:p>
            <a:r>
              <a:rPr lang="it-IT" sz="1600" b="1" dirty="0">
                <a:solidFill>
                  <a:srgbClr val="000081"/>
                </a:solidFill>
                <a:latin typeface="ComicSansMS-Bold"/>
              </a:rPr>
              <a:t>del volume della cellula.</a:t>
            </a:r>
          </a:p>
          <a:p>
            <a:r>
              <a:rPr lang="it-IT" sz="1600" b="1" dirty="0">
                <a:solidFill>
                  <a:srgbClr val="000081"/>
                </a:solidFill>
                <a:latin typeface="ComicSansMS-Bold"/>
              </a:rPr>
              <a:t>Utilizza come sostanze nutrienti </a:t>
            </a:r>
            <a:endParaRPr lang="it-IT" sz="1600" b="1" dirty="0" smtClean="0">
              <a:solidFill>
                <a:srgbClr val="000081"/>
              </a:solidFill>
              <a:latin typeface="ComicSansMS-Bold"/>
            </a:endParaRPr>
          </a:p>
          <a:p>
            <a:r>
              <a:rPr lang="it-IT" sz="1600" b="1" dirty="0" smtClean="0">
                <a:solidFill>
                  <a:srgbClr val="000081"/>
                </a:solidFill>
                <a:latin typeface="ComicSansMS-Bold"/>
              </a:rPr>
              <a:t>glucosio</a:t>
            </a:r>
            <a:endParaRPr lang="it-IT" sz="1600" b="1" dirty="0">
              <a:solidFill>
                <a:srgbClr val="000081"/>
              </a:solidFill>
              <a:latin typeface="ComicSansMS-Bold"/>
            </a:endParaRPr>
          </a:p>
          <a:p>
            <a:r>
              <a:rPr lang="it-IT" sz="1600" b="1" dirty="0">
                <a:solidFill>
                  <a:srgbClr val="000081"/>
                </a:solidFill>
                <a:latin typeface="ComicSansMS-Bold"/>
              </a:rPr>
              <a:t>acidi grassi</a:t>
            </a:r>
          </a:p>
          <a:p>
            <a:r>
              <a:rPr lang="it-IT" sz="1600" b="1" dirty="0">
                <a:solidFill>
                  <a:srgbClr val="000081"/>
                </a:solidFill>
                <a:latin typeface="ComicSansMS-Bold"/>
              </a:rPr>
              <a:t>corpi </a:t>
            </a:r>
            <a:r>
              <a:rPr lang="it-IT" sz="1600" b="1" dirty="0" smtClean="0">
                <a:solidFill>
                  <a:srgbClr val="000081"/>
                </a:solidFill>
                <a:latin typeface="ComicSansMS-Bold"/>
              </a:rPr>
              <a:t>chetonici</a:t>
            </a:r>
          </a:p>
          <a:p>
            <a:endParaRPr lang="it-IT" sz="1600" b="1" dirty="0">
              <a:solidFill>
                <a:srgbClr val="000081"/>
              </a:solidFill>
              <a:latin typeface="ComicSansMS-Bold"/>
            </a:endParaRPr>
          </a:p>
          <a:p>
            <a:endParaRPr lang="it-IT" sz="1600" b="1" dirty="0">
              <a:solidFill>
                <a:srgbClr val="000081"/>
              </a:solidFill>
              <a:latin typeface="ComicSansMS-Bold"/>
            </a:endParaRPr>
          </a:p>
          <a:p>
            <a:r>
              <a:rPr lang="it-IT" sz="1600" b="1" dirty="0">
                <a:solidFill>
                  <a:srgbClr val="000081"/>
                </a:solidFill>
                <a:latin typeface="ComicSansMS-Bold"/>
              </a:rPr>
              <a:t>Gli acidi grassi sono la fonte energetica preferita in condizioni di riposo.</a:t>
            </a:r>
          </a:p>
          <a:p>
            <a:r>
              <a:rPr lang="it-IT" sz="1600" b="1" dirty="0">
                <a:solidFill>
                  <a:srgbClr val="000081"/>
                </a:solidFill>
                <a:latin typeface="ComicSansMS-Bold"/>
              </a:rPr>
              <a:t>Durante uno sforzo intenso aumenta fortemente il consumo di glucosio</a:t>
            </a:r>
          </a:p>
          <a:p>
            <a:r>
              <a:rPr lang="it-IT" sz="1600" b="1" dirty="0">
                <a:solidFill>
                  <a:srgbClr val="000081"/>
                </a:solidFill>
                <a:latin typeface="ComicSansMS-Bold"/>
              </a:rPr>
              <a:t>Riserve limitate di glicogeno</a:t>
            </a:r>
          </a:p>
          <a:p>
            <a:r>
              <a:rPr lang="it-IT" sz="1600" b="1" dirty="0" smtClean="0">
                <a:solidFill>
                  <a:srgbClr val="000081"/>
                </a:solidFill>
                <a:latin typeface="ComicSansMS-Bold"/>
              </a:rPr>
              <a:t>Lontano dai pasti consuma corpi chetonici.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7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5878" y="247479"/>
            <a:ext cx="9038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0091"/>
                </a:solidFill>
                <a:latin typeface="ComicSansMS-Bold"/>
              </a:rPr>
              <a:t>IL CERVELLO NECESSITA UTILIZZA ENERGIA PER</a:t>
            </a:r>
          </a:p>
          <a:p>
            <a:pPr algn="ctr"/>
            <a:r>
              <a:rPr lang="it-IT" sz="2400" b="1" dirty="0">
                <a:solidFill>
                  <a:srgbClr val="000091"/>
                </a:solidFill>
                <a:latin typeface="ComicSansMS-Bold"/>
              </a:rPr>
              <a:t>TRASMETTERE IMPULSI NERVOSI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3613637"/>
            <a:ext cx="3075180" cy="280641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5878" y="1208452"/>
            <a:ext cx="91825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Metabolismo respiratorio molto attivo (circa 20% di O</a:t>
            </a:r>
            <a:r>
              <a:rPr lang="it-IT" sz="1000" b="1" dirty="0">
                <a:solidFill>
                  <a:srgbClr val="000091"/>
                </a:solidFill>
                <a:latin typeface="ComicSansMS-Bold"/>
              </a:rPr>
              <a:t>2 </a:t>
            </a:r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consumato da un uomo</a:t>
            </a:r>
          </a:p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adulto a riposo). Il consumo di O</a:t>
            </a:r>
            <a:r>
              <a:rPr lang="it-IT" sz="1000" b="1" dirty="0">
                <a:solidFill>
                  <a:srgbClr val="000091"/>
                </a:solidFill>
                <a:latin typeface="ComicSansMS-Bold"/>
              </a:rPr>
              <a:t>2 </a:t>
            </a:r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non si modifica molto in funzione delle diverse</a:t>
            </a:r>
          </a:p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attività dell</a:t>
            </a:r>
            <a:r>
              <a:rPr lang="it-IT" sz="1600" dirty="0">
                <a:solidFill>
                  <a:srgbClr val="000091"/>
                </a:solidFill>
                <a:latin typeface="MS-PGothic"/>
              </a:rPr>
              <a:t>’</a:t>
            </a:r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organismo. La maggior parte dell’energia prodotta è utilizzata per</a:t>
            </a:r>
          </a:p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alimentare la </a:t>
            </a:r>
            <a:r>
              <a:rPr lang="it-IT" sz="1600" b="1" dirty="0" smtClean="0">
                <a:solidFill>
                  <a:srgbClr val="000091"/>
                </a:solidFill>
                <a:latin typeface="ComicSansMS-Bold"/>
              </a:rPr>
              <a:t>Na</a:t>
            </a:r>
            <a:r>
              <a:rPr lang="it-IT" sz="1600" b="1" baseline="30000" dirty="0" smtClean="0">
                <a:solidFill>
                  <a:srgbClr val="000091"/>
                </a:solidFill>
                <a:latin typeface="ComicSansMS-Bold"/>
              </a:rPr>
              <a:t>+</a:t>
            </a:r>
            <a:r>
              <a:rPr lang="it-IT" sz="1600" b="1" dirty="0" smtClean="0">
                <a:solidFill>
                  <a:srgbClr val="000091"/>
                </a:solidFill>
                <a:latin typeface="ComicSansMS-Bold"/>
              </a:rPr>
              <a:t>-K</a:t>
            </a:r>
            <a:r>
              <a:rPr lang="it-IT" sz="1600" b="1" baseline="30000" dirty="0" smtClean="0">
                <a:solidFill>
                  <a:srgbClr val="000091"/>
                </a:solidFill>
                <a:latin typeface="ComicSansMS-Bold"/>
              </a:rPr>
              <a:t>+</a:t>
            </a:r>
            <a:r>
              <a:rPr lang="it-IT" sz="1000" b="1" dirty="0" smtClean="0">
                <a:solidFill>
                  <a:srgbClr val="000091"/>
                </a:solidFill>
                <a:latin typeface="ComicSansMS-Bold"/>
              </a:rPr>
              <a:t> </a:t>
            </a:r>
            <a:r>
              <a:rPr lang="it-IT" sz="1600" b="1" dirty="0" err="1">
                <a:solidFill>
                  <a:srgbClr val="000091"/>
                </a:solidFill>
                <a:latin typeface="ComicSansMS-Bold"/>
              </a:rPr>
              <a:t>ATPasi</a:t>
            </a:r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 della membrana plasmatica che mantiene il</a:t>
            </a:r>
          </a:p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potenziale di membrana necessario per la trasmissione dell’impulso nervoso.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297680" y="321609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In condizioni normali il glucosio è il</a:t>
            </a:r>
          </a:p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carburante metabolico principale</a:t>
            </a:r>
          </a:p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(durante un digiuno prolungato di adatta</a:t>
            </a:r>
          </a:p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a consumare </a:t>
            </a:r>
            <a:r>
              <a:rPr lang="el-GR" sz="1600" dirty="0" smtClean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1600" b="1" dirty="0" smtClean="0">
                <a:solidFill>
                  <a:srgbClr val="000091"/>
                </a:solidFill>
                <a:latin typeface="ComicSansMS-Bold"/>
              </a:rPr>
              <a:t>-</a:t>
            </a:r>
            <a:r>
              <a:rPr lang="it-IT" sz="1600" b="1" dirty="0" err="1">
                <a:solidFill>
                  <a:srgbClr val="000091"/>
                </a:solidFill>
                <a:latin typeface="ComicSansMS-Bold"/>
              </a:rPr>
              <a:t>idrossibutirrato</a:t>
            </a:r>
            <a:r>
              <a:rPr lang="it-IT" sz="1600" b="1" dirty="0" smtClean="0">
                <a:solidFill>
                  <a:srgbClr val="000091"/>
                </a:solidFill>
                <a:latin typeface="ComicSansMS-Bold"/>
              </a:rPr>
              <a:t>)</a:t>
            </a:r>
          </a:p>
          <a:p>
            <a:endParaRPr lang="it-IT" sz="1600" b="1" dirty="0">
              <a:solidFill>
                <a:srgbClr val="000091"/>
              </a:solidFill>
              <a:latin typeface="ComicSansMS-Bold"/>
            </a:endParaRPr>
          </a:p>
          <a:p>
            <a:endParaRPr lang="it-IT" sz="1600" b="1" dirty="0">
              <a:solidFill>
                <a:srgbClr val="000091"/>
              </a:solidFill>
              <a:latin typeface="ComicSansMS-Bold"/>
            </a:endParaRPr>
          </a:p>
          <a:p>
            <a:r>
              <a:rPr lang="it-IT" sz="1600" b="1" dirty="0" smtClean="0">
                <a:solidFill>
                  <a:srgbClr val="000091"/>
                </a:solidFill>
                <a:latin typeface="ComicSansMS-Bold"/>
              </a:rPr>
              <a:t>Poiché </a:t>
            </a:r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contengono quantità molto</a:t>
            </a:r>
          </a:p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piccole di glicogeno, le cellule del</a:t>
            </a:r>
          </a:p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cervello necessitano di un rifornimento</a:t>
            </a:r>
          </a:p>
          <a:p>
            <a:r>
              <a:rPr lang="it-IT" sz="1600" b="1" dirty="0">
                <a:solidFill>
                  <a:srgbClr val="000091"/>
                </a:solidFill>
                <a:latin typeface="ComicSansMS-Bold"/>
              </a:rPr>
              <a:t>continuo di glucosio da parte del sangue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06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69" y="1484146"/>
            <a:ext cx="5718910" cy="484692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2505" y="0"/>
            <a:ext cx="8951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6D09"/>
                </a:solidFill>
                <a:latin typeface="ComicSansMS-Bold"/>
              </a:rPr>
              <a:t>Relazioni metaboliche tra cervello,</a:t>
            </a:r>
          </a:p>
          <a:p>
            <a:pPr algn="ctr"/>
            <a:r>
              <a:rPr lang="it-IT" sz="3200" b="1" dirty="0">
                <a:solidFill>
                  <a:srgbClr val="FF6D09"/>
                </a:solidFill>
                <a:latin typeface="ComicSansMS-Bold"/>
              </a:rPr>
              <a:t>tessuto adiposo, muscolo, fegato e rene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311"/>
            <a:ext cx="460851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232992" y="888923"/>
            <a:ext cx="232788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Regolazione nervosa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68940" y="1595672"/>
            <a:ext cx="3455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sistema nervoso AUTONOMO : </a:t>
            </a:r>
          </a:p>
        </p:txBody>
      </p:sp>
      <p:pic>
        <p:nvPicPr>
          <p:cNvPr id="145416" name="Picture 8" descr="endoc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5353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5753710" y="888923"/>
            <a:ext cx="2467342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Regolazione ormonale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44545" y="89841"/>
            <a:ext cx="5760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81"/>
                </a:solidFill>
                <a:effectLst/>
                <a:uLnTx/>
                <a:uFillTx/>
                <a:latin typeface="ComicSansMS-Bold"/>
                <a:ea typeface="+mn-ea"/>
                <a:cs typeface="+mn-cs"/>
              </a:rPr>
              <a:t>REGOLAZIONE DEL METABOLISMO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8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6332" y="191513"/>
            <a:ext cx="7493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000081"/>
                </a:solidFill>
                <a:latin typeface="ComicSansMS-Bold"/>
              </a:rPr>
              <a:t>REGOLAZIONE ORMONALE DEL METABOLISMO</a:t>
            </a:r>
          </a:p>
          <a:p>
            <a:pPr algn="ctr"/>
            <a:r>
              <a:rPr lang="it-IT" sz="2400" b="1" dirty="0">
                <a:solidFill>
                  <a:srgbClr val="000081"/>
                </a:solidFill>
                <a:latin typeface="ComicSansMS-Bold"/>
              </a:rPr>
              <a:t>ENERGETICO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46232" y="1393060"/>
            <a:ext cx="78734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Gli ormoni prodotti dal </a:t>
            </a:r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pancreas (insulina e </a:t>
            </a:r>
            <a:r>
              <a:rPr lang="it-IT" b="1" dirty="0" err="1" smtClean="0">
                <a:solidFill>
                  <a:srgbClr val="000081"/>
                </a:solidFill>
                <a:latin typeface="ComicSansMS-Bold"/>
              </a:rPr>
              <a:t>glucagone</a:t>
            </a:r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), dalle ghiandole surrenali e dal sistema nervoso ortosimpatico (adrenalina e noradrenalina) e </a:t>
            </a:r>
            <a:r>
              <a:rPr lang="it-IT" b="1" dirty="0">
                <a:solidFill>
                  <a:srgbClr val="000081"/>
                </a:solidFill>
                <a:latin typeface="ComicSansMS-Bold"/>
              </a:rPr>
              <a:t>dalle ghiandole </a:t>
            </a:r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surrenali (cortisolo)</a:t>
            </a:r>
            <a:endParaRPr lang="it-IT" b="1" dirty="0">
              <a:solidFill>
                <a:srgbClr val="000081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svolgono i ruoli principali nella regolazione del metabolismo </a:t>
            </a:r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nei </a:t>
            </a:r>
            <a:r>
              <a:rPr lang="it-IT" b="1" dirty="0">
                <a:solidFill>
                  <a:srgbClr val="000081"/>
                </a:solidFill>
                <a:latin typeface="ComicSansMS-Bold"/>
              </a:rPr>
              <a:t>diversi tessuti dei mammiferi</a:t>
            </a:r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.</a:t>
            </a:r>
          </a:p>
          <a:p>
            <a:endParaRPr lang="it-IT" b="1" dirty="0">
              <a:solidFill>
                <a:srgbClr val="000081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Azione coordinata </a:t>
            </a:r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di</a:t>
            </a:r>
          </a:p>
          <a:p>
            <a:endParaRPr lang="it-IT" b="1" dirty="0">
              <a:solidFill>
                <a:srgbClr val="000081"/>
              </a:solidFill>
              <a:latin typeface="ComicSansMS-Bold"/>
            </a:endParaRPr>
          </a:p>
          <a:p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Insulina (proteina)</a:t>
            </a:r>
          </a:p>
          <a:p>
            <a:r>
              <a:rPr lang="it-IT" b="1" dirty="0" err="1" smtClean="0">
                <a:solidFill>
                  <a:srgbClr val="000081"/>
                </a:solidFill>
                <a:latin typeface="ComicSansMS-Bold"/>
              </a:rPr>
              <a:t>Glucagone</a:t>
            </a:r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 (proteina)</a:t>
            </a:r>
          </a:p>
          <a:p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Adrenalina e noradrenalina (derivati della tirosina)</a:t>
            </a:r>
          </a:p>
          <a:p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Cortisolo </a:t>
            </a:r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(steroide, derivato </a:t>
            </a:r>
            <a:r>
              <a:rPr lang="it-IT" b="1" dirty="0" smtClean="0">
                <a:solidFill>
                  <a:srgbClr val="000081"/>
                </a:solidFill>
                <a:latin typeface="ComicSansMS-Bold"/>
              </a:rPr>
              <a:t>del colesterolo)</a:t>
            </a:r>
          </a:p>
          <a:p>
            <a:endParaRPr lang="it-IT" b="1" dirty="0">
              <a:solidFill>
                <a:srgbClr val="000081"/>
              </a:solidFill>
              <a:latin typeface="ComicSansMS-Bold"/>
            </a:endParaRPr>
          </a:p>
          <a:p>
            <a:endParaRPr lang="it-IT" b="1" dirty="0" smtClean="0">
              <a:solidFill>
                <a:srgbClr val="000081"/>
              </a:solidFill>
              <a:latin typeface="ComicSansMS-Bold"/>
            </a:endParaRPr>
          </a:p>
          <a:p>
            <a:endParaRPr lang="it-IT" b="1" dirty="0" smtClean="0">
              <a:solidFill>
                <a:srgbClr val="000081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che si esplica in particolare di fegato, muscolo e tessuto adiposo.</a:t>
            </a:r>
          </a:p>
          <a:p>
            <a:r>
              <a:rPr lang="it-IT" b="1" dirty="0">
                <a:solidFill>
                  <a:srgbClr val="000091"/>
                </a:solidFill>
                <a:latin typeface="ComicSansMS-Bold"/>
              </a:rPr>
              <a:t>Contribuiscono istante per istante a mantenere costanti i livelli di</a:t>
            </a:r>
          </a:p>
          <a:p>
            <a:r>
              <a:rPr lang="it-IT" b="1" dirty="0">
                <a:solidFill>
                  <a:srgbClr val="000091"/>
                </a:solidFill>
                <a:latin typeface="ComicSansMS-Bold"/>
              </a:rPr>
              <a:t>glucosio ematico (4,5 </a:t>
            </a:r>
            <a:r>
              <a:rPr lang="it-IT" b="1" dirty="0" err="1">
                <a:solidFill>
                  <a:srgbClr val="000091"/>
                </a:solidFill>
                <a:latin typeface="ComicSansMS-Bold"/>
              </a:rPr>
              <a:t>mM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95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1" y="519764"/>
            <a:ext cx="8860869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11" y="1159533"/>
            <a:ext cx="6327257" cy="560812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41145" y="1743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omicSansMS-Bold"/>
              </a:rPr>
              <a:t>Le principali vie del </a:t>
            </a:r>
            <a:r>
              <a:rPr lang="it-IT" sz="2800" b="1" dirty="0" smtClean="0">
                <a:solidFill>
                  <a:srgbClr val="0070C0"/>
                </a:solidFill>
                <a:latin typeface="ComicSansMS-Bold"/>
              </a:rPr>
              <a:t>metabolismo energetico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po 3"/>
          <p:cNvGrpSpPr>
            <a:grpSpLocks/>
          </p:cNvGrpSpPr>
          <p:nvPr/>
        </p:nvGrpSpPr>
        <p:grpSpPr bwMode="auto">
          <a:xfrm>
            <a:off x="1187450" y="1286410"/>
            <a:ext cx="6624638" cy="4837113"/>
            <a:chOff x="179512" y="104775"/>
            <a:chExt cx="8764463" cy="6648450"/>
          </a:xfrm>
        </p:grpSpPr>
        <p:pic>
          <p:nvPicPr>
            <p:cNvPr id="20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" y="104775"/>
              <a:ext cx="8743950" cy="664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179512" y="691724"/>
              <a:ext cx="8640546" cy="866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itolo 1"/>
          <p:cNvSpPr txBox="1">
            <a:spLocks/>
          </p:cNvSpPr>
          <p:nvPr/>
        </p:nvSpPr>
        <p:spPr>
          <a:xfrm>
            <a:off x="684213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ORMONI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SURRENALICI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6569" y="2183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b="1" dirty="0">
                <a:solidFill>
                  <a:srgbClr val="810000"/>
                </a:solidFill>
                <a:latin typeface="ComicSansMS-Bold"/>
              </a:rPr>
              <a:t>Il cortisolo è un ormone ad attività lenta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0" y="1346499"/>
            <a:ext cx="96830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latin typeface="ComicSansMS-Bold"/>
            </a:endParaRPr>
          </a:p>
          <a:p>
            <a:pPr marL="285750" indent="-285750">
              <a:buFontTx/>
              <a:buChar char="-"/>
            </a:pPr>
            <a:r>
              <a:rPr lang="it-IT" b="1" dirty="0" smtClean="0">
                <a:latin typeface="ComicSansMS-Bold"/>
              </a:rPr>
              <a:t>ormone </a:t>
            </a:r>
            <a:r>
              <a:rPr lang="it-IT" b="1" dirty="0">
                <a:latin typeface="ComicSansMS-Bold"/>
              </a:rPr>
              <a:t>a struttura </a:t>
            </a:r>
            <a:r>
              <a:rPr lang="it-IT" b="1" dirty="0" smtClean="0">
                <a:latin typeface="ComicSansMS-Bold"/>
              </a:rPr>
              <a:t>steroidea</a:t>
            </a:r>
          </a:p>
          <a:p>
            <a:pPr marL="285750" indent="-285750">
              <a:buFontTx/>
              <a:buChar char="-"/>
            </a:pPr>
            <a:endParaRPr lang="it-IT" b="1" dirty="0">
              <a:latin typeface="ComicSansMS-Bold"/>
            </a:endParaRPr>
          </a:p>
          <a:p>
            <a:pPr marL="285750" indent="-285750">
              <a:buFontTx/>
              <a:buChar char="-"/>
            </a:pPr>
            <a:r>
              <a:rPr lang="it-IT" b="1" dirty="0" smtClean="0">
                <a:latin typeface="ComicSansMS-Bold"/>
              </a:rPr>
              <a:t>agisce </a:t>
            </a:r>
            <a:r>
              <a:rPr lang="it-IT" b="1" dirty="0">
                <a:latin typeface="ComicSansMS-Bold"/>
              </a:rPr>
              <a:t>tramite recettore intracellulare (fattore di trascrizione</a:t>
            </a:r>
            <a:r>
              <a:rPr lang="it-IT" b="1" dirty="0" smtClean="0">
                <a:latin typeface="ComicSansMS-Bold"/>
              </a:rPr>
              <a:t>)</a:t>
            </a:r>
          </a:p>
          <a:p>
            <a:pPr marL="285750" indent="-285750">
              <a:buFontTx/>
              <a:buChar char="-"/>
            </a:pPr>
            <a:endParaRPr lang="it-IT" b="1" dirty="0">
              <a:latin typeface="ComicSansMS-Bold"/>
            </a:endParaRPr>
          </a:p>
          <a:p>
            <a:pPr marL="285750" indent="-285750">
              <a:buFontTx/>
              <a:buChar char="-"/>
            </a:pPr>
            <a:r>
              <a:rPr lang="it-IT" b="1" dirty="0" smtClean="0">
                <a:latin typeface="ComicSansMS-Bold"/>
              </a:rPr>
              <a:t>altera </a:t>
            </a:r>
            <a:r>
              <a:rPr lang="it-IT" b="1" dirty="0">
                <a:latin typeface="ComicSansMS-Bold"/>
              </a:rPr>
              <a:t>il metabolismo modificando la </a:t>
            </a:r>
            <a:r>
              <a:rPr lang="it-IT" b="1" dirty="0" smtClean="0">
                <a:latin typeface="ComicSansMS-Bold"/>
              </a:rPr>
              <a:t>sintesi </a:t>
            </a:r>
            <a:r>
              <a:rPr lang="it-IT" b="1" dirty="0">
                <a:latin typeface="ComicSansMS-Bold"/>
              </a:rPr>
              <a:t>di enzimi </a:t>
            </a:r>
            <a:r>
              <a:rPr lang="it-IT" b="1" dirty="0" smtClean="0">
                <a:latin typeface="ComicSansMS-Bold"/>
              </a:rPr>
              <a:t>in cellule </a:t>
            </a:r>
            <a:r>
              <a:rPr lang="it-IT" b="1" dirty="0">
                <a:latin typeface="ComicSansMS-Bold"/>
              </a:rPr>
              <a:t>bersaglio </a:t>
            </a:r>
            <a:endParaRPr lang="it-IT" b="1" dirty="0" smtClean="0">
              <a:latin typeface="ComicSansMS-Bold"/>
            </a:endParaRPr>
          </a:p>
          <a:p>
            <a:endParaRPr lang="it-IT" b="1" dirty="0" smtClean="0">
              <a:latin typeface="ComicSansMS-Bold"/>
            </a:endParaRPr>
          </a:p>
          <a:p>
            <a:pPr marL="285750" indent="-285750">
              <a:buFontTx/>
              <a:buChar char="-"/>
            </a:pPr>
            <a:r>
              <a:rPr lang="it-IT" b="1" dirty="0" smtClean="0">
                <a:latin typeface="ComicSansMS-Bold"/>
              </a:rPr>
              <a:t>-agisce </a:t>
            </a:r>
            <a:r>
              <a:rPr lang="it-IT" b="1" dirty="0">
                <a:latin typeface="ComicSansMS-Bold"/>
              </a:rPr>
              <a:t>su muscolo, fegato e tessuto adiposo per fornire all</a:t>
            </a:r>
            <a:r>
              <a:rPr lang="it-IT" dirty="0">
                <a:latin typeface="MS-PGothic"/>
              </a:rPr>
              <a:t>’</a:t>
            </a:r>
            <a:r>
              <a:rPr lang="it-IT" b="1" dirty="0">
                <a:latin typeface="ComicSansMS-Bold"/>
              </a:rPr>
              <a:t>organismo</a:t>
            </a:r>
          </a:p>
          <a:p>
            <a:r>
              <a:rPr lang="it-IT" b="1" dirty="0">
                <a:latin typeface="ComicSansMS-Bold"/>
              </a:rPr>
              <a:t>sostanze nutrienti in vista di un</a:t>
            </a:r>
            <a:r>
              <a:rPr lang="it-IT" dirty="0">
                <a:latin typeface="MS-PGothic"/>
              </a:rPr>
              <a:t>’</a:t>
            </a:r>
            <a:r>
              <a:rPr lang="it-IT" b="1" dirty="0">
                <a:latin typeface="ComicSansMS-Bold"/>
              </a:rPr>
              <a:t>attività intensa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926" y="144379"/>
            <a:ext cx="1404386" cy="167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1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760397" y="1636847"/>
            <a:ext cx="77057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" panose="020B0604020202020204" pitchFamily="34" charset="0"/>
              </a:rPr>
              <a:t>Lo stimolo primario che dà l’avvio alla secrezione di </a:t>
            </a:r>
            <a:r>
              <a:rPr lang="it-IT" altLang="it-IT" sz="1800" b="1" dirty="0" err="1">
                <a:latin typeface="Arial" panose="020B0604020202020204" pitchFamily="34" charset="0"/>
              </a:rPr>
              <a:t>glucocorticoidi</a:t>
            </a:r>
            <a:r>
              <a:rPr lang="it-IT" altLang="it-IT" sz="1800" b="1" dirty="0">
                <a:latin typeface="Arial" panose="020B0604020202020204" pitchFamily="34" charset="0"/>
              </a:rPr>
              <a:t> è chiamato “stress”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Traumi di qualsiasi natura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Infezioni e pirogeni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Interventi chirurgici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Immobilizzazione assoluta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Malattie debilitanti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Dolore, stress mentale, gravi disturbi psichici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Alterazione del ritmo sonno-veglia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po 3"/>
          <p:cNvGrpSpPr>
            <a:grpSpLocks/>
          </p:cNvGrpSpPr>
          <p:nvPr/>
        </p:nvGrpSpPr>
        <p:grpSpPr bwMode="auto">
          <a:xfrm>
            <a:off x="2051050" y="1412875"/>
            <a:ext cx="4608513" cy="7966075"/>
            <a:chOff x="2267744" y="-243408"/>
            <a:chExt cx="3168352" cy="6624736"/>
          </a:xfrm>
        </p:grpSpPr>
        <p:pic>
          <p:nvPicPr>
            <p:cNvPr id="11270" name="Picture 2" descr="http://health-7.com/imgs/15/12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-243408"/>
              <a:ext cx="3100755" cy="6597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2267744" y="2925059"/>
              <a:ext cx="3168352" cy="3456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67" name="CasellaDiTesto 4"/>
          <p:cNvSpPr txBox="1">
            <a:spLocks noChangeArrowheads="1"/>
          </p:cNvSpPr>
          <p:nvPr/>
        </p:nvSpPr>
        <p:spPr bwMode="auto">
          <a:xfrm>
            <a:off x="2339975" y="3271234"/>
            <a:ext cx="3887788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24       2        4        6        8        10      12      14       16      18      20      22       20</a:t>
            </a:r>
          </a:p>
        </p:txBody>
      </p:sp>
      <p:sp>
        <p:nvSpPr>
          <p:cNvPr id="2" name="Rettangolo 1"/>
          <p:cNvSpPr/>
          <p:nvPr/>
        </p:nvSpPr>
        <p:spPr>
          <a:xfrm>
            <a:off x="1848051" y="1289785"/>
            <a:ext cx="5438273" cy="199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68" name="CasellaDiTesto 8"/>
          <p:cNvSpPr txBox="1">
            <a:spLocks noChangeArrowheads="1"/>
          </p:cNvSpPr>
          <p:nvPr/>
        </p:nvSpPr>
        <p:spPr bwMode="auto">
          <a:xfrm>
            <a:off x="2221590" y="1149611"/>
            <a:ext cx="433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Livelli ematici di cortisolo nelle 24 ore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0" y="20452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Variazioni del ritmo sonno-veglia spostano sistematicamente la successione temporale della secrezione dei due ormoni.</a:t>
            </a:r>
          </a:p>
        </p:txBody>
      </p:sp>
    </p:spTree>
    <p:extLst>
      <p:ext uri="{BB962C8B-B14F-4D97-AF65-F5344CB8AC3E}">
        <p14:creationId xmlns:p14="http://schemas.microsoft.com/office/powerpoint/2010/main" val="26681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1"/>
          <p:cNvSpPr txBox="1">
            <a:spLocks noChangeArrowheads="1"/>
          </p:cNvSpPr>
          <p:nvPr/>
        </p:nvSpPr>
        <p:spPr bwMode="auto">
          <a:xfrm>
            <a:off x="179388" y="0"/>
            <a:ext cx="860425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Effetti del cortisolo: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Stimola il </a:t>
            </a: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catabolismo proteico 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inibisce la sintesi proteica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 diminuzione della massa muscolare (actina e miosina, </a:t>
            </a:r>
            <a:r>
              <a:rPr kumimoji="0" lang="it-IT" alt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ipotrofia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	 diminuzione della massa del connettivo (collagene, </a:t>
            </a:r>
            <a:r>
              <a:rPr kumimoji="0" lang="it-IT" alt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fragilità capillare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	 diminuzione della massa ossea (collagene, </a:t>
            </a:r>
            <a:r>
              <a:rPr kumimoji="0" lang="it-IT" alt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osteoporosi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Gli scheletri carboniosi degli aminoacidi vengono in parte ossidati e in parte esportati al fegato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	 bilancio azotato negativo e produzione di urea nel fegato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Stimola la sintesi di glicogeno e </a:t>
            </a: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</a:t>
            </a:r>
            <a:r>
              <a:rPr kumimoji="0" lang="it-IT" alt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gluconeogenesi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(da aminoacidi) nel fegato 	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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iperglicemia (rischio di diabete “surrenalico”)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AZIONE GLUCOCORTICOIDE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 Prevenzione dell’ipoglicemia</a:t>
            </a:r>
            <a:endParaRPr kumimoji="0" lang="it-IT" alt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323850" y="5084763"/>
            <a:ext cx="8640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caso di digiuno prolungato, la gluconeogenesi epatica (da aminoacidi) diventa la principale fonte di glucosio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 il cortisolo, stimolando la sintesi degli enzimi della gluconeogenesi, è ESSENZIALE per garantire la sopravvivenza</a:t>
            </a:r>
            <a:endParaRPr kumimoji="0" lang="it-IT" altLang="it-IT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tangolo 1"/>
          <p:cNvSpPr>
            <a:spLocks noChangeArrowheads="1"/>
          </p:cNvSpPr>
          <p:nvPr/>
        </p:nvSpPr>
        <p:spPr bwMode="auto">
          <a:xfrm>
            <a:off x="250825" y="1125538"/>
            <a:ext cx="85677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glucocorticoidi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inibiscono i sintomi principali dell’infiammazione: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Attivazione del processo infiammatorio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Liberazione dai tessuti dei “mediatori” del processo flogistico: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Danno tissutale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Eritema e Ipertermia (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aumento del flusso sanguigno)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Essudazione di plasma dai capillari (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edema non deformabile alla pressione)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Infiltrazione di linfociti nei tessuti</a:t>
            </a:r>
          </a:p>
        </p:txBody>
      </p:sp>
      <p:sp>
        <p:nvSpPr>
          <p:cNvPr id="15363" name="Rettangolo 2"/>
          <p:cNvSpPr>
            <a:spLocks noChangeArrowheads="1"/>
          </p:cNvSpPr>
          <p:nvPr/>
        </p:nvSpPr>
        <p:spPr bwMode="auto">
          <a:xfrm>
            <a:off x="0" y="386080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Cortisolo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Effetto </a:t>
            </a: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antiflogistico sistemico</a:t>
            </a: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riducendo tutti gli aspetti del processo infiammatorio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Rapida risoluzione del processo di flogosi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Accelerazione dei processi di riparazione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0825" y="333375"/>
            <a:ext cx="8893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Infiammazione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insieme di reazioni di risposta al danno tissutale, provocato da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traumi, infezioni, sostanze chimiche irritanti.</a:t>
            </a:r>
          </a:p>
        </p:txBody>
      </p:sp>
    </p:spTree>
    <p:extLst>
      <p:ext uri="{BB962C8B-B14F-4D97-AF65-F5344CB8AC3E}">
        <p14:creationId xmlns:p14="http://schemas.microsoft.com/office/powerpoint/2010/main" val="19693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404813"/>
            <a:ext cx="42989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476091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ttangolo 2"/>
          <p:cNvSpPr>
            <a:spLocks noChangeArrowheads="1"/>
          </p:cNvSpPr>
          <p:nvPr/>
        </p:nvSpPr>
        <p:spPr bwMode="auto">
          <a:xfrm>
            <a:off x="5219700" y="3789363"/>
            <a:ext cx="57419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 cortisolo si trova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equilibrio con il </a:t>
            </a: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cortisone, 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suo 11-cheto analogo biologicamente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inattivo;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loro interconversione è catalizzata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dalla 11-cortisol-deidrogenasi,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 è presente in molti tessuti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rende il cortisone esogeno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una fonte efficace di attività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cortisolica.</a:t>
            </a:r>
          </a:p>
        </p:txBody>
      </p:sp>
      <p:sp>
        <p:nvSpPr>
          <p:cNvPr id="6" name="Ovale 5"/>
          <p:cNvSpPr/>
          <p:nvPr/>
        </p:nvSpPr>
        <p:spPr>
          <a:xfrm>
            <a:off x="468313" y="2565400"/>
            <a:ext cx="57467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3563938" y="2492375"/>
            <a:ext cx="576262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5" name="CasellaDiTesto 7"/>
          <p:cNvSpPr txBox="1">
            <a:spLocks noChangeArrowheads="1"/>
          </p:cNvSpPr>
          <p:nvPr/>
        </p:nvSpPr>
        <p:spPr bwMode="auto">
          <a:xfrm>
            <a:off x="2700338" y="2205038"/>
            <a:ext cx="995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NADH + H</a:t>
            </a:r>
            <a:r>
              <a:rPr kumimoji="0" lang="it-IT" altLang="it-IT" sz="1200" b="1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2296" name="CasellaDiTesto 8"/>
          <p:cNvSpPr txBox="1">
            <a:spLocks noChangeArrowheads="1"/>
          </p:cNvSpPr>
          <p:nvPr/>
        </p:nvSpPr>
        <p:spPr bwMode="auto">
          <a:xfrm>
            <a:off x="1835150" y="2205038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NAD</a:t>
            </a:r>
            <a:r>
              <a:rPr kumimoji="0" lang="it-IT" altLang="it-IT" sz="1200" b="1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2339975" y="2420938"/>
            <a:ext cx="503238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2339975" y="2492375"/>
            <a:ext cx="49530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3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13047" y="299532"/>
            <a:ext cx="8934702" cy="7228476"/>
            <a:chOff x="113047" y="299532"/>
            <a:chExt cx="8934702" cy="722847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47" y="888459"/>
              <a:ext cx="8934702" cy="6639549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924027" y="299532"/>
              <a:ext cx="75504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Uno sguardo d’insieme al metabolismo energetico</a:t>
              </a:r>
              <a:endParaRPr lang="it-IT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490888" y="972152"/>
              <a:ext cx="1347537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97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004" y="1094339"/>
            <a:ext cx="905737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Ogni via metabolica e la sua regolazione devono essere considerate nel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contesto </a:t>
            </a:r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dell’organismo</a:t>
            </a:r>
          </a:p>
          <a:p>
            <a:endParaRPr lang="it-IT" b="1" dirty="0">
              <a:solidFill>
                <a:srgbClr val="000000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Due caratteristiche essenziali degli organismi multicellulari sono</a:t>
            </a:r>
          </a:p>
          <a:p>
            <a:r>
              <a:rPr lang="it-IT" sz="2000" b="1" dirty="0">
                <a:solidFill>
                  <a:srgbClr val="004081"/>
                </a:solidFill>
                <a:latin typeface="ComicSansMS-Bold"/>
              </a:rPr>
              <a:t>il differenziamento cellulare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e</a:t>
            </a:r>
          </a:p>
          <a:p>
            <a:r>
              <a:rPr lang="it-IT" sz="2000" b="1" dirty="0">
                <a:solidFill>
                  <a:srgbClr val="004081"/>
                </a:solidFill>
                <a:latin typeface="ComicSansMS-Bold"/>
              </a:rPr>
              <a:t>la divisione del </a:t>
            </a:r>
            <a:r>
              <a:rPr lang="it-IT" sz="2000" b="1" dirty="0" smtClean="0">
                <a:solidFill>
                  <a:srgbClr val="004081"/>
                </a:solidFill>
                <a:latin typeface="ComicSansMS-Bold"/>
              </a:rPr>
              <a:t>lavoro</a:t>
            </a:r>
          </a:p>
          <a:p>
            <a:endParaRPr lang="it-IT" sz="2000" b="1" dirty="0" smtClean="0">
              <a:solidFill>
                <a:srgbClr val="004081"/>
              </a:solidFill>
              <a:latin typeface="ComicSansMS-Bold"/>
            </a:endParaRPr>
          </a:p>
          <a:p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Oltre 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alle vie principali del metabolismo energetico presenti in tutte le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cellule, i tessuti e gli organi degli organismi complessi, come l</a:t>
            </a:r>
            <a:r>
              <a:rPr lang="it-IT" dirty="0">
                <a:solidFill>
                  <a:srgbClr val="000000"/>
                </a:solidFill>
                <a:latin typeface="MS-PGothic"/>
              </a:rPr>
              <a:t>’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uomo,</a:t>
            </a:r>
          </a:p>
          <a:p>
            <a:r>
              <a:rPr lang="it-IT" b="1" dirty="0">
                <a:solidFill>
                  <a:srgbClr val="004081"/>
                </a:solidFill>
                <a:latin typeface="ComicSansMS-Bold"/>
              </a:rPr>
              <a:t>hanno funzioni specializzate 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e di conseguenza presentano </a:t>
            </a:r>
            <a:r>
              <a:rPr lang="it-IT" b="1" dirty="0">
                <a:solidFill>
                  <a:srgbClr val="004081"/>
                </a:solidFill>
                <a:latin typeface="ComicSansMS-Bold"/>
              </a:rPr>
              <a:t>richieste</a:t>
            </a:r>
          </a:p>
          <a:p>
            <a:r>
              <a:rPr lang="it-IT" b="1" dirty="0">
                <a:solidFill>
                  <a:srgbClr val="004081"/>
                </a:solidFill>
                <a:latin typeface="ComicSansMS-Bold"/>
              </a:rPr>
              <a:t>nutrizionali e sequenze di reazioni particolari</a:t>
            </a:r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.</a:t>
            </a:r>
          </a:p>
          <a:p>
            <a:endParaRPr lang="it-IT" b="1" dirty="0">
              <a:solidFill>
                <a:srgbClr val="000000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Il flusso lungo una data sequenza di reazioni dipende dalla presenza </a:t>
            </a:r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degli enzimi 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appropriati e </a:t>
            </a:r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dall’utilizzo 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di prodotti </a:t>
            </a:r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di reazione 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da parte dell’organismo.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3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9" y="1819175"/>
            <a:ext cx="5990852" cy="487243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7949" y="124137"/>
            <a:ext cx="8301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0081"/>
                </a:solidFill>
                <a:latin typeface="ComicSansMS-Bold"/>
              </a:rPr>
              <a:t>VIE METABOLICHE TESSUTO-SPECIFICHE:</a:t>
            </a:r>
          </a:p>
          <a:p>
            <a:pPr algn="ctr"/>
            <a:r>
              <a:rPr lang="it-IT" sz="2400" b="1" dirty="0">
                <a:solidFill>
                  <a:srgbClr val="000081"/>
                </a:solidFill>
                <a:latin typeface="ComicSansMS-Bold"/>
              </a:rPr>
              <a:t>LA DIVISIONE DEL LAVORO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842" y="955134"/>
            <a:ext cx="8722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Ogni tessuto o organo del corpo umano ha una sua funzione specifica che si</a:t>
            </a:r>
          </a:p>
          <a:p>
            <a:r>
              <a:rPr lang="it-IT" b="1" dirty="0">
                <a:solidFill>
                  <a:srgbClr val="000081"/>
                </a:solidFill>
                <a:latin typeface="ComicSansMS-Bold"/>
              </a:rPr>
              <a:t>riflette nella sua anatomia e nella sua attività metabolica.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234441" y="223794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latin typeface="ComicSansMS-Bold"/>
              </a:rPr>
              <a:t>Centralità funzionale del</a:t>
            </a:r>
          </a:p>
          <a:p>
            <a:r>
              <a:rPr lang="it-IT" b="1" dirty="0" smtClean="0">
                <a:latin typeface="ComicSansMS-Bold"/>
              </a:rPr>
              <a:t>Fegato</a:t>
            </a:r>
          </a:p>
          <a:p>
            <a:endParaRPr lang="it-IT" b="1" dirty="0">
              <a:latin typeface="ComicSansMS-Bold"/>
            </a:endParaRPr>
          </a:p>
          <a:p>
            <a:endParaRPr lang="it-IT" b="1" dirty="0">
              <a:latin typeface="ComicSansMS-Bold"/>
            </a:endParaRPr>
          </a:p>
          <a:p>
            <a:r>
              <a:rPr lang="it-IT" b="1" dirty="0">
                <a:latin typeface="ComicSansMS-Bold"/>
              </a:rPr>
              <a:t>Si parla di </a:t>
            </a:r>
            <a:r>
              <a:rPr lang="it-IT" dirty="0">
                <a:latin typeface="MS-PGothic"/>
              </a:rPr>
              <a:t>“</a:t>
            </a:r>
            <a:r>
              <a:rPr lang="it-IT" b="1" dirty="0">
                <a:latin typeface="ComicSansMS-Bold"/>
              </a:rPr>
              <a:t>fegato</a:t>
            </a:r>
            <a:r>
              <a:rPr lang="it-IT" dirty="0">
                <a:latin typeface="MS-PGothic"/>
              </a:rPr>
              <a:t>” </a:t>
            </a:r>
            <a:r>
              <a:rPr lang="it-IT" b="1" dirty="0">
                <a:latin typeface="ComicSansMS-Bold"/>
              </a:rPr>
              <a:t>e di</a:t>
            </a:r>
          </a:p>
          <a:p>
            <a:r>
              <a:rPr lang="it-IT" dirty="0">
                <a:latin typeface="MS-PGothic"/>
              </a:rPr>
              <a:t>“</a:t>
            </a:r>
            <a:r>
              <a:rPr lang="it-IT" b="1" dirty="0">
                <a:latin typeface="ComicSansMS-Bold"/>
              </a:rPr>
              <a:t>organi extraepatici</a:t>
            </a:r>
          </a:p>
          <a:p>
            <a:r>
              <a:rPr lang="it-IT" b="1" dirty="0">
                <a:latin typeface="ComicSansMS-Bold"/>
              </a:rPr>
              <a:t>periferici</a:t>
            </a:r>
            <a:r>
              <a:rPr lang="it-IT" dirty="0">
                <a:latin typeface="MS-PGothic"/>
              </a:rPr>
              <a:t>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7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5444" y="230015"/>
            <a:ext cx="8638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0091"/>
                </a:solidFill>
                <a:latin typeface="ComicSansMS-Bold"/>
              </a:rPr>
              <a:t>IL FEGATO MODIFICA E DISTRIBUISCE LE</a:t>
            </a:r>
          </a:p>
          <a:p>
            <a:pPr algn="ctr"/>
            <a:r>
              <a:rPr lang="it-IT" sz="2400" b="1" dirty="0">
                <a:solidFill>
                  <a:srgbClr val="000091"/>
                </a:solidFill>
                <a:latin typeface="ComicSansMS-Bold"/>
              </a:rPr>
              <a:t>SOSTANZE NUTRIENTI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9782" y="1066252"/>
            <a:ext cx="73801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91"/>
                </a:solidFill>
                <a:latin typeface="ComicSansMS-Bold"/>
              </a:rPr>
              <a:t>Dopo essere stati </a:t>
            </a:r>
            <a:r>
              <a:rPr lang="it-IT" b="1" dirty="0" smtClean="0">
                <a:solidFill>
                  <a:srgbClr val="000091"/>
                </a:solidFill>
                <a:latin typeface="ComicSansMS-Bold"/>
              </a:rPr>
              <a:t>assorbitigli zuccheri e gli amminoacidi passano 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nel </a:t>
            </a:r>
            <a:r>
              <a:rPr lang="it-IT" b="1" dirty="0" smtClean="0">
                <a:solidFill>
                  <a:srgbClr val="000091"/>
                </a:solidFill>
                <a:latin typeface="ComicSansMS-Bold"/>
              </a:rPr>
              <a:t>circolo portale enteroepatico e vengono trasportati negli 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epatociti</a:t>
            </a:r>
            <a:r>
              <a:rPr lang="it-IT" b="1" dirty="0" smtClean="0">
                <a:solidFill>
                  <a:srgbClr val="000091"/>
                </a:solidFill>
                <a:latin typeface="ComicSansMS-Bold"/>
              </a:rPr>
              <a:t>.</a:t>
            </a:r>
          </a:p>
          <a:p>
            <a:endParaRPr lang="it-IT" b="1" dirty="0">
              <a:solidFill>
                <a:srgbClr val="000091"/>
              </a:solidFill>
              <a:latin typeface="ComicSansMS-Bold"/>
            </a:endParaRPr>
          </a:p>
          <a:p>
            <a:endParaRPr lang="it-IT" b="1" dirty="0" smtClean="0">
              <a:solidFill>
                <a:srgbClr val="000091"/>
              </a:solidFill>
              <a:latin typeface="ComicSansMS-Bold"/>
            </a:endParaRPr>
          </a:p>
          <a:p>
            <a:endParaRPr lang="it-IT" b="1" dirty="0">
              <a:solidFill>
                <a:srgbClr val="000091"/>
              </a:solidFill>
              <a:latin typeface="ComicSansMS-Bold"/>
            </a:endParaRPr>
          </a:p>
          <a:p>
            <a:endParaRPr lang="it-IT" b="1" dirty="0" smtClean="0">
              <a:solidFill>
                <a:srgbClr val="000091"/>
              </a:solidFill>
              <a:latin typeface="ComicSansMS-Bold"/>
            </a:endParaRPr>
          </a:p>
          <a:p>
            <a:endParaRPr lang="it-IT" b="1" dirty="0" smtClean="0">
              <a:solidFill>
                <a:srgbClr val="000091"/>
              </a:solidFill>
              <a:latin typeface="ComicSansMS-Bold"/>
            </a:endParaRPr>
          </a:p>
          <a:p>
            <a:endParaRPr lang="it-IT" b="1" dirty="0">
              <a:solidFill>
                <a:srgbClr val="000091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00091"/>
                </a:solidFill>
                <a:latin typeface="ComicSansMS-Bold"/>
              </a:rPr>
              <a:t>Gli epatociti trasformano le sostanze nutrienti in composti che </a:t>
            </a:r>
            <a:r>
              <a:rPr lang="it-IT" b="1" dirty="0" smtClean="0">
                <a:solidFill>
                  <a:srgbClr val="000091"/>
                </a:solidFill>
                <a:latin typeface="ComicSansMS-Bold"/>
              </a:rPr>
              <a:t>possono generare ATP 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e in precursori necessari agli altri tessuti e li </a:t>
            </a:r>
            <a:r>
              <a:rPr lang="it-IT" b="1" dirty="0" smtClean="0">
                <a:solidFill>
                  <a:srgbClr val="000091"/>
                </a:solidFill>
                <a:latin typeface="ComicSansMS-Bold"/>
              </a:rPr>
              <a:t>inviano alla 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loro destinazione finale attraverso il flusso sanguigno</a:t>
            </a:r>
            <a:r>
              <a:rPr lang="it-IT" b="1" dirty="0" smtClean="0">
                <a:solidFill>
                  <a:srgbClr val="000091"/>
                </a:solidFill>
                <a:latin typeface="ComicSansMS-Bold"/>
              </a:rPr>
              <a:t>.</a:t>
            </a:r>
          </a:p>
          <a:p>
            <a:endParaRPr lang="it-IT" b="1" dirty="0">
              <a:solidFill>
                <a:srgbClr val="000091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00091"/>
                </a:solidFill>
                <a:latin typeface="ComicSansMS-Bold"/>
              </a:rPr>
              <a:t>I tipi e le quantità di sostanze nutrienti prodotte dal fegato variano </a:t>
            </a:r>
            <a:r>
              <a:rPr lang="it-IT" b="1" dirty="0" smtClean="0">
                <a:solidFill>
                  <a:srgbClr val="000091"/>
                </a:solidFill>
                <a:latin typeface="ComicSansMS-Bold"/>
              </a:rPr>
              <a:t>in base 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a diversi fattori tra cui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000091"/>
                </a:solidFill>
                <a:latin typeface="ComicSansMS-Bold"/>
              </a:rPr>
              <a:t>composizione della dieta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000091"/>
                </a:solidFill>
                <a:latin typeface="ComicSansMS-Bold"/>
              </a:rPr>
              <a:t>intervallo di tempo tra un pasto e l</a:t>
            </a:r>
            <a:r>
              <a:rPr lang="it-IT" i="1" dirty="0">
                <a:solidFill>
                  <a:srgbClr val="000091"/>
                </a:solidFill>
                <a:latin typeface="MS-PGothic"/>
              </a:rPr>
              <a:t>’</a:t>
            </a:r>
            <a:r>
              <a:rPr lang="it-IT" b="1" i="1" dirty="0">
                <a:solidFill>
                  <a:srgbClr val="000091"/>
                </a:solidFill>
                <a:latin typeface="ComicSansMS-Bold"/>
              </a:rPr>
              <a:t>altro</a:t>
            </a:r>
          </a:p>
          <a:p>
            <a:endParaRPr lang="it-IT" b="1" dirty="0" smtClean="0">
              <a:solidFill>
                <a:srgbClr val="000091"/>
              </a:solidFill>
              <a:latin typeface="ComicSansMS-Bold"/>
            </a:endParaRPr>
          </a:p>
          <a:p>
            <a:r>
              <a:rPr lang="it-IT" b="1" dirty="0" smtClean="0">
                <a:solidFill>
                  <a:srgbClr val="000091"/>
                </a:solidFill>
                <a:latin typeface="ComicSansMS-Bold"/>
              </a:rPr>
              <a:t>La 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richiesta di energia e di precursori dei tessuti extraepatici varia </a:t>
            </a:r>
            <a:r>
              <a:rPr lang="it-IT" b="1" dirty="0" smtClean="0">
                <a:solidFill>
                  <a:srgbClr val="000091"/>
                </a:solidFill>
                <a:latin typeface="ComicSansMS-Bold"/>
              </a:rPr>
              <a:t>da organo 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a organo e si basa anche sull</a:t>
            </a:r>
            <a:r>
              <a:rPr lang="it-IT" dirty="0">
                <a:solidFill>
                  <a:srgbClr val="000091"/>
                </a:solidFill>
                <a:latin typeface="MS-PGothic"/>
              </a:rPr>
              <a:t>’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attività dell</a:t>
            </a:r>
            <a:r>
              <a:rPr lang="it-IT" dirty="0">
                <a:solidFill>
                  <a:srgbClr val="000091"/>
                </a:solidFill>
                <a:latin typeface="MS-PGothic"/>
              </a:rPr>
              <a:t>’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organismo.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615" y="873744"/>
            <a:ext cx="1285367" cy="2060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63" y="1740190"/>
            <a:ext cx="1857676" cy="17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96253" y="188174"/>
            <a:ext cx="9240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0091"/>
                </a:solidFill>
                <a:latin typeface="ComicSansMS-Bold"/>
              </a:rPr>
              <a:t>Destino di </a:t>
            </a:r>
            <a:r>
              <a:rPr lang="it-IT" sz="2800" b="1" dirty="0" smtClean="0">
                <a:solidFill>
                  <a:srgbClr val="000091"/>
                </a:solidFill>
                <a:latin typeface="ComicSansMS-Bold"/>
              </a:rPr>
              <a:t>zuccheri e </a:t>
            </a:r>
            <a:r>
              <a:rPr lang="it-IT" sz="2800" b="1" dirty="0" smtClean="0">
                <a:solidFill>
                  <a:srgbClr val="000091"/>
                </a:solidFill>
                <a:latin typeface="ComicSansMS-Bold"/>
              </a:rPr>
              <a:t>lipidi </a:t>
            </a:r>
            <a:r>
              <a:rPr lang="it-IT" sz="2800" b="1" dirty="0">
                <a:solidFill>
                  <a:srgbClr val="000091"/>
                </a:solidFill>
                <a:latin typeface="ComicSansMS-Bold"/>
              </a:rPr>
              <a:t>che entrano in un </a:t>
            </a:r>
            <a:r>
              <a:rPr lang="it-IT" sz="2800" b="1" dirty="0" smtClean="0">
                <a:solidFill>
                  <a:srgbClr val="000091"/>
                </a:solidFill>
                <a:latin typeface="ComicSansMS-Bold"/>
              </a:rPr>
              <a:t>epatocita dal </a:t>
            </a:r>
            <a:r>
              <a:rPr lang="it-IT" sz="2800" b="1" dirty="0">
                <a:solidFill>
                  <a:srgbClr val="000091"/>
                </a:solidFill>
                <a:latin typeface="ComicSansMS-Bold"/>
              </a:rPr>
              <a:t>flusso sanguigno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3" y="1500638"/>
            <a:ext cx="3419475" cy="48577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80046" y="18072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>
                <a:latin typeface="ComicSansMS-Bold"/>
              </a:rPr>
              <a:t>Una volta entrato nel fegato, il glucosio viene fosforilato a glucosio-6-fosfato. Fruttosio,</a:t>
            </a:r>
          </a:p>
          <a:p>
            <a:r>
              <a:rPr lang="it-IT" sz="1600" b="1" dirty="0">
                <a:latin typeface="ComicSansMS-Bold"/>
              </a:rPr>
              <a:t>galattosio e mannosio sono convertiti in glucosio-6-fosfato</a:t>
            </a:r>
            <a:r>
              <a:rPr lang="it-IT" sz="1600" b="1" dirty="0" smtClean="0">
                <a:latin typeface="ComicSansMS-Bold"/>
              </a:rPr>
              <a:t>.</a:t>
            </a:r>
          </a:p>
          <a:p>
            <a:endParaRPr lang="it-IT" sz="1600" b="1" dirty="0">
              <a:latin typeface="ComicSansMS-Bold"/>
            </a:endParaRPr>
          </a:p>
          <a:p>
            <a:r>
              <a:rPr lang="it-IT" sz="1600" b="1" dirty="0">
                <a:latin typeface="ComicSansMS-Bold"/>
              </a:rPr>
              <a:t>Nel fegato il glucosio-6-fosfato può prendere 5 diverse vie metaboliche sulla base delle</a:t>
            </a:r>
          </a:p>
          <a:p>
            <a:r>
              <a:rPr lang="it-IT" sz="1600" b="1" dirty="0">
                <a:latin typeface="ComicSansMS-Bold"/>
              </a:rPr>
              <a:t>necessità dell</a:t>
            </a:r>
            <a:r>
              <a:rPr lang="it-IT" sz="1600" dirty="0">
                <a:latin typeface="MS-PGothic"/>
              </a:rPr>
              <a:t>’</a:t>
            </a:r>
            <a:r>
              <a:rPr lang="it-IT" sz="1600" b="1" dirty="0">
                <a:latin typeface="ComicSansMS-Bold"/>
              </a:rPr>
              <a:t>organismo. </a:t>
            </a:r>
            <a:endParaRPr lang="it-IT" sz="1600" b="1" dirty="0" smtClean="0">
              <a:latin typeface="ComicSansMS-Bold"/>
            </a:endParaRPr>
          </a:p>
          <a:p>
            <a:endParaRPr lang="it-IT" sz="1600" b="1" dirty="0" smtClean="0">
              <a:latin typeface="ComicSansMS-Bold"/>
            </a:endParaRPr>
          </a:p>
          <a:p>
            <a:r>
              <a:rPr lang="it-IT" sz="1600" b="1" dirty="0" smtClean="0">
                <a:latin typeface="ComicSansMS-Bold"/>
              </a:rPr>
              <a:t>Il </a:t>
            </a:r>
            <a:r>
              <a:rPr lang="it-IT" sz="1600" b="1" dirty="0">
                <a:latin typeface="ComicSansMS-Bold"/>
              </a:rPr>
              <a:t>flusso di glucosio verso una o più delle 5 vie è </a:t>
            </a:r>
            <a:r>
              <a:rPr lang="it-IT" sz="1600" b="1" dirty="0" smtClean="0">
                <a:latin typeface="ComicSansMS-Bold"/>
              </a:rPr>
              <a:t>modulato dall</a:t>
            </a:r>
            <a:r>
              <a:rPr lang="it-IT" sz="1600" dirty="0" smtClean="0">
                <a:latin typeface="MS-PGothic"/>
              </a:rPr>
              <a:t>’</a:t>
            </a:r>
            <a:r>
              <a:rPr lang="it-IT" sz="1600" b="1" dirty="0" smtClean="0">
                <a:latin typeface="ComicSansMS-Bold"/>
              </a:rPr>
              <a:t>azione </a:t>
            </a:r>
            <a:r>
              <a:rPr lang="it-IT" sz="1600" b="1" dirty="0">
                <a:latin typeface="ComicSansMS-Bold"/>
              </a:rPr>
              <a:t>di enzimi allosterici e da regolazione ormonale.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98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33" y="1642979"/>
            <a:ext cx="4602580" cy="43843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385335" y="139490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>
                <a:latin typeface="ComicSansMS-Bold"/>
              </a:rPr>
              <a:t>L</a:t>
            </a:r>
            <a:r>
              <a:rPr lang="it-IT" sz="1600" dirty="0">
                <a:latin typeface="MS-PGothic"/>
              </a:rPr>
              <a:t>’</a:t>
            </a:r>
            <a:r>
              <a:rPr lang="it-IT" sz="1600" b="1" dirty="0">
                <a:latin typeface="ComicSansMS-Bold"/>
              </a:rPr>
              <a:t>eccesso di </a:t>
            </a:r>
            <a:r>
              <a:rPr lang="it-IT" sz="1600" b="1" dirty="0" err="1">
                <a:latin typeface="ComicSansMS-Bold"/>
              </a:rPr>
              <a:t>acetilCoA</a:t>
            </a:r>
            <a:r>
              <a:rPr lang="it-IT" sz="1600" b="1" dirty="0">
                <a:latin typeface="ComicSansMS-Bold"/>
              </a:rPr>
              <a:t> </a:t>
            </a:r>
            <a:r>
              <a:rPr lang="it-IT" sz="1600" b="1" dirty="0" smtClean="0">
                <a:latin typeface="ComicSansMS-Bold"/>
              </a:rPr>
              <a:t> A DIGIUNO </a:t>
            </a:r>
          </a:p>
          <a:p>
            <a:r>
              <a:rPr lang="it-IT" sz="1600" b="1" dirty="0" smtClean="0">
                <a:latin typeface="ComicSansMS-Bold"/>
              </a:rPr>
              <a:t>Viene trasformato </a:t>
            </a:r>
            <a:r>
              <a:rPr lang="it-IT" sz="1600" b="1" dirty="0">
                <a:latin typeface="ComicSansMS-Bold"/>
              </a:rPr>
              <a:t>in corpi chetonici</a:t>
            </a:r>
          </a:p>
          <a:p>
            <a:r>
              <a:rPr lang="it-IT" sz="1600" b="1" dirty="0">
                <a:latin typeface="ComicSansMS-Bold"/>
              </a:rPr>
              <a:t>Rappresentano un</a:t>
            </a:r>
            <a:r>
              <a:rPr lang="it-IT" sz="1600" dirty="0">
                <a:latin typeface="MS-PGothic"/>
              </a:rPr>
              <a:t>’</a:t>
            </a:r>
            <a:r>
              <a:rPr lang="it-IT" sz="1600" b="1" dirty="0">
                <a:latin typeface="ComicSansMS-Bold"/>
              </a:rPr>
              <a:t>importante fonte</a:t>
            </a:r>
          </a:p>
          <a:p>
            <a:r>
              <a:rPr lang="it-IT" sz="1600" b="1" dirty="0">
                <a:latin typeface="ComicSansMS-Bold"/>
              </a:rPr>
              <a:t>di energia per i tessuti periferici</a:t>
            </a:r>
          </a:p>
          <a:p>
            <a:r>
              <a:rPr lang="it-IT" sz="1600" b="1" dirty="0">
                <a:latin typeface="ComicSansMS-Bold"/>
              </a:rPr>
              <a:t>durante un digiuno </a:t>
            </a:r>
            <a:r>
              <a:rPr lang="it-IT" sz="1600" b="1" dirty="0" smtClean="0">
                <a:latin typeface="ComicSansMS-Bold"/>
              </a:rPr>
              <a:t>prolungato</a:t>
            </a:r>
          </a:p>
          <a:p>
            <a:endParaRPr lang="it-IT" sz="1600" b="1" dirty="0">
              <a:latin typeface="ComicSansMS-Bold"/>
            </a:endParaRPr>
          </a:p>
          <a:p>
            <a:r>
              <a:rPr lang="it-IT" sz="1600" b="1" dirty="0">
                <a:latin typeface="ComicSansMS-Bold"/>
              </a:rPr>
              <a:t>il cuore ricava fino al 30%</a:t>
            </a:r>
          </a:p>
          <a:p>
            <a:r>
              <a:rPr lang="it-IT" sz="1600" b="1" dirty="0">
                <a:latin typeface="ComicSansMS-Bold"/>
              </a:rPr>
              <a:t>il cervello ricava fino al </a:t>
            </a:r>
            <a:r>
              <a:rPr lang="it-IT" sz="1600" b="1" dirty="0" smtClean="0">
                <a:latin typeface="ComicSansMS-Bold"/>
              </a:rPr>
              <a:t>40-50%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611315" y="233587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0091"/>
                </a:solidFill>
                <a:latin typeface="ComicSansMS-Bold"/>
              </a:rPr>
              <a:t>LIPIDI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192830" y="4478560"/>
            <a:ext cx="3604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latin typeface="ComicSansMS-Bold"/>
              </a:rPr>
              <a:t>DOPO UN PASTO, gli </a:t>
            </a:r>
            <a:r>
              <a:rPr lang="it-IT" sz="1600" b="1" dirty="0">
                <a:latin typeface="ComicSansMS-Bold"/>
              </a:rPr>
              <a:t>acidi </a:t>
            </a:r>
            <a:r>
              <a:rPr lang="it-IT" sz="1600" b="1" dirty="0" smtClean="0">
                <a:latin typeface="ComicSansMS-Bold"/>
              </a:rPr>
              <a:t>grassi di </a:t>
            </a:r>
            <a:r>
              <a:rPr lang="it-IT" sz="1600" b="1" dirty="0" err="1" smtClean="0">
                <a:latin typeface="ComicSansMS-Bold"/>
              </a:rPr>
              <a:t>neosintesi</a:t>
            </a:r>
            <a:r>
              <a:rPr lang="it-IT" sz="1600" b="1" dirty="0" smtClean="0">
                <a:latin typeface="ComicSansMS-Bold"/>
              </a:rPr>
              <a:t> </a:t>
            </a:r>
            <a:r>
              <a:rPr lang="it-IT" sz="1600" b="1" dirty="0">
                <a:latin typeface="ComicSansMS-Bold"/>
              </a:rPr>
              <a:t>sono convertiti in fosfolipidi e </a:t>
            </a:r>
            <a:r>
              <a:rPr lang="it-IT" sz="1600" b="1" dirty="0" err="1">
                <a:latin typeface="ComicSansMS-Bold"/>
              </a:rPr>
              <a:t>triacilgliceroli</a:t>
            </a:r>
            <a:r>
              <a:rPr lang="it-IT" sz="1600" b="1" dirty="0">
                <a:latin typeface="ComicSansMS-Bold"/>
              </a:rPr>
              <a:t> </a:t>
            </a:r>
            <a:r>
              <a:rPr lang="it-IT" sz="1600" b="1" dirty="0" smtClean="0">
                <a:latin typeface="ComicSansMS-Bold"/>
              </a:rPr>
              <a:t>e, </a:t>
            </a:r>
            <a:r>
              <a:rPr lang="it-IT" sz="1600" b="1" dirty="0">
                <a:latin typeface="ComicSansMS-Bold"/>
              </a:rPr>
              <a:t>legati </a:t>
            </a:r>
            <a:r>
              <a:rPr lang="it-IT" sz="1600" b="1" dirty="0" smtClean="0">
                <a:latin typeface="ComicSansMS-Bold"/>
              </a:rPr>
              <a:t>alle lipoproteine </a:t>
            </a:r>
            <a:r>
              <a:rPr lang="it-IT" sz="1600" b="1" dirty="0">
                <a:latin typeface="ComicSansMS-Bold"/>
              </a:rPr>
              <a:t>plasmatiche, </a:t>
            </a:r>
            <a:r>
              <a:rPr lang="it-IT" sz="1600" b="1" dirty="0" smtClean="0">
                <a:latin typeface="ComicSansMS-Bold"/>
              </a:rPr>
              <a:t>trasportati a tutti i tessuti, in particolare al tessuto adiposo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65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4635" y="919240"/>
            <a:ext cx="89996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Il fegato si comporta quindi come un 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centro di distribuzione 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per tutto il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corpo</a:t>
            </a:r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:</a:t>
            </a:r>
          </a:p>
          <a:p>
            <a:endParaRPr lang="it-IT" b="1" dirty="0">
              <a:solidFill>
                <a:srgbClr val="000000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-esporta nutrienti nella corretta misura per gli altri </a:t>
            </a:r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organi</a:t>
            </a:r>
          </a:p>
          <a:p>
            <a:endParaRPr lang="it-IT" b="1" dirty="0">
              <a:solidFill>
                <a:srgbClr val="000000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-annulla le fluttuazioni del metabolismo determinate dalla natura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intermittente dell</a:t>
            </a:r>
            <a:r>
              <a:rPr lang="it-IT" dirty="0">
                <a:solidFill>
                  <a:srgbClr val="000000"/>
                </a:solidFill>
                <a:latin typeface="MS-PGothic"/>
              </a:rPr>
              <a:t>’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assunzione del </a:t>
            </a:r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cibo</a:t>
            </a:r>
          </a:p>
          <a:p>
            <a:endParaRPr lang="it-IT" b="1" dirty="0">
              <a:solidFill>
                <a:srgbClr val="000000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-trasforma i gruppi amminici in eccesso in urea o altri prodotti che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vengono eliminati dai </a:t>
            </a:r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reni</a:t>
            </a:r>
          </a:p>
          <a:p>
            <a:endParaRPr lang="it-IT" b="1" dirty="0">
              <a:solidFill>
                <a:srgbClr val="000000"/>
              </a:solidFill>
              <a:latin typeface="ComicSansMS-Bold"/>
            </a:endParaRPr>
          </a:p>
          <a:p>
            <a:r>
              <a:rPr lang="it-IT" b="1" dirty="0">
                <a:solidFill>
                  <a:srgbClr val="0D0D0D"/>
                </a:solidFill>
                <a:latin typeface="ComicSansMS-Bold"/>
              </a:rPr>
              <a:t>Il fegato agisce come 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tampone </a:t>
            </a:r>
            <a:r>
              <a:rPr lang="it-IT" b="1" dirty="0">
                <a:solidFill>
                  <a:srgbClr val="0D0D0D"/>
                </a:solidFill>
                <a:latin typeface="ComicSansMS-Bold"/>
              </a:rPr>
              <a:t>della concentrazione di glucosio </a:t>
            </a:r>
            <a:r>
              <a:rPr lang="it-IT" b="1" dirty="0" smtClean="0">
                <a:solidFill>
                  <a:srgbClr val="0D0D0D"/>
                </a:solidFill>
                <a:latin typeface="ComicSansMS-Bold"/>
              </a:rPr>
              <a:t>nel sangue</a:t>
            </a:r>
          </a:p>
          <a:p>
            <a:endParaRPr lang="it-IT" b="1" dirty="0">
              <a:solidFill>
                <a:srgbClr val="0D0D0D"/>
              </a:solidFill>
              <a:latin typeface="ComicSansMS-Bold"/>
            </a:endParaRPr>
          </a:p>
          <a:p>
            <a:r>
              <a:rPr lang="it-IT" b="1" dirty="0" smtClean="0">
                <a:solidFill>
                  <a:srgbClr val="000000"/>
                </a:solidFill>
                <a:latin typeface="ComicSansMS-Bold"/>
              </a:rPr>
              <a:t>Il 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fegato è anche attivo nella </a:t>
            </a:r>
            <a:r>
              <a:rPr lang="it-IT" b="1" dirty="0" err="1">
                <a:solidFill>
                  <a:srgbClr val="000091"/>
                </a:solidFill>
                <a:latin typeface="ComicSansMS-Bold"/>
              </a:rPr>
              <a:t>detossificazione</a:t>
            </a:r>
            <a:r>
              <a:rPr lang="it-IT" b="1" dirty="0">
                <a:solidFill>
                  <a:srgbClr val="000091"/>
                </a:solidFill>
                <a:latin typeface="ComicSansMS-Bold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di composti organici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estranei all</a:t>
            </a:r>
            <a:r>
              <a:rPr lang="it-IT" dirty="0">
                <a:solidFill>
                  <a:srgbClr val="000000"/>
                </a:solidFill>
                <a:latin typeface="MS-PGothic"/>
              </a:rPr>
              <a:t>’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organismo, come farmaci, additivi degli alimenti,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conservanti, etc.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La </a:t>
            </a:r>
            <a:r>
              <a:rPr lang="it-IT" b="1" dirty="0" err="1">
                <a:solidFill>
                  <a:srgbClr val="000000"/>
                </a:solidFill>
                <a:latin typeface="ComicSansMS-Bold"/>
              </a:rPr>
              <a:t>detossificazione</a:t>
            </a:r>
            <a:r>
              <a:rPr lang="it-IT" b="1" dirty="0">
                <a:solidFill>
                  <a:srgbClr val="000000"/>
                </a:solidFill>
                <a:latin typeface="ComicSansMS-Bold"/>
              </a:rPr>
              <a:t> comporta modificazioni chimiche necessarie per</a:t>
            </a:r>
          </a:p>
          <a:p>
            <a:r>
              <a:rPr lang="it-IT" b="1" dirty="0">
                <a:solidFill>
                  <a:srgbClr val="000000"/>
                </a:solidFill>
                <a:latin typeface="ComicSansMS-Bold"/>
              </a:rPr>
              <a:t>rendere solubili queste molecole in maniera tale da poter essere escrete.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8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1537</Words>
  <Application>Microsoft Office PowerPoint</Application>
  <PresentationFormat>Presentazione su schermo (4:3)</PresentationFormat>
  <Paragraphs>243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ComicSansMS</vt:lpstr>
      <vt:lpstr>ComicSansMS-Bold</vt:lpstr>
      <vt:lpstr>MS-PGothic</vt:lpstr>
      <vt:lpstr>Wingdings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Dipartimento di Scienze della 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</dc:creator>
  <cp:lastModifiedBy>Paola</cp:lastModifiedBy>
  <cp:revision>17</cp:revision>
  <dcterms:created xsi:type="dcterms:W3CDTF">2025-04-22T14:58:55Z</dcterms:created>
  <dcterms:modified xsi:type="dcterms:W3CDTF">2025-04-28T09:59:21Z</dcterms:modified>
</cp:coreProperties>
</file>