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56" r:id="rId2"/>
    <p:sldId id="457" r:id="rId3"/>
    <p:sldId id="458" r:id="rId4"/>
    <p:sldId id="459" r:id="rId5"/>
    <p:sldId id="460" r:id="rId6"/>
    <p:sldId id="462" r:id="rId7"/>
    <p:sldId id="463" r:id="rId8"/>
    <p:sldId id="464" r:id="rId9"/>
    <p:sldId id="465" r:id="rId10"/>
    <p:sldId id="466" r:id="rId11"/>
    <p:sldId id="467" r:id="rId12"/>
    <p:sldId id="468" r:id="rId13"/>
    <p:sldId id="4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479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77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67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86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883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779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4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74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281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55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50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28/04/2025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895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47FA3D-1705-9B1A-9EF9-D15051C12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170"/>
            <a:ext cx="10515600" cy="5470793"/>
          </a:xfrm>
        </p:spPr>
        <p:txBody>
          <a:bodyPr/>
          <a:lstStyle/>
          <a:p>
            <a:pPr algn="just"/>
            <a:r>
              <a:rPr lang="it-IT" dirty="0"/>
              <a:t>Il «comunismo di guerra» provoca un largo scontento: proteste degli operai di Pietrogrado e ammutinamento dei marinai della base navale di </a:t>
            </a:r>
            <a:r>
              <a:rPr lang="it-IT" dirty="0" err="1"/>
              <a:t>Kronštadt</a:t>
            </a:r>
            <a:r>
              <a:rPr lang="it-IT" dirty="0"/>
              <a:t>, represso duramente dall’esercito (marzo 1921)</a:t>
            </a:r>
          </a:p>
          <a:p>
            <a:pPr algn="just"/>
            <a:r>
              <a:rPr lang="it-IT" dirty="0"/>
              <a:t>Da quel momento Lenin cambia strategia: dal «comunismo di guerra» passa alla Nep (Nuova politica economica)</a:t>
            </a:r>
          </a:p>
          <a:p>
            <a:pPr algn="just"/>
            <a:r>
              <a:rPr lang="it-IT" dirty="0"/>
              <a:t>Viene concessa maggiore libertà economica a contadini e commercianti, che riesce a generare dei profitti</a:t>
            </a:r>
          </a:p>
          <a:p>
            <a:pPr algn="just"/>
            <a:r>
              <a:rPr lang="it-IT" dirty="0"/>
              <a:t>Nel 1922 è nata l’Urss (Unione delle Repubbliche Socialiste Sovietiche)</a:t>
            </a:r>
          </a:p>
          <a:p>
            <a:pPr algn="just"/>
            <a:r>
              <a:rPr lang="it-IT" dirty="0"/>
              <a:t>Costituzione del 1924: l’Unione Sovietica è una federazione di repubbliche </a:t>
            </a:r>
          </a:p>
        </p:txBody>
      </p:sp>
    </p:spTree>
    <p:extLst>
      <p:ext uri="{BB962C8B-B14F-4D97-AF65-F5344CB8AC3E}">
        <p14:creationId xmlns:p14="http://schemas.microsoft.com/office/powerpoint/2010/main" val="2887134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55897C-8D42-864F-22B1-366E1BB59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491"/>
            <a:ext cx="10515600" cy="541647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Negli anni Venti la concentrazione industriale aumenta progressivamente, con la creazione di monopoli che aumentano i profitti di pochi ma, limitando la libera concorrenza, penalizzano i consumatori</a:t>
            </a:r>
          </a:p>
          <a:p>
            <a:pPr algn="just"/>
            <a:r>
              <a:rPr lang="it-IT" dirty="0"/>
              <a:t>Ma aumenta in generale il PIL statunitense, con una conseguenza positiva anche per i salari degli operai</a:t>
            </a:r>
          </a:p>
          <a:p>
            <a:pPr algn="just"/>
            <a:r>
              <a:rPr lang="it-IT" dirty="0"/>
              <a:t>Una parte sempre più larga della popolazione può permettersi beni di consumo, dall’automobile agli elettrodomestici, anche grazie alla diffusione della vendita a rate</a:t>
            </a:r>
          </a:p>
          <a:p>
            <a:pPr algn="just"/>
            <a:r>
              <a:rPr lang="it-IT" dirty="0"/>
              <a:t>A beneficiare di questo miglioramento del tenore di vita sono i cittadini bianchi, mentre gli immigrati vedono ridotti i flussi in ingresso e i neri continuano ad essere discriminati e aggrediti dal Ku Klux Klan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8959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9CB81A-6D6C-B0FC-BA0D-D98A6D2BF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384"/>
            <a:ext cx="10515600" cy="5434579"/>
          </a:xfrm>
        </p:spPr>
        <p:txBody>
          <a:bodyPr/>
          <a:lstStyle/>
          <a:p>
            <a:pPr algn="just"/>
            <a:r>
              <a:rPr lang="it-IT" dirty="0"/>
              <a:t>Nel Regno Unito è introdotto il suffragio universale maschile e femminile (1918)</a:t>
            </a:r>
          </a:p>
          <a:p>
            <a:pPr algn="just"/>
            <a:r>
              <a:rPr lang="it-IT" dirty="0"/>
              <a:t>Crisi del Partito liberale, per cui il Partito laburista si impone come l’alternativa al Partito conservatore</a:t>
            </a:r>
          </a:p>
          <a:p>
            <a:pPr algn="just"/>
            <a:r>
              <a:rPr lang="it-IT" dirty="0"/>
              <a:t>Nel 1924 e dal 1929 al 1935 va al governo il Partito laburista, con James Ramsay Mc Donald</a:t>
            </a:r>
          </a:p>
          <a:p>
            <a:pPr algn="just"/>
            <a:r>
              <a:rPr lang="it-IT" dirty="0"/>
              <a:t>Anche in Francia si forma un governo di socialisti e radicali fra il 1924 e il 1926</a:t>
            </a:r>
          </a:p>
          <a:p>
            <a:pPr algn="just"/>
            <a:r>
              <a:rPr lang="it-IT" dirty="0"/>
              <a:t>In Europa centrale per influenza della rivoluzione bolscevica in Russia hanno luogo tentativi rivoluzionari da parte dell’ala sinistra dei partiti socialisti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8309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CE4939-1A41-DDED-42D8-07626A70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8598"/>
            <a:ext cx="10515600" cy="5398365"/>
          </a:xfrm>
        </p:spPr>
        <p:txBody>
          <a:bodyPr/>
          <a:lstStyle/>
          <a:p>
            <a:pPr algn="just"/>
            <a:r>
              <a:rPr lang="it-IT" dirty="0"/>
              <a:t>Tra il marzo e l’agosto 1919 in Ungheria prende il potere un governo social-comunista che realizza una repubblica di tipo sovietico, abbattuta dall’Intesa con l’appoggio di Cecoslovacchia e Romania</a:t>
            </a:r>
          </a:p>
          <a:p>
            <a:pPr algn="just"/>
            <a:r>
              <a:rPr lang="it-IT" dirty="0"/>
              <a:t>Tentativo rivoluzionario a Berlino (gennaio 1919) guidato dalla Lega di Spartaco di Rosa Luxemburg e Karl Liebknecht, che ha dato vita al Partito comunista tedesco, represso duramente dal governo socialdemocratico appoggiato dai nazionalisti dei </a:t>
            </a:r>
            <a:r>
              <a:rPr lang="it-IT" dirty="0" err="1"/>
              <a:t>Freikorps</a:t>
            </a:r>
            <a:r>
              <a:rPr lang="it-IT" dirty="0"/>
              <a:t> (corpi franchi)</a:t>
            </a:r>
          </a:p>
          <a:p>
            <a:pPr algn="just"/>
            <a:r>
              <a:rPr lang="it-IT" dirty="0"/>
              <a:t>Anche la repubblica sovietica di Baviera (aprile-maggio 1919) viene repressa dal governo tedesco socialdemocratico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4846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B8D2FB-BA61-5AD6-3F76-5FB614812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In Germania (detta nel periodo interbellico Repubblica di Weimar), viene varata una nuova costituzione di tipo liberal-democratico (1919): repubblica federale bicamerale, suffragio universale maschile e femminile, elezione diretta del presidente</a:t>
            </a:r>
          </a:p>
          <a:p>
            <a:pPr algn="just"/>
            <a:r>
              <a:rPr lang="it-IT" dirty="0"/>
              <a:t>Ostilità alla repubblica di una parte dei tedeschi: da un lato il Partito comunista tedesco, che punta a una rivoluzione di tipo sovietico, dall’altro l’estrema destra nazionalista</a:t>
            </a:r>
          </a:p>
          <a:p>
            <a:pPr algn="just"/>
            <a:r>
              <a:rPr lang="it-IT" dirty="0"/>
              <a:t>I comunisti accusano i socialdemocratici di aver tradito la causa della classe operaia avendo rinunciato alla rivoluzione</a:t>
            </a:r>
          </a:p>
          <a:p>
            <a:pPr algn="just"/>
            <a:r>
              <a:rPr lang="it-IT" dirty="0"/>
              <a:t>I nazionalisti accusano la sinistra di essere la responsabile della sconfitta della Germania nella guerra mondiale (la «pugnalata alla schiena»)</a:t>
            </a:r>
          </a:p>
        </p:txBody>
      </p:sp>
    </p:spTree>
    <p:extLst>
      <p:ext uri="{BB962C8B-B14F-4D97-AF65-F5344CB8AC3E}">
        <p14:creationId xmlns:p14="http://schemas.microsoft.com/office/powerpoint/2010/main" val="187435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825807-C340-492C-F172-B4D183A94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491"/>
            <a:ext cx="10515600" cy="5416472"/>
          </a:xfrm>
        </p:spPr>
        <p:txBody>
          <a:bodyPr/>
          <a:lstStyle/>
          <a:p>
            <a:pPr algn="just"/>
            <a:r>
              <a:rPr lang="it-IT" dirty="0"/>
              <a:t>Potere affidato al Congresso dei Soviet, eletto a suffragio universale, con l’esclusione dei nemici politici, da una lista approvata dal Partito comunista</a:t>
            </a:r>
          </a:p>
          <a:p>
            <a:pPr algn="just"/>
            <a:r>
              <a:rPr lang="it-IT" dirty="0"/>
              <a:t>In realtà a capo del sistema ci sono il segretario generale e il Comitato centrale del Partito comunista</a:t>
            </a:r>
          </a:p>
          <a:p>
            <a:pPr algn="just"/>
            <a:r>
              <a:rPr lang="it-IT" dirty="0"/>
              <a:t>Alla morte di Lenin (1924) il segretario del partito, dal 1922, è Stalin</a:t>
            </a:r>
          </a:p>
          <a:p>
            <a:pPr algn="just"/>
            <a:r>
              <a:rPr lang="it-IT" dirty="0"/>
              <a:t>Scontro tra Trotzkij e Stalin: il primo vuole esportare la rivoluzione all’estero («rivoluzione permanente») e ritornare a una politica dirigista, il secondo vuole normalizzare le relazioni con gli altri paesi e concentrarsi sul rafforzamento del potere in Urss («socialismo in un solo paese»), proseguendo con la Nep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540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EAB288-6469-2F9D-23DD-1A1DCC8F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Vince il confronto Stalin: Trotzkij viene perseguitato ed espulso dall’Urss e i suoi sostenitori vengono colpiti</a:t>
            </a:r>
          </a:p>
          <a:p>
            <a:pPr algn="just"/>
            <a:r>
              <a:rPr lang="it-IT" dirty="0"/>
              <a:t>All’interno del Partito comunista sovietico (Pcus) è quindi ammessa una sola linea politica, quella di Stalin</a:t>
            </a:r>
          </a:p>
          <a:p>
            <a:pPr algn="just"/>
            <a:r>
              <a:rPr lang="it-IT" dirty="0"/>
              <a:t>Dal luglio 1917 le donne hanno diritto di voto e una serie di leggi approvate dall’ottobre del 1917 stabiliscono l’eguaglianza assoluta fra uomini e donne e prevedono: divorzio, aborto, assistenza ospedaliera per le partorienti, riconoscimento legale di convivenze extramatrimoniali</a:t>
            </a:r>
          </a:p>
          <a:p>
            <a:pPr algn="just"/>
            <a:r>
              <a:rPr lang="it-IT" dirty="0"/>
              <a:t>Femministe sovietiche come Alexandra </a:t>
            </a:r>
            <a:r>
              <a:rPr lang="it-IT" dirty="0" err="1"/>
              <a:t>Kollontaj</a:t>
            </a:r>
            <a:r>
              <a:rPr lang="it-IT" dirty="0"/>
              <a:t> esaltano il «libero amore» socialista</a:t>
            </a:r>
          </a:p>
        </p:txBody>
      </p:sp>
    </p:spTree>
    <p:extLst>
      <p:ext uri="{BB962C8B-B14F-4D97-AF65-F5344CB8AC3E}">
        <p14:creationId xmlns:p14="http://schemas.microsoft.com/office/powerpoint/2010/main" val="315635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977A62-5E5C-8AEC-D2E5-A8A5AF491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475"/>
            <a:ext cx="10515600" cy="558848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Obbligo scolastico fino ai 15 anni con centralità delle discipline tecniche e insegnamento del marxismo</a:t>
            </a:r>
          </a:p>
          <a:p>
            <a:pPr algn="just"/>
            <a:r>
              <a:rPr lang="it-IT" dirty="0"/>
              <a:t>Il sistema comunista si basa su terrore e consenso</a:t>
            </a:r>
          </a:p>
          <a:p>
            <a:pPr algn="just"/>
            <a:r>
              <a:rPr lang="it-IT" dirty="0"/>
              <a:t>Il sistema totalitario che si impone viene progressivamente accettato anche perché non differiva di molto, dal punto di vista della gestione autoritaria del potere, da quello zarista</a:t>
            </a:r>
          </a:p>
          <a:p>
            <a:pPr algn="just"/>
            <a:r>
              <a:rPr lang="it-IT" dirty="0"/>
              <a:t>Il sistema poggia in buona parte sul consenso degli operai e di parte dei contadini, che vedono, pur con molte contraddizioni, le loro condizioni migliorate rispetto alla Russia zarista</a:t>
            </a:r>
          </a:p>
          <a:p>
            <a:pPr algn="just"/>
            <a:r>
              <a:rPr lang="it-IT" dirty="0"/>
              <a:t>Possibilità soprattutto per gli operai di entrare a far parte delle strutture del potere sovietico</a:t>
            </a:r>
          </a:p>
          <a:p>
            <a:pPr algn="just"/>
            <a:r>
              <a:rPr lang="it-IT" dirty="0"/>
              <a:t>Creazione di una forte solidarietà politica comunista, con l’identificazione del nemico esterno ed interno</a:t>
            </a:r>
          </a:p>
        </p:txBody>
      </p:sp>
    </p:spTree>
    <p:extLst>
      <p:ext uri="{BB962C8B-B14F-4D97-AF65-F5344CB8AC3E}">
        <p14:creationId xmlns:p14="http://schemas.microsoft.com/office/powerpoint/2010/main" val="3425870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DA42CB-5BE0-D6DC-D4A5-21A4C5516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/>
          <a:lstStyle/>
          <a:p>
            <a:pPr algn="just"/>
            <a:r>
              <a:rPr lang="it-IT" dirty="0"/>
              <a:t>Dinamica di «sacralizzazione» del Partito comunista sovietico, che diviene simile ad una Chiesa: dai «</a:t>
            </a:r>
            <a:r>
              <a:rPr lang="it-IT"/>
              <a:t>testi sacri» </a:t>
            </a:r>
            <a:r>
              <a:rPr lang="it-IT" dirty="0"/>
              <a:t>di Marx, Engels e Lenin ai «martiri» per la causa comunista</a:t>
            </a:r>
          </a:p>
          <a:p>
            <a:pPr algn="just"/>
            <a:r>
              <a:rPr lang="it-IT" dirty="0"/>
              <a:t>Contrasto alla Chiesa ortodossa che viene marginalizzata e sua tendenziale sostituzione attraverso la nuova «religione» comunista, che passa attraverso la sacralizzazione della memoria di Lenin: mausoleo nella Piazza Rossa a Mosca, ridenominazione di Pietrogrado in Leningrado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2525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9D162C-AAFB-C7CF-6175-0B4388C9D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dopoguerra in Occidente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FEFBA6-3D5F-FC7C-4AFF-2EBA345D2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Tutte le potenze europee si sono pesantemente indebitate per le spese militari durante la guerra, in particolare con gli Stati Uniti</a:t>
            </a:r>
          </a:p>
          <a:p>
            <a:pPr algn="just"/>
            <a:r>
              <a:rPr lang="it-IT" dirty="0"/>
              <a:t>Inoltre, per finanziare le spese è stata emessa valuta in eccedenza rispetto alle riserve auree</a:t>
            </a:r>
          </a:p>
          <a:p>
            <a:pPr algn="just"/>
            <a:r>
              <a:rPr lang="it-IT" dirty="0"/>
              <a:t>Conseguenza: inflazione, che colpisce soprattutto la Germania</a:t>
            </a:r>
          </a:p>
          <a:p>
            <a:pPr algn="just"/>
            <a:r>
              <a:rPr lang="it-IT" dirty="0"/>
              <a:t>L’inflazione colpisce in particolare i lavoratori dipendenti, mentre industriali e commercianti non vedono intaccati i propri profitti</a:t>
            </a:r>
          </a:p>
          <a:p>
            <a:pPr algn="just"/>
            <a:r>
              <a:rPr lang="it-IT" dirty="0"/>
              <a:t>Riconversione delle industrie dalla guerra alla pace: aumenta la disoccupazione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125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5F213C-66ED-6843-30E3-26F8C7F7E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9010"/>
            <a:ext cx="10515600" cy="5497953"/>
          </a:xfrm>
        </p:spPr>
        <p:txBody>
          <a:bodyPr/>
          <a:lstStyle/>
          <a:p>
            <a:pPr algn="just"/>
            <a:r>
              <a:rPr lang="it-IT" dirty="0"/>
              <a:t>A causa dell’interruzione di commerci durante la guerra, l’Europa pesa complessivamente meno dal punto di vista commerciale a livello internazionale e proporzionalmente invece aumenta la presenza degli Stati Uniti e, per i mercati asiatici, del Giappone</a:t>
            </a:r>
          </a:p>
          <a:p>
            <a:pPr algn="just"/>
            <a:r>
              <a:rPr lang="it-IT" dirty="0"/>
              <a:t>Francia e Regno Unito pretendono dalla Germania delle riparazioni di guerra molto ingenti, anche allo scopo di poter saldare i debiti contratti con gli Stati Uniti</a:t>
            </a:r>
          </a:p>
          <a:p>
            <a:pPr algn="just"/>
            <a:r>
              <a:rPr lang="it-IT" dirty="0"/>
              <a:t>La Germania quindi per pagare stampa ulteriormente cartamoneta, provocando un’incessante svalutazione del marco</a:t>
            </a:r>
          </a:p>
          <a:p>
            <a:pPr algn="just"/>
            <a:r>
              <a:rPr lang="it-IT" dirty="0"/>
              <a:t>Occupazione del bacino carbonifero della Ruhr da parte di Francia e Belgio, per ritorsione rispetto ai mancati pagamenti tedeschi (gennaio 1923)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0356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7D814-B4CF-BF23-395E-BC9471CF2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Nel 1924 viene varato il Piano </a:t>
            </a:r>
            <a:r>
              <a:rPr lang="it-IT" dirty="0" err="1"/>
              <a:t>Dawes</a:t>
            </a:r>
            <a:r>
              <a:rPr lang="it-IT" dirty="0"/>
              <a:t> per la Germania, completato poi dal Piano Young nel 1929: stabilizzazione del marco, possibilità di dilazionare le riparazioni di guerra, prestiti internazionali per la Germania</a:t>
            </a:r>
          </a:p>
          <a:p>
            <a:pPr algn="just"/>
            <a:r>
              <a:rPr lang="it-IT" dirty="0"/>
              <a:t>La seconda metà degli anni Venti si caratterizza quindi per una maggiore stabilità e una ripresa economica, alimentata dai capitali statunitensi</a:t>
            </a:r>
          </a:p>
          <a:p>
            <a:pPr algn="just"/>
            <a:r>
              <a:rPr lang="it-IT" dirty="0"/>
              <a:t>Gli anni Venti sono considerati gli anni «ruggenti»: grande entusiasmo e grandi novità nel campo della società e della cultura di massa</a:t>
            </a:r>
          </a:p>
          <a:p>
            <a:pPr algn="just"/>
            <a:r>
              <a:rPr lang="it-IT" dirty="0"/>
              <a:t>Le donne si sentono più emancipate e adottano atteggiamenti volutamente trasgressivi anche nell’acconciatura e nell’abbigliamento</a:t>
            </a:r>
          </a:p>
        </p:txBody>
      </p:sp>
    </p:spTree>
    <p:extLst>
      <p:ext uri="{BB962C8B-B14F-4D97-AF65-F5344CB8AC3E}">
        <p14:creationId xmlns:p14="http://schemas.microsoft.com/office/powerpoint/2010/main" val="3276228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CBA699-FF26-AE8E-E5ED-C50B5307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giovane generazione acquisisce una consapevolezza della propria diversità rispetto alle generazioni più mature</a:t>
            </a:r>
          </a:p>
          <a:p>
            <a:pPr algn="just"/>
            <a:r>
              <a:rPr lang="it-IT" dirty="0"/>
              <a:t>Le nuove mode sono appunto lanciate dalle giovani generazioni</a:t>
            </a:r>
          </a:p>
          <a:p>
            <a:pPr algn="just"/>
            <a:r>
              <a:rPr lang="it-IT" dirty="0"/>
              <a:t>L’Europa non è più la sola creatrice ed esportatrice di cultura, perché progressivamente dagli Stati Uniti arriva anche un flusso di cultura e moda diretto verso l’Europa, soprattutto tramite il cinema</a:t>
            </a:r>
          </a:p>
          <a:p>
            <a:pPr algn="just"/>
            <a:r>
              <a:rPr lang="it-IT" dirty="0"/>
              <a:t>Negli USA le donne conquistano il diritto di voto a livello federale (1918)</a:t>
            </a:r>
          </a:p>
          <a:p>
            <a:pPr algn="just"/>
            <a:r>
              <a:rPr lang="it-IT" dirty="0"/>
              <a:t>Con i due presidenti repubblicani Warren G. Harding (1920-23) e poi Calvin Coolidge (1923-29), gli USA entrano in un periodo caratterizzato da conservazione politica e da una lotta contro il movimento operaio e i sindacati, mentre d’altra parte il governo appoggia le grandi industrie</a:t>
            </a:r>
          </a:p>
        </p:txBody>
      </p:sp>
    </p:spTree>
    <p:extLst>
      <p:ext uri="{BB962C8B-B14F-4D97-AF65-F5344CB8AC3E}">
        <p14:creationId xmlns:p14="http://schemas.microsoft.com/office/powerpoint/2010/main" val="325948360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1283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dopoguerra in Occidente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2025-04-28T10:19:53Z</dcterms:created>
  <dcterms:modified xsi:type="dcterms:W3CDTF">2025-04-28T10:20:41Z</dcterms:modified>
</cp:coreProperties>
</file>