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61" r:id="rId7"/>
    <p:sldId id="259" r:id="rId8"/>
    <p:sldId id="257" r:id="rId9"/>
    <p:sldId id="258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C7953D-D283-4D73-BA5B-70CCCDC57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E7D94B9-D1E0-4EB4-BC33-5D86F9E82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993BE4-C2A8-493D-BAD6-CDF1C9948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AC57CB-D5F6-4DC2-AE68-E459F3A8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411DC8-0ED7-4DA2-ACFD-25BD8123C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90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A9445-22F8-465D-86EC-6E31ADBC1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ECAB3C-1CA7-486F-82ED-3D4850FD1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5F21DD-E52F-4D7E-837E-08B432E8D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72645B-3326-4312-B4BE-15F27508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D1671F-C227-49AF-AC86-CED1D9B6B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06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3A34BB6-D8C6-4962-8A6A-DBCAAE14B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00263CE-696F-4C45-8504-00A17265C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97987D-71EB-4C42-AC23-3E667099F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788DD7-4AE0-49B1-B68B-565A393B4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1E424A-F5B5-4514-AC1C-500E8D119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131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5FDC57-569E-462E-A7A1-B191EFD61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31E259-736E-4846-900C-6862DB473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968320-D92A-4B43-8FEB-AE0A2F12B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48CD32-ECD7-4FF5-9954-F0A098E27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B04814-6984-41DF-BF0A-64F7E60AA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430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4EC0-D042-4F81-9BBF-90F8D9A50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B9CDC8-C46C-4749-88CE-105A13A6A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9655D7-DD00-40BC-AD25-74C9FF604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BBEDA6-BDD0-4B43-B31F-32D53F6D2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90BFF2-3C2C-440F-9265-7F19221C8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31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A11F12-1BE6-4169-82D5-BD6963602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00FF9C-5404-40C4-8B29-E879FAD0D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FA64F1-733A-4FA3-9F3C-9A4CF7BDD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A92BE25-5EB9-4B46-8BAC-C504AD96E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A0BD7B-6918-43A4-909B-DF5BC567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EAB645-90CA-4F86-93DA-504E65D0B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07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852A60-B9F5-4AE0-9F1B-FCAB5AF30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E0EFA3-ACA0-4875-AEA2-60281E9B1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548B05-C68D-4AA1-8209-F67B6EEF7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15168A4-E077-4A9D-8F04-9C3A43C3B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E028C12-07A2-4CB6-9EFF-A4194CE234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1BA4D93-D3E4-4235-B80E-C6D92F993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D9C1A26-1E81-444E-9664-69F2C74B1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B7F7BB6-B5B6-4914-A9B0-06E2324A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85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5931F7-6D75-452D-BBD0-1FDB0B5A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51C1FA6-7308-4592-8DA8-FCD6C2BB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8D9D21-2B37-4351-AD60-7BEA88649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F80EE1E-CBFB-49FC-B72F-C59F0C7F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76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C981E40-2E76-40AB-971A-DF4B07596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A9F5239-4E68-4E09-9B81-B626F3EE8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E39C2B-752E-4EC5-A251-4246292B3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17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C6143D-6BE3-4D74-90D0-7DDD8094B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C40029-0608-4E2A-BF35-C1F0BE161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2119DBC-5557-4F11-BEA3-CBCC70F54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0F08B5-381F-4382-A82B-4BC08B478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24C7BB-2FF5-44A9-B5BC-892EE56D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3FB699-D1BD-4676-B56E-DBD3F0AB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98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D03AA1-E926-4250-8E90-97CA572C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D902026-05F1-4B11-B33F-078C00878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355B7A-9236-4B7F-ADB1-37430209B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87D3C0-09BF-442E-882D-44BDC025D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D3D194-0617-4B50-B4D1-7746F0CB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A7284C-D831-46F9-90F8-858E601B5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19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C904A48-E6FF-4E7F-BE99-A1726568F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56DFD8-2B86-4FB3-8C30-732FEBC3F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D3709C-35A9-4919-9034-BF68F28696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E3DFD-D9E4-4D25-9E55-E98A93C148BB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0FFDD3-AC9F-4DE8-9979-0BCD5B230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6A73EA-C14D-435C-96B3-E3ACFA3CC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682F8-976F-41D0-9BB1-BD43BF49703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784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IT/TXT/?uri=celex%3A52021DC0102" TargetMode="External"/><Relationship Id="rId2" Type="http://schemas.openxmlformats.org/officeDocument/2006/relationships/hyperlink" Target="https://eur-lex.europa.eu/IT/legal-content/glossary/european-pillar-of-social-right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mployment-social-affairs.ec.europa.eu/policies-and-activities/eu-employment-policies_en" TargetMode="External"/><Relationship Id="rId5" Type="http://schemas.openxmlformats.org/officeDocument/2006/relationships/hyperlink" Target="https://eur-lex.europa.eu/legal-content/IT/TXT/?uri=LEGISSUM:c11318&amp;frontOfficeSuffix=%2F" TargetMode="External"/><Relationship Id="rId4" Type="http://schemas.openxmlformats.org/officeDocument/2006/relationships/hyperlink" Target="https://ec.europa.eu/eurostat/cache/dashboard/social-scoreboard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newsroom/just/items/682425/en" TargetMode="External"/><Relationship Id="rId2" Type="http://schemas.openxmlformats.org/officeDocument/2006/relationships/hyperlink" Target="https://ehne.fr/en/encyclopedia/themes/gender-and-europe/gender-citizenship-in-europe/european-union-gender-equality-policies-195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ige.europa.eu/gender-mainstreaming/toolkits/gender-budgeting/legislative-regulatory-basis-eu-policies-gender-equality?language_content_entity=en" TargetMode="External"/><Relationship Id="rId5" Type="http://schemas.openxmlformats.org/officeDocument/2006/relationships/hyperlink" Target="https://eur-lex.europa.eu/legal-content/EN/TXT/PDF/?uri=CELEX:52020JC0017&amp;from=EN" TargetMode="External"/><Relationship Id="rId4" Type="http://schemas.openxmlformats.org/officeDocument/2006/relationships/hyperlink" Target="https://www.coe.int/en/web/genderequality/gec1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?uri=uriserv%3AOJ.L_.2021.429.01.0079.01.ENG&amp;toc=OJ%3AL%3A2021%3A429%3ATOC" TargetMode="External"/><Relationship Id="rId2" Type="http://schemas.openxmlformats.org/officeDocument/2006/relationships/hyperlink" Target="https://ec.europa.eu/economy_finance/recovery-and-resilience-scoreboard/index.html?lang=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eurostat/web/european-pillar-of-social-rights/overview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ige.europa.eu/gender-statistics/dgs/indicator/index__index_scores/datatabl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rostat/statistics-explained/index.php?title=Gender_pay_gap_statistics" TargetMode="External"/><Relationship Id="rId2" Type="http://schemas.openxmlformats.org/officeDocument/2006/relationships/hyperlink" Target="https://eige.europa.eu/gender-equality-index/2024/domain/wor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PDF/?uri=CELEX:52020JC0017&amp;from=EN" TargetMode="External"/><Relationship Id="rId2" Type="http://schemas.openxmlformats.org/officeDocument/2006/relationships/hyperlink" Target="https://employment-social-affairs.ec.europa.eu/policies-and-activities/eu-employment-policies_e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summary/chapter/07.html" TargetMode="External"/><Relationship Id="rId2" Type="http://schemas.openxmlformats.org/officeDocument/2006/relationships/hyperlink" Target="https://eur-lex.europa.eu/summary/chapter/24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conomy-finance.ec.europa.eu/economic-research-and-databases/economic-databases/ameco-database_en#databas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shboard.tech.ec.europa.eu/qs_digit_dashboard_mt/public/sense/app/667e9fba-eea7-4d17-abf0-ef20f6994336/sheet/f38b3b42-402c-44a8-9264-9d422233add2/state/analysis" TargetMode="External"/><Relationship Id="rId2" Type="http://schemas.openxmlformats.org/officeDocument/2006/relationships/hyperlink" Target="https://dashboard.tech.ec.europa.eu/qs_digit_dashboard_mt/public/sense/app/667e9fba-eea7-4d17-abf0-ef20f6994336/sheet/2f9f3ab7-09e9-4665-92d1-de9ead91fac7/state/analysi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eurostat/web/international-trade-in-goods/databa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88B348-D058-4F89-B357-E09998E00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Seminari di gruppo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0B8C105-12C8-4EFD-8B6D-D769F74210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Scelta di argomenti e paesi</a:t>
            </a:r>
          </a:p>
        </p:txBody>
      </p:sp>
    </p:spTree>
    <p:extLst>
      <p:ext uri="{BB962C8B-B14F-4D97-AF65-F5344CB8AC3E}">
        <p14:creationId xmlns:p14="http://schemas.microsoft.com/office/powerpoint/2010/main" val="3295177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8E95E6-FBF6-4722-9B81-B63F0CB01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55EC68-9422-4CDF-BA17-09665AC80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Rispetto alle analisi effettuate durante le lezioni, con l’analisi dei dati suggeriti e al seminario sui dazi, quali indicatori sono utili per verificare se e quando ci siano stati cambiamenti del tipo di apertura ai commerci internazionali?</a:t>
            </a:r>
          </a:p>
          <a:p>
            <a:r>
              <a:rPr lang="it-IT" dirty="0"/>
              <a:t>Per quanto riguarda gli investimenti diretti esteri e la circolazione internazionale dei capitali, a quali conclusioni giungete rispetto all’apertura economica dei paesi dell’UE che avete considerato?</a:t>
            </a:r>
          </a:p>
          <a:p>
            <a:r>
              <a:rPr lang="it-IT" dirty="0"/>
              <a:t>Quali sono le prospettive rispetto alla globalizzazione per i paesi che avete considerato?</a:t>
            </a:r>
          </a:p>
        </p:txBody>
      </p:sp>
    </p:spTree>
    <p:extLst>
      <p:ext uri="{BB962C8B-B14F-4D97-AF65-F5344CB8AC3E}">
        <p14:creationId xmlns:p14="http://schemas.microsoft.com/office/powerpoint/2010/main" val="4269178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D4FEFB3-CDAD-4E17-AAED-DEB550C2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Pilastro europeo dei diritti sociali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9EB714A-3248-4765-9305-A555AA4C29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Approfondimenti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Politica di Coesione e PNRR: quali effetti hanno avuto sulle politiche per il lavoro e sull’occupazione?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Parità di genere: quali differenziali e quali miglioramenti?</a:t>
            </a:r>
          </a:p>
        </p:txBody>
      </p:sp>
    </p:spTree>
    <p:extLst>
      <p:ext uri="{BB962C8B-B14F-4D97-AF65-F5344CB8AC3E}">
        <p14:creationId xmlns:p14="http://schemas.microsoft.com/office/powerpoint/2010/main" val="4031952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54CBDFF-89BC-414F-A541-E130AB376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La strategia europea per l’occupazione (SEO) (</a:t>
            </a:r>
            <a:r>
              <a:rPr lang="it-IT" b="1" dirty="0"/>
              <a:t>gruppo….</a:t>
            </a:r>
            <a:r>
              <a:rPr lang="it-IT" dirty="0"/>
              <a:t>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265092F0-6F36-4FEE-9334-552E5E166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 cambiamenti intervenuti a partire dal 1997 della SEO rispetto alle strategie, gli obiettivi, gli strumenti e i fondi di finanziamento</a:t>
            </a:r>
          </a:p>
          <a:p>
            <a:r>
              <a:rPr lang="it-IT" dirty="0"/>
              <a:t>Come avviene il coordinamento delle politiche per l’occupazione?</a:t>
            </a:r>
          </a:p>
          <a:p>
            <a:r>
              <a:rPr lang="it-IT" dirty="0"/>
              <a:t>Quali sono i documenti fondamentali su cui si basa il coordinamento?</a:t>
            </a:r>
          </a:p>
          <a:p>
            <a:r>
              <a:rPr lang="it-IT" dirty="0"/>
              <a:t>Quali gli indicatori fondamentali contenuti nel piano d’azione sul pilastro europeo dei diritti sociali per quanto riguarda il lavoro? Fonti: </a:t>
            </a:r>
            <a:r>
              <a:rPr lang="it-IT" dirty="0">
                <a:hlinkClick r:id="rId2"/>
              </a:rPr>
              <a:t>https://eur-lex.europa.eu/IT/legal-content/glossary/european-pillar-of-social-rights.html</a:t>
            </a:r>
            <a:r>
              <a:rPr lang="it-IT" dirty="0"/>
              <a:t> e </a:t>
            </a:r>
            <a:r>
              <a:rPr lang="it-IT" dirty="0">
                <a:hlinkClick r:id="rId3"/>
              </a:rPr>
              <a:t>https://eur-lex.europa.eu/legal-content/IT/TXT/?uri=celex%3A52021DC0102</a:t>
            </a:r>
            <a:r>
              <a:rPr lang="it-IT" dirty="0"/>
              <a:t> </a:t>
            </a:r>
          </a:p>
          <a:p>
            <a:r>
              <a:rPr lang="it-IT" dirty="0"/>
              <a:t>Quali altri indicatori nello «</a:t>
            </a:r>
            <a:r>
              <a:rPr lang="it-IT" dirty="0">
                <a:hlinkClick r:id="rId4"/>
              </a:rPr>
              <a:t>Social </a:t>
            </a:r>
            <a:r>
              <a:rPr lang="it-IT" dirty="0" err="1">
                <a:hlinkClick r:id="rId4"/>
              </a:rPr>
              <a:t>Scoreboard</a:t>
            </a:r>
            <a:r>
              <a:rPr lang="it-IT" dirty="0"/>
              <a:t>» dell’UE: a che punto è l’Unione?</a:t>
            </a:r>
          </a:p>
          <a:p>
            <a:r>
              <a:rPr lang="it-IT" dirty="0"/>
              <a:t>Fonte sui cambiamenti nella SEO: </a:t>
            </a:r>
            <a:r>
              <a:rPr lang="it-IT" dirty="0">
                <a:hlinkClick r:id="rId5"/>
              </a:rPr>
              <a:t>https://eur-lex.europa.eu/legal-content/IT/TXT/?uri=LEGISSUM:c11318&amp;frontOfficeSuffix=%2F</a:t>
            </a:r>
            <a:r>
              <a:rPr lang="it-IT" dirty="0"/>
              <a:t> ; https://www.europarl.europa.eu/factsheets/it/sheet/54/politica-in-materia-di-occupazione</a:t>
            </a:r>
          </a:p>
          <a:p>
            <a:r>
              <a:rPr lang="it-IT" dirty="0"/>
              <a:t>Fonte per obiettivi, strumenti e fonti di finanziamento: </a:t>
            </a:r>
            <a:r>
              <a:rPr lang="it-IT" dirty="0">
                <a:hlinkClick r:id="rId6"/>
              </a:rPr>
              <a:t>https://employment-social-affairs.ec.europa.eu/policies-and-activities/eu-employment-policies_en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4319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926DF1-0962-4B15-9D69-EEE7B4394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La strategia della parità di genere (</a:t>
            </a:r>
            <a:r>
              <a:rPr lang="it-IT" b="1" dirty="0"/>
              <a:t>gruppo E 5 30 min 23/5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0E664A-5A79-4D17-A152-CD34EC044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Le iniziative e la storia: la via verso la parità di genere in Europa (</a:t>
            </a:r>
            <a:r>
              <a:rPr lang="it-IT" dirty="0">
                <a:hlinkClick r:id="rId2"/>
              </a:rPr>
              <a:t>https://ehne.fr/en/encyclopedia/themes/gender-and-europe/gender-citizenship-in-europe/european-union-gender-equality-policies-1957</a:t>
            </a:r>
            <a:r>
              <a:rPr lang="it-IT" dirty="0"/>
              <a:t> )</a:t>
            </a:r>
          </a:p>
          <a:p>
            <a:r>
              <a:rPr lang="it-IT" dirty="0"/>
              <a:t>La strategia europea 2025(sintesi)e la Commissione per l’uguaglianza di genere (</a:t>
            </a:r>
            <a:r>
              <a:rPr lang="it-IT" dirty="0">
                <a:hlinkClick r:id="rId3"/>
              </a:rPr>
              <a:t>https://ec.europa.eu/newsroom/just/items/682425/en</a:t>
            </a:r>
            <a:r>
              <a:rPr lang="it-IT" dirty="0"/>
              <a:t>; </a:t>
            </a:r>
            <a:r>
              <a:rPr lang="it-IT" dirty="0">
                <a:hlinkClick r:id="rId4"/>
              </a:rPr>
              <a:t>https://www.coe.int/en/web/genderequality/gec1</a:t>
            </a:r>
            <a:r>
              <a:rPr lang="it-IT" dirty="0"/>
              <a:t> ) </a:t>
            </a:r>
          </a:p>
          <a:p>
            <a:r>
              <a:rPr lang="it-IT" dirty="0"/>
              <a:t>I cinque pilastri del «Piano d’Azione», il GAPIII (</a:t>
            </a:r>
            <a:r>
              <a:rPr lang="it-IT" dirty="0">
                <a:hlinkClick r:id="rId5"/>
              </a:rPr>
              <a:t>https://eur-lex.europa.eu/legal-content/EN/TXT/PDF/?uri=CELEX:52020JC0017&amp;from=EN</a:t>
            </a:r>
            <a:r>
              <a:rPr lang="it-IT" dirty="0"/>
              <a:t>) </a:t>
            </a:r>
          </a:p>
          <a:p>
            <a:r>
              <a:rPr lang="it-IT" dirty="0"/>
              <a:t>L’EIGE e i finanziamenti per le politiche di genere (</a:t>
            </a:r>
            <a:r>
              <a:rPr lang="it-IT" dirty="0">
                <a:hlinkClick r:id="rId6"/>
              </a:rPr>
              <a:t>https://eige.europa.eu/gender-mainstreaming/toolkits/gender-budgeting/legislative-regulatory-basis-eu-policies-gender-equality?language_content_entity=en</a:t>
            </a:r>
            <a:r>
              <a:rPr lang="it-IT" dirty="0"/>
              <a:t>)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5670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F2B357-7145-4404-8998-ED6BF27B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analisi per i singoli paesi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832659-976F-4E29-BABB-EEC090B49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Le analisi possono essere condotte sull’occupazione, sui differenziali di alcune caratteristiche fondamentali del lavoro e della parità di genere. I lavori saranno condotti per gruppi di paesi come per l’analisi sulla globalizzazione.</a:t>
            </a:r>
          </a:p>
          <a:p>
            <a:r>
              <a:rPr lang="it-IT" dirty="0"/>
              <a:t>Paesi da considerare e date e confronto con i Paesi fondatori dell’UE:</a:t>
            </a:r>
          </a:p>
          <a:p>
            <a:pPr lvl="1"/>
            <a:r>
              <a:rPr lang="it-IT" dirty="0"/>
              <a:t>1957, Belgio, Francia, Germania, Italia, Lussemburgo e Paesi Bassi (</a:t>
            </a:r>
            <a:r>
              <a:rPr lang="it-IT" b="1" dirty="0"/>
              <a:t>gruppo C 22/5 5 30min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1973, Danimarca, Irlanda e Regno Unito (</a:t>
            </a:r>
            <a:r>
              <a:rPr lang="it-IT" b="1" dirty="0"/>
              <a:t>gruppo K 23/5 3 20 min</a:t>
            </a:r>
            <a:r>
              <a:rPr lang="it-IT" dirty="0"/>
              <a:t>)</a:t>
            </a:r>
          </a:p>
          <a:p>
            <a:pPr lvl="1"/>
            <a:r>
              <a:rPr lang="it-IT" dirty="0">
                <a:solidFill>
                  <a:srgbClr val="FF0000"/>
                </a:solidFill>
              </a:rPr>
              <a:t>1981, Grecia + 2013, Croazia </a:t>
            </a:r>
            <a:r>
              <a:rPr lang="it-IT" dirty="0"/>
              <a:t>(</a:t>
            </a:r>
            <a:r>
              <a:rPr lang="it-IT" b="1" dirty="0"/>
              <a:t>gruppo P 5 30min 28/5</a:t>
            </a:r>
            <a:r>
              <a:rPr lang="it-IT" dirty="0"/>
              <a:t>)</a:t>
            </a:r>
            <a:endParaRPr lang="it-IT" dirty="0">
              <a:solidFill>
                <a:srgbClr val="FF0000"/>
              </a:solidFill>
            </a:endParaRPr>
          </a:p>
          <a:p>
            <a:pPr lvl="1"/>
            <a:r>
              <a:rPr lang="it-IT" dirty="0"/>
              <a:t>1986, Spagna e Portogallo (</a:t>
            </a:r>
            <a:r>
              <a:rPr lang="it-IT" b="1" dirty="0"/>
              <a:t>gruppo studenti Erasmus spagnoli 4 25min 28/5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1995, Austria, Finlandia e Svezia (</a:t>
            </a:r>
            <a:r>
              <a:rPr lang="it-IT" b="1" dirty="0"/>
              <a:t>gruppo F 4 25 min 28/5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2004, Cipro, Estonia, Lettonia, Lituania, Malta, Polonia, Repubblica ceca, Slovacchia, Slovenia e Ungheria (</a:t>
            </a:r>
            <a:r>
              <a:rPr lang="it-IT" b="1" dirty="0"/>
              <a:t>gruppo…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2007, Bulgaria e Romania (</a:t>
            </a:r>
            <a:r>
              <a:rPr lang="it-IT" b="1" dirty="0"/>
              <a:t>gruppo O 29/5 5 30 min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2590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E81A2F-62F2-4FA6-8BAC-D6643B14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Approfondimenti, dati e la loro reperibilità (1. lavoro)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53D825-C30D-40DB-9273-94BDF27CA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Dovete rispondere alle seguenti domande:</a:t>
            </a:r>
          </a:p>
          <a:p>
            <a:pPr lvl="1"/>
            <a:r>
              <a:rPr lang="it-IT" dirty="0"/>
              <a:t>Seguendo l’analisi proposta dalla dottoressa Pedron analizzare per ogni gruppo di paesi indicare se i fondi del PNRR siano stati dedicati a interventi a favore del lavoro (Milestone e targets) con obiettivi e risorse (</a:t>
            </a:r>
            <a:r>
              <a:rPr lang="it-IT" dirty="0">
                <a:hlinkClick r:id="rId2"/>
              </a:rPr>
              <a:t>https://ec.europa.eu/economy_finance/recovery-and-resilience-scoreboard/index.html?lang=en</a:t>
            </a:r>
            <a:r>
              <a:rPr lang="it-IT" dirty="0"/>
              <a:t>) </a:t>
            </a:r>
          </a:p>
          <a:p>
            <a:pPr lvl="1"/>
            <a:r>
              <a:rPr lang="it-IT" dirty="0"/>
              <a:t>Monitoraggio della spesa sociale (regole: </a:t>
            </a:r>
            <a:r>
              <a:rPr lang="it-IT" dirty="0">
                <a:hlinkClick r:id="rId3"/>
              </a:rPr>
              <a:t>https://eur-lex.europa.eu/legal-content/EN/TXT/?uri=uriserv%3AOJ.L_.2021.429.01.0079.01.ENG&amp;toc=OJ%3AL%3A2021%3A429%3ATOC</a:t>
            </a:r>
            <a:r>
              <a:rPr lang="it-IT" dirty="0"/>
              <a:t>) analizzare le prime 5 categorie con dati appropriati (vedi: </a:t>
            </a:r>
            <a:r>
              <a:rPr lang="it-IT" dirty="0">
                <a:hlinkClick r:id="rId4"/>
              </a:rPr>
              <a:t>https://ec.europa.eu/eurostat/web/european-pillar-of-social-rights/overview</a:t>
            </a:r>
            <a:r>
              <a:rPr lang="it-IT" dirty="0"/>
              <a:t>)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1448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372FF3-357D-417E-A74E-E8D95AF55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Approfondimenti, dati e la loro reperibilità (2. parità di genere)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67FA02-F730-4CBA-91A2-55AB102D5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Per i paesi individuati:</a:t>
            </a:r>
          </a:p>
          <a:p>
            <a:pPr lvl="1"/>
            <a:r>
              <a:rPr lang="it-IT" dirty="0"/>
              <a:t>1957, Belgio, Francia, Germania, Italia, Lussemburgo e Paesi Bassi (</a:t>
            </a:r>
            <a:r>
              <a:rPr lang="it-IT" b="1" dirty="0"/>
              <a:t>gruppo…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1973, Danimarca, Irlanda e Regno Unito (</a:t>
            </a:r>
            <a:r>
              <a:rPr lang="it-IT" b="1" dirty="0"/>
              <a:t>gruppo…</a:t>
            </a:r>
            <a:r>
              <a:rPr lang="it-IT" dirty="0"/>
              <a:t>)</a:t>
            </a:r>
          </a:p>
          <a:p>
            <a:pPr lvl="1"/>
            <a:r>
              <a:rPr lang="it-IT" dirty="0">
                <a:solidFill>
                  <a:srgbClr val="FF0000"/>
                </a:solidFill>
              </a:rPr>
              <a:t>1981, Grecia + 2013, Croazia </a:t>
            </a:r>
            <a:r>
              <a:rPr lang="it-IT" dirty="0"/>
              <a:t>(</a:t>
            </a:r>
            <a:r>
              <a:rPr lang="it-IT" b="1" dirty="0"/>
              <a:t>gruppo…</a:t>
            </a:r>
            <a:r>
              <a:rPr lang="it-IT" dirty="0"/>
              <a:t>)</a:t>
            </a:r>
            <a:endParaRPr lang="it-IT" dirty="0">
              <a:solidFill>
                <a:srgbClr val="FF0000"/>
              </a:solidFill>
            </a:endParaRPr>
          </a:p>
          <a:p>
            <a:pPr lvl="1"/>
            <a:r>
              <a:rPr lang="it-IT" dirty="0"/>
              <a:t>1986, Spagna e Portogallo (</a:t>
            </a:r>
            <a:r>
              <a:rPr lang="it-IT" b="1" dirty="0"/>
              <a:t>gruppo M 3 20 min 29/5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1995, Austria, Finlandia e Svezia (</a:t>
            </a:r>
            <a:r>
              <a:rPr lang="it-IT" b="1" dirty="0"/>
              <a:t>gruppo I 5 29/5 30 min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2004, Cipro, Estonia, Lettonia, Lituania, Malta, Polonia, Repubblica ceca, Slovacchia, Slovenia e Ungheria (</a:t>
            </a:r>
            <a:r>
              <a:rPr lang="it-IT" b="1" dirty="0"/>
              <a:t>gruppo…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2007, Bulgaria e Romania (</a:t>
            </a:r>
            <a:r>
              <a:rPr lang="it-IT" b="1" dirty="0"/>
              <a:t>gruppo…</a:t>
            </a:r>
            <a:r>
              <a:rPr lang="it-IT" dirty="0"/>
              <a:t>)</a:t>
            </a:r>
          </a:p>
          <a:p>
            <a:r>
              <a:rPr lang="it-IT" dirty="0"/>
              <a:t>Presentare l’indice generale di parità in un confronto tra i paesi del gruppo prescelto e la loro variazione 2013-2024 (</a:t>
            </a:r>
            <a:r>
              <a:rPr lang="it-IT" dirty="0">
                <a:hlinkClick r:id="rId2"/>
              </a:rPr>
              <a:t>https://eige.europa.eu/gender-statistics/dgs/indicator/index__index_scores/datatable</a:t>
            </a:r>
            <a:r>
              <a:rPr lang="it-IT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85193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DD088-B0F2-4218-A7C5-D38CE14B6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(continua)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0C4194-E385-48B2-AA2B-89535AA27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Analisi particolare sul ruolo della donna nel lavoro e nei ruoli di potere:</a:t>
            </a:r>
          </a:p>
          <a:p>
            <a:pPr lvl="1"/>
            <a:r>
              <a:rPr lang="it-IT" b="1" dirty="0"/>
              <a:t>Lavoro</a:t>
            </a:r>
            <a:r>
              <a:rPr lang="it-IT" dirty="0"/>
              <a:t>: </a:t>
            </a:r>
          </a:p>
          <a:p>
            <a:pPr lvl="2"/>
            <a:r>
              <a:rPr lang="it-IT" dirty="0"/>
              <a:t>analizzare per i paesi considerati il ruolo delle donne nel lavoro e i relativi indicatori (</a:t>
            </a:r>
            <a:r>
              <a:rPr lang="it-IT" dirty="0">
                <a:hlinkClick r:id="rId2"/>
              </a:rPr>
              <a:t>https://eige.europa.eu/gender-equality-index/2024/domain/work</a:t>
            </a:r>
            <a:r>
              <a:rPr lang="it-IT" dirty="0"/>
              <a:t>)</a:t>
            </a:r>
          </a:p>
          <a:p>
            <a:pPr lvl="2"/>
            <a:r>
              <a:rPr lang="it-IT" dirty="0"/>
              <a:t>Analizzare i diversi indicatori di gender </a:t>
            </a:r>
            <a:r>
              <a:rPr lang="it-IT" dirty="0" err="1"/>
              <a:t>pay</a:t>
            </a:r>
            <a:r>
              <a:rPr lang="it-IT" dirty="0"/>
              <a:t> gap: </a:t>
            </a:r>
            <a:r>
              <a:rPr lang="it-IT" dirty="0">
                <a:hlinkClick r:id="rId3"/>
              </a:rPr>
              <a:t>https://ec.europa.eu/eurostat/statistics-explained/index.php?title=Gender_pay_gap_statistics</a:t>
            </a:r>
            <a:r>
              <a:rPr lang="it-IT" dirty="0"/>
              <a:t> </a:t>
            </a:r>
          </a:p>
          <a:p>
            <a:pPr lvl="1"/>
            <a:r>
              <a:rPr lang="it-IT" b="1" dirty="0"/>
              <a:t>Potere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analizzare gli indicatori e le differenze tra paesi per il potere politico ed economico (https://eige.europa.eu/gender-equality-index/2024/domain/power)</a:t>
            </a:r>
          </a:p>
        </p:txBody>
      </p:sp>
    </p:spTree>
    <p:extLst>
      <p:ext uri="{BB962C8B-B14F-4D97-AF65-F5344CB8AC3E}">
        <p14:creationId xmlns:p14="http://schemas.microsoft.com/office/powerpoint/2010/main" val="3790824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2CFE2F-7676-492B-8B75-97C37380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549"/>
            <a:ext cx="10515600" cy="1325563"/>
          </a:xfrm>
        </p:spPr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A33EB5-CC8B-4D39-AEA7-9FD9C173D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Sulla base dell’analisi e delle osservazioni presentate nei due seminari delle esperte esterne, deducete dai dati analizzati quali dovrebbero essere gli interventi più adatti a colmare i gap presenti, usate anche i materiali esaminati dai gruppi:</a:t>
            </a:r>
          </a:p>
          <a:p>
            <a:r>
              <a:rPr lang="it-IT" dirty="0"/>
              <a:t>Quali tra le politiche per l’occupazione suggerite a livello UE sono più adatte al vostro caso? (vedi: </a:t>
            </a:r>
            <a:r>
              <a:rPr lang="it-IT" dirty="0">
                <a:hlinkClick r:id="rId2"/>
              </a:rPr>
              <a:t>https://employment-social-affairs.ec.europa.eu/policies-and-activities/eu-employment-policies_en</a:t>
            </a:r>
            <a:r>
              <a:rPr lang="it-IT" dirty="0"/>
              <a:t> )</a:t>
            </a:r>
          </a:p>
          <a:p>
            <a:r>
              <a:rPr lang="it-IT" dirty="0"/>
              <a:t>Quali misure previste nel piano d’azione europeo per la parità di genere sono più adatte a ridurre le distanze di genere nei paesi analizzati (riferimento: </a:t>
            </a:r>
            <a:r>
              <a:rPr lang="it-IT" dirty="0">
                <a:hlinkClick r:id="rId3"/>
              </a:rPr>
              <a:t>https://eur-lex.europa.eu/legal-content/EN/TXT/PDF/?uri=CELEX:52020JC0017&amp;from=EN</a:t>
            </a:r>
            <a:r>
              <a:rPr lang="it-IT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09852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0BAC80-3206-4851-A27B-23327A24E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Scelta dell’argomento, discussione e predisposizione della presentazione ppt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15ABC1-F02E-4BD3-A092-342ED1617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 tema che sceglierete di approfondire dovete dare una risposta articolata a una delle seguenti domande: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Possiamo dire che l’UE o il gruppo di paesi analizzati siano in una fase di de-globalizzazione guardando ai dati su commercio, IDE, regole?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Quali sono i problemi del mercato del lavoro che l’UE o del gruppo di paesi analizzato che sono stati parzialmente risolti dalle politiche del lavoro con l’ausilio della strategia UE per il lavoro?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La parità di genere è ancora un problema per la crescita dell’UE (o dei paesi analizzati)? Quali strumenti di politica economica sono stati adottati e quali i risultati?</a:t>
            </a:r>
          </a:p>
        </p:txBody>
      </p:sp>
    </p:spTree>
    <p:extLst>
      <p:ext uri="{BB962C8B-B14F-4D97-AF65-F5344CB8AC3E}">
        <p14:creationId xmlns:p14="http://schemas.microsoft.com/office/powerpoint/2010/main" val="93080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F973BD-8F63-49C0-9C79-7C51C9F43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Lezioni e seminari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09E206-87A2-4FB5-9B27-AAE56A60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Per la preparazione dei vostri seminari saranno utili le lezioni delle prossime 2 settimane alle quali dovete partecipare per acquisire gli elementi base di discussione e per contestualizzare le vostre esposizioni. </a:t>
            </a:r>
          </a:p>
          <a:p>
            <a:r>
              <a:rPr lang="it-IT" dirty="0"/>
              <a:t>Per acquisire un ulteriore </a:t>
            </a:r>
            <a:r>
              <a:rPr lang="it-IT" b="1" dirty="0"/>
              <a:t>punto aggiuntivo </a:t>
            </a:r>
            <a:r>
              <a:rPr lang="it-IT" dirty="0"/>
              <a:t>sul voto finale dovete partecipare ALMENO al 75% delle lezioni/seminari (4/5)</a:t>
            </a:r>
          </a:p>
          <a:p>
            <a:r>
              <a:rPr lang="it-IT" b="1" dirty="0"/>
              <a:t>Settimana 1</a:t>
            </a:r>
          </a:p>
          <a:p>
            <a:pPr lvl="1"/>
            <a:r>
              <a:rPr lang="it-IT" dirty="0">
                <a:solidFill>
                  <a:srgbClr val="FF0000"/>
                </a:solidFill>
              </a:rPr>
              <a:t>Lezione</a:t>
            </a:r>
            <a:r>
              <a:rPr lang="it-IT" dirty="0"/>
              <a:t> sulle basi teoriche della globalizzazione e sul ruolo USA nel determinare gli equilibri mondiali</a:t>
            </a:r>
          </a:p>
          <a:p>
            <a:pPr lvl="1"/>
            <a:r>
              <a:rPr lang="it-IT" dirty="0"/>
              <a:t>I dazi nell’attuale contesto internazionale: perché c’è una nuova esigenza di protezionismo? (</a:t>
            </a:r>
            <a:r>
              <a:rPr lang="it-IT" dirty="0">
                <a:solidFill>
                  <a:srgbClr val="FF0000"/>
                </a:solidFill>
              </a:rPr>
              <a:t>Seminario</a:t>
            </a:r>
            <a:r>
              <a:rPr lang="it-IT" dirty="0"/>
              <a:t> prof. </a:t>
            </a:r>
            <a:r>
              <a:rPr lang="it-IT" dirty="0" err="1"/>
              <a:t>Zenezini</a:t>
            </a:r>
            <a:r>
              <a:rPr lang="it-IT" dirty="0"/>
              <a:t>)</a:t>
            </a:r>
          </a:p>
          <a:p>
            <a:pPr lvl="1"/>
            <a:r>
              <a:rPr lang="it-IT" dirty="0">
                <a:solidFill>
                  <a:srgbClr val="FF0000"/>
                </a:solidFill>
              </a:rPr>
              <a:t>Lezione</a:t>
            </a:r>
            <a:r>
              <a:rPr lang="it-IT" dirty="0"/>
              <a:t> sull’utilità degli indicatori sull’apertura dei paesi e come possiamo interpretarli nell’analisi internazionale?</a:t>
            </a:r>
          </a:p>
        </p:txBody>
      </p:sp>
    </p:spTree>
    <p:extLst>
      <p:ext uri="{BB962C8B-B14F-4D97-AF65-F5344CB8AC3E}">
        <p14:creationId xmlns:p14="http://schemas.microsoft.com/office/powerpoint/2010/main" val="294351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1DA4D6-C02B-46B0-AE3A-89C44155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Lezioni e seminari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FAECA6-FA09-471A-AB98-2EB693642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Settimana 2</a:t>
            </a:r>
          </a:p>
          <a:p>
            <a:r>
              <a:rPr lang="it-IT" dirty="0">
                <a:solidFill>
                  <a:srgbClr val="FF0000"/>
                </a:solidFill>
              </a:rPr>
              <a:t>Lezione</a:t>
            </a:r>
            <a:r>
              <a:rPr lang="it-IT" dirty="0"/>
              <a:t> sugli indicatori del mercato del lavoro e sull’uso per gli scopi della politica del lavoro</a:t>
            </a:r>
          </a:p>
          <a:p>
            <a:r>
              <a:rPr lang="it-IT" dirty="0">
                <a:solidFill>
                  <a:srgbClr val="FF0000"/>
                </a:solidFill>
              </a:rPr>
              <a:t>Seminario</a:t>
            </a:r>
            <a:r>
              <a:rPr lang="it-IT" dirty="0"/>
              <a:t> della dott.ssa Francesca Pedron: </a:t>
            </a:r>
          </a:p>
          <a:p>
            <a:pPr lvl="1"/>
            <a:r>
              <a:rPr lang="it-IT" dirty="0"/>
              <a:t>“Il programma Garanzia per l’Occupabilità dei Lavoratori (GOL) nell’ambito delle risorse PNRR: strategie e strumenti per l’attuazione in Friuli Venezia Giulia”</a:t>
            </a:r>
          </a:p>
          <a:p>
            <a:r>
              <a:rPr lang="it-IT" dirty="0">
                <a:solidFill>
                  <a:srgbClr val="FF0000"/>
                </a:solidFill>
              </a:rPr>
              <a:t>Seminario</a:t>
            </a:r>
            <a:r>
              <a:rPr lang="it-IT" dirty="0"/>
              <a:t> della prof.ssa Saveria </a:t>
            </a:r>
            <a:r>
              <a:rPr lang="it-IT" dirty="0" err="1"/>
              <a:t>Capellari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«Obiettivi e strumenti delle politiche dell’ Unione europea per la parità di genere,  con particolare riguardo alla </a:t>
            </a:r>
            <a:r>
              <a:rPr lang="it-IT" i="1" dirty="0"/>
              <a:t>Gender </a:t>
            </a:r>
            <a:r>
              <a:rPr lang="it-IT" i="1" dirty="0" err="1"/>
              <a:t>Equality</a:t>
            </a:r>
            <a:r>
              <a:rPr lang="it-IT" i="1" dirty="0"/>
              <a:t> </a:t>
            </a:r>
            <a:r>
              <a:rPr lang="it-IT" i="1" dirty="0" err="1"/>
              <a:t>Strategy</a:t>
            </a:r>
            <a:r>
              <a:rPr lang="it-IT" i="1" dirty="0"/>
              <a:t> </a:t>
            </a:r>
            <a:r>
              <a:rPr lang="it-IT" dirty="0"/>
              <a:t>e al Piano nazionale  di ripresa e resilienza».</a:t>
            </a:r>
          </a:p>
        </p:txBody>
      </p:sp>
    </p:spTree>
    <p:extLst>
      <p:ext uri="{BB962C8B-B14F-4D97-AF65-F5344CB8AC3E}">
        <p14:creationId xmlns:p14="http://schemas.microsoft.com/office/powerpoint/2010/main" val="2698300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7023C3-F989-424A-A91B-A8AE403B1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Seminario studenti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B78244-C617-4FA2-97D5-1022F55A2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Il lavoro di gruppo potrà essere consegnato come già sperimentato con le esercitazioni, nell’area «seminari degli studenti»</a:t>
            </a:r>
          </a:p>
          <a:p>
            <a:r>
              <a:rPr lang="it-IT" dirty="0"/>
              <a:t>Ogni membro del gruppo avrà a disposizione 7-8 minuti per presentare il proprio contributo al lavoro di gruppo </a:t>
            </a:r>
          </a:p>
          <a:p>
            <a:r>
              <a:rPr lang="it-IT" dirty="0"/>
              <a:t>Sarebbe preferibile presentare in sequenza i seminari sui 3 argomenti, seguendo la scaletta delle lezioni: prima i gruppi sulla globalizzazione e poi i gruppi su politiche per il lavoro e le pari opportunità</a:t>
            </a:r>
          </a:p>
          <a:p>
            <a:r>
              <a:rPr lang="it-IT" dirty="0"/>
              <a:t>I seminari si terranno nelle due settimane dal 21 al 23 maggio e dal 28 al 30 maggio nell’orario delle lezioni, ma nelle 2 ore intere (es. mercoledì ore 8-10), seguirà calendario delle esposizioni</a:t>
            </a:r>
          </a:p>
          <a:p>
            <a:r>
              <a:rPr lang="it-IT" dirty="0"/>
              <a:t>Come già rettificato in precedenza, il peso del lavoro seminariale è del 30% sul voto complessivo (3CFU)</a:t>
            </a:r>
          </a:p>
          <a:p>
            <a:r>
              <a:rPr lang="it-IT" b="1" dirty="0">
                <a:solidFill>
                  <a:srgbClr val="FF0000"/>
                </a:solidFill>
              </a:rPr>
              <a:t>I seminari degli studenti si svolgeranno solo in presenza</a:t>
            </a:r>
          </a:p>
        </p:txBody>
      </p:sp>
    </p:spTree>
    <p:extLst>
      <p:ext uri="{BB962C8B-B14F-4D97-AF65-F5344CB8AC3E}">
        <p14:creationId xmlns:p14="http://schemas.microsoft.com/office/powerpoint/2010/main" val="3321981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B79CC2C-BDFB-4DF2-BB50-5D484B3F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Globalizzazione, </a:t>
            </a:r>
            <a:r>
              <a:rPr lang="it-IT" dirty="0" err="1"/>
              <a:t>slowbalisation</a:t>
            </a:r>
            <a:r>
              <a:rPr lang="it-IT" dirty="0"/>
              <a:t> o de-globalizzazione?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5026D69-ED29-473F-9ECE-9842B6EA18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Come si configurano i paesi dell’Unione Europea rispetto alla nuova situazione internazionale: uno sguardo al passato per capire il presente</a:t>
            </a:r>
          </a:p>
        </p:txBody>
      </p:sp>
    </p:spTree>
    <p:extLst>
      <p:ext uri="{BB962C8B-B14F-4D97-AF65-F5344CB8AC3E}">
        <p14:creationId xmlns:p14="http://schemas.microsoft.com/office/powerpoint/2010/main" val="2536993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F22798-764D-4A6A-997E-D4973F86D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regole commerciali dell’UE (due gruppi)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FE34D6-AB0A-4A45-8078-A7A7F9CD5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/>
              <a:t>Il mercato interno (gruppo R 21/5 30 min)</a:t>
            </a:r>
            <a:r>
              <a:rPr lang="it-IT" dirty="0"/>
              <a:t>. </a:t>
            </a:r>
          </a:p>
          <a:p>
            <a:pPr lvl="1"/>
            <a:r>
              <a:rPr lang="it-IT" dirty="0"/>
              <a:t>Accordo sullo Spazio economico europeo: quale strategia alla base e quali sono i punti chiave dell’accordo?</a:t>
            </a:r>
          </a:p>
          <a:p>
            <a:pPr lvl="1"/>
            <a:r>
              <a:rPr lang="it-IT" dirty="0"/>
              <a:t>Cosa significa libera circolazione delle merci?</a:t>
            </a:r>
          </a:p>
          <a:p>
            <a:pPr lvl="1"/>
            <a:r>
              <a:rPr lang="it-IT" dirty="0"/>
              <a:t>Cosa significa libera circolazione dei servizi?</a:t>
            </a:r>
          </a:p>
          <a:p>
            <a:pPr lvl="1"/>
            <a:r>
              <a:rPr lang="it-IT" dirty="0"/>
              <a:t>Le dogane: come funzionano le tariffe e gli accordi di cooperazione in sintesi?</a:t>
            </a:r>
          </a:p>
          <a:p>
            <a:r>
              <a:rPr lang="it-IT" dirty="0"/>
              <a:t>Fonte da consultare: </a:t>
            </a:r>
            <a:r>
              <a:rPr lang="it-IT" dirty="0">
                <a:hlinkClick r:id="rId2"/>
              </a:rPr>
              <a:t>https://eur-lex.europa.eu/summary/chapter/24.html</a:t>
            </a:r>
            <a:r>
              <a:rPr lang="it-IT" dirty="0"/>
              <a:t> </a:t>
            </a:r>
          </a:p>
          <a:p>
            <a:r>
              <a:rPr lang="it-IT" b="1" dirty="0"/>
              <a:t>Il Commercio estero dell’UE (gruppo A/21 35 min )</a:t>
            </a:r>
          </a:p>
          <a:p>
            <a:pPr lvl="1"/>
            <a:r>
              <a:rPr lang="it-IT" dirty="0"/>
              <a:t>In quale contesto operano i Paesi dell’UE?</a:t>
            </a:r>
          </a:p>
          <a:p>
            <a:pPr lvl="1"/>
            <a:r>
              <a:rPr lang="it-IT" dirty="0"/>
              <a:t>La politica commerciale comune dell’UE: quadro di riferimento legislativo e regole su importazioni ed esportazioni dall’UE (sintesi)</a:t>
            </a:r>
          </a:p>
          <a:p>
            <a:pPr lvl="1"/>
            <a:r>
              <a:rPr lang="it-IT" dirty="0"/>
              <a:t>La difesa commerciale</a:t>
            </a:r>
          </a:p>
          <a:p>
            <a:pPr lvl="1"/>
            <a:r>
              <a:rPr lang="it-IT" dirty="0"/>
              <a:t>Gli accordi commerciali regionali e multilaterali: quale ruolo dell’UE nell’OMC?</a:t>
            </a:r>
          </a:p>
          <a:p>
            <a:endParaRPr lang="it-IT" dirty="0"/>
          </a:p>
          <a:p>
            <a:r>
              <a:rPr lang="it-IT" dirty="0"/>
              <a:t>Fonte da consultare: </a:t>
            </a:r>
            <a:r>
              <a:rPr lang="it-IT" dirty="0">
                <a:hlinkClick r:id="rId3"/>
              </a:rPr>
              <a:t>https://eur-lex.europa.eu/summary/chapter/07.html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48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53CE54-4E20-4BF7-80A3-C9F937685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Globalizzazione/de-globalizzazione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9BC1D5-FEB5-4B94-8CD8-60634CE6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Analisi per macro-indici e possibili cause per aree geo-politiche</a:t>
            </a:r>
          </a:p>
          <a:p>
            <a:r>
              <a:rPr lang="it-IT" dirty="0"/>
              <a:t>Apertura commerciale: (</a:t>
            </a:r>
            <a:r>
              <a:rPr lang="it-IT" dirty="0" err="1"/>
              <a:t>Importazioni+Esportazioni</a:t>
            </a:r>
            <a:r>
              <a:rPr lang="it-IT" dirty="0"/>
              <a:t>)/PIL rispetto a una data precisa, ad es. ingresso dei Paesi nell’UE. </a:t>
            </a:r>
          </a:p>
          <a:p>
            <a:r>
              <a:rPr lang="it-IT" dirty="0"/>
              <a:t>Paesi da considerare e date e confronto con i Paesi fondatori dell’UE:</a:t>
            </a:r>
          </a:p>
          <a:p>
            <a:pPr lvl="1"/>
            <a:r>
              <a:rPr lang="it-IT" dirty="0"/>
              <a:t>1957, Belgio, Francia, Germania, Italia, Lussemburgo e Paesi Bassi (</a:t>
            </a:r>
            <a:r>
              <a:rPr lang="it-IT" b="1" dirty="0"/>
              <a:t>gruppo H 21/5 30min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1973, Danimarca, Irlanda e Regno Unito (</a:t>
            </a:r>
            <a:r>
              <a:rPr lang="it-IT" b="1" dirty="0"/>
              <a:t>gruppo G 22/5 4 25min</a:t>
            </a:r>
            <a:r>
              <a:rPr lang="it-IT" dirty="0"/>
              <a:t>)</a:t>
            </a:r>
          </a:p>
          <a:p>
            <a:pPr lvl="1"/>
            <a:r>
              <a:rPr lang="it-IT" dirty="0">
                <a:solidFill>
                  <a:srgbClr val="FF0000"/>
                </a:solidFill>
              </a:rPr>
              <a:t>1981, Grecia + 2013, Croazia </a:t>
            </a:r>
            <a:r>
              <a:rPr lang="it-IT" dirty="0"/>
              <a:t>(</a:t>
            </a:r>
            <a:r>
              <a:rPr lang="it-IT" b="1" dirty="0"/>
              <a:t>gruppo N 22/5 2 15 min</a:t>
            </a:r>
            <a:r>
              <a:rPr lang="it-IT" dirty="0"/>
              <a:t>)</a:t>
            </a:r>
            <a:endParaRPr lang="it-IT" dirty="0">
              <a:solidFill>
                <a:srgbClr val="FF0000"/>
              </a:solidFill>
            </a:endParaRPr>
          </a:p>
          <a:p>
            <a:pPr lvl="1"/>
            <a:r>
              <a:rPr lang="it-IT" dirty="0"/>
              <a:t>1986, Spagna e Portogallo (</a:t>
            </a:r>
            <a:r>
              <a:rPr lang="it-IT" b="1" dirty="0"/>
              <a:t>suggerimento</a:t>
            </a:r>
            <a:r>
              <a:rPr lang="it-IT" dirty="0"/>
              <a:t>: gruppo B </a:t>
            </a:r>
            <a:r>
              <a:rPr lang="it-IT" b="1" dirty="0"/>
              <a:t>21/5 30min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1995, Austria, Finlandia e Svezia (</a:t>
            </a:r>
            <a:r>
              <a:rPr lang="it-IT" b="1" dirty="0"/>
              <a:t>gruppo J 4 22/5 25min 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2004, Cipro, Estonia, Lettonia, Lituania, Malta, Polonia, Repubblica ceca, Slovacchia, Slovenia e Ungheria (</a:t>
            </a:r>
            <a:r>
              <a:rPr lang="it-IT" b="1" dirty="0"/>
              <a:t>gruppo…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2007, Bulgaria e Romania (</a:t>
            </a:r>
            <a:r>
              <a:rPr lang="it-IT" b="1" dirty="0"/>
              <a:t>gruppo D 3 22/5 20 min)</a:t>
            </a:r>
            <a:endParaRPr lang="it-IT" dirty="0"/>
          </a:p>
          <a:p>
            <a:r>
              <a:rPr lang="it-IT" dirty="0"/>
              <a:t>Database per PIL, import ed Export: AMECO, </a:t>
            </a:r>
            <a:r>
              <a:rPr lang="it-IT" dirty="0">
                <a:hlinkClick r:id="rId2"/>
              </a:rPr>
              <a:t>https://economy-finance.ec.europa.eu/economic-research-and-databases/economic-databases/ameco-database_en#database</a:t>
            </a:r>
            <a:r>
              <a:rPr lang="it-IT" dirty="0"/>
              <a:t> </a:t>
            </a:r>
          </a:p>
          <a:p>
            <a:r>
              <a:rPr lang="it-IT" dirty="0"/>
              <a:t>Primo anno utile 1960 per gli altri paesi vedete la disponibilità del dato prima e dopo la data d’ingresso </a:t>
            </a:r>
          </a:p>
        </p:txBody>
      </p:sp>
    </p:spTree>
    <p:extLst>
      <p:ext uri="{BB962C8B-B14F-4D97-AF65-F5344CB8AC3E}">
        <p14:creationId xmlns:p14="http://schemas.microsoft.com/office/powerpoint/2010/main" val="302326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D5B133-16EA-44AF-B4B7-8959E1F47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 sviluppo del commercio: quale tipo?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827A0C-3784-4893-98D3-66B1869EB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Domande a cui rispondere:</a:t>
            </a:r>
          </a:p>
          <a:p>
            <a:pPr lvl="1"/>
            <a:r>
              <a:rPr lang="it-IT" dirty="0"/>
              <a:t>Analisi della composizione del commercio dei singoli paesi: più servizi o più beni?</a:t>
            </a:r>
          </a:p>
          <a:p>
            <a:pPr lvl="1"/>
            <a:r>
              <a:rPr lang="it-IT" dirty="0"/>
              <a:t>Qual è la quota nazionale sul valore aggiunto totale del settore manifatturiero e la quota nazionale del reddito da lavoro all’interno del valore per il settore manifatturiero?</a:t>
            </a:r>
          </a:p>
          <a:p>
            <a:pPr lvl="1"/>
            <a:r>
              <a:rPr lang="it-IT" dirty="0"/>
              <a:t>Dati per VA: </a:t>
            </a:r>
            <a:r>
              <a:rPr lang="it-IT" dirty="0">
                <a:hlinkClick r:id="rId2"/>
              </a:rPr>
              <a:t>https://dashboard.tech.ec.europa.eu/qs_digit_dashboard_mt/public/sense/app/667e9fba-eea7-4d17-abf0-ef20f6994336/sheet/2f9f3ab7-09e9-4665-92d1-de9ead91fac7/state/analysis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Dati per </a:t>
            </a:r>
            <a:r>
              <a:rPr lang="it-IT" dirty="0" err="1"/>
              <a:t>Wage</a:t>
            </a:r>
            <a:r>
              <a:rPr lang="it-IT" dirty="0"/>
              <a:t> share: </a:t>
            </a:r>
            <a:r>
              <a:rPr lang="it-IT" dirty="0">
                <a:hlinkClick r:id="rId2"/>
              </a:rPr>
              <a:t>https://dashboard.tech.ec.europa.eu/qs_digit_dashboard_mt/public/sense/app/667e9fba-eea7-4d17-abf0-ef20f6994336/sheet/2f9f3ab7-09e9-4665-92d1-de9ead91fac7/state/analysis</a:t>
            </a:r>
            <a:endParaRPr lang="it-IT" dirty="0"/>
          </a:p>
          <a:p>
            <a:pPr lvl="1"/>
            <a:r>
              <a:rPr lang="it-IT" dirty="0"/>
              <a:t>Come vanno le bilance commerciali?</a:t>
            </a:r>
          </a:p>
          <a:p>
            <a:pPr lvl="1"/>
            <a:r>
              <a:rPr lang="it-IT" dirty="0"/>
              <a:t>Quanto contano le ragioni di scambio?</a:t>
            </a:r>
          </a:p>
          <a:p>
            <a:pPr lvl="1"/>
            <a:r>
              <a:rPr lang="it-IT" dirty="0"/>
              <a:t>Con quali paesi si commercia di più? Confronto tra Import ed Export dei singoli paesi</a:t>
            </a:r>
          </a:p>
          <a:p>
            <a:pPr lvl="2"/>
            <a:r>
              <a:rPr lang="it-IT" dirty="0"/>
              <a:t>Commercio intra UE27</a:t>
            </a:r>
          </a:p>
          <a:p>
            <a:pPr lvl="2"/>
            <a:r>
              <a:rPr lang="it-IT" dirty="0"/>
              <a:t>Commercio extra UE27</a:t>
            </a:r>
          </a:p>
          <a:p>
            <a:r>
              <a:rPr lang="it-IT" dirty="0"/>
              <a:t>Database da cui estrarre i dati generali: </a:t>
            </a:r>
            <a:r>
              <a:rPr lang="it-IT" dirty="0">
                <a:hlinkClick r:id="rId3"/>
              </a:rPr>
              <a:t>https://dashboard.tech.ec.europa.eu/qs_digit_dashboard_mt/public/sense/app/667e9fba-eea7-4d17-abf0-ef20f6994336/sheet/f38b3b42-402c-44a8-9264-9d422233add2/state/analysis</a:t>
            </a:r>
            <a:r>
              <a:rPr lang="it-IT" dirty="0"/>
              <a:t> </a:t>
            </a:r>
          </a:p>
          <a:p>
            <a:r>
              <a:rPr lang="it-IT" dirty="0"/>
              <a:t>Dati per i singoli paesi membri: </a:t>
            </a:r>
            <a:r>
              <a:rPr lang="it-IT" dirty="0">
                <a:hlinkClick r:id="rId4"/>
              </a:rPr>
              <a:t>https://ec.europa.eu/eurostat/web/international-trade-in-goods/database</a:t>
            </a:r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5233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2319</Words>
  <Application>Microsoft Office PowerPoint</Application>
  <PresentationFormat>Widescreen</PresentationFormat>
  <Paragraphs>129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Seminari di gruppo</vt:lpstr>
      <vt:lpstr>Scelta dell’argomento, discussione e predisposizione della presentazione ppt</vt:lpstr>
      <vt:lpstr>Lezioni e seminari</vt:lpstr>
      <vt:lpstr>Lezioni e seminari</vt:lpstr>
      <vt:lpstr>Seminario studenti</vt:lpstr>
      <vt:lpstr>Globalizzazione, slowbalisation o de-globalizzazione?</vt:lpstr>
      <vt:lpstr>Le regole commerciali dell’UE (due gruppi)</vt:lpstr>
      <vt:lpstr>Globalizzazione/de-globalizzazione</vt:lpstr>
      <vt:lpstr>Lo sviluppo del commercio: quale tipo?</vt:lpstr>
      <vt:lpstr>Conclusioni</vt:lpstr>
      <vt:lpstr>Pilastro europeo dei diritti sociali</vt:lpstr>
      <vt:lpstr>1. La strategia europea per l’occupazione (SEO) (gruppo….)</vt:lpstr>
      <vt:lpstr>2. La strategia della parità di genere (gruppo E 5 30 min 23/5)</vt:lpstr>
      <vt:lpstr>Le analisi per i singoli paesi</vt:lpstr>
      <vt:lpstr>Approfondimenti, dati e la loro reperibilità (1. lavoro)</vt:lpstr>
      <vt:lpstr>Approfondimenti, dati e la loro reperibilità (2. parità di genere)</vt:lpstr>
      <vt:lpstr>(continua)</vt:lpstr>
      <vt:lpstr>Conclusioni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 di gruppo</dc:title>
  <dc:creator>CHIES LAURA</dc:creator>
  <cp:lastModifiedBy>CHIES LAURA</cp:lastModifiedBy>
  <cp:revision>48</cp:revision>
  <dcterms:created xsi:type="dcterms:W3CDTF">2025-04-28T15:56:42Z</dcterms:created>
  <dcterms:modified xsi:type="dcterms:W3CDTF">2025-05-09T08:46:30Z</dcterms:modified>
</cp:coreProperties>
</file>