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9"/>
  </p:notesMasterIdLst>
  <p:sldIdLst>
    <p:sldId id="256" r:id="rId2"/>
    <p:sldId id="257" r:id="rId3"/>
    <p:sldId id="258" r:id="rId4"/>
    <p:sldId id="614" r:id="rId5"/>
    <p:sldId id="259" r:id="rId6"/>
    <p:sldId id="271" r:id="rId7"/>
    <p:sldId id="272" r:id="rId8"/>
    <p:sldId id="265" r:id="rId9"/>
    <p:sldId id="266" r:id="rId10"/>
    <p:sldId id="267" r:id="rId11"/>
    <p:sldId id="268" r:id="rId12"/>
    <p:sldId id="269" r:id="rId13"/>
    <p:sldId id="270" r:id="rId14"/>
    <p:sldId id="276" r:id="rId15"/>
    <p:sldId id="277" r:id="rId16"/>
    <p:sldId id="278" r:id="rId17"/>
    <p:sldId id="279" r:id="rId18"/>
    <p:sldId id="280" r:id="rId19"/>
    <p:sldId id="281" r:id="rId20"/>
    <p:sldId id="282" r:id="rId21"/>
    <p:sldId id="283" r:id="rId22"/>
    <p:sldId id="619" r:id="rId23"/>
    <p:sldId id="284" r:id="rId24"/>
    <p:sldId id="285" r:id="rId25"/>
    <p:sldId id="286" r:id="rId26"/>
    <p:sldId id="287" r:id="rId27"/>
    <p:sldId id="288" r:id="rId28"/>
    <p:sldId id="289" r:id="rId29"/>
    <p:sldId id="290" r:id="rId30"/>
    <p:sldId id="292" r:id="rId31"/>
    <p:sldId id="294" r:id="rId32"/>
    <p:sldId id="291" r:id="rId33"/>
    <p:sldId id="293" r:id="rId34"/>
    <p:sldId id="295" r:id="rId35"/>
    <p:sldId id="296" r:id="rId36"/>
    <p:sldId id="297" r:id="rId37"/>
    <p:sldId id="683" r:id="rId38"/>
    <p:sldId id="332" r:id="rId39"/>
    <p:sldId id="305" r:id="rId40"/>
    <p:sldId id="307" r:id="rId41"/>
    <p:sldId id="624" r:id="rId42"/>
    <p:sldId id="308" r:id="rId43"/>
    <p:sldId id="309" r:id="rId44"/>
    <p:sldId id="310" r:id="rId45"/>
    <p:sldId id="311" r:id="rId46"/>
    <p:sldId id="673" r:id="rId47"/>
    <p:sldId id="313" r:id="rId48"/>
    <p:sldId id="646" r:id="rId49"/>
    <p:sldId id="304" r:id="rId50"/>
    <p:sldId id="625" r:id="rId51"/>
    <p:sldId id="626" r:id="rId52"/>
    <p:sldId id="648" r:id="rId53"/>
    <p:sldId id="647" r:id="rId54"/>
    <p:sldId id="649" r:id="rId55"/>
    <p:sldId id="627" r:id="rId56"/>
    <p:sldId id="628" r:id="rId57"/>
    <p:sldId id="629" r:id="rId58"/>
    <p:sldId id="630" r:id="rId59"/>
    <p:sldId id="631" r:id="rId60"/>
    <p:sldId id="632" r:id="rId61"/>
    <p:sldId id="633" r:id="rId62"/>
    <p:sldId id="634" r:id="rId63"/>
    <p:sldId id="348" r:id="rId64"/>
    <p:sldId id="636" r:id="rId65"/>
    <p:sldId id="637" r:id="rId66"/>
    <p:sldId id="638" r:id="rId67"/>
    <p:sldId id="639" r:id="rId68"/>
    <p:sldId id="640" r:id="rId69"/>
    <p:sldId id="641" r:id="rId70"/>
    <p:sldId id="642" r:id="rId71"/>
    <p:sldId id="643" r:id="rId72"/>
    <p:sldId id="644" r:id="rId73"/>
    <p:sldId id="674" r:id="rId74"/>
    <p:sldId id="675" r:id="rId75"/>
    <p:sldId id="650" r:id="rId76"/>
    <p:sldId id="651" r:id="rId77"/>
    <p:sldId id="653" r:id="rId78"/>
    <p:sldId id="654" r:id="rId79"/>
    <p:sldId id="655" r:id="rId80"/>
    <p:sldId id="656" r:id="rId81"/>
    <p:sldId id="657" r:id="rId82"/>
    <p:sldId id="652" r:id="rId83"/>
    <p:sldId id="298" r:id="rId84"/>
    <p:sldId id="299" r:id="rId85"/>
    <p:sldId id="349" r:id="rId86"/>
    <p:sldId id="355" r:id="rId87"/>
    <p:sldId id="362" r:id="rId88"/>
    <p:sldId id="350" r:id="rId89"/>
    <p:sldId id="352" r:id="rId90"/>
    <p:sldId id="361" r:id="rId91"/>
    <p:sldId id="351" r:id="rId92"/>
    <p:sldId id="302" r:id="rId93"/>
    <p:sldId id="357" r:id="rId94"/>
    <p:sldId id="360" r:id="rId95"/>
    <p:sldId id="356" r:id="rId96"/>
    <p:sldId id="301" r:id="rId97"/>
    <p:sldId id="353" r:id="rId98"/>
    <p:sldId id="300" r:id="rId99"/>
    <p:sldId id="359" r:id="rId100"/>
    <p:sldId id="354" r:id="rId101"/>
    <p:sldId id="659" r:id="rId102"/>
    <p:sldId id="660" r:id="rId103"/>
    <p:sldId id="661" r:id="rId104"/>
    <p:sldId id="662" r:id="rId105"/>
    <p:sldId id="406" r:id="rId106"/>
    <p:sldId id="663" r:id="rId107"/>
    <p:sldId id="664" r:id="rId108"/>
    <p:sldId id="665" r:id="rId109"/>
    <p:sldId id="666" r:id="rId110"/>
    <p:sldId id="667" r:id="rId111"/>
    <p:sldId id="668" r:id="rId112"/>
    <p:sldId id="669" r:id="rId113"/>
    <p:sldId id="670" r:id="rId114"/>
    <p:sldId id="671" r:id="rId115"/>
    <p:sldId id="677" r:id="rId116"/>
    <p:sldId id="678" r:id="rId117"/>
    <p:sldId id="679" r:id="rId118"/>
    <p:sldId id="676" r:id="rId119"/>
    <p:sldId id="328" r:id="rId120"/>
    <p:sldId id="316" r:id="rId121"/>
    <p:sldId id="317" r:id="rId122"/>
    <p:sldId id="319" r:id="rId123"/>
    <p:sldId id="318" r:id="rId124"/>
    <p:sldId id="321" r:id="rId125"/>
    <p:sldId id="323" r:id="rId126"/>
    <p:sldId id="324" r:id="rId127"/>
    <p:sldId id="320" r:id="rId128"/>
    <p:sldId id="322" r:id="rId129"/>
    <p:sldId id="325" r:id="rId130"/>
    <p:sldId id="326" r:id="rId131"/>
    <p:sldId id="327" r:id="rId132"/>
    <p:sldId id="314" r:id="rId133"/>
    <p:sldId id="658" r:id="rId134"/>
    <p:sldId id="329" r:id="rId135"/>
    <p:sldId id="615" r:id="rId136"/>
    <p:sldId id="616" r:id="rId137"/>
    <p:sldId id="333" r:id="rId138"/>
    <p:sldId id="334" r:id="rId139"/>
    <p:sldId id="335" r:id="rId140"/>
    <p:sldId id="337" r:id="rId141"/>
    <p:sldId id="338" r:id="rId142"/>
    <p:sldId id="339" r:id="rId143"/>
    <p:sldId id="340" r:id="rId144"/>
    <p:sldId id="341" r:id="rId145"/>
    <p:sldId id="342" r:id="rId146"/>
    <p:sldId id="346" r:id="rId147"/>
    <p:sldId id="347" r:id="rId148"/>
    <p:sldId id="343" r:id="rId149"/>
    <p:sldId id="344" r:id="rId150"/>
    <p:sldId id="345" r:id="rId151"/>
    <p:sldId id="363" r:id="rId152"/>
    <p:sldId id="364" r:id="rId153"/>
    <p:sldId id="365" r:id="rId154"/>
    <p:sldId id="366" r:id="rId155"/>
    <p:sldId id="372" r:id="rId156"/>
    <p:sldId id="367" r:id="rId157"/>
    <p:sldId id="369" r:id="rId158"/>
    <p:sldId id="368" r:id="rId159"/>
    <p:sldId id="370" r:id="rId160"/>
    <p:sldId id="377" r:id="rId161"/>
    <p:sldId id="378" r:id="rId162"/>
    <p:sldId id="371" r:id="rId163"/>
    <p:sldId id="374" r:id="rId164"/>
    <p:sldId id="373" r:id="rId165"/>
    <p:sldId id="375" r:id="rId166"/>
    <p:sldId id="376" r:id="rId167"/>
    <p:sldId id="379" r:id="rId168"/>
    <p:sldId id="380" r:id="rId169"/>
    <p:sldId id="381" r:id="rId170"/>
    <p:sldId id="382" r:id="rId171"/>
    <p:sldId id="383" r:id="rId172"/>
    <p:sldId id="384" r:id="rId173"/>
    <p:sldId id="385" r:id="rId174"/>
    <p:sldId id="386" r:id="rId175"/>
    <p:sldId id="387" r:id="rId176"/>
    <p:sldId id="388" r:id="rId177"/>
    <p:sldId id="389" r:id="rId178"/>
    <p:sldId id="390" r:id="rId179"/>
    <p:sldId id="391" r:id="rId180"/>
    <p:sldId id="392" r:id="rId181"/>
    <p:sldId id="393" r:id="rId182"/>
    <p:sldId id="394" r:id="rId183"/>
    <p:sldId id="395" r:id="rId184"/>
    <p:sldId id="396" r:id="rId185"/>
    <p:sldId id="398" r:id="rId186"/>
    <p:sldId id="399" r:id="rId187"/>
    <p:sldId id="401" r:id="rId188"/>
    <p:sldId id="400" r:id="rId189"/>
    <p:sldId id="402" r:id="rId190"/>
    <p:sldId id="404" r:id="rId191"/>
    <p:sldId id="405" r:id="rId192"/>
    <p:sldId id="680" r:id="rId193"/>
    <p:sldId id="403" r:id="rId194"/>
    <p:sldId id="407" r:id="rId195"/>
    <p:sldId id="408" r:id="rId196"/>
    <p:sldId id="409" r:id="rId197"/>
    <p:sldId id="410" r:id="rId198"/>
    <p:sldId id="411" r:id="rId199"/>
    <p:sldId id="412" r:id="rId200"/>
    <p:sldId id="413" r:id="rId201"/>
    <p:sldId id="414" r:id="rId202"/>
    <p:sldId id="415" r:id="rId203"/>
    <p:sldId id="416" r:id="rId204"/>
    <p:sldId id="417" r:id="rId205"/>
    <p:sldId id="681" r:id="rId206"/>
    <p:sldId id="618" r:id="rId207"/>
    <p:sldId id="419" r:id="rId208"/>
    <p:sldId id="426" r:id="rId209"/>
    <p:sldId id="427" r:id="rId210"/>
    <p:sldId id="423" r:id="rId211"/>
    <p:sldId id="424" r:id="rId212"/>
    <p:sldId id="425" r:id="rId213"/>
    <p:sldId id="418" r:id="rId214"/>
    <p:sldId id="429" r:id="rId215"/>
    <p:sldId id="430" r:id="rId216"/>
    <p:sldId id="428" r:id="rId217"/>
    <p:sldId id="420" r:id="rId218"/>
    <p:sldId id="421" r:id="rId219"/>
    <p:sldId id="422" r:id="rId220"/>
    <p:sldId id="682" r:id="rId221"/>
    <p:sldId id="540" r:id="rId222"/>
    <p:sldId id="541" r:id="rId223"/>
    <p:sldId id="544" r:id="rId224"/>
    <p:sldId id="543" r:id="rId225"/>
    <p:sldId id="547" r:id="rId226"/>
    <p:sldId id="545" r:id="rId227"/>
    <p:sldId id="546" r:id="rId228"/>
    <p:sldId id="549" r:id="rId229"/>
    <p:sldId id="551" r:id="rId230"/>
    <p:sldId id="552" r:id="rId231"/>
    <p:sldId id="564" r:id="rId232"/>
    <p:sldId id="565" r:id="rId233"/>
    <p:sldId id="566" r:id="rId234"/>
    <p:sldId id="568" r:id="rId235"/>
    <p:sldId id="569" r:id="rId236"/>
    <p:sldId id="553" r:id="rId237"/>
    <p:sldId id="554" r:id="rId238"/>
    <p:sldId id="570" r:id="rId239"/>
    <p:sldId id="576" r:id="rId240"/>
    <p:sldId id="571" r:id="rId241"/>
    <p:sldId id="572" r:id="rId242"/>
    <p:sldId id="573" r:id="rId243"/>
    <p:sldId id="574" r:id="rId244"/>
    <p:sldId id="577" r:id="rId245"/>
    <p:sldId id="556" r:id="rId246"/>
    <p:sldId id="579" r:id="rId247"/>
    <p:sldId id="580" r:id="rId248"/>
    <p:sldId id="578" r:id="rId249"/>
    <p:sldId id="557" r:id="rId250"/>
    <p:sldId id="558" r:id="rId251"/>
    <p:sldId id="561" r:id="rId252"/>
    <p:sldId id="562" r:id="rId253"/>
    <p:sldId id="575" r:id="rId254"/>
    <p:sldId id="563" r:id="rId255"/>
    <p:sldId id="581" r:id="rId256"/>
    <p:sldId id="582" r:id="rId257"/>
    <p:sldId id="583" r:id="rId258"/>
    <p:sldId id="605" r:id="rId259"/>
    <p:sldId id="604" r:id="rId260"/>
    <p:sldId id="606" r:id="rId261"/>
    <p:sldId id="607" r:id="rId262"/>
    <p:sldId id="608" r:id="rId263"/>
    <p:sldId id="584" r:id="rId264"/>
    <p:sldId id="585" r:id="rId265"/>
    <p:sldId id="586" r:id="rId266"/>
    <p:sldId id="587" r:id="rId267"/>
    <p:sldId id="609" r:id="rId268"/>
    <p:sldId id="610" r:id="rId269"/>
    <p:sldId id="611" r:id="rId270"/>
    <p:sldId id="559" r:id="rId271"/>
    <p:sldId id="603" r:id="rId272"/>
    <p:sldId id="602" r:id="rId273"/>
    <p:sldId id="588" r:id="rId274"/>
    <p:sldId id="589" r:id="rId275"/>
    <p:sldId id="591" r:id="rId276"/>
    <p:sldId id="592" r:id="rId277"/>
    <p:sldId id="593" r:id="rId278"/>
    <p:sldId id="684" r:id="rId279"/>
    <p:sldId id="645" r:id="rId280"/>
    <p:sldId id="685" r:id="rId281"/>
    <p:sldId id="686" r:id="rId282"/>
    <p:sldId id="687" r:id="rId283"/>
    <p:sldId id="688" r:id="rId284"/>
    <p:sldId id="689" r:id="rId285"/>
    <p:sldId id="690" r:id="rId286"/>
    <p:sldId id="691" r:id="rId287"/>
    <p:sldId id="692" r:id="rId288"/>
    <p:sldId id="693" r:id="rId289"/>
    <p:sldId id="694" r:id="rId290"/>
    <p:sldId id="695" r:id="rId291"/>
    <p:sldId id="696" r:id="rId292"/>
    <p:sldId id="697" r:id="rId293"/>
    <p:sldId id="733" r:id="rId294"/>
    <p:sldId id="734" r:id="rId295"/>
    <p:sldId id="735" r:id="rId296"/>
    <p:sldId id="736" r:id="rId297"/>
    <p:sldId id="737" r:id="rId298"/>
    <p:sldId id="738" r:id="rId299"/>
    <p:sldId id="698" r:id="rId300"/>
    <p:sldId id="699" r:id="rId301"/>
    <p:sldId id="700" r:id="rId302"/>
    <p:sldId id="701" r:id="rId303"/>
    <p:sldId id="702" r:id="rId304"/>
    <p:sldId id="703" r:id="rId305"/>
    <p:sldId id="704" r:id="rId306"/>
    <p:sldId id="705" r:id="rId307"/>
    <p:sldId id="706" r:id="rId308"/>
    <p:sldId id="707" r:id="rId309"/>
    <p:sldId id="708" r:id="rId310"/>
    <p:sldId id="709" r:id="rId311"/>
    <p:sldId id="711" r:id="rId312"/>
    <p:sldId id="612" r:id="rId313"/>
    <p:sldId id="613" r:id="rId314"/>
    <p:sldId id="621" r:id="rId315"/>
    <p:sldId id="622" r:id="rId316"/>
    <p:sldId id="620" r:id="rId317"/>
    <p:sldId id="712" r:id="rId318"/>
    <p:sldId id="713" r:id="rId319"/>
    <p:sldId id="714" r:id="rId320"/>
    <p:sldId id="715" r:id="rId321"/>
    <p:sldId id="717" r:id="rId322"/>
    <p:sldId id="718" r:id="rId323"/>
    <p:sldId id="635" r:id="rId324"/>
    <p:sldId id="719" r:id="rId325"/>
    <p:sldId id="720" r:id="rId326"/>
    <p:sldId id="721" r:id="rId327"/>
    <p:sldId id="722" r:id="rId328"/>
    <p:sldId id="723" r:id="rId329"/>
    <p:sldId id="724" r:id="rId330"/>
    <p:sldId id="725" r:id="rId331"/>
    <p:sldId id="726" r:id="rId332"/>
    <p:sldId id="727" r:id="rId333"/>
    <p:sldId id="728" r:id="rId334"/>
    <p:sldId id="729" r:id="rId335"/>
    <p:sldId id="730" r:id="rId336"/>
    <p:sldId id="731" r:id="rId337"/>
    <p:sldId id="595" r:id="rId338"/>
    <p:sldId id="598" r:id="rId339"/>
    <p:sldId id="597" r:id="rId340"/>
    <p:sldId id="594" r:id="rId341"/>
    <p:sldId id="596" r:id="rId342"/>
    <p:sldId id="599" r:id="rId343"/>
    <p:sldId id="600" r:id="rId344"/>
    <p:sldId id="601" r:id="rId345"/>
    <p:sldId id="548" r:id="rId346"/>
    <p:sldId id="560" r:id="rId347"/>
    <p:sldId id="732" r:id="rId348"/>
  </p:sldIdLst>
  <p:sldSz cx="18288000" cy="10287000"/>
  <p:notesSz cx="6858000" cy="9144000"/>
  <p:embeddedFontLst>
    <p:embeddedFont>
      <p:font typeface="Glacial Indifference" panose="020B0604020202020204" charset="0"/>
      <p:regular r:id="rId3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C9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22" autoAdjust="0"/>
  </p:normalViewPr>
  <p:slideViewPr>
    <p:cSldViewPr>
      <p:cViewPr varScale="1">
        <p:scale>
          <a:sx n="57" d="100"/>
          <a:sy n="57" d="100"/>
        </p:scale>
        <p:origin x="429" y="5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font" Target="fonts/font1.fntdata"/><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presProps" Target="presProp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tableStyles" Target="tableStyle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3T17:35:46.099"/>
    </inkml:context>
    <inkml:brush xml:id="br0">
      <inkml:brushProperty name="width" value="0.035" units="cm"/>
      <inkml:brushProperty name="height" value="0.035" units="cm"/>
    </inkml:brush>
  </inkml:definitions>
  <inkml:trace contextRef="#ctx0" brushRef="#br0">0 1855 6784,'289'-18'0,"-181"-899"128,0-3-4864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3T17:35:48.180"/>
    </inkml:context>
    <inkml:brush xml:id="br0">
      <inkml:brushProperty name="width" value="0.035" units="cm"/>
      <inkml:brushProperty name="height" value="0.035" units="cm"/>
    </inkml:brush>
  </inkml:definitions>
  <inkml:trace contextRef="#ctx0" brushRef="#br0">0 0 9856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2-23T17:40:49.106"/>
    </inkml:context>
    <inkml:brush xml:id="br0">
      <inkml:brushProperty name="width" value="0.035" units="cm"/>
      <inkml:brushProperty name="height" value="0.035" units="cm"/>
    </inkml:brush>
  </inkml:definitions>
  <inkml:trace contextRef="#ctx0" brushRef="#br0">0 1 24959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42150-0664-4305-9D7A-2C245E0365EA}" type="datetimeFigureOut">
              <a:rPr lang="en-GB" smtClean="0"/>
              <a:t>30/04/2025</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1BEAD5-1CD8-474E-87F9-B64E49C7C903}" type="slidenum">
              <a:rPr lang="en-GB" smtClean="0"/>
              <a:t>‹N›</a:t>
            </a:fld>
            <a:endParaRPr lang="en-GB"/>
          </a:p>
        </p:txBody>
      </p:sp>
    </p:spTree>
    <p:extLst>
      <p:ext uri="{BB962C8B-B14F-4D97-AF65-F5344CB8AC3E}">
        <p14:creationId xmlns:p14="http://schemas.microsoft.com/office/powerpoint/2010/main" val="2891623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51BEAD5-1CD8-474E-87F9-B64E49C7C903}" type="slidenum">
              <a:rPr lang="en-GB" smtClean="0"/>
              <a:t>41</a:t>
            </a:fld>
            <a:endParaRPr lang="en-GB"/>
          </a:p>
        </p:txBody>
      </p:sp>
    </p:spTree>
    <p:extLst>
      <p:ext uri="{BB962C8B-B14F-4D97-AF65-F5344CB8AC3E}">
        <p14:creationId xmlns:p14="http://schemas.microsoft.com/office/powerpoint/2010/main" val="889293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51BEAD5-1CD8-474E-87F9-B64E49C7C903}" type="slidenum">
              <a:rPr lang="en-GB" smtClean="0"/>
              <a:t>154</a:t>
            </a:fld>
            <a:endParaRPr lang="en-GB"/>
          </a:p>
        </p:txBody>
      </p:sp>
    </p:spTree>
    <p:extLst>
      <p:ext uri="{BB962C8B-B14F-4D97-AF65-F5344CB8AC3E}">
        <p14:creationId xmlns:p14="http://schemas.microsoft.com/office/powerpoint/2010/main" val="2604429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fdfffffff</a:t>
            </a:r>
            <a:endParaRPr lang="en-GB" dirty="0"/>
          </a:p>
        </p:txBody>
      </p:sp>
      <p:sp>
        <p:nvSpPr>
          <p:cNvPr id="4" name="Segnaposto numero diapositiva 3"/>
          <p:cNvSpPr>
            <a:spLocks noGrp="1"/>
          </p:cNvSpPr>
          <p:nvPr>
            <p:ph type="sldNum" sz="quarter" idx="5"/>
          </p:nvPr>
        </p:nvSpPr>
        <p:spPr/>
        <p:txBody>
          <a:bodyPr/>
          <a:lstStyle/>
          <a:p>
            <a:fld id="{251BEAD5-1CD8-474E-87F9-B64E49C7C903}" type="slidenum">
              <a:rPr lang="en-GB" smtClean="0"/>
              <a:t>184</a:t>
            </a:fld>
            <a:endParaRPr lang="en-GB"/>
          </a:p>
        </p:txBody>
      </p:sp>
    </p:spTree>
    <p:extLst>
      <p:ext uri="{BB962C8B-B14F-4D97-AF65-F5344CB8AC3E}">
        <p14:creationId xmlns:p14="http://schemas.microsoft.com/office/powerpoint/2010/main" val="2119438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4EF26-7234-9A10-D9FF-02D3B192DD3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9E2C6E-3014-927B-71D6-6C18FF75640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CC39004-C89A-6203-CE05-78A183349DAB}"/>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DC9D9CB3-D8BD-096F-F6B8-3171A28F0A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88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273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26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F532F-EAAE-4FBD-8C0D-4989725B55B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88D186D-F373-CB8F-DE1A-237575C31E9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CA4FF99-BC21-9F1A-B3BB-4802C3570A25}"/>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3EE0E6E2-A630-6788-17C4-62737550E0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4065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6235A-B8CA-B39D-7A96-EA4FFA81575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1DB3DF4-394E-6C9D-F460-83884A3C676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52F8741-2896-6870-E493-662D22F022D5}"/>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C8A52B04-9046-B49D-79CC-EAFC442603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0529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F24E-C733-B91E-D880-7E9393601DF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D977CB0-376A-C378-4447-2762457B417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B19667D-F9AA-E28E-366F-46BB4D3DDB8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A7590CF-0A04-455E-831A-3974038347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7276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CC891-272F-9596-ACE4-91F98ADE8B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2A84AA2-07C5-63D1-1254-AA1D6A4B0F9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5DF0202-7729-B255-4A15-FFB538531738}"/>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BC3AAD6E-67C8-01BB-D6EA-B1FFAB3929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2971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CD9BD-E1ED-66EC-A065-EC13ABB3312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E5B6AC-6E88-1664-FB01-D987C8AD178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EF3006F-E68A-A6FC-5D21-665EB4458192}"/>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8AC029AB-6809-0CA7-F93F-0CABAFE988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63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8409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9CAEB4-B84C-BCC7-7544-2E46E566A16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8197038-33F0-6238-C231-19E7E32611C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0D3ADAE-6C85-44EE-8E75-2E777EB20504}"/>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402D747-3C61-1E70-2C3D-4FE0F901A6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561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7FE764-CE85-3598-9570-48E3C9D7BCE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6B4FB9A-BF56-B279-506F-5760AF5AA8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314003D-8E60-A0A1-18C5-BCF9FDA57475}"/>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B5F831A-0211-B0F3-CDA1-6AEC17B52A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6712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CA0BA-F2BE-D8C1-EF13-04D03F07192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90A2559-9716-97E1-8E8E-2E364A2C6D0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98A50A-F5CB-8076-A0BD-52C367BBB37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A1390D16-FBE3-7F10-E7DB-67EA146DFB4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9665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51D5D-1BCE-BDD5-C122-3E250A85345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F433987-C000-2C3B-0B34-33D6B9923FE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EA5E14E-7BFA-31E5-CA1E-FFA63D8B017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B4A076D5-C2E1-DEC0-A81C-DE9193B42D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7594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CFDDC-1631-EF0C-620E-CF043787FC7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05F8071-8FCE-18B7-A3EF-D58D6AC1FEC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EE4A749-FBF0-7167-B4DC-507D2166EF5D}"/>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CDF38751-A9DF-1420-A124-EA6055170EF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523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F2361-145C-FAF6-4F3E-B7F62AD0245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90F060-6B1C-DE7B-FAA9-4406CAC9FD1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308D85B-ED71-62DF-E6DC-F3962C350E01}"/>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131403E2-FAE9-29FD-B06A-B2E3114AAB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5455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78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00392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849C8-12E9-C131-A4C4-111AE8504AC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98712C8-9421-E56B-3FE8-12FA1CD5248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B604703-74E8-FB54-3E58-EA72068806E4}"/>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26ED211-0319-7858-CF34-E983233DA1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086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57321-E958-6414-B462-17999E057CB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E13C63C-5482-B998-A8F8-89C2D4828AE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94D0D2A-D8D1-312C-0F1B-C68F3804EA08}"/>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BAC50778-97FA-1725-17E8-AEE17D95DD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109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51BEAD5-1CD8-474E-87F9-B64E49C7C903}" type="slidenum">
              <a:rPr lang="en-GB" smtClean="0"/>
              <a:t>48</a:t>
            </a:fld>
            <a:endParaRPr lang="en-GB"/>
          </a:p>
        </p:txBody>
      </p:sp>
    </p:spTree>
    <p:extLst>
      <p:ext uri="{BB962C8B-B14F-4D97-AF65-F5344CB8AC3E}">
        <p14:creationId xmlns:p14="http://schemas.microsoft.com/office/powerpoint/2010/main" val="766957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E3F2D-592D-7196-C61E-69440FCFE61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F68F37F-AD96-C61C-BDF1-9C00CB4BF61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6A27417-BF71-9B0D-9EE7-2D09F41C03EB}"/>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F2DFF901-051E-7A21-5AE4-04E929B810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4870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44379-3E17-84A2-0DE4-1038ED1EF9D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3A9980F-ED96-9813-D687-AE71BCA5307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B239A3C-970E-B2A6-9539-C6EA89B25FAD}"/>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CA24A8FF-7EB3-133D-C4B4-1EF172CEEE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6498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F9F2F-C59F-906C-DF2D-DD287FA60BF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88C9C0B-5775-B1B1-4C52-D084993847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2A9759-D58C-9687-00BD-39BD6229BB8B}"/>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BB8E2AAE-04C7-F1FF-08EB-EBD7CD4EC6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186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07D9-8EC9-3904-ABD9-D8D00EF71C4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AD1B764-55C4-FB84-BCCD-FA7A49F27AB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03AF4F2-113C-D132-D38D-2646F0FAD657}"/>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567E9418-1473-CF7A-3031-434397D8C3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8900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F8D07-4C82-A80B-9804-855123CA200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8510E50-C3EA-F664-1608-73EE8FC4B66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AD83BF5-B199-8D70-FCBB-3171F22DC95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B3E7C05-4429-6BB4-41F3-5251BE723C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0349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290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AD6C0-99CE-6EFD-0181-11E408843AB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55161E0-DB30-FC0E-A8E9-F5F778DB651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05EE741-3046-236A-AE85-49E6FF7ACAAC}"/>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9B9D980A-C7BA-9949-4FF1-EC5EBCA7A17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2749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C1185-E424-A7E7-5109-AC076F88828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AB46E3E-386A-A9F6-EE96-ED6078CFB73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D24FDEF-AACC-3857-E78F-51C3FC19D488}"/>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C8FCD59A-A2CB-7210-315E-E212668B21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2276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1CB1-7690-BC9A-3FE7-5F85FF7D36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A478F04-283F-AF35-FC6C-84E1A6D5981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91B72FC-E697-583B-A276-66E3CDA9222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5902959-E044-8F0A-AD6F-5B3E76100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511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53ADD-8BFA-ABC7-911B-B980572771B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1F59B9E-C039-770E-EDB5-63A0B232422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A26A29B-2493-9DAE-7583-3DB0DE78F4E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246B8B4-DFB7-BE6D-EC7C-99568F465D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746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2009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E8704-58E8-9A74-CBB4-7F4366B73B2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291276F-46D6-DFF8-C702-FC9DF940ABE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FADBFE7-0A1B-6B05-4217-183B82A47EF2}"/>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015FC6E8-7E25-4F4E-9423-027D4D0C92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53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A4C5-4279-0657-98F8-9D6C0AA4E5B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862E8BE-A9B9-84BB-73CB-7A8A0100C03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D5A7190-0BD6-EC50-0E86-6723987206BF}"/>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21DC3C95-B705-1064-B4EF-3FBB8A751B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826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259E4F-2235-59F8-943C-88C474C9690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23B368-F3B6-687C-8AED-6D98BEB5895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B30FB6B0-DD16-E867-27C7-934A8E76605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79E783CF-F5F0-C64D-9A1E-82F19265E89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1368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1BA49-E277-4076-353E-0F6D31FCF13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5CFD37A-7380-0109-8C9A-D1CFFEC738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87802D-585A-BD63-4858-70846339F94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4C8299A7-38A8-5281-FA62-35C95F3967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0400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84F1-4F07-80BA-7B06-C48B33DDBF3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8E703D3-E429-3A51-A60A-4B15876A630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F4FE09C-893E-09E8-CD83-2344D3FC68A4}"/>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67835B4A-60F6-F81F-8AB2-82BB41DB0B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0419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6949A-E973-FDAF-27B4-99B96B2924F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A84ED5B-5E14-833E-5C8F-97908339203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8F5070A-44BA-8153-104C-5A70B13AF36A}"/>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D69139D9-B66F-4948-870D-ED0C2A7E3A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03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12633-FE70-77F6-B982-599A8DB72EC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A526DE4-67CB-FE96-B25F-CF847B6EE36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A66E42D-4A0F-C700-15B0-CFADDAC26F51}"/>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3EEA9124-0B88-7061-49AA-28C1892EBF8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0418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51BEAD5-1CD8-474E-87F9-B64E49C7C903}" type="slidenum">
              <a:rPr lang="en-GB" smtClean="0"/>
              <a:t>85</a:t>
            </a:fld>
            <a:endParaRPr lang="en-GB"/>
          </a:p>
        </p:txBody>
      </p:sp>
    </p:spTree>
    <p:extLst>
      <p:ext uri="{BB962C8B-B14F-4D97-AF65-F5344CB8AC3E}">
        <p14:creationId xmlns:p14="http://schemas.microsoft.com/office/powerpoint/2010/main" val="2282213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F408DE-8683-26D0-EEF3-DC94E6DF88B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F01569F-F011-8677-C873-DD4D1D2CC86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4507848-0071-1A45-4439-EE8A27906C9E}"/>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9CB16C6A-2EE1-A120-22AD-6DB46CE682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875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3950F5-682D-878B-4E7A-5AD41BA8917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F378048-1B57-75A4-2B71-EA555760AA2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6FA410A-5AD7-8FEB-3303-4D6DB5FB8239}"/>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C52BBE42-108A-AC65-94F6-10EA5FC2FB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822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C5E2-BAEF-EE73-279D-12B651956E3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B9436C1-0B9F-FFC6-ED72-EB871482FEF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3C6ADA0-D946-18FF-2F72-B8EF612EA366}"/>
              </a:ext>
            </a:extLst>
          </p:cNvPr>
          <p:cNvSpPr>
            <a:spLocks noGrp="1"/>
          </p:cNvSpPr>
          <p:nvPr>
            <p:ph type="body" idx="1"/>
          </p:nvPr>
        </p:nvSpPr>
        <p:spPr/>
        <p:txBody>
          <a:bodyPr/>
          <a:lstStyle/>
          <a:p>
            <a:endParaRPr lang="en-GB" dirty="0"/>
          </a:p>
        </p:txBody>
      </p:sp>
      <p:sp>
        <p:nvSpPr>
          <p:cNvPr id="4" name="Segnaposto numero diapositiva 3">
            <a:extLst>
              <a:ext uri="{FF2B5EF4-FFF2-40B4-BE49-F238E27FC236}">
                <a16:creationId xmlns:a16="http://schemas.microsoft.com/office/drawing/2014/main" id="{977CB90A-2896-3753-4181-C889B396CE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1BEAD5-1CD8-474E-87F9-B64E49C7C90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259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5"/>
          </p:nvPr>
        </p:nvSpPr>
        <p:spPr/>
        <p:txBody>
          <a:bodyPr/>
          <a:lstStyle/>
          <a:p>
            <a:fld id="{251BEAD5-1CD8-474E-87F9-B64E49C7C903}" type="slidenum">
              <a:rPr lang="en-GB" smtClean="0"/>
              <a:t>130</a:t>
            </a:fld>
            <a:endParaRPr lang="en-GB"/>
          </a:p>
        </p:txBody>
      </p:sp>
    </p:spTree>
    <p:extLst>
      <p:ext uri="{BB962C8B-B14F-4D97-AF65-F5344CB8AC3E}">
        <p14:creationId xmlns:p14="http://schemas.microsoft.com/office/powerpoint/2010/main" val="2335589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4/30/2025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8" Type="http://schemas.openxmlformats.org/officeDocument/2006/relationships/hyperlink" Target="https://www.lemonde.fr/israel-palestine/article/2024/03/02/gaza-devant-la-cour-internationale-de-justice-le-nicaragua-accuse-l-allemagne-de-faciliter-un-genocide_6219671_1667123.html" TargetMode="External"/><Relationship Id="rId3" Type="http://schemas.openxmlformats.org/officeDocument/2006/relationships/hyperlink" Target="https://information.tv5monde.com/international/video/500-jours-de-guerre-gaza-et-de-captivite-pour-les-otages-du-hamas-2763149" TargetMode="External"/><Relationship Id="rId7" Type="http://schemas.openxmlformats.org/officeDocument/2006/relationships/hyperlink" Target="https://www.lesechos.fr/monde/afrique-moyen-orient/en-pleine-guerre-contre-gaza-israel-relance-la-colonisation-en-cisjordanie-2080350"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hyperlink" Target="https://www.nouvelobs.com/monde/20250223.OBS100675/en-cisjordanie-occupee-israel-vide-des-camps-de-refugies-palestiniens-ses-soldats-ont-pour-ordre-d-empecher-leur-retour.html" TargetMode="External"/><Relationship Id="rId5" Type="http://schemas.openxmlformats.org/officeDocument/2006/relationships/hyperlink" Target="https://www.lefigaro.fr/international/conflit-israel-hamas-deplacer-de-force-les-palestiniens-est-une-serieuse-menace-pour-le-moyen-orient-selon-l-iran-20250209" TargetMode="External"/><Relationship Id="rId4" Type="http://schemas.openxmlformats.org/officeDocument/2006/relationships/hyperlink" Target="https://www.lemonde.fr/international/article/2025/02/24/en-israel-benyamin-netanyahou-entretient-l-ambiguite-sur-la-poursuite-de-la-guerre-a-gaza_6561460_3210.html" TargetMode="External"/></Relationships>
</file>

<file path=ppt/slides/_rels/slide117.xml.rels><?xml version="1.0" encoding="UTF-8" standalone="yes"?>
<Relationships xmlns="http://schemas.openxmlformats.org/package/2006/relationships"><Relationship Id="rId8" Type="http://schemas.openxmlformats.org/officeDocument/2006/relationships/hyperlink" Target="https://www.lemonde.fr/international/article/2024/02/10/guerre-israel-hamas-pendant-que-le-conflit-fait-rage-a-gaza-la-colonisation-s-emballe-en-cisjordanie_6215815_3210.html" TargetMode="External"/><Relationship Id="rId3" Type="http://schemas.openxmlformats.org/officeDocument/2006/relationships/hyperlink" Target="https://www.lesechos.fr/monde/enjeux-internationaux/guerre-a-gaza-le-septieme-echange-dotages-et-de-prisonniers-est-en-cours-2150284" TargetMode="External"/><Relationship Id="rId7" Type="http://schemas.openxmlformats.org/officeDocument/2006/relationships/hyperlink" Target="https://www.20minutes.fr/monde/4139994-20250221-guerre-israel-hamas-netanyahou-denonce-violation-cessez-feu-apres-absence-corps-shiri-bibas"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www.francetvinfo.fr/monde/proche-orient/guerre/direct-conflit-au-proche-orient-le-liban-denonce-une-occupation-de-son-territoire-apres-que-l-armee-israelienne-a-maintenu-sa-presence-dans-cinq-positions_7081842.html" TargetMode="External"/><Relationship Id="rId5" Type="http://schemas.openxmlformats.org/officeDocument/2006/relationships/hyperlink" Target="https://www.francetvinfo.fr/monde/palestine/gaza/direct-treve-dans-la-bande-de-gaza-israel-retarde-la-liberation-de-prisonniers-palestiniens-en-raison-des-ceremonies-humiliantes-imposees-aux-otages_7091790.html" TargetMode="External"/><Relationship Id="rId4" Type="http://schemas.openxmlformats.org/officeDocument/2006/relationships/hyperlink" Target="https://www.liberation.fr/international/moyen-orient/en-direct-guerre-hamas-israel-netanyahou-accuse-le-hamas-de-ne-pas-avoir-rendu-le-corps-de-shiri-bibas-et-menace-de-lui-faire-payer-20250221_INIWL6LIYRH3ZJCSL3BH74HXAU/" TargetMode="External"/></Relationships>
</file>

<file path=ppt/slides/_rels/slide118.xml.rels><?xml version="1.0" encoding="UTF-8" standalone="yes"?>
<Relationships xmlns="http://schemas.openxmlformats.org/package/2006/relationships"><Relationship Id="rId3" Type="http://schemas.openxmlformats.org/officeDocument/2006/relationships/hyperlink" Target="https://information.tv5monde.com/international/israel-bande-de-gaza-les-mots-de-la-guerre-2673471" TargetMode="External"/><Relationship Id="rId7" Type="http://schemas.openxmlformats.org/officeDocument/2006/relationships/hyperlink" Target="https://www.lexpress.fr/monde/proche-moyen-orient/recoloniser-gaza-le-reve-plus-si-fou-de-certains-israeliens-V4JBOKK4UREQZHCV5JWSJ3YQ6Q/"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information.tv5monde.com/international/proche-orient-israel-et-palestine-quelle-paix" TargetMode="External"/><Relationship Id="rId5" Type="http://schemas.openxmlformats.org/officeDocument/2006/relationships/hyperlink" Target="https://www.lexpress.fr/monde/proche-moyen-orient/lula-compare-la-guerre-a-gaza-avec-la-shoah-des-pays-latinos-lui-emboitent-le-pas-5OIB3G2KIFFFPBSHNXSB6TSIFE/" TargetMode="External"/><Relationship Id="rId4" Type="http://schemas.openxmlformats.org/officeDocument/2006/relationships/hyperlink" Target="https://www.lesechos.fr/monde/afrique-moyen-orient/la-communaute-internationale-tente-de-dissuader-israel-dune-attaque-sur-rafah-2076748"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hyperlink" Target="https://www.egalite-femmes-hommes.gouv.fr/8-mars-2025-journee-internationale-des-droits-des-femmes" TargetMode="External"/><Relationship Id="rId2" Type="http://schemas.openxmlformats.org/officeDocument/2006/relationships/hyperlink" Target="https://www.caminteresse.fr/societe/8-mars-pourquoi-la-journee-de-la-femme-n-existe-pas-11193272/" TargetMode="External"/><Relationship Id="rId1" Type="http://schemas.openxmlformats.org/officeDocument/2006/relationships/slideLayout" Target="../slideLayouts/slideLayout7.xml"/><Relationship Id="rId6" Type="http://schemas.openxmlformats.org/officeDocument/2006/relationships/hyperlink" Target="https://www.nouvelobs.com/societe/20160308.OBS5984/non-le-8-mars-n-est-pas-la-journee-de-la-femme.html" TargetMode="External"/><Relationship Id="rId5" Type="http://schemas.openxmlformats.org/officeDocument/2006/relationships/hyperlink" Target="https://www.un.org/fr/observances/womens-day/background" TargetMode="External"/><Relationship Id="rId4" Type="http://schemas.openxmlformats.org/officeDocument/2006/relationships/hyperlink" Target="https://www.vie-publique.fr/questions-reponses/273605-droits-des-femmes-cinq-questions-sur-la-journee-du-8-mars"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hyperlink" Target="https://youtu.be/lRKN9GzR1K8"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hyperlink" Target="https://youtu.be/QfF6R50-Kpc"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hyperlink" Target="https://youtu.be/q9WoZo-4GwA"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hyperlink" Target="https://youtu.be/kcz4QXov-UA"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hyperlink" Target="https://youtu.be/sT9Xd3IOTi0" TargetMode="Externa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2" Type="http://schemas.openxmlformats.org/officeDocument/2006/relationships/hyperlink" Target="https://youtu.be/ng4hHaQ67TI"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hyperlink" Target="https://youtu.be/DeuVa-FeQ0M" TargetMode="Externa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hyperlink" Target="https://youtu.be/svVEt6ZZGDg" TargetMode="Externa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hyperlink" Target="https://youtu.be/mRAYqRJ3cio" TargetMode="Externa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hyperlink" Target="https://youtu.be/pwIRF6pbOww" TargetMode="Externa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hyperlink" Target="https://youtu.be/B6FPQauHiIo"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hyperlink" Target="https://www.legifrance.gouv.fr/jorf/id/JORFTEXT000022320875" TargetMode="External"/><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hyperlink" Target="https://www.legifrance.gouv.fr/loda/id/JORFTEXT000000426255/" TargetMode="Externa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2" Type="http://schemas.openxmlformats.org/officeDocument/2006/relationships/hyperlink" Target="https://www.legifrance.gouv.fr/jorf/id/JORFTEXT000022320875" TargetMode="Externa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hyperlink" Target="https://youtu.be/Re8mLbRYrIM" TargetMode="External"/><Relationship Id="rId2" Type="http://schemas.openxmlformats.org/officeDocument/2006/relationships/hyperlink" Target="https://youtu.be/6C6RsqNwby0" TargetMode="Externa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hyperlink" Target="https://youtu.be/9vzS1XDlMqw" TargetMode="Externa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2" Type="http://schemas.openxmlformats.org/officeDocument/2006/relationships/hyperlink" Target="https://youtu.be/QcwHdAcNOUg" TargetMode="Externa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hyperlink" Target="https://www.europe1.fr/societe/affiches-de-prevention-du-sida-touraine-saisit-la-justice-apres-la-censure-de-maires-2907971"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lemonde.fr/planete/article/2020/03/03/une-campagne-de-greenpeace-sur-l-urgence-climatique-refusee-dans-le-metro-parisien_6031650_3244.html" TargetMode="External"/><Relationship Id="rId5" Type="http://schemas.openxmlformats.org/officeDocument/2006/relationships/hyperlink" Target="https://www.lepoint.fr/societe/une-campagne-de-medecins-du-monde-censuree-13-06-2016-2046298_23.php" TargetMode="External"/><Relationship Id="rId4" Type="http://schemas.openxmlformats.org/officeDocument/2006/relationships/hyperlink" Target="https://www.lexpress.fr/politique/sida-la-censure-d-affiches-de-prevention-par-des-maires-de-droite_1853172.html" TargetMode="External"/></Relationships>
</file>

<file path=ppt/slides/_rels/slide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2" Type="http://schemas.openxmlformats.org/officeDocument/2006/relationships/hyperlink" Target="https://www.legifrance.gouv.fr/loda/article_lc/LEGIARTI000019241008" TargetMode="Externa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hyperlink" Target="https://www.legifrance.gouv.fr/loda/article_lc/LEGIARTI000019241008" TargetMode="Externa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2" Type="http://schemas.openxmlformats.org/officeDocument/2006/relationships/hyperlink" Target="https://www.legifrance.gouv.fr/loda/article_lc/LEGIARTI000049255019" TargetMode="External"/><Relationship Id="rId1" Type="http://schemas.openxmlformats.org/officeDocument/2006/relationships/slideLayout" Target="../slideLayouts/slideLayout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1.xml.rels><?xml version="1.0" encoding="UTF-8" standalone="yes"?>
<Relationships xmlns="http://schemas.openxmlformats.org/package/2006/relationships"><Relationship Id="rId2" Type="http://schemas.openxmlformats.org/officeDocument/2006/relationships/hyperlink" Target="https://eur-lex.europa.eu/legal-content/FR/TXT/HTML/?uri=CELEX:32010L0064" TargetMode="External"/><Relationship Id="rId1" Type="http://schemas.openxmlformats.org/officeDocument/2006/relationships/slideLayout" Target="../slideLayouts/slideLayout7.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6.xml.rels><?xml version="1.0" encoding="UTF-8" standalone="yes"?>
<Relationships xmlns="http://schemas.openxmlformats.org/package/2006/relationships"><Relationship Id="rId8" Type="http://schemas.openxmlformats.org/officeDocument/2006/relationships/hyperlink" Target="https://www.conseil-constitutionnel.fr/referendum-traite-constitution-pour-l-europe/les-attributions-du-conseil-constitutionnel-lors-d-un-referendum" TargetMode="External"/><Relationship Id="rId3" Type="http://schemas.openxmlformats.org/officeDocument/2006/relationships/hyperlink" Target="http://www.ristretti.it/commenti/2008/febbraio/pdf4/stranieri_faraone.pdf" TargetMode="External"/><Relationship Id="rId7" Type="http://schemas.openxmlformats.org/officeDocument/2006/relationships/hyperlink" Target="https://www.conseil-constitutionnel.fr/la-constitution/la-constitution-est-elle-garante-de-la-regularite-des-elections" TargetMode="External"/><Relationship Id="rId2" Type="http://schemas.openxmlformats.org/officeDocument/2006/relationships/hyperlink" Target="https://www.legifrance.gouv.fr/loda/article_lc/LEGIARTI000019241008" TargetMode="External"/><Relationship Id="rId1" Type="http://schemas.openxmlformats.org/officeDocument/2006/relationships/slideLayout" Target="../slideLayouts/slideLayout7.xml"/><Relationship Id="rId6" Type="http://schemas.openxmlformats.org/officeDocument/2006/relationships/hyperlink" Target="https://www.conseil-constitutionnel.fr/la-constitution" TargetMode="External"/><Relationship Id="rId5" Type="http://schemas.openxmlformats.org/officeDocument/2006/relationships/hyperlink" Target="https://www.vie-publique.fr/fiches/275483-quest-ce-que-le-bloc-de-constitutionnalite" TargetMode="External"/><Relationship Id="rId4" Type="http://schemas.openxmlformats.org/officeDocument/2006/relationships/hyperlink" Target="https://www.elysee.fr/la-presidence/les-institutions-de-la-cinquieme-republique" TargetMode="External"/></Relationships>
</file>

<file path=ppt/slides/_rels/slide347.xml.rels><?xml version="1.0" encoding="UTF-8" standalone="yes"?>
<Relationships xmlns="http://schemas.openxmlformats.org/package/2006/relationships"><Relationship Id="rId3" Type="http://schemas.openxmlformats.org/officeDocument/2006/relationships/hyperlink" Target="https://www.normattiva.it/uri-res/N2Ls?urn:nir:stato:legge:2014-03-04;032" TargetMode="External"/><Relationship Id="rId2" Type="http://schemas.openxmlformats.org/officeDocument/2006/relationships/hyperlink" Target="https://www.legifrance.gouv.fr/jorf/id/JORFTEXT000028115175" TargetMode="External"/><Relationship Id="rId1" Type="http://schemas.openxmlformats.org/officeDocument/2006/relationships/slideLayout" Target="../slideLayouts/slideLayout7.xml"/><Relationship Id="rId6" Type="http://schemas.openxmlformats.org/officeDocument/2006/relationships/hyperlink" Target="https://eur-lex.europa.eu/legal-content/FR/TXT/?uri=CELEX:32012L0029" TargetMode="External"/><Relationship Id="rId5" Type="http://schemas.openxmlformats.org/officeDocument/2006/relationships/hyperlink" Target="https://eur-lex.europa.eu/legal-content/FR/TXT/HTML/?uri=CELEX:32010L0064" TargetMode="External"/><Relationship Id="rId4" Type="http://schemas.openxmlformats.org/officeDocument/2006/relationships/hyperlink" Target="https://www.gazzettaufficiale.it/eli/id/2016/01/05/15G00221/s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lexpress.fr/politique/attentats-a-paris-marion-marechal-le-pen-positivement-surprise-par-hollande_1738371.html"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nouvelobs.com/rue89/rue89-nos-vies-connectees/20151118.RUE1377/tout-le-monde-dit-daeeche-hollande-dit-dache-qui-a-raison.html" TargetMode="External"/><Relationship Id="rId4" Type="http://schemas.openxmlformats.org/officeDocument/2006/relationships/hyperlink" Target="https://www.huffingtonpost.fr/actualites/article/video-daech-plutot-que-l-etat-islamique-vers-la-fin-de-la-guerre-des-mots-pour-francois-hollande_58540.html"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hyperlink" Target="https://www.defense.gouv.fr/ukraine-point-situation" TargetMode="Externa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hyperlink" Target="https://www.liberation.fr/dossier/ukraine-la-crise/" TargetMode="External"/><Relationship Id="rId3" Type="http://schemas.openxmlformats.org/officeDocument/2006/relationships/hyperlink" Target="https://information.tv5monde.com/international/comment-poutine-justifie-linvasion-de-lukraine-127298" TargetMode="External"/><Relationship Id="rId7" Type="http://schemas.openxmlformats.org/officeDocument/2006/relationships/hyperlink" Target="https://www.lefigaro.fr/international/guerre-en-ukraine-quel-bilan-en-2024-et-quelles-perspectives-en-2025-20250117"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hyperlink" Target="https://www.liberation.fr/international/europe/guerre-en-ukraine-macron-chez-trump-pour-eviter-la-paix-russe-20250224_EKRB3NF45REIHBSULXI4BBRNQU/" TargetMode="External"/><Relationship Id="rId5" Type="http://schemas.openxmlformats.org/officeDocument/2006/relationships/hyperlink" Target="https://www.francetvinfo.fr/monde/europe/manifestations-en-ukraine/guerre-en-ukraine-a-l-onu-les-etats-unis-votent-avec-la-russie-pour-une-paix-rapide-sans-condamnation-de-moscou-ni-defense-des-frontieres-de-kiev_7095018.html" TargetMode="External"/><Relationship Id="rId4" Type="http://schemas.openxmlformats.org/officeDocument/2006/relationships/hyperlink" Target="https://www.lemonde.fr/videos/video/2025/02/24/en-ukraine-occupee-les-ecoliers-sous-surveillance_6562024_1669088.html" TargetMode="External"/><Relationship Id="rId9" Type="http://schemas.openxmlformats.org/officeDocument/2006/relationships/hyperlink" Target="https://www.lesechos.fr/monde/europe/ils-veulent-detruire-tout-ce-qui-est-ukrainien-la-russification-forcee-des-territoires-occupes-2150316" TargetMode="External"/></Relationships>
</file>

<file path=ppt/slides/_rels/slide74.xml.rels><?xml version="1.0" encoding="UTF-8" standalone="yes"?>
<Relationships xmlns="http://schemas.openxmlformats.org/package/2006/relationships"><Relationship Id="rId8" Type="http://schemas.openxmlformats.org/officeDocument/2006/relationships/hyperlink" Target="https://www.bfmtv.com/international/asie/russie/ukraine-vladimir-poutine-a-employe-le-mot-guerre-pour-la-premiere-fois-depuis-le-debut-du-conflit_AN-202212230229.html" TargetMode="External"/><Relationship Id="rId3" Type="http://schemas.openxmlformats.org/officeDocument/2006/relationships/hyperlink" Target="https://www.lemonde.fr/international/article/2025/02/24/guerre-en-ukraine-le-monde-n-avait-pas-vu-une-telle-guerre-depuis-longtemps-a-si-grande-echelle-et-si-sanglante-pour-les-combattants_6561391_3210.html" TargetMode="External"/><Relationship Id="rId7" Type="http://schemas.openxmlformats.org/officeDocument/2006/relationships/hyperlink" Target="https://www.defense.gouv.fr/ukraine-point-situation" TargetMode="External"/><Relationship Id="rId2" Type="http://schemas.openxmlformats.org/officeDocument/2006/relationships/hyperlink" Target="https://www.lemonde.fr/m-le-mag/article/2022/03/01/kiev-ou-kyiv-le-dilemme-des-medias-francais_6115738_4500055.html" TargetMode="External"/><Relationship Id="rId1" Type="http://schemas.openxmlformats.org/officeDocument/2006/relationships/slideLayout" Target="../slideLayouts/slideLayout7.xml"/><Relationship Id="rId6" Type="http://schemas.openxmlformats.org/officeDocument/2006/relationships/hyperlink" Target="https://www.nato.int/cps/fr/natohq/topics_192648.htm" TargetMode="External"/><Relationship Id="rId5" Type="http://schemas.openxmlformats.org/officeDocument/2006/relationships/hyperlink" Target="https://www.lexpress.fr/monde/europe/propagande-torture-et-collaboration-dans-lukraine-occupee-la-terreur-silencieuse-SI5HTZIHFZDYNIPB5PDXNJH7ZU/" TargetMode="External"/><Relationship Id="rId4" Type="http://schemas.openxmlformats.org/officeDocument/2006/relationships/hyperlink" Target="https://www.lefigaro.fr/politique/le-scan/citations/2015/11/14/25002-20151114ARTFIG00215-l-executif-somme-de-revoir-sa-politique-etrangere-de-la-droite-jusqu-au-ps.php"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9" Type="http://schemas.openxmlformats.org/officeDocument/2006/relationships/customXml" Target="../ink/ink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Freeform 2"/>
          <p:cNvSpPr/>
          <p:nvPr/>
        </p:nvSpPr>
        <p:spPr>
          <a:xfrm rot="5400000">
            <a:off x="11224219" y="3223221"/>
            <a:ext cx="8485130" cy="5642431"/>
          </a:xfrm>
          <a:custGeom>
            <a:avLst/>
            <a:gdLst/>
            <a:ahLst/>
            <a:cxnLst/>
            <a:rect l="l" t="t" r="r" b="b"/>
            <a:pathLst>
              <a:path w="14401564" h="13231437">
                <a:moveTo>
                  <a:pt x="0" y="0"/>
                </a:moveTo>
                <a:lnTo>
                  <a:pt x="14401564" y="0"/>
                </a:lnTo>
                <a:lnTo>
                  <a:pt x="14401564" y="13231437"/>
                </a:lnTo>
                <a:lnTo>
                  <a:pt x="0" y="13231437"/>
                </a:lnTo>
                <a:lnTo>
                  <a:pt x="0" y="0"/>
                </a:lnTo>
                <a:close/>
              </a:path>
            </a:pathLst>
          </a:custGeom>
          <a:blipFill>
            <a:blip r:embed="rId2"/>
            <a:stretch>
              <a:fillRect l="-3292" t="-100589" r="-66435" b="-3"/>
            </a:stretch>
          </a:blipFill>
        </p:spPr>
        <p:txBody>
          <a:bodyPr/>
          <a:lstStyle/>
          <a:p>
            <a:endParaRPr lang="fr-FR" noProof="0" dirty="0"/>
          </a:p>
        </p:txBody>
      </p:sp>
      <p:sp>
        <p:nvSpPr>
          <p:cNvPr id="3" name="Freeform 3"/>
          <p:cNvSpPr/>
          <p:nvPr/>
        </p:nvSpPr>
        <p:spPr>
          <a:xfrm rot="16200000">
            <a:off x="-1671031" y="1671030"/>
            <a:ext cx="6743699" cy="3401637"/>
          </a:xfrm>
          <a:custGeom>
            <a:avLst/>
            <a:gdLst/>
            <a:ahLst/>
            <a:cxnLst/>
            <a:rect l="l" t="t" r="r" b="b"/>
            <a:pathLst>
              <a:path w="14401564" h="13231437">
                <a:moveTo>
                  <a:pt x="0" y="0"/>
                </a:moveTo>
                <a:lnTo>
                  <a:pt x="14401564" y="0"/>
                </a:lnTo>
                <a:lnTo>
                  <a:pt x="14401564" y="13231437"/>
                </a:lnTo>
                <a:lnTo>
                  <a:pt x="0" y="13231437"/>
                </a:lnTo>
                <a:lnTo>
                  <a:pt x="0" y="0"/>
                </a:lnTo>
                <a:close/>
              </a:path>
            </a:pathLst>
          </a:custGeom>
          <a:blipFill>
            <a:blip r:embed="rId2"/>
            <a:stretch>
              <a:fillRect t="-288972" r="-113556"/>
            </a:stretch>
          </a:blipFill>
        </p:spPr>
        <p:txBody>
          <a:bodyPr/>
          <a:lstStyle/>
          <a:p>
            <a:endParaRPr lang="fr-FR" noProof="0" dirty="0"/>
          </a:p>
        </p:txBody>
      </p:sp>
      <p:grpSp>
        <p:nvGrpSpPr>
          <p:cNvPr id="4" name="Group 4"/>
          <p:cNvGrpSpPr/>
          <p:nvPr/>
        </p:nvGrpSpPr>
        <p:grpSpPr>
          <a:xfrm>
            <a:off x="1676400" y="1801870"/>
            <a:ext cx="15925800" cy="6899643"/>
            <a:chOff x="-335912" y="180913"/>
            <a:chExt cx="21234400" cy="9199525"/>
          </a:xfrm>
        </p:grpSpPr>
        <p:sp>
          <p:nvSpPr>
            <p:cNvPr id="5" name="TextBox 5"/>
            <p:cNvSpPr txBox="1"/>
            <p:nvPr/>
          </p:nvSpPr>
          <p:spPr>
            <a:xfrm>
              <a:off x="0" y="2713056"/>
              <a:ext cx="20664188" cy="6667382"/>
            </a:xfrm>
            <a:prstGeom prst="rect">
              <a:avLst/>
            </a:prstGeom>
          </p:spPr>
          <p:txBody>
            <a:bodyPr lIns="0" tIns="0" rIns="0" bIns="0" rtlCol="0" anchor="t">
              <a:spAutoFit/>
            </a:bodyPr>
            <a:lstStyle/>
            <a:p>
              <a:pPr algn="ctr">
                <a:lnSpc>
                  <a:spcPts val="5599"/>
                </a:lnSpc>
              </a:pPr>
              <a:endParaRPr lang="fr-FR" noProof="0" dirty="0"/>
            </a:p>
            <a:p>
              <a:pPr algn="ctr">
                <a:lnSpc>
                  <a:spcPts val="9657"/>
                </a:lnSpc>
              </a:pPr>
              <a:r>
                <a:rPr lang="fr-FR" sz="6898" noProof="0" dirty="0">
                  <a:solidFill>
                    <a:srgbClr val="FFFFFF"/>
                  </a:solidFill>
                  <a:latin typeface="Glacial Indifference"/>
                </a:rPr>
                <a:t>Mme Elena Gallo</a:t>
              </a:r>
            </a:p>
            <a:p>
              <a:pPr algn="ctr">
                <a:lnSpc>
                  <a:spcPts val="8450"/>
                </a:lnSpc>
              </a:pPr>
              <a:endParaRPr lang="fr-FR" sz="6898" noProof="0" dirty="0">
                <a:solidFill>
                  <a:srgbClr val="FFFFFF"/>
                </a:solidFill>
                <a:latin typeface="Glacial Indifference"/>
              </a:endParaRPr>
            </a:p>
            <a:p>
              <a:pPr algn="ctr">
                <a:lnSpc>
                  <a:spcPts val="8450"/>
                </a:lnSpc>
              </a:pPr>
              <a:endParaRPr lang="fr-FR" sz="6898" noProof="0" dirty="0">
                <a:solidFill>
                  <a:srgbClr val="FFFFFF"/>
                </a:solidFill>
                <a:latin typeface="Glacial Indifference"/>
              </a:endParaRPr>
            </a:p>
            <a:p>
              <a:pPr marL="0" lvl="0" indent="0" algn="ctr">
                <a:lnSpc>
                  <a:spcPts val="7243"/>
                </a:lnSpc>
                <a:spcBef>
                  <a:spcPct val="0"/>
                </a:spcBef>
              </a:pPr>
              <a:r>
                <a:rPr lang="fr-FR" sz="5173" noProof="0" dirty="0">
                  <a:solidFill>
                    <a:srgbClr val="FFFFFF"/>
                  </a:solidFill>
                  <a:latin typeface="Glacial Indifference"/>
                </a:rPr>
                <a:t>Année 2024-2025</a:t>
              </a:r>
            </a:p>
          </p:txBody>
        </p:sp>
        <p:sp>
          <p:nvSpPr>
            <p:cNvPr id="6" name="TextBox 6"/>
            <p:cNvSpPr txBox="1"/>
            <p:nvPr/>
          </p:nvSpPr>
          <p:spPr>
            <a:xfrm>
              <a:off x="-335912" y="180913"/>
              <a:ext cx="21234400" cy="1643527"/>
            </a:xfrm>
            <a:prstGeom prst="rect">
              <a:avLst/>
            </a:prstGeom>
          </p:spPr>
          <p:txBody>
            <a:bodyPr wrap="square" lIns="0" tIns="0" rIns="0" bIns="0" rtlCol="0" anchor="t">
              <a:spAutoFit/>
            </a:bodyPr>
            <a:lstStyle/>
            <a:p>
              <a:pPr algn="ctr">
                <a:lnSpc>
                  <a:spcPts val="9647"/>
                </a:lnSpc>
              </a:pPr>
              <a:r>
                <a:rPr lang="fr-FR" sz="9647" noProof="0" dirty="0">
                  <a:solidFill>
                    <a:srgbClr val="FFFFFF"/>
                  </a:solidFill>
                  <a:latin typeface="Glacial Indifference"/>
                </a:rPr>
                <a:t>Module de langue française III</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C5A3211-7663-A4D2-350B-5B67ACB7548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E952245-7168-10B1-57BB-A12A54535174}"/>
              </a:ext>
            </a:extLst>
          </p:cNvPr>
          <p:cNvSpPr txBox="1"/>
          <p:nvPr/>
        </p:nvSpPr>
        <p:spPr>
          <a:xfrm>
            <a:off x="10287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78EFFA91-CF2E-0012-014F-26E0490A36EA}"/>
              </a:ext>
            </a:extLst>
          </p:cNvPr>
          <p:cNvSpPr txBox="1"/>
          <p:nvPr/>
        </p:nvSpPr>
        <p:spPr>
          <a:xfrm>
            <a:off x="1076827" y="3003709"/>
            <a:ext cx="16449173" cy="4924425"/>
          </a:xfrm>
          <a:prstGeom prst="rect">
            <a:avLst/>
          </a:prstGeom>
        </p:spPr>
        <p:txBody>
          <a:bodyPr wrap="square" lIns="0" tIns="0" rIns="0" bIns="0" rtlCol="0" anchor="t">
            <a:spAutoFit/>
          </a:bodyPr>
          <a:lstStyle/>
          <a:p>
            <a:pPr marL="0" lvl="0" indent="0" algn="just">
              <a:spcAft>
                <a:spcPts val="2400"/>
              </a:spcAft>
            </a:pPr>
            <a:r>
              <a:rPr lang="fr-FR" sz="3600" u="none" dirty="0">
                <a:solidFill>
                  <a:srgbClr val="F9FAFD"/>
                </a:solidFill>
                <a:latin typeface="Glacial Indifference" panose="020B0604020202020204" charset="0"/>
              </a:rPr>
              <a:t>Distinction entre :</a:t>
            </a:r>
            <a:endParaRPr lang="fr-FR" sz="3600" dirty="0">
              <a:solidFill>
                <a:srgbClr val="F9FAFD"/>
              </a:solidFill>
              <a:latin typeface="Glacial Indifference" panose="020B0604020202020204" charset="0"/>
            </a:endParaRPr>
          </a:p>
          <a:p>
            <a:pPr marL="571500" lvl="0" indent="-571500" algn="just">
              <a:spcAft>
                <a:spcPts val="2400"/>
              </a:spcAft>
              <a:buFontTx/>
              <a:buChar char="-"/>
            </a:pPr>
            <a:r>
              <a:rPr lang="fr-FR" sz="3600" dirty="0">
                <a:solidFill>
                  <a:srgbClr val="F9FAFD"/>
                </a:solidFill>
                <a:latin typeface="Glacial Indifference" panose="020B0604020202020204" charset="0"/>
              </a:rPr>
              <a:t>la </a:t>
            </a:r>
            <a:r>
              <a:rPr lang="fr-FR" sz="3600" u="sng" dirty="0">
                <a:solidFill>
                  <a:srgbClr val="F9FAFD"/>
                </a:solidFill>
                <a:latin typeface="Glacial Indifference" panose="020B0604020202020204" charset="0"/>
              </a:rPr>
              <a:t>dénotation</a:t>
            </a:r>
            <a:r>
              <a:rPr lang="fr-FR" sz="3600" dirty="0">
                <a:solidFill>
                  <a:srgbClr val="F9FAFD"/>
                </a:solidFill>
                <a:latin typeface="Glacial Indifference" panose="020B0604020202020204" charset="0"/>
              </a:rPr>
              <a:t>, </a:t>
            </a:r>
            <a:r>
              <a:rPr lang="fr-FR" sz="3600" dirty="0">
                <a:solidFill>
                  <a:srgbClr val="F9FAFD"/>
                </a:solidFill>
                <a:latin typeface="Glacial Indifference" panose="020B0604020202020204" charset="0"/>
                <a:sym typeface="Wingdings" panose="05000000000000000000" pitchFamily="2" charset="2"/>
              </a:rPr>
              <a:t>qui constitue « la part stable et commune à tous les locuteurs »</a:t>
            </a:r>
            <a:r>
              <a:rPr lang="fr-FR" sz="3800" dirty="0">
                <a:solidFill>
                  <a:srgbClr val="F9FAFD"/>
                </a:solidFill>
                <a:latin typeface="Glacial Indifference" panose="020B0604020202020204" charset="0"/>
                <a:sym typeface="Wingdings" panose="05000000000000000000" pitchFamily="2" charset="2"/>
              </a:rPr>
              <a:t> et</a:t>
            </a:r>
          </a:p>
          <a:p>
            <a:pPr lvl="0" algn="r"/>
            <a:r>
              <a:rPr lang="fr-FR" sz="2800" dirty="0">
                <a:solidFill>
                  <a:srgbClr val="F9FAFD"/>
                </a:solidFill>
                <a:latin typeface="Glacial Indifference" panose="020B0604020202020204" charset="0"/>
                <a:sym typeface="Wingdings" panose="05000000000000000000" pitchFamily="2" charset="2"/>
              </a:rPr>
              <a:t>Georges Mounin, </a:t>
            </a:r>
            <a:r>
              <a:rPr lang="fr-FR" sz="2800" i="1" dirty="0">
                <a:solidFill>
                  <a:srgbClr val="F9FAFD"/>
                </a:solidFill>
                <a:latin typeface="Glacial Indifference" panose="020B0604020202020204" charset="0"/>
                <a:sym typeface="Wingdings" panose="05000000000000000000" pitchFamily="2" charset="2"/>
              </a:rPr>
              <a:t>La communication poétique</a:t>
            </a:r>
            <a:r>
              <a:rPr lang="fr-FR" sz="2800" dirty="0">
                <a:solidFill>
                  <a:srgbClr val="F9FAFD"/>
                </a:solidFill>
                <a:latin typeface="Glacial Indifference" panose="020B0604020202020204" charset="0"/>
                <a:sym typeface="Wingdings" panose="05000000000000000000" pitchFamily="2" charset="2"/>
              </a:rPr>
              <a:t>, p. 21-26.</a:t>
            </a:r>
          </a:p>
          <a:p>
            <a:pPr marL="0" lvl="0" indent="0" algn="just">
              <a:spcAft>
                <a:spcPts val="1200"/>
              </a:spcAft>
            </a:pPr>
            <a:endParaRPr lang="fr-FR" sz="3600" dirty="0">
              <a:solidFill>
                <a:srgbClr val="F9FAFD"/>
              </a:solidFill>
              <a:latin typeface="Glacial Indifference" panose="020B0604020202020204" charset="0"/>
              <a:sym typeface="Wingdings" panose="05000000000000000000" pitchFamily="2" charset="2"/>
            </a:endParaRPr>
          </a:p>
          <a:p>
            <a:pPr marL="571500" lvl="0" indent="-571500" algn="just">
              <a:spcAft>
                <a:spcPts val="2400"/>
              </a:spcAft>
              <a:buFontTx/>
              <a:buChar char="-"/>
            </a:pPr>
            <a:r>
              <a:rPr lang="fr-FR" sz="3600" dirty="0">
                <a:solidFill>
                  <a:srgbClr val="F9FAFD"/>
                </a:solidFill>
                <a:latin typeface="Glacial Indifference" panose="020B0604020202020204" charset="0"/>
                <a:sym typeface="Wingdings" panose="05000000000000000000" pitchFamily="2" charset="2"/>
              </a:rPr>
              <a:t>la </a:t>
            </a:r>
            <a:r>
              <a:rPr lang="fr-FR" sz="3600" u="sng" dirty="0">
                <a:solidFill>
                  <a:srgbClr val="F9FAFD"/>
                </a:solidFill>
                <a:latin typeface="Glacial Indifference" panose="020B0604020202020204" charset="0"/>
                <a:sym typeface="Wingdings" panose="05000000000000000000" pitchFamily="2" charset="2"/>
              </a:rPr>
              <a:t>connotation</a:t>
            </a:r>
            <a:r>
              <a:rPr lang="fr-FR" sz="3600" dirty="0">
                <a:solidFill>
                  <a:srgbClr val="F9FAFD"/>
                </a:solidFill>
                <a:latin typeface="Glacial Indifference" panose="020B0604020202020204" charset="0"/>
                <a:sym typeface="Wingdings" panose="05000000000000000000" pitchFamily="2" charset="2"/>
              </a:rPr>
              <a:t>, qui </a:t>
            </a:r>
            <a:r>
              <a:rPr lang="fr-FR" sz="3600" u="none" dirty="0">
                <a:solidFill>
                  <a:srgbClr val="F9FAFD"/>
                </a:solidFill>
                <a:latin typeface="Glacial Indifference" panose="020B0604020202020204" charset="0"/>
              </a:rPr>
              <a:t>« renvoie à la singularité des expériences individuelles »</a:t>
            </a:r>
            <a:r>
              <a:rPr lang="fr-FR" sz="3800" dirty="0">
                <a:solidFill>
                  <a:srgbClr val="F9FAFD"/>
                </a:solidFill>
                <a:latin typeface="Glacial Indifference" panose="020B0604020202020204" charset="0"/>
              </a:rPr>
              <a:t>.</a:t>
            </a:r>
            <a:endParaRPr lang="fr-FR" sz="3800" u="none" dirty="0">
              <a:solidFill>
                <a:srgbClr val="F9FAFD"/>
              </a:solidFill>
              <a:latin typeface="Glacial Indifference" panose="020B0604020202020204" charset="0"/>
            </a:endParaRPr>
          </a:p>
          <a:p>
            <a:pPr lvl="0" algn="r">
              <a:spcAft>
                <a:spcPts val="1200"/>
              </a:spcAft>
            </a:pPr>
            <a:r>
              <a:rPr lang="fr-FR" sz="2800" u="none" dirty="0">
                <a:solidFill>
                  <a:srgbClr val="F9FAFD"/>
                </a:solidFill>
                <a:latin typeface="Glacial Indifference" panose="020B0604020202020204" charset="0"/>
              </a:rPr>
              <a:t>Bourdieu, </a:t>
            </a:r>
            <a:r>
              <a:rPr lang="fr-FR" sz="2800" i="1" u="none" dirty="0">
                <a:solidFill>
                  <a:srgbClr val="F9FAFD"/>
                </a:solidFill>
                <a:latin typeface="Glacial Indifference" panose="020B0604020202020204" charset="0"/>
              </a:rPr>
              <a:t>Ce que parler veut dire</a:t>
            </a:r>
            <a:r>
              <a:rPr lang="fr-FR" sz="2800" u="none" dirty="0">
                <a:solidFill>
                  <a:srgbClr val="F9FAFD"/>
                </a:solidFill>
                <a:latin typeface="Glacial Indifference" panose="020B0604020202020204" charset="0"/>
              </a:rPr>
              <a:t>, p. 16.</a:t>
            </a:r>
          </a:p>
          <a:p>
            <a:pPr marL="0" lvl="0" indent="0" algn="just">
              <a:spcAft>
                <a:spcPts val="1200"/>
              </a:spcAft>
            </a:pPr>
            <a:r>
              <a:rPr lang="fr-FR" sz="3600" u="none" dirty="0">
                <a:solidFill>
                  <a:srgbClr val="F9FAFD"/>
                </a:solidFill>
                <a:latin typeface="Glacial Indifference" panose="020B0604020202020204" charset="0"/>
              </a:rPr>
              <a:t>	</a:t>
            </a:r>
            <a:endParaRPr lang="fr-FR" sz="3600" dirty="0">
              <a:solidFill>
                <a:srgbClr val="F9FAFD"/>
              </a:solidFill>
              <a:latin typeface="Glacial Indifference" panose="020B0604020202020204" charset="0"/>
            </a:endParaRPr>
          </a:p>
        </p:txBody>
      </p:sp>
    </p:spTree>
    <p:extLst>
      <p:ext uri="{BB962C8B-B14F-4D97-AF65-F5344CB8AC3E}">
        <p14:creationId xmlns:p14="http://schemas.microsoft.com/office/powerpoint/2010/main" val="30701059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B2CEE35-077A-550D-6D22-02B20C5B1B9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8EFEE3D-712B-65E9-3626-A77095AD2A60}"/>
              </a:ext>
            </a:extLst>
          </p:cNvPr>
          <p:cNvSpPr txBox="1"/>
          <p:nvPr/>
        </p:nvSpPr>
        <p:spPr>
          <a:xfrm>
            <a:off x="838200" y="2628900"/>
            <a:ext cx="16535400" cy="2530436"/>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Occuper</a:t>
            </a:r>
            <a:r>
              <a:rPr lang="fr-FR" sz="3500" dirty="0">
                <a:solidFill>
                  <a:srgbClr val="F9FAFD"/>
                </a:solidFill>
                <a:latin typeface="Glacial Indifference" panose="020B0604020202020204" charset="0"/>
              </a:rPr>
              <a:t> [Relations internationales]</a:t>
            </a:r>
          </a:p>
          <a:p>
            <a:pPr algn="just">
              <a:lnSpc>
                <a:spcPct val="110000"/>
              </a:lnSpc>
              <a:spcAft>
                <a:spcPts val="600"/>
              </a:spcAft>
            </a:pPr>
            <a:r>
              <a:rPr lang="fr-FR" sz="3500" dirty="0">
                <a:solidFill>
                  <a:srgbClr val="F9FAFD"/>
                </a:solidFill>
                <a:latin typeface="Glacial Indifference" panose="020B0604020202020204" charset="0"/>
              </a:rPr>
              <a:t>« Fait pour une </a:t>
            </a:r>
            <a:r>
              <a:rPr lang="fr-FR" sz="3500" u="sng" dirty="0">
                <a:solidFill>
                  <a:srgbClr val="F9FAFD"/>
                </a:solidFill>
                <a:latin typeface="Glacial Indifference" panose="020B0604020202020204" charset="0"/>
              </a:rPr>
              <a:t>puissance étrangère</a:t>
            </a:r>
            <a:r>
              <a:rPr lang="fr-FR" sz="3500" dirty="0">
                <a:solidFill>
                  <a:srgbClr val="F9FAFD"/>
                </a:solidFill>
                <a:latin typeface="Glacial Indifference" panose="020B0604020202020204" charset="0"/>
              </a:rPr>
              <a:t> de s’être </a:t>
            </a:r>
            <a:r>
              <a:rPr lang="fr-FR" sz="3500" u="sng" dirty="0">
                <a:solidFill>
                  <a:srgbClr val="F9FAFD"/>
                </a:solidFill>
                <a:latin typeface="Glacial Indifference" panose="020B0604020202020204" charset="0"/>
              </a:rPr>
              <a:t>installée</a:t>
            </a:r>
            <a:r>
              <a:rPr lang="fr-FR" sz="3500" dirty="0">
                <a:solidFill>
                  <a:srgbClr val="F9FAFD"/>
                </a:solidFill>
                <a:latin typeface="Glacial Indifference" panose="020B0604020202020204" charset="0"/>
              </a:rPr>
              <a:t> (avec </a:t>
            </a:r>
            <a:r>
              <a:rPr lang="fr-FR" sz="3500" u="sng" dirty="0">
                <a:solidFill>
                  <a:srgbClr val="F9FAFD"/>
                </a:solidFill>
                <a:latin typeface="Glacial Indifference" panose="020B0604020202020204" charset="0"/>
              </a:rPr>
              <a:t>notamment ses forces armées</a:t>
            </a: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dans un autre pays ou un autre État</a:t>
            </a:r>
            <a:r>
              <a:rPr lang="fr-FR" sz="3500" dirty="0">
                <a:solidFill>
                  <a:srgbClr val="F9FAFD"/>
                </a:solidFill>
                <a:latin typeface="Glacial Indifference" panose="020B0604020202020204" charset="0"/>
              </a:rPr>
              <a:t> ».</a:t>
            </a:r>
          </a:p>
          <a:p>
            <a:pPr algn="r">
              <a:lnSpc>
                <a:spcPct val="110000"/>
              </a:lnSpc>
              <a:spcAft>
                <a:spcPts val="2400"/>
              </a:spcAft>
            </a:pPr>
            <a:r>
              <a:rPr lang="fr-FR" sz="2800" i="1" dirty="0">
                <a:solidFill>
                  <a:srgbClr val="F9FAFD"/>
                </a:solidFill>
                <a:latin typeface="Glacial Indifference" panose="020B0604020202020204" charset="0"/>
              </a:rPr>
              <a:t>Dictionnaire juridique</a:t>
            </a:r>
            <a:r>
              <a:rPr lang="fr-FR" sz="2800" dirty="0">
                <a:solidFill>
                  <a:srgbClr val="F9FAFD"/>
                </a:solidFill>
                <a:latin typeface="Glacial Indifference" panose="020B0604020202020204" charset="0"/>
              </a:rPr>
              <a:t> (2</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721.</a:t>
            </a:r>
          </a:p>
        </p:txBody>
      </p:sp>
      <p:sp>
        <p:nvSpPr>
          <p:cNvPr id="3" name="TextBox 2">
            <a:extLst>
              <a:ext uri="{FF2B5EF4-FFF2-40B4-BE49-F238E27FC236}">
                <a16:creationId xmlns:a16="http://schemas.microsoft.com/office/drawing/2014/main" id="{D0F7222C-B03B-FFFB-B63F-E8DE5B4D2B04}"/>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74527399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2D15121-41BF-C389-94D1-084E3CC414C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47D4A9E-6EB8-502F-346C-AF4531CC3631}"/>
              </a:ext>
            </a:extLst>
          </p:cNvPr>
          <p:cNvSpPr txBox="1"/>
          <p:nvPr/>
        </p:nvSpPr>
        <p:spPr>
          <a:xfrm>
            <a:off x="876300" y="647700"/>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514B5B0A-C0E1-576A-282F-CB78775A7995}"/>
              </a:ext>
            </a:extLst>
          </p:cNvPr>
          <p:cNvSpPr txBox="1"/>
          <p:nvPr/>
        </p:nvSpPr>
        <p:spPr>
          <a:xfrm>
            <a:off x="914400" y="2324100"/>
            <a:ext cx="16230600" cy="704808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Israël-bande de Gaza : les mots de la guerre</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"Crime de guerre", "terrorisme", "génocide"… Depuis l'attaque du Hamas en Israël et le début de l'offensive d'Israël dans la Bande de Gaza, le 7 octobre dernier,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ces mots saturent l’actualité</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termes lourds de sens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sont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employés parfois de façon abusive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dans le débat public généré par le conflit.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7 octobre dernier, le Hamas lançait une opération d’une violence sans précédent contre Israël. En franchissant le mur qui sépare Israël de la bande de Gaza, puis en tuant plus de 1400 personnes et en faisant près de 230 otages, le Hamas s’est attiré les foudres d’Israël, qui a déclenché une riposte d'une ampleur inédite contre l'enclave palestinienne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6134469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88D7A06-CDB6-06ED-ACE0-B14CE510820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6A6619D-0A31-D7A5-8856-32CE72D4473E}"/>
              </a:ext>
            </a:extLst>
          </p:cNvPr>
          <p:cNvSpPr txBox="1"/>
          <p:nvPr/>
        </p:nvSpPr>
        <p:spPr>
          <a:xfrm>
            <a:off x="838200" y="495300"/>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DDCFA7A3-E3D8-5BE8-05FD-8FF9D5444A75}"/>
              </a:ext>
            </a:extLst>
          </p:cNvPr>
          <p:cNvSpPr txBox="1"/>
          <p:nvPr/>
        </p:nvSpPr>
        <p:spPr>
          <a:xfrm>
            <a:off x="914400" y="2019300"/>
            <a:ext cx="16230600" cy="764055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Israël-bande de Gaza : les mots de la guerre</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Une offensive que le monde entier s’empresse de commenter. Les accusations fusent et les partisans des deux bords assurent que l’autre partie est coupable du pire. En France, la gauche, sommée de qualifier le Hamas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terroriste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dénonce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nettoyage ethnique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cours à Gaza, tandis que la ministre des Affaires étrangères Catherine Colonna considère que les attaques du Hamas s'apparentent à des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crimes contre l'humanité</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pays arabes, largement mobilisés pour la cause palestinienne, pointent du doigt Israël qui se rendrait coupable selon eux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crimes de guerre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président turc […] Erdogan évoquant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après une frappe ayant détruit un hôpital dans la bande de Gaza ».</a:t>
            </a:r>
          </a:p>
          <a:p>
            <a:pPr marL="0" marR="0" lvl="0" indent="0" algn="r" defTabSz="914400" rtl="0" eaLnBrk="1" fontAlgn="auto" latinLnBrk="0" hangingPunct="1">
              <a:lnSpc>
                <a:spcPct val="11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09252911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60317F3-E0FE-4DD4-EF14-B981A8C6350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407E9F4-04A3-532F-36BA-C908BC32DF42}"/>
              </a:ext>
            </a:extLst>
          </p:cNvPr>
          <p:cNvSpPr txBox="1"/>
          <p:nvPr/>
        </p:nvSpPr>
        <p:spPr>
          <a:xfrm>
            <a:off x="838200" y="419100"/>
            <a:ext cx="167259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F8AB766E-7314-F75F-89BE-2A811A201778}"/>
              </a:ext>
            </a:extLst>
          </p:cNvPr>
          <p:cNvSpPr txBox="1"/>
          <p:nvPr/>
        </p:nvSpPr>
        <p:spPr>
          <a:xfrm>
            <a:off x="914400" y="1866900"/>
            <a:ext cx="16230600" cy="826072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1"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Crime de guerre</a:t>
            </a:r>
            <a:r>
              <a:rPr kumimoji="0" lang="fr-FR" sz="3400" b="1"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notion de crime de guerre a toujours existé mais elle a été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définie juridiquement à la fin du XIX</a:t>
            </a:r>
            <a:r>
              <a:rPr kumimoji="0" lang="fr-FR" sz="3400" b="0" i="0" u="sng"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et au début du XX</a:t>
            </a:r>
            <a:r>
              <a:rPr kumimoji="0" lang="fr-FR" sz="3400" b="0" i="0" u="sng"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siècle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plusieurs conventions des Nations Unies et des protocoles additionnels, adoptés entre 1899 et 1977.</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Il n’y a donc pas de texte de droit international unique codifiant à lui seul les crimes de guerre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ils sont considérés comme relevant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 coutumier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droit coutumier se fonde, comme son nom l’indique, sur un ensemble de coutumes, d’usages, suivis par un groupe social. Employé par les Nations Unies, la notion de droit coutumier sous-entend qu'une règle s’applique à tous les États, qu’ils aient ratifié les conventions de l’ONU ou non.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Ainsi,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selon l’ONU les crimes de guerres sont “des violations du droit international humanitaire”, qui ont toujours lieu lors d'un conflit armé [ou non], international ou non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72407286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F807A31-01BA-D652-4D21-005E48297C7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CE37BCD-BB3A-19A8-28CA-2C2BE087111F}"/>
              </a:ext>
            </a:extLst>
          </p:cNvPr>
          <p:cNvSpPr txBox="1"/>
          <p:nvPr/>
        </p:nvSpPr>
        <p:spPr>
          <a:xfrm>
            <a:off x="838200" y="72390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D4B14425-0CD2-C4A9-3A48-4C17C4C7562D}"/>
              </a:ext>
            </a:extLst>
          </p:cNvPr>
          <p:cNvSpPr txBox="1"/>
          <p:nvPr/>
        </p:nvSpPr>
        <p:spPr>
          <a:xfrm>
            <a:off x="914400" y="2247900"/>
            <a:ext cx="16230600" cy="740972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 violations regroupent un vaste ensemble d’actes interdits parmi lesquels le meurtre, la torture, la prise d’otage, l’usage de poison ou d’armes empoisonnées, le </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fait de diriger intentionnellement des attaques contre la population civile, la conscription forcée, notamment de mineurs de moins de 15 ans, la déportation et les violences sexuelles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être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caractérisés comme des crimes de guerre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 actes doivent regrouper deux éléments importants :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aspect contextuel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d’abord, puisque ces crimes doivent avoir été commis dans le cadre d’un conflit armé international ou non, et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aspect psychologique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effet, il faut prouver “l'intention et la connaissance, tant en ce qui concerne l'acte lui-même que l'élément contextuel” pour attribuer la qualification de crime de guerre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2730719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C95436B-6C9B-1C77-3B23-B6B03A405CD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7342F3B-5A07-4A5A-9DFF-FDBB76EE0CCD}"/>
              </a:ext>
            </a:extLst>
          </p:cNvPr>
          <p:cNvSpPr txBox="1"/>
          <p:nvPr/>
        </p:nvSpPr>
        <p:spPr>
          <a:xfrm>
            <a:off x="838200" y="357386"/>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DC03F326-07D0-A59C-F809-C9386CFA23DE}"/>
              </a:ext>
            </a:extLst>
          </p:cNvPr>
          <p:cNvSpPr txBox="1"/>
          <p:nvPr/>
        </p:nvSpPr>
        <p:spPr>
          <a:xfrm>
            <a:off x="914400" y="1748906"/>
            <a:ext cx="16230600" cy="857619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1"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Crime contre l’humanité </a:t>
            </a:r>
          </a:p>
          <a:p>
            <a:pPr marL="0" marR="0" lvl="0" indent="0" algn="just" defTabSz="914400" rtl="0" eaLnBrk="1" fontAlgn="auto" latinLnBrk="0" hangingPunct="1">
              <a:lnSpc>
                <a:spcPct val="110000"/>
              </a:lnSpc>
              <a:spcBef>
                <a:spcPts val="0"/>
              </a:spcBef>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crimes contre l’humanité ont été « juridiquement consacré[s] en 1945 par le Statut du Tribunal de Nuremberg ».</a:t>
            </a:r>
          </a:p>
          <a:p>
            <a:pPr marL="0" marR="0" lvl="0" indent="0" algn="r" defTabSz="914400" rtl="0" eaLnBrk="1" fontAlgn="auto" latinLnBrk="0" hangingPunct="1">
              <a:lnSpc>
                <a:spcPct val="110000"/>
              </a:lnSpc>
              <a:spcBef>
                <a:spcPts val="0"/>
              </a:spcBef>
              <a:spcAft>
                <a:spcPts val="24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Lexique des termes juridiques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(26</a:t>
            </a:r>
            <a:r>
              <a:rPr kumimoji="0" lang="fr-FR" sz="28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ème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éd.), p. </a:t>
            </a:r>
            <a:r>
              <a:rPr lang="fr-FR" sz="2800" dirty="0">
                <a:solidFill>
                  <a:srgbClr val="F9FAFD"/>
                </a:solidFill>
                <a:latin typeface="Glacial Indifference" panose="020B0604020202020204" charset="0"/>
              </a:rPr>
              <a:t>323</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Aujourd’hui, ils sont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définis en 1998 par le Statut de Rome [article 7]</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crée la Cour pénale internationale (CPI). Comme les crimes de guerre, ils relèvent du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 coutumier</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sont donc interdits y compris pour les pays qui ne reconnaissent pas l’autorité de la CPI.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crimes contre l’humanité sont définis comme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des actes commis dans le cadre d’une attaque généralisée ou systématique lancée contre toute population civile et en connaissance de cette attaque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Contrairement aux crimes de guerre, ils peuvent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survenir dans un contexte pacifique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7102377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8585E84-7B4A-6484-8B81-512675F74AA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39A16BC-5B59-A62C-F61D-9DF6E250A652}"/>
              </a:ext>
            </a:extLst>
          </p:cNvPr>
          <p:cNvSpPr txBox="1"/>
          <p:nvPr/>
        </p:nvSpPr>
        <p:spPr>
          <a:xfrm>
            <a:off x="838200" y="81533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0633E6DE-C3B3-4D2D-1496-AF67FFF2E2F8}"/>
              </a:ext>
            </a:extLst>
          </p:cNvPr>
          <p:cNvSpPr txBox="1"/>
          <p:nvPr/>
        </p:nvSpPr>
        <p:spPr>
          <a:xfrm>
            <a:off x="914400" y="2400300"/>
            <a:ext cx="16230600" cy="740972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liste des actes pouvant constituer des crimes contre l’humanité comprend le meurtre, l’extermination, la réduction en esclavage, la déportation ou le transfert forcé de population, l’emprisonnement, la torture, les violences sexuelles, la persécution, les disparitions forcées de personnes, le crime d’apartheid et “d’autres actes inhumains causant intentionnellement de grandes souffrances ou des atteintes graves à l’intégrité physique ou à la santé physique ou mentale”.</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être constitutifs de crimes contre l'humanité, ces actes (et seulement ces actes) doivent être accompagnés de deux autres éléments. Ils doivent avoir été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commis dans le cadre d'une attaque généralisée ou systématique lancée contre toute population civile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élément contextuel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 connaissance de cette attaque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8526255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1D69EA5-A5B3-50DB-9E7E-D58C46C214A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A51FD34-CB34-5519-789D-FA9AFE260897}"/>
              </a:ext>
            </a:extLst>
          </p:cNvPr>
          <p:cNvSpPr txBox="1"/>
          <p:nvPr/>
        </p:nvSpPr>
        <p:spPr>
          <a:xfrm>
            <a:off x="838200" y="96773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0063B31D-D3C1-09AC-4A5C-407FDD6882C5}"/>
              </a:ext>
            </a:extLst>
          </p:cNvPr>
          <p:cNvSpPr txBox="1"/>
          <p:nvPr/>
        </p:nvSpPr>
        <p:spPr>
          <a:xfrm>
            <a:off x="914400" y="2668637"/>
            <a:ext cx="16154400" cy="413959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dernier aspect, appelé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élément psychologique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rejoint l’aspect contextuel dans le sens où les crimes contre l’humanité impliquent soit une violence à grande échelle, qu'il s'agisse du nombre de victimes ou de l'importance de la zone géographique, soit une forme de violence méthodique, c’est-à-dire systématique. Les actes de violence aléatoires, accidentels ou isolés ne peuvent donc pas être qualifiés de crime contre l’humanité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10542434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95348CE-FC9D-E7E2-4456-E20B1309968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DFD8684-82F6-3BF8-8068-59909B76CB74}"/>
              </a:ext>
            </a:extLst>
          </p:cNvPr>
          <p:cNvSpPr txBox="1"/>
          <p:nvPr/>
        </p:nvSpPr>
        <p:spPr>
          <a:xfrm>
            <a:off x="914400" y="662186"/>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72572699-4432-C96E-1CAF-5CA82DAC1C06}"/>
              </a:ext>
            </a:extLst>
          </p:cNvPr>
          <p:cNvSpPr txBox="1"/>
          <p:nvPr/>
        </p:nvSpPr>
        <p:spPr>
          <a:xfrm>
            <a:off x="914400" y="2095500"/>
            <a:ext cx="16230600" cy="760823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1"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Crime de génocide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terme de génocide est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utilisé pour la première fois en 1944</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un avocat polonais, Raphaël Lemkin, pour qualifier les politiques nazies d’extermination des Juifs.</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crime de génocide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peut constituer un crime contre l’humanité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il a été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érigé en crime autonome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dans la Convention pour la prévention et la répression du crime de génocide des Nations Unies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1948</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crime de génocide peut être commis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dans le contexte d’un conflit armé, (international ou non), mais également en temps de paix</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même si c’est plus rare.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Selon la définition de l’ONU, on peut parler de génocide pour certains actes "commis dans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l'intention de détruire, en tout ou en partie, un groupe national, ethnique, racial ou religieux</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1766287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D4FEE46-0EDF-0954-26A0-1ED46CD8BB0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7D89F2B-7929-31D4-114F-824F15B00CCD}"/>
              </a:ext>
            </a:extLst>
          </p:cNvPr>
          <p:cNvSpPr txBox="1"/>
          <p:nvPr/>
        </p:nvSpPr>
        <p:spPr>
          <a:xfrm>
            <a:off x="838200" y="64770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64AE5057-8F4D-9A5E-EE98-B006DB473B61}"/>
              </a:ext>
            </a:extLst>
          </p:cNvPr>
          <p:cNvSpPr txBox="1"/>
          <p:nvPr/>
        </p:nvSpPr>
        <p:spPr>
          <a:xfrm>
            <a:off x="914400" y="2171700"/>
            <a:ext cx="16230600" cy="764517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 actes comprennent le meurtre de membres du groupe, les atteintes graves à l’intégrité physique ou mentale de membres du groupe, la soumission intentionnelle du groupe à des conditions d’existence devant entraîner sa destruction physique totale ou partielle, les mesures visant à entraver les naissances au sein du groupe, et le transfert forcé d’enfants du groupe à un autre groupe.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Là aussi, pour qualifier le génocide, il faut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aspect matériel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(c’est-à-dire la commission d’un des actes listés ci-dessus, envers un groupe bien précis) et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élément psychologique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"l’intention de détruire, en tout ou en partie, un groupe national, ethnique, racial ou religieux, comme tel". Cet aspect est de loin le plus difficile à prouver, or “c’est cette intention spéciale qui rend le crime de génocide si particulier” précise l’ONU. Enfin à cette intention doit s’associer un plan ou une politique voulue par un État ou une organisation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32760981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E0350BF-CF9C-F2D1-4820-D7D2BAB18BA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25FDFFF-9276-D980-3188-996AB208159A}"/>
              </a:ext>
            </a:extLst>
          </p:cNvPr>
          <p:cNvSpPr txBox="1"/>
          <p:nvPr/>
        </p:nvSpPr>
        <p:spPr>
          <a:xfrm>
            <a:off x="1028700" y="10431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2486DDAA-7629-B4CF-AFC5-E9CBD0422507}"/>
              </a:ext>
            </a:extLst>
          </p:cNvPr>
          <p:cNvSpPr txBox="1"/>
          <p:nvPr/>
        </p:nvSpPr>
        <p:spPr>
          <a:xfrm>
            <a:off x="1076827" y="2781300"/>
            <a:ext cx="15915773" cy="5539978"/>
          </a:xfrm>
          <a:prstGeom prst="rect">
            <a:avLst/>
          </a:prstGeom>
        </p:spPr>
        <p:txBody>
          <a:bodyPr wrap="square" lIns="0" tIns="0" rIns="0" bIns="0" rtlCol="0" anchor="t">
            <a:spAutoFit/>
          </a:bodyPr>
          <a:lstStyle/>
          <a:p>
            <a:pPr marL="0" lvl="0" indent="0" algn="just"/>
            <a:r>
              <a:rPr lang="fr-FR" sz="3600" u="none" dirty="0">
                <a:solidFill>
                  <a:srgbClr val="F9FAFD"/>
                </a:solidFill>
                <a:latin typeface="Glacial Indifference" panose="020B0604020202020204" charset="0"/>
              </a:rPr>
              <a:t>En établissant un parallélisme entre les échanges linguistiques et économiques, Bourdieu rappelle que « les discours ne sont pas seulement […] des signes destinés à être compris, déchiffrés ; ce sont aussi des </a:t>
            </a:r>
            <a:r>
              <a:rPr lang="fr-FR" sz="3600" i="1" u="none" dirty="0">
                <a:solidFill>
                  <a:srgbClr val="F9FAFD"/>
                </a:solidFill>
                <a:latin typeface="Glacial Indifference" panose="020B0604020202020204" charset="0"/>
              </a:rPr>
              <a:t>signes de richesse</a:t>
            </a:r>
            <a:r>
              <a:rPr lang="fr-FR" sz="3600" u="none" dirty="0">
                <a:solidFill>
                  <a:srgbClr val="F9FAFD"/>
                </a:solidFill>
                <a:latin typeface="Glacial Indifference" panose="020B0604020202020204" charset="0"/>
              </a:rPr>
              <a:t> destinés à être évalués, appréciés, et des </a:t>
            </a:r>
            <a:r>
              <a:rPr lang="fr-FR" sz="3600" i="1" u="sng" dirty="0">
                <a:solidFill>
                  <a:srgbClr val="F9FAFD"/>
                </a:solidFill>
                <a:latin typeface="Glacial Indifference" panose="020B0604020202020204" charset="0"/>
              </a:rPr>
              <a:t>signes de d’autorité</a:t>
            </a:r>
            <a:r>
              <a:rPr lang="fr-FR" sz="3600" u="none" dirty="0">
                <a:solidFill>
                  <a:srgbClr val="F9FAFD"/>
                </a:solidFill>
                <a:latin typeface="Glacial Indifference" panose="020B0604020202020204" charset="0"/>
              </a:rPr>
              <a:t>, destinés à être crus et obéis ».</a:t>
            </a:r>
          </a:p>
          <a:p>
            <a:pPr marL="0" lvl="0" indent="0" algn="r"/>
            <a:r>
              <a:rPr lang="fr-FR" sz="2800" u="none" dirty="0">
                <a:solidFill>
                  <a:srgbClr val="F9FAFD"/>
                </a:solidFill>
                <a:latin typeface="Glacial Indifference" panose="020B0604020202020204" charset="0"/>
              </a:rPr>
              <a:t>Bourdieu, </a:t>
            </a:r>
            <a:r>
              <a:rPr lang="fr-FR" sz="2800" i="1" u="none" dirty="0">
                <a:solidFill>
                  <a:srgbClr val="F9FAFD"/>
                </a:solidFill>
                <a:latin typeface="Glacial Indifference" panose="020B0604020202020204" charset="0"/>
              </a:rPr>
              <a:t>Ce que parler veut dire</a:t>
            </a:r>
            <a:r>
              <a:rPr lang="fr-FR" sz="2800" u="none" dirty="0">
                <a:solidFill>
                  <a:srgbClr val="F9FAFD"/>
                </a:solidFill>
                <a:latin typeface="Glacial Indifference" panose="020B0604020202020204" charset="0"/>
              </a:rPr>
              <a:t>, p. 60.</a:t>
            </a:r>
          </a:p>
          <a:p>
            <a:pPr marL="0" lvl="0" indent="0" algn="just"/>
            <a:endParaRPr lang="fr-FR" sz="3600" dirty="0">
              <a:solidFill>
                <a:srgbClr val="F9FAFD"/>
              </a:solidFill>
              <a:latin typeface="Glacial Indifference" panose="020B0604020202020204" charset="0"/>
            </a:endParaRPr>
          </a:p>
          <a:p>
            <a:pPr marL="0" lvl="0" indent="0" algn="just">
              <a:lnSpc>
                <a:spcPct val="110000"/>
              </a:lnSpc>
            </a:pPr>
            <a:r>
              <a:rPr lang="fr-FR" sz="3600" dirty="0">
                <a:solidFill>
                  <a:srgbClr val="F9FAFD"/>
                </a:solidFill>
                <a:latin typeface="Glacial Indifference" panose="020B0604020202020204" charset="0"/>
              </a:rPr>
              <a:t>Un rapport d’</a:t>
            </a:r>
            <a:r>
              <a:rPr lang="fr-FR" sz="3600" u="sng" dirty="0">
                <a:solidFill>
                  <a:srgbClr val="F9FAFD"/>
                </a:solidFill>
                <a:latin typeface="Glacial Indifference" panose="020B0604020202020204" charset="0"/>
              </a:rPr>
              <a:t>interdépendance</a:t>
            </a:r>
            <a:r>
              <a:rPr lang="fr-FR" sz="3600" dirty="0">
                <a:solidFill>
                  <a:srgbClr val="F9FAFD"/>
                </a:solidFill>
                <a:latin typeface="Glacial Indifference" panose="020B0604020202020204" charset="0"/>
              </a:rPr>
              <a:t> s’établit ainsi </a:t>
            </a:r>
            <a:r>
              <a:rPr lang="fr-FR" sz="3600" u="sng" dirty="0">
                <a:solidFill>
                  <a:srgbClr val="F9FAFD"/>
                </a:solidFill>
                <a:latin typeface="Glacial Indifference" panose="020B0604020202020204" charset="0"/>
              </a:rPr>
              <a:t>entre langage et autorité</a:t>
            </a:r>
            <a:r>
              <a:rPr lang="fr-FR" sz="3600" dirty="0">
                <a:solidFill>
                  <a:srgbClr val="F9FAFD"/>
                </a:solidFill>
                <a:latin typeface="Glacial Indifference" panose="020B0604020202020204" charset="0"/>
              </a:rPr>
              <a:t> : cette dernière peut être renforcée et mise en évidence par le discours, mais elle est en même temps essentielle pour que la validité du discours soit reconnue.</a:t>
            </a:r>
          </a:p>
        </p:txBody>
      </p:sp>
    </p:spTree>
    <p:extLst>
      <p:ext uri="{BB962C8B-B14F-4D97-AF65-F5344CB8AC3E}">
        <p14:creationId xmlns:p14="http://schemas.microsoft.com/office/powerpoint/2010/main" val="425837444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78C2053-A52C-096C-D05A-059DE084F8C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B451702-07FE-C027-C6B4-F61AC50F5CE1}"/>
              </a:ext>
            </a:extLst>
          </p:cNvPr>
          <p:cNvSpPr txBox="1"/>
          <p:nvPr/>
        </p:nvSpPr>
        <p:spPr>
          <a:xfrm>
            <a:off x="838200" y="57150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0F1B8928-EBEA-1799-0EC9-D46B0BA792AE}"/>
              </a:ext>
            </a:extLst>
          </p:cNvPr>
          <p:cNvSpPr txBox="1"/>
          <p:nvPr/>
        </p:nvSpPr>
        <p:spPr>
          <a:xfrm>
            <a:off x="914400" y="2019300"/>
            <a:ext cx="16230600" cy="802989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1"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Nettoyage ethnique</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terme de nettoyage ethnique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ne relève pas du droit international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terme est apparu pour la première fois dans les travaux d’une commission d'experts des Nations Unies chargée d'examiner les violations du droit international humanitaire commises sur le territoire de l'ex-Yougoslavie dans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années 90</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Ils définissent le nettoyage ethnique comme "le fait de rendre une zone ethniquement homogène en utilisant la force ou l’intimidation pour faire disparaître de la zone en question des personnes appartenant à des groupes déterminés".</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nettoyage ethnique relève aussi d’une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politique délibérée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conçue par un groupe ethnique ou religieux visant à faire disparaître, par le recours à la violence et à la terreur, des populations civiles appartenant à une communauté ethnique ou religieuse distincte de certaines zones géographiques”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24685683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8021742-697B-98A9-1B99-88E9AEC2ED9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FDF9E2C-B9F0-1E30-7856-1DADDB87F34E}"/>
              </a:ext>
            </a:extLst>
          </p:cNvPr>
          <p:cNvSpPr txBox="1"/>
          <p:nvPr/>
        </p:nvSpPr>
        <p:spPr>
          <a:xfrm>
            <a:off x="838200" y="96773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87E4D43B-7FA3-01C9-FA16-57BDF2576B9C}"/>
              </a:ext>
            </a:extLst>
          </p:cNvPr>
          <p:cNvSpPr txBox="1"/>
          <p:nvPr/>
        </p:nvSpPr>
        <p:spPr>
          <a:xfrm>
            <a:off x="914400" y="2668637"/>
            <a:ext cx="16154400" cy="3561488"/>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Aux yeux de la Commission ayant mis au point le concept, le nettoyage ethnique peut constituer un crime contre l’humanité, voire relever de la convention sur le génocide. Mais il ne s’agit que de l’avis d’une Commission, et aucune résolution ni aucun texte de loi n’est depuis venu conforter l’existence de cette notion dans le droit international ».</a:t>
            </a:r>
          </a:p>
          <a:p>
            <a:pPr marL="0" marR="0" lvl="0" indent="0" algn="r" defTabSz="914400" rtl="0" eaLnBrk="1" fontAlgn="auto" latinLnBrk="0" hangingPunct="1">
              <a:lnSpc>
                <a:spcPct val="11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42587521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35C98C1-9252-C3E5-4179-43269D5B57A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8BDFE74-5680-7EDB-97C4-3080FE1DC192}"/>
              </a:ext>
            </a:extLst>
          </p:cNvPr>
          <p:cNvSpPr txBox="1"/>
          <p:nvPr/>
        </p:nvSpPr>
        <p:spPr>
          <a:xfrm>
            <a:off x="838200" y="72390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83FF0BF9-F74F-D0FF-5CBC-E5C471905A81}"/>
              </a:ext>
            </a:extLst>
          </p:cNvPr>
          <p:cNvSpPr txBox="1"/>
          <p:nvPr/>
        </p:nvSpPr>
        <p:spPr>
          <a:xfrm>
            <a:off x="914400" y="2247900"/>
            <a:ext cx="16230600" cy="706244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1"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Terrorisme</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mot de terrorisme n’a, à ce jour,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de définition précise en droit international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“reste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chargé de connotations politiques et idéologiques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rappelle l’ONG Médecins sans frontières dans son dictionnaire pratique du droit humanitaire.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Nations Unies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proposent 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première définition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 terrorisme en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1999</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sera affinée en 2004. Dans cette définition, le terrorisme est décrit comme “tout acte […] commis dans l’intention de causer la mort ou des blessures graves à des civils ou à des non-combattants, qui a pour objet, par sa nature ou son contexte, d’intimider une population ou de contraindre un gouvernement ou une organisation internationale à accomplir un acte ou à s’abstenir de le faire “. ».</a:t>
            </a:r>
          </a:p>
          <a:p>
            <a:pPr marL="0" marR="0" lvl="0" indent="0" algn="r" defTabSz="914400" rtl="0" eaLnBrk="1" fontAlgn="auto" latinLnBrk="0" hangingPunct="1">
              <a:lnSpc>
                <a:spcPct val="11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3539317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31490F2-CD57-12F9-4A36-5FC851FB227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529B669-39ED-7D84-4B8C-13D6228EC1A7}"/>
              </a:ext>
            </a:extLst>
          </p:cNvPr>
          <p:cNvSpPr txBox="1"/>
          <p:nvPr/>
        </p:nvSpPr>
        <p:spPr>
          <a:xfrm>
            <a:off x="838200" y="89153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75A446B7-3BE6-C12A-8AF0-7B6BB29B95BB}"/>
              </a:ext>
            </a:extLst>
          </p:cNvPr>
          <p:cNvSpPr txBox="1"/>
          <p:nvPr/>
        </p:nvSpPr>
        <p:spPr>
          <a:xfrm>
            <a:off x="914400" y="2552700"/>
            <a:ext cx="16230600" cy="650947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2002</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l’Union européenne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propose elle aussi une définition, beaucoup plus précise, puisqu’elle détaille de façon exhaustive les actes constitutifs du terrorisme. Selon cette définition, sont considérés comme du terrorisme “les actes intentionnels qui, par leur nature ou leur contexte, peuvent porter gravement atteinte à un pays ou à une organisation internationale”.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Ils doivent être commis dans le but d’intimider une population, de contraindre des pouvoirs publics ou une organisation internationale à accomplir ou à s’abstenir d’accomplir un acte quelconque, ou de gravement déstabiliser ou détruire les structures fondamentales politiques, constitutionnelles, économiques ou sociales d’un pays ou une organisation internationale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1213265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518B02A-C318-DD29-83F2-23F8B50DB4D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46AD12E-6951-E296-CA56-F938F263E914}"/>
              </a:ext>
            </a:extLst>
          </p:cNvPr>
          <p:cNvSpPr txBox="1"/>
          <p:nvPr/>
        </p:nvSpPr>
        <p:spPr>
          <a:xfrm>
            <a:off x="838200" y="891530"/>
            <a:ext cx="167640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
        <p:nvSpPr>
          <p:cNvPr id="7" name="TextBox 7">
            <a:extLst>
              <a:ext uri="{FF2B5EF4-FFF2-40B4-BE49-F238E27FC236}">
                <a16:creationId xmlns:a16="http://schemas.microsoft.com/office/drawing/2014/main" id="{BD4E4BAF-219B-1FB3-E6CD-48FA6C922E9C}"/>
              </a:ext>
            </a:extLst>
          </p:cNvPr>
          <p:cNvSpPr txBox="1"/>
          <p:nvPr/>
        </p:nvSpPr>
        <p:spPr>
          <a:xfrm>
            <a:off x="914400" y="2628900"/>
            <a:ext cx="16230600" cy="558614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liste des actes entrant dans cette définition européenne est longue et comprend  les atteintes graves à l’intégrité physique d’une personne et celles  pouvant entraîner la mort, l’enlèvement ou la prise d’otage, les destructions massives de biens publics ou gouvernementaux mais aussi attaques envers les systèmes informatiques, les actes de piraterie ou encore la perturbation ou l’interruption de l’approvisionnement en eau, en électricité ou toute autre ressource naturelle fondamentale ayant pour effet de mettre en danger des vies humaines.</a:t>
            </a: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Cette définition ne s’applique toutefois pas aux actes des forces armées en période de conflit ou dans le cadre de leurs fonctions officielles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novembre 2023.</a:t>
            </a:r>
          </a:p>
        </p:txBody>
      </p:sp>
    </p:spTree>
    <p:extLst>
      <p:ext uri="{BB962C8B-B14F-4D97-AF65-F5344CB8AC3E}">
        <p14:creationId xmlns:p14="http://schemas.microsoft.com/office/powerpoint/2010/main" val="147995081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3398B0B-DB98-C700-56A3-DE7F6EDD504F}"/>
              </a:ext>
            </a:extLst>
          </p:cNvPr>
          <p:cNvSpPr txBox="1"/>
          <p:nvPr/>
        </p:nvSpPr>
        <p:spPr>
          <a:xfrm>
            <a:off x="838200" y="966986"/>
            <a:ext cx="16497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Dictionnaires juridiques</a:t>
            </a:r>
          </a:p>
        </p:txBody>
      </p:sp>
      <p:sp>
        <p:nvSpPr>
          <p:cNvPr id="4" name="TextBox 4">
            <a:extLst>
              <a:ext uri="{FF2B5EF4-FFF2-40B4-BE49-F238E27FC236}">
                <a16:creationId xmlns:a16="http://schemas.microsoft.com/office/drawing/2014/main" id="{FF4ECA78-04B7-BDCF-4D7E-6B7632B88F2F}"/>
              </a:ext>
            </a:extLst>
          </p:cNvPr>
          <p:cNvSpPr txBox="1"/>
          <p:nvPr/>
        </p:nvSpPr>
        <p:spPr>
          <a:xfrm>
            <a:off x="914400" y="2705100"/>
            <a:ext cx="16383000" cy="46166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4">
            <a:extLst>
              <a:ext uri="{FF2B5EF4-FFF2-40B4-BE49-F238E27FC236}">
                <a16:creationId xmlns:a16="http://schemas.microsoft.com/office/drawing/2014/main" id="{897F9997-3549-AEB4-AF48-1A4FFEF0DAD3}"/>
              </a:ext>
            </a:extLst>
          </p:cNvPr>
          <p:cNvSpPr txBox="1"/>
          <p:nvPr/>
        </p:nvSpPr>
        <p:spPr>
          <a:xfrm>
            <a:off x="914400" y="2781300"/>
            <a:ext cx="16687800" cy="276998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Cornu, G. (sous la direction de), 2020,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Vocabulaire juridique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PUF.</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Cabrillac, R. (sous la direction de), 2021,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Dictionnaire du vocabulaire juridique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LexisNexis.</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Guinchard, S. et Debard, T. (sous la direction de), 2018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Lexique des termes juridiques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Dalloz.</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Puigelier, C., 2017,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Dictionnaire juridique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Bruxelles, Bruylant.</a:t>
            </a:r>
          </a:p>
        </p:txBody>
      </p:sp>
    </p:spTree>
    <p:extLst>
      <p:ext uri="{BB962C8B-B14F-4D97-AF65-F5344CB8AC3E}">
        <p14:creationId xmlns:p14="http://schemas.microsoft.com/office/powerpoint/2010/main" val="40716448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25DBC2-2ECB-D1A8-124E-E78E5689C49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08100D9-3BE1-FC30-EBB9-EA4B5DE1B4CB}"/>
              </a:ext>
            </a:extLst>
          </p:cNvPr>
          <p:cNvSpPr txBox="1"/>
          <p:nvPr/>
        </p:nvSpPr>
        <p:spPr>
          <a:xfrm>
            <a:off x="952500" y="408682"/>
            <a:ext cx="46101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FFFFFF"/>
                </a:solidFill>
                <a:effectLst/>
                <a:uLnTx/>
                <a:uFillTx/>
                <a:latin typeface="Glacial Indifference"/>
                <a:ea typeface="+mn-ea"/>
                <a:cs typeface="+mn-cs"/>
              </a:rPr>
              <a:t>S</a:t>
            </a:r>
            <a:r>
              <a:rPr kumimoji="0" lang="fr-FR" sz="7200" b="0" i="0" u="none" strike="noStrike" kern="1200" cap="none" spc="0" normalizeH="0" baseline="0" noProof="0" dirty="0">
                <a:ln>
                  <a:noFill/>
                </a:ln>
                <a:solidFill>
                  <a:srgbClr val="F9FAFD"/>
                </a:solidFill>
                <a:effectLst/>
                <a:uLnTx/>
                <a:uFillTx/>
                <a:latin typeface="Glacial Indifference"/>
                <a:ea typeface="+mn-ea"/>
                <a:cs typeface="+mn-cs"/>
              </a:rPr>
              <a:t>itographie</a:t>
            </a:r>
            <a:endParaRPr kumimoji="0" lang="fr-FR" sz="7200"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4" name="TextBox 4">
            <a:extLst>
              <a:ext uri="{FF2B5EF4-FFF2-40B4-BE49-F238E27FC236}">
                <a16:creationId xmlns:a16="http://schemas.microsoft.com/office/drawing/2014/main" id="{4C28D666-D018-1AD0-DDB8-594E3CF8ADDA}"/>
              </a:ext>
            </a:extLst>
          </p:cNvPr>
          <p:cNvSpPr txBox="1"/>
          <p:nvPr/>
        </p:nvSpPr>
        <p:spPr>
          <a:xfrm>
            <a:off x="990600" y="1817108"/>
            <a:ext cx="16383000" cy="7669792"/>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500 jours de guerre à Gaza et de captivité pour les otages du Hamas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Grégory Fontana,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17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Benyamin Nétanyahou menace de reprendre la guerre à Gaza et étend les opérations militaires en Cisjordanie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Isabelle Mandraud,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24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Conflit Israël-Hamas : "déplacer de force" les Palestiniens est une "sérieuse menace" pour le Moyen-Orient, selon l'Iran</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Figaro</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9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En Cisjordanie occupée, Israël vide des camps de réfugiés palestiniens, ses soldats ont pour ordre d’empêcher leur retour</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Nouvel Obs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23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7">
                  <a:extLst>
                    <a:ext uri="{A12FA001-AC4F-418D-AE19-62706E023703}">
                      <ahyp:hlinkClr xmlns:ahyp="http://schemas.microsoft.com/office/drawing/2018/hyperlinkcolor" val="tx"/>
                    </a:ext>
                  </a:extLst>
                </a:hlinkClick>
              </a:rPr>
              <a:t>En pleine guerre contre Gaza, Israël relance la colonisation en Cisjordanie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Pascal Brunel,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4 mars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8">
                  <a:extLst>
                    <a:ext uri="{A12FA001-AC4F-418D-AE19-62706E023703}">
                      <ahyp:hlinkClr xmlns:ahyp="http://schemas.microsoft.com/office/drawing/2018/hyperlinkcolor" val="tx"/>
                    </a:ext>
                  </a:extLst>
                </a:hlinkClick>
              </a:rPr>
              <a:t>Gaza : devant la Cour internationale de justice, le Nicaragua accuse l’Allemagne de faciliter un "génocide"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 mars 2024.</a:t>
            </a:r>
          </a:p>
        </p:txBody>
      </p:sp>
    </p:spTree>
    <p:extLst>
      <p:ext uri="{BB962C8B-B14F-4D97-AF65-F5344CB8AC3E}">
        <p14:creationId xmlns:p14="http://schemas.microsoft.com/office/powerpoint/2010/main" val="364271563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E26B063-9C03-78C0-29EE-896DA56804B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906A7BE-7DCA-F8E4-2046-D32E91E8E1C2}"/>
              </a:ext>
            </a:extLst>
          </p:cNvPr>
          <p:cNvSpPr txBox="1"/>
          <p:nvPr/>
        </p:nvSpPr>
        <p:spPr>
          <a:xfrm>
            <a:off x="952500" y="484882"/>
            <a:ext cx="46101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FFFFFF"/>
                </a:solidFill>
                <a:effectLst/>
                <a:uLnTx/>
                <a:uFillTx/>
                <a:latin typeface="Glacial Indifference"/>
                <a:ea typeface="+mn-ea"/>
                <a:cs typeface="+mn-cs"/>
              </a:rPr>
              <a:t>S</a:t>
            </a:r>
            <a:r>
              <a:rPr kumimoji="0" lang="fr-FR" sz="7200" b="0" i="0" u="none" strike="noStrike" kern="1200" cap="none" spc="0" normalizeH="0" baseline="0" noProof="0" dirty="0">
                <a:ln>
                  <a:noFill/>
                </a:ln>
                <a:solidFill>
                  <a:srgbClr val="F9FAFD"/>
                </a:solidFill>
                <a:effectLst/>
                <a:uLnTx/>
                <a:uFillTx/>
                <a:latin typeface="Glacial Indifference"/>
                <a:ea typeface="+mn-ea"/>
                <a:cs typeface="+mn-cs"/>
              </a:rPr>
              <a:t>itographie</a:t>
            </a:r>
            <a:endParaRPr kumimoji="0" lang="fr-FR" sz="7200"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4" name="TextBox 4">
            <a:extLst>
              <a:ext uri="{FF2B5EF4-FFF2-40B4-BE49-F238E27FC236}">
                <a16:creationId xmlns:a16="http://schemas.microsoft.com/office/drawing/2014/main" id="{F698E35C-EA03-D081-8EE7-03EB902E2299}"/>
              </a:ext>
            </a:extLst>
          </p:cNvPr>
          <p:cNvSpPr txBox="1"/>
          <p:nvPr/>
        </p:nvSpPr>
        <p:spPr>
          <a:xfrm>
            <a:off x="990600" y="1868968"/>
            <a:ext cx="16383000" cy="777033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Guerre à Gaza : le Hamas libère six nouveaux otages israéliens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22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Guerre à Gaza : les six otages libérés en Israël, la libération des prisonniers repoussée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Libération</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21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Guerre au Proche-Orient : l'armée israélienne annonce relever son "niveau d'alerte opérationnelle" autour de la bande de Gaza</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Paolo Philippe et Clément Parrot,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France info</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23 février 2025.</a:t>
            </a: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Guerre dans la bande de Gaza : le Hamas annonce qu'il va libérer six otages israéliens samedi et restituer quatre corps à Israël jeudi</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Juliette Campion et Fabien Jannic-Cherbonnel,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France info</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18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7">
                  <a:extLst>
                    <a:ext uri="{A12FA001-AC4F-418D-AE19-62706E023703}">
                      <ahyp:hlinkClr xmlns:ahyp="http://schemas.microsoft.com/office/drawing/2018/hyperlinkcolor" val="tx"/>
                    </a:ext>
                  </a:extLst>
                </a:hlinkClick>
              </a:rPr>
              <a:t>Guerre Israël-Hamas: Netanyahou ordonne de nouvelles opérations en Cisjordanie, la Palestine dénonce une "agression"</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Frédéric Brenon,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20 minutes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21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8">
                  <a:extLst>
                    <a:ext uri="{A12FA001-AC4F-418D-AE19-62706E023703}">
                      <ahyp:hlinkClr xmlns:ahyp="http://schemas.microsoft.com/office/drawing/2018/hyperlinkcolor" val="tx"/>
                    </a:ext>
                  </a:extLst>
                </a:hlinkClick>
              </a:rPr>
              <a:t>Guerre Israël-Hamas : pendant que le conflit fait rage à Gaza, la colonisation s’emballe en Cisjordanie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Samuel Forey,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10 février 2024.</a:t>
            </a:r>
          </a:p>
        </p:txBody>
      </p:sp>
    </p:spTree>
    <p:extLst>
      <p:ext uri="{BB962C8B-B14F-4D97-AF65-F5344CB8AC3E}">
        <p14:creationId xmlns:p14="http://schemas.microsoft.com/office/powerpoint/2010/main" val="265302323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1949C4B-32DE-977A-7C24-D7AEEE7087A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78AED2C-AA5D-079A-EFB1-898525F283BE}"/>
              </a:ext>
            </a:extLst>
          </p:cNvPr>
          <p:cNvSpPr txBox="1"/>
          <p:nvPr/>
        </p:nvSpPr>
        <p:spPr>
          <a:xfrm>
            <a:off x="914400" y="561082"/>
            <a:ext cx="46101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FFFFFF"/>
                </a:solidFill>
                <a:effectLst/>
                <a:uLnTx/>
                <a:uFillTx/>
                <a:latin typeface="Glacial Indifference"/>
                <a:ea typeface="+mn-ea"/>
                <a:cs typeface="+mn-cs"/>
              </a:rPr>
              <a:t>S</a:t>
            </a:r>
            <a:r>
              <a:rPr kumimoji="0" lang="fr-FR" sz="7200" b="0" i="0" u="none" strike="noStrike" kern="1200" cap="none" spc="0" normalizeH="0" baseline="0" noProof="0" dirty="0">
                <a:ln>
                  <a:noFill/>
                </a:ln>
                <a:solidFill>
                  <a:srgbClr val="F9FAFD"/>
                </a:solidFill>
                <a:effectLst/>
                <a:uLnTx/>
                <a:uFillTx/>
                <a:latin typeface="Glacial Indifference"/>
                <a:ea typeface="+mn-ea"/>
                <a:cs typeface="+mn-cs"/>
              </a:rPr>
              <a:t>itographie</a:t>
            </a:r>
            <a:endParaRPr kumimoji="0" lang="fr-FR" sz="7200"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4" name="TextBox 4">
            <a:extLst>
              <a:ext uri="{FF2B5EF4-FFF2-40B4-BE49-F238E27FC236}">
                <a16:creationId xmlns:a16="http://schemas.microsoft.com/office/drawing/2014/main" id="{56A1A5C3-438A-82CA-4406-9FDC98F42925}"/>
              </a:ext>
            </a:extLst>
          </p:cNvPr>
          <p:cNvSpPr txBox="1"/>
          <p:nvPr/>
        </p:nvSpPr>
        <p:spPr>
          <a:xfrm>
            <a:off x="990600" y="2167199"/>
            <a:ext cx="16383000" cy="586006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Israël-bande de Gaza : les mots de la guerre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Alicia Mihami,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2 novembre 2023.</a:t>
            </a: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La communauté internationale tente de dissuader Israël d'une attaque sur Rafah</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Les Echos, le 16 février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Lula compare la guerre à Gaza avec la Shoah : des pays latinos lui emboîtent le pas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L’Express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21 février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Proche-Orient : Israël et Palestine, quelle paix ?</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dossier thématique,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7">
                  <a:extLst>
                    <a:ext uri="{A12FA001-AC4F-418D-AE19-62706E023703}">
                      <ahyp:hlinkClr xmlns:ahyp="http://schemas.microsoft.com/office/drawing/2018/hyperlinkcolor" val="tx"/>
                    </a:ext>
                  </a:extLst>
                </a:hlinkClick>
              </a:rPr>
              <a:t>Recoloniser Gaza, le rêve plus si fou de certains Israéliens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Stéphane Amar,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L’Express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 mars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34479685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628900"/>
            <a:ext cx="16535400" cy="503932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Nommer les événements → le 8 mars</a:t>
            </a:r>
          </a:p>
          <a:p>
            <a:pPr algn="just">
              <a:spcAft>
                <a:spcPts val="600"/>
              </a:spcAft>
            </a:pPr>
            <a:endParaRPr lang="fr-FR" sz="3500" u="sng" dirty="0">
              <a:solidFill>
                <a:srgbClr val="F9FAFD"/>
              </a:solidFill>
              <a:latin typeface="Glacial Indifference" panose="020B0604020202020204" charset="0"/>
            </a:endParaRPr>
          </a:p>
          <a:p>
            <a:pPr algn="just">
              <a:lnSpc>
                <a:spcPct val="110000"/>
              </a:lnSpc>
              <a:spcAft>
                <a:spcPts val="1800"/>
              </a:spcAft>
            </a:pPr>
            <a:r>
              <a:rPr lang="fr-FR" sz="3500" dirty="0">
                <a:solidFill>
                  <a:srgbClr val="F9FAFD"/>
                </a:solidFill>
                <a:latin typeface="Glacial Indifference" panose="020B0604020202020204" charset="0"/>
              </a:rPr>
              <a:t>« La nomination ne se résume pas à une désignation de la réalité mais participe de la construction de la réalité par le discours »</a:t>
            </a:r>
          </a:p>
          <a:p>
            <a:pPr algn="r">
              <a:lnSpc>
                <a:spcPct val="110000"/>
              </a:lnSpc>
            </a:pPr>
            <a:r>
              <a:rPr lang="fr-FR" sz="2800" dirty="0">
                <a:solidFill>
                  <a:srgbClr val="F9FAFD"/>
                </a:solidFill>
                <a:latin typeface="Glacial Indifference" panose="020B0604020202020204" charset="0"/>
              </a:rPr>
              <a:t>Marie Veniard, </a:t>
            </a:r>
            <a:r>
              <a:rPr lang="fr-FR" sz="2800" i="1" dirty="0">
                <a:solidFill>
                  <a:srgbClr val="F9FAFD"/>
                </a:solidFill>
                <a:latin typeface="Glacial Indifference" panose="020B0604020202020204" charset="0"/>
              </a:rPr>
              <a:t>Nommer un événement: le désigner et/ou le signifier?</a:t>
            </a:r>
            <a:r>
              <a:rPr lang="fr-FR" sz="2800" dirty="0">
                <a:solidFill>
                  <a:srgbClr val="F9FAFD"/>
                </a:solidFill>
                <a:latin typeface="Glacial Indifference" panose="020B0604020202020204" charset="0"/>
              </a:rPr>
              <a:t>, p.34.</a:t>
            </a:r>
            <a:endParaRPr lang="fr-FR" sz="3500" dirty="0">
              <a:solidFill>
                <a:srgbClr val="F9FAFD"/>
              </a:solidFill>
              <a:latin typeface="Glacial Indifference" panose="020B0604020202020204" charset="0"/>
            </a:endParaRPr>
          </a:p>
          <a:p>
            <a:pPr algn="just">
              <a:lnSpc>
                <a:spcPct val="110000"/>
              </a:lnSpc>
              <a:spcAft>
                <a:spcPts val="600"/>
              </a:spcAft>
            </a:pPr>
            <a:r>
              <a:rPr lang="fr-FR" sz="3500" dirty="0">
                <a:solidFill>
                  <a:srgbClr val="F9FAFD"/>
                </a:solidFill>
                <a:latin typeface="Glacial Indifference" panose="020B0604020202020204" charset="0"/>
              </a:rPr>
              <a:t>		</a:t>
            </a:r>
            <a:r>
              <a:rPr lang="fr-FR" sz="4000" dirty="0">
                <a:solidFill>
                  <a:srgbClr val="F9FAFD"/>
                </a:solidFill>
                <a:latin typeface="Glacial Indifference" panose="020B0604020202020204" charset="0"/>
              </a:rPr>
              <a:t>↓</a:t>
            </a:r>
          </a:p>
          <a:p>
            <a:pPr algn="just">
              <a:lnSpc>
                <a:spcPct val="110000"/>
              </a:lnSpc>
              <a:spcAft>
                <a:spcPts val="600"/>
              </a:spcAft>
            </a:pPr>
            <a:r>
              <a:rPr lang="fr-FR" sz="3500" dirty="0">
                <a:solidFill>
                  <a:srgbClr val="F9FAFD"/>
                </a:solidFill>
                <a:latin typeface="Glacial Indifference" panose="020B0604020202020204" charset="0"/>
              </a:rPr>
              <a:t>impact de la nomination et dénomination (d’un événement) non seulement sur la perception individuelle, mais sur le contexte social</a:t>
            </a:r>
          </a:p>
        </p:txBody>
      </p:sp>
      <p:sp>
        <p:nvSpPr>
          <p:cNvPr id="3" name="TextBox 2">
            <a:extLst>
              <a:ext uri="{FF2B5EF4-FFF2-40B4-BE49-F238E27FC236}">
                <a16:creationId xmlns:a16="http://schemas.microsoft.com/office/drawing/2014/main" id="{24EB0DAE-A4E6-7882-4690-8CAEDFBF291F}"/>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1698564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68F3AFE-9292-81A3-1746-9299405FF38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A59D14C-BEF4-5140-E65B-8B6951C1F211}"/>
              </a:ext>
            </a:extLst>
          </p:cNvPr>
          <p:cNvSpPr txBox="1"/>
          <p:nvPr/>
        </p:nvSpPr>
        <p:spPr>
          <a:xfrm>
            <a:off x="1028700" y="9525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E7E3A4DE-7EE0-4867-0B1F-57178B01AFCC}"/>
              </a:ext>
            </a:extLst>
          </p:cNvPr>
          <p:cNvSpPr txBox="1"/>
          <p:nvPr/>
        </p:nvSpPr>
        <p:spPr>
          <a:xfrm>
            <a:off x="1076827" y="2628900"/>
            <a:ext cx="16068173" cy="5921621"/>
          </a:xfrm>
          <a:prstGeom prst="rect">
            <a:avLst/>
          </a:prstGeom>
        </p:spPr>
        <p:txBody>
          <a:bodyPr wrap="square" lIns="0" tIns="0" rIns="0" bIns="0" rtlCol="0" anchor="t">
            <a:spAutoFit/>
          </a:bodyPr>
          <a:lstStyle/>
          <a:p>
            <a:pPr marL="0" lvl="0" indent="0" algn="just">
              <a:lnSpc>
                <a:spcPct val="110000"/>
              </a:lnSpc>
              <a:spcAft>
                <a:spcPts val="1200"/>
              </a:spcAft>
            </a:pPr>
            <a:r>
              <a:rPr lang="fr-FR" sz="3600" dirty="0">
                <a:solidFill>
                  <a:srgbClr val="F9FAFD"/>
                </a:solidFill>
                <a:latin typeface="Glacial Indifference" panose="020B0604020202020204" charset="0"/>
              </a:rPr>
              <a:t>Pour que cette autorité soit reconnue, il faut que le discours en question vienne d’une </a:t>
            </a:r>
            <a:r>
              <a:rPr lang="fr-FR" sz="3600" u="sng" dirty="0">
                <a:solidFill>
                  <a:srgbClr val="F9FAFD"/>
                </a:solidFill>
                <a:latin typeface="Glacial Indifference" panose="020B0604020202020204" charset="0"/>
              </a:rPr>
              <a:t>personne socialement légitimée</a:t>
            </a:r>
            <a:r>
              <a:rPr lang="fr-FR" sz="3600" dirty="0">
                <a:solidFill>
                  <a:srgbClr val="F9FAFD"/>
                </a:solidFill>
                <a:latin typeface="Glacial Indifference" panose="020B0604020202020204" charset="0"/>
              </a:rPr>
              <a:t> à le produire. Sans cette légitimation, l’autorité et l’efficacité symbolique du discours s’écroulent.</a:t>
            </a:r>
          </a:p>
          <a:p>
            <a:pPr marL="0" lvl="0" indent="0" algn="just">
              <a:lnSpc>
                <a:spcPct val="110000"/>
              </a:lnSpc>
            </a:pPr>
            <a:r>
              <a:rPr lang="fr-FR" sz="3600" dirty="0">
                <a:solidFill>
                  <a:srgbClr val="F9FAFD"/>
                </a:solidFill>
                <a:latin typeface="Glacial Indifference" panose="020B0604020202020204" charset="0"/>
              </a:rPr>
              <a:t>	↓</a:t>
            </a:r>
          </a:p>
          <a:p>
            <a:pPr marL="0" lvl="0" indent="0" algn="just">
              <a:lnSpc>
                <a:spcPct val="110000"/>
              </a:lnSpc>
            </a:pPr>
            <a:r>
              <a:rPr lang="fr-FR" sz="3600" dirty="0">
                <a:solidFill>
                  <a:srgbClr val="F9FAFD"/>
                </a:solidFill>
                <a:latin typeface="Glacial Indifference" panose="020B0604020202020204" charset="0"/>
              </a:rPr>
              <a:t>Les conditions qui doivent être remplies pour que le sujet parlant soit légitimé socialement à s’exprimer sont appelées par Austin « </a:t>
            </a:r>
            <a:r>
              <a:rPr lang="fr-FR" sz="3600" u="sng" dirty="0">
                <a:solidFill>
                  <a:srgbClr val="F9FAFD"/>
                </a:solidFill>
                <a:latin typeface="Glacial Indifference" panose="020B0604020202020204" charset="0"/>
              </a:rPr>
              <a:t>conditions de félicité</a:t>
            </a:r>
            <a:r>
              <a:rPr lang="fr-FR" sz="3600" dirty="0">
                <a:solidFill>
                  <a:srgbClr val="F9FAFD"/>
                </a:solidFill>
                <a:latin typeface="Glacial Indifference" panose="020B0604020202020204" charset="0"/>
              </a:rPr>
              <a:t> ». Si ces dernières sont respectées, le sujet parlant est en mesure d’accomplir une action à travers sa parole, parole qui devient donc </a:t>
            </a:r>
            <a:r>
              <a:rPr lang="fr-FR" sz="3600" u="sng" dirty="0">
                <a:solidFill>
                  <a:srgbClr val="F9FAFD"/>
                </a:solidFill>
                <a:latin typeface="Glacial Indifference" panose="020B0604020202020204" charset="0"/>
              </a:rPr>
              <a:t>performative</a:t>
            </a:r>
            <a:r>
              <a:rPr lang="fr-FR" sz="3600" dirty="0">
                <a:solidFill>
                  <a:srgbClr val="F9FAFD"/>
                </a:solidFill>
                <a:latin typeface="Glacial Indifference" panose="020B0604020202020204" charset="0"/>
              </a:rPr>
              <a:t>.</a:t>
            </a:r>
          </a:p>
          <a:p>
            <a:pPr marL="0" lvl="0" indent="0" algn="just"/>
            <a:endParaRPr lang="fr-FR" sz="3000" dirty="0">
              <a:solidFill>
                <a:srgbClr val="F9FAFD"/>
              </a:solidFill>
              <a:latin typeface="Glacial Indifference" panose="020B0604020202020204" charset="0"/>
            </a:endParaRPr>
          </a:p>
          <a:p>
            <a:pPr marL="0" lvl="0" indent="0" algn="r"/>
            <a:r>
              <a:rPr lang="fr-FR" sz="2800" dirty="0">
                <a:solidFill>
                  <a:srgbClr val="F9FAFD"/>
                </a:solidFill>
                <a:latin typeface="Glacial Indifference" panose="020B0604020202020204" charset="0"/>
              </a:rPr>
              <a:t>John L. </a:t>
            </a:r>
            <a:r>
              <a:rPr lang="en-GB" sz="2800" dirty="0">
                <a:solidFill>
                  <a:srgbClr val="F9FAFD"/>
                </a:solidFill>
                <a:latin typeface="Glacial Indifference" panose="020B0604020202020204" charset="0"/>
              </a:rPr>
              <a:t>Austin, </a:t>
            </a:r>
            <a:r>
              <a:rPr lang="en-GB" sz="2800" i="1" dirty="0">
                <a:solidFill>
                  <a:srgbClr val="F9FAFD"/>
                </a:solidFill>
                <a:latin typeface="Glacial Indifference" panose="020B0604020202020204" charset="0"/>
              </a:rPr>
              <a:t>How to Do Things with Words</a:t>
            </a:r>
            <a:r>
              <a:rPr lang="en-GB" sz="2800" dirty="0">
                <a:solidFill>
                  <a:srgbClr val="F9FAFD"/>
                </a:solidFill>
                <a:latin typeface="Glacial Indifference" panose="020B0604020202020204" charset="0"/>
              </a:rPr>
              <a:t>.</a:t>
            </a:r>
            <a:endParaRPr lang="fr-FR" sz="2800" dirty="0">
              <a:solidFill>
                <a:srgbClr val="F9FAFD"/>
              </a:solidFill>
              <a:latin typeface="Glacial Indifference" panose="020B0604020202020204" charset="0"/>
            </a:endParaRPr>
          </a:p>
        </p:txBody>
      </p:sp>
    </p:spTree>
    <p:extLst>
      <p:ext uri="{BB962C8B-B14F-4D97-AF65-F5344CB8AC3E}">
        <p14:creationId xmlns:p14="http://schemas.microsoft.com/office/powerpoint/2010/main" val="154181654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1790700"/>
            <a:ext cx="16563473" cy="8259697"/>
          </a:xfrm>
          <a:prstGeom prst="rect">
            <a:avLst/>
          </a:prstGeom>
        </p:spPr>
        <p:txBody>
          <a:bodyPr wrap="square" lIns="0" tIns="0" rIns="0" bIns="0" rtlCol="0" anchor="t">
            <a:spAutoFit/>
          </a:bodyPr>
          <a:lstStyle/>
          <a:p>
            <a:pPr algn="just">
              <a:lnSpc>
                <a:spcPct val="110000"/>
              </a:lnSpc>
            </a:pPr>
            <a:r>
              <a:rPr lang="fr-FR" sz="3500" dirty="0">
                <a:solidFill>
                  <a:srgbClr val="F9FAFD"/>
                </a:solidFill>
                <a:latin typeface="Glacial Indifference" panose="020B0604020202020204" charset="0"/>
              </a:rPr>
              <a:t>« Non, le 8 mars n'est pas la "journée de la femme" </a:t>
            </a:r>
          </a:p>
          <a:p>
            <a:pPr algn="just">
              <a:lnSpc>
                <a:spcPct val="110000"/>
              </a:lnSpc>
            </a:pPr>
            <a:endParaRPr lang="fr-FR" sz="3500" dirty="0">
              <a:solidFill>
                <a:srgbClr val="F9FAFD"/>
              </a:solidFill>
              <a:latin typeface="Glacial Indifference" panose="020B0604020202020204" charset="0"/>
            </a:endParaRPr>
          </a:p>
          <a:p>
            <a:pPr algn="just">
              <a:lnSpc>
                <a:spcPct val="110000"/>
              </a:lnSpc>
            </a:pPr>
            <a:r>
              <a:rPr lang="fr-FR" sz="3500" u="sng" dirty="0">
                <a:solidFill>
                  <a:srgbClr val="F9FAFD"/>
                </a:solidFill>
                <a:latin typeface="Glacial Indifference" panose="020B0604020202020204" charset="0"/>
              </a:rPr>
              <a:t>Journée de la femme ? Des femmes ? Des droits des femmes ? Derrière ces appellations, une vraie bataille idéologique se trame</a:t>
            </a:r>
            <a:r>
              <a:rPr lang="fr-FR" sz="3500" dirty="0">
                <a:solidFill>
                  <a:srgbClr val="F9FAFD"/>
                </a:solidFill>
                <a:latin typeface="Glacial Indifference" panose="020B0604020202020204" charset="0"/>
              </a:rPr>
              <a:t>. Plus ou moins consciente</a:t>
            </a:r>
          </a:p>
          <a:p>
            <a:pPr algn="just">
              <a:lnSpc>
                <a:spcPct val="110000"/>
              </a:lnSpc>
            </a:pPr>
            <a:endParaRPr lang="fr-FR" sz="3500" dirty="0">
              <a:solidFill>
                <a:srgbClr val="F9FAFD"/>
              </a:solidFill>
              <a:latin typeface="Glacial Indifference" panose="020B0604020202020204" charset="0"/>
            </a:endParaRPr>
          </a:p>
          <a:p>
            <a:pPr algn="just">
              <a:lnSpc>
                <a:spcPct val="110000"/>
              </a:lnSpc>
            </a:pPr>
            <a:r>
              <a:rPr lang="fr-FR" sz="3400" dirty="0">
                <a:solidFill>
                  <a:srgbClr val="F9FAFD"/>
                </a:solidFill>
                <a:latin typeface="Glacial Indifference" panose="020B0604020202020204" charset="0"/>
              </a:rPr>
              <a:t>Ce 8 mars, l'ONU célèbre la </a:t>
            </a:r>
            <a:r>
              <a:rPr lang="fr-FR" sz="3400" u="sng" dirty="0">
                <a:solidFill>
                  <a:srgbClr val="F9FAFD"/>
                </a:solidFill>
                <a:latin typeface="Glacial Indifference" panose="020B0604020202020204" charset="0"/>
              </a:rPr>
              <a:t>Journée internationale de la femme</a:t>
            </a:r>
            <a:r>
              <a:rPr lang="fr-FR" sz="3400" dirty="0">
                <a:solidFill>
                  <a:srgbClr val="F9FAFD"/>
                </a:solidFill>
                <a:latin typeface="Glacial Indifference" panose="020B0604020202020204" charset="0"/>
              </a:rPr>
              <a:t>. Le même jour, le gouvernement français fête celle </a:t>
            </a:r>
            <a:r>
              <a:rPr lang="fr-FR" sz="3400" u="sng" dirty="0">
                <a:solidFill>
                  <a:srgbClr val="F9FAFD"/>
                </a:solidFill>
                <a:latin typeface="Glacial Indifference" panose="020B0604020202020204" charset="0"/>
              </a:rPr>
              <a:t>des droits des femmes</a:t>
            </a:r>
            <a:r>
              <a:rPr lang="fr-FR" sz="3400" dirty="0">
                <a:solidFill>
                  <a:srgbClr val="F9FAFD"/>
                </a:solidFill>
                <a:latin typeface="Glacial Indifference" panose="020B0604020202020204" charset="0"/>
              </a:rPr>
              <a:t>. Et, ça et là, des journalistes évoquent </a:t>
            </a:r>
            <a:r>
              <a:rPr lang="fr-FR" sz="3400" u="sng" dirty="0">
                <a:solidFill>
                  <a:srgbClr val="F9FAFD"/>
                </a:solidFill>
                <a:latin typeface="Glacial Indifference" panose="020B0604020202020204" charset="0"/>
              </a:rPr>
              <a:t>la journée des femmes</a:t>
            </a:r>
            <a:r>
              <a:rPr lang="fr-FR" sz="3400" dirty="0">
                <a:solidFill>
                  <a:srgbClr val="F9FAFD"/>
                </a:solidFill>
                <a:latin typeface="Glacial Indifference" panose="020B0604020202020204" charset="0"/>
              </a:rPr>
              <a:t> — par préférence, ou par contrainte d'espace... Chaque année, les observateurs s'arrachent les cheveux : faut-il parler des femmes ? De la femme ? De leurs droits ?</a:t>
            </a:r>
          </a:p>
          <a:p>
            <a:pPr algn="just">
              <a:lnSpc>
                <a:spcPct val="110000"/>
              </a:lnSpc>
              <a:spcAft>
                <a:spcPts val="1800"/>
              </a:spcAft>
            </a:pPr>
            <a:r>
              <a:rPr lang="fr-FR" sz="3400" dirty="0">
                <a:solidFill>
                  <a:srgbClr val="F9FAFD"/>
                </a:solidFill>
                <a:latin typeface="Glacial Indifference" panose="020B0604020202020204" charset="0"/>
              </a:rPr>
              <a:t>Comment se tirer de ce pétrin sémantique ? </a:t>
            </a:r>
            <a:r>
              <a:rPr lang="fr-FR" sz="3400" u="sng" dirty="0">
                <a:solidFill>
                  <a:srgbClr val="F9FAFD"/>
                </a:solidFill>
                <a:latin typeface="Glacial Indifference" panose="020B0604020202020204" charset="0"/>
              </a:rPr>
              <a:t>Il ne faut pas négliger les combats lexicaux</a:t>
            </a:r>
            <a:r>
              <a:rPr lang="fr-FR" sz="3400" dirty="0">
                <a:solidFill>
                  <a:srgbClr val="F9FAFD"/>
                </a:solidFill>
                <a:latin typeface="Glacial Indifference" panose="020B0604020202020204" charset="0"/>
              </a:rPr>
              <a:t>. Car, comme à l'accoutumée, le choix du vocabulaire peut nous abuser, et souvent, en dit long sur les arrière-pensées — plus ou moins conscientes</a:t>
            </a:r>
            <a:r>
              <a:rPr lang="fr-FR" sz="3500" dirty="0">
                <a:solidFill>
                  <a:srgbClr val="F9FAFD"/>
                </a:solidFill>
                <a:latin typeface="Glacial Indifference" panose="020B0604020202020204" charset="0"/>
              </a:rPr>
              <a:t> ».</a:t>
            </a:r>
          </a:p>
          <a:p>
            <a:pPr algn="r">
              <a:lnSpc>
                <a:spcPct val="110000"/>
              </a:lnSpc>
            </a:pPr>
            <a:r>
              <a:rPr lang="fr-FR" sz="2800" dirty="0">
                <a:solidFill>
                  <a:srgbClr val="F9FAFD"/>
                </a:solidFill>
                <a:latin typeface="Glacial Indifference" panose="020B0604020202020204" charset="0"/>
              </a:rPr>
              <a:t>Paul Conge, </a:t>
            </a:r>
            <a:r>
              <a:rPr lang="fr-FR" sz="2800" i="1" dirty="0">
                <a:solidFill>
                  <a:srgbClr val="F9FAFD"/>
                </a:solidFill>
                <a:latin typeface="Glacial Indifference" panose="020B0604020202020204" charset="0"/>
              </a:rPr>
              <a:t>Nouvel Obs</a:t>
            </a:r>
            <a:r>
              <a:rPr lang="fr-FR" sz="2800" dirty="0">
                <a:solidFill>
                  <a:srgbClr val="F9FAFD"/>
                </a:solidFill>
                <a:latin typeface="Glacial Indifference" panose="020B0604020202020204" charset="0"/>
              </a:rPr>
              <a:t>, le 8 mars 2016.</a:t>
            </a:r>
          </a:p>
        </p:txBody>
      </p:sp>
      <p:sp>
        <p:nvSpPr>
          <p:cNvPr id="3" name="TextBox 2">
            <a:extLst>
              <a:ext uri="{FF2B5EF4-FFF2-40B4-BE49-F238E27FC236}">
                <a16:creationId xmlns:a16="http://schemas.microsoft.com/office/drawing/2014/main" id="{F755946C-3574-85A4-75FF-6AAE6B716940}"/>
              </a:ext>
            </a:extLst>
          </p:cNvPr>
          <p:cNvSpPr txBox="1"/>
          <p:nvPr/>
        </p:nvSpPr>
        <p:spPr>
          <a:xfrm>
            <a:off x="838200" y="3429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693504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1826081"/>
            <a:ext cx="16611600" cy="8422819"/>
          </a:xfrm>
          <a:prstGeom prst="rect">
            <a:avLst/>
          </a:prstGeom>
        </p:spPr>
        <p:txBody>
          <a:bodyPr wrap="square" lIns="0" tIns="0" rIns="0" bIns="0" rtlCol="0" anchor="t">
            <a:spAutoFit/>
          </a:bodyPr>
          <a:lstStyle/>
          <a:p>
            <a:pPr algn="just">
              <a:lnSpc>
                <a:spcPct val="110000"/>
              </a:lnSpc>
              <a:spcAft>
                <a:spcPts val="1800"/>
              </a:spcAft>
            </a:pPr>
            <a:r>
              <a:rPr lang="fr-FR" sz="3500" dirty="0">
                <a:solidFill>
                  <a:srgbClr val="F9FAFD"/>
                </a:solidFill>
                <a:latin typeface="Glacial Indifference" panose="020B0604020202020204" charset="0"/>
              </a:rPr>
              <a:t>« </a:t>
            </a:r>
            <a:r>
              <a:rPr lang="fr-FR" sz="3600" u="sng" dirty="0">
                <a:solidFill>
                  <a:srgbClr val="F9FAFD"/>
                </a:solidFill>
                <a:latin typeface="Glacial Indifference" panose="020B0604020202020204" charset="0"/>
              </a:rPr>
              <a:t>"Les" femmes</a:t>
            </a:r>
          </a:p>
          <a:p>
            <a:pPr algn="just">
              <a:lnSpc>
                <a:spcPct val="110000"/>
              </a:lnSpc>
            </a:pPr>
            <a:r>
              <a:rPr lang="fr-FR" sz="3400" dirty="0">
                <a:solidFill>
                  <a:srgbClr val="F9FAFD"/>
                </a:solidFill>
                <a:latin typeface="Glacial Indifference" panose="020B0604020202020204" charset="0"/>
              </a:rPr>
              <a:t>Ces approximations syntaxiques font s'étrangler Marlène Coulomb-Gully, professeure à l'université Toulouse II-Jean Jaurès, spécialiste des questions de genre. </a:t>
            </a:r>
            <a:r>
              <a:rPr lang="fr-FR" sz="3400" u="sng" dirty="0">
                <a:solidFill>
                  <a:srgbClr val="F9FAFD"/>
                </a:solidFill>
                <a:latin typeface="Glacial Indifference" panose="020B0604020202020204" charset="0"/>
              </a:rPr>
              <a:t>Le choix des mots est crucial</a:t>
            </a:r>
            <a:r>
              <a:rPr lang="fr-FR" sz="3400" dirty="0">
                <a:solidFill>
                  <a:srgbClr val="F9FAFD"/>
                </a:solidFill>
                <a:latin typeface="Glacial Indifference" panose="020B0604020202020204" charset="0"/>
              </a:rPr>
              <a:t>, explique-t-elle : "Le </a:t>
            </a:r>
            <a:r>
              <a:rPr lang="fr-FR" sz="3400" u="sng" dirty="0">
                <a:solidFill>
                  <a:srgbClr val="F9FAFD"/>
                </a:solidFill>
                <a:latin typeface="Glacial Indifference" panose="020B0604020202020204" charset="0"/>
              </a:rPr>
              <a:t>singulier</a:t>
            </a:r>
            <a:r>
              <a:rPr lang="fr-FR" sz="3400" dirty="0">
                <a:solidFill>
                  <a:srgbClr val="F9FAFD"/>
                </a:solidFill>
                <a:latin typeface="Glacial Indifference" panose="020B0604020202020204" charset="0"/>
              </a:rPr>
              <a:t> a pour effet pervers d'</a:t>
            </a:r>
            <a:r>
              <a:rPr lang="fr-FR" sz="3400" u="sng" dirty="0">
                <a:solidFill>
                  <a:srgbClr val="F9FAFD"/>
                </a:solidFill>
                <a:latin typeface="Glacial Indifference" panose="020B0604020202020204" charset="0"/>
              </a:rPr>
              <a:t>essentialiser une forme de féminin</a:t>
            </a:r>
            <a:r>
              <a:rPr lang="fr-FR" sz="3400" dirty="0">
                <a:solidFill>
                  <a:srgbClr val="F9FAFD"/>
                </a:solidFill>
                <a:latin typeface="Glacial Indifference" panose="020B0604020202020204" charset="0"/>
              </a:rPr>
              <a:t>. Comme s'il existait une essence du féminin sur lequel s'ancre tout un imaginaire collectif assez puissant : la femme serait fatale, perverse, etc. </a:t>
            </a:r>
            <a:r>
              <a:rPr lang="fr-FR" sz="3400" u="sng" dirty="0">
                <a:solidFill>
                  <a:srgbClr val="F9FAFD"/>
                </a:solidFill>
                <a:latin typeface="Glacial Indifference" panose="020B0604020202020204" charset="0"/>
              </a:rPr>
              <a:t>Les femmes étant multiples, il faut utiliser le pluriel</a:t>
            </a:r>
            <a:r>
              <a:rPr lang="fr-FR" sz="3400" dirty="0">
                <a:solidFill>
                  <a:srgbClr val="F9FAFD"/>
                </a:solidFill>
                <a:latin typeface="Glacial Indifference" panose="020B0604020202020204" charset="0"/>
              </a:rPr>
              <a:t>".</a:t>
            </a:r>
          </a:p>
          <a:p>
            <a:pPr algn="just">
              <a:lnSpc>
                <a:spcPct val="110000"/>
              </a:lnSpc>
              <a:spcAft>
                <a:spcPts val="1200"/>
              </a:spcAft>
            </a:pPr>
            <a:r>
              <a:rPr lang="fr-FR" sz="3400" dirty="0">
                <a:solidFill>
                  <a:srgbClr val="F9FAFD"/>
                </a:solidFill>
                <a:latin typeface="Glacial Indifference" panose="020B0604020202020204" charset="0"/>
              </a:rPr>
              <a:t>Dans la revue </a:t>
            </a:r>
            <a:r>
              <a:rPr lang="fr-FR" sz="3400" i="1" dirty="0">
                <a:solidFill>
                  <a:srgbClr val="F9FAFD"/>
                </a:solidFill>
                <a:latin typeface="Glacial Indifference" panose="020B0604020202020204" charset="0"/>
              </a:rPr>
              <a:t>Communication</a:t>
            </a:r>
            <a:r>
              <a:rPr lang="fr-FR" sz="3400" dirty="0">
                <a:solidFill>
                  <a:srgbClr val="F9FAFD"/>
                </a:solidFill>
                <a:latin typeface="Glacial Indifference" panose="020B0604020202020204" charset="0"/>
              </a:rPr>
              <a:t>, l'universitaire Simone Bonnafous dresse un diagnostic similaire, qu'a repéré </a:t>
            </a:r>
            <a:r>
              <a:rPr lang="fr-FR" sz="3400" i="1" dirty="0">
                <a:solidFill>
                  <a:srgbClr val="F9FAFD"/>
                </a:solidFill>
                <a:latin typeface="Glacial Indifference" panose="020B0604020202020204" charset="0"/>
              </a:rPr>
              <a:t>Slate</a:t>
            </a:r>
            <a:r>
              <a:rPr lang="fr-FR" sz="3400" dirty="0">
                <a:solidFill>
                  <a:srgbClr val="F9FAFD"/>
                </a:solidFill>
                <a:latin typeface="Glacial Indifference" panose="020B0604020202020204" charset="0"/>
              </a:rPr>
              <a:t>. Pour la chercheuse, l'</a:t>
            </a:r>
            <a:r>
              <a:rPr lang="fr-FR" sz="3400" u="sng" dirty="0">
                <a:solidFill>
                  <a:srgbClr val="F9FAFD"/>
                </a:solidFill>
                <a:latin typeface="Glacial Indifference" panose="020B0604020202020204" charset="0"/>
              </a:rPr>
              <a:t>usage du pluriel</a:t>
            </a:r>
            <a:r>
              <a:rPr lang="fr-FR" sz="3400" dirty="0">
                <a:solidFill>
                  <a:srgbClr val="F9FAFD"/>
                </a:solidFill>
                <a:latin typeface="Glacial Indifference" panose="020B0604020202020204" charset="0"/>
              </a:rPr>
              <a:t> contribue à </a:t>
            </a:r>
            <a:r>
              <a:rPr lang="fr-FR" sz="3400" u="sng" dirty="0">
                <a:solidFill>
                  <a:srgbClr val="F9FAFD"/>
                </a:solidFill>
                <a:latin typeface="Glacial Indifference" panose="020B0604020202020204" charset="0"/>
              </a:rPr>
              <a:t>démonter les stéréotypes liés au genre</a:t>
            </a:r>
            <a:r>
              <a:rPr lang="fr-FR" sz="3400" dirty="0">
                <a:solidFill>
                  <a:srgbClr val="F9FAFD"/>
                </a:solidFill>
                <a:latin typeface="Glacial Indifference" panose="020B0604020202020204" charset="0"/>
              </a:rPr>
              <a:t>. "On s'est battu très fort contre 'la' femme. On avait réussi à ce que cela ne se dise plus, mais c'est très enraciné, cette expression revient. Or </a:t>
            </a:r>
            <a:r>
              <a:rPr lang="fr-FR" sz="3400" u="sng" dirty="0">
                <a:solidFill>
                  <a:srgbClr val="F9FAFD"/>
                </a:solidFill>
                <a:latin typeface="Glacial Indifference" panose="020B0604020202020204" charset="0"/>
              </a:rPr>
              <a:t>'la' femme</a:t>
            </a:r>
            <a:r>
              <a:rPr lang="fr-FR" sz="3400" dirty="0">
                <a:solidFill>
                  <a:srgbClr val="F9FAFD"/>
                </a:solidFill>
                <a:latin typeface="Glacial Indifference" panose="020B0604020202020204" charset="0"/>
              </a:rPr>
              <a:t>, cela n'existe pas, c'est une représentation inventée par les hommes. Quand on dit la 'journée de la femme', cela fait un peu fête des mères", écrit-elle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Nouvel Obs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8 mars 2016.</a:t>
            </a:r>
          </a:p>
        </p:txBody>
      </p:sp>
      <p:sp>
        <p:nvSpPr>
          <p:cNvPr id="3" name="TextBox 2">
            <a:extLst>
              <a:ext uri="{FF2B5EF4-FFF2-40B4-BE49-F238E27FC236}">
                <a16:creationId xmlns:a16="http://schemas.microsoft.com/office/drawing/2014/main" id="{319ADC3E-BAF5-2D41-6925-F2855223FE83}"/>
              </a:ext>
            </a:extLst>
          </p:cNvPr>
          <p:cNvSpPr txBox="1"/>
          <p:nvPr/>
        </p:nvSpPr>
        <p:spPr>
          <a:xfrm>
            <a:off x="762000" y="4335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3324872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705100"/>
            <a:ext cx="16535400" cy="6185283"/>
          </a:xfrm>
          <a:prstGeom prst="rect">
            <a:avLst/>
          </a:prstGeom>
        </p:spPr>
        <p:txBody>
          <a:bodyPr wrap="square" lIns="0" tIns="0" rIns="0" bIns="0" rtlCol="0" anchor="t">
            <a:spAutoFit/>
          </a:bodyPr>
          <a:lstStyle/>
          <a:p>
            <a:pPr algn="just">
              <a:spcAft>
                <a:spcPts val="18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Une genèse contestée</a:t>
            </a:r>
          </a:p>
          <a:p>
            <a:pPr algn="just">
              <a:lnSpc>
                <a:spcPct val="110000"/>
              </a:lnSpc>
            </a:pPr>
            <a:r>
              <a:rPr lang="fr-FR" sz="3500" dirty="0">
                <a:solidFill>
                  <a:srgbClr val="F9FAFD"/>
                </a:solidFill>
                <a:latin typeface="Glacial Indifference" panose="020B0604020202020204" charset="0"/>
              </a:rPr>
              <a:t>S'il existe une telle </a:t>
            </a:r>
            <a:r>
              <a:rPr lang="fr-FR" sz="3500" u="sng" dirty="0">
                <a:solidFill>
                  <a:srgbClr val="F9FAFD"/>
                </a:solidFill>
                <a:latin typeface="Glacial Indifference" panose="020B0604020202020204" charset="0"/>
              </a:rPr>
              <a:t>foire lexicale</a:t>
            </a:r>
            <a:r>
              <a:rPr lang="fr-FR" sz="3500" dirty="0">
                <a:solidFill>
                  <a:srgbClr val="F9FAFD"/>
                </a:solidFill>
                <a:latin typeface="Glacial Indifference" panose="020B0604020202020204" charset="0"/>
              </a:rPr>
              <a:t>, c'est aussi en raison de l'absence d'acte de naissance daté. "Et peut-être parce que l'histoire a longtemps été écrite par les hommes", commente Marlène Coulomb-Gully. </a:t>
            </a:r>
          </a:p>
          <a:p>
            <a:pPr algn="just">
              <a:lnSpc>
                <a:spcPct val="110000"/>
              </a:lnSpc>
              <a:spcAft>
                <a:spcPts val="1800"/>
              </a:spcAft>
            </a:pPr>
            <a:r>
              <a:rPr lang="fr-FR" sz="3500" dirty="0">
                <a:solidFill>
                  <a:srgbClr val="F9FAFD"/>
                </a:solidFill>
                <a:latin typeface="Glacial Indifference" panose="020B0604020202020204" charset="0"/>
              </a:rPr>
              <a:t>Encore aujourd'hui, les historiens s'écharpent sur la </a:t>
            </a:r>
            <a:r>
              <a:rPr lang="fr-FR" sz="3500" u="sng" dirty="0">
                <a:solidFill>
                  <a:srgbClr val="F9FAFD"/>
                </a:solidFill>
                <a:latin typeface="Glacial Indifference" panose="020B0604020202020204" charset="0"/>
              </a:rPr>
              <a:t>genèse de cette journée</a:t>
            </a:r>
            <a:r>
              <a:rPr lang="fr-FR" sz="3500" dirty="0">
                <a:solidFill>
                  <a:srgbClr val="F9FAFD"/>
                </a:solidFill>
                <a:latin typeface="Glacial Indifference" panose="020B0604020202020204" charset="0"/>
              </a:rPr>
              <a:t>. Certains l'assortissent à une grève du 8 mars 1907, quand des ouvrières new-yorkaises ont occupé leur usine. D'autres, comme la presse militante, la font remonter à 1857 : on commémorerait le 8 mars une manifestation de couturières qui a eu lieu à New York, encore. Un mythe depuis démonté par la politologue Françoise Picq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Nouvel Obs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8 mars 2016.</a:t>
            </a:r>
          </a:p>
        </p:txBody>
      </p:sp>
      <p:sp>
        <p:nvSpPr>
          <p:cNvPr id="3" name="TextBox 2">
            <a:extLst>
              <a:ext uri="{FF2B5EF4-FFF2-40B4-BE49-F238E27FC236}">
                <a16:creationId xmlns:a16="http://schemas.microsoft.com/office/drawing/2014/main" id="{AA36F390-BBF3-A953-818B-40E8AF4AD902}"/>
              </a:ext>
            </a:extLst>
          </p:cNvPr>
          <p:cNvSpPr txBox="1"/>
          <p:nvPr/>
        </p:nvSpPr>
        <p:spPr>
          <a:xfrm>
            <a:off x="838200" y="9669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51066339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857500"/>
            <a:ext cx="16383000" cy="5415842"/>
          </a:xfrm>
          <a:prstGeom prst="rect">
            <a:avLst/>
          </a:prstGeom>
        </p:spPr>
        <p:txBody>
          <a:bodyPr wrap="square" lIns="0" tIns="0" rIns="0" bIns="0" rtlCol="0" anchor="t">
            <a:spAutoFit/>
          </a:bodyPr>
          <a:lstStyle/>
          <a:p>
            <a:pPr algn="just">
              <a:lnSpc>
                <a:spcPct val="110000"/>
              </a:lnSpc>
              <a:spcAft>
                <a:spcPts val="1800"/>
              </a:spcAft>
            </a:pPr>
            <a:r>
              <a:rPr lang="fr-FR" sz="3500" dirty="0">
                <a:solidFill>
                  <a:srgbClr val="F9FAFD"/>
                </a:solidFill>
                <a:latin typeface="Glacial Indifference" panose="020B0604020202020204" charset="0"/>
              </a:rPr>
              <a:t>« Beaucoup s'accordent à dire que c'est la deuxième Conférence internationale des femmes socialistes, à Copenhague, en août 1910, qui a donné à cette journée son imprimatur. Y a été prise la décision d'organiser "une journée internationale des femmes".</a:t>
            </a:r>
          </a:p>
          <a:p>
            <a:pPr algn="just">
              <a:lnSpc>
                <a:spcPct val="110000"/>
              </a:lnSpc>
            </a:pPr>
            <a:r>
              <a:rPr lang="fr-FR" sz="3500" dirty="0">
                <a:solidFill>
                  <a:srgbClr val="F9FAFD"/>
                </a:solidFill>
                <a:latin typeface="Glacial Indifference" panose="020B0604020202020204" charset="0"/>
              </a:rPr>
              <a:t>Une décision finalement corroborée en </a:t>
            </a:r>
            <a:r>
              <a:rPr lang="fr-FR" sz="3500" u="sng" dirty="0">
                <a:solidFill>
                  <a:srgbClr val="F9FAFD"/>
                </a:solidFill>
                <a:latin typeface="Glacial Indifference" panose="020B0604020202020204" charset="0"/>
              </a:rPr>
              <a:t>1977</a:t>
            </a:r>
            <a:r>
              <a:rPr lang="fr-FR" sz="3500" dirty="0">
                <a:solidFill>
                  <a:srgbClr val="F9FAFD"/>
                </a:solidFill>
                <a:latin typeface="Glacial Indifference" panose="020B0604020202020204" charset="0"/>
              </a:rPr>
              <a:t> par </a:t>
            </a:r>
            <a:r>
              <a:rPr lang="fr-FR" sz="3500" u="sng" dirty="0">
                <a:solidFill>
                  <a:srgbClr val="F9FAFD"/>
                </a:solidFill>
                <a:latin typeface="Glacial Indifference" panose="020B0604020202020204" charset="0"/>
              </a:rPr>
              <a:t>l'ONU</a:t>
            </a:r>
            <a:r>
              <a:rPr lang="fr-FR" sz="3500" dirty="0">
                <a:solidFill>
                  <a:srgbClr val="F9FAFD"/>
                </a:solidFill>
                <a:latin typeface="Glacial Indifference" panose="020B0604020202020204" charset="0"/>
              </a:rPr>
              <a:t> qui, dans sa </a:t>
            </a:r>
            <a:r>
              <a:rPr lang="fr-FR" sz="3500" u="sng" dirty="0">
                <a:solidFill>
                  <a:srgbClr val="F9FAFD"/>
                </a:solidFill>
                <a:latin typeface="Glacial Indifference" panose="020B0604020202020204" charset="0"/>
              </a:rPr>
              <a:t>Résolution 32/142</a:t>
            </a:r>
            <a:r>
              <a:rPr lang="fr-FR" sz="3500" dirty="0">
                <a:solidFill>
                  <a:srgbClr val="F9FAFD"/>
                </a:solidFill>
                <a:latin typeface="Glacial Indifference" panose="020B0604020202020204" charset="0"/>
              </a:rPr>
              <a:t>, invitait à une </a:t>
            </a:r>
            <a:r>
              <a:rPr lang="fr-FR" sz="3500" u="sng" dirty="0">
                <a:solidFill>
                  <a:srgbClr val="F9FAFD"/>
                </a:solidFill>
                <a:latin typeface="Glacial Indifference" panose="020B0604020202020204" charset="0"/>
              </a:rPr>
              <a:t>journée de célébration "des droits de la femme et de la paix internationale"</a:t>
            </a:r>
            <a:r>
              <a:rPr lang="fr-FR" sz="3500" dirty="0">
                <a:solidFill>
                  <a:srgbClr val="F9FAFD"/>
                </a:solidFill>
                <a:latin typeface="Glacial Indifference" panose="020B0604020202020204" charset="0"/>
              </a:rPr>
              <a:t>. Le tout sur fond d'affrontements idéologiques entre bloc américain et bloc soviétique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Nouvel Obs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8 mars 2016.</a:t>
            </a:r>
          </a:p>
        </p:txBody>
      </p:sp>
      <p:sp>
        <p:nvSpPr>
          <p:cNvPr id="3" name="TextBox 2">
            <a:extLst>
              <a:ext uri="{FF2B5EF4-FFF2-40B4-BE49-F238E27FC236}">
                <a16:creationId xmlns:a16="http://schemas.microsoft.com/office/drawing/2014/main" id="{4786AA1F-6ED2-4B1E-07D3-310426AD87F4}"/>
              </a:ext>
            </a:extLst>
          </p:cNvPr>
          <p:cNvSpPr txBox="1"/>
          <p:nvPr/>
        </p:nvSpPr>
        <p:spPr>
          <a:xfrm>
            <a:off x="838200" y="11955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1221769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1943100"/>
            <a:ext cx="16535400" cy="7916013"/>
          </a:xfrm>
          <a:prstGeom prst="rect">
            <a:avLst/>
          </a:prstGeom>
        </p:spPr>
        <p:txBody>
          <a:bodyPr wrap="square" lIns="0" tIns="0" rIns="0" bIns="0" rtlCol="0" anchor="t">
            <a:spAutoFit/>
          </a:bodyPr>
          <a:lstStyle/>
          <a:p>
            <a:pPr algn="just">
              <a:spcAft>
                <a:spcPts val="1800"/>
              </a:spcAft>
            </a:pPr>
            <a:r>
              <a:rPr lang="fr-FR" sz="3500" u="sng" dirty="0">
                <a:solidFill>
                  <a:srgbClr val="F9FAFD"/>
                </a:solidFill>
                <a:latin typeface="Glacial Indifference" panose="020B0604020202020204" charset="0"/>
              </a:rPr>
              <a:t>Chronologie</a:t>
            </a:r>
          </a:p>
          <a:p>
            <a:pPr algn="just">
              <a:lnSpc>
                <a:spcPct val="110000"/>
              </a:lnSpc>
              <a:spcAft>
                <a:spcPts val="3000"/>
              </a:spcAft>
            </a:pPr>
            <a:r>
              <a:rPr lang="fr-FR" sz="3400" dirty="0">
                <a:solidFill>
                  <a:srgbClr val="F9FAFD"/>
                </a:solidFill>
                <a:latin typeface="Glacial Indifference" panose="020B0604020202020204" charset="0"/>
              </a:rPr>
              <a:t>« Cette journée puise ses origines dans l'histoire des luttes ouvrières et des manifestations de femmes au tournant du XX</a:t>
            </a:r>
            <a:r>
              <a:rPr lang="fr-FR" sz="3400" baseline="30000" dirty="0">
                <a:solidFill>
                  <a:srgbClr val="F9FAFD"/>
                </a:solidFill>
                <a:latin typeface="Glacial Indifference" panose="020B0604020202020204" charset="0"/>
              </a:rPr>
              <a:t>e</a:t>
            </a:r>
            <a:r>
              <a:rPr lang="fr-FR" sz="3400" dirty="0">
                <a:solidFill>
                  <a:srgbClr val="F9FAFD"/>
                </a:solidFill>
                <a:latin typeface="Glacial Indifference" panose="020B0604020202020204" charset="0"/>
              </a:rPr>
              <a:t> siècle en Amérique du Nord et en Europe.</a:t>
            </a:r>
          </a:p>
          <a:p>
            <a:pPr algn="just">
              <a:lnSpc>
                <a:spcPct val="110000"/>
              </a:lnSpc>
            </a:pPr>
            <a:r>
              <a:rPr lang="fr-FR" sz="3400" dirty="0">
                <a:solidFill>
                  <a:srgbClr val="F9FAFD"/>
                </a:solidFill>
                <a:latin typeface="Glacial Indifference" panose="020B0604020202020204" charset="0"/>
              </a:rPr>
              <a:t>À partir de 1909, les États-Unis, sous l'impulsion de femmes socialistes américaines, décident d’organiser chaque année, le dernier dimanche de février, une "Journée nationale des femmes" (National Women's Day) pour célébrer l’égalité des droits civiques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p>
          <a:p>
            <a:pPr marL="0" marR="0" lvl="0" indent="0" algn="just" defTabSz="914400" rtl="0" eaLnBrk="1" fontAlgn="auto" latinLnBrk="0" hangingPunct="1">
              <a:spcBef>
                <a:spcPts val="0"/>
              </a:spcBef>
              <a:spcAft>
                <a:spcPts val="1200"/>
              </a:spcAft>
              <a:buClrTx/>
              <a:buSzTx/>
              <a:buFontTx/>
              <a:buNone/>
              <a:tabLst/>
              <a:defRPr/>
            </a:pPr>
            <a:r>
              <a:rPr lang="fr-FR" sz="3400" dirty="0">
                <a:solidFill>
                  <a:srgbClr val="F9FAFD"/>
                </a:solidFill>
                <a:latin typeface="Glacial Indifference" panose="020B0604020202020204" charset="0"/>
              </a:rPr>
              <a:t>		↓</a:t>
            </a:r>
          </a:p>
          <a:p>
            <a:pPr algn="just">
              <a:lnSpc>
                <a:spcPct val="110000"/>
              </a:lnSpc>
              <a:defRPr/>
            </a:pPr>
            <a:r>
              <a:rPr lang="fr-FR" sz="3400" dirty="0">
                <a:solidFill>
                  <a:srgbClr val="F9FAFD"/>
                </a:solidFill>
                <a:latin typeface="Glacial Indifference" panose="020B0604020202020204" charset="0"/>
              </a:rPr>
              <a:t>Il s’agit de la « première célébration » de cette journée et « le Parti socialiste d'Amérique avait choisi cette date en l'honneur de la grève de travailleurs dans l'industrie du vêtement qui avait eu lieu en 1908 à New York ».</a:t>
            </a:r>
          </a:p>
          <a:p>
            <a:pPr marL="0" marR="0" lvl="0" indent="0" algn="r" defTabSz="914400" rtl="0" eaLnBrk="1" fontAlgn="auto" latinLnBrk="0" hangingPunct="1">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le site de l’Onu</a:t>
            </a:r>
          </a:p>
        </p:txBody>
      </p:sp>
      <p:sp>
        <p:nvSpPr>
          <p:cNvPr id="3" name="TextBox 2">
            <a:extLst>
              <a:ext uri="{FF2B5EF4-FFF2-40B4-BE49-F238E27FC236}">
                <a16:creationId xmlns:a16="http://schemas.microsoft.com/office/drawing/2014/main" id="{1D0E97F6-D516-5DBC-2702-07A50E92EC1C}"/>
              </a:ext>
            </a:extLst>
          </p:cNvPr>
          <p:cNvSpPr txBox="1"/>
          <p:nvPr/>
        </p:nvSpPr>
        <p:spPr>
          <a:xfrm>
            <a:off x="838200" y="495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32310554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1943100"/>
            <a:ext cx="16459200" cy="7930376"/>
          </a:xfrm>
          <a:prstGeom prst="rect">
            <a:avLst/>
          </a:prstGeom>
        </p:spPr>
        <p:txBody>
          <a:bodyPr wrap="square" lIns="0" tIns="0" rIns="0" bIns="0" rtlCol="0" anchor="t">
            <a:spAutoFit/>
          </a:bodyPr>
          <a:lstStyle/>
          <a:p>
            <a:pPr algn="just">
              <a:spcAft>
                <a:spcPts val="1800"/>
              </a:spcAft>
            </a:pPr>
            <a:r>
              <a:rPr lang="fr-FR" sz="3500" u="sng" dirty="0">
                <a:solidFill>
                  <a:srgbClr val="F9FAFD"/>
                </a:solidFill>
                <a:latin typeface="Glacial Indifference" panose="020B0604020202020204" charset="0"/>
              </a:rPr>
              <a:t>Chronologie</a:t>
            </a:r>
          </a:p>
          <a:p>
            <a:pPr algn="just">
              <a:lnSpc>
                <a:spcPct val="110000"/>
              </a:lnSpc>
              <a:spcAft>
                <a:spcPts val="3000"/>
              </a:spcAft>
            </a:pPr>
            <a:r>
              <a:rPr lang="fr-FR" sz="3400" dirty="0">
                <a:solidFill>
                  <a:srgbClr val="F9FAFD"/>
                </a:solidFill>
                <a:latin typeface="Glacial Indifference" panose="020B0604020202020204" charset="0"/>
              </a:rPr>
              <a:t>« C’est lors de la deuxième conférence internationale des femmes socialistes, en 1910 à Copenhague, que Clara Zetkin, journaliste et militante allemande, appelle les "femmes socialistes de tous les pays" à organiser chaque année une Journée internationale des femmes. Elle est célébrée dès le 19 mars 1911 en Autriche, Allemagne, Danemark et en Suisse.</a:t>
            </a:r>
          </a:p>
          <a:p>
            <a:pPr algn="just">
              <a:lnSpc>
                <a:spcPct val="110000"/>
              </a:lnSpc>
            </a:pPr>
            <a:r>
              <a:rPr lang="fr-FR" sz="3400" dirty="0">
                <a:solidFill>
                  <a:srgbClr val="F9FAFD"/>
                </a:solidFill>
                <a:latin typeface="Glacial Indifference" panose="020B0604020202020204" charset="0"/>
              </a:rPr>
              <a:t>En Russie, une "Journée internationale des ouvrières" est célébrée le 3 mars 1913 puis le 8 mars 1914. Lors du 8 mars 1917 (23 février 1917 selon le calendrier julien en vigueur dans le pays à ce moment-là), des femmes manifestent dans les rues de Petrograd (Saint-Pétersbourg) pour exiger "le pain et la paix". Cette manifestation marque le début de la révolution russe et la date du 8 mars sera officiellement célébrée en Union soviétique à partir de 1921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p>
        </p:txBody>
      </p:sp>
      <p:sp>
        <p:nvSpPr>
          <p:cNvPr id="3" name="TextBox 2">
            <a:extLst>
              <a:ext uri="{FF2B5EF4-FFF2-40B4-BE49-F238E27FC236}">
                <a16:creationId xmlns:a16="http://schemas.microsoft.com/office/drawing/2014/main" id="{1BAD69FB-9153-7B2E-4A0F-3A008F6C604A}"/>
              </a:ext>
            </a:extLst>
          </p:cNvPr>
          <p:cNvSpPr txBox="1"/>
          <p:nvPr/>
        </p:nvSpPr>
        <p:spPr>
          <a:xfrm>
            <a:off x="838200" y="495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95097778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095500"/>
            <a:ext cx="16459200" cy="7620548"/>
          </a:xfrm>
          <a:prstGeom prst="rect">
            <a:avLst/>
          </a:prstGeom>
        </p:spPr>
        <p:txBody>
          <a:bodyPr wrap="square" lIns="0" tIns="0" rIns="0" bIns="0" rtlCol="0" anchor="t">
            <a:spAutoFit/>
          </a:bodyPr>
          <a:lstStyle/>
          <a:p>
            <a:pPr algn="just">
              <a:spcAft>
                <a:spcPts val="3600"/>
              </a:spcAft>
            </a:pPr>
            <a:r>
              <a:rPr lang="fr-FR" sz="3500" u="sng" dirty="0">
                <a:solidFill>
                  <a:srgbClr val="F9FAFD"/>
                </a:solidFill>
                <a:latin typeface="Glacial Indifference" panose="020B0604020202020204" charset="0"/>
              </a:rPr>
              <a:t>Chronologie</a:t>
            </a:r>
          </a:p>
          <a:p>
            <a:pPr algn="just">
              <a:spcAft>
                <a:spcPts val="1200"/>
              </a:spcAft>
            </a:pPr>
            <a:r>
              <a:rPr lang="fr-FR" sz="3400" dirty="0">
                <a:solidFill>
                  <a:srgbClr val="F9FAFD"/>
                </a:solidFill>
                <a:latin typeface="Glacial Indifference" panose="020B0604020202020204" charset="0"/>
              </a:rPr>
              <a:t>« </a:t>
            </a:r>
            <a:r>
              <a:rPr lang="fr-FR" sz="3400" u="sng" dirty="0">
                <a:solidFill>
                  <a:srgbClr val="F9FAFD"/>
                </a:solidFill>
                <a:latin typeface="Glacial Indifference" panose="020B0604020202020204" charset="0"/>
              </a:rPr>
              <a:t>Après la Seconde Guerre Mondiale</a:t>
            </a:r>
            <a:r>
              <a:rPr lang="fr-FR" sz="3400" dirty="0">
                <a:solidFill>
                  <a:srgbClr val="F9FAFD"/>
                </a:solidFill>
                <a:latin typeface="Glacial Indifference" panose="020B0604020202020204" charset="0"/>
              </a:rPr>
              <a:t>, le 8 mars est célébré dans de nombreux pays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r"/>
            <a:endParaRPr lang="fr-FR" sz="3400" dirty="0">
              <a:solidFill>
                <a:srgbClr val="F9FAFD"/>
              </a:solidFill>
              <a:latin typeface="Glacial Indifference" panose="020B0604020202020204" charset="0"/>
            </a:endParaRPr>
          </a:p>
          <a:p>
            <a:pPr algn="just">
              <a:lnSpc>
                <a:spcPct val="110000"/>
              </a:lnSpc>
              <a:spcAft>
                <a:spcPts val="3000"/>
              </a:spcAft>
            </a:pPr>
            <a:r>
              <a:rPr lang="fr-FR" sz="3400" dirty="0">
                <a:solidFill>
                  <a:srgbClr val="F9FAFD"/>
                </a:solidFill>
                <a:latin typeface="Glacial Indifference" panose="020B0604020202020204" charset="0"/>
              </a:rPr>
              <a:t>« Coïncidant avec l'</a:t>
            </a:r>
            <a:r>
              <a:rPr lang="fr-FR" sz="3400" u="sng" dirty="0">
                <a:solidFill>
                  <a:srgbClr val="F9FAFD"/>
                </a:solidFill>
                <a:latin typeface="Glacial Indifference" panose="020B0604020202020204" charset="0"/>
              </a:rPr>
              <a:t>Année internationale de la femme</a:t>
            </a:r>
            <a:r>
              <a:rPr lang="fr-FR" sz="3400" dirty="0">
                <a:solidFill>
                  <a:srgbClr val="F9FAFD"/>
                </a:solidFill>
                <a:latin typeface="Glacial Indifference" panose="020B0604020202020204" charset="0"/>
              </a:rPr>
              <a:t>, la première </a:t>
            </a:r>
            <a:r>
              <a:rPr lang="fr-FR" sz="3400" u="sng" dirty="0">
                <a:solidFill>
                  <a:srgbClr val="F9FAFD"/>
                </a:solidFill>
                <a:latin typeface="Glacial Indifference" panose="020B0604020202020204" charset="0"/>
              </a:rPr>
              <a:t>Conférence mondiale sur les femmes</a:t>
            </a:r>
            <a:r>
              <a:rPr lang="fr-FR" sz="3400" dirty="0">
                <a:solidFill>
                  <a:srgbClr val="F9FAFD"/>
                </a:solidFill>
                <a:latin typeface="Glacial Indifference" panose="020B0604020202020204" charset="0"/>
              </a:rPr>
              <a:t> s'est déroulée au Mexique du 19 juin au 2 juillet 1975. C'est à cette occasion qu'un </a:t>
            </a:r>
            <a:r>
              <a:rPr lang="fr-FR" sz="3400" u="sng" dirty="0">
                <a:solidFill>
                  <a:srgbClr val="F9FAFD"/>
                </a:solidFill>
                <a:latin typeface="Glacial Indifference" panose="020B0604020202020204" charset="0"/>
              </a:rPr>
              <a:t>Plan d'action mondial décennal pour la promotion des femmes</a:t>
            </a:r>
            <a:r>
              <a:rPr lang="fr-FR" sz="3400" dirty="0">
                <a:solidFill>
                  <a:srgbClr val="F9FAFD"/>
                </a:solidFill>
                <a:latin typeface="Glacial Indifference" panose="020B0604020202020204" charset="0"/>
              </a:rPr>
              <a:t> a été élaboré, suite à quoi l'Assemblée générale des Nations Unies a proclamé la période de 1976 à 1985 la </a:t>
            </a:r>
            <a:r>
              <a:rPr lang="fr-FR" sz="3400" u="sng" dirty="0">
                <a:solidFill>
                  <a:srgbClr val="F9FAFD"/>
                </a:solidFill>
                <a:latin typeface="Glacial Indifference" panose="020B0604020202020204" charset="0"/>
              </a:rPr>
              <a:t>Décennie des Nations Unies pour la femme</a:t>
            </a:r>
            <a:r>
              <a:rPr lang="fr-FR" sz="3400" dirty="0">
                <a:solidFill>
                  <a:srgbClr val="F9FAFD"/>
                </a:solidFill>
                <a:latin typeface="Glacial Indifference" panose="020B0604020202020204" charset="0"/>
              </a:rPr>
              <a:t> : égalité, développement et paix pour mettre en œuvre le plan d'action.</a:t>
            </a:r>
          </a:p>
          <a:p>
            <a:pPr algn="just">
              <a:lnSpc>
                <a:spcPct val="110000"/>
              </a:lnSpc>
              <a:spcAft>
                <a:spcPts val="1200"/>
              </a:spcAft>
            </a:pPr>
            <a:r>
              <a:rPr lang="fr-FR" sz="3400" dirty="0">
                <a:solidFill>
                  <a:srgbClr val="F9FAFD"/>
                </a:solidFill>
                <a:latin typeface="Glacial Indifference" panose="020B0604020202020204" charset="0"/>
              </a:rPr>
              <a:t>Les Nations Unies ont </a:t>
            </a:r>
            <a:r>
              <a:rPr lang="fr-FR" sz="3400" u="sng" dirty="0">
                <a:solidFill>
                  <a:srgbClr val="F9FAFD"/>
                </a:solidFill>
                <a:latin typeface="Glacial Indifference" panose="020B0604020202020204" charset="0"/>
              </a:rPr>
              <a:t>officialisé</a:t>
            </a:r>
            <a:r>
              <a:rPr lang="fr-FR" sz="3400" dirty="0">
                <a:solidFill>
                  <a:srgbClr val="F9FAFD"/>
                </a:solidFill>
                <a:latin typeface="Glacial Indifference" panose="020B0604020202020204" charset="0"/>
              </a:rPr>
              <a:t> la journée du 8 mars en </a:t>
            </a:r>
            <a:r>
              <a:rPr lang="fr-FR" sz="3400" u="sng" dirty="0">
                <a:solidFill>
                  <a:srgbClr val="F9FAFD"/>
                </a:solidFill>
                <a:latin typeface="Glacial Indifference" panose="020B0604020202020204" charset="0"/>
              </a:rPr>
              <a:t>1977</a:t>
            </a:r>
            <a:r>
              <a:rPr lang="fr-FR" sz="3400" dirty="0">
                <a:solidFill>
                  <a:srgbClr val="F9FAFD"/>
                </a:solidFill>
                <a:latin typeface="Glacial Indifference" panose="020B0604020202020204" charset="0"/>
              </a:rPr>
              <a:t> ».</a:t>
            </a:r>
          </a:p>
          <a:p>
            <a:pPr marL="0" marR="0" lvl="0" indent="0" algn="r" defTabSz="914400" rtl="0" eaLnBrk="1" fontAlgn="auto" latinLnBrk="0" hangingPunct="1">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le site de l’Onu</a:t>
            </a:r>
          </a:p>
        </p:txBody>
      </p:sp>
      <p:sp>
        <p:nvSpPr>
          <p:cNvPr id="3" name="TextBox 2">
            <a:extLst>
              <a:ext uri="{FF2B5EF4-FFF2-40B4-BE49-F238E27FC236}">
                <a16:creationId xmlns:a16="http://schemas.microsoft.com/office/drawing/2014/main" id="{27700D56-B1FD-54F3-DF56-CD76A3C54759}"/>
              </a:ext>
            </a:extLst>
          </p:cNvPr>
          <p:cNvSpPr txBox="1"/>
          <p:nvPr/>
        </p:nvSpPr>
        <p:spPr>
          <a:xfrm>
            <a:off x="762000" y="6477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52588648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400300"/>
            <a:ext cx="16383000" cy="7047057"/>
          </a:xfrm>
          <a:prstGeom prst="rect">
            <a:avLst/>
          </a:prstGeom>
        </p:spPr>
        <p:txBody>
          <a:bodyPr wrap="square" lIns="0" tIns="0" rIns="0" bIns="0" rtlCol="0" anchor="t">
            <a:spAutoFit/>
          </a:bodyPr>
          <a:lstStyle/>
          <a:p>
            <a:pPr algn="just">
              <a:spcAft>
                <a:spcPts val="1800"/>
              </a:spcAft>
            </a:pPr>
            <a:r>
              <a:rPr lang="fr-FR" sz="3500" dirty="0">
                <a:solidFill>
                  <a:srgbClr val="F9FAFD"/>
                </a:solidFill>
                <a:latin typeface="Glacial Indifference" panose="020B0604020202020204" charset="0"/>
              </a:rPr>
              <a:t>« </a:t>
            </a:r>
            <a:r>
              <a:rPr lang="fr-FR" sz="3600" u="sng" dirty="0">
                <a:solidFill>
                  <a:srgbClr val="F9FAFD"/>
                </a:solidFill>
                <a:latin typeface="Glacial Indifference" panose="020B0604020202020204" charset="0"/>
              </a:rPr>
              <a:t>"Droits des femmes"</a:t>
            </a:r>
          </a:p>
          <a:p>
            <a:pPr algn="just">
              <a:lnSpc>
                <a:spcPct val="120000"/>
              </a:lnSpc>
            </a:pPr>
            <a:r>
              <a:rPr lang="fr-FR" sz="3500" dirty="0">
                <a:solidFill>
                  <a:srgbClr val="F9FAFD"/>
                </a:solidFill>
                <a:latin typeface="Glacial Indifference" panose="020B0604020202020204" charset="0"/>
              </a:rPr>
              <a:t>L'enjeu, aujourd'hui, ne se limite pas à l'image stéréotypée des femmes. "La question centrale actuelle, c'est celle de l'application des droits des femmes", affirme Marlène Coulomb-Gully, qui martèle qu'</a:t>
            </a:r>
            <a:r>
              <a:rPr lang="fr-FR" sz="3500" u="sng" dirty="0">
                <a:solidFill>
                  <a:srgbClr val="F9FAFD"/>
                </a:solidFill>
                <a:latin typeface="Glacial Indifference" panose="020B0604020202020204" charset="0"/>
              </a:rPr>
              <a:t>une égalité de droit n'est pas une égalité de fait</a:t>
            </a:r>
            <a:r>
              <a:rPr lang="fr-FR" sz="3500" dirty="0">
                <a:solidFill>
                  <a:srgbClr val="F9FAFD"/>
                </a:solidFill>
                <a:latin typeface="Glacial Indifference" panose="020B0604020202020204" charset="0"/>
              </a:rPr>
              <a:t>. D'où l'usage ce cet intitulé, que l'on retrouve jusque dans le nom du ministère des Droits des femmes - récemment passé dans le giron de celui de la Famille.</a:t>
            </a:r>
          </a:p>
          <a:p>
            <a:pPr algn="just">
              <a:lnSpc>
                <a:spcPct val="120000"/>
              </a:lnSpc>
            </a:pPr>
            <a:r>
              <a:rPr lang="fr-FR" sz="3500" dirty="0">
                <a:solidFill>
                  <a:srgbClr val="F9FAFD"/>
                </a:solidFill>
                <a:latin typeface="Glacial Indifference" panose="020B0604020202020204" charset="0"/>
              </a:rPr>
              <a:t>A l'heure où les écarts de salaires sont encore saillants et où les discriminations de genre ont toujours la peau dure, le 8 mars fait office de piqûre de rappel : quoi qu'en pensent les conservateurs les plus obtus, </a:t>
            </a:r>
            <a:r>
              <a:rPr lang="fr-FR" sz="3500" u="sng" dirty="0">
                <a:solidFill>
                  <a:srgbClr val="F9FAFD"/>
                </a:solidFill>
                <a:latin typeface="Glacial Indifference" panose="020B0604020202020204" charset="0"/>
              </a:rPr>
              <a:t>la bataille féministe ne se mène pas que sur le terrain lexical</a:t>
            </a:r>
            <a:r>
              <a:rPr lang="fr-FR" sz="3500" dirty="0">
                <a:solidFill>
                  <a:srgbClr val="F9FAFD"/>
                </a:solidFill>
                <a:latin typeface="Glacial Indifference" panose="020B0604020202020204" charset="0"/>
              </a:rPr>
              <a:t>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Nouvel Obs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8 mars 2016.</a:t>
            </a:r>
          </a:p>
        </p:txBody>
      </p:sp>
      <p:sp>
        <p:nvSpPr>
          <p:cNvPr id="3" name="TextBox 2">
            <a:extLst>
              <a:ext uri="{FF2B5EF4-FFF2-40B4-BE49-F238E27FC236}">
                <a16:creationId xmlns:a16="http://schemas.microsoft.com/office/drawing/2014/main" id="{D6A8C485-55C3-E977-F410-870D4C46CB77}"/>
              </a:ext>
            </a:extLst>
          </p:cNvPr>
          <p:cNvSpPr txBox="1"/>
          <p:nvPr/>
        </p:nvSpPr>
        <p:spPr>
          <a:xfrm>
            <a:off x="838200" y="8001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14191320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324100"/>
            <a:ext cx="16383000" cy="7407925"/>
          </a:xfrm>
          <a:prstGeom prst="rect">
            <a:avLst/>
          </a:prstGeom>
        </p:spPr>
        <p:txBody>
          <a:bodyPr wrap="square" lIns="0" tIns="0" rIns="0" bIns="0" rtlCol="0" anchor="t">
            <a:spAutoFit/>
          </a:bodyPr>
          <a:lstStyle/>
          <a:p>
            <a:pPr algn="just">
              <a:lnSpc>
                <a:spcPct val="110000"/>
              </a:lnSpc>
              <a:spcAft>
                <a:spcPts val="600"/>
              </a:spcAft>
            </a:pPr>
            <a:r>
              <a:rPr lang="fr-FR" sz="3450" dirty="0">
                <a:solidFill>
                  <a:srgbClr val="F9FAFD"/>
                </a:solidFill>
                <a:latin typeface="Glacial Indifference" panose="020B0604020202020204" charset="0"/>
              </a:rPr>
              <a:t>« Le 8 mars est une </a:t>
            </a:r>
            <a:r>
              <a:rPr lang="fr-FR" sz="3450" u="sng" dirty="0">
                <a:solidFill>
                  <a:srgbClr val="F9FAFD"/>
                </a:solidFill>
                <a:latin typeface="Glacial Indifference" panose="020B0604020202020204" charset="0"/>
              </a:rPr>
              <a:t>journée d’action, de sensibilisation et de mobilisation</a:t>
            </a:r>
            <a:r>
              <a:rPr lang="fr-FR" sz="3450" dirty="0">
                <a:solidFill>
                  <a:srgbClr val="F9FAFD"/>
                </a:solidFill>
                <a:latin typeface="Glacial Indifference" panose="020B0604020202020204" charset="0"/>
              </a:rPr>
              <a:t> dédiée à la lutte pour les droits des femmes, l’égalité et la justice.</a:t>
            </a:r>
          </a:p>
          <a:p>
            <a:pPr algn="just">
              <a:lnSpc>
                <a:spcPct val="110000"/>
              </a:lnSpc>
              <a:spcAft>
                <a:spcPts val="600"/>
              </a:spcAft>
            </a:pPr>
            <a:r>
              <a:rPr lang="fr-FR" sz="3450" dirty="0">
                <a:solidFill>
                  <a:srgbClr val="F9FAFD"/>
                </a:solidFill>
                <a:latin typeface="Glacial Indifference" panose="020B0604020202020204" charset="0"/>
              </a:rPr>
              <a:t>Plusieurs événements et initiatives ont lieu à travers le monde à cette occasion notamment pour :</a:t>
            </a:r>
          </a:p>
          <a:p>
            <a:pPr marL="457200" indent="-457200" algn="just">
              <a:lnSpc>
                <a:spcPct val="110000"/>
              </a:lnSpc>
              <a:spcAft>
                <a:spcPts val="600"/>
              </a:spcAft>
              <a:buFont typeface="Arial" panose="020B0604020202020204" pitchFamily="34" charset="0"/>
              <a:buChar char="•"/>
            </a:pPr>
            <a:r>
              <a:rPr lang="fr-FR" sz="3450" u="sng" dirty="0">
                <a:solidFill>
                  <a:srgbClr val="F9FAFD"/>
                </a:solidFill>
                <a:latin typeface="Glacial Indifference" panose="020B0604020202020204" charset="0"/>
              </a:rPr>
              <a:t>réfléchir, échanger, se mobiliser</a:t>
            </a:r>
            <a:r>
              <a:rPr lang="fr-FR" sz="3450" dirty="0">
                <a:solidFill>
                  <a:srgbClr val="F9FAFD"/>
                </a:solidFill>
                <a:latin typeface="Glacial Indifference" panose="020B0604020202020204" charset="0"/>
              </a:rPr>
              <a:t> pour l’égalité entre les femmes et les hommes ;</a:t>
            </a:r>
          </a:p>
          <a:p>
            <a:pPr marL="457200" indent="-457200" algn="just">
              <a:lnSpc>
                <a:spcPct val="110000"/>
              </a:lnSpc>
              <a:spcAft>
                <a:spcPts val="600"/>
              </a:spcAft>
              <a:buFont typeface="Arial" panose="020B0604020202020204" pitchFamily="34" charset="0"/>
              <a:buChar char="•"/>
            </a:pPr>
            <a:r>
              <a:rPr lang="fr-FR" sz="3450" u="sng" dirty="0">
                <a:solidFill>
                  <a:srgbClr val="F9FAFD"/>
                </a:solidFill>
                <a:latin typeface="Glacial Indifference" panose="020B0604020202020204" charset="0"/>
              </a:rPr>
              <a:t>faire le point</a:t>
            </a:r>
            <a:r>
              <a:rPr lang="fr-FR" sz="3450" dirty="0">
                <a:solidFill>
                  <a:srgbClr val="F9FAFD"/>
                </a:solidFill>
                <a:latin typeface="Glacial Indifference" panose="020B0604020202020204" charset="0"/>
              </a:rPr>
              <a:t> sur ce qui a été fait et ce qui reste à faire sur la question de la place des femmes dans la société.</a:t>
            </a:r>
          </a:p>
          <a:p>
            <a:pPr algn="just">
              <a:lnSpc>
                <a:spcPct val="110000"/>
              </a:lnSpc>
            </a:pPr>
            <a:r>
              <a:rPr lang="fr-FR" sz="3450" dirty="0">
                <a:solidFill>
                  <a:srgbClr val="F9FAFD"/>
                </a:solidFill>
                <a:latin typeface="Glacial Indifference" panose="020B0604020202020204" charset="0"/>
              </a:rPr>
              <a:t>C'est aussi l'occasion de mettre en avant les initiatives qui placent les femmes au cœur de la création ainsi que leur participation à la vie sociale, politique et économique.</a:t>
            </a:r>
          </a:p>
          <a:p>
            <a:pPr algn="just">
              <a:lnSpc>
                <a:spcPct val="110000"/>
              </a:lnSpc>
              <a:spcAft>
                <a:spcPts val="1800"/>
              </a:spcAft>
            </a:pPr>
            <a:r>
              <a:rPr lang="fr-FR" sz="3450" dirty="0">
                <a:solidFill>
                  <a:srgbClr val="F9FAFD"/>
                </a:solidFill>
                <a:latin typeface="Glacial Indifference" panose="020B0604020202020204" charset="0"/>
              </a:rPr>
              <a:t>Depuis quelques années, des organisations féministes, réunies en collectif et soutenues par les principaux syndicats, appellent pour le 8 mars à une "grève féministe".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p>
        </p:txBody>
      </p:sp>
      <p:sp>
        <p:nvSpPr>
          <p:cNvPr id="3" name="TextBox 2">
            <a:extLst>
              <a:ext uri="{FF2B5EF4-FFF2-40B4-BE49-F238E27FC236}">
                <a16:creationId xmlns:a16="http://schemas.microsoft.com/office/drawing/2014/main" id="{C264BC36-99BD-1C3E-4774-6E61DC4424ED}"/>
              </a:ext>
            </a:extLst>
          </p:cNvPr>
          <p:cNvSpPr txBox="1"/>
          <p:nvPr/>
        </p:nvSpPr>
        <p:spPr>
          <a:xfrm>
            <a:off x="838200" y="6477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8147716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019300"/>
            <a:ext cx="16611600" cy="7770332"/>
          </a:xfrm>
          <a:prstGeom prst="rect">
            <a:avLst/>
          </a:prstGeom>
        </p:spPr>
        <p:txBody>
          <a:bodyPr wrap="square" lIns="0" tIns="0" rIns="0" bIns="0" rtlCol="0" anchor="t">
            <a:spAutoFit/>
          </a:bodyPr>
          <a:lstStyle/>
          <a:p>
            <a:pPr algn="just">
              <a:spcAft>
                <a:spcPts val="3000"/>
              </a:spcAft>
            </a:pPr>
            <a:r>
              <a:rPr lang="fr-FR" sz="3600" dirty="0">
                <a:solidFill>
                  <a:srgbClr val="F9FAFD"/>
                </a:solidFill>
                <a:latin typeface="Glacial Indifference" panose="020B0604020202020204" charset="0"/>
              </a:rPr>
              <a:t>Et en France?</a:t>
            </a:r>
            <a:endParaRPr lang="fr-FR" sz="3450" dirty="0">
              <a:solidFill>
                <a:srgbClr val="F9FAFD"/>
              </a:solidFill>
              <a:latin typeface="Glacial Indifference" panose="020B0604020202020204" charset="0"/>
            </a:endParaRPr>
          </a:p>
          <a:p>
            <a:pPr algn="just">
              <a:lnSpc>
                <a:spcPct val="110000"/>
              </a:lnSpc>
              <a:spcAft>
                <a:spcPts val="1800"/>
              </a:spcAft>
            </a:pPr>
            <a:r>
              <a:rPr lang="fr-FR" sz="3500" dirty="0">
                <a:solidFill>
                  <a:srgbClr val="F9FAFD"/>
                </a:solidFill>
                <a:latin typeface="Glacial Indifference" panose="020B0604020202020204" charset="0"/>
              </a:rPr>
              <a:t>« C'est en </a:t>
            </a:r>
            <a:r>
              <a:rPr lang="fr-FR" sz="3500" u="sng" dirty="0">
                <a:solidFill>
                  <a:srgbClr val="F9FAFD"/>
                </a:solidFill>
                <a:latin typeface="Glacial Indifference" panose="020B0604020202020204" charset="0"/>
              </a:rPr>
              <a:t>1982</a:t>
            </a:r>
            <a:r>
              <a:rPr lang="fr-FR" sz="3500" dirty="0">
                <a:solidFill>
                  <a:srgbClr val="F9FAFD"/>
                </a:solidFill>
                <a:latin typeface="Glacial Indifference" panose="020B0604020202020204" charset="0"/>
              </a:rPr>
              <a:t>, sous l'impulsion d’Yvette Roudy, Ministre déléguée aux droits des femmes, que la France reconnaît le 8 mars comme Journée internationale des droits des femmes. </a:t>
            </a:r>
          </a:p>
          <a:p>
            <a:pPr algn="just">
              <a:lnSpc>
                <a:spcPct val="110000"/>
              </a:lnSpc>
              <a:spcAft>
                <a:spcPts val="1800"/>
              </a:spcAft>
            </a:pPr>
            <a:r>
              <a:rPr lang="fr-FR" sz="3500" dirty="0">
                <a:solidFill>
                  <a:srgbClr val="F9FAFD"/>
                </a:solidFill>
                <a:latin typeface="Glacial Indifference" panose="020B0604020202020204" charset="0"/>
              </a:rPr>
              <a:t>Le 8 mars 1982 est marqué par de nombreuses manifestations dont le point fort est la réception donnée à l’Élysée et le discours du président de la République François Mitterrand. Il reçoit à cette occasion 450 femmes, représentant les milieux socio-professionnels et les associations et annonce plusieurs mesures en faveur des droits des femmes ».</a:t>
            </a:r>
          </a:p>
          <a:p>
            <a:pPr algn="just">
              <a:lnSpc>
                <a:spcPct val="110000"/>
              </a:lnSpc>
            </a:pPr>
            <a:r>
              <a:rPr lang="fr-FR" sz="3500" dirty="0">
                <a:solidFill>
                  <a:srgbClr val="F9FAFD"/>
                </a:solidFill>
                <a:latin typeface="Glacial Indifference" panose="020B0604020202020204" charset="0"/>
              </a:rPr>
              <a:t>Pourtant, les interventions et discours des Présidents de la République française à l’occasion de cette journée n’ont pas été nombreux.</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p>
        </p:txBody>
      </p:sp>
      <p:sp>
        <p:nvSpPr>
          <p:cNvPr id="3" name="TextBox 2">
            <a:extLst>
              <a:ext uri="{FF2B5EF4-FFF2-40B4-BE49-F238E27FC236}">
                <a16:creationId xmlns:a16="http://schemas.microsoft.com/office/drawing/2014/main" id="{3B5F8D13-9F13-9E39-67C1-0778D1D9BBEB}"/>
              </a:ext>
            </a:extLst>
          </p:cNvPr>
          <p:cNvSpPr txBox="1"/>
          <p:nvPr/>
        </p:nvSpPr>
        <p:spPr>
          <a:xfrm>
            <a:off x="838200" y="495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671328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5555527-09D0-4D99-590D-C878F9F58B9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D9892E3-9EE9-A7B5-E028-3F9DAEB444A5}"/>
              </a:ext>
            </a:extLst>
          </p:cNvPr>
          <p:cNvSpPr txBox="1"/>
          <p:nvPr/>
        </p:nvSpPr>
        <p:spPr>
          <a:xfrm>
            <a:off x="1028700" y="11955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E5609C9A-6A1C-C2D3-C29E-D8A1FC63234C}"/>
              </a:ext>
            </a:extLst>
          </p:cNvPr>
          <p:cNvSpPr txBox="1"/>
          <p:nvPr/>
        </p:nvSpPr>
        <p:spPr>
          <a:xfrm>
            <a:off x="1076827" y="2952095"/>
            <a:ext cx="16068173" cy="4702826"/>
          </a:xfrm>
          <a:prstGeom prst="rect">
            <a:avLst/>
          </a:prstGeom>
        </p:spPr>
        <p:txBody>
          <a:bodyPr wrap="square" lIns="0" tIns="0" rIns="0" bIns="0" rtlCol="0" anchor="t">
            <a:spAutoFit/>
          </a:bodyPr>
          <a:lstStyle/>
          <a:p>
            <a:pPr marL="0" lvl="0" indent="0" algn="just">
              <a:lnSpc>
                <a:spcPct val="110000"/>
              </a:lnSpc>
              <a:spcAft>
                <a:spcPts val="1200"/>
              </a:spcAft>
            </a:pPr>
            <a:r>
              <a:rPr lang="fr-FR" sz="3600" dirty="0">
                <a:solidFill>
                  <a:srgbClr val="F9FAFD"/>
                </a:solidFill>
                <a:latin typeface="Glacial Indifference" panose="020B0604020202020204" charset="0"/>
              </a:rPr>
              <a:t>L’</a:t>
            </a:r>
            <a:r>
              <a:rPr lang="fr-FR" sz="3600" u="sng" dirty="0">
                <a:solidFill>
                  <a:srgbClr val="F9FAFD"/>
                </a:solidFill>
                <a:latin typeface="Glacial Indifference" panose="020B0604020202020204" charset="0"/>
              </a:rPr>
              <a:t>acte juridique</a:t>
            </a:r>
            <a:r>
              <a:rPr lang="fr-FR" sz="3600" dirty="0">
                <a:solidFill>
                  <a:srgbClr val="F9FAFD"/>
                </a:solidFill>
                <a:latin typeface="Glacial Indifference" panose="020B0604020202020204" charset="0"/>
              </a:rPr>
              <a:t> constitue donc un exemple parmi les plus illustratifs d’un acte performatif.</a:t>
            </a:r>
          </a:p>
          <a:p>
            <a:pPr marL="0" lvl="0" indent="0" algn="just">
              <a:lnSpc>
                <a:spcPct val="110000"/>
              </a:lnSpc>
              <a:spcAft>
                <a:spcPts val="1200"/>
              </a:spcAft>
            </a:pPr>
            <a:r>
              <a:rPr lang="fr-FR" sz="3600" dirty="0">
                <a:solidFill>
                  <a:srgbClr val="F9FAFD"/>
                </a:solidFill>
                <a:latin typeface="Glacial Indifference" panose="020B0604020202020204" charset="0"/>
              </a:rPr>
              <a:t>La personne qui le prononce représente le « mandataire légitime […] capable d’</a:t>
            </a:r>
            <a:r>
              <a:rPr lang="fr-FR" sz="3600" u="sng" dirty="0">
                <a:solidFill>
                  <a:srgbClr val="F9FAFD"/>
                </a:solidFill>
                <a:latin typeface="Glacial Indifference" panose="020B0604020202020204" charset="0"/>
              </a:rPr>
              <a:t>agir par les mots sur le monde social</a:t>
            </a:r>
            <a:r>
              <a:rPr lang="fr-FR" sz="3600" dirty="0">
                <a:solidFill>
                  <a:srgbClr val="F9FAFD"/>
                </a:solidFill>
                <a:latin typeface="Glacial Indifference" panose="020B0604020202020204" charset="0"/>
              </a:rPr>
              <a:t> ».</a:t>
            </a:r>
          </a:p>
          <a:p>
            <a:pPr marL="0" lvl="0" indent="0" algn="just">
              <a:lnSpc>
                <a:spcPct val="110000"/>
              </a:lnSpc>
              <a:spcAft>
                <a:spcPts val="2400"/>
              </a:spcAft>
            </a:pPr>
            <a:r>
              <a:rPr lang="fr-FR" sz="3600" dirty="0">
                <a:solidFill>
                  <a:srgbClr val="F9FAFD"/>
                </a:solidFill>
                <a:latin typeface="Glacial Indifference" panose="020B0604020202020204" charset="0"/>
              </a:rPr>
              <a:t>En même temps que moyen d’action, ces mots servent pour rappeler au public l’autorité de la personne qui les énonce, dont la crédibilité est ainsi renforcée.</a:t>
            </a:r>
          </a:p>
          <a:p>
            <a:pPr marL="0" lvl="0" indent="0" algn="r">
              <a:spcAft>
                <a:spcPts val="1200"/>
              </a:spcAft>
            </a:pPr>
            <a:r>
              <a:rPr lang="fr-FR" sz="2800" u="none" dirty="0">
                <a:solidFill>
                  <a:srgbClr val="F9FAFD"/>
                </a:solidFill>
                <a:latin typeface="Glacial Indifference" panose="020B0604020202020204" charset="0"/>
              </a:rPr>
              <a:t>Bourdieu,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 que parler veut dire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73.</a:t>
            </a:r>
            <a:endParaRPr lang="fr-FR" sz="2800" dirty="0">
              <a:solidFill>
                <a:srgbClr val="F9FAFD"/>
              </a:solidFill>
              <a:latin typeface="Glacial Indifference" panose="020B0604020202020204" charset="0"/>
            </a:endParaRPr>
          </a:p>
        </p:txBody>
      </p:sp>
    </p:spTree>
    <p:extLst>
      <p:ext uri="{BB962C8B-B14F-4D97-AF65-F5344CB8AC3E}">
        <p14:creationId xmlns:p14="http://schemas.microsoft.com/office/powerpoint/2010/main" val="135496674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1637312"/>
            <a:ext cx="16306800" cy="8611588"/>
          </a:xfrm>
          <a:prstGeom prst="rect">
            <a:avLst/>
          </a:prstGeom>
        </p:spPr>
        <p:txBody>
          <a:bodyPr wrap="square" lIns="0" tIns="0" rIns="0" bIns="0" rtlCol="0" anchor="t">
            <a:spAutoFit/>
          </a:bodyPr>
          <a:lstStyle/>
          <a:p>
            <a:pPr algn="just">
              <a:lnSpc>
                <a:spcPct val="110000"/>
              </a:lnSpc>
              <a:spcAft>
                <a:spcPts val="1200"/>
              </a:spcAft>
            </a:pPr>
            <a:r>
              <a:rPr lang="fr-FR" sz="3400" dirty="0">
                <a:solidFill>
                  <a:srgbClr val="F9FAFD"/>
                </a:solidFill>
                <a:latin typeface="Glacial Indifference" panose="020B0604020202020204" charset="0"/>
              </a:rPr>
              <a:t>Pour le Ministère chargé de l’Egalité entre les femmes et les hommes et de la Lutte contre les discriminations, il s’agit de la « </a:t>
            </a:r>
            <a:r>
              <a:rPr lang="fr-FR" sz="3400" u="sng" dirty="0">
                <a:solidFill>
                  <a:srgbClr val="F9FAFD"/>
                </a:solidFill>
                <a:latin typeface="Glacial Indifference" panose="020B0604020202020204" charset="0"/>
              </a:rPr>
              <a:t>Journée internationale des droits des femmes</a:t>
            </a:r>
            <a:r>
              <a:rPr lang="fr-FR" sz="3400" dirty="0">
                <a:solidFill>
                  <a:srgbClr val="F9FAFD"/>
                </a:solidFill>
                <a:latin typeface="Glacial Indifference" panose="020B0604020202020204" charset="0"/>
              </a:rPr>
              <a:t> ».</a:t>
            </a:r>
          </a:p>
          <a:p>
            <a:pPr algn="just">
              <a:lnSpc>
                <a:spcPct val="110000"/>
              </a:lnSpc>
            </a:pPr>
            <a:r>
              <a:rPr lang="fr-FR" sz="3400" dirty="0">
                <a:solidFill>
                  <a:srgbClr val="F9FAFD"/>
                </a:solidFill>
                <a:latin typeface="Glacial Indifference" panose="020B0604020202020204" charset="0"/>
              </a:rPr>
              <a:t>« Le 8 mars, journée d’action et de mobilisation, est l’occasion de </a:t>
            </a:r>
            <a:r>
              <a:rPr lang="fr-FR" sz="3400" u="sng" dirty="0">
                <a:solidFill>
                  <a:srgbClr val="F9FAFD"/>
                </a:solidFill>
                <a:latin typeface="Glacial Indifference" panose="020B0604020202020204" charset="0"/>
              </a:rPr>
              <a:t>réaffirmer l’engagement de l’État à faire progresser l’égalité et les droits des femmes</a:t>
            </a:r>
            <a:r>
              <a:rPr lang="fr-FR" sz="3400" dirty="0">
                <a:solidFill>
                  <a:srgbClr val="F9FAFD"/>
                </a:solidFill>
                <a:latin typeface="Glacial Indifference" panose="020B0604020202020204" charset="0"/>
              </a:rPr>
              <a:t>, pour toutes, partout et tout le temps.</a:t>
            </a:r>
          </a:p>
          <a:p>
            <a:pPr algn="just">
              <a:lnSpc>
                <a:spcPct val="110000"/>
              </a:lnSpc>
            </a:pPr>
            <a:r>
              <a:rPr lang="fr-FR" sz="3400" dirty="0">
                <a:solidFill>
                  <a:srgbClr val="F9FAFD"/>
                </a:solidFill>
                <a:latin typeface="Glacial Indifference" panose="020B0604020202020204" charset="0"/>
              </a:rPr>
              <a:t>De nombreuses initiatives rythmeront une semaine de communication du 3 au 8 mars [2025]. Cette séquence sera l’occasion de valoriser les actions menées par le Gouvernement autour de trois thématiques du plan interministériel </a:t>
            </a:r>
            <a:r>
              <a:rPr lang="fr-FR" sz="3400" i="1" dirty="0">
                <a:solidFill>
                  <a:srgbClr val="F9FAFD"/>
                </a:solidFill>
                <a:latin typeface="Glacial Indifference" panose="020B0604020202020204" charset="0"/>
              </a:rPr>
              <a:t>Toutes et Tous Egaux</a:t>
            </a:r>
            <a:r>
              <a:rPr lang="fr-FR" sz="3400" dirty="0">
                <a:solidFill>
                  <a:srgbClr val="F9FAFD"/>
                </a:solidFill>
                <a:latin typeface="Glacial Indifference" panose="020B0604020202020204" charset="0"/>
              </a:rPr>
              <a:t> 2023-2027 : l'égalité professionnelle, la culture de l'égalité, la santé des femmes. Le plan </a:t>
            </a:r>
            <a:r>
              <a:rPr lang="fr-FR" sz="3400" i="1" dirty="0">
                <a:solidFill>
                  <a:srgbClr val="F9FAFD"/>
                </a:solidFill>
                <a:latin typeface="Glacial Indifference" panose="020B0604020202020204" charset="0"/>
              </a:rPr>
              <a:t>Toutes et Tous Égaux</a:t>
            </a:r>
            <a:r>
              <a:rPr lang="fr-FR" sz="3400" dirty="0">
                <a:solidFill>
                  <a:srgbClr val="F9FAFD"/>
                </a:solidFill>
                <a:latin typeface="Glacial Indifference" panose="020B0604020202020204" charset="0"/>
              </a:rPr>
              <a:t> porte un ensemble de mesures notamment pour faire progresser l’égalité femmes-hommes dans la sphère professionnelle, encourager la mixité dans les filières d’avenir et les entreprises, ou encore soutenir l’entrepreneuriat au féminin ».</a:t>
            </a:r>
          </a:p>
          <a:p>
            <a:pPr algn="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le site du Ministère </a:t>
            </a:r>
            <a:r>
              <a:rPr lang="fr-FR" sz="2600" dirty="0">
                <a:solidFill>
                  <a:srgbClr val="F9FAFD"/>
                </a:solidFill>
                <a:latin typeface="Glacial Indifference" panose="020B0604020202020204" charset="0"/>
              </a:rPr>
              <a:t>chargé de l’Egalité entre les femmes et les hommes</a:t>
            </a:r>
            <a:endPar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2">
            <a:extLst>
              <a:ext uri="{FF2B5EF4-FFF2-40B4-BE49-F238E27FC236}">
                <a16:creationId xmlns:a16="http://schemas.microsoft.com/office/drawing/2014/main" id="{39D41056-3785-D640-91F2-F32FB38A3192}"/>
              </a:ext>
            </a:extLst>
          </p:cNvPr>
          <p:cNvSpPr txBox="1"/>
          <p:nvPr/>
        </p:nvSpPr>
        <p:spPr>
          <a:xfrm>
            <a:off x="914400" y="2667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30055950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628900"/>
            <a:ext cx="16306800" cy="6501780"/>
          </a:xfrm>
          <a:prstGeom prst="rect">
            <a:avLst/>
          </a:prstGeom>
        </p:spPr>
        <p:txBody>
          <a:bodyPr wrap="square" lIns="0" tIns="0" rIns="0" bIns="0" rtlCol="0" anchor="t">
            <a:spAutoFit/>
          </a:bodyPr>
          <a:lstStyle/>
          <a:p>
            <a:pPr algn="just">
              <a:lnSpc>
                <a:spcPct val="110000"/>
              </a:lnSpc>
              <a:spcAft>
                <a:spcPts val="1800"/>
              </a:spcAft>
            </a:pPr>
            <a:r>
              <a:rPr lang="fr-FR" sz="3500" dirty="0">
                <a:solidFill>
                  <a:srgbClr val="F9FAFD"/>
                </a:solidFill>
                <a:latin typeface="Glacial Indifference" panose="020B0604020202020204" charset="0"/>
              </a:rPr>
              <a:t>« Le 8 mars reste l’occasion d’alerter la société sur un de ses dysfonctionnements majeurs et il va de la responsabilité des médias de se saisir de cette occasion de jouer leur rôle dans l’espace public contemporain »</a:t>
            </a:r>
          </a:p>
          <a:p>
            <a:pPr algn="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Coulomb</a:t>
            </a:r>
            <a:r>
              <a:rPr lang="fr-FR" sz="2800" dirty="0">
                <a:solidFill>
                  <a:srgbClr val="F9FAFD"/>
                </a:solidFill>
                <a:latin typeface="Glacial Indifference" panose="020B0604020202020204" charset="0"/>
              </a:rPr>
              <a:t>-Gully, </a:t>
            </a:r>
            <a:r>
              <a:rPr lang="fr-FR" sz="2800" i="1" dirty="0">
                <a:solidFill>
                  <a:srgbClr val="F9FAFD"/>
                </a:solidFill>
                <a:latin typeface="Glacial Indifference" panose="020B0604020202020204" charset="0"/>
              </a:rPr>
              <a:t>Femmes et médias – le 8 mars à la une</a:t>
            </a:r>
            <a:r>
              <a:rPr lang="fr-FR" sz="2800" dirty="0">
                <a:solidFill>
                  <a:srgbClr val="F9FAFD"/>
                </a:solidFill>
                <a:latin typeface="Glacial Indifference" panose="020B0604020202020204" charset="0"/>
              </a:rPr>
              <a:t>, p. 16.</a:t>
            </a:r>
          </a:p>
          <a:p>
            <a:pPr algn="just"/>
            <a:endPar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Aft>
                <a:spcPts val="1800"/>
              </a:spcAft>
            </a:pPr>
            <a:r>
              <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8 mars ne doit pas servir de prétexte pour avoir des réductions sur l'électroménager, recevoir un bouquet de fleur ou une boîte de chocolat de la part de son compagnon, ni d’être mise en avant sur les réseaux sociaux de son entreprise. La journée du 8 mars n’est </a:t>
            </a:r>
            <a:r>
              <a:rPr kumimoji="0" lang="fr-FR" sz="34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une célébration de la femme, mais une mise en avant des droits des femmes et de la lutte contre les inégalités entre les sexes</a:t>
            </a:r>
            <a:r>
              <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algn="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Ça m’intéresse</a:t>
            </a:r>
            <a:r>
              <a:rPr kumimoji="0" lang="fr-FR" sz="28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8 mars 2024</a:t>
            </a:r>
          </a:p>
        </p:txBody>
      </p:sp>
      <p:sp>
        <p:nvSpPr>
          <p:cNvPr id="3" name="TextBox 2">
            <a:extLst>
              <a:ext uri="{FF2B5EF4-FFF2-40B4-BE49-F238E27FC236}">
                <a16:creationId xmlns:a16="http://schemas.microsoft.com/office/drawing/2014/main" id="{070B02D0-020C-AE02-3883-D42C58A6954F}"/>
              </a:ext>
            </a:extLst>
          </p:cNvPr>
          <p:cNvSpPr txBox="1"/>
          <p:nvPr/>
        </p:nvSpPr>
        <p:spPr>
          <a:xfrm>
            <a:off x="9144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47975524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1643110-B860-7142-CB15-E110A7D4930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E07EA89-26B9-C78F-A61E-AA557085867C}"/>
              </a:ext>
            </a:extLst>
          </p:cNvPr>
          <p:cNvSpPr txBox="1"/>
          <p:nvPr/>
        </p:nvSpPr>
        <p:spPr>
          <a:xfrm>
            <a:off x="914400" y="1790700"/>
            <a:ext cx="16230600" cy="787138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nomination en dit autant sur l’objet que sur le rapport de l’énonciateur à l’objet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déplacement est rendu possible par la dimension connotative et discursive du lexique. Les mots ne sont pas neutres : ils sont traversés au fil de leur histoire par des usages et des investissements contradictoires.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Mikhaïl Bakhtine (2000: p. 67), les mots sont porteurs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dialogisme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"Chaque mot, nous le savons, se présente comme une arène en réduction où s’entrecroisent et luttent les accents sociaux à orientation contradictoire. Le mot s’avère, dans la bouche de l’individu, le produit de l’interaction vivante des forces sociales". Bakhtine propose de ne pas considérer le nom comme une étiquette appliquée au réel mais d’intégrer à son sens le milieu de vie du mot, c’est-à-dire le discours et le monde social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Marie Veniard,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Nommer un événement ou le désigner</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29.</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Bakhtine, M., 2000, </a:t>
            </a:r>
            <a:r>
              <a:rPr kumimoji="0" lang="fr-FR" sz="30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marxisme et la philosophie du langage</a:t>
            </a: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Paris, Éditions de Minuit.</a:t>
            </a:r>
          </a:p>
        </p:txBody>
      </p:sp>
      <p:sp>
        <p:nvSpPr>
          <p:cNvPr id="3" name="TextBox 2">
            <a:extLst>
              <a:ext uri="{FF2B5EF4-FFF2-40B4-BE49-F238E27FC236}">
                <a16:creationId xmlns:a16="http://schemas.microsoft.com/office/drawing/2014/main" id="{C8A3C414-A205-70A4-22C0-AFF236C41F08}"/>
              </a:ext>
            </a:extLst>
          </p:cNvPr>
          <p:cNvSpPr txBox="1"/>
          <p:nvPr/>
        </p:nvSpPr>
        <p:spPr>
          <a:xfrm>
            <a:off x="838200" y="433586"/>
            <a:ext cx="10744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Tree>
    <p:extLst>
      <p:ext uri="{BB962C8B-B14F-4D97-AF65-F5344CB8AC3E}">
        <p14:creationId xmlns:p14="http://schemas.microsoft.com/office/powerpoint/2010/main" val="343606755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F3F0AB8-0B3B-B466-C6BF-85D7435DA8E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7CBB0BE-D326-4BBC-4656-34B6FBB55541}"/>
              </a:ext>
            </a:extLst>
          </p:cNvPr>
          <p:cNvSpPr txBox="1"/>
          <p:nvPr/>
        </p:nvSpPr>
        <p:spPr>
          <a:xfrm>
            <a:off x="990600" y="2552700"/>
            <a:ext cx="16154400" cy="459253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mot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n’est donc pas en lien direct avec la réalité brute mais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intégré à la réalité des discours sociaux</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qui amène à penser qu’il n’y a pas de coïncidence parfaite entre les mots et les choses.</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 événement n’est pas simplement ce qui advient. Le circonscrire à sa dimension d’occurrence temporelle le coupe de ses caractéristiques sociales : son existence pour des acteurs, pour une communauté sociale donnée qui va interpréter l’événement pour se l’approprier ».</a:t>
            </a:r>
          </a:p>
          <a:p>
            <a:pPr marL="0" marR="0" lvl="0" indent="0" algn="r" defTabSz="914400" rtl="0" eaLnBrk="1" fontAlgn="auto" latinLnBrk="0" hangingPunct="1">
              <a:lnSpc>
                <a:spcPct val="110000"/>
              </a:lnSpc>
              <a:spcBef>
                <a:spcPts val="0"/>
              </a:spcBef>
              <a:spcAft>
                <a:spcPts val="30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Veniard,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Nommer un événement ou le désigner</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29.</a:t>
            </a:r>
          </a:p>
        </p:txBody>
      </p:sp>
      <p:sp>
        <p:nvSpPr>
          <p:cNvPr id="3" name="TextBox 2">
            <a:extLst>
              <a:ext uri="{FF2B5EF4-FFF2-40B4-BE49-F238E27FC236}">
                <a16:creationId xmlns:a16="http://schemas.microsoft.com/office/drawing/2014/main" id="{85DF61B8-7B10-8BCA-C63F-704D89ABAE2A}"/>
              </a:ext>
            </a:extLst>
          </p:cNvPr>
          <p:cNvSpPr txBox="1"/>
          <p:nvPr/>
        </p:nvSpPr>
        <p:spPr>
          <a:xfrm>
            <a:off x="914400" y="966986"/>
            <a:ext cx="10744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Tree>
    <p:extLst>
      <p:ext uri="{BB962C8B-B14F-4D97-AF65-F5344CB8AC3E}">
        <p14:creationId xmlns:p14="http://schemas.microsoft.com/office/powerpoint/2010/main" val="19525671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A27F3A8-9DD3-3F2F-6FA8-F13F2AF7799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AE84FD0-1698-0B35-38A1-0B9E9BB2F110}"/>
              </a:ext>
            </a:extLst>
          </p:cNvPr>
          <p:cNvSpPr txBox="1"/>
          <p:nvPr/>
        </p:nvSpPr>
        <p:spPr>
          <a:xfrm>
            <a:off x="990600" y="2095500"/>
            <a:ext cx="16154400" cy="667221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processus va attribuer de l’importance à l’événement, c’est pourquoi l’événement est toujours un repère marquant dans l’histoire d’une communauté (petite ou plus étendue). L’événement, une rupture dans le fil de la vie sociale, est inséré dans une chronologie et dans une intentionnalité.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Paul Ricoeur (1991), l’événement n’existe en tant que tel qu’à travers une intelligibilité issue d’un récit socialement partagé.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Il n’est donc d’événement que par la représentation discursive qui en est faite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récit, en tant qu’il est une manière d’ancrer l’expérience humaine dans le temps va donner son sens à l’événement : la narrativité est une forme d’intelligibilité ».</a:t>
            </a:r>
          </a:p>
          <a:p>
            <a:pPr marL="0" marR="0" lvl="0" indent="0" algn="r" defTabSz="914400" rtl="0" eaLnBrk="1" fontAlgn="auto" latinLnBrk="0" hangingPunct="1">
              <a:lnSpc>
                <a:spcPct val="110000"/>
              </a:lnSpc>
              <a:spcBef>
                <a:spcPts val="0"/>
              </a:spcBef>
              <a:spcAft>
                <a:spcPts val="30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Veniard,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Nommer un événement ou le désigner</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29.</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Ricoeur, P., 1991, « Événement et sens », dans </a:t>
            </a:r>
            <a:r>
              <a:rPr kumimoji="0" lang="fr-FR" sz="30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Raisons pratiques</a:t>
            </a: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0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 2, pp. 41-56.</a:t>
            </a:r>
          </a:p>
        </p:txBody>
      </p:sp>
      <p:sp>
        <p:nvSpPr>
          <p:cNvPr id="3" name="TextBox 2">
            <a:extLst>
              <a:ext uri="{FF2B5EF4-FFF2-40B4-BE49-F238E27FC236}">
                <a16:creationId xmlns:a16="http://schemas.microsoft.com/office/drawing/2014/main" id="{3FBF5082-877A-FAE1-67DE-7EE23CB1B6E7}"/>
              </a:ext>
            </a:extLst>
          </p:cNvPr>
          <p:cNvSpPr txBox="1"/>
          <p:nvPr/>
        </p:nvSpPr>
        <p:spPr>
          <a:xfrm>
            <a:off x="914400" y="585986"/>
            <a:ext cx="10744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Le pouvoir de la langue</a:t>
            </a:r>
          </a:p>
        </p:txBody>
      </p:sp>
    </p:spTree>
    <p:extLst>
      <p:ext uri="{BB962C8B-B14F-4D97-AF65-F5344CB8AC3E}">
        <p14:creationId xmlns:p14="http://schemas.microsoft.com/office/powerpoint/2010/main" val="38088149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3398B0B-DB98-C700-56A3-DE7F6EDD504F}"/>
              </a:ext>
            </a:extLst>
          </p:cNvPr>
          <p:cNvSpPr txBox="1"/>
          <p:nvPr/>
        </p:nvSpPr>
        <p:spPr>
          <a:xfrm>
            <a:off x="1028700" y="1119386"/>
            <a:ext cx="16497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Références bibliographiques</a:t>
            </a:r>
          </a:p>
        </p:txBody>
      </p:sp>
      <p:sp>
        <p:nvSpPr>
          <p:cNvPr id="4" name="TextBox 4">
            <a:extLst>
              <a:ext uri="{FF2B5EF4-FFF2-40B4-BE49-F238E27FC236}">
                <a16:creationId xmlns:a16="http://schemas.microsoft.com/office/drawing/2014/main" id="{FF4ECA78-04B7-BDCF-4D7E-6B7632B88F2F}"/>
              </a:ext>
            </a:extLst>
          </p:cNvPr>
          <p:cNvSpPr txBox="1"/>
          <p:nvPr/>
        </p:nvSpPr>
        <p:spPr>
          <a:xfrm>
            <a:off x="914400" y="2705100"/>
            <a:ext cx="16383000" cy="46166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4">
            <a:extLst>
              <a:ext uri="{FF2B5EF4-FFF2-40B4-BE49-F238E27FC236}">
                <a16:creationId xmlns:a16="http://schemas.microsoft.com/office/drawing/2014/main" id="{897F9997-3549-AEB4-AF48-1A4FFEF0DAD3}"/>
              </a:ext>
            </a:extLst>
          </p:cNvPr>
          <p:cNvSpPr txBox="1"/>
          <p:nvPr/>
        </p:nvSpPr>
        <p:spPr>
          <a:xfrm>
            <a:off x="1104900" y="2705100"/>
            <a:ext cx="16040100" cy="297004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Coulomb-Gully, M. et Bonnafous, S. (sous la direction de), 2007,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Femmes et médias : le *8 mars à la "une" : une comparaison internationale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Toulouse, Université du Mirail.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Veniard, M., 2013, « Nommer un événement: le désigner et/ou le signifier? Le cas de la guerre en Afghanistan », dans P. Puccini and F. Regattin (éds.),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Mots de la guerre: imaginaires, langages, représentations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Bologne, CLUEB, pp. 27-41. </a:t>
            </a:r>
          </a:p>
        </p:txBody>
      </p:sp>
    </p:spTree>
    <p:extLst>
      <p:ext uri="{BB962C8B-B14F-4D97-AF65-F5344CB8AC3E}">
        <p14:creationId xmlns:p14="http://schemas.microsoft.com/office/powerpoint/2010/main" val="27137480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3398B0B-DB98-C700-56A3-DE7F6EDD504F}"/>
              </a:ext>
            </a:extLst>
          </p:cNvPr>
          <p:cNvSpPr txBox="1"/>
          <p:nvPr/>
        </p:nvSpPr>
        <p:spPr>
          <a:xfrm>
            <a:off x="838200" y="966986"/>
            <a:ext cx="16497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Sitographie </a:t>
            </a:r>
          </a:p>
        </p:txBody>
      </p:sp>
      <p:sp>
        <p:nvSpPr>
          <p:cNvPr id="4" name="TextBox 4">
            <a:extLst>
              <a:ext uri="{FF2B5EF4-FFF2-40B4-BE49-F238E27FC236}">
                <a16:creationId xmlns:a16="http://schemas.microsoft.com/office/drawing/2014/main" id="{FF4ECA78-04B7-BDCF-4D7E-6B7632B88F2F}"/>
              </a:ext>
            </a:extLst>
          </p:cNvPr>
          <p:cNvSpPr txBox="1"/>
          <p:nvPr/>
        </p:nvSpPr>
        <p:spPr>
          <a:xfrm>
            <a:off x="914400" y="2705100"/>
            <a:ext cx="16383000" cy="46166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4">
            <a:extLst>
              <a:ext uri="{FF2B5EF4-FFF2-40B4-BE49-F238E27FC236}">
                <a16:creationId xmlns:a16="http://schemas.microsoft.com/office/drawing/2014/main" id="{897F9997-3549-AEB4-AF48-1A4FFEF0DAD3}"/>
              </a:ext>
            </a:extLst>
          </p:cNvPr>
          <p:cNvSpPr txBox="1"/>
          <p:nvPr/>
        </p:nvSpPr>
        <p:spPr>
          <a:xfrm>
            <a:off x="914400" y="2572345"/>
            <a:ext cx="16383000" cy="526297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8 mars : pourquoi la journée de la femme n'existe pas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Valentine Poignon,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Ça m’intéresse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8 mars 2024.</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8 mars 2025, Journée internationale des droits des femmes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sur le site du Ministère chargé de l’Egalité entre les femmes et les hommes.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Droits des femmes : cinq questions sur la journée du 8 mars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sur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Vie publique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Journée internationale des femmes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sur le site de l’ONU.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Non, le 8 mars n'est pas la "journée de la femme"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Paul Conge,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Nouvel Obs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8 mars 2016.</a:t>
            </a:r>
          </a:p>
        </p:txBody>
      </p:sp>
    </p:spTree>
    <p:extLst>
      <p:ext uri="{BB962C8B-B14F-4D97-AF65-F5344CB8AC3E}">
        <p14:creationId xmlns:p14="http://schemas.microsoft.com/office/powerpoint/2010/main" val="195931019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C44DACC-944E-75BC-B3CA-3E3C3B21292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2FE99A8-7E21-FAA2-0983-E27CD351D79E}"/>
              </a:ext>
            </a:extLst>
          </p:cNvPr>
          <p:cNvSpPr txBox="1"/>
          <p:nvPr/>
        </p:nvSpPr>
        <p:spPr>
          <a:xfrm>
            <a:off x="1066800" y="1181100"/>
            <a:ext cx="10668000" cy="2462213"/>
          </a:xfrm>
          <a:prstGeom prst="rect">
            <a:avLst/>
          </a:prstGeom>
        </p:spPr>
        <p:txBody>
          <a:bodyPr wrap="square" lIns="0" tIns="0" rIns="0" bIns="0" rtlCol="0" anchor="t">
            <a:spAutoFit/>
          </a:bodyPr>
          <a:lstStyle/>
          <a:p>
            <a:r>
              <a:rPr lang="fr-FR" sz="8000" dirty="0">
                <a:solidFill>
                  <a:srgbClr val="F9FAFD"/>
                </a:solidFill>
                <a:latin typeface="Glacial Indifference"/>
              </a:rPr>
              <a:t>Langue et pouvoir : </a:t>
            </a:r>
          </a:p>
          <a:p>
            <a:r>
              <a:rPr lang="fr-FR" sz="8000" dirty="0">
                <a:solidFill>
                  <a:srgbClr val="F9FAFD"/>
                </a:solidFill>
                <a:latin typeface="Glacial Indifference"/>
              </a:rPr>
              <a:t>la langue du pouvoir</a:t>
            </a:r>
          </a:p>
        </p:txBody>
      </p:sp>
    </p:spTree>
    <p:extLst>
      <p:ext uri="{BB962C8B-B14F-4D97-AF65-F5344CB8AC3E}">
        <p14:creationId xmlns:p14="http://schemas.microsoft.com/office/powerpoint/2010/main" val="2965080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3398B0B-DB98-C700-56A3-DE7F6EDD504F}"/>
              </a:ext>
            </a:extLst>
          </p:cNvPr>
          <p:cNvSpPr txBox="1"/>
          <p:nvPr/>
        </p:nvSpPr>
        <p:spPr>
          <a:xfrm>
            <a:off x="762000" y="2667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
        <p:nvSpPr>
          <p:cNvPr id="4" name="TextBox 4">
            <a:extLst>
              <a:ext uri="{FF2B5EF4-FFF2-40B4-BE49-F238E27FC236}">
                <a16:creationId xmlns:a16="http://schemas.microsoft.com/office/drawing/2014/main" id="{FF4ECA78-04B7-BDCF-4D7E-6B7632B88F2F}"/>
              </a:ext>
            </a:extLst>
          </p:cNvPr>
          <p:cNvSpPr txBox="1"/>
          <p:nvPr/>
        </p:nvSpPr>
        <p:spPr>
          <a:xfrm>
            <a:off x="838200" y="1584990"/>
            <a:ext cx="16687800" cy="8663910"/>
          </a:xfrm>
          <a:prstGeom prst="rect">
            <a:avLst/>
          </a:prstGeom>
        </p:spPr>
        <p:txBody>
          <a:bodyPr wrap="square" lIns="0" tIns="0" rIns="0" bIns="0" rtlCol="0" anchor="t">
            <a:spAutoFit/>
          </a:bodyPr>
          <a:lstStyle/>
          <a:p>
            <a:pPr algn="just">
              <a:lnSpc>
                <a:spcPct val="110000"/>
              </a:lnSpc>
              <a:spcAft>
                <a:spcPts val="3000"/>
              </a:spcAft>
            </a:pPr>
            <a:r>
              <a:rPr lang="fr-FR" sz="3700" dirty="0">
                <a:solidFill>
                  <a:srgbClr val="F9FAFD"/>
                </a:solidFill>
                <a:latin typeface="Glacial Indifference" panose="020B0604020202020204" charset="0"/>
              </a:rPr>
              <a:t>Étude de cas : </a:t>
            </a:r>
            <a:r>
              <a:rPr lang="fr-FR" sz="3700" u="sng" dirty="0">
                <a:solidFill>
                  <a:srgbClr val="F9FAFD"/>
                </a:solidFill>
                <a:latin typeface="Glacial Indifference" panose="020B0604020202020204" charset="0"/>
              </a:rPr>
              <a:t>les campagnes sociétales promues par les institutions</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Publicité sociétale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d’une manière générale, on peut dire que les campagnes sociétales ont un objectif « de promotion, de prévention ou de dissuasion de certains comportements sociaux ». </a:t>
            </a:r>
          </a:p>
          <a:p>
            <a:pPr algn="just">
              <a:lnSpc>
                <a:spcPct val="110000"/>
              </a:lnSpc>
            </a:pPr>
            <a:r>
              <a:rPr lang="fr-FR" sz="3500" dirty="0">
                <a:solidFill>
                  <a:srgbClr val="F9FAFD"/>
                </a:solidFill>
                <a:latin typeface="Glacial Indifference" panose="020B0604020202020204" charset="0"/>
              </a:rPr>
              <a:t>	↓</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Elles visent à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faire croire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et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faire savoir</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afin de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faire faire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algn="r">
              <a:lnSpc>
                <a:spcPct val="110000"/>
              </a:lnSpc>
            </a:pPr>
            <a:r>
              <a:rPr kumimoji="0" lang="fr-FR" sz="2800" b="0" strike="noStrike" kern="1200" cap="none" spc="0" normalizeH="0" baseline="0" noProof="0" dirty="0">
                <a:ln>
                  <a:noFill/>
                </a:ln>
                <a:solidFill>
                  <a:srgbClr val="F9FAFD"/>
                </a:solidFill>
                <a:effectLst/>
                <a:uLnTx/>
                <a:uFillTx/>
                <a:latin typeface="Glacial Indifference" panose="020B0604020202020204" charset="0"/>
                <a:ea typeface="+mn-ea"/>
                <a:cs typeface="+mn-cs"/>
              </a:rPr>
              <a:t>Charaudeau, </a:t>
            </a:r>
            <a:r>
              <a:rPr kumimoji="0" lang="fr-FR" sz="28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Il n'y a pas de société sans discours propagandiste</a:t>
            </a:r>
            <a:r>
              <a:rPr kumimoji="0" lang="fr-FR" sz="28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pp. 33-34.</a:t>
            </a:r>
          </a:p>
          <a:p>
            <a:pPr algn="just">
              <a:lnSpc>
                <a:spcPct val="110000"/>
              </a:lnSpc>
            </a:pPr>
            <a:r>
              <a:rPr lang="fr-FR" sz="3500" dirty="0">
                <a:solidFill>
                  <a:srgbClr val="F9FAFD"/>
                </a:solidFill>
                <a:latin typeface="Glacial Indifference" panose="020B0604020202020204" charset="0"/>
              </a:rPr>
              <a:t>	 ↓</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La publicité sociétale se propose donc de lutter contre des phénomènes considérés problématiques ou dangereux et essaie d’entraîner des actions de la part du public ciblé. Elle tente ainsi de « persuader la population concernée d’agir et/ou d’éviter d’agir d’une certaine façon, au nom de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valeurs "sociétales" supposées partageables par tous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algn="r">
              <a:spcAft>
                <a:spcPts val="600"/>
              </a:spcAft>
            </a:pPr>
            <a:r>
              <a:rPr kumimoji="0" lang="fr-FR" sz="2800" b="0" strike="noStrike" kern="1200" cap="none" spc="0" normalizeH="0" baseline="0" noProof="0" dirty="0">
                <a:ln>
                  <a:noFill/>
                </a:ln>
                <a:solidFill>
                  <a:srgbClr val="F9FAFD"/>
                </a:solidFill>
                <a:effectLst/>
                <a:uLnTx/>
                <a:uFillTx/>
                <a:latin typeface="Glacial Indifference" panose="020B0604020202020204" charset="0"/>
                <a:ea typeface="+mn-ea"/>
                <a:cs typeface="+mn-cs"/>
              </a:rPr>
              <a:t>Chabrol, </a:t>
            </a:r>
            <a:r>
              <a:rPr kumimoji="0" lang="fr-FR" sz="28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Construction des sens en réception</a:t>
            </a:r>
            <a:r>
              <a:rPr kumimoji="0" lang="fr-FR" sz="28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 533.</a:t>
            </a:r>
          </a:p>
        </p:txBody>
      </p:sp>
    </p:spTree>
    <p:extLst>
      <p:ext uri="{BB962C8B-B14F-4D97-AF65-F5344CB8AC3E}">
        <p14:creationId xmlns:p14="http://schemas.microsoft.com/office/powerpoint/2010/main" val="36745925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1943100"/>
            <a:ext cx="16687800" cy="7735451"/>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marL="514350" indent="-514350" algn="just">
              <a:lnSpc>
                <a:spcPct val="110000"/>
              </a:lnSpc>
              <a:buAutoNum type="arabicParenR"/>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Il se fait entendre à travers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plusieurs voix</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(potentiellement)</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algn="just">
              <a:lnSpc>
                <a:spcPct val="110000"/>
              </a:lnSpc>
              <a:spcAft>
                <a:spcPts val="24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Regarder le spot :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Fumer du cannabis est illégal. Sur la route, ça peut être fatal</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a:p>
            <a:pPr algn="just">
              <a:lnSpc>
                <a:spcPct val="110000"/>
              </a:lnSpc>
              <a:spcAft>
                <a:spcPts val="2400"/>
              </a:spcAft>
            </a:pPr>
            <a:r>
              <a:rPr lang="fr-FR" sz="3500" dirty="0">
                <a:solidFill>
                  <a:schemeClr val="bg1"/>
                </a:solidFill>
                <a:latin typeface="Glacial Indifference" panose="020B0604020202020204" charset="0"/>
              </a:rPr>
              <a:t>	↓</a:t>
            </a:r>
          </a:p>
          <a:p>
            <a:pPr algn="just">
              <a:lnSpc>
                <a:spcPct val="110000"/>
              </a:lnSpc>
              <a:spcAft>
                <a:spcPts val="600"/>
              </a:spcAft>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Voix du protagoniste / narrateur</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J’ai fait une erreur. L’erreur de croire que j’savais ce que j’faisais. L’erreur de croire que fumer du cannabis et conduire, c’était sans danger</a:t>
            </a:r>
          </a:p>
          <a:p>
            <a:pPr algn="just">
              <a:lnSpc>
                <a:spcPct val="110000"/>
              </a:lnSpc>
              <a:spcAft>
                <a:spcPts val="600"/>
              </a:spcAft>
            </a:pP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r>
              <a:rPr lang="fr-FR" sz="3500" u="sng" dirty="0">
                <a:solidFill>
                  <a:srgbClr val="F9FAFD"/>
                </a:solidFill>
                <a:latin typeface="Glacial Indifference" panose="020B0604020202020204" charset="0"/>
              </a:rPr>
              <a:t>Voix de l’organisme promoteur</a:t>
            </a:r>
            <a:r>
              <a:rPr lang="fr-FR" sz="3500" dirty="0">
                <a:solidFill>
                  <a:srgbClr val="F9FAFD"/>
                </a:solidFill>
                <a:latin typeface="Glacial Indifference" panose="020B0604020202020204" charset="0"/>
              </a:rPr>
              <a:t> (ici, la Délégation à la Sécurité Routière)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Fumer du cannabis est illégal. Sur la route, ça peut être fatal</a:t>
            </a:r>
            <a:endParaRPr lang="fr-FR" sz="3500" dirty="0">
              <a:solidFill>
                <a:srgbClr val="F9FAFD"/>
              </a:solidFill>
              <a:latin typeface="Glacial Indifference" panose="020B0604020202020204" charset="0"/>
            </a:endParaRPr>
          </a:p>
          <a:p>
            <a:pPr algn="just">
              <a:lnSpc>
                <a:spcPct val="110000"/>
              </a:lnSpc>
            </a:pP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Sécurité Routière. Tous touchés. Tous concernés. Tous responsables</a:t>
            </a:r>
            <a:endPar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p:txBody>
      </p:sp>
      <p:sp>
        <p:nvSpPr>
          <p:cNvPr id="6" name="TextBox 2">
            <a:extLst>
              <a:ext uri="{FF2B5EF4-FFF2-40B4-BE49-F238E27FC236}">
                <a16:creationId xmlns:a16="http://schemas.microsoft.com/office/drawing/2014/main" id="{91963DD3-0AAB-4D65-22E5-3660F4F07678}"/>
              </a:ext>
            </a:extLst>
          </p:cNvPr>
          <p:cNvSpPr txBox="1"/>
          <p:nvPr/>
        </p:nvSpPr>
        <p:spPr>
          <a:xfrm>
            <a:off x="838200" y="4953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90739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A719C7A-7695-56F0-3CDD-6D3F1CD05E5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EF92275-2FCF-DC01-BB95-C6DB6DA38AF4}"/>
              </a:ext>
            </a:extLst>
          </p:cNvPr>
          <p:cNvSpPr txBox="1"/>
          <p:nvPr/>
        </p:nvSpPr>
        <p:spPr>
          <a:xfrm>
            <a:off x="10287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83ED9DFF-95F3-5C14-9329-D1BB0C237CBA}"/>
              </a:ext>
            </a:extLst>
          </p:cNvPr>
          <p:cNvSpPr txBox="1"/>
          <p:nvPr/>
        </p:nvSpPr>
        <p:spPr>
          <a:xfrm>
            <a:off x="1076827" y="2857500"/>
            <a:ext cx="16068173" cy="5170646"/>
          </a:xfrm>
          <a:prstGeom prst="rect">
            <a:avLst/>
          </a:prstGeom>
        </p:spPr>
        <p:txBody>
          <a:bodyPr wrap="square" lIns="0" tIns="0" rIns="0" bIns="0" rtlCol="0" anchor="t">
            <a:spAutoFit/>
          </a:bodyPr>
          <a:lstStyle/>
          <a:p>
            <a:pPr marL="0" lvl="0" indent="0" algn="just">
              <a:spcAft>
                <a:spcPts val="1200"/>
              </a:spcAft>
            </a:pPr>
            <a:r>
              <a:rPr lang="fr-FR" sz="3600" dirty="0">
                <a:solidFill>
                  <a:srgbClr val="F9FAFD"/>
                </a:solidFill>
                <a:latin typeface="Glacial Indifference" panose="020B0604020202020204" charset="0"/>
              </a:rPr>
              <a:t>La </a:t>
            </a:r>
            <a:r>
              <a:rPr lang="fr-FR" sz="3600" u="sng" dirty="0">
                <a:solidFill>
                  <a:srgbClr val="F9FAFD"/>
                </a:solidFill>
                <a:latin typeface="Glacial Indifference" panose="020B0604020202020204" charset="0"/>
              </a:rPr>
              <a:t>nomination</a:t>
            </a:r>
            <a:r>
              <a:rPr lang="fr-FR" sz="3600" dirty="0">
                <a:solidFill>
                  <a:srgbClr val="F9FAFD"/>
                </a:solidFill>
                <a:latin typeface="Glacial Indifference" panose="020B0604020202020204" charset="0"/>
              </a:rPr>
              <a:t> aussi détient une </a:t>
            </a:r>
            <a:r>
              <a:rPr lang="fr-FR" sz="3600" u="sng" dirty="0">
                <a:solidFill>
                  <a:srgbClr val="F9FAFD"/>
                </a:solidFill>
                <a:latin typeface="Glacial Indifference" panose="020B0604020202020204" charset="0"/>
              </a:rPr>
              <a:t>composante performative</a:t>
            </a:r>
          </a:p>
          <a:p>
            <a:pPr marL="0" lvl="0" indent="0" algn="just">
              <a:spcAft>
                <a:spcPts val="1200"/>
              </a:spcAft>
            </a:pPr>
            <a:r>
              <a:rPr lang="fr-FR" sz="3600" dirty="0">
                <a:solidFill>
                  <a:srgbClr val="F9FAFD"/>
                </a:solidFill>
                <a:latin typeface="Glacial Indifference" panose="020B0604020202020204" charset="0"/>
              </a:rPr>
              <a:t>	↓</a:t>
            </a:r>
          </a:p>
          <a:p>
            <a:pPr marL="0" lvl="0" indent="0" algn="just">
              <a:lnSpc>
                <a:spcPct val="110000"/>
              </a:lnSpc>
              <a:spcAft>
                <a:spcPts val="1200"/>
              </a:spcAft>
            </a:pPr>
            <a:r>
              <a:rPr lang="fr-FR" sz="3600" dirty="0">
                <a:solidFill>
                  <a:srgbClr val="F9FAFD"/>
                </a:solidFill>
                <a:latin typeface="Glacial Indifference" panose="020B0604020202020204" charset="0"/>
              </a:rPr>
              <a:t>« en structurant la perception que les agents sociaux ont du monde social, la nomination contribue à faire la structure de ce monde et d’autant plus profondément qu’elle est plus largement reconnue, c’est-à-dire autorisée. Il n’est pas d’agent social qui ne prétende, dans la mesure de ses moyens, à ce </a:t>
            </a:r>
            <a:r>
              <a:rPr lang="fr-FR" sz="3600" u="sng" dirty="0">
                <a:solidFill>
                  <a:srgbClr val="F9FAFD"/>
                </a:solidFill>
                <a:latin typeface="Glacial Indifference" panose="020B0604020202020204" charset="0"/>
              </a:rPr>
              <a:t>pouvoir de nommer et de faire le monde en nommant</a:t>
            </a:r>
            <a:r>
              <a:rPr lang="fr-FR" sz="3600" dirty="0">
                <a:solidFill>
                  <a:srgbClr val="F9FAFD"/>
                </a:solidFill>
                <a:latin typeface="Glacial Indifference" panose="020B0604020202020204" charset="0"/>
              </a:rPr>
              <a:t> ».</a:t>
            </a:r>
          </a:p>
          <a:p>
            <a:pPr marL="0" lvl="0" indent="0" algn="r">
              <a:spcAft>
                <a:spcPts val="1200"/>
              </a:spcAft>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Bourdieu,</a:t>
            </a:r>
            <a:r>
              <a:rPr lang="fr-FR" sz="3600" dirty="0">
                <a:solidFill>
                  <a:srgbClr val="F9FAFD"/>
                </a:solidFill>
                <a:latin typeface="Glacial Indifference" panose="020B0604020202020204" charset="0"/>
              </a:rPr>
              <a:t> </a:t>
            </a:r>
            <a:r>
              <a:rPr lang="fr-FR" sz="2800" i="1" dirty="0">
                <a:solidFill>
                  <a:srgbClr val="F9FAFD"/>
                </a:solidFill>
                <a:latin typeface="Glacial Indifference" panose="020B0604020202020204" charset="0"/>
              </a:rPr>
              <a:t>Ce que parler veut dire</a:t>
            </a:r>
            <a:r>
              <a:rPr lang="fr-FR" sz="2800" dirty="0">
                <a:solidFill>
                  <a:srgbClr val="F9FAFD"/>
                </a:solidFill>
                <a:latin typeface="Glacial Indifference" panose="020B0604020202020204" charset="0"/>
              </a:rPr>
              <a:t>, p. 99.</a:t>
            </a:r>
          </a:p>
        </p:txBody>
      </p:sp>
    </p:spTree>
    <p:extLst>
      <p:ext uri="{BB962C8B-B14F-4D97-AF65-F5344CB8AC3E}">
        <p14:creationId xmlns:p14="http://schemas.microsoft.com/office/powerpoint/2010/main" val="245075830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143000" y="2755255"/>
            <a:ext cx="15011400" cy="4665380"/>
          </a:xfrm>
          <a:prstGeom prst="rect">
            <a:avLst/>
          </a:prstGeom>
        </p:spPr>
        <p:txBody>
          <a:bodyPr wrap="square" lIns="0" tIns="0" rIns="0" bIns="0" rtlCol="0" anchor="t">
            <a:spAutoFit/>
          </a:bodyPr>
          <a:lstStyle/>
          <a:p>
            <a:pPr marL="514350" indent="-514350" algn="just">
              <a:buFontTx/>
              <a:buAutoNum type="arabicParenR"/>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Il se fait entendre à travers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plusieurs voix</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(potentiellement)</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endParaRPr lang="fr-FR" sz="3500" dirty="0">
              <a:solidFill>
                <a:srgbClr val="F9FAFD"/>
              </a:solidFill>
              <a:latin typeface="Glacial Indifference" panose="020B0604020202020204" charset="0"/>
            </a:endParaRPr>
          </a:p>
          <a:p>
            <a:pPr algn="just">
              <a:spcAft>
                <a:spcPts val="24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Regarder le spot :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Non au harcèlement</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a:p>
            <a:pPr algn="just">
              <a:spcAft>
                <a:spcPts val="2400"/>
              </a:spcAft>
            </a:pPr>
            <a:r>
              <a:rPr lang="fr-FR" sz="3500" dirty="0">
                <a:solidFill>
                  <a:schemeClr val="bg1"/>
                </a:solidFill>
                <a:latin typeface="Glacial Indifference" panose="020B0604020202020204" charset="0"/>
              </a:rPr>
              <a:t>	↓</a:t>
            </a:r>
          </a:p>
          <a:p>
            <a:pPr algn="just">
              <a:lnSpc>
                <a:spcPct val="110000"/>
              </a:lnSpc>
              <a:spcAft>
                <a:spcPts val="600"/>
              </a:spcAft>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Voix des personnages</a:t>
            </a:r>
          </a:p>
          <a:p>
            <a:pPr algn="just">
              <a:lnSpc>
                <a:spcPct val="110000"/>
              </a:lnSpc>
              <a:spcAft>
                <a:spcPts val="600"/>
              </a:spcAft>
            </a:pPr>
            <a:endParaRPr lang="fr-FR" sz="3500" u="sng" dirty="0">
              <a:solidFill>
                <a:srgbClr val="F9FAFD"/>
              </a:solidFill>
              <a:latin typeface="Glacial Indifference" panose="020B0604020202020204" charset="0"/>
            </a:endParaRPr>
          </a:p>
          <a:p>
            <a:pPr algn="just">
              <a:lnSpc>
                <a:spcPct val="110000"/>
              </a:lnSpc>
              <a:spcAft>
                <a:spcPts val="600"/>
              </a:spcAft>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Polyphonie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entre les voix des personnages et celle de l’organisme promoteur</a:t>
            </a:r>
            <a:endPar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p:txBody>
      </p:sp>
      <p:sp>
        <p:nvSpPr>
          <p:cNvPr id="3" name="TextBox 2">
            <a:extLst>
              <a:ext uri="{FF2B5EF4-FFF2-40B4-BE49-F238E27FC236}">
                <a16:creationId xmlns:a16="http://schemas.microsoft.com/office/drawing/2014/main" id="{8222B9A7-8CCD-8C02-01F4-A6F91F5550B6}"/>
              </a:ext>
            </a:extLst>
          </p:cNvPr>
          <p:cNvSpPr txBox="1"/>
          <p:nvPr/>
        </p:nvSpPr>
        <p:spPr>
          <a:xfrm>
            <a:off x="1066800" y="1043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8834532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102495"/>
            <a:ext cx="16687800" cy="7604646"/>
          </a:xfrm>
          <a:prstGeom prst="rect">
            <a:avLst/>
          </a:prstGeom>
        </p:spPr>
        <p:txBody>
          <a:bodyPr wrap="square" lIns="0" tIns="0" rIns="0" bIns="0" rtlCol="0" anchor="t">
            <a:spAutoFit/>
          </a:bodyPr>
          <a:lstStyle/>
          <a:p>
            <a:pPr algn="just">
              <a:spcAft>
                <a:spcPts val="3000"/>
              </a:spcAft>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Voix des différents personnages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P1 -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Aujourd’hui, comme tous les jours depuis quelque mois, Enzo va se faire humilier, rabaisser et rejeter</a:t>
            </a: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P2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Oh ! Fais attention hein ! Baisse les yeux, j’te dis ! </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P3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Bouffon va</a:t>
            </a:r>
          </a:p>
          <a:p>
            <a:pPr algn="just">
              <a:lnSpc>
                <a:spcPct val="110000"/>
              </a:lnSpc>
              <a:spcAft>
                <a:spcPts val="1800"/>
              </a:spcAft>
            </a:pPr>
            <a:r>
              <a:rPr lang="fr-FR" sz="3500" dirty="0">
                <a:solidFill>
                  <a:srgbClr val="F9FAFD"/>
                </a:solidFill>
                <a:latin typeface="Glacial Indifference" panose="020B0604020202020204" charset="0"/>
              </a:rPr>
              <a:t>P1 - </a:t>
            </a:r>
            <a:r>
              <a:rPr lang="fr-FR" sz="3500" i="1" dirty="0">
                <a:solidFill>
                  <a:srgbClr val="F9FAFD"/>
                </a:solidFill>
                <a:latin typeface="Glacial Indifference" panose="020B0604020202020204" charset="0"/>
              </a:rPr>
              <a:t>Peut-être que c’est grave. Mais, si je dis quelque chose, peut-être que demain, ça sera moi ?</a:t>
            </a:r>
            <a:endParaRPr lang="fr-FR" sz="3500" dirty="0">
              <a:solidFill>
                <a:srgbClr val="F9FAFD"/>
              </a:solidFill>
              <a:latin typeface="Glacial Indifference" panose="020B0604020202020204" charset="0"/>
            </a:endParaRP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P4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Et si on disait quelque chose, ensemble ?</a:t>
            </a: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P1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Bon, ça suffit ! Ça c’est du harcèlement !</a:t>
            </a:r>
          </a:p>
          <a:p>
            <a:pPr algn="just">
              <a:lnSpc>
                <a:spcPct val="110000"/>
              </a:lnSpc>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P4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Oui et j’ai pas envie de participer à ça !</a:t>
            </a:r>
          </a:p>
        </p:txBody>
      </p:sp>
      <p:sp>
        <p:nvSpPr>
          <p:cNvPr id="3" name="TextBox 2">
            <a:extLst>
              <a:ext uri="{FF2B5EF4-FFF2-40B4-BE49-F238E27FC236}">
                <a16:creationId xmlns:a16="http://schemas.microsoft.com/office/drawing/2014/main" id="{A72C309B-D681-98D4-71A5-2FD42974AF7A}"/>
              </a:ext>
            </a:extLst>
          </p:cNvPr>
          <p:cNvSpPr txBox="1"/>
          <p:nvPr/>
        </p:nvSpPr>
        <p:spPr>
          <a:xfrm>
            <a:off x="838200" y="509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9002346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974181"/>
            <a:ext cx="16230600" cy="3877985"/>
          </a:xfrm>
          <a:prstGeom prst="rect">
            <a:avLst/>
          </a:prstGeom>
        </p:spPr>
        <p:txBody>
          <a:bodyPr wrap="square" lIns="0" tIns="0" rIns="0" bIns="0" rtlCol="0" anchor="t">
            <a:spAutoFit/>
          </a:bodyPr>
          <a:lstStyle/>
          <a:p>
            <a:pPr algn="just">
              <a:lnSpc>
                <a:spcPct val="110000"/>
              </a:lnSpc>
              <a:spcAft>
                <a:spcPts val="4800"/>
              </a:spcAft>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"Polyphonie"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entre </a:t>
            </a:r>
            <a:r>
              <a:rPr lang="fr-FR" sz="3500" dirty="0">
                <a:solidFill>
                  <a:srgbClr val="F9FAFD"/>
                </a:solidFill>
                <a:latin typeface="Glacial Indifference" panose="020B0604020202020204" charset="0"/>
              </a:rPr>
              <a:t>les </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personnages et le Ministère de l’Education (qui a promu le message) : </a:t>
            </a:r>
          </a:p>
          <a:p>
            <a:pPr algn="just">
              <a:spcAft>
                <a:spcPts val="1800"/>
              </a:spcAft>
            </a:pP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A plusieurs, on est fort contre le harcèlement</a:t>
            </a:r>
            <a:endParaRPr lang="fr-FR" sz="3500" i="1" dirty="0">
              <a:solidFill>
                <a:srgbClr val="F9FAFD"/>
              </a:solidFill>
              <a:latin typeface="Glacial Indifference" panose="020B0604020202020204" charset="0"/>
            </a:endParaRPr>
          </a:p>
          <a:p>
            <a:pPr algn="just">
              <a:spcAft>
                <a:spcPts val="1800"/>
              </a:spcAft>
            </a:pPr>
            <a:r>
              <a:rPr lang="fr-FR" sz="3500" i="1" dirty="0">
                <a:solidFill>
                  <a:srgbClr val="F9FAFD"/>
                </a:solidFill>
                <a:latin typeface="Glacial Indifference" panose="020B0604020202020204" charset="0"/>
              </a:rPr>
              <a:t>	</a:t>
            </a:r>
          </a:p>
          <a:p>
            <a:pPr algn="just">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Polyphonie → deux, ou même plusieurs, voix que l’on "entend" simultanément</a:t>
            </a:r>
          </a:p>
        </p:txBody>
      </p:sp>
      <p:sp>
        <p:nvSpPr>
          <p:cNvPr id="3" name="TextBox 2">
            <a:extLst>
              <a:ext uri="{FF2B5EF4-FFF2-40B4-BE49-F238E27FC236}">
                <a16:creationId xmlns:a16="http://schemas.microsoft.com/office/drawing/2014/main" id="{C6A132C6-F605-96E4-7D5B-4C23A0B2B3FB}"/>
              </a:ext>
            </a:extLst>
          </p:cNvPr>
          <p:cNvSpPr txBox="1"/>
          <p:nvPr/>
        </p:nvSpPr>
        <p:spPr>
          <a:xfrm>
            <a:off x="990600" y="1195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9928615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552700"/>
            <a:ext cx="15925800" cy="6165149"/>
          </a:xfrm>
          <a:prstGeom prst="rect">
            <a:avLst/>
          </a:prstGeom>
        </p:spPr>
        <p:txBody>
          <a:bodyPr wrap="square" lIns="0" tIns="0" rIns="0" bIns="0" rtlCol="0" anchor="t">
            <a:spAutoFit/>
          </a:bodyPr>
          <a:lstStyle/>
          <a:p>
            <a:pPr algn="just">
              <a:lnSpc>
                <a:spcPct val="110000"/>
              </a:lnSpc>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lnSpc>
                <a:spcPct val="110000"/>
              </a:lnSpc>
            </a:pPr>
            <a:endParaRPr lang="fr-FR" sz="3500" dirty="0">
              <a:solidFill>
                <a:srgbClr val="F9FAFD"/>
              </a:solidFill>
              <a:latin typeface="Glacial Indifference" panose="020B0604020202020204" charset="0"/>
            </a:endParaRPr>
          </a:p>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2)  Il montre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présence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(très souvent)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subjectivité</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aussi</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457200" indent="-457200" algn="just">
              <a:lnSpc>
                <a:spcPct val="110000"/>
              </a:lnSpc>
              <a:spcAft>
                <a:spcPts val="600"/>
              </a:spcAft>
              <a:buFont typeface="Arial" panose="020B0604020202020204" pitchFamily="34" charset="0"/>
              <a:buChar char="•"/>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Pronoms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même sous-entendus :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Ensemble, </a:t>
            </a:r>
            <a:r>
              <a:rPr kumimoji="0" lang="fr-FR" sz="35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continuons</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de recycler</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algn="just">
              <a:lnSpc>
                <a:spcPct val="110000"/>
              </a:lnSpc>
              <a:spcAft>
                <a:spcPts val="3600"/>
              </a:spcAft>
            </a:pPr>
            <a:r>
              <a:rPr lang="fr-FR" sz="3500" dirty="0">
                <a:solidFill>
                  <a:srgbClr val="F9FAFD"/>
                </a:solidFill>
                <a:latin typeface="Glacial Indifference" panose="020B0604020202020204" charset="0"/>
              </a:rPr>
              <a:t>							    </a:t>
            </a:r>
            <a:r>
              <a:rPr kumimoji="0" lang="fr-FR" sz="35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On</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est fort contre le harcèlement</a:t>
            </a:r>
          </a:p>
          <a:p>
            <a:pPr marL="457200" indent="-457200" algn="just">
              <a:lnSpc>
                <a:spcPct val="110000"/>
              </a:lnSpc>
              <a:spcAft>
                <a:spcPts val="1800"/>
              </a:spcAft>
              <a:buFont typeface="Arial" panose="020B0604020202020204" pitchFamily="34" charset="0"/>
              <a:buChar char="•"/>
            </a:pP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Possessifs</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 </a:t>
            </a:r>
            <a:r>
              <a:rPr kumimoji="0" lang="fr-FR" sz="3500" b="0" i="1" u="sng" strike="noStrike" kern="1200" cap="none" spc="0" normalizeH="0" baseline="0" noProof="0" dirty="0">
                <a:ln>
                  <a:noFill/>
                </a:ln>
                <a:solidFill>
                  <a:schemeClr val="bg1"/>
                </a:solidFill>
                <a:effectLst/>
                <a:uLnTx/>
                <a:uFillTx/>
                <a:latin typeface="Glacial Indifference" panose="020B0604020202020204" charset="0"/>
                <a:ea typeface="+mn-ea"/>
                <a:cs typeface="+mn-cs"/>
              </a:rPr>
              <a:t>Nos</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 objets ont plein d’avenirs</a:t>
            </a:r>
            <a:endParaRPr lang="fr-FR" sz="3500" dirty="0">
              <a:solidFill>
                <a:schemeClr val="bg1"/>
              </a:solidFill>
              <a:latin typeface="Glacial Indifference" panose="020B0604020202020204" charset="0"/>
            </a:endParaRPr>
          </a:p>
          <a:p>
            <a:pPr algn="just">
              <a:lnSpc>
                <a:spcPct val="110000"/>
              </a:lnSpc>
              <a:spcAft>
                <a:spcPts val="600"/>
              </a:spcAft>
            </a:pPr>
            <a:r>
              <a:rPr lang="fr-FR" sz="3500" dirty="0">
                <a:solidFill>
                  <a:schemeClr val="bg1"/>
                </a:solidFill>
                <a:latin typeface="Glacial Indifference" panose="020B0604020202020204" charset="0"/>
              </a:rPr>
              <a:t>	</a:t>
            </a:r>
          </a:p>
          <a:p>
            <a:pPr algn="just">
              <a:lnSpc>
                <a:spcPct val="110000"/>
              </a:lnSpc>
              <a:spcAft>
                <a:spcPts val="600"/>
              </a:spcAft>
            </a:pPr>
            <a:r>
              <a:rPr lang="fr-FR" sz="3500" dirty="0">
                <a:solidFill>
                  <a:schemeClr val="bg1"/>
                </a:solidFill>
                <a:latin typeface="Glacial Indifference" panose="020B0604020202020204" charset="0"/>
              </a:rPr>
              <a:t>    </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MAIS → l’institution parle toujours en utilisant la première personne du </a:t>
            </a: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pluriel</a:t>
            </a:r>
            <a:endPar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p:txBody>
      </p:sp>
      <p:sp>
        <p:nvSpPr>
          <p:cNvPr id="3" name="TextBox 2">
            <a:extLst>
              <a:ext uri="{FF2B5EF4-FFF2-40B4-BE49-F238E27FC236}">
                <a16:creationId xmlns:a16="http://schemas.microsoft.com/office/drawing/2014/main" id="{084AE598-F98D-B3C8-4CF0-B97541BA8A1F}"/>
              </a:ext>
            </a:extLst>
          </p:cNvPr>
          <p:cNvSpPr txBox="1"/>
          <p:nvPr/>
        </p:nvSpPr>
        <p:spPr>
          <a:xfrm>
            <a:off x="9906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3947274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628900"/>
            <a:ext cx="16687800" cy="5319405"/>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2)  Il montre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présence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(très souvent)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subjectivité</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aussi</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457200" indent="-457200" algn="just">
              <a:lnSpc>
                <a:spcPct val="110000"/>
              </a:lnSpc>
              <a:spcAft>
                <a:spcPts val="600"/>
              </a:spcAft>
              <a:buFont typeface="Arial" panose="020B0604020202020204" pitchFamily="34" charset="0"/>
              <a:buChar char="•"/>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Évaluatifs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r>
              <a:rPr lang="fr-FR" sz="3500" i="1" dirty="0">
                <a:solidFill>
                  <a:srgbClr val="F9FAFD"/>
                </a:solidFill>
                <a:latin typeface="Glacial Indifference" panose="020B0604020202020204" charset="0"/>
              </a:rPr>
              <a:t>Un </a:t>
            </a:r>
            <a:r>
              <a:rPr lang="fr-FR" sz="3500" i="1" u="sng" dirty="0">
                <a:solidFill>
                  <a:srgbClr val="F9FAFD"/>
                </a:solidFill>
                <a:latin typeface="Glacial Indifference" panose="020B0604020202020204" charset="0"/>
              </a:rPr>
              <a:t>petit</a:t>
            </a:r>
            <a:r>
              <a:rPr lang="fr-FR" sz="3500" i="1" dirty="0">
                <a:solidFill>
                  <a:srgbClr val="F9FAFD"/>
                </a:solidFill>
                <a:latin typeface="Glacial Indifference" panose="020B0604020202020204" charset="0"/>
              </a:rPr>
              <a:t> geste peut faire une </a:t>
            </a:r>
            <a:r>
              <a:rPr lang="fr-FR" sz="3500" i="1" u="sng" dirty="0">
                <a:solidFill>
                  <a:srgbClr val="F9FAFD"/>
                </a:solidFill>
                <a:latin typeface="Glacial Indifference" panose="020B0604020202020204" charset="0"/>
              </a:rPr>
              <a:t>grande</a:t>
            </a:r>
            <a:r>
              <a:rPr lang="fr-FR" sz="3500" i="1" dirty="0">
                <a:solidFill>
                  <a:srgbClr val="F9FAFD"/>
                </a:solidFill>
                <a:latin typeface="Glacial Indifference" panose="020B0604020202020204" charset="0"/>
              </a:rPr>
              <a:t> différence</a:t>
            </a:r>
            <a:endPar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Aft>
                <a:spcPts val="600"/>
              </a:spcAft>
            </a:pPr>
            <a:endPar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indent="-457200" algn="just">
              <a:lnSpc>
                <a:spcPct val="110000"/>
              </a:lnSpc>
              <a:spcAft>
                <a:spcPts val="1800"/>
              </a:spcAft>
              <a:buFont typeface="Arial" panose="020B0604020202020204" pitchFamily="34" charset="0"/>
              <a:buChar char="•"/>
            </a:pP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Axiologiques</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La </a:t>
            </a:r>
            <a:r>
              <a:rPr kumimoji="0" lang="fr-FR" sz="3500" b="0" i="1" u="sng" strike="noStrike" kern="1200" cap="none" spc="0" normalizeH="0" baseline="0" noProof="0" dirty="0">
                <a:ln>
                  <a:noFill/>
                </a:ln>
                <a:solidFill>
                  <a:schemeClr val="bg1"/>
                </a:solidFill>
                <a:effectLst/>
                <a:uLnTx/>
                <a:uFillTx/>
                <a:latin typeface="Glacial Indifference" panose="020B0604020202020204" charset="0"/>
                <a:ea typeface="+mn-ea"/>
                <a:cs typeface="+mn-cs"/>
              </a:rPr>
              <a:t>meilleure</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 protection, c’est la vaccination</a:t>
            </a:r>
          </a:p>
          <a:p>
            <a:pPr lvl="6" algn="just">
              <a:lnSpc>
                <a:spcPct val="110000"/>
              </a:lnSpc>
              <a:spcAft>
                <a:spcPts val="1800"/>
              </a:spcAft>
            </a:pPr>
            <a:r>
              <a:rPr lang="fr-FR" sz="3500" i="1" dirty="0">
                <a:solidFill>
                  <a:schemeClr val="bg1"/>
                </a:solidFill>
                <a:latin typeface="Glacial Indifference" panose="020B0604020202020204" charset="0"/>
              </a:rPr>
              <a:t>    Tous </a:t>
            </a:r>
            <a:r>
              <a:rPr lang="fr-FR" sz="3500" i="1" u="sng" dirty="0">
                <a:solidFill>
                  <a:schemeClr val="bg1"/>
                </a:solidFill>
                <a:latin typeface="Glacial Indifference" panose="020B0604020202020204" charset="0"/>
              </a:rPr>
              <a:t>responsables</a:t>
            </a:r>
          </a:p>
          <a:p>
            <a:pPr lvl="7" algn="just">
              <a:lnSpc>
                <a:spcPct val="110000"/>
              </a:lnSpc>
              <a:spcAft>
                <a:spcPts val="600"/>
              </a:spcAft>
            </a:pPr>
            <a:r>
              <a:rPr lang="fr-FR" sz="3500" i="1" dirty="0">
                <a:solidFill>
                  <a:schemeClr val="bg1"/>
                </a:solidFill>
                <a:latin typeface="Glacial Indifference" panose="020B0604020202020204" charset="0"/>
              </a:rPr>
              <a:t>Kahina, Jason, et Anthony sont des </a:t>
            </a:r>
            <a:r>
              <a:rPr lang="fr-FR" sz="3500" i="1" u="sng" dirty="0">
                <a:solidFill>
                  <a:schemeClr val="bg1"/>
                </a:solidFill>
                <a:latin typeface="Glacial Indifference" panose="020B0604020202020204" charset="0"/>
              </a:rPr>
              <a:t>héros</a:t>
            </a:r>
            <a:r>
              <a:rPr lang="fr-FR" sz="3500" i="1" dirty="0">
                <a:solidFill>
                  <a:schemeClr val="bg1"/>
                </a:solidFill>
                <a:latin typeface="Glacial Indifference" panose="020B0604020202020204" charset="0"/>
              </a:rPr>
              <a:t>. Car aujourd’hui, ensemble, ils ont dit non au harcèlement</a:t>
            </a:r>
            <a:endParaRPr lang="fr-FR" sz="3500" dirty="0">
              <a:solidFill>
                <a:schemeClr val="bg1"/>
              </a:solidFill>
              <a:latin typeface="Glacial Indifference" panose="020B0604020202020204" charset="0"/>
            </a:endParaRPr>
          </a:p>
        </p:txBody>
      </p:sp>
      <p:sp>
        <p:nvSpPr>
          <p:cNvPr id="3" name="TextBox 2">
            <a:extLst>
              <a:ext uri="{FF2B5EF4-FFF2-40B4-BE49-F238E27FC236}">
                <a16:creationId xmlns:a16="http://schemas.microsoft.com/office/drawing/2014/main" id="{2E29DEB5-7190-F877-6724-BA9809231EF1}"/>
              </a:ext>
            </a:extLst>
          </p:cNvPr>
          <p:cNvSpPr txBox="1"/>
          <p:nvPr/>
        </p:nvSpPr>
        <p:spPr>
          <a:xfrm>
            <a:off x="838200" y="890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38971872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247900"/>
            <a:ext cx="16230600" cy="7073731"/>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2)  Il montre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présence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(très souvent)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subjectivité</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aussi</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457200" indent="-457200" algn="just">
              <a:lnSpc>
                <a:spcPct val="110000"/>
              </a:lnSpc>
              <a:buFont typeface="Arial" panose="020B0604020202020204" pitchFamily="34" charset="0"/>
              <a:buChar char="•"/>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Logo</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toujours présent, </a:t>
            </a:r>
            <a:r>
              <a:rPr lang="fr-FR" sz="3500" dirty="0">
                <a:solidFill>
                  <a:srgbClr val="F9FAFD"/>
                </a:solidFill>
                <a:latin typeface="Glacial Indifference" panose="020B0604020202020204" charset="0"/>
              </a:rPr>
              <a:t>on peut le </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considérer simultanément comme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garantie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manifestation d’autorité </a:t>
            </a:r>
          </a:p>
          <a:p>
            <a:pPr lvl="1" algn="just">
              <a:lnSpc>
                <a:spcPct val="110000"/>
              </a:lnSpc>
            </a:pPr>
            <a:r>
              <a:rPr lang="fr-FR" sz="3500" dirty="0">
                <a:solidFill>
                  <a:srgbClr val="F9FAFD"/>
                </a:solidFill>
                <a:latin typeface="Glacial Indifference" panose="020B0604020202020204" charset="0"/>
              </a:rPr>
              <a:t>				↓</a:t>
            </a:r>
          </a:p>
          <a:p>
            <a:pPr lvl="1" algn="just">
              <a:lnSpc>
                <a:spcPct val="110000"/>
              </a:lnSpc>
            </a:pPr>
            <a:r>
              <a:rPr lang="fr-FR" sz="3500" dirty="0">
                <a:solidFill>
                  <a:srgbClr val="F9FAFD"/>
                </a:solidFill>
                <a:latin typeface="Glacial Indifference" panose="020B0604020202020204" charset="0"/>
              </a:rPr>
              <a:t>questions de la </a:t>
            </a:r>
            <a:r>
              <a:rPr lang="fr-FR" sz="3500" u="sng" dirty="0">
                <a:solidFill>
                  <a:srgbClr val="F9FAFD"/>
                </a:solidFill>
                <a:latin typeface="Glacial Indifference" panose="020B0604020202020204" charset="0"/>
              </a:rPr>
              <a:t>légitimité</a:t>
            </a:r>
            <a:r>
              <a:rPr lang="fr-FR" sz="3500" dirty="0">
                <a:solidFill>
                  <a:srgbClr val="F9FAFD"/>
                </a:solidFill>
                <a:latin typeface="Glacial Indifference" panose="020B0604020202020204" charset="0"/>
              </a:rPr>
              <a:t>, et de la </a:t>
            </a:r>
            <a:r>
              <a:rPr lang="fr-FR" sz="3500" u="sng" dirty="0">
                <a:solidFill>
                  <a:srgbClr val="F9FAFD"/>
                </a:solidFill>
                <a:latin typeface="Glacial Indifference" panose="020B0604020202020204" charset="0"/>
              </a:rPr>
              <a:t>crédibilité</a:t>
            </a:r>
            <a:r>
              <a:rPr lang="fr-FR" sz="3500" dirty="0">
                <a:solidFill>
                  <a:srgbClr val="F9FAFD"/>
                </a:solidFill>
                <a:latin typeface="Glacial Indifference" panose="020B0604020202020204" charset="0"/>
              </a:rPr>
              <a:t> et </a:t>
            </a:r>
            <a:r>
              <a:rPr lang="fr-FR" sz="3500" u="sng" dirty="0">
                <a:solidFill>
                  <a:srgbClr val="F9FAFD"/>
                </a:solidFill>
                <a:latin typeface="Glacial Indifference" panose="020B0604020202020204" charset="0"/>
              </a:rPr>
              <a:t>fiabilité</a:t>
            </a:r>
            <a:r>
              <a:rPr lang="fr-FR" sz="3500" dirty="0">
                <a:solidFill>
                  <a:srgbClr val="F9FAFD"/>
                </a:solidFill>
                <a:latin typeface="Glacial Indifference" panose="020B0604020202020204" charset="0"/>
              </a:rPr>
              <a:t> d’un discours et du locuteur</a:t>
            </a:r>
          </a:p>
          <a:p>
            <a:pPr lvl="1" algn="just">
              <a:lnSpc>
                <a:spcPct val="110000"/>
              </a:lnSpc>
            </a:pPr>
            <a:r>
              <a:rPr lang="fr-FR" sz="3500" dirty="0">
                <a:solidFill>
                  <a:srgbClr val="F9FAFD"/>
                </a:solidFill>
                <a:latin typeface="Glacial Indifference" panose="020B0604020202020204" charset="0"/>
              </a:rPr>
              <a:t>				↓</a:t>
            </a:r>
          </a:p>
          <a:p>
            <a:pPr lvl="1" algn="just">
              <a:lnSpc>
                <a:spcPct val="110000"/>
              </a:lnSpc>
            </a:pPr>
            <a:r>
              <a:rPr lang="fr-FR" sz="3500" dirty="0">
                <a:solidFill>
                  <a:srgbClr val="F9FAFD"/>
                </a:solidFill>
                <a:latin typeface="Glacial Indifference" panose="020B0604020202020204" charset="0"/>
              </a:rPr>
              <a:t>les destinataires doivent être mis en mesure d’</a:t>
            </a:r>
            <a:r>
              <a:rPr lang="fr-FR" sz="3500" u="sng" dirty="0">
                <a:solidFill>
                  <a:srgbClr val="F9FAFD"/>
                </a:solidFill>
                <a:latin typeface="Glacial Indifference" panose="020B0604020202020204" charset="0"/>
              </a:rPr>
              <a:t>associer le message non seulement à l’organisme institutionnel en soi, mais aussi au champ d’action de l’annonceur</a:t>
            </a:r>
            <a:r>
              <a:rPr lang="fr-FR" sz="3500" dirty="0">
                <a:solidFill>
                  <a:srgbClr val="F9FAFD"/>
                </a:solidFill>
                <a:latin typeface="Glacial Indifference" panose="020B0604020202020204" charset="0"/>
              </a:rPr>
              <a:t> → connaissances et compétences nécessaire pour "pouvoir" transmettre le message en question</a:t>
            </a:r>
            <a:endParaRPr lang="fr-FR" sz="3500" dirty="0">
              <a:solidFill>
                <a:schemeClr val="bg1"/>
              </a:solidFill>
              <a:latin typeface="Glacial Indifference" panose="020B0604020202020204" charset="0"/>
            </a:endParaRPr>
          </a:p>
        </p:txBody>
      </p:sp>
      <p:sp>
        <p:nvSpPr>
          <p:cNvPr id="3" name="TextBox 2">
            <a:extLst>
              <a:ext uri="{FF2B5EF4-FFF2-40B4-BE49-F238E27FC236}">
                <a16:creationId xmlns:a16="http://schemas.microsoft.com/office/drawing/2014/main" id="{C079F28D-0A88-81F2-29E2-F45834BF94F1}"/>
              </a:ext>
            </a:extLst>
          </p:cNvPr>
          <p:cNvSpPr txBox="1"/>
          <p:nvPr/>
        </p:nvSpPr>
        <p:spPr>
          <a:xfrm>
            <a:off x="914400" y="662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6657513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8CEF84FA-5DE3-47E7-161C-E30C6243F396}"/>
              </a:ext>
            </a:extLst>
          </p:cNvPr>
          <p:cNvPicPr>
            <a:picLocks noChangeAspect="1"/>
          </p:cNvPicPr>
          <p:nvPr/>
        </p:nvPicPr>
        <p:blipFill rotWithShape="1">
          <a:blip r:embed="rId2">
            <a:extLst>
              <a:ext uri="{28A0092B-C50C-407E-A947-70E740481C1C}">
                <a14:useLocalDpi xmlns:a14="http://schemas.microsoft.com/office/drawing/2010/main" val="0"/>
              </a:ext>
            </a:extLst>
          </a:blip>
          <a:srcRect l="4602" r="4263"/>
          <a:stretch/>
        </p:blipFill>
        <p:spPr>
          <a:xfrm>
            <a:off x="1142999" y="190500"/>
            <a:ext cx="15925801" cy="9829800"/>
          </a:xfrm>
          <a:prstGeom prst="rect">
            <a:avLst/>
          </a:prstGeom>
        </p:spPr>
      </p:pic>
    </p:spTree>
    <p:extLst>
      <p:ext uri="{BB962C8B-B14F-4D97-AF65-F5344CB8AC3E}">
        <p14:creationId xmlns:p14="http://schemas.microsoft.com/office/powerpoint/2010/main" val="371567524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87819642-946C-D9BD-9FDE-03A3AF92B1C1}"/>
              </a:ext>
            </a:extLst>
          </p:cNvPr>
          <p:cNvPicPr>
            <a:picLocks noChangeAspect="1"/>
          </p:cNvPicPr>
          <p:nvPr/>
        </p:nvPicPr>
        <p:blipFill rotWithShape="1">
          <a:blip r:embed="rId2">
            <a:extLst>
              <a:ext uri="{28A0092B-C50C-407E-A947-70E740481C1C}">
                <a14:useLocalDpi xmlns:a14="http://schemas.microsoft.com/office/drawing/2010/main" val="0"/>
              </a:ext>
            </a:extLst>
          </a:blip>
          <a:srcRect l="6730" r="9760"/>
          <a:stretch/>
        </p:blipFill>
        <p:spPr>
          <a:xfrm>
            <a:off x="1524001" y="190500"/>
            <a:ext cx="14706599" cy="9906000"/>
          </a:xfrm>
          <a:prstGeom prst="rect">
            <a:avLst/>
          </a:prstGeom>
        </p:spPr>
      </p:pic>
    </p:spTree>
    <p:extLst>
      <p:ext uri="{BB962C8B-B14F-4D97-AF65-F5344CB8AC3E}">
        <p14:creationId xmlns:p14="http://schemas.microsoft.com/office/powerpoint/2010/main" val="32881960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BBE6B91D-8CDD-606A-87CA-7276F245A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157" y="88102"/>
            <a:ext cx="7289843" cy="10110795"/>
          </a:xfrm>
          <a:prstGeom prst="rect">
            <a:avLst/>
          </a:prstGeom>
        </p:spPr>
      </p:pic>
      <p:pic>
        <p:nvPicPr>
          <p:cNvPr id="11" name="Immagine 10">
            <a:extLst>
              <a:ext uri="{FF2B5EF4-FFF2-40B4-BE49-F238E27FC236}">
                <a16:creationId xmlns:a16="http://schemas.microsoft.com/office/drawing/2014/main" id="{C6720C07-A648-6988-049C-FFEAE3E69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1600" y="72227"/>
            <a:ext cx="7142298" cy="10100473"/>
          </a:xfrm>
          <a:prstGeom prst="rect">
            <a:avLst/>
          </a:prstGeom>
        </p:spPr>
      </p:pic>
    </p:spTree>
    <p:extLst>
      <p:ext uri="{BB962C8B-B14F-4D97-AF65-F5344CB8AC3E}">
        <p14:creationId xmlns:p14="http://schemas.microsoft.com/office/powerpoint/2010/main" val="40216724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E68DE682-41CB-168A-FAA8-B7917A59D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945" y="143054"/>
            <a:ext cx="13296055" cy="10028993"/>
          </a:xfrm>
          <a:prstGeom prst="rect">
            <a:avLst/>
          </a:prstGeom>
        </p:spPr>
      </p:pic>
    </p:spTree>
    <p:extLst>
      <p:ext uri="{BB962C8B-B14F-4D97-AF65-F5344CB8AC3E}">
        <p14:creationId xmlns:p14="http://schemas.microsoft.com/office/powerpoint/2010/main" val="2925146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52B7DF5-7DC1-7484-88D6-0BC9A030FD5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0FCAAB8-6645-EB9B-97AC-554421987E70}"/>
              </a:ext>
            </a:extLst>
          </p:cNvPr>
          <p:cNvSpPr txBox="1"/>
          <p:nvPr/>
        </p:nvSpPr>
        <p:spPr>
          <a:xfrm>
            <a:off x="1028700" y="10431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81DF723C-A5F9-06DE-6761-BA8EC34C45F4}"/>
              </a:ext>
            </a:extLst>
          </p:cNvPr>
          <p:cNvSpPr txBox="1"/>
          <p:nvPr/>
        </p:nvSpPr>
        <p:spPr>
          <a:xfrm>
            <a:off x="1076827" y="2705100"/>
            <a:ext cx="16068173" cy="6309420"/>
          </a:xfrm>
          <a:prstGeom prst="rect">
            <a:avLst/>
          </a:prstGeom>
        </p:spPr>
        <p:txBody>
          <a:bodyPr wrap="square" lIns="0" tIns="0" rIns="0" bIns="0" rtlCol="0" anchor="t">
            <a:spAutoFit/>
          </a:bodyPr>
          <a:lstStyle/>
          <a:p>
            <a:pPr marL="0" lvl="0" indent="0" algn="just">
              <a:lnSpc>
                <a:spcPct val="110000"/>
              </a:lnSpc>
            </a:pPr>
            <a:r>
              <a:rPr lang="fr-FR" sz="3600" dirty="0">
                <a:solidFill>
                  <a:srgbClr val="F9FAFD"/>
                </a:solidFill>
                <a:latin typeface="Glacial Indifference" panose="020B0604020202020204" charset="0"/>
              </a:rPr>
              <a:t>Avec cet acte de nomination, « un individu, agissant en son propre nom ou au nom d’un groupe plus ou moins important numériquement et socialement, </a:t>
            </a:r>
            <a:r>
              <a:rPr lang="fr-FR" sz="3600" u="sng" dirty="0">
                <a:solidFill>
                  <a:srgbClr val="F9FAFD"/>
                </a:solidFill>
                <a:latin typeface="Glacial Indifference" panose="020B0604020202020204" charset="0"/>
              </a:rPr>
              <a:t>signifie à quelqu’un [ou de quelque chose] qu’il a telle ou telle propriété</a:t>
            </a:r>
            <a:r>
              <a:rPr lang="fr-FR" sz="3600" dirty="0">
                <a:solidFill>
                  <a:srgbClr val="F9FAFD"/>
                </a:solidFill>
                <a:latin typeface="Glacial Indifference" panose="020B0604020202020204" charset="0"/>
              </a:rPr>
              <a:t>, lui signifiant du même coup d’avoir à se comporter en conformité avec l’essence sociale qui lui est ainsi assignée ».</a:t>
            </a:r>
            <a:endParaRPr lang="fr-FR" sz="3000" dirty="0">
              <a:solidFill>
                <a:srgbClr val="F9FAFD"/>
              </a:solidFill>
              <a:latin typeface="Glacial Indifference" panose="020B0604020202020204" charset="0"/>
            </a:endParaRPr>
          </a:p>
          <a:p>
            <a:pPr marL="0" lvl="0" indent="0" algn="r">
              <a:spcAft>
                <a:spcPts val="1200"/>
              </a:spcAft>
            </a:pPr>
            <a:r>
              <a:rPr lang="fr-FR" sz="2800" u="none" dirty="0">
                <a:solidFill>
                  <a:srgbClr val="F9FAFD"/>
                </a:solidFill>
                <a:latin typeface="Glacial Indifference" panose="020B0604020202020204" charset="0"/>
              </a:rPr>
              <a:t>Bourdieu, </a:t>
            </a:r>
            <a:r>
              <a:rPr lang="fr-FR" sz="2800" i="1" dirty="0">
                <a:solidFill>
                  <a:srgbClr val="F9FAFD"/>
                </a:solidFill>
                <a:latin typeface="Glacial Indifference" panose="020B0604020202020204" charset="0"/>
              </a:rPr>
              <a:t>Ce que parler veut dire</a:t>
            </a:r>
            <a:r>
              <a:rPr lang="fr-FR" sz="2800" dirty="0">
                <a:solidFill>
                  <a:srgbClr val="F9FAFD"/>
                </a:solidFill>
                <a:latin typeface="Glacial Indifference" panose="020B0604020202020204" charset="0"/>
              </a:rPr>
              <a:t>, p. 100.</a:t>
            </a:r>
          </a:p>
          <a:p>
            <a:pPr marL="0" lvl="0" indent="0" algn="just">
              <a:spcAft>
                <a:spcPts val="1200"/>
              </a:spcAft>
            </a:pPr>
            <a:r>
              <a:rPr lang="fr-FR" sz="3600" dirty="0">
                <a:solidFill>
                  <a:srgbClr val="F9FAFD"/>
                </a:solidFill>
                <a:latin typeface="Glacial Indifference" panose="020B0604020202020204" charset="0"/>
              </a:rPr>
              <a:t>	↓</a:t>
            </a:r>
          </a:p>
          <a:p>
            <a:pPr marL="0" lvl="0" indent="0" algn="just">
              <a:spcAft>
                <a:spcPts val="1200"/>
              </a:spcAft>
            </a:pPr>
            <a:r>
              <a:rPr lang="fr-FR" sz="3600" dirty="0">
                <a:solidFill>
                  <a:srgbClr val="F9FAFD"/>
                </a:solidFill>
                <a:latin typeface="Glacial Indifference" panose="020B0604020202020204" charset="0"/>
              </a:rPr>
              <a:t>L’acte de nommer constitue donc un </a:t>
            </a:r>
            <a:r>
              <a:rPr lang="fr-FR" sz="3600" u="sng" dirty="0">
                <a:solidFill>
                  <a:srgbClr val="F9FAFD"/>
                </a:solidFill>
                <a:latin typeface="Glacial Indifference" panose="020B0604020202020204" charset="0"/>
              </a:rPr>
              <a:t>exercice de pouvoir</a:t>
            </a:r>
            <a:r>
              <a:rPr lang="fr-FR" sz="3600" dirty="0">
                <a:solidFill>
                  <a:srgbClr val="F9FAFD"/>
                </a:solidFill>
                <a:latin typeface="Glacial Indifference" panose="020B0604020202020204" charset="0"/>
              </a:rPr>
              <a:t>.</a:t>
            </a:r>
          </a:p>
          <a:p>
            <a:pPr marL="0" lvl="0" indent="0" algn="just">
              <a:spcAft>
                <a:spcPts val="1200"/>
              </a:spcAft>
            </a:pPr>
            <a:endParaRPr lang="fr-FR" sz="3600" dirty="0">
              <a:solidFill>
                <a:srgbClr val="F9FAFD"/>
              </a:solidFill>
              <a:latin typeface="Glacial Indifference" panose="020B0604020202020204" charset="0"/>
            </a:endParaRPr>
          </a:p>
          <a:p>
            <a:pPr algn="just">
              <a:spcAft>
                <a:spcPts val="1200"/>
              </a:spcAft>
            </a:pPr>
            <a:r>
              <a:rPr lang="fr-FR" sz="3600" dirty="0">
                <a:solidFill>
                  <a:srgbClr val="F9FAFD"/>
                </a:solidFill>
                <a:latin typeface="Glacial Indifference" panose="020B0604020202020204" charset="0"/>
              </a:rPr>
              <a:t>Exemple de la </a:t>
            </a:r>
            <a:r>
              <a:rPr lang="fr-FR" sz="3600" u="sng" dirty="0">
                <a:solidFill>
                  <a:srgbClr val="F9FAFD"/>
                </a:solidFill>
                <a:latin typeface="Glacial Indifference" panose="020B0604020202020204" charset="0"/>
              </a:rPr>
              <a:t>Bible</a:t>
            </a:r>
            <a:r>
              <a:rPr lang="fr-FR" sz="3600" dirty="0">
                <a:solidFill>
                  <a:srgbClr val="F9FAFD"/>
                </a:solidFill>
                <a:latin typeface="Glacial Indifference" panose="020B0604020202020204" charset="0"/>
              </a:rPr>
              <a:t> → à la création fait suite immédiatement la nomination.</a:t>
            </a:r>
          </a:p>
        </p:txBody>
      </p:sp>
    </p:spTree>
    <p:extLst>
      <p:ext uri="{BB962C8B-B14F-4D97-AF65-F5344CB8AC3E}">
        <p14:creationId xmlns:p14="http://schemas.microsoft.com/office/powerpoint/2010/main" val="134242926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143000" y="2417713"/>
            <a:ext cx="15240000" cy="5342488"/>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2)  Il montre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présence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(très souvent)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subjectivité</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aussi</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457200" indent="-457200" algn="just">
              <a:lnSpc>
                <a:spcPct val="110000"/>
              </a:lnSpc>
              <a:spcAft>
                <a:spcPts val="4200"/>
              </a:spcAft>
              <a:buFont typeface="Arial" panose="020B0604020202020204" pitchFamily="34" charset="0"/>
              <a:buChar char="•"/>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Renvoi ou lien vers le site internet de l’institution</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pas toujours inséré</a:t>
            </a:r>
            <a:endParaRPr lang="fr-FR" sz="3500" dirty="0">
              <a:solidFill>
                <a:schemeClr val="bg1"/>
              </a:solidFill>
              <a:latin typeface="Glacial Indifference" panose="020B0604020202020204" charset="0"/>
            </a:endParaRPr>
          </a:p>
          <a:p>
            <a:pPr lvl="1" algn="just">
              <a:lnSpc>
                <a:spcPct val="110000"/>
              </a:lnSpc>
              <a:spcAft>
                <a:spcPts val="18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nonauharcelement.gouv.fr</a:t>
            </a:r>
          </a:p>
          <a:p>
            <a:pPr lvl="1" algn="just">
              <a:lnSpc>
                <a:spcPct val="110000"/>
              </a:lnSpc>
              <a:spcAft>
                <a:spcPts val="1800"/>
              </a:spcAft>
            </a:pP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stop-violences-femmes.gouv.fr</a:t>
            </a:r>
          </a:p>
          <a:p>
            <a:pPr lvl="1" algn="just">
              <a:lnSpc>
                <a:spcPct val="110000"/>
              </a:lnSpc>
              <a:spcAft>
                <a:spcPts val="1800"/>
              </a:spcAft>
            </a:pPr>
            <a:r>
              <a:rPr lang="fr-FR" sz="3500" i="1" dirty="0">
                <a:solidFill>
                  <a:srgbClr val="F9FAFD"/>
                </a:solidFill>
                <a:latin typeface="Glacial Indifference" panose="020B0604020202020204" charset="0"/>
              </a:rPr>
              <a:t>longuevieauxobjets.gouv.fr </a:t>
            </a:r>
            <a:endPar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lvl="1" algn="just">
              <a:lnSpc>
                <a:spcPct val="110000"/>
              </a:lnSpc>
              <a:spcAft>
                <a:spcPts val="1800"/>
              </a:spcAft>
            </a:pP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ensemblerecyclons.fr</a:t>
            </a:r>
          </a:p>
        </p:txBody>
      </p:sp>
      <p:sp>
        <p:nvSpPr>
          <p:cNvPr id="3" name="TextBox 2">
            <a:extLst>
              <a:ext uri="{FF2B5EF4-FFF2-40B4-BE49-F238E27FC236}">
                <a16:creationId xmlns:a16="http://schemas.microsoft.com/office/drawing/2014/main" id="{7643BECD-BF08-1638-1232-2B3E4FA3ED3D}"/>
              </a:ext>
            </a:extLst>
          </p:cNvPr>
          <p:cNvSpPr txBox="1"/>
          <p:nvPr/>
        </p:nvSpPr>
        <p:spPr>
          <a:xfrm>
            <a:off x="10668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69821935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762000" y="1714500"/>
            <a:ext cx="16916400" cy="8448467"/>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3)  Il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interpelle directement les destinataires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ciblés</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endParaRPr lang="fr-FR" sz="3500" dirty="0">
              <a:solidFill>
                <a:srgbClr val="F9FAFD"/>
              </a:solidFill>
              <a:latin typeface="Glacial Indifference" panose="020B0604020202020204" charset="0"/>
            </a:endParaRPr>
          </a:p>
          <a:p>
            <a:pPr marL="457200" indent="-457200" algn="just">
              <a:lnSpc>
                <a:spcPct val="110000"/>
              </a:lnSpc>
              <a:spcAft>
                <a:spcPts val="4200"/>
              </a:spcAft>
              <a:buFont typeface="Arial" panose="020B0604020202020204" pitchFamily="34" charset="0"/>
              <a:buChar char="•"/>
            </a:pP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Pronoms personnels, possessifs, verbes à l’impératif</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(toujours à la 2</a:t>
            </a:r>
            <a:r>
              <a:rPr kumimoji="0" lang="fr-FR" sz="3500" b="0" strike="noStrike" kern="1200" cap="none" spc="0" normalizeH="0" baseline="30000" noProof="0" dirty="0">
                <a:ln>
                  <a:noFill/>
                </a:ln>
                <a:solidFill>
                  <a:srgbClr val="F9FAFD"/>
                </a:solidFill>
                <a:effectLst/>
                <a:uLnTx/>
                <a:uFillTx/>
                <a:latin typeface="Glacial Indifference" panose="020B0604020202020204" charset="0"/>
                <a:ea typeface="+mn-ea"/>
                <a:cs typeface="+mn-cs"/>
              </a:rPr>
              <a:t>ème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pers.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du pluriel</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ou avec un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nous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inclusif)</a:t>
            </a:r>
            <a:endParaRPr lang="fr-FR" sz="3500" dirty="0">
              <a:solidFill>
                <a:schemeClr val="bg1"/>
              </a:solidFill>
              <a:latin typeface="Glacial Indifference" panose="020B0604020202020204" charset="0"/>
            </a:endParaRPr>
          </a:p>
          <a:p>
            <a:pPr lvl="1" algn="just">
              <a:spcAft>
                <a:spcPts val="2400"/>
              </a:spcAft>
            </a:pPr>
            <a:r>
              <a:rPr kumimoji="0" lang="fr-FR" sz="34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En roulant à 80 km/h au lieu de 90, </a:t>
            </a:r>
            <a:r>
              <a:rPr kumimoji="0" lang="fr-FR" sz="3400" b="0" i="1" u="sng" strike="noStrike" kern="1200" cap="none" spc="0" normalizeH="0" baseline="0" noProof="0" dirty="0">
                <a:ln>
                  <a:noFill/>
                </a:ln>
                <a:solidFill>
                  <a:schemeClr val="bg1"/>
                </a:solidFill>
                <a:effectLst/>
                <a:uLnTx/>
                <a:uFillTx/>
                <a:latin typeface="Glacial Indifference" panose="020B0604020202020204" charset="0"/>
                <a:ea typeface="+mn-ea"/>
                <a:cs typeface="+mn-cs"/>
              </a:rPr>
              <a:t>vous</a:t>
            </a:r>
            <a:r>
              <a:rPr kumimoji="0" lang="fr-FR" sz="34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 gagnez 13 mètres en cas de freinage</a:t>
            </a:r>
          </a:p>
          <a:p>
            <a:pPr lvl="1" algn="just">
              <a:spcAft>
                <a:spcPts val="2400"/>
              </a:spcAft>
            </a:pP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En recyclant,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vous</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agissez pour préserver l’environnement et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vous</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favorisez développement d’activités économiques</a:t>
            </a:r>
          </a:p>
          <a:p>
            <a:pPr lvl="1" algn="just">
              <a:spcAft>
                <a:spcPts val="2400"/>
              </a:spcAft>
            </a:pP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Vaccinez-vous</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Parlez-en</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à un professionnel de santé</a:t>
            </a:r>
          </a:p>
          <a:p>
            <a:pPr lvl="1" algn="just">
              <a:spcAft>
                <a:spcPts val="2400"/>
              </a:spcAft>
            </a:pP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Pour arrêter ça,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agissez</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Dans le doute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appelez</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le 119</a:t>
            </a:r>
          </a:p>
          <a:p>
            <a:pPr lvl="1" algn="just">
              <a:spcAft>
                <a:spcPts val="1800"/>
              </a:spcAft>
            </a:pPr>
            <a:r>
              <a:rPr lang="fr-FR" sz="3400" i="1" dirty="0">
                <a:solidFill>
                  <a:srgbClr val="F9FAFD"/>
                </a:solidFill>
                <a:latin typeface="Glacial Indifference" panose="020B0604020202020204" charset="0"/>
              </a:rPr>
              <a:t>Ensemble, </a:t>
            </a:r>
            <a:r>
              <a:rPr lang="fr-FR" sz="3400" i="1" u="sng" dirty="0">
                <a:solidFill>
                  <a:srgbClr val="F9FAFD"/>
                </a:solidFill>
                <a:latin typeface="Glacial Indifference" panose="020B0604020202020204" charset="0"/>
              </a:rPr>
              <a:t>continuons</a:t>
            </a:r>
            <a:r>
              <a:rPr lang="fr-FR" sz="3400" i="1" dirty="0">
                <a:solidFill>
                  <a:srgbClr val="F9FAFD"/>
                </a:solidFill>
                <a:latin typeface="Glacial Indifference" panose="020B0604020202020204" charset="0"/>
              </a:rPr>
              <a:t> de recycler</a:t>
            </a:r>
            <a:endPar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2">
            <a:extLst>
              <a:ext uri="{FF2B5EF4-FFF2-40B4-BE49-F238E27FC236}">
                <a16:creationId xmlns:a16="http://schemas.microsoft.com/office/drawing/2014/main" id="{764E5300-2A64-7AD0-96B4-492702403C5B}"/>
              </a:ext>
            </a:extLst>
          </p:cNvPr>
          <p:cNvSpPr txBox="1"/>
          <p:nvPr/>
        </p:nvSpPr>
        <p:spPr>
          <a:xfrm>
            <a:off x="685800" y="2667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6711702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343745"/>
            <a:ext cx="16611600" cy="6135013"/>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4)  Il emploie un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registre standard</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parfois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technique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parfois même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ironique et familier</a:t>
            </a:r>
          </a:p>
          <a:p>
            <a:pPr algn="just"/>
            <a:endParaRPr lang="fr-FR" sz="3500" dirty="0">
              <a:solidFill>
                <a:srgbClr val="F9FAFD"/>
              </a:solidFill>
              <a:latin typeface="Glacial Indifference" panose="020B0604020202020204" charset="0"/>
            </a:endParaRPr>
          </a:p>
          <a:p>
            <a:pPr marL="914400" lvl="1" indent="-457200" algn="just">
              <a:lnSpc>
                <a:spcPct val="110000"/>
              </a:lnSpc>
              <a:spcAft>
                <a:spcPts val="1800"/>
              </a:spcAft>
              <a:buFont typeface="Arial" panose="020B0604020202020204" pitchFamily="34" charset="0"/>
              <a:buChar char="•"/>
            </a:pPr>
            <a:r>
              <a:rPr lang="fr-FR" sz="3500" dirty="0">
                <a:solidFill>
                  <a:schemeClr val="bg1"/>
                </a:solidFill>
                <a:latin typeface="Glacial Indifference" panose="020B0604020202020204" charset="0"/>
              </a:rPr>
              <a:t>Registre technique</a:t>
            </a:r>
            <a:r>
              <a:rPr lang="fr-FR" sz="3500" i="1" dirty="0">
                <a:solidFill>
                  <a:schemeClr val="bg1"/>
                </a:solidFill>
                <a:latin typeface="Glacial Indifference" panose="020B0604020202020204" charset="0"/>
              </a:rPr>
              <a:t> →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Chaque jour, nous pouvons être en contact avec des bactéries et des virus très contagieux, pouvant entraîner atteintes cérébrales, surdité, complications pulmonaires, paralysie</a:t>
            </a:r>
          </a:p>
          <a:p>
            <a:pPr lvl="1" algn="just">
              <a:lnSpc>
                <a:spcPct val="110000"/>
              </a:lnSpc>
            </a:pPr>
            <a:endParaRPr lang="fr-FR" sz="3500" i="1" dirty="0">
              <a:solidFill>
                <a:schemeClr val="bg1"/>
              </a:solidFill>
              <a:latin typeface="Glacial Indifference" panose="020B0604020202020204" charset="0"/>
            </a:endParaRPr>
          </a:p>
          <a:p>
            <a:pPr marL="914400" lvl="1" indent="-457200" algn="just">
              <a:lnSpc>
                <a:spcPct val="110000"/>
              </a:lnSpc>
              <a:spcAft>
                <a:spcPts val="1800"/>
              </a:spcAft>
              <a:buFont typeface="Arial" panose="020B0604020202020204" pitchFamily="34" charset="0"/>
              <a:buChar char="•"/>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Registre familier </a:t>
            </a:r>
            <a:r>
              <a:rPr lang="fr-FR" sz="3500" i="1" dirty="0">
                <a:solidFill>
                  <a:schemeClr val="bg1"/>
                </a:solidFill>
                <a:latin typeface="Glacial Indifference" panose="020B0604020202020204" charset="0"/>
              </a:rPr>
              <a:t>→</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regarder les spots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Nos objets ont plein d’avenirs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pour le ton ludique</a:t>
            </a:r>
          </a:p>
        </p:txBody>
      </p:sp>
      <p:sp>
        <p:nvSpPr>
          <p:cNvPr id="3" name="TextBox 2">
            <a:extLst>
              <a:ext uri="{FF2B5EF4-FFF2-40B4-BE49-F238E27FC236}">
                <a16:creationId xmlns:a16="http://schemas.microsoft.com/office/drawing/2014/main" id="{11E48509-960D-3BE5-6988-6FE10B4F954F}"/>
              </a:ext>
            </a:extLst>
          </p:cNvPr>
          <p:cNvSpPr txBox="1"/>
          <p:nvPr/>
        </p:nvSpPr>
        <p:spPr>
          <a:xfrm>
            <a:off x="7620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0574120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628900"/>
            <a:ext cx="16154400" cy="6032229"/>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4)  Il crée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isotopies sémantiques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parfois aussi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jeux de mots</a:t>
            </a:r>
          </a:p>
          <a:p>
            <a:pPr algn="just"/>
            <a:endParaRPr lang="fr-FR" sz="3500" dirty="0">
              <a:solidFill>
                <a:srgbClr val="F9FAFD"/>
              </a:solidFill>
              <a:latin typeface="Glacial Indifference" panose="020B0604020202020204" charset="0"/>
            </a:endParaRPr>
          </a:p>
          <a:p>
            <a:pPr marL="914400" lvl="1" indent="-457200" algn="just">
              <a:spcAft>
                <a:spcPts val="1800"/>
              </a:spcAft>
              <a:buFont typeface="Arial" panose="020B0604020202020204" pitchFamily="34" charset="0"/>
              <a:buChar char="•"/>
            </a:pPr>
            <a:r>
              <a:rPr lang="fr-FR" sz="3500" dirty="0">
                <a:solidFill>
                  <a:schemeClr val="bg1"/>
                </a:solidFill>
                <a:latin typeface="Glacial Indifference" panose="020B0604020202020204" charset="0"/>
              </a:rPr>
              <a:t>Regarder</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le spot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La route de ma vie</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a:p>
            <a:pPr marL="0" lvl="1" algn="just">
              <a:spcAft>
                <a:spcPts val="1800"/>
              </a:spcAft>
            </a:pPr>
            <a:endParaRPr lang="fr-FR" sz="3500" i="1" dirty="0">
              <a:solidFill>
                <a:schemeClr val="bg1"/>
              </a:solidFill>
              <a:latin typeface="Glacial Indifference" panose="020B0604020202020204" charset="0"/>
            </a:endParaRPr>
          </a:p>
          <a:p>
            <a:pPr marL="0" lvl="1" algn="just">
              <a:lnSpc>
                <a:spcPct val="110000"/>
              </a:lnSpc>
              <a:spcAft>
                <a:spcPts val="1800"/>
              </a:spcAft>
            </a:pPr>
            <a:r>
              <a:rPr kumimoji="0" lang="fr-FR" sz="3400" b="0" strike="noStrike" kern="1200" cap="none" spc="0" normalizeH="0" baseline="0" noProof="0" dirty="0">
                <a:ln>
                  <a:noFill/>
                </a:ln>
                <a:solidFill>
                  <a:schemeClr val="bg1"/>
                </a:solidFill>
                <a:effectLst/>
                <a:uLnTx/>
                <a:uFillTx/>
                <a:latin typeface="Glacial Indifference" panose="020B0604020202020204" charset="0"/>
                <a:ea typeface="+mn-ea"/>
                <a:cs typeface="+mn-cs"/>
              </a:rPr>
              <a:t>* Une isotopie est « un ensemble redondant de catégories sémantiques qui rend possible la lecture uniforme du récit, telle qu'elle résulte des lectures partielles des énoncés et de la résolution de leurs ambiguïtés qui est guidée par la recherche de la lecture unique »</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r>
              <a:rPr kumimoji="0" lang="fr-FR" sz="2800" b="0" strike="noStrike" kern="1200" cap="none" spc="0" normalizeH="0" baseline="0" noProof="0" dirty="0">
                <a:ln>
                  <a:noFill/>
                </a:ln>
                <a:solidFill>
                  <a:schemeClr val="bg1"/>
                </a:solidFill>
                <a:effectLst/>
                <a:uLnTx/>
                <a:uFillTx/>
                <a:latin typeface="Glacial Indifference" panose="020B0604020202020204" charset="0"/>
                <a:ea typeface="+mn-ea"/>
                <a:cs typeface="+mn-cs"/>
              </a:rPr>
              <a:t>(Greimas, 1970)</a:t>
            </a:r>
            <a:r>
              <a:rPr kumimoji="0" lang="fr-FR" sz="3400" b="0" strike="noStrike" kern="1200" cap="none" spc="0" normalizeH="0" baseline="0" noProof="0" dirty="0">
                <a:ln>
                  <a:noFill/>
                </a:ln>
                <a:solidFill>
                  <a:schemeClr val="bg1"/>
                </a:solidFill>
                <a:effectLst/>
                <a:uLnTx/>
                <a:uFillTx/>
                <a:latin typeface="Glacial Indifference" panose="020B0604020202020204" charset="0"/>
                <a:ea typeface="+mn-ea"/>
                <a:cs typeface="+mn-cs"/>
              </a:rPr>
              <a:t>.</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88E5C7DA-B321-2C1C-2A53-794F0A8D17A2}"/>
              </a:ext>
            </a:extLst>
          </p:cNvPr>
          <p:cNvSpPr txBox="1"/>
          <p:nvPr/>
        </p:nvSpPr>
        <p:spPr>
          <a:xfrm>
            <a:off x="990600" y="9525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65807584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095500"/>
            <a:ext cx="16154400" cy="7343036"/>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spcAft>
                <a:spcPts val="18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notamment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sous-entendus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lang="fr-FR" sz="3500" dirty="0">
              <a:solidFill>
                <a:srgbClr val="F9FAFD"/>
              </a:solidFill>
              <a:latin typeface="Glacial Indifference" panose="020B0604020202020204" charset="0"/>
            </a:endParaRPr>
          </a:p>
          <a:p>
            <a:pPr marL="914400" lvl="1" algn="just">
              <a:spcAft>
                <a:spcPts val="1800"/>
              </a:spcAft>
            </a:pPr>
            <a:r>
              <a:rPr lang="fr-FR" sz="3500" dirty="0">
                <a:solidFill>
                  <a:schemeClr val="bg1"/>
                </a:solidFill>
                <a:latin typeface="Glacial Indifference" panose="020B0604020202020204" charset="0"/>
              </a:rPr>
              <a:t>			  </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a:t>
            </a:r>
          </a:p>
          <a:p>
            <a:pPr marL="1080000" lvl="1" indent="-457200" algn="just">
              <a:lnSpc>
                <a:spcPct val="110000"/>
              </a:lnSpc>
              <a:spcAft>
                <a:spcPts val="2400"/>
              </a:spcAft>
              <a:buFont typeface="Arial" panose="020B0604020202020204" pitchFamily="34" charset="0"/>
              <a:buChar char="•"/>
            </a:pPr>
            <a:r>
              <a:rPr lang="fr-FR" sz="3500" dirty="0">
                <a:solidFill>
                  <a:schemeClr val="bg1"/>
                </a:solidFill>
                <a:latin typeface="Glacial Indifference" panose="020B0604020202020204" charset="0"/>
              </a:rPr>
              <a:t>rôle majeur dans la </a:t>
            </a:r>
            <a:r>
              <a:rPr lang="fr-FR" sz="3500" u="sng" dirty="0">
                <a:solidFill>
                  <a:schemeClr val="bg1"/>
                </a:solidFill>
                <a:latin typeface="Glacial Indifference" panose="020B0604020202020204" charset="0"/>
              </a:rPr>
              <a:t>construction du discours</a:t>
            </a:r>
            <a:r>
              <a:rPr lang="fr-FR" sz="3500" dirty="0">
                <a:solidFill>
                  <a:schemeClr val="bg1"/>
                </a:solidFill>
                <a:latin typeface="Glacial Indifference" panose="020B0604020202020204" charset="0"/>
              </a:rPr>
              <a:t> ;</a:t>
            </a:r>
          </a:p>
          <a:p>
            <a:pPr marL="1080000" lvl="1" indent="-457200" algn="just">
              <a:lnSpc>
                <a:spcPct val="110000"/>
              </a:lnSpc>
              <a:spcAft>
                <a:spcPts val="2400"/>
              </a:spcAft>
              <a:buFont typeface="Arial" panose="020B0604020202020204" pitchFamily="34" charset="0"/>
              <a:buChar char="•"/>
            </a:pPr>
            <a:r>
              <a:rPr lang="fr-FR" sz="3500" dirty="0">
                <a:solidFill>
                  <a:schemeClr val="bg1"/>
                </a:solidFill>
                <a:latin typeface="Glacial Indifference" panose="020B0604020202020204" charset="0"/>
              </a:rPr>
              <a:t>d’habitude </a:t>
            </a:r>
            <a:r>
              <a:rPr lang="fr-FR" sz="3500" u="sng" dirty="0">
                <a:solidFill>
                  <a:schemeClr val="bg1"/>
                </a:solidFill>
                <a:latin typeface="Glacial Indifference" panose="020B0604020202020204" charset="0"/>
              </a:rPr>
              <a:t>aisément identifiables et inférables</a:t>
            </a:r>
            <a:r>
              <a:rPr lang="fr-FR" sz="3500" dirty="0">
                <a:solidFill>
                  <a:schemeClr val="bg1"/>
                </a:solidFill>
                <a:latin typeface="Glacial Indifference" panose="020B0604020202020204" charset="0"/>
              </a:rPr>
              <a:t> → ils ne risquent pas de nuire à la compréhensibilité du message, car ce n’est que dans une minorité de campagnes que les sous-entendus sont difficiles à interpréter et laissent des doutes) ;</a:t>
            </a:r>
          </a:p>
          <a:p>
            <a:pPr marL="1080000" lvl="1" indent="-457200" algn="just">
              <a:lnSpc>
                <a:spcPct val="110000"/>
              </a:lnSpc>
              <a:spcAft>
                <a:spcPts val="2400"/>
              </a:spcAft>
              <a:buFont typeface="Arial" panose="020B0604020202020204" pitchFamily="34" charset="0"/>
              <a:buChar char="•"/>
            </a:pPr>
            <a:r>
              <a:rPr lang="fr-FR" sz="3500" dirty="0">
                <a:solidFill>
                  <a:schemeClr val="bg1"/>
                </a:solidFill>
                <a:latin typeface="Glacial Indifference" panose="020B0604020202020204" charset="0"/>
              </a:rPr>
              <a:t>contribuent ainsi à attirer </a:t>
            </a:r>
            <a:r>
              <a:rPr lang="fr-FR" sz="3500" u="sng" dirty="0">
                <a:solidFill>
                  <a:schemeClr val="bg1"/>
                </a:solidFill>
                <a:latin typeface="Glacial Indifference" panose="020B0604020202020204" charset="0"/>
              </a:rPr>
              <a:t>l’attention du public</a:t>
            </a:r>
            <a:r>
              <a:rPr lang="fr-FR" sz="3500" dirty="0">
                <a:solidFill>
                  <a:schemeClr val="bg1"/>
                </a:solidFill>
                <a:latin typeface="Glacial Indifference" panose="020B0604020202020204" charset="0"/>
              </a:rPr>
              <a:t> et à la maintenir, vu que les destinataires sont indirectement appelés à déchiffrer ces contenus.</a:t>
            </a:r>
          </a:p>
        </p:txBody>
      </p:sp>
      <p:sp>
        <p:nvSpPr>
          <p:cNvPr id="3" name="TextBox 2">
            <a:extLst>
              <a:ext uri="{FF2B5EF4-FFF2-40B4-BE49-F238E27FC236}">
                <a16:creationId xmlns:a16="http://schemas.microsoft.com/office/drawing/2014/main" id="{1B6A3EE4-EBAF-D752-0B7A-A169522E242B}"/>
              </a:ext>
            </a:extLst>
          </p:cNvPr>
          <p:cNvSpPr txBox="1"/>
          <p:nvPr/>
        </p:nvSpPr>
        <p:spPr>
          <a:xfrm>
            <a:off x="990600" y="585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86135188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102495"/>
            <a:ext cx="16230600" cy="7155805"/>
          </a:xfrm>
          <a:prstGeom prst="rect">
            <a:avLst/>
          </a:prstGeom>
        </p:spPr>
        <p:txBody>
          <a:bodyPr wrap="square" lIns="0" tIns="0" rIns="0" bIns="0" rtlCol="0" anchor="t">
            <a:spAutoFit/>
          </a:bodyPr>
          <a:lstStyle/>
          <a:p>
            <a:pPr algn="just"/>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notamment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sous-entendus</a:t>
            </a:r>
          </a:p>
          <a:p>
            <a:pPr algn="just"/>
            <a:endParaRPr lang="fr-FR" sz="3500" dirty="0">
              <a:solidFill>
                <a:srgbClr val="F9FAFD"/>
              </a:solidFill>
              <a:latin typeface="Glacial Indifference" panose="020B0604020202020204" charset="0"/>
            </a:endParaRPr>
          </a:p>
          <a:p>
            <a:pPr marL="914400" lvl="1" indent="-457200" algn="just">
              <a:spcAft>
                <a:spcPts val="1800"/>
              </a:spcAft>
              <a:buFont typeface="Arial" panose="020B0604020202020204" pitchFamily="34" charset="0"/>
              <a:buChar char="•"/>
            </a:pPr>
            <a:r>
              <a:rPr lang="fr-FR" sz="3500" u="sng" dirty="0">
                <a:solidFill>
                  <a:schemeClr val="bg1"/>
                </a:solidFill>
                <a:latin typeface="Glacial Indifference" panose="020B0604020202020204" charset="0"/>
              </a:rPr>
              <a:t>fonction cohésive</a:t>
            </a:r>
            <a:r>
              <a:rPr lang="fr-FR" sz="3500" dirty="0">
                <a:solidFill>
                  <a:schemeClr val="bg1"/>
                </a:solidFill>
                <a:latin typeface="Glacial Indifference" panose="020B0604020202020204" charset="0"/>
              </a:rPr>
              <a:t> → souvent le </a:t>
            </a:r>
            <a:r>
              <a:rPr lang="fr-FR" sz="3500" u="sng" dirty="0">
                <a:solidFill>
                  <a:schemeClr val="bg1"/>
                </a:solidFill>
                <a:latin typeface="Glacial Indifference" panose="020B0604020202020204" charset="0"/>
              </a:rPr>
              <a:t>slogan</a:t>
            </a:r>
            <a:r>
              <a:rPr lang="fr-FR" sz="3500" dirty="0">
                <a:solidFill>
                  <a:schemeClr val="bg1"/>
                </a:solidFill>
                <a:latin typeface="Glacial Indifference" panose="020B0604020202020204" charset="0"/>
              </a:rPr>
              <a:t> n’est pas explicité</a:t>
            </a:r>
          </a:p>
          <a:p>
            <a:pPr marL="914400" lvl="1" algn="just"/>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Pourquoi acheter un jouet </a:t>
            </a:r>
            <a:r>
              <a:rPr kumimoji="0" lang="fr-FR" sz="3500" b="0" i="1" strike="sngStrike" kern="1200" cap="none" spc="0" normalizeH="0" baseline="0" noProof="0" dirty="0">
                <a:ln>
                  <a:noFill/>
                </a:ln>
                <a:solidFill>
                  <a:schemeClr val="bg1"/>
                </a:solidFill>
                <a:effectLst/>
                <a:uLnTx/>
                <a:uFillTx/>
                <a:latin typeface="Glacial Indifference" panose="020B0604020202020204" charset="0"/>
                <a:ea typeface="+mn-ea"/>
                <a:cs typeface="+mn-cs"/>
              </a:rPr>
              <a:t>neuf</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 d’occasion ? </a:t>
            </a:r>
          </a:p>
          <a:p>
            <a:pPr marL="914400" lvl="1" algn="just">
              <a:spcAft>
                <a:spcPts val="18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Parce que préserver les ressources de la planète, c’est un jeu d’enfant </a:t>
            </a:r>
          </a:p>
          <a:p>
            <a:pPr marL="914400" lvl="1" algn="just">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a:p>
            <a:pPr marL="914400" lvl="1" algn="just">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Implicite →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Donc, achetez des jouets d’occasion </a:t>
            </a:r>
            <a:endParaRPr lang="fr-FR" sz="3500" i="1" dirty="0">
              <a:solidFill>
                <a:schemeClr val="bg1"/>
              </a:solidFill>
              <a:latin typeface="Glacial Indifference" panose="020B0604020202020204" charset="0"/>
            </a:endParaRPr>
          </a:p>
          <a:p>
            <a:pPr marL="914400" lvl="1" algn="just"/>
            <a:endParaRPr lang="fr-FR" sz="3500" i="1" dirty="0">
              <a:solidFill>
                <a:schemeClr val="bg1"/>
              </a:solidFill>
              <a:latin typeface="Glacial Indifference" panose="020B0604020202020204" charset="0"/>
            </a:endParaRPr>
          </a:p>
          <a:p>
            <a:pPr marL="914400" lvl="1" algn="just">
              <a:spcAft>
                <a:spcPts val="1200"/>
              </a:spcAft>
            </a:pPr>
            <a:r>
              <a:rPr lang="fr-FR" sz="3500" i="1" dirty="0">
                <a:solidFill>
                  <a:schemeClr val="bg1"/>
                </a:solidFill>
                <a:latin typeface="Glacial Indifference" panose="020B0604020202020204" charset="0"/>
              </a:rPr>
              <a:t>Parfois, l’égalité est une victoire</a:t>
            </a:r>
          </a:p>
          <a:p>
            <a:pPr marL="914400" lvl="1" algn="just">
              <a:spcAft>
                <a:spcPts val="1200"/>
              </a:spcAft>
            </a:pPr>
            <a:r>
              <a:rPr lang="fr-FR" sz="3500" dirty="0">
                <a:solidFill>
                  <a:schemeClr val="bg1"/>
                </a:solidFill>
                <a:latin typeface="Glacial Indifference" panose="020B0604020202020204" charset="0"/>
              </a:rPr>
              <a:t>↓</a:t>
            </a:r>
          </a:p>
          <a:p>
            <a:pPr marL="914400" lvl="1" algn="just">
              <a:spcAft>
                <a:spcPts val="1800"/>
              </a:spcAft>
            </a:pPr>
            <a:r>
              <a:rPr lang="fr-FR" sz="3500" dirty="0">
                <a:solidFill>
                  <a:schemeClr val="bg1"/>
                </a:solidFill>
                <a:latin typeface="Glacial Indifference" panose="020B0604020202020204" charset="0"/>
              </a:rPr>
              <a:t>Implicite → </a:t>
            </a:r>
            <a:r>
              <a:rPr lang="fr-FR" sz="3500" i="1" dirty="0">
                <a:solidFill>
                  <a:schemeClr val="bg1"/>
                </a:solidFill>
                <a:latin typeface="Glacial Indifference" panose="020B0604020202020204" charset="0"/>
              </a:rPr>
              <a:t>Luttons pour l’égalité dans le monde du sport</a:t>
            </a:r>
          </a:p>
        </p:txBody>
      </p:sp>
      <p:sp>
        <p:nvSpPr>
          <p:cNvPr id="3" name="TextBox 2">
            <a:extLst>
              <a:ext uri="{FF2B5EF4-FFF2-40B4-BE49-F238E27FC236}">
                <a16:creationId xmlns:a16="http://schemas.microsoft.com/office/drawing/2014/main" id="{8D7653C0-69C4-EB18-A8AC-0B6445078741}"/>
              </a:ext>
            </a:extLst>
          </p:cNvPr>
          <p:cNvSpPr txBox="1"/>
          <p:nvPr/>
        </p:nvSpPr>
        <p:spPr>
          <a:xfrm>
            <a:off x="914400" y="509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23980980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412504"/>
            <a:ext cx="15316200" cy="6617196"/>
          </a:xfrm>
          <a:prstGeom prst="rect">
            <a:avLst/>
          </a:prstGeom>
        </p:spPr>
        <p:txBody>
          <a:bodyPr wrap="square" lIns="0" tIns="0" rIns="0" bIns="0" rtlCol="0" anchor="t">
            <a:spAutoFit/>
          </a:bodyPr>
          <a:lstStyle/>
          <a:p>
            <a:pPr algn="just"/>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notamment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sous-entendus</a:t>
            </a:r>
          </a:p>
          <a:p>
            <a:pPr algn="just"/>
            <a:endParaRPr lang="fr-FR" sz="3500" dirty="0">
              <a:solidFill>
                <a:srgbClr val="F9FAFD"/>
              </a:solidFill>
              <a:latin typeface="Glacial Indifference" panose="020B0604020202020204" charset="0"/>
            </a:endParaRPr>
          </a:p>
          <a:p>
            <a:pPr marL="914400" lvl="1" indent="-457200" algn="just">
              <a:spcAft>
                <a:spcPts val="1800"/>
              </a:spcAft>
              <a:buFont typeface="Arial" panose="020B0604020202020204" pitchFamily="34" charset="0"/>
              <a:buChar char="•"/>
            </a:pPr>
            <a:r>
              <a:rPr lang="fr-FR" sz="3500" u="sng" dirty="0">
                <a:solidFill>
                  <a:schemeClr val="bg1"/>
                </a:solidFill>
                <a:latin typeface="Glacial Indifference" panose="020B0604020202020204" charset="0"/>
              </a:rPr>
              <a:t>fonction sémantique</a:t>
            </a:r>
            <a:r>
              <a:rPr lang="fr-FR" sz="3500" dirty="0">
                <a:solidFill>
                  <a:schemeClr val="bg1"/>
                </a:solidFill>
                <a:latin typeface="Glacial Indifference" panose="020B0604020202020204" charset="0"/>
              </a:rPr>
              <a:t> → la construction des isotopies</a:t>
            </a:r>
          </a:p>
          <a:p>
            <a:pPr marL="914400" lvl="1" algn="just">
              <a:spcAft>
                <a:spcPts val="18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La meilleure protection c’est la vaccination</a:t>
            </a:r>
          </a:p>
          <a:p>
            <a:pPr marL="914400" lvl="1" algn="just">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a:p>
            <a:pPr marL="914400" lvl="1" algn="just">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Implicite →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Vaccinez-vous</a:t>
            </a:r>
          </a:p>
          <a:p>
            <a:pPr marL="914400" lvl="1" algn="just"/>
            <a:endParaRPr lang="fr-FR" sz="3500" i="1" dirty="0">
              <a:solidFill>
                <a:schemeClr val="bg1"/>
              </a:solidFill>
              <a:latin typeface="Glacial Indifference" panose="020B0604020202020204" charset="0"/>
            </a:endParaRPr>
          </a:p>
          <a:p>
            <a:pPr marL="914400" lvl="1" algn="just">
              <a:spcAft>
                <a:spcPts val="12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Sur la toute le téléphone peut tuer</a:t>
            </a:r>
          </a:p>
          <a:p>
            <a:pPr marL="914400" lvl="1" algn="just">
              <a:spcAft>
                <a:spcPts val="12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r>
              <a:rPr kumimoji="0" lang="fr-FR" sz="3500" b="0" strike="noStrike" kern="1200" cap="none" spc="0" normalizeH="0" noProof="0" dirty="0">
                <a:ln>
                  <a:noFill/>
                </a:ln>
                <a:solidFill>
                  <a:schemeClr val="bg1"/>
                </a:solidFill>
                <a:effectLst/>
                <a:uLnTx/>
                <a:uFillTx/>
                <a:latin typeface="Glacial Indifference" panose="020B0604020202020204" charset="0"/>
                <a:ea typeface="+mn-ea"/>
                <a:cs typeface="+mn-cs"/>
              </a:rPr>
              <a:t>  ↓</a:t>
            </a:r>
          </a:p>
          <a:p>
            <a:pPr marL="914400" lvl="1" algn="just">
              <a:spcAft>
                <a:spcPts val="1800"/>
              </a:spcAft>
            </a:pPr>
            <a:r>
              <a:rPr lang="fr-FR" sz="3500" dirty="0">
                <a:solidFill>
                  <a:schemeClr val="bg1"/>
                </a:solidFill>
                <a:latin typeface="Glacial Indifference" panose="020B0604020202020204" charset="0"/>
              </a:rPr>
              <a:t>Implicite → </a:t>
            </a:r>
            <a:r>
              <a:rPr lang="fr-FR" sz="3500" i="1" dirty="0">
                <a:solidFill>
                  <a:schemeClr val="bg1"/>
                </a:solidFill>
                <a:latin typeface="Glacial Indifference" panose="020B0604020202020204" charset="0"/>
              </a:rPr>
              <a:t>N’utilisez pas votre téléphone en conduisant</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ndParaRPr>
          </a:p>
        </p:txBody>
      </p:sp>
      <p:sp>
        <p:nvSpPr>
          <p:cNvPr id="3" name="TextBox 2">
            <a:extLst>
              <a:ext uri="{FF2B5EF4-FFF2-40B4-BE49-F238E27FC236}">
                <a16:creationId xmlns:a16="http://schemas.microsoft.com/office/drawing/2014/main" id="{E16E4804-F2C0-E05E-13E8-F2EF4352FA1F}"/>
              </a:ext>
            </a:extLst>
          </p:cNvPr>
          <p:cNvSpPr txBox="1"/>
          <p:nvPr/>
        </p:nvSpPr>
        <p:spPr>
          <a:xfrm>
            <a:off x="9906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6915528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731443"/>
            <a:ext cx="16230600" cy="5604098"/>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notamment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sous-entendus</a:t>
            </a: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buFont typeface="Arial" panose="020B0604020202020204" pitchFamily="34" charset="0"/>
              <a:buChar char="•"/>
            </a:pPr>
            <a:r>
              <a:rPr lang="fr-FR" sz="3500" u="sng" dirty="0">
                <a:solidFill>
                  <a:schemeClr val="bg1"/>
                </a:solidFill>
                <a:latin typeface="Glacial Indifference" panose="020B0604020202020204" charset="0"/>
              </a:rPr>
              <a:t>fonction mimétique</a:t>
            </a:r>
            <a:r>
              <a:rPr lang="fr-FR" sz="3500" dirty="0">
                <a:solidFill>
                  <a:schemeClr val="bg1"/>
                </a:solidFill>
                <a:latin typeface="Glacial Indifference" panose="020B0604020202020204" charset="0"/>
              </a:rPr>
              <a:t> → la création de dialogues vraisemblables, dans lesquels les destinataires ciblés puissent s’identifier</a:t>
            </a:r>
          </a:p>
          <a:p>
            <a:pPr marL="914400" lvl="1" indent="-457200" algn="just">
              <a:lnSpc>
                <a:spcPct val="110000"/>
              </a:lnSpc>
              <a:buFont typeface="Arial" panose="020B0604020202020204" pitchFamily="34" charset="0"/>
              <a:buChar char="•"/>
            </a:pPr>
            <a:endParaRPr lang="fr-FR" sz="3500" dirty="0">
              <a:solidFill>
                <a:schemeClr val="bg1"/>
              </a:solidFill>
              <a:latin typeface="Glacial Indifference" panose="020B0604020202020204" charset="0"/>
            </a:endParaRPr>
          </a:p>
          <a:p>
            <a:pPr lvl="1" algn="just">
              <a:lnSpc>
                <a:spcPct val="110000"/>
              </a:lnSpc>
              <a:spcAft>
                <a:spcPts val="1200"/>
              </a:spcAft>
            </a:pPr>
            <a:r>
              <a:rPr lang="fr-FR" sz="3500" dirty="0">
                <a:solidFill>
                  <a:schemeClr val="bg1"/>
                </a:solidFill>
                <a:latin typeface="Glacial Indifference" panose="020B0604020202020204" charset="0"/>
              </a:rPr>
              <a:t>	Regarder l’un des spots </a:t>
            </a:r>
            <a:r>
              <a:rPr lang="fr-FR" sz="3500" i="1"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Réagir peut tout changer</a:t>
            </a:r>
            <a:endParaRPr lang="fr-FR" sz="3500" i="1" dirty="0">
              <a:solidFill>
                <a:schemeClr val="bg1"/>
              </a:solidFill>
              <a:latin typeface="Glacial Indifference" panose="020B0604020202020204" charset="0"/>
            </a:endParaRPr>
          </a:p>
          <a:p>
            <a:pPr lvl="1" algn="just">
              <a:lnSpc>
                <a:spcPct val="110000"/>
              </a:lnSpc>
              <a:spcAft>
                <a:spcPts val="1200"/>
              </a:spcAft>
            </a:pPr>
            <a:r>
              <a:rPr lang="fr-FR" sz="3500" i="1" dirty="0">
                <a:solidFill>
                  <a:schemeClr val="bg1"/>
                </a:solidFill>
                <a:latin typeface="Glacial Indifference" panose="020B0604020202020204" charset="0"/>
              </a:rPr>
              <a:t>		↓</a:t>
            </a:r>
          </a:p>
          <a:p>
            <a:pPr lvl="1" algn="just">
              <a:lnSpc>
                <a:spcPct val="110000"/>
              </a:lnSpc>
              <a:spcAft>
                <a:spcPts val="1200"/>
              </a:spcAft>
            </a:pPr>
            <a:r>
              <a:rPr lang="fr-FR" sz="3500" dirty="0">
                <a:solidFill>
                  <a:schemeClr val="bg1"/>
                </a:solidFill>
                <a:latin typeface="Glacial Indifference" panose="020B0604020202020204" charset="0"/>
              </a:rPr>
              <a:t>Implicite → </a:t>
            </a:r>
            <a:r>
              <a:rPr lang="fr-FR" sz="3500" i="1" dirty="0">
                <a:solidFill>
                  <a:schemeClr val="bg1"/>
                </a:solidFill>
                <a:latin typeface="Glacial Indifference" panose="020B0604020202020204" charset="0"/>
              </a:rPr>
              <a:t>Si tu veux te confier à moi, on peut se voir quand Jacques ne sera pas là</a:t>
            </a:r>
          </a:p>
        </p:txBody>
      </p:sp>
      <p:sp>
        <p:nvSpPr>
          <p:cNvPr id="3" name="TextBox 2">
            <a:extLst>
              <a:ext uri="{FF2B5EF4-FFF2-40B4-BE49-F238E27FC236}">
                <a16:creationId xmlns:a16="http://schemas.microsoft.com/office/drawing/2014/main" id="{3E090BFC-0367-A93E-8690-17C89AC799AE}"/>
              </a:ext>
            </a:extLst>
          </p:cNvPr>
          <p:cNvSpPr txBox="1"/>
          <p:nvPr/>
        </p:nvSpPr>
        <p:spPr>
          <a:xfrm>
            <a:off x="914400" y="966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61955600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115960"/>
            <a:ext cx="16154400" cy="7142340"/>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notamment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sous-entendus</a:t>
            </a: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1800"/>
              </a:spcAft>
              <a:buFont typeface="Arial" panose="020B0604020202020204" pitchFamily="34" charset="0"/>
              <a:buChar char="•"/>
            </a:pPr>
            <a:r>
              <a:rPr lang="fr-FR" sz="3500" u="sng" dirty="0">
                <a:solidFill>
                  <a:schemeClr val="bg1"/>
                </a:solidFill>
                <a:latin typeface="Glacial Indifference" panose="020B0604020202020204" charset="0"/>
              </a:rPr>
              <a:t>fonction illocutoire</a:t>
            </a:r>
            <a:r>
              <a:rPr lang="fr-FR" sz="3500" dirty="0">
                <a:solidFill>
                  <a:schemeClr val="bg1"/>
                </a:solidFill>
                <a:latin typeface="Glacial Indifference" panose="020B0604020202020204" charset="0"/>
              </a:rPr>
              <a:t> → accomplir des actes de langage</a:t>
            </a:r>
          </a:p>
          <a:p>
            <a:pPr marL="914400" lvl="1" algn="just">
              <a:lnSpc>
                <a:spcPct val="110000"/>
              </a:lnSpc>
              <a:spcAft>
                <a:spcPts val="1800"/>
              </a:spcAft>
            </a:pPr>
            <a:r>
              <a:rPr lang="fr-FR" sz="3500" i="1" dirty="0">
                <a:solidFill>
                  <a:schemeClr val="bg1"/>
                </a:solidFill>
                <a:latin typeface="Glacial Indifference" panose="020B0604020202020204" charset="0"/>
              </a:rPr>
              <a:t>Fumer du cannabis est illégal. Sur la route, ça peut être fatal</a:t>
            </a:r>
          </a:p>
          <a:p>
            <a:pPr marL="914400"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a:p>
            <a:pPr marL="914400"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Implicite → </a:t>
            </a:r>
            <a:r>
              <a:rPr lang="fr-FR" sz="3500" i="1" dirty="0">
                <a:solidFill>
                  <a:schemeClr val="bg1"/>
                </a:solidFill>
                <a:latin typeface="Glacial Indifference" panose="020B0604020202020204" charset="0"/>
              </a:rPr>
              <a:t>Ne fumez pas de cannabis avant de conduire ou au volant</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a:p>
            <a:pPr marL="914400" lvl="1" algn="just">
              <a:lnSpc>
                <a:spcPct val="110000"/>
              </a:lnSpc>
            </a:pPr>
            <a:endParaRPr lang="fr-FR" sz="3500" i="1" dirty="0">
              <a:solidFill>
                <a:schemeClr val="bg1"/>
              </a:solidFill>
              <a:latin typeface="Glacial Indifference" panose="020B0604020202020204" charset="0"/>
            </a:endParaRPr>
          </a:p>
          <a:p>
            <a:pPr marL="914400" lvl="1" algn="just">
              <a:lnSpc>
                <a:spcPct val="110000"/>
              </a:lnSpc>
              <a:spcAft>
                <a:spcPts val="12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Réagir peut tout changer</a:t>
            </a:r>
            <a:r>
              <a:rPr kumimoji="0" lang="fr-FR" sz="3500" b="0" i="1" strike="noStrike" kern="1200" cap="none" spc="0" normalizeH="0" noProof="0" dirty="0">
                <a:ln>
                  <a:noFill/>
                </a:ln>
                <a:solidFill>
                  <a:schemeClr val="bg1"/>
                </a:solidFill>
                <a:effectLst/>
                <a:uLnTx/>
                <a:uFillTx/>
                <a:latin typeface="Glacial Indifference" panose="020B0604020202020204" charset="0"/>
                <a:ea typeface="+mn-ea"/>
                <a:cs typeface="+mn-cs"/>
              </a:rPr>
              <a:t>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#NeRienLaisserPasser</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800"/>
              </a:spcAft>
            </a:pPr>
            <a:r>
              <a:rPr lang="fr-FR" sz="3500" dirty="0">
                <a:solidFill>
                  <a:schemeClr val="bg1"/>
                </a:solidFill>
                <a:latin typeface="Glacial Indifference" panose="020B0604020202020204" charset="0"/>
              </a:rPr>
              <a:t>Implicite → </a:t>
            </a:r>
            <a:r>
              <a:rPr lang="fr-FR" sz="3500" i="1" dirty="0">
                <a:solidFill>
                  <a:schemeClr val="bg1"/>
                </a:solidFill>
                <a:latin typeface="Glacial Indifference" panose="020B0604020202020204" charset="0"/>
              </a:rPr>
              <a:t>Face aux violences faites aux femmes, réagissez</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ndParaRPr>
          </a:p>
        </p:txBody>
      </p:sp>
      <p:sp>
        <p:nvSpPr>
          <p:cNvPr id="3" name="TextBox 2">
            <a:extLst>
              <a:ext uri="{FF2B5EF4-FFF2-40B4-BE49-F238E27FC236}">
                <a16:creationId xmlns:a16="http://schemas.microsoft.com/office/drawing/2014/main" id="{D6AF005B-A929-CC13-9BF2-2C2B715BC903}"/>
              </a:ext>
            </a:extLst>
          </p:cNvPr>
          <p:cNvSpPr txBox="1"/>
          <p:nvPr/>
        </p:nvSpPr>
        <p:spPr>
          <a:xfrm>
            <a:off x="990600" y="4953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56149711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895749"/>
            <a:ext cx="16154400" cy="4126130"/>
          </a:xfrm>
          <a:prstGeom prst="rect">
            <a:avLst/>
          </a:prstGeom>
        </p:spPr>
        <p:txBody>
          <a:bodyPr wrap="square" lIns="0" tIns="0" rIns="0" bIns="0" rtlCol="0" anchor="t">
            <a:spAutoFit/>
          </a:bodyPr>
          <a:lstStyle/>
          <a:p>
            <a:pPr algn="just"/>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notamment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sous-entendus</a:t>
            </a:r>
          </a:p>
          <a:p>
            <a:pPr algn="just"/>
            <a:endParaRPr lang="fr-FR" sz="3500" dirty="0">
              <a:solidFill>
                <a:srgbClr val="F9FAFD"/>
              </a:solidFill>
              <a:latin typeface="Glacial Indifference" panose="020B0604020202020204" charset="0"/>
            </a:endParaRPr>
          </a:p>
          <a:p>
            <a:pPr marL="914400" lvl="1" indent="-457200" algn="just">
              <a:lnSpc>
                <a:spcPct val="110000"/>
              </a:lnSpc>
              <a:spcAft>
                <a:spcPts val="1800"/>
              </a:spcAft>
              <a:buFont typeface="Arial" panose="020B0604020202020204" pitchFamily="34" charset="0"/>
              <a:buChar char="•"/>
            </a:pPr>
            <a:r>
              <a:rPr lang="fr-FR" sz="3500" u="sng" dirty="0">
                <a:solidFill>
                  <a:schemeClr val="bg1"/>
                </a:solidFill>
                <a:latin typeface="Glacial Indifference" panose="020B0604020202020204" charset="0"/>
              </a:rPr>
              <a:t>fonction d’atténuation</a:t>
            </a:r>
            <a:r>
              <a:rPr lang="fr-FR" sz="3500" dirty="0">
                <a:solidFill>
                  <a:schemeClr val="bg1"/>
                </a:solidFill>
                <a:latin typeface="Glacial Indifference" panose="020B0604020202020204" charset="0"/>
              </a:rPr>
              <a:t> → mitiger la force de l’acte langagier accompli</a:t>
            </a:r>
          </a:p>
          <a:p>
            <a:pPr marL="914400" lvl="1" algn="just">
              <a:lnSpc>
                <a:spcPct val="110000"/>
              </a:lnSpc>
              <a:spcAft>
                <a:spcPts val="1800"/>
              </a:spcAft>
            </a:pPr>
            <a:r>
              <a:rPr lang="fr-FR" sz="3500" dirty="0">
                <a:solidFill>
                  <a:schemeClr val="bg1"/>
                </a:solidFill>
                <a:latin typeface="Glacial Indifference" panose="020B0604020202020204" charset="0"/>
              </a:rPr>
              <a:t>Regarder le spot </a:t>
            </a:r>
            <a:r>
              <a:rPr lang="fr-FR" sz="3500" i="1"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Nous sommes tous mobilisés contre les violences</a:t>
            </a:r>
            <a:endParaRPr lang="fr-FR" sz="3500" i="1" dirty="0">
              <a:solidFill>
                <a:schemeClr val="bg1"/>
              </a:solidFill>
              <a:latin typeface="Glacial Indifference" panose="020B0604020202020204" charset="0"/>
            </a:endParaRPr>
          </a:p>
          <a:p>
            <a:pPr marL="914400"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a:p>
            <a:pPr marL="914400"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Implicite → </a:t>
            </a:r>
            <a:r>
              <a:rPr lang="fr-FR" sz="3500" i="1" dirty="0">
                <a:solidFill>
                  <a:schemeClr val="bg1"/>
                </a:solidFill>
                <a:latin typeface="Glacial Indifference" panose="020B0604020202020204" charset="0"/>
              </a:rPr>
              <a:t>Vous n’êtes pas seules, appelez le 3919 </a:t>
            </a:r>
            <a:endPar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p:txBody>
      </p:sp>
      <p:sp>
        <p:nvSpPr>
          <p:cNvPr id="5" name="TextBox 2">
            <a:extLst>
              <a:ext uri="{FF2B5EF4-FFF2-40B4-BE49-F238E27FC236}">
                <a16:creationId xmlns:a16="http://schemas.microsoft.com/office/drawing/2014/main" id="{46AF9E86-2964-E23E-5EC2-DE689587537E}"/>
              </a:ext>
            </a:extLst>
          </p:cNvPr>
          <p:cNvSpPr txBox="1"/>
          <p:nvPr/>
        </p:nvSpPr>
        <p:spPr>
          <a:xfrm>
            <a:off x="990600" y="1043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1618351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A9B40B2-394B-1B69-67DD-DB64C2F4B6C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AA86BA2-CEED-A861-89A9-C531B7BDE269}"/>
              </a:ext>
            </a:extLst>
          </p:cNvPr>
          <p:cNvSpPr txBox="1"/>
          <p:nvPr/>
        </p:nvSpPr>
        <p:spPr>
          <a:xfrm>
            <a:off x="1028700" y="10287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FB648016-6D85-4065-FD26-0AD2BA20636F}"/>
              </a:ext>
            </a:extLst>
          </p:cNvPr>
          <p:cNvSpPr txBox="1"/>
          <p:nvPr/>
        </p:nvSpPr>
        <p:spPr>
          <a:xfrm>
            <a:off x="1076827" y="2857500"/>
            <a:ext cx="16220573" cy="5860066"/>
          </a:xfrm>
          <a:prstGeom prst="rect">
            <a:avLst/>
          </a:prstGeom>
        </p:spPr>
        <p:txBody>
          <a:bodyPr wrap="square" lIns="0" tIns="0" rIns="0" bIns="0" rtlCol="0" anchor="t">
            <a:spAutoFit/>
          </a:bodyPr>
          <a:lstStyle/>
          <a:p>
            <a:pPr marL="0" lvl="0" indent="0" algn="just">
              <a:lnSpc>
                <a:spcPct val="110000"/>
              </a:lnSpc>
            </a:pPr>
            <a:r>
              <a:rPr lang="fr-FR" sz="3600" dirty="0">
                <a:solidFill>
                  <a:srgbClr val="F9FAFD"/>
                </a:solidFill>
                <a:latin typeface="Glacial Indifference" panose="020B0604020202020204" charset="0"/>
              </a:rPr>
              <a:t>De surcroît, puisqu’il y a un </a:t>
            </a:r>
            <a:r>
              <a:rPr lang="fr-FR" sz="3600" u="sng" dirty="0">
                <a:solidFill>
                  <a:srgbClr val="F9FAFD"/>
                </a:solidFill>
                <a:latin typeface="Glacial Indifference" panose="020B0604020202020204" charset="0"/>
              </a:rPr>
              <a:t>lien intrinsèque entre langue et pensée</a:t>
            </a:r>
            <a:r>
              <a:rPr lang="fr-FR" sz="3600" dirty="0">
                <a:solidFill>
                  <a:srgbClr val="F9FAFD"/>
                </a:solidFill>
                <a:latin typeface="Glacial Indifference" panose="020B0604020202020204" charset="0"/>
              </a:rPr>
              <a:t>, il faut considérer que « la façon de nommer les objets du monde et les personnes oriente bel et bien la conception qu’on s’en fait, de façon consciente ou non ».</a:t>
            </a:r>
            <a:endParaRPr lang="fr-FR" sz="2800" dirty="0">
              <a:solidFill>
                <a:srgbClr val="F9FAFD"/>
              </a:solidFill>
              <a:latin typeface="Glacial Indifference" panose="020B0604020202020204" charset="0"/>
            </a:endParaRPr>
          </a:p>
          <a:p>
            <a:pPr marL="0" lvl="0" indent="0" algn="r"/>
            <a:endParaRPr lang="fr-FR" sz="2800" dirty="0">
              <a:solidFill>
                <a:srgbClr val="F9FAFD"/>
              </a:solidFill>
              <a:latin typeface="Glacial Indifference" panose="020B0604020202020204" charset="0"/>
            </a:endParaRPr>
          </a:p>
          <a:p>
            <a:pPr marL="0" lvl="0" indent="0" algn="r">
              <a:spcAft>
                <a:spcPts val="1200"/>
              </a:spcAft>
            </a:pPr>
            <a:r>
              <a:rPr lang="fr-FR" sz="2800" dirty="0">
                <a:solidFill>
                  <a:srgbClr val="F9FAFD"/>
                </a:solidFill>
                <a:latin typeface="Glacial Indifference" panose="020B0604020202020204" charset="0"/>
              </a:rPr>
              <a:t>Josiane Boutet, </a:t>
            </a:r>
            <a:r>
              <a:rPr lang="fr-FR" sz="2800" i="1" dirty="0">
                <a:solidFill>
                  <a:srgbClr val="F9FAFD"/>
                </a:solidFill>
                <a:latin typeface="Glacial Indifference" panose="020B0604020202020204" charset="0"/>
              </a:rPr>
              <a:t>Le pouvoir des mots</a:t>
            </a:r>
            <a:r>
              <a:rPr lang="fr-FR" sz="2800" dirty="0">
                <a:solidFill>
                  <a:srgbClr val="F9FAFD"/>
                </a:solidFill>
                <a:latin typeface="Glacial Indifference" panose="020B0604020202020204" charset="0"/>
              </a:rPr>
              <a:t>, p. 87.</a:t>
            </a:r>
          </a:p>
          <a:p>
            <a:pPr marL="0" lvl="0" indent="0" algn="just"/>
            <a:endParaRPr lang="fr-FR" sz="3000" dirty="0">
              <a:solidFill>
                <a:srgbClr val="F9FAFD"/>
              </a:solidFill>
              <a:latin typeface="Glacial Indifference" panose="020B0604020202020204" charset="0"/>
            </a:endParaRPr>
          </a:p>
          <a:p>
            <a:pPr marL="0" lvl="0" indent="0" algn="just">
              <a:lnSpc>
                <a:spcPct val="110000"/>
              </a:lnSpc>
              <a:spcAft>
                <a:spcPts val="1200"/>
              </a:spcAft>
            </a:pPr>
            <a:r>
              <a:rPr lang="fr-FR" sz="3600" dirty="0">
                <a:solidFill>
                  <a:srgbClr val="F9FAFD"/>
                </a:solidFill>
                <a:latin typeface="Glacial Indifference" panose="020B0604020202020204" charset="0"/>
              </a:rPr>
              <a:t>Déjà l’anthropologue et linguiste Edward </a:t>
            </a:r>
            <a:r>
              <a:rPr lang="fr-FR" sz="3600" u="sng" dirty="0">
                <a:solidFill>
                  <a:srgbClr val="F9FAFD"/>
                </a:solidFill>
                <a:latin typeface="Glacial Indifference" panose="020B0604020202020204" charset="0"/>
              </a:rPr>
              <a:t>Sapir</a:t>
            </a:r>
            <a:r>
              <a:rPr lang="fr-FR" sz="3600" dirty="0">
                <a:solidFill>
                  <a:srgbClr val="F9FAFD"/>
                </a:solidFill>
                <a:latin typeface="Glacial Indifference" panose="020B0604020202020204" charset="0"/>
              </a:rPr>
              <a:t> avait théorisé le rapport immanent entre le langage et la manière de percevoir et représenter le monde. </a:t>
            </a:r>
          </a:p>
          <a:p>
            <a:pPr marL="0" lvl="0" indent="0" algn="just">
              <a:lnSpc>
                <a:spcPct val="110000"/>
              </a:lnSpc>
              <a:spcAft>
                <a:spcPts val="1200"/>
              </a:spcAft>
            </a:pPr>
            <a:r>
              <a:rPr lang="fr-FR" sz="3600" dirty="0">
                <a:solidFill>
                  <a:srgbClr val="F9FAFD"/>
                </a:solidFill>
                <a:latin typeface="Glacial Indifference" panose="020B0604020202020204" charset="0"/>
              </a:rPr>
              <a:t>Dans cette perspective, la </a:t>
            </a:r>
            <a:r>
              <a:rPr lang="fr-FR" sz="3600" u="sng" dirty="0">
                <a:solidFill>
                  <a:srgbClr val="F9FAFD"/>
                </a:solidFill>
                <a:latin typeface="Glacial Indifference" panose="020B0604020202020204" charset="0"/>
              </a:rPr>
              <a:t>nomination</a:t>
            </a:r>
            <a:r>
              <a:rPr lang="fr-FR" sz="3600" dirty="0">
                <a:solidFill>
                  <a:srgbClr val="F9FAFD"/>
                </a:solidFill>
                <a:latin typeface="Glacial Indifference" panose="020B0604020202020204" charset="0"/>
              </a:rPr>
              <a:t> joue un rôle majeur dans la </a:t>
            </a:r>
            <a:r>
              <a:rPr lang="fr-FR" sz="3600" u="sng" dirty="0">
                <a:solidFill>
                  <a:srgbClr val="F9FAFD"/>
                </a:solidFill>
                <a:latin typeface="Glacial Indifference" panose="020B0604020202020204" charset="0"/>
              </a:rPr>
              <a:t>manière de penser et de concevoir la réalité</a:t>
            </a:r>
            <a:r>
              <a:rPr lang="fr-FR" sz="3600" dirty="0">
                <a:solidFill>
                  <a:srgbClr val="F9FAFD"/>
                </a:solidFill>
                <a:latin typeface="Glacial Indifference" panose="020B0604020202020204" charset="0"/>
              </a:rPr>
              <a:t> qui nous entoure.</a:t>
            </a:r>
          </a:p>
        </p:txBody>
      </p:sp>
    </p:spTree>
    <p:extLst>
      <p:ext uri="{BB962C8B-B14F-4D97-AF65-F5344CB8AC3E}">
        <p14:creationId xmlns:p14="http://schemas.microsoft.com/office/powerpoint/2010/main" val="14149423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476500"/>
            <a:ext cx="16154400" cy="6111930"/>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marL="514350" indent="-514350" algn="just">
              <a:lnSpc>
                <a:spcPct val="110000"/>
              </a:lnSpc>
              <a:spcAft>
                <a:spcPts val="1800"/>
              </a:spcAft>
              <a:buAutoNum type="arabicParenR" startAt="5"/>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exploite aussi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 présupposés</a:t>
            </a:r>
          </a:p>
          <a:p>
            <a:pPr algn="just">
              <a:lnSpc>
                <a:spcPct val="110000"/>
              </a:lnSpc>
              <a:spcAft>
                <a:spcPts val="1800"/>
              </a:spcAft>
            </a:pPr>
            <a:r>
              <a:rPr lang="fr-FR" sz="3500" dirty="0">
                <a:solidFill>
                  <a:srgbClr val="F9FAFD"/>
                </a:solidFill>
                <a:latin typeface="Glacial Indifference" panose="020B0604020202020204" charset="0"/>
              </a:rPr>
              <a:t>		↓</a:t>
            </a:r>
          </a:p>
          <a:p>
            <a:pPr marL="1080000" lvl="1" indent="-457200" algn="just">
              <a:lnSpc>
                <a:spcPct val="110000"/>
              </a:lnSpc>
              <a:spcAft>
                <a:spcPts val="1800"/>
              </a:spcAft>
              <a:buFont typeface="Arial" panose="020B0604020202020204" pitchFamily="34" charset="0"/>
              <a:buChar char="•"/>
            </a:pPr>
            <a:r>
              <a:rPr lang="fr-FR" sz="3500" dirty="0">
                <a:solidFill>
                  <a:schemeClr val="bg1"/>
                </a:solidFill>
                <a:latin typeface="Glacial Indifference" panose="020B0604020202020204" charset="0"/>
              </a:rPr>
              <a:t>pour présenter des contenus comme quelque chose de déjà acquis ou établit </a:t>
            </a:r>
          </a:p>
          <a:p>
            <a:pPr marL="1080000" lvl="1" indent="-457200" algn="just">
              <a:lnSpc>
                <a:spcPct val="110000"/>
              </a:lnSpc>
              <a:spcAft>
                <a:spcPts val="1800"/>
              </a:spcAft>
              <a:buFont typeface="Arial" panose="020B0604020202020204" pitchFamily="34" charset="0"/>
              <a:buChar char="•"/>
            </a:pPr>
            <a:r>
              <a:rPr lang="fr-FR" sz="3500" dirty="0">
                <a:solidFill>
                  <a:schemeClr val="bg1"/>
                </a:solidFill>
                <a:latin typeface="Glacial Indifference" panose="020B0604020202020204" charset="0"/>
              </a:rPr>
              <a:t>afin de projeter par contraste l’image du destinataire idéal qui accomplira l’action prônée</a:t>
            </a:r>
          </a:p>
          <a:p>
            <a:pPr marL="1080000" lvl="1" indent="-457200" algn="just">
              <a:lnSpc>
                <a:spcPct val="110000"/>
              </a:lnSpc>
              <a:spcAft>
                <a:spcPts val="1800"/>
              </a:spcAft>
              <a:buFont typeface="Arial" panose="020B0604020202020204" pitchFamily="34" charset="0"/>
              <a:buChar char="•"/>
            </a:pPr>
            <a:r>
              <a:rPr lang="fr-FR" sz="3500" dirty="0">
                <a:solidFill>
                  <a:schemeClr val="bg1"/>
                </a:solidFill>
                <a:latin typeface="Glacial Indifference" panose="020B0604020202020204" charset="0"/>
              </a:rPr>
              <a:t>pour montrer la fausseté et la faillibilité de certaines convictions préalables attribuées à l’auditoire</a:t>
            </a:r>
            <a:endParaRPr kumimoji="0" lang="fr-FR" sz="3500" b="0" strike="noStrike" kern="1200" cap="none" spc="0" normalizeH="0" baseline="0" noProof="0" dirty="0">
              <a:ln>
                <a:noFill/>
              </a:ln>
              <a:solidFill>
                <a:schemeClr val="bg1"/>
              </a:solidFill>
              <a:effectLst/>
              <a:uLnTx/>
              <a:uFillTx/>
              <a:latin typeface="Glacial Indifference" panose="020B0604020202020204" charset="0"/>
            </a:endParaRPr>
          </a:p>
        </p:txBody>
      </p:sp>
      <p:sp>
        <p:nvSpPr>
          <p:cNvPr id="3" name="TextBox 2">
            <a:extLst>
              <a:ext uri="{FF2B5EF4-FFF2-40B4-BE49-F238E27FC236}">
                <a16:creationId xmlns:a16="http://schemas.microsoft.com/office/drawing/2014/main" id="{CEBC875A-2246-8969-79F5-60ABAD6651BE}"/>
              </a:ext>
            </a:extLst>
          </p:cNvPr>
          <p:cNvSpPr txBox="1"/>
          <p:nvPr/>
        </p:nvSpPr>
        <p:spPr>
          <a:xfrm>
            <a:off x="9906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5810114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1943100"/>
            <a:ext cx="16306800" cy="7814960"/>
          </a:xfrm>
          <a:prstGeom prst="rect">
            <a:avLst/>
          </a:prstGeom>
        </p:spPr>
        <p:txBody>
          <a:bodyPr wrap="square" lIns="0" tIns="0" rIns="0" bIns="0" rtlCol="0" anchor="t">
            <a:spAutoFit/>
          </a:bodyPr>
          <a:lstStyle/>
          <a:p>
            <a:pPr algn="just">
              <a:spcAft>
                <a:spcPts val="24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5)  Il exploite aussi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implicites présupposés</a:t>
            </a:r>
            <a:endParaRPr lang="fr-FR" sz="3500" dirty="0">
              <a:solidFill>
                <a:srgbClr val="F9FAFD"/>
              </a:solidFill>
              <a:latin typeface="Glacial Indifference" panose="020B0604020202020204" charset="0"/>
            </a:endParaRPr>
          </a:p>
          <a:p>
            <a:pPr lvl="1" algn="just">
              <a:lnSpc>
                <a:spcPct val="110000"/>
              </a:lnSpc>
              <a:spcAft>
                <a:spcPts val="600"/>
              </a:spcAft>
            </a:pPr>
            <a:r>
              <a:rPr lang="fr-FR" sz="3500" i="1" dirty="0">
                <a:solidFill>
                  <a:schemeClr val="bg1"/>
                </a:solidFill>
                <a:latin typeface="Glacial Indifference" panose="020B0604020202020204" charset="0"/>
              </a:rPr>
              <a:t> </a:t>
            </a:r>
            <a:r>
              <a:rPr lang="fr-FR" sz="3400" i="1" dirty="0">
                <a:solidFill>
                  <a:schemeClr val="bg1"/>
                </a:solidFill>
                <a:latin typeface="Glacial Indifference" panose="020B0604020202020204" charset="0"/>
              </a:rPr>
              <a:t>Ils pleurent, parce que j’ai fait une erreur. […] L’erreur de croire que fumer du cannabis et conduire, c’était sans danger </a:t>
            </a:r>
          </a:p>
          <a:p>
            <a:pPr lvl="1" algn="just">
              <a:lnSpc>
                <a:spcPct val="110000"/>
              </a:lnSpc>
              <a:spcAft>
                <a:spcPts val="600"/>
              </a:spcAft>
            </a:pPr>
            <a:r>
              <a:rPr kumimoji="0" lang="fr-FR" sz="3400" b="0" i="1" strike="noStrike" kern="1200" cap="none" spc="0" normalizeH="0" baseline="0" noProof="0" dirty="0">
                <a:ln>
                  <a:noFill/>
                </a:ln>
                <a:solidFill>
                  <a:schemeClr val="bg1"/>
                </a:solidFill>
                <a:effectLst/>
                <a:uLnTx/>
                <a:uFillTx/>
                <a:latin typeface="Glacial Indifference" panose="020B0604020202020204" charset="0"/>
              </a:rPr>
              <a:t>	</a:t>
            </a:r>
            <a:r>
              <a:rPr kumimoji="0" lang="fr-FR" sz="3400" b="0" strike="noStrike" kern="1200" cap="none" spc="0" normalizeH="0" baseline="0" noProof="0" dirty="0">
                <a:ln>
                  <a:noFill/>
                </a:ln>
                <a:solidFill>
                  <a:schemeClr val="bg1"/>
                </a:solidFill>
                <a:effectLst/>
                <a:uLnTx/>
                <a:uFillTx/>
                <a:latin typeface="Glacial Indifference" panose="020B0604020202020204" charset="0"/>
              </a:rPr>
              <a:t>↓</a:t>
            </a:r>
          </a:p>
          <a:p>
            <a:pPr lvl="1" algn="just">
              <a:lnSpc>
                <a:spcPct val="110000"/>
              </a:lnSpc>
              <a:spcAft>
                <a:spcPts val="3000"/>
              </a:spcAft>
            </a:pPr>
            <a:r>
              <a:rPr kumimoji="0" lang="fr-FR" sz="3400" b="0" strike="noStrike" kern="1200" cap="none" spc="0" normalizeH="0" baseline="0" noProof="0" dirty="0">
                <a:ln>
                  <a:noFill/>
                </a:ln>
                <a:solidFill>
                  <a:schemeClr val="bg1"/>
                </a:solidFill>
                <a:effectLst/>
                <a:uLnTx/>
                <a:uFillTx/>
                <a:latin typeface="Glacial Indifference" panose="020B0604020202020204" charset="0"/>
              </a:rPr>
              <a:t>Le locuteur </a:t>
            </a:r>
            <a:r>
              <a:rPr kumimoji="0" lang="fr-FR" sz="3400" b="0" strike="noStrike" kern="1200" cap="none" spc="0" normalizeH="0" noProof="0" dirty="0">
                <a:ln>
                  <a:noFill/>
                </a:ln>
                <a:solidFill>
                  <a:schemeClr val="bg1"/>
                </a:solidFill>
                <a:effectLst/>
                <a:uLnTx/>
                <a:uFillTx/>
                <a:latin typeface="Glacial Indifference" panose="020B0604020202020204" charset="0"/>
              </a:rPr>
              <a:t>reconnaît que sous-estimer les effets du cannabis au volant est une erreur</a:t>
            </a:r>
            <a:endParaRPr kumimoji="0" lang="fr-FR" sz="3400" b="0" strike="noStrike" kern="1200" cap="none" spc="0" normalizeH="0" baseline="0" noProof="0" dirty="0">
              <a:ln>
                <a:noFill/>
              </a:ln>
              <a:solidFill>
                <a:schemeClr val="bg1"/>
              </a:solidFill>
              <a:effectLst/>
              <a:uLnTx/>
              <a:uFillTx/>
              <a:latin typeface="Glacial Indifference" panose="020B0604020202020204" charset="0"/>
            </a:endParaRPr>
          </a:p>
          <a:p>
            <a:pPr lvl="1" algn="just">
              <a:lnSpc>
                <a:spcPct val="110000"/>
              </a:lnSpc>
              <a:spcAft>
                <a:spcPts val="600"/>
              </a:spcAft>
            </a:pPr>
            <a:r>
              <a:rPr lang="fr-FR" sz="3400" i="1" dirty="0">
                <a:solidFill>
                  <a:schemeClr val="bg1"/>
                </a:solidFill>
                <a:latin typeface="Glacial Indifference" panose="020B0604020202020204" charset="0"/>
              </a:rPr>
              <a:t>Et tant qu’on ne fera rien, les violences continueront </a:t>
            </a:r>
          </a:p>
          <a:p>
            <a:pPr lvl="1" algn="just">
              <a:lnSpc>
                <a:spcPct val="110000"/>
              </a:lnSpc>
              <a:spcAft>
                <a:spcPts val="600"/>
              </a:spcAft>
            </a:pPr>
            <a:r>
              <a:rPr kumimoji="0" lang="fr-FR" sz="3400" b="0" i="1" strike="noStrike" kern="1200" cap="none" spc="0" normalizeH="0" baseline="0" noProof="0" dirty="0">
                <a:ln>
                  <a:noFill/>
                </a:ln>
                <a:solidFill>
                  <a:schemeClr val="bg1"/>
                </a:solidFill>
                <a:effectLst/>
                <a:uLnTx/>
                <a:uFillTx/>
                <a:latin typeface="Glacial Indifference" panose="020B0604020202020204" charset="0"/>
              </a:rPr>
              <a:t>	</a:t>
            </a:r>
            <a:r>
              <a:rPr lang="fr-FR" sz="3400" dirty="0">
                <a:solidFill>
                  <a:schemeClr val="bg1"/>
                </a:solidFill>
                <a:latin typeface="Glacial Indifference" panose="020B0604020202020204" charset="0"/>
              </a:rPr>
              <a:t>↓</a:t>
            </a:r>
          </a:p>
          <a:p>
            <a:pPr lvl="1" algn="just">
              <a:lnSpc>
                <a:spcPct val="110000"/>
              </a:lnSpc>
              <a:spcAft>
                <a:spcPts val="3000"/>
              </a:spcAft>
            </a:pPr>
            <a:r>
              <a:rPr kumimoji="0" lang="fr-FR" sz="3400" b="0" strike="noStrike" kern="1200" cap="none" spc="0" normalizeH="0" baseline="0" noProof="0" dirty="0">
                <a:ln>
                  <a:noFill/>
                </a:ln>
                <a:solidFill>
                  <a:schemeClr val="bg1"/>
                </a:solidFill>
                <a:effectLst/>
                <a:uLnTx/>
                <a:uFillTx/>
                <a:latin typeface="Glacial Indifference" panose="020B0604020202020204" charset="0"/>
              </a:rPr>
              <a:t>L</a:t>
            </a:r>
            <a:r>
              <a:rPr lang="fr-FR" sz="3400" dirty="0">
                <a:solidFill>
                  <a:schemeClr val="bg1"/>
                </a:solidFill>
                <a:latin typeface="Glacial Indifference" panose="020B0604020202020204" charset="0"/>
              </a:rPr>
              <a:t>es gens actuellement ne font rien par rapport aux violences contre les enfants</a:t>
            </a:r>
            <a:endParaRPr kumimoji="0" lang="fr-FR" sz="3400" b="0" strike="noStrike" kern="1200" cap="none" spc="0" normalizeH="0" baseline="0" noProof="0" dirty="0">
              <a:ln>
                <a:noFill/>
              </a:ln>
              <a:solidFill>
                <a:schemeClr val="bg1"/>
              </a:solidFill>
              <a:effectLst/>
              <a:uLnTx/>
              <a:uFillTx/>
              <a:latin typeface="Glacial Indifference" panose="020B0604020202020204" charset="0"/>
            </a:endParaRPr>
          </a:p>
          <a:p>
            <a:pPr lvl="1" algn="just">
              <a:lnSpc>
                <a:spcPct val="110000"/>
              </a:lnSpc>
              <a:spcAft>
                <a:spcPts val="600"/>
              </a:spcAft>
            </a:pPr>
            <a:r>
              <a:rPr lang="fr-FR" sz="3400" i="1" dirty="0">
                <a:solidFill>
                  <a:schemeClr val="bg1"/>
                </a:solidFill>
                <a:latin typeface="Glacial Indifference" panose="020B0604020202020204" charset="0"/>
              </a:rPr>
              <a:t>Ensemble, continuons de recycler  </a:t>
            </a:r>
            <a:r>
              <a:rPr lang="fr-FR" sz="3400" dirty="0">
                <a:solidFill>
                  <a:schemeClr val="bg1"/>
                </a:solidFill>
                <a:latin typeface="Glacial Indifference" panose="020B0604020202020204" charset="0"/>
              </a:rPr>
              <a:t>(présupposé dans le slogan)</a:t>
            </a:r>
          </a:p>
          <a:p>
            <a:pPr lvl="1" algn="just">
              <a:lnSpc>
                <a:spcPct val="110000"/>
              </a:lnSpc>
              <a:spcAft>
                <a:spcPts val="600"/>
              </a:spcAft>
            </a:pPr>
            <a:r>
              <a:rPr lang="fr-FR" sz="3400" dirty="0">
                <a:solidFill>
                  <a:schemeClr val="bg1"/>
                </a:solidFill>
                <a:latin typeface="Glacial Indifference" panose="020B0604020202020204" charset="0"/>
              </a:rPr>
              <a:t>	↓</a:t>
            </a:r>
          </a:p>
          <a:p>
            <a:pPr lvl="1" algn="just">
              <a:lnSpc>
                <a:spcPct val="110000"/>
              </a:lnSpc>
              <a:spcAft>
                <a:spcPts val="600"/>
              </a:spcAft>
            </a:pPr>
            <a:r>
              <a:rPr kumimoji="0" lang="fr-FR" sz="3400" b="0" strike="noStrike" kern="1200" cap="none" spc="0" normalizeH="0" baseline="0" noProof="0" dirty="0">
                <a:ln>
                  <a:noFill/>
                </a:ln>
                <a:solidFill>
                  <a:schemeClr val="bg1"/>
                </a:solidFill>
                <a:effectLst/>
                <a:uLnTx/>
                <a:uFillTx/>
                <a:latin typeface="Glacial Indifference" panose="020B0604020202020204" charset="0"/>
              </a:rPr>
              <a:t>Les destinataires ciblés sont déjà</a:t>
            </a:r>
            <a:r>
              <a:rPr kumimoji="0" lang="fr-FR" sz="3400" b="0" strike="noStrike" kern="1200" cap="none" spc="0" normalizeH="0" noProof="0" dirty="0">
                <a:ln>
                  <a:noFill/>
                </a:ln>
                <a:solidFill>
                  <a:schemeClr val="bg1"/>
                </a:solidFill>
                <a:effectLst/>
                <a:uLnTx/>
                <a:uFillTx/>
                <a:latin typeface="Glacial Indifference" panose="020B0604020202020204" charset="0"/>
              </a:rPr>
              <a:t> actifs dans le recyclage </a:t>
            </a:r>
            <a:endParaRPr kumimoji="0" lang="fr-FR" sz="3400" b="0" strike="noStrike" kern="1200" cap="none" spc="0" normalizeH="0" baseline="0" noProof="0" dirty="0">
              <a:ln>
                <a:noFill/>
              </a:ln>
              <a:solidFill>
                <a:schemeClr val="bg1"/>
              </a:solidFill>
              <a:effectLst/>
              <a:uLnTx/>
              <a:uFillTx/>
              <a:latin typeface="Glacial Indifference" panose="020B0604020202020204" charset="0"/>
            </a:endParaRPr>
          </a:p>
        </p:txBody>
      </p:sp>
      <p:sp>
        <p:nvSpPr>
          <p:cNvPr id="3" name="TextBox 2">
            <a:extLst>
              <a:ext uri="{FF2B5EF4-FFF2-40B4-BE49-F238E27FC236}">
                <a16:creationId xmlns:a16="http://schemas.microsoft.com/office/drawing/2014/main" id="{DE6DCA99-E18D-E6A1-FA62-C5EAFFB6AC02}"/>
              </a:ext>
            </a:extLst>
          </p:cNvPr>
          <p:cNvSpPr txBox="1"/>
          <p:nvPr/>
        </p:nvSpPr>
        <p:spPr>
          <a:xfrm>
            <a:off x="914400" y="4191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01209148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662684"/>
            <a:ext cx="16306800" cy="4565352"/>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marL="514350" indent="-514350" algn="just">
              <a:spcAft>
                <a:spcPts val="1200"/>
              </a:spcAft>
              <a:buAutoNum type="arabicParenR" startAt="6"/>
            </a:pPr>
            <a:r>
              <a:rPr lang="fr-FR" sz="3500" dirty="0">
                <a:solidFill>
                  <a:srgbClr val="F9FAFD"/>
                </a:solidFill>
                <a:latin typeface="Glacial Indifference" panose="020B0604020202020204" charset="0"/>
              </a:rPr>
              <a:t>Avec des </a:t>
            </a:r>
            <a:r>
              <a:rPr lang="fr-FR" sz="3500" u="sng" dirty="0">
                <a:solidFill>
                  <a:srgbClr val="F9FAFD"/>
                </a:solidFill>
                <a:latin typeface="Glacial Indifference" panose="020B0604020202020204" charset="0"/>
              </a:rPr>
              <a:t>énoncés performatifs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large éventail d’</a:t>
            </a:r>
            <a:r>
              <a:rPr kumimoji="0" lang="fr-FR" sz="3500" b="0" strike="noStrike" kern="1200" cap="none" spc="0" normalizeH="0" noProof="0" dirty="0">
                <a:ln>
                  <a:noFill/>
                </a:ln>
                <a:solidFill>
                  <a:srgbClr val="F9FAFD"/>
                </a:solidFill>
                <a:effectLst/>
                <a:uLnTx/>
                <a:uFillTx/>
                <a:latin typeface="Glacial Indifference" panose="020B0604020202020204" charset="0"/>
                <a:ea typeface="+mn-ea"/>
                <a:cs typeface="+mn-cs"/>
              </a:rPr>
              <a:t>actes de langage :</a:t>
            </a:r>
          </a:p>
          <a:p>
            <a:pPr lvl="6" algn="just">
              <a:lnSpc>
                <a:spcPct val="110000"/>
              </a:lnSpc>
              <a:spcAft>
                <a:spcPts val="1200"/>
              </a:spcAft>
            </a:pPr>
            <a:r>
              <a:rPr lang="fr-FR" sz="3500" dirty="0">
                <a:solidFill>
                  <a:srgbClr val="F9FAFD"/>
                </a:solidFill>
                <a:latin typeface="Glacial Indifference" panose="020B0604020202020204" charset="0"/>
              </a:rPr>
              <a:t>			↓</a:t>
            </a:r>
          </a:p>
          <a:p>
            <a:pPr marL="914400" lvl="1" indent="-457200" algn="just">
              <a:lnSpc>
                <a:spcPct val="110000"/>
              </a:lnSpc>
              <a:spcAft>
                <a:spcPts val="1200"/>
              </a:spcAft>
              <a:buFont typeface="Arial" panose="020B0604020202020204" pitchFamily="34" charset="0"/>
              <a:buChar char="•"/>
            </a:pPr>
            <a:r>
              <a:rPr lang="fr-FR" sz="3500" dirty="0">
                <a:solidFill>
                  <a:schemeClr val="bg1"/>
                </a:solidFill>
                <a:latin typeface="Glacial Indifference" panose="020B0604020202020204" charset="0"/>
              </a:rPr>
              <a:t>surtout directifs et/ou exhortatifs</a:t>
            </a:r>
          </a:p>
          <a:p>
            <a:pPr marL="914400" lvl="1" indent="-457200" algn="just">
              <a:lnSpc>
                <a:spcPct val="110000"/>
              </a:lnSpc>
              <a:spcAft>
                <a:spcPts val="1200"/>
              </a:spcAft>
              <a:buFont typeface="Arial" panose="020B0604020202020204" pitchFamily="34" charset="0"/>
              <a:buChar char="•"/>
            </a:pPr>
            <a:r>
              <a:rPr kumimoji="0" lang="fr-FR" sz="3500" b="0" strike="noStrike" kern="1200" cap="none" spc="0" normalizeH="0" baseline="0" noProof="0" dirty="0">
                <a:ln>
                  <a:noFill/>
                </a:ln>
                <a:solidFill>
                  <a:schemeClr val="bg1"/>
                </a:solidFill>
                <a:effectLst/>
                <a:uLnTx/>
                <a:uFillTx/>
                <a:latin typeface="Glacial Indifference" panose="020B0604020202020204" charset="0"/>
              </a:rPr>
              <a:t>explicites ou</a:t>
            </a:r>
            <a:r>
              <a:rPr kumimoji="0" lang="fr-FR" sz="3500" b="0" strike="noStrike" kern="1200" cap="none" spc="0" normalizeH="0" noProof="0" dirty="0">
                <a:ln>
                  <a:noFill/>
                </a:ln>
                <a:solidFill>
                  <a:schemeClr val="bg1"/>
                </a:solidFill>
                <a:effectLst/>
                <a:uLnTx/>
                <a:uFillTx/>
                <a:latin typeface="Glacial Indifference" panose="020B0604020202020204" charset="0"/>
              </a:rPr>
              <a:t> implicites</a:t>
            </a:r>
          </a:p>
          <a:p>
            <a:pPr marL="914400" lvl="1" indent="-457200" algn="just">
              <a:lnSpc>
                <a:spcPct val="110000"/>
              </a:lnSpc>
              <a:spcAft>
                <a:spcPts val="1200"/>
              </a:spcAft>
              <a:buFont typeface="Arial" panose="020B0604020202020204" pitchFamily="34" charset="0"/>
              <a:buChar char="•"/>
            </a:pPr>
            <a:r>
              <a:rPr lang="fr-FR" sz="3500" dirty="0">
                <a:solidFill>
                  <a:schemeClr val="bg1"/>
                </a:solidFill>
                <a:latin typeface="Glacial Indifference" panose="020B0604020202020204" charset="0"/>
              </a:rPr>
              <a:t>à travers ces actes de langage le message relatif à l’action prônée est transmis</a:t>
            </a:r>
            <a:endParaRPr kumimoji="0" lang="fr-FR" sz="3500" b="0" strike="noStrike" kern="1200" cap="none" spc="0" normalizeH="0" baseline="0" noProof="0" dirty="0">
              <a:ln>
                <a:noFill/>
              </a:ln>
              <a:solidFill>
                <a:schemeClr val="bg1"/>
              </a:solidFill>
              <a:effectLst/>
              <a:uLnTx/>
              <a:uFillTx/>
              <a:latin typeface="Glacial Indifference" panose="020B0604020202020204" charset="0"/>
            </a:endParaRPr>
          </a:p>
        </p:txBody>
      </p:sp>
      <p:sp>
        <p:nvSpPr>
          <p:cNvPr id="3" name="TextBox 2">
            <a:extLst>
              <a:ext uri="{FF2B5EF4-FFF2-40B4-BE49-F238E27FC236}">
                <a16:creationId xmlns:a16="http://schemas.microsoft.com/office/drawing/2014/main" id="{D3F05562-91F0-6930-95CB-0BB3C666697C}"/>
              </a:ext>
            </a:extLst>
          </p:cNvPr>
          <p:cNvSpPr txBox="1"/>
          <p:nvPr/>
        </p:nvSpPr>
        <p:spPr>
          <a:xfrm>
            <a:off x="990600" y="966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87224106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1790700"/>
            <a:ext cx="16306800" cy="8084264"/>
          </a:xfrm>
          <a:prstGeom prst="rect">
            <a:avLst/>
          </a:prstGeom>
        </p:spPr>
        <p:txBody>
          <a:bodyPr wrap="square" lIns="0" tIns="0" rIns="0" bIns="0" rtlCol="0" anchor="t">
            <a:spAutoFit/>
          </a:bodyPr>
          <a:lstStyle/>
          <a:p>
            <a:pPr algn="just">
              <a:lnSpc>
                <a:spcPct val="110000"/>
              </a:lnSpc>
            </a:pPr>
            <a:r>
              <a:rPr lang="fr-FR" sz="3500" dirty="0">
                <a:solidFill>
                  <a:srgbClr val="F9FAFD"/>
                </a:solidFill>
                <a:latin typeface="Glacial Indifference" panose="020B0604020202020204" charset="0"/>
              </a:rPr>
              <a:t>6</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Avec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énoncés performatifs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large éventail d’</a:t>
            </a:r>
            <a:r>
              <a:rPr kumimoji="0" lang="fr-FR" sz="3500" b="0" strike="noStrike" kern="1200" cap="none" spc="0" normalizeH="0" noProof="0" dirty="0">
                <a:ln>
                  <a:noFill/>
                </a:ln>
                <a:solidFill>
                  <a:srgbClr val="F9FAFD"/>
                </a:solidFill>
                <a:effectLst/>
                <a:uLnTx/>
                <a:uFillTx/>
                <a:latin typeface="Glacial Indifference" panose="020B0604020202020204" charset="0"/>
                <a:ea typeface="+mn-ea"/>
                <a:cs typeface="+mn-cs"/>
              </a:rPr>
              <a:t>actes de langage</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600"/>
              </a:spcAft>
              <a:buFont typeface="Arial" panose="020B0604020202020204" pitchFamily="34" charset="0"/>
              <a:buChar char="•"/>
            </a:pPr>
            <a:r>
              <a:rPr lang="fr-FR" sz="3500" u="sng" dirty="0">
                <a:solidFill>
                  <a:schemeClr val="bg1"/>
                </a:solidFill>
                <a:latin typeface="Glacial Indifference" panose="020B0604020202020204" charset="0"/>
              </a:rPr>
              <a:t>actes exhortatifs / directifs</a:t>
            </a:r>
            <a:r>
              <a:rPr lang="fr-FR" sz="3500" dirty="0">
                <a:solidFill>
                  <a:schemeClr val="bg1"/>
                </a:solidFill>
                <a:latin typeface="Glacial Indifference" panose="020B0604020202020204" charset="0"/>
              </a:rPr>
              <a:t> → les plus récurrents</a:t>
            </a:r>
            <a:endParaRPr lang="fr-FR" sz="3500" i="1" dirty="0">
              <a:solidFill>
                <a:schemeClr val="bg1"/>
              </a:solidFill>
              <a:latin typeface="Glacial Indifference" panose="020B0604020202020204" charset="0"/>
            </a:endParaRPr>
          </a:p>
          <a:p>
            <a:pPr marL="914400" lvl="1" algn="just">
              <a:lnSpc>
                <a:spcPct val="110000"/>
              </a:lnSpc>
              <a:spcAft>
                <a:spcPts val="6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a:p>
            <a:pPr marL="914400" lvl="1" algn="just">
              <a:lnSpc>
                <a:spcPct val="110000"/>
              </a:lnSpc>
              <a:spcAft>
                <a:spcPts val="600"/>
              </a:spcAft>
            </a:pP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les institutions ont l’autorité pour donner de véritables dispositions</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 de même que des </a:t>
            </a: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suggestions</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pour le bien-être des destinataires — et pour </a:t>
            </a: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rappeler les conséquences légales</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de certains comportements</a:t>
            </a:r>
          </a:p>
          <a:p>
            <a:pPr marL="914400" lvl="1" algn="just">
              <a:lnSpc>
                <a:spcPct val="110000"/>
              </a:lnSpc>
              <a:spcAft>
                <a:spcPts val="6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p>
          <a:p>
            <a:pPr marL="914400" lvl="1" algn="just">
              <a:lnSpc>
                <a:spcPct val="110000"/>
              </a:lnSpc>
              <a:spcAft>
                <a:spcPts val="3000"/>
              </a:spcAft>
            </a:pPr>
            <a:r>
              <a:rPr kumimoji="0" lang="fr-FR" sz="3400" b="0" strike="noStrike" kern="1200" cap="none" spc="0" normalizeH="0" baseline="0" noProof="0" dirty="0">
                <a:ln>
                  <a:noFill/>
                </a:ln>
                <a:solidFill>
                  <a:schemeClr val="bg1"/>
                </a:solidFill>
                <a:effectLst/>
                <a:uLnTx/>
                <a:uFillTx/>
                <a:latin typeface="Glacial Indifference" panose="020B0604020202020204" charset="0"/>
                <a:ea typeface="+mn-ea"/>
                <a:cs typeface="+mn-cs"/>
              </a:rPr>
              <a:t>Regarder le spot </a:t>
            </a:r>
            <a:r>
              <a:rPr kumimoji="0" lang="fr-FR" sz="3400" b="0" i="1" strike="noStrike" kern="1200" cap="none" spc="0" normalizeH="0" baseline="0" noProof="0" dirty="0">
                <a:ln>
                  <a:noFill/>
                </a:ln>
                <a:solidFill>
                  <a:schemeClr val="bg1"/>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13 mètres</a:t>
            </a:r>
            <a:endParaRPr kumimoji="0" lang="fr-FR" sz="3400" b="0" i="1"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a:p>
            <a:pPr marL="914400" lvl="1" algn="just">
              <a:lnSpc>
                <a:spcPct val="110000"/>
              </a:lnSpc>
              <a:spcAft>
                <a:spcPts val="3000"/>
              </a:spcAft>
            </a:pPr>
            <a:r>
              <a:rPr kumimoji="0" lang="fr-FR" sz="34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Fumer du cannabis est </a:t>
            </a:r>
            <a:r>
              <a:rPr kumimoji="0" lang="fr-FR" sz="3400" b="0" i="1" u="sng" strike="noStrike" kern="1200" cap="none" spc="0" normalizeH="0" baseline="0" noProof="0" dirty="0">
                <a:ln>
                  <a:noFill/>
                </a:ln>
                <a:solidFill>
                  <a:schemeClr val="bg1"/>
                </a:solidFill>
                <a:effectLst/>
                <a:uLnTx/>
                <a:uFillTx/>
                <a:latin typeface="Glacial Indifference" panose="020B0604020202020204" charset="0"/>
                <a:ea typeface="+mn-ea"/>
                <a:cs typeface="+mn-cs"/>
              </a:rPr>
              <a:t>illégal</a:t>
            </a:r>
          </a:p>
          <a:p>
            <a:pPr marL="914400" lvl="1" algn="just">
              <a:lnSpc>
                <a:spcPct val="110000"/>
              </a:lnSpc>
              <a:spcAft>
                <a:spcPts val="1800"/>
              </a:spcAft>
            </a:pPr>
            <a:r>
              <a:rPr kumimoji="0" lang="fr-FR" sz="34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Partager des images à caractère sexuel d’une personne sans son consentement est </a:t>
            </a:r>
            <a:r>
              <a:rPr kumimoji="0" lang="fr-FR" sz="3400" b="0" i="1" u="sng" strike="noStrike" kern="1200" cap="none" spc="0" normalizeH="0" baseline="0" noProof="0" dirty="0">
                <a:ln>
                  <a:noFill/>
                </a:ln>
                <a:solidFill>
                  <a:schemeClr val="bg1"/>
                </a:solidFill>
                <a:effectLst/>
                <a:uLnTx/>
                <a:uFillTx/>
                <a:latin typeface="Glacial Indifference" panose="020B0604020202020204" charset="0"/>
                <a:ea typeface="+mn-ea"/>
                <a:cs typeface="+mn-cs"/>
              </a:rPr>
              <a:t>passible de deux ans de prison et 60.000 euros d’amende </a:t>
            </a:r>
          </a:p>
        </p:txBody>
      </p:sp>
      <p:sp>
        <p:nvSpPr>
          <p:cNvPr id="3" name="TextBox 2">
            <a:extLst>
              <a:ext uri="{FF2B5EF4-FFF2-40B4-BE49-F238E27FC236}">
                <a16:creationId xmlns:a16="http://schemas.microsoft.com/office/drawing/2014/main" id="{0F3C15D3-B831-41C8-1A6F-6E694E833D24}"/>
              </a:ext>
            </a:extLst>
          </p:cNvPr>
          <p:cNvSpPr txBox="1"/>
          <p:nvPr/>
        </p:nvSpPr>
        <p:spPr>
          <a:xfrm>
            <a:off x="914400" y="3429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48829251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424172"/>
            <a:ext cx="16154400" cy="6604372"/>
          </a:xfrm>
          <a:prstGeom prst="rect">
            <a:avLst/>
          </a:prstGeom>
        </p:spPr>
        <p:txBody>
          <a:bodyPr wrap="square" lIns="0" tIns="0" rIns="0" bIns="0" rtlCol="0" anchor="t">
            <a:spAutoFit/>
          </a:bodyPr>
          <a:lstStyle/>
          <a:p>
            <a:pPr algn="just">
              <a:lnSpc>
                <a:spcPct val="110000"/>
              </a:lnSpc>
            </a:pPr>
            <a:r>
              <a:rPr lang="fr-FR" sz="3500" dirty="0">
                <a:solidFill>
                  <a:srgbClr val="F9FAFD"/>
                </a:solidFill>
                <a:latin typeface="Glacial Indifference" panose="020B0604020202020204" charset="0"/>
              </a:rPr>
              <a:t>6</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Avec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énoncés performatifs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large éventail d’</a:t>
            </a:r>
            <a:r>
              <a:rPr kumimoji="0" lang="fr-FR" sz="3500" b="0" strike="noStrike" kern="1200" cap="none" spc="0" normalizeH="0" noProof="0" dirty="0">
                <a:ln>
                  <a:noFill/>
                </a:ln>
                <a:solidFill>
                  <a:srgbClr val="F9FAFD"/>
                </a:solidFill>
                <a:effectLst/>
                <a:uLnTx/>
                <a:uFillTx/>
                <a:latin typeface="Glacial Indifference" panose="020B0604020202020204" charset="0"/>
                <a:ea typeface="+mn-ea"/>
                <a:cs typeface="+mn-cs"/>
              </a:rPr>
              <a:t>actes de langage</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1800"/>
              </a:spcAft>
              <a:buFont typeface="Arial" panose="020B0604020202020204" pitchFamily="34" charset="0"/>
              <a:buChar char="•"/>
            </a:pPr>
            <a:r>
              <a:rPr lang="fr-FR" sz="3500" u="sng" dirty="0">
                <a:solidFill>
                  <a:schemeClr val="bg1"/>
                </a:solidFill>
                <a:latin typeface="Glacial Indifference" panose="020B0604020202020204" charset="0"/>
              </a:rPr>
              <a:t>actes exhortatifs </a:t>
            </a:r>
          </a:p>
          <a:p>
            <a:pPr lvl="1" algn="just">
              <a:lnSpc>
                <a:spcPct val="110000"/>
              </a:lnSpc>
              <a:spcAft>
                <a:spcPts val="6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 </a:t>
            </a: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énoncés entiers</a:t>
            </a:r>
          </a:p>
          <a:p>
            <a:pPr lvl="1" algn="just">
              <a:lnSpc>
                <a:spcPct val="110000"/>
              </a:lnSpc>
              <a:spcAft>
                <a:spcPts val="600"/>
              </a:spcAft>
            </a:pPr>
            <a:r>
              <a:rPr lang="fr-FR" sz="3500" dirty="0">
                <a:solidFill>
                  <a:schemeClr val="bg1"/>
                </a:solidFill>
                <a:latin typeface="Glacial Indifference" panose="020B0604020202020204" charset="0"/>
              </a:rPr>
              <a:t>		↓</a:t>
            </a:r>
          </a:p>
          <a:p>
            <a:pPr lvl="1" algn="just">
              <a:lnSpc>
                <a:spcPct val="110000"/>
              </a:lnSpc>
              <a:spcAft>
                <a:spcPts val="24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Pour protéger vos patients de la grippe, le premier reflexe : la vaccination</a:t>
            </a:r>
          </a:p>
          <a:p>
            <a:pPr lvl="1" algn="just">
              <a:lnSpc>
                <a:spcPct val="110000"/>
              </a:lnSpc>
              <a:spcAft>
                <a:spcPts val="2400"/>
              </a:spcAft>
            </a:pPr>
            <a:r>
              <a:rPr lang="fr-FR" sz="3500" i="1" dirty="0">
                <a:solidFill>
                  <a:schemeClr val="bg1"/>
                </a:solidFill>
                <a:latin typeface="Glacial Indifference" panose="020B0604020202020204" charset="0"/>
              </a:rPr>
              <a:t>	Élèves, parents, professionnels : appelez le 3020</a:t>
            </a:r>
          </a:p>
          <a:p>
            <a:pPr lvl="1" algn="just">
              <a:lnSpc>
                <a:spcPct val="110000"/>
              </a:lnSpc>
              <a:spcAft>
                <a:spcPts val="24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	Sécurité des agents de route : à vous aussi d’écarter le danger</a:t>
            </a:r>
          </a:p>
          <a:p>
            <a:pPr lvl="1" algn="just">
              <a:lnSpc>
                <a:spcPct val="110000"/>
              </a:lnSpc>
              <a:spcAft>
                <a:spcPts val="24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	Restez à l’écoute des consignes des autorités</a:t>
            </a:r>
          </a:p>
        </p:txBody>
      </p:sp>
      <p:sp>
        <p:nvSpPr>
          <p:cNvPr id="3" name="TextBox 2">
            <a:extLst>
              <a:ext uri="{FF2B5EF4-FFF2-40B4-BE49-F238E27FC236}">
                <a16:creationId xmlns:a16="http://schemas.microsoft.com/office/drawing/2014/main" id="{0BA780E2-A7F9-00C9-68B7-75626FA35C79}"/>
              </a:ext>
            </a:extLst>
          </p:cNvPr>
          <p:cNvSpPr txBox="1"/>
          <p:nvPr/>
        </p:nvSpPr>
        <p:spPr>
          <a:xfrm>
            <a:off x="9906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5955749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337048"/>
            <a:ext cx="16154400" cy="6573594"/>
          </a:xfrm>
          <a:prstGeom prst="rect">
            <a:avLst/>
          </a:prstGeom>
        </p:spPr>
        <p:txBody>
          <a:bodyPr wrap="square" lIns="0" tIns="0" rIns="0" bIns="0" rtlCol="0" anchor="t">
            <a:spAutoFit/>
          </a:bodyPr>
          <a:lstStyle/>
          <a:p>
            <a:pPr algn="just"/>
            <a:r>
              <a:rPr lang="fr-FR" sz="3500" dirty="0">
                <a:solidFill>
                  <a:srgbClr val="F9FAFD"/>
                </a:solidFill>
                <a:latin typeface="Glacial Indifference" panose="020B0604020202020204" charset="0"/>
              </a:rPr>
              <a:t>6</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Avec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énoncés performatifs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large éventail d’</a:t>
            </a:r>
            <a:r>
              <a:rPr kumimoji="0" lang="fr-FR" sz="3500" b="0" strike="noStrike" kern="1200" cap="none" spc="0" normalizeH="0" noProof="0" dirty="0">
                <a:ln>
                  <a:noFill/>
                </a:ln>
                <a:solidFill>
                  <a:srgbClr val="F9FAFD"/>
                </a:solidFill>
                <a:effectLst/>
                <a:uLnTx/>
                <a:uFillTx/>
                <a:latin typeface="Glacial Indifference" panose="020B0604020202020204" charset="0"/>
                <a:ea typeface="+mn-ea"/>
                <a:cs typeface="+mn-cs"/>
              </a:rPr>
              <a:t>actes de langage</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endParaRPr lang="fr-FR" sz="3500" dirty="0">
              <a:solidFill>
                <a:srgbClr val="F9FAFD"/>
              </a:solidFill>
              <a:latin typeface="Glacial Indifference" panose="020B0604020202020204" charset="0"/>
            </a:endParaRPr>
          </a:p>
          <a:p>
            <a:pPr marL="914400" lvl="1" indent="-457200" algn="just">
              <a:lnSpc>
                <a:spcPct val="110000"/>
              </a:lnSpc>
              <a:spcAft>
                <a:spcPts val="1800"/>
              </a:spcAft>
              <a:buFont typeface="Arial" panose="020B0604020202020204" pitchFamily="34" charset="0"/>
              <a:buChar char="•"/>
            </a:pPr>
            <a:r>
              <a:rPr lang="fr-FR" sz="3500" u="sng" dirty="0">
                <a:solidFill>
                  <a:schemeClr val="bg1"/>
                </a:solidFill>
                <a:latin typeface="Glacial Indifference" panose="020B0604020202020204" charset="0"/>
              </a:rPr>
              <a:t>actes exhortatifs </a:t>
            </a:r>
            <a:endParaRPr lang="fr-FR" sz="3500" dirty="0">
              <a:solidFill>
                <a:schemeClr val="bg1"/>
              </a:solidFill>
              <a:latin typeface="Glacial Indifference" panose="020B0604020202020204" charset="0"/>
            </a:endParaRPr>
          </a:p>
          <a:p>
            <a:pPr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 </a:t>
            </a:r>
            <a:r>
              <a:rPr kumimoji="0" lang="fr-FR" sz="3500" b="0" u="sng" strike="noStrike" kern="1200" cap="none" spc="0" normalizeH="0" baseline="0" noProof="0" dirty="0">
                <a:ln>
                  <a:noFill/>
                </a:ln>
                <a:solidFill>
                  <a:schemeClr val="bg1"/>
                </a:solidFill>
                <a:effectLst/>
                <a:uLnTx/>
                <a:uFillTx/>
                <a:latin typeface="Glacial Indifference" panose="020B0604020202020204" charset="0"/>
                <a:ea typeface="+mn-ea"/>
                <a:cs typeface="+mn-cs"/>
              </a:rPr>
              <a:t>hashtags</a:t>
            </a: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condensant les contenus </a:t>
            </a:r>
          </a:p>
          <a:p>
            <a:pPr lvl="1" algn="just">
              <a:lnSpc>
                <a:spcPct val="110000"/>
              </a:lnSpc>
              <a:spcAft>
                <a:spcPts val="1800"/>
              </a:spcAft>
            </a:pPr>
            <a:r>
              <a:rPr lang="fr-FR" sz="3500" dirty="0">
                <a:solidFill>
                  <a:schemeClr val="bg1"/>
                </a:solidFill>
                <a:latin typeface="Glacial Indifference" panose="020B0604020202020204" charset="0"/>
              </a:rPr>
              <a:t>		↓</a:t>
            </a:r>
            <a:endPar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endParaRPr>
          </a:p>
          <a:p>
            <a:pPr lvl="1" algn="just">
              <a:lnSpc>
                <a:spcPct val="110000"/>
              </a:lnSpc>
              <a:spcAft>
                <a:spcPts val="1800"/>
              </a:spcAft>
            </a:pPr>
            <a:r>
              <a:rPr lang="fr-FR" sz="3500" i="1" dirty="0">
                <a:solidFill>
                  <a:schemeClr val="bg1"/>
                </a:solidFill>
                <a:latin typeface="Glacial Indifference" panose="020B0604020202020204" charset="0"/>
              </a:rPr>
              <a:t>	</a:t>
            </a: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#nonauharcelement</a:t>
            </a:r>
          </a:p>
          <a:p>
            <a:pPr lvl="1" algn="just">
              <a:lnSpc>
                <a:spcPct val="110000"/>
              </a:lnSpc>
              <a:spcAft>
                <a:spcPts val="1800"/>
              </a:spcAft>
            </a:pP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#NeRienLaisserPasser</a:t>
            </a:r>
          </a:p>
          <a:p>
            <a:pPr lvl="1" algn="just">
              <a:lnSpc>
                <a:spcPct val="110000"/>
              </a:lnSpc>
              <a:spcAft>
                <a:spcPts val="1800"/>
              </a:spcAft>
            </a:pPr>
            <a:r>
              <a:rPr lang="fr-FR" sz="3500" i="1" dirty="0">
                <a:solidFill>
                  <a:srgbClr val="F9FAFD"/>
                </a:solidFill>
                <a:latin typeface="Glacial Indifference" panose="020B0604020202020204" charset="0"/>
              </a:rPr>
              <a:t>	#EnfanceEnDanger</a:t>
            </a:r>
          </a:p>
          <a:p>
            <a:pPr lvl="1" algn="just">
              <a:lnSpc>
                <a:spcPct val="110000"/>
              </a:lnSpc>
              <a:spcAft>
                <a:spcPts val="1800"/>
              </a:spcAft>
            </a:pP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#attentionfeuxdeforet</a:t>
            </a:r>
          </a:p>
        </p:txBody>
      </p:sp>
      <p:sp>
        <p:nvSpPr>
          <p:cNvPr id="3" name="TextBox 2">
            <a:extLst>
              <a:ext uri="{FF2B5EF4-FFF2-40B4-BE49-F238E27FC236}">
                <a16:creationId xmlns:a16="http://schemas.microsoft.com/office/drawing/2014/main" id="{CF79C944-E990-E7E6-488E-E62E5F41FC10}"/>
              </a:ext>
            </a:extLst>
          </p:cNvPr>
          <p:cNvSpPr txBox="1"/>
          <p:nvPr/>
        </p:nvSpPr>
        <p:spPr>
          <a:xfrm>
            <a:off x="990600" y="6477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4113708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005134"/>
            <a:ext cx="16154400" cy="7557966"/>
          </a:xfrm>
          <a:prstGeom prst="rect">
            <a:avLst/>
          </a:prstGeom>
        </p:spPr>
        <p:txBody>
          <a:bodyPr wrap="square" lIns="0" tIns="0" rIns="0" bIns="0" rtlCol="0" anchor="t">
            <a:spAutoFit/>
          </a:bodyPr>
          <a:lstStyle/>
          <a:p>
            <a:pPr algn="just">
              <a:lnSpc>
                <a:spcPct val="110000"/>
              </a:lnSpc>
            </a:pPr>
            <a:r>
              <a:rPr lang="fr-FR" sz="3500" dirty="0">
                <a:solidFill>
                  <a:srgbClr val="F9FAFD"/>
                </a:solidFill>
                <a:latin typeface="Glacial Indifference" panose="020B0604020202020204" charset="0"/>
              </a:rPr>
              <a:t>6</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Avec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énoncés performatifs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large éventail d’</a:t>
            </a:r>
            <a:r>
              <a:rPr kumimoji="0" lang="fr-FR" sz="3500" b="0" strike="noStrike" kern="1200" cap="none" spc="0" normalizeH="0" noProof="0" dirty="0">
                <a:ln>
                  <a:noFill/>
                </a:ln>
                <a:solidFill>
                  <a:srgbClr val="F9FAFD"/>
                </a:solidFill>
                <a:effectLst/>
                <a:uLnTx/>
                <a:uFillTx/>
                <a:latin typeface="Glacial Indifference" panose="020B0604020202020204" charset="0"/>
                <a:ea typeface="+mn-ea"/>
                <a:cs typeface="+mn-cs"/>
              </a:rPr>
              <a:t>actes de langage</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3000"/>
              </a:spcAft>
              <a:buFont typeface="Arial" panose="020B0604020202020204" pitchFamily="34" charset="0"/>
              <a:buChar char="•"/>
            </a:pPr>
            <a:r>
              <a:rPr lang="fr-FR" sz="3500" u="sng" dirty="0">
                <a:solidFill>
                  <a:schemeClr val="bg1"/>
                </a:solidFill>
                <a:latin typeface="Glacial Indifference" panose="020B0604020202020204" charset="0"/>
              </a:rPr>
              <a:t>Interrogations, exclamations, etc. à l’intérieur des dialogues</a:t>
            </a:r>
            <a:r>
              <a:rPr lang="fr-FR" sz="3500" dirty="0">
                <a:solidFill>
                  <a:schemeClr val="bg1"/>
                </a:solidFill>
                <a:latin typeface="Glacial Indifference" panose="020B0604020202020204" charset="0"/>
              </a:rPr>
              <a:t> </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lang="fr-FR" sz="3500" dirty="0">
                <a:solidFill>
                  <a:schemeClr val="bg1"/>
                </a:solidFill>
                <a:latin typeface="Glacial Indifference" panose="020B0604020202020204" charset="0"/>
              </a:rPr>
              <a:t>visée mimétique</a:t>
            </a:r>
          </a:p>
          <a:p>
            <a:pPr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	</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Oh ! Fais attention hein ! Baisse les yeux, j’te dis ! </a:t>
            </a:r>
            <a:endParaRPr kumimoji="0" lang="fr-FR" sz="34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Aft>
                <a:spcPts val="1800"/>
              </a:spcAft>
            </a:pP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Bon, ça suffit ! Ça c’est du harcèlement !</a:t>
            </a:r>
          </a:p>
          <a:p>
            <a:pPr algn="just">
              <a:lnSpc>
                <a:spcPct val="110000"/>
              </a:lnSpc>
              <a:spcAft>
                <a:spcPts val="1800"/>
              </a:spcAft>
            </a:pPr>
            <a:r>
              <a:rPr lang="fr-FR" sz="3400" i="1" dirty="0">
                <a:solidFill>
                  <a:srgbClr val="F9FAFD"/>
                </a:solidFill>
                <a:latin typeface="Glacial Indifference" panose="020B0604020202020204" charset="0"/>
              </a:rPr>
              <a:t>	Hé mais arrêtez !</a:t>
            </a:r>
          </a:p>
          <a:p>
            <a:pPr algn="just">
              <a:lnSpc>
                <a:spcPct val="110000"/>
              </a:lnSpc>
              <a:spcAft>
                <a:spcPts val="1800"/>
              </a:spcAft>
            </a:pP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Ils ont pas le droit de faire ça !</a:t>
            </a:r>
          </a:p>
          <a:p>
            <a:pPr algn="just">
              <a:lnSpc>
                <a:spcPct val="110000"/>
              </a:lnSpc>
              <a:spcAft>
                <a:spcPts val="1800"/>
              </a:spcAft>
            </a:pPr>
            <a:r>
              <a:rPr lang="fr-FR" sz="3400" i="1" dirty="0">
                <a:solidFill>
                  <a:srgbClr val="F9FAFD"/>
                </a:solidFill>
                <a:latin typeface="Glacial Indifference" panose="020B0604020202020204" charset="0"/>
              </a:rPr>
              <a:t>	C’est ce que tu voulais non ?</a:t>
            </a:r>
          </a:p>
          <a:p>
            <a:pPr algn="just">
              <a:lnSpc>
                <a:spcPct val="110000"/>
              </a:lnSpc>
              <a:spcAft>
                <a:spcPts val="1800"/>
              </a:spcAft>
            </a:pPr>
            <a:r>
              <a:rPr lang="fr-FR" sz="3400" i="1" dirty="0">
                <a:solidFill>
                  <a:srgbClr val="F9FAFD"/>
                </a:solidFill>
                <a:latin typeface="Glacial Indifference" panose="020B0604020202020204" charset="0"/>
              </a:rPr>
              <a:t>	Décolleté, je note ?</a:t>
            </a:r>
            <a:r>
              <a:rPr lang="fr-FR" sz="3400" dirty="0">
                <a:solidFill>
                  <a:srgbClr val="F9FAFD"/>
                </a:solidFill>
                <a:latin typeface="Glacial Indifference" panose="020B0604020202020204" charset="0"/>
              </a:rPr>
              <a:t>	    [voir le spot </a:t>
            </a:r>
            <a:r>
              <a:rPr lang="fr-FR" sz="3400" i="1"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Réagir peut tout changer</a:t>
            </a:r>
            <a:r>
              <a:rPr lang="fr-FR" sz="3400" dirty="0">
                <a:solidFill>
                  <a:srgbClr val="F9FAFD"/>
                </a:solidFill>
                <a:latin typeface="Glacial Indifference" panose="020B0604020202020204" charset="0"/>
              </a:rPr>
              <a:t>]</a:t>
            </a:r>
            <a:endParaRPr lang="fr-FR" sz="3400" i="1" dirty="0">
              <a:solidFill>
                <a:srgbClr val="F9FAFD"/>
              </a:solidFill>
              <a:latin typeface="Glacial Indifference" panose="020B0604020202020204" charset="0"/>
            </a:endParaRPr>
          </a:p>
          <a:p>
            <a:pPr algn="just">
              <a:lnSpc>
                <a:spcPct val="110000"/>
              </a:lnSpc>
              <a:spcAft>
                <a:spcPts val="1800"/>
              </a:spcAft>
            </a:pP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Pourquoi </a:t>
            </a:r>
            <a:r>
              <a:rPr kumimoji="0" lang="fr-FR" sz="3400" b="0" i="1" strike="sngStrike" kern="1200" cap="none" spc="0" normalizeH="0" baseline="0" noProof="0" dirty="0">
                <a:ln>
                  <a:noFill/>
                </a:ln>
                <a:solidFill>
                  <a:srgbClr val="F9FAFD"/>
                </a:solidFill>
                <a:effectLst/>
                <a:uLnTx/>
                <a:uFillTx/>
                <a:latin typeface="Glacial Indifference" panose="020B0604020202020204" charset="0"/>
                <a:ea typeface="+mn-ea"/>
                <a:cs typeface="+mn-cs"/>
              </a:rPr>
              <a:t>jeter</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 donner un livre ?</a:t>
            </a:r>
          </a:p>
        </p:txBody>
      </p:sp>
      <p:sp>
        <p:nvSpPr>
          <p:cNvPr id="3" name="TextBox 2">
            <a:extLst>
              <a:ext uri="{FF2B5EF4-FFF2-40B4-BE49-F238E27FC236}">
                <a16:creationId xmlns:a16="http://schemas.microsoft.com/office/drawing/2014/main" id="{F3027ABC-BF03-7A28-5583-329D368C30B9}"/>
              </a:ext>
            </a:extLst>
          </p:cNvPr>
          <p:cNvSpPr txBox="1"/>
          <p:nvPr/>
        </p:nvSpPr>
        <p:spPr>
          <a:xfrm>
            <a:off x="990600" y="433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12631275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143000" y="2400300"/>
            <a:ext cx="16002000" cy="6142707"/>
          </a:xfrm>
          <a:prstGeom prst="rect">
            <a:avLst/>
          </a:prstGeom>
        </p:spPr>
        <p:txBody>
          <a:bodyPr wrap="square" lIns="0" tIns="0" rIns="0" bIns="0" rtlCol="0" anchor="t">
            <a:spAutoFit/>
          </a:bodyPr>
          <a:lstStyle/>
          <a:p>
            <a:pPr algn="just">
              <a:lnSpc>
                <a:spcPct val="110000"/>
              </a:lnSpc>
            </a:pPr>
            <a:r>
              <a:rPr lang="fr-FR" sz="3500" dirty="0">
                <a:solidFill>
                  <a:srgbClr val="F9FAFD"/>
                </a:solidFill>
                <a:latin typeface="Glacial Indifference" panose="020B0604020202020204" charset="0"/>
              </a:rPr>
              <a:t>6</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Avec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énoncés performatifs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large éventail d’</a:t>
            </a:r>
            <a:r>
              <a:rPr kumimoji="0" lang="fr-FR" sz="3500" b="0" strike="noStrike" kern="1200" cap="none" spc="0" normalizeH="0" noProof="0" dirty="0">
                <a:ln>
                  <a:noFill/>
                </a:ln>
                <a:solidFill>
                  <a:srgbClr val="F9FAFD"/>
                </a:solidFill>
                <a:effectLst/>
                <a:uLnTx/>
                <a:uFillTx/>
                <a:latin typeface="Glacial Indifference" panose="020B0604020202020204" charset="0"/>
                <a:ea typeface="+mn-ea"/>
                <a:cs typeface="+mn-cs"/>
              </a:rPr>
              <a:t>actes de langage</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3000"/>
              </a:spcAft>
              <a:buFont typeface="Arial" panose="020B0604020202020204" pitchFamily="34" charset="0"/>
              <a:buChar char="•"/>
            </a:pPr>
            <a:r>
              <a:rPr lang="fr-FR" sz="3500" u="sng" dirty="0">
                <a:solidFill>
                  <a:schemeClr val="bg1"/>
                </a:solidFill>
                <a:latin typeface="Glacial Indifference" panose="020B0604020202020204" charset="0"/>
              </a:rPr>
              <a:t>Remerciements</a:t>
            </a:r>
            <a:endParaRPr lang="fr-FR" sz="3500" dirty="0">
              <a:solidFill>
                <a:schemeClr val="bg1"/>
              </a:solidFill>
              <a:latin typeface="Glacial Indifference" panose="020B0604020202020204" charset="0"/>
            </a:endParaRPr>
          </a:p>
          <a:p>
            <a:pPr marL="0" lvl="1" algn="just">
              <a:lnSpc>
                <a:spcPct val="110000"/>
              </a:lnSpc>
              <a:spcAft>
                <a:spcPts val="1800"/>
              </a:spcAft>
            </a:pPr>
            <a:r>
              <a:rPr kumimoji="0" lang="fr-FR" sz="3500" b="0" i="1" strike="noStrike" kern="1200" cap="none" spc="0" normalizeH="0" baseline="0" noProof="0" dirty="0">
                <a:ln>
                  <a:noFill/>
                </a:ln>
                <a:solidFill>
                  <a:schemeClr val="bg1"/>
                </a:solidFill>
                <a:effectLst/>
                <a:uLnTx/>
                <a:uFillTx/>
                <a:latin typeface="Glacial Indifference" panose="020B0604020202020204" charset="0"/>
                <a:ea typeface="+mn-ea"/>
                <a:cs typeface="+mn-cs"/>
              </a:rPr>
              <a:t>En recyclant, vous agissez pour préserver l’environnement […]. Alors on voulait tous vous dire merci</a:t>
            </a:r>
          </a:p>
          <a:p>
            <a:pPr marL="0" lvl="1" algn="just">
              <a:lnSpc>
                <a:spcPct val="110000"/>
              </a:lnSpc>
              <a:spcAft>
                <a:spcPts val="1800"/>
              </a:spcAft>
            </a:pPr>
            <a:r>
              <a:rPr lang="fr-FR" sz="3500" i="1" dirty="0">
                <a:solidFill>
                  <a:schemeClr val="bg1"/>
                </a:solidFill>
                <a:latin typeface="Glacial Indifference" panose="020B0604020202020204" charset="0"/>
              </a:rPr>
              <a:t>		↓</a:t>
            </a:r>
          </a:p>
          <a:p>
            <a:pPr marL="0" lvl="1" algn="just">
              <a:lnSpc>
                <a:spcPct val="110000"/>
              </a:lnSpc>
              <a:spcAft>
                <a:spcPts val="1800"/>
              </a:spcAft>
            </a:pPr>
            <a:r>
              <a:rPr kumimoji="0" lang="fr-FR" sz="3500" b="0" strike="noStrike" kern="1200" cap="none" spc="0" normalizeH="0" baseline="0" noProof="0" dirty="0">
                <a:ln>
                  <a:noFill/>
                </a:ln>
                <a:solidFill>
                  <a:schemeClr val="bg1"/>
                </a:solidFill>
                <a:effectLst/>
                <a:uLnTx/>
                <a:uFillTx/>
                <a:latin typeface="Glacial Indifference" panose="020B0604020202020204" charset="0"/>
                <a:ea typeface="+mn-ea"/>
                <a:cs typeface="+mn-cs"/>
              </a:rPr>
              <a:t>les destinataires sont remerciés "préalablement" pour leur engagement dans le recyclage et la protection de l’environnement </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projection du comportement souhaité de l’auditoire ciblé</a:t>
            </a:r>
          </a:p>
        </p:txBody>
      </p:sp>
      <p:sp>
        <p:nvSpPr>
          <p:cNvPr id="3" name="TextBox 2">
            <a:extLst>
              <a:ext uri="{FF2B5EF4-FFF2-40B4-BE49-F238E27FC236}">
                <a16:creationId xmlns:a16="http://schemas.microsoft.com/office/drawing/2014/main" id="{A379EA53-42DF-58C1-7C48-D042626FB9BA}"/>
              </a:ext>
            </a:extLst>
          </p:cNvPr>
          <p:cNvSpPr txBox="1"/>
          <p:nvPr/>
        </p:nvSpPr>
        <p:spPr>
          <a:xfrm>
            <a:off x="10668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261569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762000" y="1866900"/>
            <a:ext cx="16840200" cy="8510022"/>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lnSpc>
                <a:spcPct val="110000"/>
              </a:lnSpc>
              <a:spcAft>
                <a:spcPts val="24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ethos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responsabilité et d’engagement</a:t>
            </a:r>
            <a:endParaRPr lang="fr-FR" sz="3500" dirty="0">
              <a:solidFill>
                <a:srgbClr val="F9FAFD"/>
              </a:solidFill>
              <a:latin typeface="Glacial Indifference" panose="020B0604020202020204" charset="0"/>
            </a:endParaRPr>
          </a:p>
          <a:p>
            <a:pPr marL="914400" lvl="1" indent="-457200" algn="just">
              <a:lnSpc>
                <a:spcPct val="110000"/>
              </a:lnSpc>
              <a:spcAft>
                <a:spcPts val="3000"/>
              </a:spcAft>
              <a:buFont typeface="Arial" panose="020B0604020202020204" pitchFamily="34" charset="0"/>
              <a:buChar char="•"/>
            </a:pPr>
            <a:r>
              <a:rPr lang="fr-FR" sz="3400" u="sng" dirty="0">
                <a:solidFill>
                  <a:schemeClr val="bg1"/>
                </a:solidFill>
                <a:latin typeface="Glacial Indifference" panose="020B0604020202020204" charset="0"/>
              </a:rPr>
              <a:t>de lui-même</a:t>
            </a:r>
            <a:r>
              <a:rPr lang="fr-FR" sz="3400" dirty="0">
                <a:solidFill>
                  <a:schemeClr val="bg1"/>
                </a:solidFill>
                <a:latin typeface="Glacial Indifference" panose="020B0604020202020204" charset="0"/>
              </a:rPr>
              <a:t> → </a:t>
            </a:r>
            <a:r>
              <a:rPr lang="fr-FR" sz="3400" u="sng" dirty="0">
                <a:solidFill>
                  <a:schemeClr val="bg1"/>
                </a:solidFill>
                <a:latin typeface="Glacial Indifference" panose="020B0604020202020204" charset="0"/>
              </a:rPr>
              <a:t>auto-attribuée</a:t>
            </a:r>
            <a:r>
              <a:rPr lang="fr-FR" sz="3400" dirty="0">
                <a:solidFill>
                  <a:schemeClr val="bg1"/>
                </a:solidFill>
                <a:latin typeface="Glacial Indifference" panose="020B0604020202020204" charset="0"/>
              </a:rPr>
              <a:t> → image d’un organisme qui s’engage pour le bien-être des personnes et le respect de valeurs (censées être) partagées, et qui montre sa responsabilité sociétale en promouvant un message d’éducation ou de sensibilisation. Cette construction éthique est précieuse car elle renforce la crédibilité, l’autorité et la légitimité de l’institution à prendre la parole dans le domaine considéré : il s’agit en somme d’une image positive, active et de fiabilité ;</a:t>
            </a:r>
          </a:p>
          <a:p>
            <a:pPr marL="914400" lvl="1" indent="-457200" algn="just">
              <a:lnSpc>
                <a:spcPct val="110000"/>
              </a:lnSpc>
              <a:spcAft>
                <a:spcPts val="3000"/>
              </a:spcAft>
              <a:buFont typeface="Arial" panose="020B0604020202020204" pitchFamily="34" charset="0"/>
              <a:buChar char="•"/>
            </a:pPr>
            <a:r>
              <a:rPr lang="fr-FR" sz="3400" u="sng" dirty="0">
                <a:solidFill>
                  <a:schemeClr val="bg1"/>
                </a:solidFill>
                <a:latin typeface="Glacial Indifference" panose="020B0604020202020204" charset="0"/>
              </a:rPr>
              <a:t>des destinataires ciblés</a:t>
            </a:r>
            <a:r>
              <a:rPr lang="fr-FR" sz="3400" dirty="0">
                <a:solidFill>
                  <a:schemeClr val="bg1"/>
                </a:solidFill>
                <a:latin typeface="Glacial Indifference" panose="020B0604020202020204" charset="0"/>
              </a:rPr>
              <a:t> → </a:t>
            </a:r>
            <a:r>
              <a:rPr lang="fr-FR" sz="3400" u="sng" dirty="0">
                <a:solidFill>
                  <a:schemeClr val="bg1"/>
                </a:solidFill>
                <a:latin typeface="Glacial Indifference" panose="020B0604020202020204" charset="0"/>
              </a:rPr>
              <a:t>allo-attribuée</a:t>
            </a:r>
            <a:r>
              <a:rPr lang="fr-FR" sz="3400" dirty="0">
                <a:solidFill>
                  <a:schemeClr val="bg1"/>
                </a:solidFill>
                <a:latin typeface="Glacial Indifference" panose="020B0604020202020204" charset="0"/>
              </a:rPr>
              <a:t> → projeté sur les destinataires ciblés qui adopteront les comportements recommandés et/ou sur certains personnages représentant des personnes lambda.</a:t>
            </a:r>
          </a:p>
          <a:p>
            <a:pPr lvl="1" algn="r">
              <a:spcAft>
                <a:spcPts val="3000"/>
              </a:spcAft>
            </a:pPr>
            <a:r>
              <a:rPr lang="fr-FR" sz="2800" dirty="0">
                <a:solidFill>
                  <a:schemeClr val="bg1"/>
                </a:solidFill>
                <a:latin typeface="Glacial Indifference" panose="020B0604020202020204" charset="0"/>
              </a:rPr>
              <a:t>Kerbrat-Orecchioni, </a:t>
            </a:r>
            <a:r>
              <a:rPr lang="fr-FR" sz="2800" i="1" dirty="0">
                <a:solidFill>
                  <a:schemeClr val="bg1"/>
                </a:solidFill>
                <a:latin typeface="Glacial Indifference" panose="020B0604020202020204" charset="0"/>
              </a:rPr>
              <a:t>Les débats de l’entre-deux-tours des élections présidentielles </a:t>
            </a:r>
          </a:p>
        </p:txBody>
      </p:sp>
      <p:sp>
        <p:nvSpPr>
          <p:cNvPr id="3" name="TextBox 2">
            <a:extLst>
              <a:ext uri="{FF2B5EF4-FFF2-40B4-BE49-F238E27FC236}">
                <a16:creationId xmlns:a16="http://schemas.microsoft.com/office/drawing/2014/main" id="{C177DE0C-4A91-91FC-7F24-D470D030AC24}"/>
              </a:ext>
            </a:extLst>
          </p:cNvPr>
          <p:cNvSpPr txBox="1"/>
          <p:nvPr/>
        </p:nvSpPr>
        <p:spPr>
          <a:xfrm>
            <a:off x="685800" y="4191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91209198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143000" y="2247900"/>
            <a:ext cx="16002000" cy="7219925"/>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ethos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responsabilité et d’engagement</a:t>
            </a: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3000"/>
              </a:spcAft>
              <a:buFont typeface="Arial" panose="020B0604020202020204" pitchFamily="34" charset="0"/>
              <a:buChar char="•"/>
            </a:pPr>
            <a:r>
              <a:rPr lang="fr-FR" sz="3500" u="sng" dirty="0">
                <a:solidFill>
                  <a:schemeClr val="bg1"/>
                </a:solidFill>
                <a:latin typeface="Glacial Indifference" panose="020B0604020202020204" charset="0"/>
              </a:rPr>
              <a:t>ethos auto-attribué</a:t>
            </a:r>
            <a:r>
              <a:rPr lang="fr-FR" sz="3500" dirty="0">
                <a:solidFill>
                  <a:schemeClr val="bg1"/>
                </a:solidFill>
                <a:latin typeface="Glacial Indifference" panose="020B0604020202020204" charset="0"/>
              </a:rPr>
              <a:t>, plus ou moins directement</a:t>
            </a:r>
            <a:endParaRPr lang="fr-FR" sz="3500" u="sng" dirty="0">
              <a:solidFill>
                <a:schemeClr val="bg1"/>
              </a:solidFill>
              <a:latin typeface="Glacial Indifference" panose="020B0604020202020204" charset="0"/>
            </a:endParaRPr>
          </a:p>
          <a:p>
            <a:pPr lvl="1" algn="just">
              <a:lnSpc>
                <a:spcPct val="110000"/>
              </a:lnSpc>
              <a:spcAft>
                <a:spcPts val="3000"/>
              </a:spcAft>
            </a:pPr>
            <a:r>
              <a:rPr lang="fr-FR" sz="3500" dirty="0">
                <a:solidFill>
                  <a:schemeClr val="bg1"/>
                </a:solidFill>
                <a:latin typeface="Glacial Indifference" panose="020B0604020202020204" charset="0"/>
              </a:rPr>
              <a:t>	- promotion de la campagne elle-même </a:t>
            </a:r>
          </a:p>
          <a:p>
            <a:pPr lvl="1" algn="just">
              <a:lnSpc>
                <a:spcPct val="110000"/>
              </a:lnSpc>
              <a:spcAft>
                <a:spcPts val="3000"/>
              </a:spcAft>
            </a:pPr>
            <a:r>
              <a:rPr lang="fr-FR" sz="3500" dirty="0">
                <a:solidFill>
                  <a:schemeClr val="bg1"/>
                </a:solidFill>
                <a:latin typeface="Glacial Indifference" panose="020B0604020202020204" charset="0"/>
              </a:rPr>
              <a:t>	- affichage du logo et du site internet (avec le domaine </a:t>
            </a:r>
            <a:r>
              <a:rPr lang="fr-FR" sz="3500" i="1" dirty="0">
                <a:solidFill>
                  <a:schemeClr val="bg1"/>
                </a:solidFill>
                <a:latin typeface="Glacial Indifference" panose="020B0604020202020204" charset="0"/>
              </a:rPr>
              <a:t>.gouv.fr</a:t>
            </a:r>
            <a:r>
              <a:rPr lang="fr-FR" sz="3500" dirty="0">
                <a:solidFill>
                  <a:schemeClr val="bg1"/>
                </a:solidFill>
                <a:latin typeface="Glacial Indifference" panose="020B0604020202020204" charset="0"/>
              </a:rPr>
              <a:t> par exemple)</a:t>
            </a:r>
          </a:p>
          <a:p>
            <a:pPr lvl="1" algn="just">
              <a:lnSpc>
                <a:spcPct val="110000"/>
              </a:lnSpc>
              <a:spcAft>
                <a:spcPts val="1200"/>
              </a:spcAft>
            </a:pPr>
            <a:r>
              <a:rPr lang="fr-FR" sz="3500" dirty="0">
                <a:solidFill>
                  <a:schemeClr val="bg1"/>
                </a:solidFill>
                <a:latin typeface="Glacial Indifference" panose="020B0604020202020204" charset="0"/>
              </a:rPr>
              <a:t>	</a:t>
            </a:r>
            <a:r>
              <a:rPr lang="fr-FR" sz="3500" i="1" dirty="0">
                <a:solidFill>
                  <a:schemeClr val="bg1"/>
                </a:solidFill>
                <a:latin typeface="Glacial Indifference" panose="020B0604020202020204" charset="0"/>
              </a:rPr>
              <a:t>longuevieauxobjets.gouv.fr</a:t>
            </a:r>
          </a:p>
          <a:p>
            <a:pPr lvl="1" algn="just">
              <a:lnSpc>
                <a:spcPct val="110000"/>
              </a:lnSpc>
              <a:spcAft>
                <a:spcPts val="1200"/>
              </a:spcAft>
            </a:pPr>
            <a:r>
              <a:rPr lang="fr-FR" sz="3500" i="1" dirty="0">
                <a:solidFill>
                  <a:schemeClr val="bg1"/>
                </a:solidFill>
                <a:latin typeface="Glacial Indifference" panose="020B0604020202020204" charset="0"/>
              </a:rPr>
              <a:t>	attention-feux-de-foret.gouv.fr</a:t>
            </a:r>
          </a:p>
          <a:p>
            <a:pPr lvl="1" algn="just">
              <a:lnSpc>
                <a:spcPct val="110000"/>
              </a:lnSpc>
              <a:spcAft>
                <a:spcPts val="3600"/>
              </a:spcAft>
            </a:pPr>
            <a:r>
              <a:rPr lang="fr-FR" sz="3500" i="1" dirty="0">
                <a:solidFill>
                  <a:schemeClr val="bg1"/>
                </a:solidFill>
                <a:latin typeface="Glacial Indifference" panose="020B0604020202020204" charset="0"/>
              </a:rPr>
              <a:t>	pluie-inondation.gouv.fr </a:t>
            </a:r>
          </a:p>
          <a:p>
            <a:pPr lvl="1" algn="just">
              <a:lnSpc>
                <a:spcPct val="110000"/>
              </a:lnSpc>
              <a:spcAft>
                <a:spcPts val="1200"/>
              </a:spcAft>
            </a:pPr>
            <a:r>
              <a:rPr lang="fr-FR" sz="3500" i="1" dirty="0">
                <a:solidFill>
                  <a:schemeClr val="bg1"/>
                </a:solidFill>
                <a:latin typeface="Glacial Indifference" panose="020B0604020202020204" charset="0"/>
              </a:rPr>
              <a:t>	- </a:t>
            </a:r>
            <a:r>
              <a:rPr lang="fr-FR" sz="3500" dirty="0">
                <a:solidFill>
                  <a:schemeClr val="bg1"/>
                </a:solidFill>
                <a:latin typeface="Glacial Indifference" panose="020B0604020202020204" charset="0"/>
              </a:rPr>
              <a:t>énoncés spécifiques, surtout les slogans</a:t>
            </a:r>
            <a:endParaRPr lang="fr-FR" sz="3000" dirty="0">
              <a:solidFill>
                <a:schemeClr val="bg1"/>
              </a:solidFill>
              <a:latin typeface="Glacial Indifference" panose="020B0604020202020204" charset="0"/>
            </a:endParaRPr>
          </a:p>
        </p:txBody>
      </p:sp>
      <p:sp>
        <p:nvSpPr>
          <p:cNvPr id="6" name="TextBox 2">
            <a:extLst>
              <a:ext uri="{FF2B5EF4-FFF2-40B4-BE49-F238E27FC236}">
                <a16:creationId xmlns:a16="http://schemas.microsoft.com/office/drawing/2014/main" id="{5034AC53-87AA-4632-7502-8E8CECCC0713}"/>
              </a:ext>
            </a:extLst>
          </p:cNvPr>
          <p:cNvSpPr txBox="1"/>
          <p:nvPr/>
        </p:nvSpPr>
        <p:spPr>
          <a:xfrm>
            <a:off x="1066800" y="585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179604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DA323CF-04F2-28F5-EF13-DFF515630CB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E828736-2855-5D84-9E26-C079E1AD7E55}"/>
              </a:ext>
            </a:extLst>
          </p:cNvPr>
          <p:cNvSpPr txBox="1"/>
          <p:nvPr/>
        </p:nvSpPr>
        <p:spPr>
          <a:xfrm>
            <a:off x="1028700" y="10287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24358C74-90AA-1920-4499-DA1447D78F97}"/>
              </a:ext>
            </a:extLst>
          </p:cNvPr>
          <p:cNvSpPr txBox="1"/>
          <p:nvPr/>
        </p:nvSpPr>
        <p:spPr>
          <a:xfrm>
            <a:off x="1076827" y="2781300"/>
            <a:ext cx="16144373" cy="4702826"/>
          </a:xfrm>
          <a:prstGeom prst="rect">
            <a:avLst/>
          </a:prstGeom>
        </p:spPr>
        <p:txBody>
          <a:bodyPr wrap="square" lIns="0" tIns="0" rIns="0" bIns="0" rtlCol="0" anchor="t">
            <a:spAutoFit/>
          </a:bodyPr>
          <a:lstStyle/>
          <a:p>
            <a:pPr algn="just">
              <a:lnSpc>
                <a:spcPct val="110000"/>
              </a:lnSpc>
              <a:spcAft>
                <a:spcPts val="2400"/>
              </a:spcAft>
            </a:pPr>
            <a:r>
              <a:rPr lang="fr-FR" sz="3600" dirty="0">
                <a:solidFill>
                  <a:srgbClr val="F9FAFD"/>
                </a:solidFill>
                <a:latin typeface="Glacial Indifference" panose="020B0604020202020204" charset="0"/>
              </a:rPr>
              <a:t>Là aussi, l’</a:t>
            </a:r>
            <a:r>
              <a:rPr lang="fr-FR" sz="3600" u="sng" dirty="0">
                <a:solidFill>
                  <a:srgbClr val="F9FAFD"/>
                </a:solidFill>
                <a:latin typeface="Glacial Indifference" panose="020B0604020202020204" charset="0"/>
              </a:rPr>
              <a:t>efficacité symbolique</a:t>
            </a:r>
            <a:r>
              <a:rPr lang="fr-FR" sz="3600" dirty="0">
                <a:solidFill>
                  <a:srgbClr val="F9FAFD"/>
                </a:solidFill>
                <a:latin typeface="Glacial Indifference" panose="020B0604020202020204" charset="0"/>
              </a:rPr>
              <a:t> de la nomination se lie étroitement à l’aspect de </a:t>
            </a:r>
            <a:r>
              <a:rPr lang="fr-FR" sz="3600" u="sng" dirty="0">
                <a:solidFill>
                  <a:srgbClr val="F9FAFD"/>
                </a:solidFill>
                <a:latin typeface="Glacial Indifference" panose="020B0604020202020204" charset="0"/>
              </a:rPr>
              <a:t>l’autorité</a:t>
            </a:r>
            <a:r>
              <a:rPr lang="fr-FR" sz="3600" dirty="0">
                <a:solidFill>
                  <a:srgbClr val="F9FAFD"/>
                </a:solidFill>
                <a:latin typeface="Glacial Indifference" panose="020B0604020202020204" charset="0"/>
              </a:rPr>
              <a:t> : d’un côté, le poids d’une dénomination dépend, du moins en partie, de l’autorité dont est investi le sujet nommant ; de l’autre côté, « la capacité de nommer confère un pouvoir particulier ».</a:t>
            </a:r>
          </a:p>
          <a:p>
            <a:pPr algn="just">
              <a:lnSpc>
                <a:spcPct val="110000"/>
              </a:lnSpc>
              <a:spcAft>
                <a:spcPts val="2400"/>
              </a:spcAft>
            </a:pPr>
            <a:r>
              <a:rPr lang="fr-FR" sz="3600" dirty="0">
                <a:solidFill>
                  <a:srgbClr val="F9FAFD"/>
                </a:solidFill>
                <a:latin typeface="Glacial Indifference" panose="020B0604020202020204" charset="0"/>
              </a:rPr>
              <a:t>D’ailleurs, il suffit de penser que « les groupes dominants tendent à imposer leurs mots pour nommer et catégoriser les choses, les notions, les groupes humains ».</a:t>
            </a:r>
          </a:p>
          <a:p>
            <a:pPr algn="r">
              <a:spcAft>
                <a:spcPts val="1200"/>
              </a:spcAft>
            </a:pPr>
            <a:r>
              <a:rPr lang="fr-FR" sz="2800" dirty="0">
                <a:solidFill>
                  <a:srgbClr val="F9FAFD"/>
                </a:solidFill>
                <a:latin typeface="Glacial Indifference" panose="020B0604020202020204" charset="0"/>
              </a:rPr>
              <a:t>Boutet, </a:t>
            </a:r>
            <a:r>
              <a:rPr lang="fr-FR" sz="2800" i="1" dirty="0">
                <a:solidFill>
                  <a:srgbClr val="F9FAFD"/>
                </a:solidFill>
                <a:latin typeface="Glacial Indifference" panose="020B0604020202020204" charset="0"/>
              </a:rPr>
              <a:t>Le pouvoir des mots</a:t>
            </a:r>
            <a:r>
              <a:rPr lang="fr-FR" sz="2800" dirty="0">
                <a:solidFill>
                  <a:srgbClr val="F9FAFD"/>
                </a:solidFill>
                <a:latin typeface="Glacial Indifference" panose="020B0604020202020204" charset="0"/>
              </a:rPr>
              <a:t>, p. 87.</a:t>
            </a:r>
          </a:p>
        </p:txBody>
      </p:sp>
    </p:spTree>
    <p:extLst>
      <p:ext uri="{BB962C8B-B14F-4D97-AF65-F5344CB8AC3E}">
        <p14:creationId xmlns:p14="http://schemas.microsoft.com/office/powerpoint/2010/main" val="28021648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171700"/>
            <a:ext cx="16078200" cy="7371249"/>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ethos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responsabilité et d’engagement</a:t>
            </a: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3000"/>
              </a:spcAft>
              <a:buFont typeface="Arial" panose="020B0604020202020204" pitchFamily="34" charset="0"/>
              <a:buChar char="•"/>
            </a:pPr>
            <a:r>
              <a:rPr lang="fr-FR" sz="3500" u="sng" dirty="0">
                <a:solidFill>
                  <a:schemeClr val="bg1"/>
                </a:solidFill>
                <a:latin typeface="Glacial Indifference" panose="020B0604020202020204" charset="0"/>
              </a:rPr>
              <a:t>ethos auto-attribué</a:t>
            </a:r>
            <a:r>
              <a:rPr lang="fr-FR" sz="3500" dirty="0">
                <a:solidFill>
                  <a:schemeClr val="bg1"/>
                </a:solidFill>
                <a:latin typeface="Glacial Indifference" panose="020B0604020202020204" charset="0"/>
              </a:rPr>
              <a:t>, plus ou moins directement</a:t>
            </a:r>
            <a:endParaRPr lang="fr-FR" sz="3500" u="sng" dirty="0">
              <a:solidFill>
                <a:schemeClr val="bg1"/>
              </a:solidFill>
              <a:latin typeface="Glacial Indifference" panose="020B0604020202020204" charset="0"/>
            </a:endParaRPr>
          </a:p>
          <a:p>
            <a:pPr lvl="1" algn="just">
              <a:lnSpc>
                <a:spcPct val="110000"/>
              </a:lnSpc>
              <a:spcAft>
                <a:spcPts val="3000"/>
              </a:spcAft>
            </a:pPr>
            <a:r>
              <a:rPr lang="fr-FR" sz="3500" dirty="0">
                <a:solidFill>
                  <a:schemeClr val="bg1"/>
                </a:solidFill>
                <a:latin typeface="Glacial Indifference" panose="020B0604020202020204" charset="0"/>
              </a:rPr>
              <a:t>	</a:t>
            </a:r>
            <a:r>
              <a:rPr lang="fr-FR" sz="3500" i="1" dirty="0">
                <a:solidFill>
                  <a:schemeClr val="bg1"/>
                </a:solidFill>
                <a:latin typeface="Glacial Indifference" panose="020B0604020202020204" charset="0"/>
              </a:rPr>
              <a:t>Ensemble, continuons de recycler</a:t>
            </a:r>
          </a:p>
          <a:p>
            <a:pPr lvl="1" algn="just">
              <a:lnSpc>
                <a:spcPct val="110000"/>
              </a:lnSpc>
              <a:spcAft>
                <a:spcPts val="1200"/>
              </a:spcAft>
            </a:pPr>
            <a:r>
              <a:rPr lang="fr-FR" sz="3500" dirty="0">
                <a:solidFill>
                  <a:schemeClr val="bg1"/>
                </a:solidFill>
                <a:latin typeface="Glacial Indifference" panose="020B0604020202020204" charset="0"/>
              </a:rPr>
              <a:t>	</a:t>
            </a:r>
            <a:r>
              <a:rPr lang="fr-FR" sz="3500" i="1" dirty="0">
                <a:solidFill>
                  <a:schemeClr val="bg1"/>
                </a:solidFill>
                <a:latin typeface="Glacial Indifference" panose="020B0604020202020204" charset="0"/>
              </a:rPr>
              <a:t>Nous sommes des répondants du 3919</a:t>
            </a:r>
            <a:r>
              <a:rPr lang="fr-FR" sz="3500" i="1" baseline="30000" dirty="0">
                <a:solidFill>
                  <a:schemeClr val="bg1"/>
                </a:solidFill>
                <a:latin typeface="Glacial Indifference" panose="020B0604020202020204" charset="0"/>
              </a:rPr>
              <a:t>*</a:t>
            </a:r>
            <a:r>
              <a:rPr lang="fr-FR" sz="3500" i="1" dirty="0">
                <a:solidFill>
                  <a:schemeClr val="bg1"/>
                </a:solidFill>
                <a:latin typeface="Glacial Indifference" panose="020B0604020202020204" charset="0"/>
              </a:rPr>
              <a:t>, des soignants, des magistrats et des 	avocats, des gendarmes, des policiers et des associations. Face aux violences 	faites aux femmes, nous ne laissons rien passer</a:t>
            </a:r>
          </a:p>
          <a:p>
            <a:pPr lvl="1" algn="just">
              <a:lnSpc>
                <a:spcPct val="110000"/>
              </a:lnSpc>
              <a:spcAft>
                <a:spcPts val="3000"/>
              </a:spcAft>
            </a:pPr>
            <a:r>
              <a:rPr lang="fr-FR" sz="3500" i="1" dirty="0">
                <a:solidFill>
                  <a:schemeClr val="bg1"/>
                </a:solidFill>
                <a:latin typeface="Glacial Indifference" panose="020B0604020202020204" charset="0"/>
              </a:rPr>
              <a:t>	arrêtonslesviolences.gouv.fr</a:t>
            </a:r>
          </a:p>
          <a:p>
            <a:pPr lvl="1" algn="just">
              <a:lnSpc>
                <a:spcPct val="110000"/>
              </a:lnSpc>
            </a:pPr>
            <a:endParaRPr lang="fr-FR" sz="3000" baseline="30000" dirty="0">
              <a:solidFill>
                <a:schemeClr val="bg1"/>
              </a:solidFill>
              <a:latin typeface="Glacial Indifference" panose="020B0604020202020204" charset="0"/>
            </a:endParaRPr>
          </a:p>
          <a:p>
            <a:pPr marL="0" lvl="1" algn="just">
              <a:lnSpc>
                <a:spcPct val="110000"/>
              </a:lnSpc>
              <a:spcAft>
                <a:spcPts val="3000"/>
              </a:spcAft>
            </a:pPr>
            <a:r>
              <a:rPr lang="fr-FR" sz="3100" baseline="30000" dirty="0">
                <a:solidFill>
                  <a:schemeClr val="bg1"/>
                </a:solidFill>
                <a:latin typeface="Glacial Indifference" panose="020B0604020202020204" charset="0"/>
              </a:rPr>
              <a:t>*</a:t>
            </a:r>
            <a:r>
              <a:rPr lang="fr-FR" sz="3100" dirty="0">
                <a:solidFill>
                  <a:schemeClr val="bg1"/>
                </a:solidFill>
                <a:latin typeface="Glacial Indifference" panose="020B0604020202020204" charset="0"/>
              </a:rPr>
              <a:t> Le 3919 est porté par la Fédération nationale Solidarité Femmes et soutenu par le Secrétariat d'État chargé de l'égalité entre les femmes et les hommes.</a:t>
            </a:r>
          </a:p>
        </p:txBody>
      </p:sp>
      <p:sp>
        <p:nvSpPr>
          <p:cNvPr id="3" name="TextBox 2">
            <a:extLst>
              <a:ext uri="{FF2B5EF4-FFF2-40B4-BE49-F238E27FC236}">
                <a16:creationId xmlns:a16="http://schemas.microsoft.com/office/drawing/2014/main" id="{8356D8AC-2818-3942-05CC-1720CFD4309E}"/>
              </a:ext>
            </a:extLst>
          </p:cNvPr>
          <p:cNvSpPr txBox="1"/>
          <p:nvPr/>
        </p:nvSpPr>
        <p:spPr>
          <a:xfrm>
            <a:off x="990600" y="509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4217464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1818235"/>
            <a:ext cx="16230600" cy="7973465"/>
          </a:xfrm>
          <a:prstGeom prst="rect">
            <a:avLst/>
          </a:prstGeom>
        </p:spPr>
        <p:txBody>
          <a:bodyPr wrap="square" lIns="0" tIns="0" rIns="0" bIns="0" rtlCol="0" anchor="t">
            <a:spAutoFit/>
          </a:bodyPr>
          <a:lstStyle/>
          <a:p>
            <a:pPr algn="just">
              <a:lnSpc>
                <a:spcPct val="110000"/>
              </a:lnSpc>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 ethos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responsabilité et d’engagement</a:t>
            </a:r>
          </a:p>
          <a:p>
            <a:pPr algn="just">
              <a:lnSpc>
                <a:spcPct val="110000"/>
              </a:lnSpc>
            </a:pPr>
            <a:endParaRPr lang="fr-FR" sz="3500" dirty="0">
              <a:solidFill>
                <a:srgbClr val="F9FAFD"/>
              </a:solidFill>
              <a:latin typeface="Glacial Indifference" panose="020B0604020202020204" charset="0"/>
            </a:endParaRPr>
          </a:p>
          <a:p>
            <a:pPr marL="914400" lvl="1" indent="-457200" algn="just">
              <a:lnSpc>
                <a:spcPct val="110000"/>
              </a:lnSpc>
              <a:spcAft>
                <a:spcPts val="3000"/>
              </a:spcAft>
              <a:buFont typeface="Arial" panose="020B0604020202020204" pitchFamily="34" charset="0"/>
              <a:buChar char="•"/>
            </a:pPr>
            <a:r>
              <a:rPr lang="fr-FR" sz="3500" u="sng" dirty="0">
                <a:solidFill>
                  <a:schemeClr val="bg1"/>
                </a:solidFill>
                <a:latin typeface="Glacial Indifference" panose="020B0604020202020204" charset="0"/>
              </a:rPr>
              <a:t>ethos allo-attribué</a:t>
            </a:r>
            <a:r>
              <a:rPr lang="fr-FR" sz="3500" dirty="0">
                <a:solidFill>
                  <a:schemeClr val="bg1"/>
                </a:solidFill>
                <a:latin typeface="Glacial Indifference" panose="020B0604020202020204" charset="0"/>
              </a:rPr>
              <a:t>, plus ou moins directement</a:t>
            </a:r>
            <a:endParaRPr lang="fr-FR" sz="3500" u="sng" dirty="0">
              <a:solidFill>
                <a:schemeClr val="bg1"/>
              </a:solidFill>
              <a:latin typeface="Glacial Indifference" panose="020B0604020202020204" charset="0"/>
            </a:endParaRPr>
          </a:p>
          <a:p>
            <a:pPr marL="914400" lvl="1" algn="just">
              <a:lnSpc>
                <a:spcPct val="110000"/>
              </a:lnSpc>
              <a:spcAft>
                <a:spcPts val="600"/>
              </a:spcAft>
            </a:pPr>
            <a:r>
              <a:rPr lang="fr-FR" sz="3500" dirty="0">
                <a:solidFill>
                  <a:schemeClr val="bg1"/>
                </a:solidFill>
                <a:latin typeface="Glacial Indifference" panose="020B0604020202020204" charset="0"/>
              </a:rPr>
              <a:t>Cette construction passe souvent par la projection d’une </a:t>
            </a:r>
            <a:r>
              <a:rPr lang="fr-FR" sz="3500" u="sng" dirty="0">
                <a:solidFill>
                  <a:schemeClr val="bg1"/>
                </a:solidFill>
                <a:latin typeface="Glacial Indifference" panose="020B0604020202020204" charset="0"/>
              </a:rPr>
              <a:t>image préalable</a:t>
            </a:r>
            <a:r>
              <a:rPr lang="fr-FR" sz="3500" dirty="0">
                <a:solidFill>
                  <a:schemeClr val="bg1"/>
                </a:solidFill>
                <a:latin typeface="Glacial Indifference" panose="020B0604020202020204" charset="0"/>
              </a:rPr>
              <a:t> de l’un des personnages</a:t>
            </a:r>
          </a:p>
          <a:p>
            <a:pPr marL="914400" lvl="1" algn="just">
              <a:lnSpc>
                <a:spcPct val="110000"/>
              </a:lnSpc>
              <a:spcAft>
                <a:spcPts val="600"/>
              </a:spcAft>
            </a:pPr>
            <a:r>
              <a:rPr lang="fr-FR" sz="3500" dirty="0">
                <a:solidFill>
                  <a:schemeClr val="bg1"/>
                </a:solidFill>
                <a:latin typeface="Glacial Indifference" panose="020B0604020202020204" charset="0"/>
              </a:rPr>
              <a:t>	↓</a:t>
            </a:r>
          </a:p>
          <a:p>
            <a:pPr marL="914400" lvl="1" algn="just">
              <a:lnSpc>
                <a:spcPct val="110000"/>
              </a:lnSpc>
              <a:spcAft>
                <a:spcPts val="3600"/>
              </a:spcAft>
            </a:pPr>
            <a:r>
              <a:rPr lang="fr-FR" sz="3400" dirty="0">
                <a:solidFill>
                  <a:schemeClr val="bg1"/>
                </a:solidFill>
                <a:latin typeface="Glacial Indifference" panose="020B0604020202020204" charset="0"/>
              </a:rPr>
              <a:t>Dans la campagne </a:t>
            </a:r>
            <a:r>
              <a:rPr lang="fr-FR" sz="3400" i="1" dirty="0">
                <a:solidFill>
                  <a:schemeClr val="bg1"/>
                </a:solidFill>
                <a:latin typeface="Glacial Indifference" panose="020B0604020202020204" charset="0"/>
              </a:rPr>
              <a:t>L’erreur</a:t>
            </a:r>
            <a:r>
              <a:rPr lang="fr-FR" sz="3400" dirty="0">
                <a:solidFill>
                  <a:schemeClr val="bg1"/>
                </a:solidFill>
                <a:latin typeface="Glacial Indifference" panose="020B0604020202020204" charset="0"/>
              </a:rPr>
              <a:t> (DSR) le protagoniste ne comprend la gravité de son comportement qu’après sa mort et parle en soulignant l’écart entre ses convictions précédentes à l’accident et ce qu’il a compris par la suite </a:t>
            </a:r>
          </a:p>
          <a:p>
            <a:pPr marL="914400" lvl="1" algn="just">
              <a:lnSpc>
                <a:spcPct val="110000"/>
              </a:lnSpc>
              <a:spcAft>
                <a:spcPts val="1200"/>
              </a:spcAft>
            </a:pPr>
            <a:r>
              <a:rPr lang="fr-FR" sz="3400" dirty="0">
                <a:solidFill>
                  <a:schemeClr val="bg1"/>
                </a:solidFill>
                <a:latin typeface="Glacial Indifference" panose="020B0604020202020204" charset="0"/>
              </a:rPr>
              <a:t>Image préalable d’irresponsabilité et d’arrogance vs. ethos actuel de conscience → on souligne ainsi pour l’auditoire la distinction entre le comportement à rejeter et l’attitude responsable et consciente qu’il faut acquérir. </a:t>
            </a:r>
          </a:p>
        </p:txBody>
      </p:sp>
      <p:sp>
        <p:nvSpPr>
          <p:cNvPr id="3" name="TextBox 2">
            <a:extLst>
              <a:ext uri="{FF2B5EF4-FFF2-40B4-BE49-F238E27FC236}">
                <a16:creationId xmlns:a16="http://schemas.microsoft.com/office/drawing/2014/main" id="{DE5B3A3E-3F49-A2E3-8AD2-4CE60F75751F}"/>
              </a:ext>
            </a:extLst>
          </p:cNvPr>
          <p:cNvSpPr txBox="1"/>
          <p:nvPr/>
        </p:nvSpPr>
        <p:spPr>
          <a:xfrm>
            <a:off x="914400" y="3429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104410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764611"/>
            <a:ext cx="16078200" cy="3826689"/>
          </a:xfrm>
          <a:prstGeom prst="rect">
            <a:avLst/>
          </a:prstGeom>
        </p:spPr>
        <p:txBody>
          <a:bodyPr wrap="square" lIns="0" tIns="0" rIns="0" bIns="0" rtlCol="0" anchor="t">
            <a:spAutoFit/>
          </a:bodyPr>
          <a:lstStyle/>
          <a:p>
            <a:pPr algn="just">
              <a:lnSpc>
                <a:spcPct val="110000"/>
              </a:lnSpc>
              <a:spcAft>
                <a:spcPts val="12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 de fierté</a:t>
            </a:r>
            <a:endParaRPr lang="fr-FR" sz="3500" dirty="0">
              <a:solidFill>
                <a:schemeClr val="bg1"/>
              </a:solidFill>
              <a:latin typeface="Glacial Indifference" panose="020B0604020202020204" charset="0"/>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200"/>
              </a:spcAft>
            </a:pPr>
            <a:r>
              <a:rPr lang="fr-FR" sz="3500" dirty="0">
                <a:solidFill>
                  <a:schemeClr val="bg1"/>
                </a:solidFill>
                <a:latin typeface="Glacial Indifference" panose="020B0604020202020204" charset="0"/>
              </a:rPr>
              <a:t>Par exemple, dans les campagnes du Ministère de la Transition écologique et solidaire (telles que </a:t>
            </a:r>
            <a:r>
              <a:rPr lang="fr-FR" sz="3500" i="1" dirty="0">
                <a:solidFill>
                  <a:schemeClr val="bg1"/>
                </a:solidFill>
                <a:latin typeface="Glacial Indifference" panose="020B0604020202020204" charset="0"/>
              </a:rPr>
              <a:t>Ensemble continuons de recycler</a:t>
            </a:r>
            <a:r>
              <a:rPr lang="fr-FR" sz="3500" dirty="0">
                <a:solidFill>
                  <a:schemeClr val="bg1"/>
                </a:solidFill>
                <a:latin typeface="Glacial Indifference" panose="020B0604020202020204" charset="0"/>
              </a:rPr>
              <a:t> et </a:t>
            </a:r>
            <a:r>
              <a:rPr lang="fr-FR" sz="3500" i="1" dirty="0">
                <a:solidFill>
                  <a:schemeClr val="bg1"/>
                </a:solidFill>
                <a:latin typeface="Glacial Indifference" panose="020B0604020202020204" charset="0"/>
              </a:rPr>
              <a:t>Nos objets ont plein d’avenirs</a:t>
            </a:r>
            <a:r>
              <a:rPr lang="fr-FR" sz="3500" dirty="0">
                <a:solidFill>
                  <a:schemeClr val="bg1"/>
                </a:solidFill>
                <a:latin typeface="Glacial Indifference" panose="020B0604020202020204" charset="0"/>
              </a:rPr>
              <a:t>), l’accent est mis sur le sentiment d’orgueil que les destinataires ciblés éprouveront s’ils et elles mettront en pratique les comportements prônés. </a:t>
            </a:r>
          </a:p>
        </p:txBody>
      </p:sp>
      <p:sp>
        <p:nvSpPr>
          <p:cNvPr id="6" name="TextBox 2">
            <a:extLst>
              <a:ext uri="{FF2B5EF4-FFF2-40B4-BE49-F238E27FC236}">
                <a16:creationId xmlns:a16="http://schemas.microsoft.com/office/drawing/2014/main" id="{04E4A71D-7168-5942-B970-F211E5B0E93B}"/>
              </a:ext>
            </a:extLst>
          </p:cNvPr>
          <p:cNvSpPr txBox="1"/>
          <p:nvPr/>
        </p:nvSpPr>
        <p:spPr>
          <a:xfrm>
            <a:off x="990600" y="1119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4179708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517408"/>
            <a:ext cx="16154400" cy="5319405"/>
          </a:xfrm>
          <a:prstGeom prst="rect">
            <a:avLst/>
          </a:prstGeom>
        </p:spPr>
        <p:txBody>
          <a:bodyPr wrap="square" lIns="0" tIns="0" rIns="0" bIns="0" rtlCol="0" anchor="t">
            <a:spAutoFit/>
          </a:bodyPr>
          <a:lstStyle/>
          <a:p>
            <a:pPr algn="just">
              <a:lnSpc>
                <a:spcPct val="110000"/>
              </a:lnSpc>
              <a:spcAft>
                <a:spcPts val="12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une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 de puissance et de détermination </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200"/>
              </a:spcAft>
            </a:pPr>
            <a:r>
              <a:rPr lang="fr-FR" sz="3500" dirty="0">
                <a:solidFill>
                  <a:schemeClr val="bg1"/>
                </a:solidFill>
                <a:latin typeface="Glacial Indifference" panose="020B0604020202020204" charset="0"/>
              </a:rPr>
              <a:t>Cet ethos aussi peut servir pour montrer au public un modèle de comportement, comme c’est le cas du spot </a:t>
            </a:r>
            <a:r>
              <a:rPr lang="fr-FR" sz="3500" i="1" dirty="0">
                <a:solidFill>
                  <a:schemeClr val="bg1"/>
                </a:solidFill>
                <a:latin typeface="Glacial Indifference" panose="020B0604020202020204" charset="0"/>
              </a:rPr>
              <a:t>À plusieurs, on est fort contre le harcèlement</a:t>
            </a:r>
            <a:r>
              <a:rPr lang="fr-FR" sz="3500" dirty="0">
                <a:solidFill>
                  <a:schemeClr val="bg1"/>
                </a:solidFill>
                <a:latin typeface="Glacial Indifference" panose="020B0604020202020204" charset="0"/>
              </a:rPr>
              <a:t>, où des élèves agissent contre le harcèlement à l’école</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200"/>
              </a:spcAft>
            </a:pPr>
            <a:r>
              <a:rPr lang="fr-FR" sz="3500" dirty="0">
                <a:solidFill>
                  <a:schemeClr val="bg1"/>
                </a:solidFill>
                <a:latin typeface="Glacial Indifference" panose="020B0604020202020204" charset="0"/>
              </a:rPr>
              <a:t>Regarder le spot → spécificité de l’</a:t>
            </a:r>
            <a:r>
              <a:rPr lang="fr-FR" sz="3500" u="sng"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ethos de héros</a:t>
            </a:r>
            <a:r>
              <a:rPr lang="fr-FR" sz="3500" dirty="0">
                <a:solidFill>
                  <a:schemeClr val="bg1"/>
                </a:solidFill>
                <a:latin typeface="Glacial Indifference" panose="020B0604020202020204" charset="0"/>
              </a:rPr>
              <a:t> des adolescents luttant contre le harcèlement</a:t>
            </a:r>
          </a:p>
        </p:txBody>
      </p:sp>
      <p:sp>
        <p:nvSpPr>
          <p:cNvPr id="3" name="TextBox 2">
            <a:extLst>
              <a:ext uri="{FF2B5EF4-FFF2-40B4-BE49-F238E27FC236}">
                <a16:creationId xmlns:a16="http://schemas.microsoft.com/office/drawing/2014/main" id="{F2156391-9F4B-F325-EE13-A20D11305014}"/>
              </a:ext>
            </a:extLst>
          </p:cNvPr>
          <p:cNvSpPr txBox="1"/>
          <p:nvPr/>
        </p:nvSpPr>
        <p:spPr>
          <a:xfrm>
            <a:off x="990600" y="8001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25936794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517408"/>
            <a:ext cx="16078200" cy="6275436"/>
          </a:xfrm>
          <a:prstGeom prst="rect">
            <a:avLst/>
          </a:prstGeom>
        </p:spPr>
        <p:txBody>
          <a:bodyPr wrap="square" lIns="0" tIns="0" rIns="0" bIns="0" rtlCol="0" anchor="t">
            <a:spAutoFit/>
          </a:bodyPr>
          <a:lstStyle/>
          <a:p>
            <a:pPr algn="just">
              <a:lnSpc>
                <a:spcPct val="120000"/>
              </a:lnSpc>
              <a:spcAft>
                <a:spcPts val="1200"/>
              </a:spcAft>
            </a:pP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7) Il construit l’</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image d’une victime</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d’un ou plusieurs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agresseurs ou harceleurs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et de plusieurs (d’habitude)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alliés et alliées</a:t>
            </a:r>
          </a:p>
          <a:p>
            <a:pPr marL="914400" lvl="1" algn="just">
              <a:lnSpc>
                <a:spcPct val="120000"/>
              </a:lnSpc>
              <a:spcAft>
                <a:spcPts val="1200"/>
              </a:spcAft>
            </a:pPr>
            <a:r>
              <a:rPr lang="fr-FR" sz="3500" dirty="0">
                <a:solidFill>
                  <a:schemeClr val="bg1"/>
                </a:solidFill>
                <a:latin typeface="Glacial Indifference" panose="020B0604020202020204" charset="0"/>
              </a:rPr>
              <a:t>	↓</a:t>
            </a:r>
          </a:p>
          <a:p>
            <a:pPr marL="914400" lvl="1" algn="just">
              <a:lnSpc>
                <a:spcPct val="120000"/>
              </a:lnSpc>
              <a:spcAft>
                <a:spcPts val="1200"/>
              </a:spcAft>
            </a:pPr>
            <a:r>
              <a:rPr lang="fr-FR" sz="3500" dirty="0">
                <a:solidFill>
                  <a:schemeClr val="bg1"/>
                </a:solidFill>
                <a:latin typeface="Glacial Indifference" panose="020B0604020202020204" charset="0"/>
              </a:rPr>
              <a:t>Campagnes :</a:t>
            </a:r>
          </a:p>
          <a:p>
            <a:pPr marL="914400" lvl="1" algn="just">
              <a:lnSpc>
                <a:spcPct val="120000"/>
              </a:lnSpc>
              <a:spcAft>
                <a:spcPts val="1800"/>
              </a:spcAft>
            </a:pPr>
            <a:r>
              <a:rPr lang="fr-FR" sz="3500" i="1" dirty="0">
                <a:solidFill>
                  <a:schemeClr val="bg1"/>
                </a:solidFill>
                <a:latin typeface="Glacial Indifference" panose="020B0604020202020204" charset="0"/>
              </a:rPr>
              <a:t>Réagir peut tout changer</a:t>
            </a:r>
          </a:p>
          <a:p>
            <a:pPr marL="914400" lvl="1" algn="just">
              <a:lnSpc>
                <a:spcPct val="120000"/>
              </a:lnSpc>
              <a:spcAft>
                <a:spcPts val="1800"/>
              </a:spcAft>
            </a:pPr>
            <a:r>
              <a:rPr lang="fr-FR" sz="3500" i="1" dirty="0">
                <a:solidFill>
                  <a:schemeClr val="bg1"/>
                </a:solidFill>
                <a:latin typeface="Glacial Indifference" panose="020B0604020202020204" charset="0"/>
              </a:rPr>
              <a:t>À plusieurs on est fort contre le harcèlement</a:t>
            </a:r>
          </a:p>
          <a:p>
            <a:pPr marL="914400" lvl="1" algn="just">
              <a:lnSpc>
                <a:spcPct val="120000"/>
              </a:lnSpc>
              <a:spcAft>
                <a:spcPts val="1800"/>
              </a:spcAft>
            </a:pPr>
            <a:r>
              <a:rPr lang="fr-FR" sz="3500" i="1" dirty="0">
                <a:solidFill>
                  <a:schemeClr val="bg1"/>
                </a:solidFill>
                <a:latin typeface="Glacial Indifference" panose="020B0604020202020204" charset="0"/>
              </a:rPr>
              <a:t>Nous sommes tous mobilisés contre les violences</a:t>
            </a:r>
          </a:p>
          <a:p>
            <a:pPr marL="914400" lvl="1" algn="just">
              <a:lnSpc>
                <a:spcPct val="120000"/>
              </a:lnSpc>
              <a:spcAft>
                <a:spcPts val="600"/>
              </a:spcAft>
            </a:pPr>
            <a:r>
              <a:rPr lang="fr-FR" sz="3500" i="1" dirty="0">
                <a:solidFill>
                  <a:schemeClr val="bg1"/>
                </a:solidFill>
                <a:latin typeface="Glacial Indifference" panose="020B0604020202020204" charset="0"/>
              </a:rPr>
              <a:t>Enfance en danger</a:t>
            </a:r>
          </a:p>
        </p:txBody>
      </p:sp>
      <p:sp>
        <p:nvSpPr>
          <p:cNvPr id="3" name="TextBox 2">
            <a:extLst>
              <a:ext uri="{FF2B5EF4-FFF2-40B4-BE49-F238E27FC236}">
                <a16:creationId xmlns:a16="http://schemas.microsoft.com/office/drawing/2014/main" id="{FBB038B4-2487-ADA0-2BCF-7BB3EF8DCAC0}"/>
              </a:ext>
            </a:extLst>
          </p:cNvPr>
          <p:cNvSpPr txBox="1"/>
          <p:nvPr/>
        </p:nvSpPr>
        <p:spPr>
          <a:xfrm>
            <a:off x="8382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9762123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247900"/>
            <a:ext cx="16306800" cy="6989093"/>
          </a:xfrm>
          <a:prstGeom prst="rect">
            <a:avLst/>
          </a:prstGeom>
        </p:spPr>
        <p:txBody>
          <a:bodyPr wrap="square" lIns="0" tIns="0" rIns="0" bIns="0" rtlCol="0" anchor="t">
            <a:spAutoFit/>
          </a:bodyPr>
          <a:lstStyle/>
          <a:p>
            <a:pPr algn="just"/>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lnSpc>
                <a:spcPct val="110000"/>
              </a:lnSpc>
              <a:spcAft>
                <a:spcPts val="1200"/>
              </a:spcAft>
            </a:pPr>
            <a:r>
              <a:rPr lang="fr-FR" sz="3500" dirty="0">
                <a:solidFill>
                  <a:srgbClr val="F9FAFD"/>
                </a:solidFill>
                <a:latin typeface="Glacial Indifference" panose="020B0604020202020204" charset="0"/>
              </a:rPr>
              <a:t>8</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véhicule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émotions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positives et/ou négatives → pathémisation</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1200"/>
              </a:spcAft>
              <a:buFont typeface="Arial" panose="020B0604020202020204" pitchFamily="34" charset="0"/>
              <a:buChar char="•"/>
            </a:pPr>
            <a:r>
              <a:rPr lang="fr-FR" sz="3500" dirty="0">
                <a:solidFill>
                  <a:schemeClr val="bg1"/>
                </a:solidFill>
                <a:latin typeface="Glacial Indifference" panose="020B0604020202020204" charset="0"/>
              </a:rPr>
              <a:t>la publicité sociétale est souvent associée à des émotions exclusivement négatives et très fortes, alors que le cadre est bien différent</a:t>
            </a:r>
          </a:p>
          <a:p>
            <a:pPr marL="914400" lvl="1" indent="-457200" algn="just">
              <a:lnSpc>
                <a:spcPct val="110000"/>
              </a:lnSpc>
              <a:spcAft>
                <a:spcPts val="1200"/>
              </a:spcAft>
              <a:buFont typeface="Arial" panose="020B0604020202020204" pitchFamily="34" charset="0"/>
              <a:buChar char="•"/>
            </a:pPr>
            <a:r>
              <a:rPr lang="fr-FR" sz="3500" dirty="0">
                <a:solidFill>
                  <a:schemeClr val="bg1"/>
                </a:solidFill>
                <a:latin typeface="Glacial Indifference" panose="020B0604020202020204" charset="0"/>
              </a:rPr>
              <a:t>la mobilisation des émotions positives prévaut d’habitude sur l’évocation des émotions négatives uniquement</a:t>
            </a:r>
          </a:p>
          <a:p>
            <a:pPr marL="914400" lvl="1" indent="-457200" algn="just">
              <a:lnSpc>
                <a:spcPct val="110000"/>
              </a:lnSpc>
              <a:spcAft>
                <a:spcPts val="1200"/>
              </a:spcAft>
              <a:buFont typeface="Arial" panose="020B0604020202020204" pitchFamily="34" charset="0"/>
              <a:buChar char="•"/>
            </a:pPr>
            <a:r>
              <a:rPr lang="fr-FR" sz="3500" dirty="0">
                <a:solidFill>
                  <a:schemeClr val="bg1"/>
                </a:solidFill>
                <a:latin typeface="Glacial Indifference" panose="020B0604020202020204" charset="0"/>
              </a:rPr>
              <a:t>stratégie du contraste entre sentiments positifs et négatifs dans le même message, afin de souligner davantage l’opposition entre les "bons" et "mauvais" choix et comportements</a:t>
            </a:r>
          </a:p>
        </p:txBody>
      </p:sp>
      <p:sp>
        <p:nvSpPr>
          <p:cNvPr id="3" name="TextBox 2">
            <a:extLst>
              <a:ext uri="{FF2B5EF4-FFF2-40B4-BE49-F238E27FC236}">
                <a16:creationId xmlns:a16="http://schemas.microsoft.com/office/drawing/2014/main" id="{8730C9EC-5178-13DC-1A4C-4B1A0D71BB4E}"/>
              </a:ext>
            </a:extLst>
          </p:cNvPr>
          <p:cNvSpPr txBox="1"/>
          <p:nvPr/>
        </p:nvSpPr>
        <p:spPr>
          <a:xfrm>
            <a:off x="914400" y="662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16151855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2618924"/>
            <a:ext cx="16230600" cy="4674998"/>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8</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véhicule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émotions exclusivement positives</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20000"/>
              </a:lnSpc>
              <a:spcAft>
                <a:spcPts val="1200"/>
              </a:spcAft>
            </a:pPr>
            <a:r>
              <a:rPr lang="fr-FR" sz="3500" dirty="0">
                <a:solidFill>
                  <a:schemeClr val="bg1"/>
                </a:solidFill>
                <a:latin typeface="Glacial Indifference" panose="020B0604020202020204" charset="0"/>
              </a:rPr>
              <a:t>C’est le cas des campagnes </a:t>
            </a:r>
            <a:r>
              <a:rPr lang="fr-FR" sz="3500" i="1" dirty="0">
                <a:solidFill>
                  <a:schemeClr val="bg1"/>
                </a:solidFill>
                <a:latin typeface="Glacial Indifference" panose="020B0604020202020204" charset="0"/>
              </a:rPr>
              <a:t>Ensemble continuons de recycler</a:t>
            </a:r>
            <a:r>
              <a:rPr lang="fr-FR" sz="3500" dirty="0">
                <a:solidFill>
                  <a:schemeClr val="bg1"/>
                </a:solidFill>
                <a:latin typeface="Glacial Indifference" panose="020B0604020202020204" charset="0"/>
              </a:rPr>
              <a:t> [regarder le </a:t>
            </a: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spot</a:t>
            </a:r>
            <a:r>
              <a:rPr lang="fr-FR" sz="3500" dirty="0">
                <a:solidFill>
                  <a:schemeClr val="bg1"/>
                </a:solidFill>
                <a:latin typeface="Glacial Indifference" panose="020B0604020202020204" charset="0"/>
              </a:rPr>
              <a:t>] et </a:t>
            </a:r>
            <a:r>
              <a:rPr lang="fr-FR" sz="3500" i="1" dirty="0">
                <a:solidFill>
                  <a:schemeClr val="bg1"/>
                </a:solidFill>
                <a:latin typeface="Glacial Indifference" panose="020B0604020202020204" charset="0"/>
              </a:rPr>
              <a:t>Nos objets ont plein d’avenirs </a:t>
            </a:r>
            <a:r>
              <a:rPr lang="fr-FR" sz="3500" dirty="0">
                <a:solidFill>
                  <a:schemeClr val="bg1"/>
                </a:solidFill>
                <a:latin typeface="Glacial Indifference" panose="020B0604020202020204" charset="0"/>
              </a:rPr>
              <a:t>[voir l’affiche] du Ministère de la Transition écologique et solidaire : dans le premier cas, la gratitude, la satisfaction, la confiance et l’espoir prévalent ; dans le second, ce sont l’ironie, l’amusement et la gaieté qui prédominent.</a:t>
            </a:r>
          </a:p>
        </p:txBody>
      </p:sp>
      <p:sp>
        <p:nvSpPr>
          <p:cNvPr id="3" name="TextBox 2">
            <a:extLst>
              <a:ext uri="{FF2B5EF4-FFF2-40B4-BE49-F238E27FC236}">
                <a16:creationId xmlns:a16="http://schemas.microsoft.com/office/drawing/2014/main" id="{4096381C-F0BD-75B5-830E-802483DA30E8}"/>
              </a:ext>
            </a:extLst>
          </p:cNvPr>
          <p:cNvSpPr txBox="1"/>
          <p:nvPr/>
        </p:nvSpPr>
        <p:spPr>
          <a:xfrm>
            <a:off x="990600" y="890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50231933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AD4FFCE8-EDC5-7996-87E5-B6E7DE4ACCD9}"/>
              </a:ext>
            </a:extLst>
          </p:cNvPr>
          <p:cNvPicPr>
            <a:picLocks noChangeAspect="1"/>
          </p:cNvPicPr>
          <p:nvPr/>
        </p:nvPicPr>
        <p:blipFill rotWithShape="1">
          <a:blip r:embed="rId2">
            <a:extLst>
              <a:ext uri="{28A0092B-C50C-407E-A947-70E740481C1C}">
                <a14:useLocalDpi xmlns:a14="http://schemas.microsoft.com/office/drawing/2010/main" val="0"/>
              </a:ext>
            </a:extLst>
          </a:blip>
          <a:srcRect l="9119" t="9259" r="9119" b="14444"/>
          <a:stretch/>
        </p:blipFill>
        <p:spPr>
          <a:xfrm>
            <a:off x="4800600" y="235439"/>
            <a:ext cx="7467600" cy="9861061"/>
          </a:xfrm>
          <a:prstGeom prst="rect">
            <a:avLst/>
          </a:prstGeom>
        </p:spPr>
      </p:pic>
    </p:spTree>
    <p:extLst>
      <p:ext uri="{BB962C8B-B14F-4D97-AF65-F5344CB8AC3E}">
        <p14:creationId xmlns:p14="http://schemas.microsoft.com/office/powerpoint/2010/main" val="18578321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539003"/>
            <a:ext cx="16306800" cy="3826689"/>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8</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véhicule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émotions exclusivement </a:t>
            </a:r>
            <a:r>
              <a:rPr lang="fr-FR" sz="3500" u="sng" dirty="0">
                <a:solidFill>
                  <a:srgbClr val="F9FAFD"/>
                </a:solidFill>
                <a:latin typeface="Glacial Indifference" panose="020B0604020202020204" charset="0"/>
              </a:rPr>
              <a:t>négatives</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200"/>
              </a:spcAft>
            </a:pPr>
            <a:r>
              <a:rPr lang="fr-FR" sz="3500" dirty="0">
                <a:solidFill>
                  <a:schemeClr val="bg1"/>
                </a:solidFill>
                <a:latin typeface="Glacial Indifference" panose="020B0604020202020204" charset="0"/>
              </a:rPr>
              <a:t>C’est le cas de la campagne </a:t>
            </a:r>
            <a:r>
              <a:rPr lang="fr-FR" sz="3500" i="1" dirty="0">
                <a:solidFill>
                  <a:schemeClr val="bg1"/>
                </a:solidFill>
                <a:latin typeface="Glacial Indifference" panose="020B0604020202020204" charset="0"/>
              </a:rPr>
              <a:t>L’erreur  </a:t>
            </a:r>
            <a:r>
              <a:rPr lang="fr-FR" sz="3500" dirty="0">
                <a:solidFill>
                  <a:schemeClr val="bg1"/>
                </a:solidFill>
                <a:latin typeface="Glacial Indifference" panose="020B0604020202020204" charset="0"/>
              </a:rPr>
              <a:t>de la Délégation à la Sécurité Routière, avec les images des personnes qui pleurent (et la mise en évidence de cet élément par le protagoniste locuteur), l’enterrement, le cimetière et même l’expression du visage du protagoniste lui-même </a:t>
            </a:r>
          </a:p>
        </p:txBody>
      </p:sp>
      <p:sp>
        <p:nvSpPr>
          <p:cNvPr id="3" name="TextBox 2">
            <a:extLst>
              <a:ext uri="{FF2B5EF4-FFF2-40B4-BE49-F238E27FC236}">
                <a16:creationId xmlns:a16="http://schemas.microsoft.com/office/drawing/2014/main" id="{213E93B6-EE21-C54A-BDCC-68489E372468}"/>
              </a:ext>
            </a:extLst>
          </p:cNvPr>
          <p:cNvSpPr txBox="1"/>
          <p:nvPr/>
        </p:nvSpPr>
        <p:spPr>
          <a:xfrm>
            <a:off x="9144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6825096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677993"/>
            <a:ext cx="16306800" cy="3826689"/>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8</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mise sur le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contraste entre émotions et </a:t>
            </a:r>
            <a:r>
              <a:rPr lang="fr-FR" sz="3500" u="sng" dirty="0">
                <a:solidFill>
                  <a:srgbClr val="F9FAFD"/>
                </a:solidFill>
                <a:latin typeface="Glacial Indifference" panose="020B0604020202020204" charset="0"/>
              </a:rPr>
              <a:t>négatives</a:t>
            </a:r>
            <a:endPar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200"/>
              </a:spcAft>
            </a:pPr>
            <a:r>
              <a:rPr lang="fr-FR" sz="3500" dirty="0">
                <a:solidFill>
                  <a:schemeClr val="bg1"/>
                </a:solidFill>
                <a:latin typeface="Glacial Indifference" panose="020B0604020202020204" charset="0"/>
              </a:rPr>
              <a:t>C’est le cas, par exemple, des campagnes contre le harcèlement promues par le Ministère de l’Education Nationale → illustration à la fois des modèles à suivre ou à rejeter et des émotions, états d’âme ou sensations que ces comportements suscitent</a:t>
            </a:r>
          </a:p>
        </p:txBody>
      </p:sp>
      <p:sp>
        <p:nvSpPr>
          <p:cNvPr id="3" name="TextBox 2">
            <a:extLst>
              <a:ext uri="{FF2B5EF4-FFF2-40B4-BE49-F238E27FC236}">
                <a16:creationId xmlns:a16="http://schemas.microsoft.com/office/drawing/2014/main" id="{16F55EB6-0E7C-51F3-9351-7DE3CF648D40}"/>
              </a:ext>
            </a:extLst>
          </p:cNvPr>
          <p:cNvSpPr txBox="1"/>
          <p:nvPr/>
        </p:nvSpPr>
        <p:spPr>
          <a:xfrm>
            <a:off x="914400" y="966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135914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B6B1F2E-3E36-4BEC-86E6-FD3E67061EB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8E7FFA8-04B7-26F8-975E-4580000C23B4}"/>
              </a:ext>
            </a:extLst>
          </p:cNvPr>
          <p:cNvSpPr txBox="1"/>
          <p:nvPr/>
        </p:nvSpPr>
        <p:spPr>
          <a:xfrm>
            <a:off x="1028700" y="9525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60622F67-281B-6231-7E66-85CC044E8426}"/>
              </a:ext>
            </a:extLst>
          </p:cNvPr>
          <p:cNvSpPr txBox="1"/>
          <p:nvPr/>
        </p:nvSpPr>
        <p:spPr>
          <a:xfrm>
            <a:off x="1076827" y="2705100"/>
            <a:ext cx="16220573" cy="5746188"/>
          </a:xfrm>
          <a:prstGeom prst="rect">
            <a:avLst/>
          </a:prstGeom>
        </p:spPr>
        <p:txBody>
          <a:bodyPr wrap="square" lIns="0" tIns="0" rIns="0" bIns="0" rtlCol="0" anchor="t">
            <a:spAutoFit/>
          </a:bodyPr>
          <a:lstStyle/>
          <a:p>
            <a:pPr algn="just">
              <a:spcAft>
                <a:spcPts val="1800"/>
              </a:spcAft>
            </a:pPr>
            <a:r>
              <a:rPr lang="fr-FR" sz="3600" dirty="0">
                <a:solidFill>
                  <a:srgbClr val="F9FAFD"/>
                </a:solidFill>
                <a:latin typeface="Glacial Indifference" panose="020B0604020202020204" charset="0"/>
              </a:rPr>
              <a:t>Précisément en vertu de cette valeur symbolique qu’elle recèle et de la non-innocence des mots, la nomination représente souvent un défi ou en tout cas un </a:t>
            </a:r>
            <a:r>
              <a:rPr lang="fr-FR" sz="3600" u="sng" dirty="0">
                <a:solidFill>
                  <a:srgbClr val="F9FAFD"/>
                </a:solidFill>
                <a:latin typeface="Glacial Indifference" panose="020B0604020202020204" charset="0"/>
              </a:rPr>
              <a:t>enjeu complexe</a:t>
            </a:r>
            <a:r>
              <a:rPr lang="fr-FR" sz="3600" dirty="0">
                <a:solidFill>
                  <a:srgbClr val="F9FAFD"/>
                </a:solidFill>
                <a:latin typeface="Glacial Indifference" panose="020B0604020202020204" charset="0"/>
              </a:rPr>
              <a:t>.</a:t>
            </a:r>
          </a:p>
          <a:p>
            <a:pPr algn="just">
              <a:spcAft>
                <a:spcPts val="1800"/>
              </a:spcAft>
            </a:pPr>
            <a:r>
              <a:rPr lang="fr-FR" sz="3600" dirty="0">
                <a:solidFill>
                  <a:srgbClr val="F9FAFD"/>
                </a:solidFill>
                <a:latin typeface="Glacial Indifference" panose="020B0604020202020204" charset="0"/>
              </a:rPr>
              <a:t>	↓</a:t>
            </a:r>
          </a:p>
          <a:p>
            <a:pPr algn="just">
              <a:lnSpc>
                <a:spcPct val="110000"/>
              </a:lnSpc>
              <a:spcAft>
                <a:spcPts val="600"/>
              </a:spcAft>
            </a:pPr>
            <a:r>
              <a:rPr lang="fr-FR" sz="3600" dirty="0">
                <a:solidFill>
                  <a:srgbClr val="F9FAFD"/>
                </a:solidFill>
                <a:latin typeface="Glacial Indifference" panose="020B0604020202020204" charset="0"/>
              </a:rPr>
              <a:t>Le choix d’attribuer une certaine dénomination ou de ne pas nommer un référent peut avoir d’innombrables conséquences : et cela parce que nommer revient à « </a:t>
            </a:r>
            <a:r>
              <a:rPr lang="fr-FR" sz="3600" u="sng" dirty="0">
                <a:solidFill>
                  <a:srgbClr val="F9FAFD"/>
                </a:solidFill>
                <a:latin typeface="Glacial Indifference" panose="020B0604020202020204" charset="0"/>
              </a:rPr>
              <a:t>assumer une certaine conception, un certain point de vue, et être responsable de la prise de position</a:t>
            </a:r>
            <a:r>
              <a:rPr lang="fr-FR" sz="3600" dirty="0">
                <a:solidFill>
                  <a:srgbClr val="F9FAFD"/>
                </a:solidFill>
                <a:latin typeface="Glacial Indifference" panose="020B0604020202020204" charset="0"/>
              </a:rPr>
              <a:t> » qui en dérive.</a:t>
            </a:r>
            <a:endParaRPr lang="fr-FR" sz="3000" dirty="0">
              <a:solidFill>
                <a:srgbClr val="F9FAFD"/>
              </a:solidFill>
              <a:latin typeface="Glacial Indifference" panose="020B0604020202020204" charset="0"/>
            </a:endParaRPr>
          </a:p>
          <a:p>
            <a:pPr algn="r">
              <a:spcAft>
                <a:spcPts val="1800"/>
              </a:spcAft>
            </a:pPr>
            <a:r>
              <a:rPr lang="fr-FR" sz="2800" dirty="0">
                <a:solidFill>
                  <a:srgbClr val="F9FAFD"/>
                </a:solidFill>
                <a:latin typeface="Glacial Indifference" panose="020B0604020202020204" charset="0"/>
              </a:rPr>
              <a:t>Boutet, </a:t>
            </a:r>
            <a:r>
              <a:rPr lang="fr-FR" sz="2800" i="1" dirty="0">
                <a:solidFill>
                  <a:srgbClr val="F9FAFD"/>
                </a:solidFill>
                <a:latin typeface="Glacial Indifference" panose="020B0604020202020204" charset="0"/>
              </a:rPr>
              <a:t>Le pouvoir des mots</a:t>
            </a:r>
            <a:r>
              <a:rPr lang="fr-FR" sz="2800" dirty="0">
                <a:solidFill>
                  <a:srgbClr val="F9FAFD"/>
                </a:solidFill>
                <a:latin typeface="Glacial Indifference" panose="020B0604020202020204" charset="0"/>
              </a:rPr>
              <a:t>, p. 95</a:t>
            </a:r>
            <a:r>
              <a:rPr lang="fr-FR" sz="3600" dirty="0">
                <a:solidFill>
                  <a:srgbClr val="F9FAFD"/>
                </a:solidFill>
                <a:latin typeface="Glacial Indifference" panose="020B0604020202020204" charset="0"/>
              </a:rPr>
              <a:t>.</a:t>
            </a:r>
          </a:p>
        </p:txBody>
      </p:sp>
    </p:spTree>
    <p:extLst>
      <p:ext uri="{BB962C8B-B14F-4D97-AF65-F5344CB8AC3E}">
        <p14:creationId xmlns:p14="http://schemas.microsoft.com/office/powerpoint/2010/main" val="1482693772"/>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677993"/>
            <a:ext cx="16306800" cy="3826689"/>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8</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choisit un ton neutre et un style uniquement informatif →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pathémisation absente</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algn="just">
              <a:lnSpc>
                <a:spcPct val="110000"/>
              </a:lnSpc>
              <a:spcAft>
                <a:spcPts val="1200"/>
              </a:spcAft>
            </a:pPr>
            <a:r>
              <a:rPr lang="fr-FR" sz="3500" dirty="0">
                <a:solidFill>
                  <a:schemeClr val="bg1"/>
                </a:solidFill>
                <a:latin typeface="Glacial Indifference" panose="020B0604020202020204" charset="0"/>
              </a:rPr>
              <a:t>C’est le cas, par exemple, de certaines campagnes d’information et d’éducation (promues par le Ministère de la Transition écologique et solidaire) portant sur des phénomènes spécifiques, comme les feux de forêt ou les pluies et les inondations. </a:t>
            </a:r>
          </a:p>
        </p:txBody>
      </p:sp>
      <p:sp>
        <p:nvSpPr>
          <p:cNvPr id="3" name="TextBox 2">
            <a:extLst>
              <a:ext uri="{FF2B5EF4-FFF2-40B4-BE49-F238E27FC236}">
                <a16:creationId xmlns:a16="http://schemas.microsoft.com/office/drawing/2014/main" id="{097079CA-5AC5-F5F7-191F-79325F5DDBDE}"/>
              </a:ext>
            </a:extLst>
          </p:cNvPr>
          <p:cNvSpPr txBox="1"/>
          <p:nvPr/>
        </p:nvSpPr>
        <p:spPr>
          <a:xfrm>
            <a:off x="914400" y="966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977829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A44D6C44-5B44-9759-DC02-4F6D79F475EF}"/>
              </a:ext>
            </a:extLst>
          </p:cNvPr>
          <p:cNvPicPr>
            <a:picLocks noChangeAspect="1"/>
          </p:cNvPicPr>
          <p:nvPr/>
        </p:nvPicPr>
        <p:blipFill rotWithShape="1">
          <a:blip r:embed="rId2">
            <a:extLst>
              <a:ext uri="{28A0092B-C50C-407E-A947-70E740481C1C}">
                <a14:useLocalDpi xmlns:a14="http://schemas.microsoft.com/office/drawing/2010/main" val="0"/>
              </a:ext>
            </a:extLst>
          </a:blip>
          <a:srcRect l="2857" t="7778" r="2857" b="1852"/>
          <a:stretch/>
        </p:blipFill>
        <p:spPr>
          <a:xfrm>
            <a:off x="1066800" y="185420"/>
            <a:ext cx="7315200" cy="9916160"/>
          </a:xfrm>
          <a:prstGeom prst="rect">
            <a:avLst/>
          </a:prstGeom>
        </p:spPr>
      </p:pic>
      <p:pic>
        <p:nvPicPr>
          <p:cNvPr id="9" name="Immagine 8">
            <a:extLst>
              <a:ext uri="{FF2B5EF4-FFF2-40B4-BE49-F238E27FC236}">
                <a16:creationId xmlns:a16="http://schemas.microsoft.com/office/drawing/2014/main" id="{11ED7AAD-914B-99C4-6E01-96B3D1E72A76}"/>
              </a:ext>
            </a:extLst>
          </p:cNvPr>
          <p:cNvPicPr>
            <a:picLocks noChangeAspect="1"/>
          </p:cNvPicPr>
          <p:nvPr/>
        </p:nvPicPr>
        <p:blipFill rotWithShape="1">
          <a:blip r:embed="rId3">
            <a:extLst>
              <a:ext uri="{28A0092B-C50C-407E-A947-70E740481C1C}">
                <a14:useLocalDpi xmlns:a14="http://schemas.microsoft.com/office/drawing/2010/main" val="0"/>
              </a:ext>
            </a:extLst>
          </a:blip>
          <a:srcRect l="2076" t="2513" r="1400" b="1092"/>
          <a:stretch/>
        </p:blipFill>
        <p:spPr>
          <a:xfrm>
            <a:off x="8915399" y="185419"/>
            <a:ext cx="7315200" cy="9916161"/>
          </a:xfrm>
          <a:prstGeom prst="rect">
            <a:avLst/>
          </a:prstGeom>
        </p:spPr>
      </p:pic>
    </p:spTree>
    <p:extLst>
      <p:ext uri="{BB962C8B-B14F-4D97-AF65-F5344CB8AC3E}">
        <p14:creationId xmlns:p14="http://schemas.microsoft.com/office/powerpoint/2010/main" val="65582821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017777"/>
            <a:ext cx="16306800" cy="7773923"/>
          </a:xfrm>
          <a:prstGeom prst="rect">
            <a:avLst/>
          </a:prstGeom>
        </p:spPr>
        <p:txBody>
          <a:bodyPr wrap="square" lIns="0" tIns="0" rIns="0" bIns="0" rtlCol="0" anchor="t">
            <a:spAutoFit/>
          </a:bodyPr>
          <a:lstStyle/>
          <a:p>
            <a:pPr algn="just"/>
            <a:r>
              <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lnSpc>
                <a:spcPct val="110000"/>
              </a:lnSpc>
              <a:spcAft>
                <a:spcPts val="1200"/>
              </a:spcAft>
            </a:pPr>
            <a:r>
              <a:rPr lang="fr-FR" sz="3500" dirty="0">
                <a:solidFill>
                  <a:srgbClr val="F9FAFD"/>
                </a:solidFill>
                <a:latin typeface="Glacial Indifference" panose="020B0604020202020204" charset="0"/>
              </a:rPr>
              <a:t>9</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insère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arguments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rationnels et objectifs dans sa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construction discursive</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4800"/>
              </a:spcAft>
              <a:buFont typeface="Arial" panose="020B0604020202020204" pitchFamily="34" charset="0"/>
              <a:buChar char="•"/>
            </a:pPr>
            <a:r>
              <a:rPr lang="fr-FR" sz="3500" u="sng" dirty="0">
                <a:solidFill>
                  <a:schemeClr val="bg1"/>
                </a:solidFill>
                <a:latin typeface="Glacial Indifference" panose="020B0604020202020204" charset="0"/>
              </a:rPr>
              <a:t>mentions légales</a:t>
            </a:r>
            <a:r>
              <a:rPr lang="fr-FR" sz="3500" dirty="0">
                <a:solidFill>
                  <a:schemeClr val="bg1"/>
                </a:solidFill>
                <a:latin typeface="Glacial Indifference" panose="020B0604020202020204" charset="0"/>
              </a:rPr>
              <a:t> → l’État et ses Ministères représentent le pouvoir par excellence, du point de vue notamment législatif. À travers l’insertion de ces références à la loi, les messages acquièrent forcément plus d’autorité</a:t>
            </a:r>
          </a:p>
          <a:p>
            <a:pPr marL="914400" lvl="1" algn="just">
              <a:lnSpc>
                <a:spcPct val="110000"/>
              </a:lnSpc>
              <a:spcAft>
                <a:spcPts val="1800"/>
              </a:spcAft>
            </a:pPr>
            <a:r>
              <a:rPr lang="fr-FR" sz="3500" i="1" dirty="0">
                <a:solidFill>
                  <a:schemeClr val="bg1"/>
                </a:solidFill>
                <a:latin typeface="Glacial Indifference" panose="020B0604020202020204" charset="0"/>
              </a:rPr>
              <a:t>Fumer du cannabis est illégal</a:t>
            </a:r>
          </a:p>
          <a:p>
            <a:pPr marL="914400" lvl="1" algn="just">
              <a:lnSpc>
                <a:spcPct val="110000"/>
              </a:lnSpc>
              <a:spcAft>
                <a:spcPts val="1800"/>
              </a:spcAft>
            </a:pPr>
            <a:r>
              <a:rPr lang="fr-FR" sz="3500" i="1" dirty="0">
                <a:solidFill>
                  <a:schemeClr val="bg1"/>
                </a:solidFill>
                <a:latin typeface="Glacial Indifference" panose="020B0604020202020204" charset="0"/>
              </a:rPr>
              <a:t>Partager des images à caractère sexuel d’une personne sans son consentement est passible de deux ans de prison et 60.000 euros d’amende  </a:t>
            </a:r>
          </a:p>
          <a:p>
            <a:pPr marL="914400" lvl="1" algn="just">
              <a:lnSpc>
                <a:spcPct val="110000"/>
              </a:lnSpc>
              <a:spcAft>
                <a:spcPts val="1200"/>
              </a:spcAft>
            </a:pPr>
            <a:r>
              <a:rPr lang="fr-FR" sz="3500" dirty="0">
                <a:solidFill>
                  <a:schemeClr val="bg1"/>
                </a:solidFill>
                <a:latin typeface="Glacial Indifference" panose="020B0604020202020204" charset="0"/>
              </a:rPr>
              <a:t>Spot </a:t>
            </a:r>
            <a:r>
              <a:rPr lang="fr-FR" sz="3500" i="1" dirty="0">
                <a:solidFill>
                  <a:schemeClr val="bg1"/>
                </a:solidFill>
                <a:latin typeface="Glacial Indifference" panose="020B0604020202020204" charset="0"/>
              </a:rPr>
              <a:t>13 mètres</a:t>
            </a:r>
          </a:p>
        </p:txBody>
      </p:sp>
      <p:sp>
        <p:nvSpPr>
          <p:cNvPr id="3" name="TextBox 2">
            <a:extLst>
              <a:ext uri="{FF2B5EF4-FFF2-40B4-BE49-F238E27FC236}">
                <a16:creationId xmlns:a16="http://schemas.microsoft.com/office/drawing/2014/main" id="{6C88A003-95BF-CC2B-1D3C-9AA9E2D15FEB}"/>
              </a:ext>
            </a:extLst>
          </p:cNvPr>
          <p:cNvSpPr txBox="1"/>
          <p:nvPr/>
        </p:nvSpPr>
        <p:spPr>
          <a:xfrm>
            <a:off x="914400" y="509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014909717"/>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762000" y="2171700"/>
            <a:ext cx="16840200" cy="6858288"/>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9</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insère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arguments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rationnels et objectifs dans sa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construction discursive</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4800"/>
              </a:spcAft>
              <a:buFont typeface="Arial" panose="020B0604020202020204" pitchFamily="34" charset="0"/>
              <a:buChar char="•"/>
            </a:pPr>
            <a:r>
              <a:rPr lang="fr-FR" sz="3500" u="sng" dirty="0">
                <a:solidFill>
                  <a:schemeClr val="bg1"/>
                </a:solidFill>
                <a:latin typeface="Glacial Indifference" panose="020B0604020202020204" charset="0"/>
              </a:rPr>
              <a:t>chiffres, données et statistiques</a:t>
            </a:r>
            <a:r>
              <a:rPr lang="fr-FR" sz="3500" dirty="0">
                <a:solidFill>
                  <a:schemeClr val="bg1"/>
                </a:solidFill>
                <a:latin typeface="Glacial Indifference" panose="020B0604020202020204" charset="0"/>
              </a:rPr>
              <a:t> → même les destinataires qui ne seront pas persuadés par le message devront forcément reconnaître la validité de ces contenus informatifs</a:t>
            </a:r>
          </a:p>
          <a:p>
            <a:pPr marL="914400" lvl="1" algn="just">
              <a:spcAft>
                <a:spcPts val="1800"/>
              </a:spcAft>
            </a:pPr>
            <a:r>
              <a:rPr lang="fr-FR" sz="3500" i="1" u="sng" dirty="0">
                <a:solidFill>
                  <a:schemeClr val="bg1"/>
                </a:solidFill>
                <a:latin typeface="Glacial Indifference" panose="020B0604020202020204" charset="0"/>
              </a:rPr>
              <a:t>1900 personnes</a:t>
            </a:r>
            <a:r>
              <a:rPr lang="fr-FR" sz="3500" i="1" dirty="0">
                <a:solidFill>
                  <a:schemeClr val="bg1"/>
                </a:solidFill>
                <a:latin typeface="Glacial Indifference" panose="020B0604020202020204" charset="0"/>
              </a:rPr>
              <a:t> meurent </a:t>
            </a:r>
            <a:r>
              <a:rPr lang="fr-FR" sz="3500" i="1" u="sng" dirty="0">
                <a:solidFill>
                  <a:schemeClr val="bg1"/>
                </a:solidFill>
                <a:latin typeface="Glacial Indifference" panose="020B0604020202020204" charset="0"/>
              </a:rPr>
              <a:t>chaque année</a:t>
            </a:r>
            <a:r>
              <a:rPr lang="fr-FR" sz="3500" i="1" dirty="0">
                <a:solidFill>
                  <a:schemeClr val="bg1"/>
                </a:solidFill>
                <a:latin typeface="Glacial Indifference" panose="020B0604020202020204" charset="0"/>
              </a:rPr>
              <a:t> sur les routes qu’elles connaissent par cœur</a:t>
            </a:r>
          </a:p>
          <a:p>
            <a:pPr marL="914400" lvl="1" algn="just">
              <a:lnSpc>
                <a:spcPct val="110000"/>
              </a:lnSpc>
              <a:spcAft>
                <a:spcPts val="1800"/>
              </a:spcAft>
            </a:pPr>
            <a:r>
              <a:rPr lang="fr-FR" sz="3500" i="1" u="sng" dirty="0">
                <a:solidFill>
                  <a:schemeClr val="bg1"/>
                </a:solidFill>
                <a:latin typeface="Glacial Indifference" panose="020B0604020202020204" charset="0"/>
              </a:rPr>
              <a:t>Chaque jour</a:t>
            </a:r>
            <a:r>
              <a:rPr lang="fr-FR" sz="3500" i="1" dirty="0">
                <a:solidFill>
                  <a:schemeClr val="bg1"/>
                </a:solidFill>
                <a:latin typeface="Glacial Indifference" panose="020B0604020202020204" charset="0"/>
              </a:rPr>
              <a:t>, des </a:t>
            </a:r>
            <a:r>
              <a:rPr lang="fr-FR" sz="3500" i="1" u="sng" dirty="0">
                <a:solidFill>
                  <a:schemeClr val="bg1"/>
                </a:solidFill>
                <a:latin typeface="Glacial Indifference" panose="020B0604020202020204" charset="0"/>
              </a:rPr>
              <a:t>milliers</a:t>
            </a:r>
            <a:r>
              <a:rPr lang="fr-FR" sz="3500" i="1" dirty="0">
                <a:solidFill>
                  <a:schemeClr val="bg1"/>
                </a:solidFill>
                <a:latin typeface="Glacial Indifference" panose="020B0604020202020204" charset="0"/>
              </a:rPr>
              <a:t> d’enfants sont maltraités par leurs proches</a:t>
            </a:r>
          </a:p>
          <a:p>
            <a:pPr marL="914400" lvl="1" algn="just">
              <a:lnSpc>
                <a:spcPct val="110000"/>
              </a:lnSpc>
              <a:spcAft>
                <a:spcPts val="1800"/>
              </a:spcAft>
            </a:pPr>
            <a:r>
              <a:rPr lang="fr-FR" sz="3500" i="1" dirty="0">
                <a:solidFill>
                  <a:schemeClr val="bg1"/>
                </a:solidFill>
                <a:latin typeface="Glacial Indifference" panose="020B0604020202020204" charset="0"/>
              </a:rPr>
              <a:t>En roulant à </a:t>
            </a:r>
            <a:r>
              <a:rPr lang="fr-FR" sz="3500" i="1" u="sng" dirty="0">
                <a:solidFill>
                  <a:schemeClr val="bg1"/>
                </a:solidFill>
                <a:latin typeface="Glacial Indifference" panose="020B0604020202020204" charset="0"/>
              </a:rPr>
              <a:t>80 km/h</a:t>
            </a:r>
            <a:r>
              <a:rPr lang="fr-FR" sz="3500" i="1" dirty="0">
                <a:solidFill>
                  <a:schemeClr val="bg1"/>
                </a:solidFill>
                <a:latin typeface="Glacial Indifference" panose="020B0604020202020204" charset="0"/>
              </a:rPr>
              <a:t> au lieu de 90, vous gagnez </a:t>
            </a:r>
            <a:r>
              <a:rPr lang="fr-FR" sz="3500" i="1" u="sng" dirty="0">
                <a:solidFill>
                  <a:schemeClr val="bg1"/>
                </a:solidFill>
                <a:latin typeface="Glacial Indifference" panose="020B0604020202020204" charset="0"/>
              </a:rPr>
              <a:t>13 mètres en cas de freinage</a:t>
            </a:r>
          </a:p>
          <a:p>
            <a:pPr marL="914400" lvl="1" algn="just">
              <a:lnSpc>
                <a:spcPct val="110000"/>
              </a:lnSpc>
              <a:spcAft>
                <a:spcPts val="1200"/>
              </a:spcAft>
            </a:pPr>
            <a:r>
              <a:rPr lang="fr-FR" sz="3500" i="1" dirty="0">
                <a:solidFill>
                  <a:schemeClr val="bg1"/>
                </a:solidFill>
                <a:latin typeface="Glacial Indifference" panose="020B0604020202020204" charset="0"/>
              </a:rPr>
              <a:t>En France, </a:t>
            </a:r>
            <a:r>
              <a:rPr lang="fr-FR" sz="3500" i="1" u="sng" dirty="0">
                <a:solidFill>
                  <a:schemeClr val="bg1"/>
                </a:solidFill>
                <a:latin typeface="Glacial Indifference" panose="020B0604020202020204" charset="0"/>
              </a:rPr>
              <a:t>moins d’une personne fragile sur deux</a:t>
            </a:r>
            <a:r>
              <a:rPr lang="fr-FR" sz="3500" i="1" dirty="0">
                <a:solidFill>
                  <a:schemeClr val="bg1"/>
                </a:solidFill>
                <a:latin typeface="Glacial Indifference" panose="020B0604020202020204" charset="0"/>
              </a:rPr>
              <a:t> est vaccinée contre la grippe</a:t>
            </a:r>
          </a:p>
        </p:txBody>
      </p:sp>
      <p:sp>
        <p:nvSpPr>
          <p:cNvPr id="3" name="TextBox 2">
            <a:extLst>
              <a:ext uri="{FF2B5EF4-FFF2-40B4-BE49-F238E27FC236}">
                <a16:creationId xmlns:a16="http://schemas.microsoft.com/office/drawing/2014/main" id="{D9EEDB45-C4BB-8ADD-ECF4-1A69F3E7CC61}"/>
              </a:ext>
            </a:extLst>
          </p:cNvPr>
          <p:cNvSpPr txBox="1"/>
          <p:nvPr/>
        </p:nvSpPr>
        <p:spPr>
          <a:xfrm>
            <a:off x="685800" y="585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71854783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324100"/>
            <a:ext cx="16383000" cy="6088846"/>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9</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insère des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arguments</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rationnels et objectifs dans sa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construction discursive</a:t>
            </a: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4800"/>
              </a:spcAft>
              <a:buFont typeface="Arial" panose="020B0604020202020204" pitchFamily="34" charset="0"/>
              <a:buChar char="•"/>
            </a:pPr>
            <a:r>
              <a:rPr lang="fr-FR" sz="3500" u="sng" dirty="0">
                <a:solidFill>
                  <a:schemeClr val="bg1"/>
                </a:solidFill>
                <a:latin typeface="Glacial Indifference" panose="020B0604020202020204" charset="0"/>
              </a:rPr>
              <a:t>informations spécifiques</a:t>
            </a:r>
            <a:r>
              <a:rPr lang="fr-FR" sz="3500" dirty="0">
                <a:solidFill>
                  <a:schemeClr val="bg1"/>
                </a:solidFill>
                <a:latin typeface="Glacial Indifference" panose="020B0604020202020204" charset="0"/>
              </a:rPr>
              <a:t> → fournir des connaissances ciblées permet de focaliser l’attention du public sur des points essentiels du discours et donne au message une visée objectivante qui rappelle le rôle d’autorité de l’État</a:t>
            </a:r>
          </a:p>
          <a:p>
            <a:pPr marL="914400" lvl="1" algn="just">
              <a:lnSpc>
                <a:spcPct val="110000"/>
              </a:lnSpc>
              <a:spcAft>
                <a:spcPts val="1800"/>
              </a:spcAft>
            </a:pPr>
            <a:r>
              <a:rPr lang="fr-FR" sz="3500" i="1" dirty="0">
                <a:solidFill>
                  <a:schemeClr val="bg1"/>
                </a:solidFill>
                <a:latin typeface="Glacial Indifference" panose="020B0604020202020204" charset="0"/>
              </a:rPr>
              <a:t>Appelez le 3919. Appel anonyme et gratuit depuis un poste fixe</a:t>
            </a:r>
          </a:p>
          <a:p>
            <a:pPr marL="914400" lvl="1" algn="just">
              <a:lnSpc>
                <a:spcPct val="110000"/>
              </a:lnSpc>
              <a:spcAft>
                <a:spcPts val="1800"/>
              </a:spcAft>
            </a:pPr>
            <a:r>
              <a:rPr lang="fr-FR" sz="3500" i="1" dirty="0">
                <a:solidFill>
                  <a:schemeClr val="bg1"/>
                </a:solidFill>
                <a:latin typeface="Glacial Indifference" panose="020B0604020202020204" charset="0"/>
              </a:rPr>
              <a:t>Le 18 juillet 2018</a:t>
            </a:r>
            <a:r>
              <a:rPr lang="fr-FR" sz="3500" dirty="0">
                <a:solidFill>
                  <a:schemeClr val="bg1"/>
                </a:solidFill>
                <a:latin typeface="Glacial Indifference" panose="020B0604020202020204" charset="0"/>
              </a:rPr>
              <a:t> (dans le spot </a:t>
            </a:r>
            <a:r>
              <a:rPr lang="fr-FR" sz="3500" i="1" dirty="0">
                <a:solidFill>
                  <a:schemeClr val="bg1"/>
                </a:solidFill>
                <a:latin typeface="Glacial Indifference" panose="020B0604020202020204" charset="0"/>
              </a:rPr>
              <a:t>13 mètres</a:t>
            </a:r>
            <a:r>
              <a:rPr lang="fr-FR" sz="3500" dirty="0">
                <a:solidFill>
                  <a:schemeClr val="bg1"/>
                </a:solidFill>
                <a:latin typeface="Glacial Indifference" panose="020B0604020202020204" charset="0"/>
              </a:rPr>
              <a:t>)</a:t>
            </a:r>
          </a:p>
          <a:p>
            <a:pPr marL="914400" lvl="1" algn="just">
              <a:lnSpc>
                <a:spcPct val="110000"/>
              </a:lnSpc>
              <a:spcAft>
                <a:spcPts val="1200"/>
              </a:spcAft>
            </a:pPr>
            <a:r>
              <a:rPr lang="fr-FR" sz="3500" i="1" dirty="0">
                <a:solidFill>
                  <a:schemeClr val="bg1"/>
                </a:solidFill>
                <a:latin typeface="Glacial Indifference" panose="020B0604020202020204" charset="0"/>
              </a:rPr>
              <a:t>Pas de combustible contre la maison</a:t>
            </a:r>
          </a:p>
        </p:txBody>
      </p:sp>
      <p:sp>
        <p:nvSpPr>
          <p:cNvPr id="3" name="TextBox 2">
            <a:extLst>
              <a:ext uri="{FF2B5EF4-FFF2-40B4-BE49-F238E27FC236}">
                <a16:creationId xmlns:a16="http://schemas.microsoft.com/office/drawing/2014/main" id="{505693CF-21A4-26FB-C4DA-AE77444C14AF}"/>
              </a:ext>
            </a:extLst>
          </p:cNvPr>
          <p:cNvSpPr txBox="1"/>
          <p:nvPr/>
        </p:nvSpPr>
        <p:spPr>
          <a:xfrm>
            <a:off x="9144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79613873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207CDFDD-DEF2-E69B-F62D-949883DE3E6C}"/>
              </a:ext>
            </a:extLst>
          </p:cNvPr>
          <p:cNvPicPr>
            <a:picLocks noChangeAspect="1"/>
          </p:cNvPicPr>
          <p:nvPr/>
        </p:nvPicPr>
        <p:blipFill rotWithShape="1">
          <a:blip r:embed="rId2">
            <a:extLst>
              <a:ext uri="{28A0092B-C50C-407E-A947-70E740481C1C}">
                <a14:useLocalDpi xmlns:a14="http://schemas.microsoft.com/office/drawing/2010/main" val="0"/>
              </a:ext>
            </a:extLst>
          </a:blip>
          <a:srcRect l="10062" t="7037" r="10062" b="7037"/>
          <a:stretch/>
        </p:blipFill>
        <p:spPr>
          <a:xfrm>
            <a:off x="381000" y="171450"/>
            <a:ext cx="6858000" cy="9944100"/>
          </a:xfrm>
          <a:prstGeom prst="rect">
            <a:avLst/>
          </a:prstGeom>
        </p:spPr>
      </p:pic>
      <p:pic>
        <p:nvPicPr>
          <p:cNvPr id="6" name="Immagine 5">
            <a:extLst>
              <a:ext uri="{FF2B5EF4-FFF2-40B4-BE49-F238E27FC236}">
                <a16:creationId xmlns:a16="http://schemas.microsoft.com/office/drawing/2014/main" id="{6BD0AD93-17A6-D0C5-5EFB-6835C69A6791}"/>
              </a:ext>
            </a:extLst>
          </p:cNvPr>
          <p:cNvPicPr>
            <a:picLocks noChangeAspect="1"/>
          </p:cNvPicPr>
          <p:nvPr/>
        </p:nvPicPr>
        <p:blipFill rotWithShape="1">
          <a:blip r:embed="rId2">
            <a:extLst>
              <a:ext uri="{28A0092B-C50C-407E-A947-70E740481C1C}">
                <a14:useLocalDpi xmlns:a14="http://schemas.microsoft.com/office/drawing/2010/main" val="0"/>
              </a:ext>
            </a:extLst>
          </a:blip>
          <a:srcRect l="20781" t="71319" r="21280" b="21270"/>
          <a:stretch/>
        </p:blipFill>
        <p:spPr>
          <a:xfrm>
            <a:off x="7498074" y="4152901"/>
            <a:ext cx="10607046" cy="2057400"/>
          </a:xfrm>
          <a:prstGeom prst="rect">
            <a:avLst/>
          </a:prstGeom>
        </p:spPr>
      </p:pic>
      <p:sp>
        <p:nvSpPr>
          <p:cNvPr id="10" name="Freccia angolare in su 9">
            <a:extLst>
              <a:ext uri="{FF2B5EF4-FFF2-40B4-BE49-F238E27FC236}">
                <a16:creationId xmlns:a16="http://schemas.microsoft.com/office/drawing/2014/main" id="{68B0806F-4D8A-881A-575E-9E6B28699A7D}"/>
              </a:ext>
            </a:extLst>
          </p:cNvPr>
          <p:cNvSpPr/>
          <p:nvPr/>
        </p:nvSpPr>
        <p:spPr>
          <a:xfrm>
            <a:off x="7696200" y="6819900"/>
            <a:ext cx="4876800" cy="1219200"/>
          </a:xfrm>
          <a:prstGeom prst="bentUpArrow">
            <a:avLst/>
          </a:prstGeom>
          <a:solidFill>
            <a:srgbClr val="95C9D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3432806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762000" y="1409700"/>
            <a:ext cx="16611600" cy="8791638"/>
          </a:xfrm>
          <a:prstGeom prst="rect">
            <a:avLst/>
          </a:prstGeom>
        </p:spPr>
        <p:txBody>
          <a:bodyPr wrap="square" lIns="0" tIns="0" rIns="0" bIns="0" rtlCol="0" anchor="t">
            <a:spAutoFit/>
          </a:bodyPr>
          <a:lstStyle/>
          <a:p>
            <a:pPr algn="just"/>
            <a:r>
              <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p>
          <a:p>
            <a:pPr algn="just"/>
            <a:endParaRPr lang="fr-FR" sz="3500" dirty="0">
              <a:solidFill>
                <a:srgbClr val="F9FAFD"/>
              </a:solidFill>
              <a:latin typeface="Glacial Indifference" panose="020B0604020202020204" charset="0"/>
            </a:endParaRPr>
          </a:p>
          <a:p>
            <a:pPr algn="just">
              <a:lnSpc>
                <a:spcPct val="110000"/>
              </a:lnSpc>
              <a:spcAft>
                <a:spcPts val="600"/>
              </a:spcAft>
            </a:pPr>
            <a:r>
              <a:rPr lang="fr-FR" sz="3500" dirty="0">
                <a:solidFill>
                  <a:srgbClr val="F9FAFD"/>
                </a:solidFill>
                <a:latin typeface="Glacial Indifference" panose="020B0604020202020204" charset="0"/>
              </a:rPr>
              <a:t>10</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figures de style</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600"/>
              </a:spcAft>
            </a:pPr>
            <a:r>
              <a:rPr lang="fr-FR" sz="3500" dirty="0">
                <a:solidFill>
                  <a:schemeClr val="bg1"/>
                </a:solidFill>
                <a:latin typeface="Glacial Indifference" panose="020B0604020202020204" charset="0"/>
              </a:rPr>
              <a:t>	↓</a:t>
            </a:r>
          </a:p>
          <a:p>
            <a:pPr marL="914400" lvl="1" indent="-457200" algn="just">
              <a:lnSpc>
                <a:spcPct val="110000"/>
              </a:lnSpc>
              <a:spcAft>
                <a:spcPts val="3000"/>
              </a:spcAft>
              <a:buFont typeface="Arial" panose="020B0604020202020204" pitchFamily="34" charset="0"/>
              <a:buChar char="•"/>
            </a:pPr>
            <a:r>
              <a:rPr lang="fr-FR" sz="3500" u="sng" dirty="0">
                <a:solidFill>
                  <a:schemeClr val="bg1"/>
                </a:solidFill>
                <a:latin typeface="Glacial Indifference" panose="020B0604020202020204" charset="0"/>
              </a:rPr>
              <a:t>énumérations</a:t>
            </a:r>
            <a:r>
              <a:rPr lang="fr-FR" sz="3500" dirty="0">
                <a:solidFill>
                  <a:schemeClr val="bg1"/>
                </a:solidFill>
                <a:latin typeface="Glacial Indifference" panose="020B0604020202020204" charset="0"/>
              </a:rPr>
              <a:t> → notamment pour : 1) donner l’idée de l’ampleur d’un phénomène ; 2) fournir un éventail de possibilités (dans le sens positif ou négatif) → florilège d’arguments en faveur du message lancé</a:t>
            </a:r>
            <a:endParaRPr lang="fr-FR" sz="3500" i="1" dirty="0">
              <a:solidFill>
                <a:schemeClr val="bg1"/>
              </a:solidFill>
              <a:latin typeface="Glacial Indifference" panose="020B0604020202020204" charset="0"/>
            </a:endParaRPr>
          </a:p>
          <a:p>
            <a:pPr lvl="1" algn="just">
              <a:lnSpc>
                <a:spcPct val="110000"/>
              </a:lnSpc>
              <a:spcAft>
                <a:spcPts val="1200"/>
              </a:spcAft>
            </a:pPr>
            <a:r>
              <a:rPr lang="fr-FR" sz="3500" dirty="0">
                <a:solidFill>
                  <a:schemeClr val="bg1"/>
                </a:solidFill>
                <a:latin typeface="Glacial Indifference" panose="020B0604020202020204" charset="0"/>
              </a:rPr>
              <a:t>1) </a:t>
            </a:r>
            <a:r>
              <a:rPr lang="fr-FR" sz="3500" i="1" dirty="0">
                <a:solidFill>
                  <a:schemeClr val="bg1"/>
                </a:solidFill>
                <a:latin typeface="Glacial Indifference" panose="020B0604020202020204" charset="0"/>
              </a:rPr>
              <a:t> </a:t>
            </a:r>
            <a:r>
              <a:rPr lang="fr-FR" sz="3300" i="1" dirty="0">
                <a:solidFill>
                  <a:schemeClr val="bg1"/>
                </a:solidFill>
                <a:latin typeface="Glacial Indifference" panose="020B0604020202020204" charset="0"/>
              </a:rPr>
              <a:t>Violences sexistes et sexuelles. Au travail, à la maison, dans l’espace public…</a:t>
            </a:r>
          </a:p>
          <a:p>
            <a:pPr lvl="1" algn="just">
              <a:lnSpc>
                <a:spcPct val="110000"/>
              </a:lnSpc>
              <a:spcAft>
                <a:spcPts val="3600"/>
              </a:spcAft>
            </a:pPr>
            <a:r>
              <a:rPr lang="fr-FR" sz="3300" i="1" dirty="0">
                <a:solidFill>
                  <a:schemeClr val="bg1"/>
                </a:solidFill>
                <a:latin typeface="Glacial Indifference" panose="020B0604020202020204" charset="0"/>
              </a:rPr>
              <a:t>	 </a:t>
            </a:r>
            <a:r>
              <a:rPr lang="fr-FR" sz="3300" dirty="0">
                <a:solidFill>
                  <a:schemeClr val="bg1"/>
                </a:solidFill>
                <a:latin typeface="Glacial Indifference" panose="020B0604020202020204" charset="0"/>
              </a:rPr>
              <a:t>Regarder l’affiche de la campagne </a:t>
            </a:r>
            <a:r>
              <a:rPr lang="fr-FR" sz="3300" i="1" dirty="0">
                <a:solidFill>
                  <a:schemeClr val="bg1"/>
                </a:solidFill>
                <a:latin typeface="Glacial Indifference" panose="020B0604020202020204" charset="0"/>
              </a:rPr>
              <a:t>Enfance en danger</a:t>
            </a:r>
            <a:endParaRPr lang="fr-FR" sz="3300" dirty="0">
              <a:solidFill>
                <a:schemeClr val="bg1"/>
              </a:solidFill>
              <a:latin typeface="Glacial Indifference" panose="020B0604020202020204" charset="0"/>
            </a:endParaRPr>
          </a:p>
          <a:p>
            <a:pPr lvl="1" algn="just">
              <a:lnSpc>
                <a:spcPct val="110000"/>
              </a:lnSpc>
            </a:pPr>
            <a:r>
              <a:rPr lang="fr-FR" sz="3300" dirty="0">
                <a:solidFill>
                  <a:schemeClr val="bg1"/>
                </a:solidFill>
                <a:latin typeface="Glacial Indifference" panose="020B0604020202020204" charset="0"/>
              </a:rPr>
              <a:t>2) </a:t>
            </a:r>
            <a:r>
              <a:rPr lang="fr-FR" sz="3300" i="1" dirty="0">
                <a:solidFill>
                  <a:schemeClr val="bg1"/>
                </a:solidFill>
                <a:latin typeface="Glacial Indifference" panose="020B0604020202020204" charset="0"/>
              </a:rPr>
              <a:t>Que faire de cette vieille chaise ? décaper. La poncer. La vernir. La retapisser. La</a:t>
            </a:r>
          </a:p>
          <a:p>
            <a:pPr marL="914400" lvl="1" algn="just">
              <a:lnSpc>
                <a:spcPct val="110000"/>
              </a:lnSpc>
              <a:spcAft>
                <a:spcPts val="1800"/>
              </a:spcAft>
            </a:pPr>
            <a:r>
              <a:rPr lang="fr-FR" sz="3300" i="1" dirty="0">
                <a:solidFill>
                  <a:schemeClr val="bg1"/>
                </a:solidFill>
                <a:latin typeface="Glacial Indifference" panose="020B0604020202020204" charset="0"/>
              </a:rPr>
              <a:t> peinturlurer. La peindre […] La revendre très chère […] La revendre pas chère </a:t>
            </a:r>
          </a:p>
          <a:p>
            <a:pPr marL="914400" lvl="1" algn="just">
              <a:lnSpc>
                <a:spcPct val="110000"/>
              </a:lnSpc>
            </a:pPr>
            <a:r>
              <a:rPr lang="fr-FR" sz="3300" i="1" dirty="0">
                <a:solidFill>
                  <a:schemeClr val="bg1"/>
                </a:solidFill>
                <a:latin typeface="Glacial Indifference" panose="020B0604020202020204" charset="0"/>
              </a:rPr>
              <a:t>Rage, fièvre jaune, hépatite B, rougeole, polio, méningites, tétanos, coqueluche, rubéole, grippe, oreillons </a:t>
            </a:r>
          </a:p>
        </p:txBody>
      </p:sp>
      <p:sp>
        <p:nvSpPr>
          <p:cNvPr id="3" name="TextBox 2">
            <a:extLst>
              <a:ext uri="{FF2B5EF4-FFF2-40B4-BE49-F238E27FC236}">
                <a16:creationId xmlns:a16="http://schemas.microsoft.com/office/drawing/2014/main" id="{CBF520D0-D9A1-E826-A988-C71AE121A31D}"/>
              </a:ext>
            </a:extLst>
          </p:cNvPr>
          <p:cNvSpPr txBox="1"/>
          <p:nvPr/>
        </p:nvSpPr>
        <p:spPr>
          <a:xfrm>
            <a:off x="685800" y="204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03441355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E68DE682-41CB-168A-FAA8-B7917A59DE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4945" y="143054"/>
            <a:ext cx="13296055" cy="10028993"/>
          </a:xfrm>
          <a:prstGeom prst="rect">
            <a:avLst/>
          </a:prstGeom>
        </p:spPr>
      </p:pic>
    </p:spTree>
    <p:extLst>
      <p:ext uri="{BB962C8B-B14F-4D97-AF65-F5344CB8AC3E}">
        <p14:creationId xmlns:p14="http://schemas.microsoft.com/office/powerpoint/2010/main" val="23680277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348384"/>
            <a:ext cx="16383000" cy="6681316"/>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10</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figures de style</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4800"/>
              </a:spcAft>
              <a:buFont typeface="Arial" panose="020B0604020202020204" pitchFamily="34" charset="0"/>
              <a:buChar char="•"/>
            </a:pPr>
            <a:r>
              <a:rPr lang="fr-FR" sz="3500" u="sng" dirty="0">
                <a:solidFill>
                  <a:schemeClr val="bg1"/>
                </a:solidFill>
                <a:latin typeface="Glacial Indifference" panose="020B0604020202020204" charset="0"/>
              </a:rPr>
              <a:t>anaphores</a:t>
            </a:r>
            <a:r>
              <a:rPr lang="fr-FR" sz="3500" dirty="0">
                <a:solidFill>
                  <a:schemeClr val="bg1"/>
                </a:solidFill>
                <a:latin typeface="Glacial Indifference" panose="020B0604020202020204" charset="0"/>
              </a:rPr>
              <a:t> → réitérer un même concept, ou simplement un même mot, contribue à imprimer ce concept dans la mémoire du public, ainsi que les associations mentales produites dans le message</a:t>
            </a:r>
          </a:p>
          <a:p>
            <a:pPr lvl="1" algn="just">
              <a:lnSpc>
                <a:spcPct val="110000"/>
              </a:lnSpc>
              <a:spcAft>
                <a:spcPts val="1800"/>
              </a:spcAft>
            </a:pPr>
            <a:r>
              <a:rPr lang="fr-FR" sz="3500" i="1" dirty="0">
                <a:solidFill>
                  <a:schemeClr val="bg1"/>
                </a:solidFill>
                <a:latin typeface="Glacial Indifference" panose="020B0604020202020204" charset="0"/>
              </a:rPr>
              <a:t>	S’ils pleurent, c’est à cause de moi. Ils pleurent parce que j’ai fait une erreur.</a:t>
            </a:r>
          </a:p>
          <a:p>
            <a:pPr lvl="1" algn="just">
              <a:lnSpc>
                <a:spcPct val="110000"/>
              </a:lnSpc>
              <a:spcAft>
                <a:spcPts val="1800"/>
              </a:spcAft>
            </a:pPr>
            <a:r>
              <a:rPr lang="fr-FR" sz="3500" i="1" dirty="0">
                <a:solidFill>
                  <a:schemeClr val="bg1"/>
                </a:solidFill>
                <a:latin typeface="Glacial Indifference" panose="020B0604020202020204" charset="0"/>
              </a:rPr>
              <a:t>	Clara, elle voulait pas que je fume des joints en conduisant. Elle voulait pas, elle 	me l’disait tout le temps. </a:t>
            </a:r>
          </a:p>
          <a:p>
            <a:pPr lvl="1" algn="just">
              <a:lnSpc>
                <a:spcPct val="110000"/>
              </a:lnSpc>
              <a:spcAft>
                <a:spcPts val="4800"/>
              </a:spcAft>
            </a:pPr>
            <a:r>
              <a:rPr lang="fr-FR" sz="3500" dirty="0">
                <a:solidFill>
                  <a:schemeClr val="bg1"/>
                </a:solidFill>
                <a:latin typeface="Glacial Indifference" panose="020B0604020202020204" charset="0"/>
              </a:rPr>
              <a:t>	Anaphore du mot </a:t>
            </a:r>
            <a:r>
              <a:rPr lang="fr-FR" sz="3500" i="1" dirty="0">
                <a:solidFill>
                  <a:schemeClr val="bg1"/>
                </a:solidFill>
                <a:latin typeface="Glacial Indifference" panose="020B0604020202020204" charset="0"/>
              </a:rPr>
              <a:t>violences</a:t>
            </a:r>
            <a:r>
              <a:rPr lang="fr-FR" sz="3500" dirty="0">
                <a:solidFill>
                  <a:schemeClr val="bg1"/>
                </a:solidFill>
                <a:latin typeface="Glacial Indifference" panose="020B0604020202020204" charset="0"/>
              </a:rPr>
              <a:t> dans le spot </a:t>
            </a:r>
            <a:r>
              <a:rPr lang="fr-FR" sz="3500" i="1" dirty="0">
                <a:solidFill>
                  <a:schemeClr val="bg1"/>
                </a:solidFill>
                <a:latin typeface="Glacial Indifference" panose="020B0604020202020204" charset="0"/>
              </a:rPr>
              <a:t>Enfance en danger</a:t>
            </a:r>
          </a:p>
        </p:txBody>
      </p:sp>
      <p:sp>
        <p:nvSpPr>
          <p:cNvPr id="3" name="TextBox 2">
            <a:extLst>
              <a:ext uri="{FF2B5EF4-FFF2-40B4-BE49-F238E27FC236}">
                <a16:creationId xmlns:a16="http://schemas.microsoft.com/office/drawing/2014/main" id="{3A2E2FF3-344F-67C1-82AF-48015CD958D8}"/>
              </a:ext>
            </a:extLst>
          </p:cNvPr>
          <p:cNvSpPr txBox="1"/>
          <p:nvPr/>
        </p:nvSpPr>
        <p:spPr>
          <a:xfrm>
            <a:off x="8382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90515248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229247"/>
            <a:ext cx="16764000" cy="6088846"/>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10</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Il exploite les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figures de style</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4800"/>
              </a:spcAft>
              <a:buFont typeface="Arial" panose="020B0604020202020204" pitchFamily="34" charset="0"/>
              <a:buChar char="•"/>
            </a:pPr>
            <a:r>
              <a:rPr lang="fr-FR" sz="3500" u="sng" dirty="0">
                <a:solidFill>
                  <a:schemeClr val="bg1"/>
                </a:solidFill>
                <a:latin typeface="Glacial Indifference" panose="020B0604020202020204" charset="0"/>
              </a:rPr>
              <a:t>métaphores  et synecdoques (linguistiques et visuelles)</a:t>
            </a:r>
            <a:r>
              <a:rPr lang="fr-FR" sz="3500" dirty="0">
                <a:solidFill>
                  <a:schemeClr val="bg1"/>
                </a:solidFill>
                <a:latin typeface="Glacial Indifference" panose="020B0604020202020204" charset="0"/>
              </a:rPr>
              <a:t> → stimuler l’imagination et la créativité de l’auditoire, en lui demandant un effort actif pour déchiffrer la référence</a:t>
            </a:r>
          </a:p>
          <a:p>
            <a:pPr lvl="1" algn="just">
              <a:lnSpc>
                <a:spcPct val="110000"/>
              </a:lnSpc>
              <a:spcAft>
                <a:spcPts val="1800"/>
              </a:spcAft>
            </a:pPr>
            <a:r>
              <a:rPr lang="fr-FR" sz="3500" dirty="0">
                <a:solidFill>
                  <a:schemeClr val="bg1"/>
                </a:solidFill>
                <a:latin typeface="Glacial Indifference" panose="020B0604020202020204" charset="0"/>
              </a:rPr>
              <a:t>	Métaphore des combinaisons dans le spot </a:t>
            </a:r>
            <a:r>
              <a:rPr lang="fr-FR" sz="3500" i="1"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La meilleure protection</a:t>
            </a:r>
            <a:endParaRPr lang="fr-FR" sz="3500" i="1" dirty="0">
              <a:solidFill>
                <a:schemeClr val="bg1"/>
              </a:solidFill>
              <a:latin typeface="Glacial Indifference" panose="020B0604020202020204" charset="0"/>
            </a:endParaRPr>
          </a:p>
          <a:p>
            <a:pPr lvl="1" algn="just">
              <a:lnSpc>
                <a:spcPct val="110000"/>
              </a:lnSpc>
              <a:spcAft>
                <a:spcPts val="1800"/>
              </a:spcAft>
            </a:pPr>
            <a:r>
              <a:rPr lang="fr-FR" sz="3500" dirty="0">
                <a:solidFill>
                  <a:schemeClr val="bg1"/>
                </a:solidFill>
                <a:latin typeface="Glacial Indifference" panose="020B0604020202020204" charset="0"/>
              </a:rPr>
              <a:t>	Métaphore du virus dans l’affiche </a:t>
            </a:r>
            <a:r>
              <a:rPr lang="fr-FR" sz="3500" i="1" dirty="0">
                <a:solidFill>
                  <a:schemeClr val="bg1"/>
                </a:solidFill>
                <a:latin typeface="Glacial Indifference" panose="020B0604020202020204" charset="0"/>
              </a:rPr>
              <a:t>Cette année encore, la grippe va faire très mal</a:t>
            </a:r>
          </a:p>
          <a:p>
            <a:pPr lvl="1" algn="just">
              <a:lnSpc>
                <a:spcPct val="110000"/>
              </a:lnSpc>
              <a:spcAft>
                <a:spcPts val="1800"/>
              </a:spcAft>
            </a:pPr>
            <a:r>
              <a:rPr lang="fr-FR" sz="3500" i="1" dirty="0">
                <a:solidFill>
                  <a:schemeClr val="bg1"/>
                </a:solidFill>
                <a:latin typeface="Glacial Indifference" panose="020B0604020202020204" charset="0"/>
              </a:rPr>
              <a:t>	</a:t>
            </a:r>
            <a:r>
              <a:rPr lang="fr-FR" sz="3500" dirty="0">
                <a:solidFill>
                  <a:schemeClr val="bg1"/>
                </a:solidFill>
                <a:latin typeface="Glacial Indifference" panose="020B0604020202020204" charset="0"/>
              </a:rPr>
              <a:t>Synecdoque du cerf dans le spot </a:t>
            </a:r>
            <a:r>
              <a:rPr lang="fr-FR" sz="3500" i="1" dirty="0">
                <a:solidFill>
                  <a:schemeClr val="bg1"/>
                </a:solidFill>
                <a:latin typeface="Glacial Indifference" panose="020B0604020202020204" charset="0"/>
              </a:rPr>
              <a:t>Ensemble, continuons de recycler</a:t>
            </a:r>
          </a:p>
        </p:txBody>
      </p:sp>
      <p:sp>
        <p:nvSpPr>
          <p:cNvPr id="3" name="TextBox 2">
            <a:extLst>
              <a:ext uri="{FF2B5EF4-FFF2-40B4-BE49-F238E27FC236}">
                <a16:creationId xmlns:a16="http://schemas.microsoft.com/office/drawing/2014/main" id="{69DECB4F-2D98-F226-85BE-99704C7C0226}"/>
              </a:ext>
            </a:extLst>
          </p:cNvPr>
          <p:cNvSpPr txBox="1"/>
          <p:nvPr/>
        </p:nvSpPr>
        <p:spPr>
          <a:xfrm>
            <a:off x="762000" y="662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838615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795B048-E494-CD47-A4FA-8F8ABB6CA3C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C93F56F-87EF-CFC8-3154-23695E8F3229}"/>
              </a:ext>
            </a:extLst>
          </p:cNvPr>
          <p:cNvSpPr txBox="1"/>
          <p:nvPr/>
        </p:nvSpPr>
        <p:spPr>
          <a:xfrm>
            <a:off x="1028700" y="9669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D877EB7A-130C-A646-A1F8-B22FD43BCB23}"/>
              </a:ext>
            </a:extLst>
          </p:cNvPr>
          <p:cNvSpPr txBox="1"/>
          <p:nvPr/>
        </p:nvSpPr>
        <p:spPr>
          <a:xfrm>
            <a:off x="1076827" y="2705100"/>
            <a:ext cx="15991973" cy="5158335"/>
          </a:xfrm>
          <a:prstGeom prst="rect">
            <a:avLst/>
          </a:prstGeom>
        </p:spPr>
        <p:txBody>
          <a:bodyPr wrap="square" lIns="0" tIns="0" rIns="0" bIns="0" rtlCol="0" anchor="t">
            <a:spAutoFit/>
          </a:bodyPr>
          <a:lstStyle/>
          <a:p>
            <a:pPr algn="just">
              <a:lnSpc>
                <a:spcPct val="110000"/>
              </a:lnSpc>
              <a:spcAft>
                <a:spcPts val="600"/>
              </a:spcAft>
            </a:pPr>
            <a:r>
              <a:rPr lang="fr-FR" sz="3600" dirty="0">
                <a:solidFill>
                  <a:srgbClr val="F9FAFD"/>
                </a:solidFill>
                <a:latin typeface="Glacial Indifference" panose="020B0604020202020204" charset="0"/>
              </a:rPr>
              <a:t>Au-delà de la nomination, il ne faut pas négliger le rôle de la </a:t>
            </a:r>
            <a:r>
              <a:rPr lang="fr-FR" sz="3600" u="sng" dirty="0">
                <a:solidFill>
                  <a:srgbClr val="F9FAFD"/>
                </a:solidFill>
                <a:latin typeface="Glacial Indifference" panose="020B0604020202020204" charset="0"/>
              </a:rPr>
              <a:t>renomination</a:t>
            </a:r>
            <a:r>
              <a:rPr lang="fr-FR" sz="3600" dirty="0">
                <a:solidFill>
                  <a:srgbClr val="F9FAFD"/>
                </a:solidFill>
                <a:latin typeface="Glacial Indifference" panose="020B0604020202020204" charset="0"/>
              </a:rPr>
              <a:t>, à savoir l’activité consistant « à dire les choses autrement, à inventer de nouveaux mots pour désigner autrement le monde qui nous entoure ».</a:t>
            </a:r>
          </a:p>
          <a:p>
            <a:pPr algn="just">
              <a:lnSpc>
                <a:spcPct val="110000"/>
              </a:lnSpc>
              <a:spcAft>
                <a:spcPts val="600"/>
              </a:spcAft>
            </a:pPr>
            <a:r>
              <a:rPr lang="fr-FR" sz="3600" dirty="0">
                <a:solidFill>
                  <a:srgbClr val="F9FAFD"/>
                </a:solidFill>
                <a:latin typeface="Glacial Indifference" panose="020B0604020202020204" charset="0"/>
              </a:rPr>
              <a:t>	↓</a:t>
            </a:r>
          </a:p>
          <a:p>
            <a:pPr algn="just">
              <a:lnSpc>
                <a:spcPct val="110000"/>
              </a:lnSpc>
              <a:spcAft>
                <a:spcPts val="2400"/>
              </a:spcAft>
            </a:pPr>
            <a:r>
              <a:rPr lang="fr-FR" sz="3600" dirty="0">
                <a:solidFill>
                  <a:srgbClr val="F9FAFD"/>
                </a:solidFill>
                <a:latin typeface="Glacial Indifference" panose="020B0604020202020204" charset="0"/>
              </a:rPr>
              <a:t>On retrouve la distinction entre dénotation et connotation, ainsi que le lien entre langue et pensée, puisque de « </a:t>
            </a:r>
            <a:r>
              <a:rPr lang="fr-FR" sz="3600" u="sng" dirty="0">
                <a:solidFill>
                  <a:srgbClr val="F9FAFD"/>
                </a:solidFill>
                <a:latin typeface="Glacial Indifference" panose="020B0604020202020204" charset="0"/>
              </a:rPr>
              <a:t>nouvelles désignations</a:t>
            </a:r>
            <a:r>
              <a:rPr lang="fr-FR" sz="3600" dirty="0">
                <a:solidFill>
                  <a:srgbClr val="F9FAFD"/>
                </a:solidFill>
                <a:latin typeface="Glacial Indifference" panose="020B0604020202020204" charset="0"/>
              </a:rPr>
              <a:t> ouvrent à </a:t>
            </a:r>
            <a:r>
              <a:rPr lang="fr-FR" sz="3600" u="sng" dirty="0">
                <a:solidFill>
                  <a:srgbClr val="F9FAFD"/>
                </a:solidFill>
                <a:latin typeface="Glacial Indifference" panose="020B0604020202020204" charset="0"/>
              </a:rPr>
              <a:t>d’autres systèmes de connaissance, d’organisation ou de représentation du monde</a:t>
            </a:r>
            <a:r>
              <a:rPr lang="fr-FR" sz="3600" dirty="0">
                <a:solidFill>
                  <a:srgbClr val="F9FAFD"/>
                </a:solidFill>
                <a:latin typeface="Glacial Indifference" panose="020B0604020202020204" charset="0"/>
              </a:rPr>
              <a:t> » </a:t>
            </a:r>
          </a:p>
          <a:p>
            <a:pPr algn="r">
              <a:spcAft>
                <a:spcPts val="600"/>
              </a:spcAft>
            </a:pPr>
            <a:r>
              <a:rPr lang="fr-FR" sz="2800" dirty="0">
                <a:solidFill>
                  <a:srgbClr val="F9FAFD"/>
                </a:solidFill>
                <a:latin typeface="Glacial Indifference" panose="020B0604020202020204" charset="0"/>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106-107</a:t>
            </a:r>
            <a:r>
              <a:rPr lang="fr-FR" sz="2800" dirty="0">
                <a:solidFill>
                  <a:srgbClr val="F9FAFD"/>
                </a:solidFill>
                <a:latin typeface="Glacial Indifference" panose="020B0604020202020204" charset="0"/>
              </a:rPr>
              <a:t>. </a:t>
            </a:r>
          </a:p>
        </p:txBody>
      </p:sp>
    </p:spTree>
    <p:extLst>
      <p:ext uri="{BB962C8B-B14F-4D97-AF65-F5344CB8AC3E}">
        <p14:creationId xmlns:p14="http://schemas.microsoft.com/office/powerpoint/2010/main" val="151482725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7" name="Immagine 6">
            <a:extLst>
              <a:ext uri="{FF2B5EF4-FFF2-40B4-BE49-F238E27FC236}">
                <a16:creationId xmlns:a16="http://schemas.microsoft.com/office/drawing/2014/main" id="{3129EE7F-5F0A-CCE5-6302-9BB2E7BD5035}"/>
              </a:ext>
            </a:extLst>
          </p:cNvPr>
          <p:cNvPicPr>
            <a:picLocks noChangeAspect="1"/>
          </p:cNvPicPr>
          <p:nvPr/>
        </p:nvPicPr>
        <p:blipFill rotWithShape="1">
          <a:blip r:embed="rId2">
            <a:extLst>
              <a:ext uri="{28A0092B-C50C-407E-A947-70E740481C1C}">
                <a14:useLocalDpi xmlns:a14="http://schemas.microsoft.com/office/drawing/2010/main" val="0"/>
              </a:ext>
            </a:extLst>
          </a:blip>
          <a:srcRect l="2673" t="3333" r="2673" b="1852"/>
          <a:stretch/>
        </p:blipFill>
        <p:spPr>
          <a:xfrm>
            <a:off x="5105400" y="220048"/>
            <a:ext cx="7620000" cy="9952652"/>
          </a:xfrm>
          <a:prstGeom prst="rect">
            <a:avLst/>
          </a:prstGeom>
        </p:spPr>
      </p:pic>
    </p:spTree>
    <p:extLst>
      <p:ext uri="{BB962C8B-B14F-4D97-AF65-F5344CB8AC3E}">
        <p14:creationId xmlns:p14="http://schemas.microsoft.com/office/powerpoint/2010/main" val="37317968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57D3295D-435E-B15E-361D-087D7C366AD3}"/>
              </a:ext>
            </a:extLst>
          </p:cNvPr>
          <p:cNvPicPr>
            <a:picLocks noChangeAspect="1"/>
          </p:cNvPicPr>
          <p:nvPr/>
        </p:nvPicPr>
        <p:blipFill rotWithShape="1">
          <a:blip r:embed="rId2">
            <a:extLst>
              <a:ext uri="{28A0092B-C50C-407E-A947-70E740481C1C}">
                <a14:useLocalDpi xmlns:a14="http://schemas.microsoft.com/office/drawing/2010/main" val="0"/>
              </a:ext>
            </a:extLst>
          </a:blip>
          <a:srcRect l="5891" t="16667" r="6609" b="16667"/>
          <a:stretch/>
        </p:blipFill>
        <p:spPr>
          <a:xfrm>
            <a:off x="228600" y="952500"/>
            <a:ext cx="17780000" cy="7620000"/>
          </a:xfrm>
          <a:prstGeom prst="rect">
            <a:avLst/>
          </a:prstGeom>
        </p:spPr>
      </p:pic>
    </p:spTree>
    <p:extLst>
      <p:ext uri="{BB962C8B-B14F-4D97-AF65-F5344CB8AC3E}">
        <p14:creationId xmlns:p14="http://schemas.microsoft.com/office/powerpoint/2010/main" val="48246942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90600" y="2628900"/>
            <a:ext cx="16078200" cy="3103414"/>
          </a:xfrm>
          <a:prstGeom prst="rect">
            <a:avLst/>
          </a:prstGeom>
        </p:spPr>
        <p:txBody>
          <a:bodyPr wrap="square" lIns="0" tIns="0" rIns="0" bIns="0" rtlCol="0" anchor="t">
            <a:spAutoFit/>
          </a:bodyPr>
          <a:lstStyle/>
          <a:p>
            <a:pPr algn="just">
              <a:lnSpc>
                <a:spcPct val="110000"/>
              </a:lnSpc>
              <a:spcAft>
                <a:spcPts val="1200"/>
              </a:spcAft>
            </a:pPr>
            <a:r>
              <a:rPr lang="fr-FR" sz="3500" dirty="0">
                <a:solidFill>
                  <a:srgbClr val="F9FAFD"/>
                </a:solidFill>
                <a:latin typeface="Glacial Indifference" panose="020B0604020202020204" charset="0"/>
              </a:rPr>
              <a:t>11</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l’État communique-t-il avec ses citoyens et citoyennes pour cela ?</a:t>
            </a:r>
            <a:endPar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914400" lvl="1" algn="just">
              <a:lnSpc>
                <a:spcPct val="110000"/>
              </a:lnSpc>
              <a:spcAft>
                <a:spcPts val="1200"/>
              </a:spcAft>
            </a:pPr>
            <a:r>
              <a:rPr lang="fr-FR" sz="3500" dirty="0">
                <a:solidFill>
                  <a:schemeClr val="bg1"/>
                </a:solidFill>
                <a:latin typeface="Glacial Indifference" panose="020B0604020202020204" charset="0"/>
              </a:rPr>
              <a:t>	↓</a:t>
            </a:r>
          </a:p>
          <a:p>
            <a:pPr marL="914400" lvl="1" indent="-457200" algn="just">
              <a:lnSpc>
                <a:spcPct val="110000"/>
              </a:lnSpc>
              <a:spcAft>
                <a:spcPts val="3600"/>
              </a:spcAft>
              <a:buFont typeface="Arial" panose="020B0604020202020204" pitchFamily="34" charset="0"/>
              <a:buChar char="•"/>
            </a:pPr>
            <a:r>
              <a:rPr lang="fr-FR" sz="3500" dirty="0">
                <a:solidFill>
                  <a:schemeClr val="bg1"/>
                </a:solidFill>
                <a:latin typeface="Glacial Indifference" panose="020B0604020202020204" charset="0"/>
              </a:rPr>
              <a:t>composante informative</a:t>
            </a:r>
          </a:p>
          <a:p>
            <a:pPr marL="914400" lvl="1" indent="-457200" algn="just">
              <a:lnSpc>
                <a:spcPct val="110000"/>
              </a:lnSpc>
              <a:spcAft>
                <a:spcPts val="4800"/>
              </a:spcAft>
              <a:buFont typeface="Arial" panose="020B0604020202020204" pitchFamily="34" charset="0"/>
              <a:buChar char="•"/>
            </a:pPr>
            <a:r>
              <a:rPr lang="fr-FR" sz="3500" dirty="0">
                <a:solidFill>
                  <a:schemeClr val="bg1"/>
                </a:solidFill>
                <a:latin typeface="Glacial Indifference" panose="020B0604020202020204" charset="0"/>
              </a:rPr>
              <a:t>composante et visée mimétique</a:t>
            </a:r>
          </a:p>
        </p:txBody>
      </p:sp>
      <p:sp>
        <p:nvSpPr>
          <p:cNvPr id="3" name="TextBox 2">
            <a:extLst>
              <a:ext uri="{FF2B5EF4-FFF2-40B4-BE49-F238E27FC236}">
                <a16:creationId xmlns:a16="http://schemas.microsoft.com/office/drawing/2014/main" id="{69DECB4F-2D98-F226-85BE-99704C7C0226}"/>
              </a:ext>
            </a:extLst>
          </p:cNvPr>
          <p:cNvSpPr txBox="1"/>
          <p:nvPr/>
        </p:nvSpPr>
        <p:spPr>
          <a:xfrm>
            <a:off x="914400" y="1043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91654695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324100"/>
            <a:ext cx="16459200" cy="6773649"/>
          </a:xfrm>
          <a:prstGeom prst="rect">
            <a:avLst/>
          </a:prstGeom>
        </p:spPr>
        <p:txBody>
          <a:bodyPr wrap="square" lIns="0" tIns="0" rIns="0" bIns="0" rtlCol="0" anchor="t">
            <a:spAutoFit/>
          </a:bodyPr>
          <a:lstStyle/>
          <a:p>
            <a:pPr algn="just"/>
            <a:r>
              <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Polyphonie de voix entre l’État et d’autres annonceurs</a:t>
            </a:r>
          </a:p>
          <a:p>
            <a:pPr algn="just"/>
            <a:endParaRPr lang="fr-FR" sz="3500" dirty="0">
              <a:solidFill>
                <a:srgbClr val="F9FAFD"/>
              </a:solidFill>
              <a:latin typeface="Glacial Indifference" panose="020B0604020202020204" charset="0"/>
            </a:endParaRPr>
          </a:p>
          <a:p>
            <a:pPr algn="just">
              <a:lnSpc>
                <a:spcPct val="110000"/>
              </a:lnSpc>
              <a:spcAft>
                <a:spcPts val="1200"/>
              </a:spcAft>
            </a:pPr>
            <a:r>
              <a:rPr lang="fr-FR" sz="3500" dirty="0">
                <a:solidFill>
                  <a:srgbClr val="F9FAFD"/>
                </a:solidFill>
                <a:latin typeface="Glacial Indifference" panose="020B0604020202020204" charset="0"/>
              </a:rPr>
              <a:t>Parfois, l’État </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se sert de "discours autrui" pour faire entendre sa voix (→ polyphonie)</a:t>
            </a:r>
          </a:p>
          <a:p>
            <a:pPr marL="914400" lvl="1" algn="just">
              <a:lnSpc>
                <a:spcPct val="110000"/>
              </a:lnSpc>
              <a:spcAft>
                <a:spcPts val="600"/>
              </a:spcAft>
            </a:pPr>
            <a:r>
              <a:rPr lang="fr-FR" sz="3500" dirty="0">
                <a:solidFill>
                  <a:schemeClr val="bg1"/>
                </a:solidFill>
                <a:latin typeface="Glacial Indifference" panose="020B0604020202020204" charset="0"/>
              </a:rPr>
              <a:t>	↓</a:t>
            </a:r>
            <a:endParaRPr lang="fr-FR" sz="3500" i="1" dirty="0">
              <a:solidFill>
                <a:schemeClr val="bg1"/>
              </a:solidFill>
              <a:latin typeface="Glacial Indifference" panose="020B0604020202020204" charset="0"/>
            </a:endParaRPr>
          </a:p>
          <a:p>
            <a:pPr marL="0" lvl="1" algn="just">
              <a:lnSpc>
                <a:spcPct val="110000"/>
              </a:lnSpc>
              <a:spcAft>
                <a:spcPts val="600"/>
              </a:spcAft>
            </a:pPr>
            <a:r>
              <a:rPr lang="fr-FR" sz="3500" dirty="0">
                <a:solidFill>
                  <a:schemeClr val="bg1"/>
                </a:solidFill>
                <a:latin typeface="Glacial Indifference" panose="020B0604020202020204" charset="0"/>
              </a:rPr>
              <a:t>C’est le cas de certaines campagnes – sociétales ou commerciales - promues par des </a:t>
            </a:r>
            <a:r>
              <a:rPr lang="fr-FR" sz="3500" u="sng" dirty="0">
                <a:solidFill>
                  <a:schemeClr val="bg1"/>
                </a:solidFill>
                <a:latin typeface="Glacial Indifference" panose="020B0604020202020204" charset="0"/>
              </a:rPr>
              <a:t>entreprises privées</a:t>
            </a:r>
            <a:r>
              <a:rPr lang="fr-FR" sz="3500" dirty="0">
                <a:solidFill>
                  <a:schemeClr val="bg1"/>
                </a:solidFill>
                <a:latin typeface="Glacial Indifference" panose="020B0604020202020204" charset="0"/>
              </a:rPr>
              <a:t> et portant sur des sujets tels que la </a:t>
            </a:r>
            <a:r>
              <a:rPr lang="fr-FR" sz="3500" u="sng" dirty="0">
                <a:solidFill>
                  <a:schemeClr val="bg1"/>
                </a:solidFill>
                <a:latin typeface="Glacial Indifference" panose="020B0604020202020204" charset="0"/>
              </a:rPr>
              <a:t>nourriture</a:t>
            </a:r>
            <a:r>
              <a:rPr lang="fr-FR" sz="3500" dirty="0">
                <a:solidFill>
                  <a:schemeClr val="bg1"/>
                </a:solidFill>
                <a:latin typeface="Glacial Indifference" panose="020B0604020202020204" charset="0"/>
              </a:rPr>
              <a:t> ou le </a:t>
            </a:r>
            <a:r>
              <a:rPr lang="fr-FR" sz="3500" u="sng" dirty="0">
                <a:solidFill>
                  <a:schemeClr val="bg1"/>
                </a:solidFill>
                <a:latin typeface="Glacial Indifference" panose="020B0604020202020204" charset="0"/>
              </a:rPr>
              <a:t>jeu de hasard</a:t>
            </a:r>
          </a:p>
          <a:p>
            <a:pPr marL="0" lvl="1" algn="just">
              <a:lnSpc>
                <a:spcPct val="110000"/>
              </a:lnSpc>
              <a:spcAft>
                <a:spcPts val="600"/>
              </a:spcAft>
            </a:pPr>
            <a:r>
              <a:rPr lang="fr-FR" sz="3500" dirty="0">
                <a:solidFill>
                  <a:schemeClr val="bg1"/>
                </a:solidFill>
                <a:latin typeface="Glacial Indifference" panose="020B0604020202020204" charset="0"/>
              </a:rPr>
              <a:t>		↓</a:t>
            </a:r>
          </a:p>
          <a:p>
            <a:pPr marL="0" lvl="1" algn="just">
              <a:lnSpc>
                <a:spcPct val="110000"/>
              </a:lnSpc>
              <a:spcAft>
                <a:spcPts val="600"/>
              </a:spcAft>
            </a:pPr>
            <a:r>
              <a:rPr lang="fr-FR" sz="3500" dirty="0">
                <a:solidFill>
                  <a:schemeClr val="bg1"/>
                </a:solidFill>
                <a:latin typeface="Glacial Indifference" panose="020B0604020202020204" charset="0"/>
              </a:rPr>
              <a:t>une polyphonie s’établit dans ces discours </a:t>
            </a:r>
            <a:r>
              <a:rPr lang="fr-FR" sz="3500" u="sng" dirty="0">
                <a:solidFill>
                  <a:schemeClr val="bg1"/>
                </a:solidFill>
                <a:latin typeface="Glacial Indifference" panose="020B0604020202020204" charset="0"/>
              </a:rPr>
              <a:t>entre la parole de l’État "à l’extérieur" et la parole imputable à l’annonceur de la publicité</a:t>
            </a:r>
            <a:r>
              <a:rPr lang="fr-FR" sz="3500" dirty="0">
                <a:solidFill>
                  <a:schemeClr val="bg1"/>
                </a:solidFill>
                <a:latin typeface="Glacial Indifference" panose="020B0604020202020204" charset="0"/>
              </a:rPr>
              <a:t>, parce que la loi impose d’insérer dans ces annonces des messages spécifiques </a:t>
            </a:r>
            <a:r>
              <a:rPr kumimoji="0" lang="fr-FR" sz="3500" b="0" strike="noStrike" kern="1200" cap="none" spc="0" normalizeH="0" baseline="0" noProof="0" dirty="0">
                <a:ln>
                  <a:noFill/>
                </a:ln>
                <a:solidFill>
                  <a:srgbClr val="F9FAFD"/>
                </a:solidFill>
                <a:effectLst/>
                <a:uLnTx/>
                <a:uFillTx/>
                <a:latin typeface="Glacial Indifference" panose="020B0604020202020204" charset="0"/>
                <a:ea typeface="+mn-ea"/>
                <a:cs typeface="+mn-cs"/>
              </a:rPr>
              <a:t>→ cette polyphonie inscrit donc dans l’annonce publicitaire une composante légale</a:t>
            </a:r>
            <a:endParaRPr lang="fr-FR" sz="3500" dirty="0">
              <a:solidFill>
                <a:schemeClr val="bg1"/>
              </a:solidFill>
              <a:latin typeface="Glacial Indifference" panose="020B0604020202020204" charset="0"/>
            </a:endParaRPr>
          </a:p>
        </p:txBody>
      </p:sp>
      <p:sp>
        <p:nvSpPr>
          <p:cNvPr id="3" name="TextBox 2">
            <a:extLst>
              <a:ext uri="{FF2B5EF4-FFF2-40B4-BE49-F238E27FC236}">
                <a16:creationId xmlns:a16="http://schemas.microsoft.com/office/drawing/2014/main" id="{A34DF79E-F61D-D00A-1867-078C0F56F54F}"/>
              </a:ext>
            </a:extLst>
          </p:cNvPr>
          <p:cNvSpPr txBox="1"/>
          <p:nvPr/>
        </p:nvSpPr>
        <p:spPr>
          <a:xfrm>
            <a:off x="762000" y="7239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4805099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451467"/>
            <a:ext cx="16459200" cy="6135013"/>
          </a:xfrm>
          <a:prstGeom prst="rect">
            <a:avLst/>
          </a:prstGeom>
        </p:spPr>
        <p:txBody>
          <a:bodyPr wrap="square" lIns="0" tIns="0" rIns="0" bIns="0" rtlCol="0" anchor="t">
            <a:spAutoFit/>
          </a:bodyPr>
          <a:lstStyle/>
          <a:p>
            <a:pPr algn="just">
              <a:spcAft>
                <a:spcPts val="1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p>
          <a:p>
            <a:pPr algn="just"/>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lnSpc>
                <a:spcPct val="110000"/>
              </a:lnSpc>
              <a:spcAft>
                <a:spcPts val="6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fixant les conditions relatives aux informations à caractère sanitaire devant accompagner les messages publicitaires ou promotionnels en faveur de certains aliments et boissons</a:t>
            </a:r>
          </a:p>
          <a:p>
            <a:pPr marL="0" lvl="1" algn="just">
              <a:lnSpc>
                <a:spcPct val="110000"/>
              </a:lnSpc>
              <a:spcAft>
                <a:spcPts val="600"/>
              </a:spcAft>
            </a:pPr>
            <a:endParaRPr lang="fr-FR" sz="3500" dirty="0">
              <a:solidFill>
                <a:schemeClr val="bg1"/>
              </a:solidFill>
              <a:latin typeface="Glacial Indifference" panose="020B0604020202020204" charset="0"/>
            </a:endParaRPr>
          </a:p>
          <a:p>
            <a:pPr marL="0" lvl="1" algn="just">
              <a:lnSpc>
                <a:spcPct val="110000"/>
              </a:lnSpc>
              <a:spcAft>
                <a:spcPts val="600"/>
              </a:spcAft>
            </a:pPr>
            <a:r>
              <a:rPr lang="fr-FR" sz="3500" dirty="0">
                <a:solidFill>
                  <a:schemeClr val="bg1"/>
                </a:solidFill>
                <a:latin typeface="Glacial Indifference" panose="020B0604020202020204" charset="0"/>
                <a:hlinkClick r:id="rId3">
                  <a:extLst>
                    <a:ext uri="{A12FA001-AC4F-418D-AE19-62706E023703}">
                      <ahyp:hlinkClr xmlns:ahyp="http://schemas.microsoft.com/office/drawing/2018/hyperlinkcolor" val="tx"/>
                    </a:ext>
                  </a:extLst>
                </a:hlinkClick>
              </a:rPr>
              <a:t>Arrêté du 8 juin 2010</a:t>
            </a:r>
            <a:r>
              <a:rPr lang="fr-FR" sz="3500" dirty="0">
                <a:solidFill>
                  <a:schemeClr val="bg1"/>
                </a:solidFill>
                <a:latin typeface="Glacial Indifference" panose="020B0604020202020204" charset="0"/>
              </a:rPr>
              <a:t> fixant le contenu et les modalités d'affichage des messages de mise en garde prévus par les articles 26, 28, 29 et 33 de la loi n° 2010-476 du 12 mai 2010 relative à l'ouverture à la concurrence et à la régulation du secteur des jeux d'argent et de hasard en ligne</a:t>
            </a:r>
          </a:p>
        </p:txBody>
      </p:sp>
      <p:sp>
        <p:nvSpPr>
          <p:cNvPr id="3" name="TextBox 2">
            <a:extLst>
              <a:ext uri="{FF2B5EF4-FFF2-40B4-BE49-F238E27FC236}">
                <a16:creationId xmlns:a16="http://schemas.microsoft.com/office/drawing/2014/main" id="{2D960B0E-3D86-7936-1FCA-A1D1979BE210}"/>
              </a:ext>
            </a:extLst>
          </p:cNvPr>
          <p:cNvSpPr txBox="1"/>
          <p:nvPr/>
        </p:nvSpPr>
        <p:spPr>
          <a:xfrm>
            <a:off x="7620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17604713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1790700"/>
            <a:ext cx="16459200" cy="8125109"/>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0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 art. 1</a:t>
            </a:r>
          </a:p>
          <a:p>
            <a:pPr marL="0" lvl="1" algn="just">
              <a:spcAft>
                <a:spcPts val="1800"/>
              </a:spcAft>
            </a:pPr>
            <a:r>
              <a:rPr lang="fr-FR" sz="3400" dirty="0">
                <a:solidFill>
                  <a:schemeClr val="bg1"/>
                </a:solidFill>
                <a:latin typeface="Glacial Indifference" panose="020B0604020202020204" charset="0"/>
              </a:rPr>
              <a:t>Exemples </a:t>
            </a:r>
          </a:p>
          <a:p>
            <a:pPr marL="0" lvl="1" algn="just">
              <a:lnSpc>
                <a:spcPct val="110000"/>
              </a:lnSpc>
              <a:spcAft>
                <a:spcPts val="600"/>
              </a:spcAft>
            </a:pPr>
            <a:r>
              <a:rPr lang="fr-FR" sz="3400" dirty="0">
                <a:solidFill>
                  <a:schemeClr val="bg1"/>
                </a:solidFill>
                <a:latin typeface="Glacial Indifference" panose="020B0604020202020204" charset="0"/>
              </a:rPr>
              <a:t>"Pour votre santé, mangez au moins cinq fruits et légumes par jour" </a:t>
            </a:r>
          </a:p>
          <a:p>
            <a:pPr marL="0" lvl="1" algn="just">
              <a:lnSpc>
                <a:spcPct val="110000"/>
              </a:lnSpc>
              <a:spcAft>
                <a:spcPts val="600"/>
              </a:spcAft>
            </a:pPr>
            <a:r>
              <a:rPr lang="fr-FR" sz="3400" dirty="0">
                <a:solidFill>
                  <a:schemeClr val="bg1"/>
                </a:solidFill>
                <a:latin typeface="Glacial Indifference" panose="020B0604020202020204" charset="0"/>
              </a:rPr>
              <a:t>"Pour votre santé, pratiquez une activité physique régulière"</a:t>
            </a:r>
          </a:p>
          <a:p>
            <a:pPr marL="0" lvl="1" algn="just">
              <a:lnSpc>
                <a:spcPct val="110000"/>
              </a:lnSpc>
              <a:spcAft>
                <a:spcPts val="600"/>
              </a:spcAft>
            </a:pPr>
            <a:r>
              <a:rPr lang="fr-FR" sz="3400" dirty="0">
                <a:solidFill>
                  <a:schemeClr val="bg1"/>
                </a:solidFill>
                <a:latin typeface="Glacial Indifference" panose="020B0604020202020204" charset="0"/>
              </a:rPr>
              <a:t>"Pour votre santé, évitez de manger trop gras, trop sucré, trop salé"</a:t>
            </a:r>
          </a:p>
          <a:p>
            <a:pPr marL="0" lvl="1" algn="just">
              <a:lnSpc>
                <a:spcPct val="110000"/>
              </a:lnSpc>
              <a:spcAft>
                <a:spcPts val="3000"/>
              </a:spcAft>
            </a:pPr>
            <a:r>
              <a:rPr lang="fr-FR" sz="3400" dirty="0">
                <a:solidFill>
                  <a:schemeClr val="bg1"/>
                </a:solidFill>
                <a:latin typeface="Glacial Indifference" panose="020B0604020202020204" charset="0"/>
              </a:rPr>
              <a:t>"Pour votre santé, évitez de grignoter entre les repas"</a:t>
            </a:r>
          </a:p>
          <a:p>
            <a:pPr marL="0" lvl="1" algn="just">
              <a:lnSpc>
                <a:spcPct val="110000"/>
              </a:lnSpc>
              <a:spcAft>
                <a:spcPts val="600"/>
              </a:spcAft>
            </a:pPr>
            <a:r>
              <a:rPr lang="fr-FR" sz="3400" dirty="0">
                <a:solidFill>
                  <a:schemeClr val="bg1"/>
                </a:solidFill>
                <a:latin typeface="Glacial Indifference" panose="020B0604020202020204" charset="0"/>
              </a:rPr>
              <a:t>« Dans le cas de messages publicitaires ou promotionnels pour les préparations à base de céréales et les aliments pour bébé […], l'information à caractère sanitaire est la suivante : "Apprenez à votre enfant à ne pas grignoter entre les repas" et "Bouger, jouer est indispensable au développement de votre enfant" ».</a:t>
            </a:r>
          </a:p>
        </p:txBody>
      </p:sp>
      <p:sp>
        <p:nvSpPr>
          <p:cNvPr id="3" name="TextBox 2">
            <a:extLst>
              <a:ext uri="{FF2B5EF4-FFF2-40B4-BE49-F238E27FC236}">
                <a16:creationId xmlns:a16="http://schemas.microsoft.com/office/drawing/2014/main" id="{2F27C179-BB7F-8DE5-3C68-CB0ED71D2196}"/>
              </a:ext>
            </a:extLst>
          </p:cNvPr>
          <p:cNvSpPr txBox="1"/>
          <p:nvPr/>
        </p:nvSpPr>
        <p:spPr>
          <a:xfrm>
            <a:off x="762000" y="2667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415079004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1942706"/>
            <a:ext cx="16459200" cy="7696594"/>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lnSpc>
                <a:spcPct val="110000"/>
              </a:lnSpc>
              <a:spcAft>
                <a:spcPts val="30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 art. 1</a:t>
            </a:r>
          </a:p>
          <a:p>
            <a:pPr marL="0" lvl="1" algn="just">
              <a:lnSpc>
                <a:spcPct val="110000"/>
              </a:lnSpc>
              <a:spcAft>
                <a:spcPts val="1800"/>
              </a:spcAft>
            </a:pPr>
            <a:r>
              <a:rPr lang="fr-FR" sz="3400" dirty="0">
                <a:solidFill>
                  <a:schemeClr val="bg1"/>
                </a:solidFill>
                <a:latin typeface="Glacial Indifference" panose="020B0604020202020204" charset="0"/>
              </a:rPr>
              <a:t>« Pour les écrans publicitaires télédiffusés ou radiodiffusés encadrant les programmes jeunesse destinés aux enfants ou insérés dans ces programmes et pour les publicités insérées dans la presse destinée aux enfants, les mêmes informations à caractère sanitaire peuvent être formulées en utilisant le tutoiement ou remplacées par le jeu d'informations suivantes : </a:t>
            </a:r>
          </a:p>
          <a:p>
            <a:pPr marL="0" lvl="1" algn="just">
              <a:lnSpc>
                <a:spcPct val="110000"/>
              </a:lnSpc>
              <a:spcAft>
                <a:spcPts val="600"/>
              </a:spcAft>
            </a:pPr>
            <a:r>
              <a:rPr lang="fr-FR" sz="3400" dirty="0">
                <a:solidFill>
                  <a:schemeClr val="bg1"/>
                </a:solidFill>
                <a:latin typeface="Glacial Indifference" panose="020B0604020202020204" charset="0"/>
              </a:rPr>
              <a:t>" Pour bien grandir, mange au moins cinq fruits et légumes par jour", </a:t>
            </a:r>
          </a:p>
          <a:p>
            <a:pPr marL="0" lvl="1" algn="just">
              <a:lnSpc>
                <a:spcPct val="110000"/>
              </a:lnSpc>
              <a:spcAft>
                <a:spcPts val="600"/>
              </a:spcAft>
            </a:pPr>
            <a:r>
              <a:rPr lang="fr-FR" sz="3400" dirty="0">
                <a:solidFill>
                  <a:schemeClr val="bg1"/>
                </a:solidFill>
                <a:latin typeface="Glacial Indifference" panose="020B0604020202020204" charset="0"/>
              </a:rPr>
              <a:t>"Pour être en forme, dépense-toi bien", </a:t>
            </a:r>
          </a:p>
          <a:p>
            <a:pPr marL="0" lvl="1" algn="just">
              <a:lnSpc>
                <a:spcPct val="110000"/>
              </a:lnSpc>
              <a:spcAft>
                <a:spcPts val="600"/>
              </a:spcAft>
            </a:pPr>
            <a:r>
              <a:rPr lang="fr-FR" sz="3400" dirty="0">
                <a:solidFill>
                  <a:schemeClr val="bg1"/>
                </a:solidFill>
                <a:latin typeface="Glacial Indifference" panose="020B0604020202020204" charset="0"/>
              </a:rPr>
              <a:t>"Pour bien grandir, ne mange pas trop gras, trop sucré, trop salé" et </a:t>
            </a:r>
          </a:p>
          <a:p>
            <a:pPr marL="0" lvl="1" algn="just">
              <a:lnSpc>
                <a:spcPct val="110000"/>
              </a:lnSpc>
              <a:spcAft>
                <a:spcPts val="600"/>
              </a:spcAft>
            </a:pPr>
            <a:r>
              <a:rPr lang="fr-FR" sz="3400" dirty="0">
                <a:solidFill>
                  <a:schemeClr val="bg1"/>
                </a:solidFill>
                <a:latin typeface="Glacial Indifference" panose="020B0604020202020204" charset="0"/>
              </a:rPr>
              <a:t>"Pour être en forme, évite de grignoter dans la journée". »</a:t>
            </a:r>
          </a:p>
        </p:txBody>
      </p:sp>
      <p:sp>
        <p:nvSpPr>
          <p:cNvPr id="3" name="TextBox 2">
            <a:extLst>
              <a:ext uri="{FF2B5EF4-FFF2-40B4-BE49-F238E27FC236}">
                <a16:creationId xmlns:a16="http://schemas.microsoft.com/office/drawing/2014/main" id="{31449E00-836D-F047-1513-C443D09FC37D}"/>
              </a:ext>
            </a:extLst>
          </p:cNvPr>
          <p:cNvSpPr txBox="1"/>
          <p:nvPr/>
        </p:nvSpPr>
        <p:spPr>
          <a:xfrm>
            <a:off x="762000" y="419100"/>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56434297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387679"/>
            <a:ext cx="16459200" cy="6260816"/>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0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 art. 1</a:t>
            </a:r>
          </a:p>
          <a:p>
            <a:pPr marL="0" lvl="1" algn="just">
              <a:lnSpc>
                <a:spcPct val="110000"/>
              </a:lnSpc>
              <a:spcAft>
                <a:spcPts val="1800"/>
              </a:spcAft>
            </a:pPr>
            <a:r>
              <a:rPr lang="fr-FR" sz="3400" dirty="0">
                <a:solidFill>
                  <a:schemeClr val="bg1"/>
                </a:solidFill>
                <a:latin typeface="Glacial Indifference" panose="020B0604020202020204" charset="0"/>
              </a:rPr>
              <a:t>« Les informations à caractère sanitaire seront présentées d'une manière aisément lisible ou audible, respectueuse de leur vocation de santé publique et clairement distinguable du message publicitaire ou promotionnel.</a:t>
            </a:r>
          </a:p>
          <a:p>
            <a:pPr marL="0" lvl="1" algn="just">
              <a:lnSpc>
                <a:spcPct val="110000"/>
              </a:lnSpc>
              <a:spcAft>
                <a:spcPts val="1800"/>
              </a:spcAft>
            </a:pPr>
            <a:r>
              <a:rPr lang="fr-FR" sz="3400" dirty="0">
                <a:solidFill>
                  <a:schemeClr val="bg1"/>
                </a:solidFill>
                <a:latin typeface="Glacial Indifference" panose="020B0604020202020204" charset="0"/>
              </a:rPr>
              <a:t>Les informations à caractère sanitaire sont utilisées au sein de chaque campagne publicitaire de manière à garantir, par type de support publicitaire ou promotionnel, l'apparition régulière de chacune d'elle sur une quantité égale de messages publicitaires ou promotionnels […] »</a:t>
            </a:r>
          </a:p>
        </p:txBody>
      </p:sp>
      <p:sp>
        <p:nvSpPr>
          <p:cNvPr id="3" name="TextBox 2">
            <a:extLst>
              <a:ext uri="{FF2B5EF4-FFF2-40B4-BE49-F238E27FC236}">
                <a16:creationId xmlns:a16="http://schemas.microsoft.com/office/drawing/2014/main" id="{B45A13CA-26C2-CDF7-35E6-4C1485C1D03E}"/>
              </a:ext>
            </a:extLst>
          </p:cNvPr>
          <p:cNvSpPr txBox="1"/>
          <p:nvPr/>
        </p:nvSpPr>
        <p:spPr>
          <a:xfrm>
            <a:off x="762000" y="662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03522618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306270"/>
            <a:ext cx="16459200" cy="6836359"/>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0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 art. 2</a:t>
            </a:r>
          </a:p>
          <a:p>
            <a:pPr marL="0" lvl="1" algn="just">
              <a:lnSpc>
                <a:spcPct val="110000"/>
              </a:lnSpc>
              <a:spcAft>
                <a:spcPts val="1800"/>
              </a:spcAft>
            </a:pPr>
            <a:r>
              <a:rPr lang="fr-FR" sz="3400" dirty="0">
                <a:solidFill>
                  <a:schemeClr val="bg1"/>
                </a:solidFill>
                <a:latin typeface="Glacial Indifference" panose="020B0604020202020204" charset="0"/>
              </a:rPr>
              <a:t>« Pour les messages publicitaires diffusés </a:t>
            </a:r>
            <a:r>
              <a:rPr lang="fr-FR" sz="3400" u="sng" dirty="0">
                <a:solidFill>
                  <a:schemeClr val="bg1"/>
                </a:solidFill>
                <a:latin typeface="Glacial Indifference" panose="020B0604020202020204" charset="0"/>
              </a:rPr>
              <a:t>à la télévision et au cinéma</a:t>
            </a:r>
            <a:r>
              <a:rPr lang="fr-FR" sz="3400" dirty="0">
                <a:solidFill>
                  <a:schemeClr val="bg1"/>
                </a:solidFill>
                <a:latin typeface="Glacial Indifference" panose="020B0604020202020204" charset="0"/>
              </a:rPr>
              <a:t>, l'information sanitaire mentionnée à l'article 1</a:t>
            </a:r>
            <a:r>
              <a:rPr lang="fr-FR" sz="3400" baseline="30000" dirty="0">
                <a:solidFill>
                  <a:schemeClr val="bg1"/>
                </a:solidFill>
                <a:latin typeface="Glacial Indifference" panose="020B0604020202020204" charset="0"/>
              </a:rPr>
              <a:t>er</a:t>
            </a:r>
            <a:r>
              <a:rPr lang="fr-FR" sz="3400" dirty="0">
                <a:solidFill>
                  <a:schemeClr val="bg1"/>
                </a:solidFill>
                <a:latin typeface="Glacial Indifference" panose="020B0604020202020204" charset="0"/>
              </a:rPr>
              <a:t> est soit incluse dans un bandeau fixe ou défilant maintenu pendant toute la durée d'émission du message publicitaire, soit présentée dans un écran suivant immédiatement le message publicitaire. Dans le cas d'un bandeau, celui-ci recouvre au moins 7 % de la hauteur de l'écran.</a:t>
            </a:r>
          </a:p>
          <a:p>
            <a:pPr marL="0" lvl="1" algn="just">
              <a:lnSpc>
                <a:spcPct val="110000"/>
              </a:lnSpc>
              <a:spcAft>
                <a:spcPts val="1800"/>
              </a:spcAft>
            </a:pPr>
            <a:r>
              <a:rPr lang="fr-FR" sz="3400" dirty="0">
                <a:solidFill>
                  <a:schemeClr val="bg1"/>
                </a:solidFill>
                <a:latin typeface="Glacial Indifference" panose="020B0604020202020204" charset="0"/>
              </a:rPr>
              <a:t>Sa présentation respecte les règles et usages de bonnes pratiques régulièrement définis par la profession, et notamment les règles édictées par le Bureau de vérification de la publicité ».</a:t>
            </a:r>
          </a:p>
        </p:txBody>
      </p:sp>
      <p:sp>
        <p:nvSpPr>
          <p:cNvPr id="3" name="TextBox 2">
            <a:extLst>
              <a:ext uri="{FF2B5EF4-FFF2-40B4-BE49-F238E27FC236}">
                <a16:creationId xmlns:a16="http://schemas.microsoft.com/office/drawing/2014/main" id="{CB61FA92-8FAE-4413-83F7-DA8E591601C3}"/>
              </a:ext>
            </a:extLst>
          </p:cNvPr>
          <p:cNvSpPr txBox="1"/>
          <p:nvPr/>
        </p:nvSpPr>
        <p:spPr>
          <a:xfrm>
            <a:off x="762000" y="662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97694111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1714500"/>
            <a:ext cx="16459200" cy="8064387"/>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0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 art. 3</a:t>
            </a:r>
          </a:p>
          <a:p>
            <a:pPr marL="0" lvl="1" algn="just">
              <a:lnSpc>
                <a:spcPct val="110000"/>
              </a:lnSpc>
              <a:spcAft>
                <a:spcPts val="600"/>
              </a:spcAft>
            </a:pPr>
            <a:r>
              <a:rPr lang="fr-FR" sz="3400" dirty="0">
                <a:solidFill>
                  <a:schemeClr val="bg1"/>
                </a:solidFill>
                <a:latin typeface="Glacial Indifference" panose="020B0604020202020204" charset="0"/>
              </a:rPr>
              <a:t>« Dans le cas de messages publicitaires diffusés à la </a:t>
            </a:r>
            <a:r>
              <a:rPr lang="fr-FR" sz="3400" u="sng" dirty="0">
                <a:solidFill>
                  <a:schemeClr val="bg1"/>
                </a:solidFill>
                <a:latin typeface="Glacial Indifference" panose="020B0604020202020204" charset="0"/>
              </a:rPr>
              <a:t>radio</a:t>
            </a:r>
            <a:r>
              <a:rPr lang="fr-FR" sz="3400" dirty="0">
                <a:solidFill>
                  <a:schemeClr val="bg1"/>
                </a:solidFill>
                <a:latin typeface="Glacial Indifference" panose="020B0604020202020204" charset="0"/>
              </a:rPr>
              <a:t>, l'information à caractère sanitaire mentionnée à l'article 1</a:t>
            </a:r>
            <a:r>
              <a:rPr lang="fr-FR" sz="3400" baseline="30000" dirty="0">
                <a:solidFill>
                  <a:schemeClr val="bg1"/>
                </a:solidFill>
                <a:latin typeface="Glacial Indifference" panose="020B0604020202020204" charset="0"/>
              </a:rPr>
              <a:t>er</a:t>
            </a:r>
            <a:r>
              <a:rPr lang="fr-FR" sz="3400" dirty="0">
                <a:solidFill>
                  <a:schemeClr val="bg1"/>
                </a:solidFill>
                <a:latin typeface="Glacial Indifference" panose="020B0604020202020204" charset="0"/>
              </a:rPr>
              <a:t> est diffusée immédiatement après le message publicitaire.</a:t>
            </a:r>
          </a:p>
          <a:p>
            <a:pPr marL="0" lvl="1" algn="just">
              <a:lnSpc>
                <a:spcPct val="110000"/>
              </a:lnSpc>
              <a:spcAft>
                <a:spcPts val="600"/>
              </a:spcAft>
            </a:pPr>
            <a:r>
              <a:rPr lang="fr-FR" sz="3400" dirty="0">
                <a:solidFill>
                  <a:schemeClr val="bg1"/>
                </a:solidFill>
                <a:latin typeface="Glacial Indifference" panose="020B0604020202020204" charset="0"/>
              </a:rPr>
              <a:t>L'annonceur peut employer les informations mentionnées à l'article 1</a:t>
            </a:r>
            <a:r>
              <a:rPr lang="fr-FR" sz="3400" baseline="30000" dirty="0">
                <a:solidFill>
                  <a:schemeClr val="bg1"/>
                </a:solidFill>
                <a:latin typeface="Glacial Indifference" panose="020B0604020202020204" charset="0"/>
              </a:rPr>
              <a:t>er</a:t>
            </a:r>
            <a:r>
              <a:rPr lang="fr-FR" sz="3400" dirty="0">
                <a:solidFill>
                  <a:schemeClr val="bg1"/>
                </a:solidFill>
                <a:latin typeface="Glacial Indifference" panose="020B0604020202020204" charset="0"/>
              </a:rPr>
              <a:t> ou, à défaut, le jeu d'informations suivantes :</a:t>
            </a:r>
          </a:p>
          <a:p>
            <a:pPr marL="0" lvl="1" algn="just">
              <a:lnSpc>
                <a:spcPct val="110000"/>
              </a:lnSpc>
              <a:spcAft>
                <a:spcPts val="600"/>
              </a:spcAft>
            </a:pPr>
            <a:r>
              <a:rPr lang="fr-FR" sz="3400" dirty="0">
                <a:solidFill>
                  <a:schemeClr val="bg1"/>
                </a:solidFill>
                <a:latin typeface="Glacial Indifference" panose="020B0604020202020204" charset="0"/>
              </a:rPr>
              <a:t>"Pour votre santé, bougez plus", "Pour votre santé, limitez les aliments gras, salés, sucrés" et "Pour votre santé, évitez de grignoter".</a:t>
            </a:r>
          </a:p>
          <a:p>
            <a:pPr marL="0" lvl="1" algn="just">
              <a:lnSpc>
                <a:spcPct val="110000"/>
              </a:lnSpc>
              <a:spcAft>
                <a:spcPts val="600"/>
              </a:spcAft>
            </a:pPr>
            <a:r>
              <a:rPr lang="fr-FR" sz="3400" dirty="0">
                <a:solidFill>
                  <a:schemeClr val="bg1"/>
                </a:solidFill>
                <a:latin typeface="Glacial Indifference" panose="020B0604020202020204" charset="0"/>
              </a:rPr>
              <a:t>Sa présentation respecte également les règles et usages de bonnes pratiques régulièrement définis par la profession.</a:t>
            </a:r>
          </a:p>
          <a:p>
            <a:pPr marL="0" lvl="1" algn="just">
              <a:lnSpc>
                <a:spcPct val="110000"/>
              </a:lnSpc>
              <a:spcAft>
                <a:spcPts val="600"/>
              </a:spcAft>
            </a:pPr>
            <a:r>
              <a:rPr lang="fr-FR" sz="3400" dirty="0">
                <a:solidFill>
                  <a:schemeClr val="bg1"/>
                </a:solidFill>
                <a:latin typeface="Glacial Indifference" panose="020B0604020202020204" charset="0"/>
              </a:rPr>
              <a:t>Les mêmes informations sanitaires peuvent être formulées en utilisant le tutoiement ».</a:t>
            </a:r>
          </a:p>
        </p:txBody>
      </p:sp>
      <p:sp>
        <p:nvSpPr>
          <p:cNvPr id="3" name="TextBox 2">
            <a:extLst>
              <a:ext uri="{FF2B5EF4-FFF2-40B4-BE49-F238E27FC236}">
                <a16:creationId xmlns:a16="http://schemas.microsoft.com/office/drawing/2014/main" id="{3DFA05B3-6714-2559-EA6C-DAE8503A1836}"/>
              </a:ext>
            </a:extLst>
          </p:cNvPr>
          <p:cNvSpPr txBox="1"/>
          <p:nvPr/>
        </p:nvSpPr>
        <p:spPr>
          <a:xfrm>
            <a:off x="762000" y="357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1676587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Freeform 2"/>
          <p:cNvSpPr/>
          <p:nvPr/>
        </p:nvSpPr>
        <p:spPr>
          <a:xfrm>
            <a:off x="0" y="5788480"/>
            <a:ext cx="7518963" cy="4482188"/>
          </a:xfrm>
          <a:custGeom>
            <a:avLst/>
            <a:gdLst/>
            <a:ahLst/>
            <a:cxnLst/>
            <a:rect l="l" t="t" r="r" b="b"/>
            <a:pathLst>
              <a:path w="12580967" h="16026710">
                <a:moveTo>
                  <a:pt x="0" y="0"/>
                </a:moveTo>
                <a:lnTo>
                  <a:pt x="12580967" y="0"/>
                </a:lnTo>
                <a:lnTo>
                  <a:pt x="12580967" y="16026710"/>
                </a:lnTo>
                <a:lnTo>
                  <a:pt x="0" y="16026710"/>
                </a:lnTo>
                <a:lnTo>
                  <a:pt x="0" y="0"/>
                </a:lnTo>
                <a:close/>
              </a:path>
            </a:pathLst>
          </a:custGeom>
          <a:blipFill>
            <a:blip r:embed="rId2"/>
            <a:stretch>
              <a:fillRect l="-67322" b="-257564"/>
            </a:stretch>
          </a:blipFill>
        </p:spPr>
        <p:txBody>
          <a:bodyPr/>
          <a:lstStyle/>
          <a:p>
            <a:endParaRPr lang="it-IT"/>
          </a:p>
        </p:txBody>
      </p:sp>
      <p:sp>
        <p:nvSpPr>
          <p:cNvPr id="3" name="TextBox 3"/>
          <p:cNvSpPr txBox="1"/>
          <p:nvPr/>
        </p:nvSpPr>
        <p:spPr>
          <a:xfrm>
            <a:off x="3786432" y="555625"/>
            <a:ext cx="10715136" cy="1025922"/>
          </a:xfrm>
          <a:prstGeom prst="rect">
            <a:avLst/>
          </a:prstGeom>
        </p:spPr>
        <p:txBody>
          <a:bodyPr lIns="0" tIns="0" rIns="0" bIns="0" rtlCol="0" anchor="t">
            <a:spAutoFit/>
          </a:bodyPr>
          <a:lstStyle/>
          <a:p>
            <a:pPr marL="0" lvl="0" indent="0" algn="ctr">
              <a:lnSpc>
                <a:spcPts val="8000"/>
              </a:lnSpc>
              <a:spcBef>
                <a:spcPct val="0"/>
              </a:spcBef>
            </a:pPr>
            <a:r>
              <a:rPr lang="fr-FR" sz="8000" dirty="0">
                <a:solidFill>
                  <a:srgbClr val="FFFFFF"/>
                </a:solidFill>
                <a:latin typeface="Glacial Indifference"/>
              </a:rPr>
              <a:t>Programme du cours</a:t>
            </a:r>
          </a:p>
        </p:txBody>
      </p:sp>
      <p:sp>
        <p:nvSpPr>
          <p:cNvPr id="8" name="AutoShape 8"/>
          <p:cNvSpPr/>
          <p:nvPr/>
        </p:nvSpPr>
        <p:spPr>
          <a:xfrm>
            <a:off x="5791200" y="3390900"/>
            <a:ext cx="6492240" cy="0"/>
          </a:xfrm>
          <a:prstGeom prst="line">
            <a:avLst/>
          </a:prstGeom>
          <a:ln w="9525" cap="rnd">
            <a:solidFill>
              <a:srgbClr val="FFFFFF"/>
            </a:solidFill>
            <a:prstDash val="solid"/>
            <a:headEnd type="none" w="sm" len="sm"/>
            <a:tailEnd type="none" w="sm" len="sm"/>
          </a:ln>
        </p:spPr>
        <p:txBody>
          <a:bodyPr/>
          <a:lstStyle/>
          <a:p>
            <a:endParaRPr lang="it-IT"/>
          </a:p>
        </p:txBody>
      </p:sp>
      <p:sp>
        <p:nvSpPr>
          <p:cNvPr id="9" name="AutoShape 9"/>
          <p:cNvSpPr/>
          <p:nvPr/>
        </p:nvSpPr>
        <p:spPr>
          <a:xfrm>
            <a:off x="5867400" y="5067300"/>
            <a:ext cx="6492240" cy="0"/>
          </a:xfrm>
          <a:prstGeom prst="line">
            <a:avLst/>
          </a:prstGeom>
          <a:ln w="9525" cap="rnd">
            <a:solidFill>
              <a:srgbClr val="FFFFFF"/>
            </a:solidFill>
            <a:prstDash val="solid"/>
            <a:headEnd type="none" w="sm" len="sm"/>
            <a:tailEnd type="none" w="sm" len="sm"/>
          </a:ln>
        </p:spPr>
        <p:txBody>
          <a:bodyPr/>
          <a:lstStyle/>
          <a:p>
            <a:endParaRPr lang="it-IT"/>
          </a:p>
        </p:txBody>
      </p:sp>
      <p:sp>
        <p:nvSpPr>
          <p:cNvPr id="4" name="TextBox 5">
            <a:extLst>
              <a:ext uri="{FF2B5EF4-FFF2-40B4-BE49-F238E27FC236}">
                <a16:creationId xmlns:a16="http://schemas.microsoft.com/office/drawing/2014/main" id="{B32879FE-BFF8-8447-9A75-5670474D066A}"/>
              </a:ext>
            </a:extLst>
          </p:cNvPr>
          <p:cNvSpPr txBox="1"/>
          <p:nvPr/>
        </p:nvSpPr>
        <p:spPr>
          <a:xfrm>
            <a:off x="4419600" y="2807125"/>
            <a:ext cx="9131069" cy="545021"/>
          </a:xfrm>
          <a:prstGeom prst="rect">
            <a:avLst/>
          </a:prstGeom>
        </p:spPr>
        <p:txBody>
          <a:bodyPr lIns="0" tIns="0" rIns="0" bIns="0" rtlCol="0" anchor="t">
            <a:spAutoFit/>
          </a:bodyPr>
          <a:lstStyle/>
          <a:p>
            <a:pPr algn="ctr">
              <a:lnSpc>
                <a:spcPts val="4199"/>
              </a:lnSpc>
            </a:pPr>
            <a:r>
              <a:rPr lang="fr-FR" sz="4400" u="sng" dirty="0">
                <a:solidFill>
                  <a:srgbClr val="FFFFFF"/>
                </a:solidFill>
                <a:latin typeface="Glacial Indifference" panose="020B0604020202020204" charset="0"/>
              </a:rPr>
              <a:t>Langue et pouvoir</a:t>
            </a:r>
          </a:p>
        </p:txBody>
      </p:sp>
      <p:sp>
        <p:nvSpPr>
          <p:cNvPr id="6" name="AutoShape 10">
            <a:extLst>
              <a:ext uri="{FF2B5EF4-FFF2-40B4-BE49-F238E27FC236}">
                <a16:creationId xmlns:a16="http://schemas.microsoft.com/office/drawing/2014/main" id="{D394611E-FF67-565F-CE00-27567DE471AE}"/>
              </a:ext>
            </a:extLst>
          </p:cNvPr>
          <p:cNvSpPr/>
          <p:nvPr/>
        </p:nvSpPr>
        <p:spPr>
          <a:xfrm>
            <a:off x="5943600" y="6667500"/>
            <a:ext cx="6492240" cy="0"/>
          </a:xfrm>
          <a:prstGeom prst="line">
            <a:avLst/>
          </a:prstGeom>
          <a:ln w="9525" cap="rnd">
            <a:solidFill>
              <a:srgbClr val="FFFFFF"/>
            </a:solidFill>
            <a:prstDash val="solid"/>
            <a:headEnd type="none" w="sm" len="sm"/>
            <a:tailEnd type="none" w="sm" len="sm"/>
          </a:ln>
        </p:spPr>
        <p:txBody>
          <a:bodyPr/>
          <a:lstStyle/>
          <a:p>
            <a:endParaRPr lang="it-IT"/>
          </a:p>
        </p:txBody>
      </p:sp>
      <p:sp>
        <p:nvSpPr>
          <p:cNvPr id="12" name="TextBox 5">
            <a:extLst>
              <a:ext uri="{FF2B5EF4-FFF2-40B4-BE49-F238E27FC236}">
                <a16:creationId xmlns:a16="http://schemas.microsoft.com/office/drawing/2014/main" id="{42D40950-0917-A881-019A-24E3B0388B9F}"/>
              </a:ext>
            </a:extLst>
          </p:cNvPr>
          <p:cNvSpPr txBox="1"/>
          <p:nvPr/>
        </p:nvSpPr>
        <p:spPr>
          <a:xfrm>
            <a:off x="4495800" y="6057900"/>
            <a:ext cx="9131069" cy="545021"/>
          </a:xfrm>
          <a:prstGeom prst="rect">
            <a:avLst/>
          </a:prstGeom>
        </p:spPr>
        <p:txBody>
          <a:bodyPr lIns="0" tIns="0" rIns="0" bIns="0" rtlCol="0" anchor="t">
            <a:spAutoFit/>
          </a:bodyPr>
          <a:lstStyle/>
          <a:p>
            <a:pPr algn="ctr">
              <a:lnSpc>
                <a:spcPts val="4199"/>
              </a:lnSpc>
            </a:pPr>
            <a:r>
              <a:rPr lang="fr-FR" sz="4400" u="sng" dirty="0">
                <a:solidFill>
                  <a:srgbClr val="FFFFFF"/>
                </a:solidFill>
                <a:latin typeface="Glacial Indifference" panose="020B0604020202020204" charset="0"/>
              </a:rPr>
              <a:t>Observations sur l’actualité</a:t>
            </a:r>
          </a:p>
        </p:txBody>
      </p:sp>
      <p:sp>
        <p:nvSpPr>
          <p:cNvPr id="13" name="TextBox 5">
            <a:extLst>
              <a:ext uri="{FF2B5EF4-FFF2-40B4-BE49-F238E27FC236}">
                <a16:creationId xmlns:a16="http://schemas.microsoft.com/office/drawing/2014/main" id="{BF97A18B-A86F-86B0-25A4-78A1222D5298}"/>
              </a:ext>
            </a:extLst>
          </p:cNvPr>
          <p:cNvSpPr txBox="1"/>
          <p:nvPr/>
        </p:nvSpPr>
        <p:spPr>
          <a:xfrm>
            <a:off x="4419600" y="4446079"/>
            <a:ext cx="9131069" cy="545021"/>
          </a:xfrm>
          <a:prstGeom prst="rect">
            <a:avLst/>
          </a:prstGeom>
        </p:spPr>
        <p:txBody>
          <a:bodyPr lIns="0" tIns="0" rIns="0" bIns="0" rtlCol="0" anchor="t">
            <a:spAutoFit/>
          </a:bodyPr>
          <a:lstStyle/>
          <a:p>
            <a:pPr algn="ctr">
              <a:lnSpc>
                <a:spcPts val="4199"/>
              </a:lnSpc>
            </a:pPr>
            <a:r>
              <a:rPr lang="fr-FR" sz="4400" u="sng" dirty="0">
                <a:solidFill>
                  <a:srgbClr val="FFFFFF"/>
                </a:solidFill>
                <a:latin typeface="Glacial Indifference" panose="020B0604020202020204" charset="0"/>
              </a:rPr>
              <a:t>Les institutions politiques en France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E5E69F0-A8F7-E02E-CDD8-E19BACC8513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5A03370-6E20-ED4C-3680-3134643A5CF4}"/>
              </a:ext>
            </a:extLst>
          </p:cNvPr>
          <p:cNvSpPr txBox="1"/>
          <p:nvPr/>
        </p:nvSpPr>
        <p:spPr>
          <a:xfrm>
            <a:off x="990600" y="10287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C53EC7C5-C546-8584-8751-E74C7C6FF59B}"/>
              </a:ext>
            </a:extLst>
          </p:cNvPr>
          <p:cNvSpPr txBox="1"/>
          <p:nvPr/>
        </p:nvSpPr>
        <p:spPr>
          <a:xfrm>
            <a:off x="1076827" y="2781300"/>
            <a:ext cx="15991973" cy="4247317"/>
          </a:xfrm>
          <a:prstGeom prst="rect">
            <a:avLst/>
          </a:prstGeom>
        </p:spPr>
        <p:txBody>
          <a:bodyPr wrap="square" lIns="0" tIns="0" rIns="0" bIns="0" rtlCol="0" anchor="t">
            <a:spAutoFit/>
          </a:bodyPr>
          <a:lstStyle/>
          <a:p>
            <a:pPr algn="just">
              <a:spcAft>
                <a:spcPts val="1800"/>
              </a:spcAft>
            </a:pPr>
            <a:r>
              <a:rPr lang="fr-FR" sz="3600" u="sng" dirty="0">
                <a:solidFill>
                  <a:srgbClr val="F9FAFD"/>
                </a:solidFill>
                <a:latin typeface="Glacial Indifference" panose="020B0604020202020204" charset="0"/>
              </a:rPr>
              <a:t>Renomination : des exemples</a:t>
            </a:r>
          </a:p>
          <a:p>
            <a:pPr algn="just">
              <a:spcAft>
                <a:spcPts val="1800"/>
              </a:spcAft>
            </a:pPr>
            <a:r>
              <a:rPr lang="fr-FR" sz="3600" dirty="0">
                <a:solidFill>
                  <a:srgbClr val="F9FAFD"/>
                </a:solidFill>
                <a:latin typeface="Glacial Indifference" panose="020B0604020202020204" charset="0"/>
              </a:rPr>
              <a:t>Homme/Femme de ménage → technicien/technicienne de surface</a:t>
            </a:r>
          </a:p>
          <a:p>
            <a:pPr algn="just">
              <a:spcAft>
                <a:spcPts val="1800"/>
              </a:spcAft>
            </a:pPr>
            <a:r>
              <a:rPr lang="fr-FR" sz="3600" dirty="0">
                <a:solidFill>
                  <a:srgbClr val="F9FAFD"/>
                </a:solidFill>
                <a:latin typeface="Glacial Indifference" panose="020B0604020202020204" charset="0"/>
              </a:rPr>
              <a:t>Directeur/directrice du personnel → directeur/directrice des ressources humaines</a:t>
            </a:r>
          </a:p>
          <a:p>
            <a:pPr algn="just">
              <a:spcAft>
                <a:spcPts val="1800"/>
              </a:spcAft>
            </a:pPr>
            <a:r>
              <a:rPr lang="fr-FR" sz="3600" dirty="0">
                <a:solidFill>
                  <a:srgbClr val="F9FAFD"/>
                </a:solidFill>
                <a:latin typeface="Glacial Indifference" panose="020B0604020202020204" charset="0"/>
              </a:rPr>
              <a:t>Aveugle → non voyant</a:t>
            </a:r>
          </a:p>
          <a:p>
            <a:pPr algn="just"/>
            <a:r>
              <a:rPr lang="fr-FR" sz="3600" dirty="0">
                <a:solidFill>
                  <a:srgbClr val="F9FAFD"/>
                </a:solidFill>
                <a:latin typeface="Glacial Indifference" panose="020B0604020202020204" charset="0"/>
              </a:rPr>
              <a:t>Manœuvre → ouvrier spécialisé</a:t>
            </a:r>
          </a:p>
          <a:p>
            <a:pPr algn="r">
              <a:spcAft>
                <a:spcPts val="600"/>
              </a:spcAft>
            </a:pPr>
            <a:r>
              <a:rPr lang="fr-FR" sz="2800" dirty="0">
                <a:solidFill>
                  <a:srgbClr val="F9FAFD"/>
                </a:solidFill>
                <a:latin typeface="Glacial Indifference" panose="020B0604020202020204" charset="0"/>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107</a:t>
            </a:r>
            <a:r>
              <a:rPr lang="fr-FR" sz="2800" dirty="0">
                <a:solidFill>
                  <a:srgbClr val="F9FAFD"/>
                </a:solidFill>
                <a:latin typeface="Glacial Indifference" panose="020B0604020202020204" charset="0"/>
              </a:rPr>
              <a:t>. </a:t>
            </a:r>
          </a:p>
        </p:txBody>
      </p:sp>
    </p:spTree>
    <p:extLst>
      <p:ext uri="{BB962C8B-B14F-4D97-AF65-F5344CB8AC3E}">
        <p14:creationId xmlns:p14="http://schemas.microsoft.com/office/powerpoint/2010/main" val="306224617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475786"/>
            <a:ext cx="16459200" cy="5039649"/>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0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27 février 2007</a:t>
            </a:r>
            <a:r>
              <a:rPr lang="fr-FR" sz="3500" dirty="0">
                <a:solidFill>
                  <a:schemeClr val="bg1"/>
                </a:solidFill>
                <a:latin typeface="Glacial Indifference" panose="020B0604020202020204" charset="0"/>
              </a:rPr>
              <a:t> – art. 4</a:t>
            </a:r>
          </a:p>
          <a:p>
            <a:pPr marL="0" lvl="1" algn="just">
              <a:lnSpc>
                <a:spcPct val="110000"/>
              </a:lnSpc>
              <a:spcAft>
                <a:spcPts val="600"/>
              </a:spcAft>
            </a:pPr>
            <a:r>
              <a:rPr lang="fr-FR" sz="3400" dirty="0">
                <a:solidFill>
                  <a:schemeClr val="bg1"/>
                </a:solidFill>
                <a:latin typeface="Glacial Indifference" panose="020B0604020202020204" charset="0"/>
              </a:rPr>
              <a:t>« Pour les messages publicitaires ou promotionnels diffusés sur un </a:t>
            </a:r>
            <a:r>
              <a:rPr lang="fr-FR" sz="3400" u="sng" dirty="0">
                <a:solidFill>
                  <a:schemeClr val="bg1"/>
                </a:solidFill>
                <a:latin typeface="Glacial Indifference" panose="020B0604020202020204" charset="0"/>
              </a:rPr>
              <a:t>support imprimé</a:t>
            </a:r>
            <a:r>
              <a:rPr lang="fr-FR" sz="3400" dirty="0">
                <a:solidFill>
                  <a:schemeClr val="bg1"/>
                </a:solidFill>
                <a:latin typeface="Glacial Indifference" panose="020B0604020202020204" charset="0"/>
              </a:rPr>
              <a:t>, l'information à caractère sanitaire mentionnée à l'article 1</a:t>
            </a:r>
            <a:r>
              <a:rPr lang="fr-FR" sz="3400" baseline="30000" dirty="0">
                <a:solidFill>
                  <a:schemeClr val="bg1"/>
                </a:solidFill>
                <a:latin typeface="Glacial Indifference" panose="020B0604020202020204" charset="0"/>
              </a:rPr>
              <a:t>er</a:t>
            </a:r>
            <a:r>
              <a:rPr lang="fr-FR" sz="3400" dirty="0">
                <a:solidFill>
                  <a:schemeClr val="bg1"/>
                </a:solidFill>
                <a:latin typeface="Glacial Indifference" panose="020B0604020202020204" charset="0"/>
              </a:rPr>
              <a:t> est complétée par la mention de l'adresse : www.mangerbouger.fr.</a:t>
            </a:r>
          </a:p>
          <a:p>
            <a:pPr marL="0" lvl="1" algn="just">
              <a:lnSpc>
                <a:spcPct val="110000"/>
              </a:lnSpc>
              <a:spcAft>
                <a:spcPts val="600"/>
              </a:spcAft>
            </a:pPr>
            <a:r>
              <a:rPr lang="fr-FR" sz="3400" dirty="0">
                <a:solidFill>
                  <a:schemeClr val="bg1"/>
                </a:solidFill>
                <a:latin typeface="Glacial Indifference" panose="020B0604020202020204" charset="0"/>
              </a:rPr>
              <a:t>Le message sanitaire s'inscrit dans un espace horizontal et réservé à ce texte recouvrant au moins 7 % de la surface publicitaire ».</a:t>
            </a:r>
          </a:p>
        </p:txBody>
      </p:sp>
      <p:sp>
        <p:nvSpPr>
          <p:cNvPr id="3" name="TextBox 2">
            <a:extLst>
              <a:ext uri="{FF2B5EF4-FFF2-40B4-BE49-F238E27FC236}">
                <a16:creationId xmlns:a16="http://schemas.microsoft.com/office/drawing/2014/main" id="{BBED90AF-48E9-AAFE-7DA2-860B138FAE5C}"/>
              </a:ext>
            </a:extLst>
          </p:cNvPr>
          <p:cNvSpPr txBox="1"/>
          <p:nvPr/>
        </p:nvSpPr>
        <p:spPr>
          <a:xfrm>
            <a:off x="762000" y="8145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39773892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193831"/>
            <a:ext cx="16459200" cy="7139390"/>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600"/>
              </a:spcAft>
            </a:pPr>
            <a:r>
              <a:rPr lang="fr-FR" sz="3500"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Arrêté du 8 juin 2010</a:t>
            </a:r>
            <a:endParaRPr lang="fr-FR" sz="3500" dirty="0">
              <a:solidFill>
                <a:schemeClr val="bg1"/>
              </a:solidFill>
              <a:latin typeface="Glacial Indifference" panose="020B0604020202020204" charset="0"/>
            </a:endParaRPr>
          </a:p>
          <a:p>
            <a:pPr marL="0" lvl="1" algn="just">
              <a:lnSpc>
                <a:spcPct val="110000"/>
              </a:lnSpc>
              <a:spcAft>
                <a:spcPts val="1800"/>
              </a:spcAft>
            </a:pPr>
            <a:r>
              <a:rPr lang="fr-FR" sz="3400" dirty="0">
                <a:solidFill>
                  <a:schemeClr val="bg1"/>
                </a:solidFill>
                <a:latin typeface="Glacial Indifference" panose="020B0604020202020204" charset="0"/>
              </a:rPr>
              <a:t>"Famille, vie sociale, santé financière. Etes-vous prêt à tout miser ? Pour être aidé, appelez le 09-74-75-13-13 (appel non surtaxé)"</a:t>
            </a:r>
          </a:p>
          <a:p>
            <a:pPr marL="0" lvl="1" algn="just">
              <a:lnSpc>
                <a:spcPct val="110000"/>
              </a:lnSpc>
              <a:spcAft>
                <a:spcPts val="600"/>
              </a:spcAft>
            </a:pPr>
            <a:r>
              <a:rPr lang="fr-FR" sz="3400" dirty="0">
                <a:solidFill>
                  <a:schemeClr val="bg1"/>
                </a:solidFill>
                <a:latin typeface="Glacial Indifference" panose="020B0604020202020204" charset="0"/>
              </a:rPr>
              <a:t>"Jouer comporte des risques : endettement, isolement, dépendance. Pour être aidé, appelez le 09-74-75-13-13 (appel non surtaxé)"</a:t>
            </a:r>
          </a:p>
          <a:p>
            <a:pPr marL="0" lvl="1" algn="just">
              <a:lnSpc>
                <a:spcPct val="110000"/>
              </a:lnSpc>
              <a:spcAft>
                <a:spcPts val="600"/>
              </a:spcAft>
            </a:pPr>
            <a:endParaRPr lang="fr-FR" sz="3400" dirty="0">
              <a:solidFill>
                <a:schemeClr val="bg1"/>
              </a:solidFill>
              <a:latin typeface="Glacial Indifference" panose="020B0604020202020204" charset="0"/>
            </a:endParaRPr>
          </a:p>
          <a:p>
            <a:pPr marL="0" lvl="1" algn="just">
              <a:lnSpc>
                <a:spcPct val="110000"/>
              </a:lnSpc>
              <a:spcAft>
                <a:spcPts val="600"/>
              </a:spcAft>
            </a:pPr>
            <a:r>
              <a:rPr lang="fr-FR" sz="3400" dirty="0">
                <a:solidFill>
                  <a:schemeClr val="bg1"/>
                </a:solidFill>
                <a:latin typeface="Glacial Indifference" panose="020B0604020202020204" charset="0"/>
              </a:rPr>
              <a:t>L’arrêté précise également que « Les messages de mise en garde ne peuvent être modifiés ». </a:t>
            </a:r>
          </a:p>
          <a:p>
            <a:pPr marL="0" lvl="1" algn="just">
              <a:lnSpc>
                <a:spcPct val="110000"/>
              </a:lnSpc>
              <a:spcAft>
                <a:spcPts val="600"/>
              </a:spcAft>
            </a:pPr>
            <a:r>
              <a:rPr lang="fr-FR" sz="3400" dirty="0">
                <a:solidFill>
                  <a:schemeClr val="bg1"/>
                </a:solidFill>
                <a:latin typeface="Glacial Indifference" panose="020B0604020202020204" charset="0"/>
              </a:rPr>
              <a:t>L’annexe 1 de l’arrêté prévoit les modalités de présentation de ces contenus.</a:t>
            </a:r>
          </a:p>
        </p:txBody>
      </p:sp>
      <p:sp>
        <p:nvSpPr>
          <p:cNvPr id="3" name="TextBox 2">
            <a:extLst>
              <a:ext uri="{FF2B5EF4-FFF2-40B4-BE49-F238E27FC236}">
                <a16:creationId xmlns:a16="http://schemas.microsoft.com/office/drawing/2014/main" id="{8503D73A-733D-78B9-3E4A-C2811C61AD01}"/>
              </a:ext>
            </a:extLst>
          </p:cNvPr>
          <p:cNvSpPr txBox="1"/>
          <p:nvPr/>
        </p:nvSpPr>
        <p:spPr>
          <a:xfrm>
            <a:off x="762000" y="585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29708828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705100"/>
            <a:ext cx="16459200" cy="3339376"/>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voix de l’État dans les discours publicitaires des autres annonceurs</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2400"/>
              </a:spcAft>
            </a:pPr>
            <a:r>
              <a:rPr lang="fr-FR" sz="3500" dirty="0">
                <a:solidFill>
                  <a:schemeClr val="bg1"/>
                </a:solidFill>
                <a:latin typeface="Glacial Indifference" panose="020B0604020202020204" charset="0"/>
              </a:rPr>
              <a:t>Exemples</a:t>
            </a:r>
          </a:p>
          <a:p>
            <a:pPr marL="0" lvl="1" algn="just">
              <a:spcAft>
                <a:spcPts val="2400"/>
              </a:spcAft>
            </a:pPr>
            <a:r>
              <a:rPr lang="fr-FR" sz="3500" dirty="0">
                <a:solidFill>
                  <a:schemeClr val="bg1"/>
                </a:solidFill>
                <a:latin typeface="Glacial Indifference" panose="020B0604020202020204" charset="0"/>
              </a:rPr>
              <a:t>Le spot commercial </a:t>
            </a:r>
            <a:r>
              <a:rPr lang="fr-FR" sz="3500" i="1"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Galettes</a:t>
            </a:r>
            <a:r>
              <a:rPr lang="fr-FR" sz="3500" dirty="0">
                <a:solidFill>
                  <a:schemeClr val="bg1"/>
                </a:solidFill>
                <a:latin typeface="Glacial Indifference" panose="020B0604020202020204" charset="0"/>
              </a:rPr>
              <a:t> de la marque Céréal</a:t>
            </a:r>
          </a:p>
          <a:p>
            <a:pPr marL="0" lvl="1" algn="just">
              <a:spcAft>
                <a:spcPts val="600"/>
              </a:spcAft>
            </a:pPr>
            <a:r>
              <a:rPr lang="fr-FR" sz="3500" dirty="0">
                <a:solidFill>
                  <a:schemeClr val="bg1"/>
                </a:solidFill>
                <a:latin typeface="Glacial Indifference" panose="020B0604020202020204" charset="0"/>
              </a:rPr>
              <a:t>Le spot </a:t>
            </a:r>
            <a:r>
              <a:rPr lang="fr-FR" sz="3500" i="1" dirty="0">
                <a:solidFill>
                  <a:schemeClr val="bg1"/>
                </a:solidFill>
                <a:latin typeface="Glacial Indifference" panose="020B0604020202020204" charset="0"/>
                <a:hlinkClick r:id="rId3">
                  <a:extLst>
                    <a:ext uri="{A12FA001-AC4F-418D-AE19-62706E023703}">
                      <ahyp:hlinkClr xmlns:ahyp="http://schemas.microsoft.com/office/drawing/2018/hyperlinkcolor" val="tx"/>
                    </a:ext>
                  </a:extLst>
                </a:hlinkClick>
              </a:rPr>
              <a:t>Le caméléon</a:t>
            </a:r>
            <a:r>
              <a:rPr lang="fr-FR" sz="3500" dirty="0">
                <a:solidFill>
                  <a:schemeClr val="bg1"/>
                </a:solidFill>
                <a:latin typeface="Glacial Indifference" panose="020B0604020202020204" charset="0"/>
              </a:rPr>
              <a:t> de Française des Jeux</a:t>
            </a:r>
          </a:p>
        </p:txBody>
      </p:sp>
      <p:sp>
        <p:nvSpPr>
          <p:cNvPr id="3" name="TextBox 2">
            <a:extLst>
              <a:ext uri="{FF2B5EF4-FFF2-40B4-BE49-F238E27FC236}">
                <a16:creationId xmlns:a16="http://schemas.microsoft.com/office/drawing/2014/main" id="{2910E31E-C996-598A-BEB9-57FF568EF537}"/>
              </a:ext>
            </a:extLst>
          </p:cNvPr>
          <p:cNvSpPr txBox="1"/>
          <p:nvPr/>
        </p:nvSpPr>
        <p:spPr>
          <a:xfrm>
            <a:off x="762000" y="9669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4081101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105724"/>
            <a:ext cx="16611600" cy="7609776"/>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Pouvoir de parler, pouvoir de nommer</a:t>
            </a:r>
            <a:endParaRPr kumimoji="0" lang="fr-FR" sz="3600" b="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lvl="1" algn="just">
              <a:spcAft>
                <a:spcPts val="3600"/>
              </a:spcAft>
            </a:pPr>
            <a:r>
              <a:rPr lang="fr-FR" sz="3500" u="sng"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Une campagne contre l’inceste </a:t>
            </a:r>
            <a:endParaRPr lang="fr-FR" sz="3500" u="sng" dirty="0">
              <a:solidFill>
                <a:schemeClr val="bg1"/>
              </a:solidFill>
              <a:latin typeface="Glacial Indifference" panose="020B0604020202020204" charset="0"/>
            </a:endParaRPr>
          </a:p>
          <a:p>
            <a:pPr marL="0" lvl="1" algn="just">
              <a:spcAft>
                <a:spcPts val="1800"/>
              </a:spcAft>
            </a:pPr>
            <a:r>
              <a:rPr lang="fr-FR" sz="3400" dirty="0">
                <a:solidFill>
                  <a:schemeClr val="bg1"/>
                </a:solidFill>
                <a:latin typeface="Glacial Indifference" panose="020B0604020202020204" charset="0"/>
              </a:rPr>
              <a:t>« Campagne de lutte contre l'inceste en France : "un problème public et pas privé"</a:t>
            </a:r>
          </a:p>
          <a:p>
            <a:pPr marL="0" lvl="1" algn="just">
              <a:lnSpc>
                <a:spcPct val="110000"/>
              </a:lnSpc>
            </a:pPr>
            <a:r>
              <a:rPr lang="fr-FR" sz="3400" dirty="0">
                <a:solidFill>
                  <a:schemeClr val="bg1"/>
                </a:solidFill>
                <a:latin typeface="Glacial Indifference" panose="020B0604020202020204" charset="0"/>
              </a:rPr>
              <a:t>C'est une première en France : le gouvernement lance une campagne publique d'information sur l'inceste et les violences sexuelles que subissent des centaines de milliers d'enfants chaque année. Dans le même temps, la télévision diffuse un documentaire et une fiction sur ce sujet encore </a:t>
            </a:r>
            <a:r>
              <a:rPr lang="fr-FR" sz="3400" u="sng" dirty="0">
                <a:solidFill>
                  <a:schemeClr val="bg1"/>
                </a:solidFill>
                <a:latin typeface="Glacial Indifference" panose="020B0604020202020204" charset="0"/>
              </a:rPr>
              <a:t>tabou</a:t>
            </a:r>
            <a:r>
              <a:rPr lang="fr-FR" sz="3400" dirty="0">
                <a:solidFill>
                  <a:schemeClr val="bg1"/>
                </a:solidFill>
                <a:latin typeface="Glacial Indifference" panose="020B0604020202020204" charset="0"/>
              </a:rPr>
              <a:t>.</a:t>
            </a:r>
          </a:p>
          <a:p>
            <a:pPr marL="0" lvl="1" algn="just">
              <a:lnSpc>
                <a:spcPct val="110000"/>
              </a:lnSpc>
              <a:spcAft>
                <a:spcPts val="1200"/>
              </a:spcAft>
            </a:pPr>
            <a:r>
              <a:rPr lang="fr-FR" sz="3400" dirty="0">
                <a:solidFill>
                  <a:schemeClr val="bg1"/>
                </a:solidFill>
                <a:latin typeface="Glacial Indifference" panose="020B0604020202020204" charset="0"/>
              </a:rPr>
              <a:t>"C'est </a:t>
            </a:r>
            <a:r>
              <a:rPr lang="fr-FR" sz="3400" u="sng" dirty="0">
                <a:solidFill>
                  <a:schemeClr val="bg1"/>
                </a:solidFill>
                <a:latin typeface="Glacial Indifference" panose="020B0604020202020204" charset="0"/>
              </a:rPr>
              <a:t>la première fois qu'un gouvernement utilise le mot 'inceste' dans une campagne</a:t>
            </a:r>
            <a:r>
              <a:rPr lang="fr-FR" sz="3400" dirty="0">
                <a:solidFill>
                  <a:schemeClr val="bg1"/>
                </a:solidFill>
                <a:latin typeface="Glacial Indifference" panose="020B0604020202020204" charset="0"/>
              </a:rPr>
              <a:t>, la première fois qu'il parle de ces violences sexuelles au sein de la famille, explique la secrétaire d'Etat à l'Enfance Charlotte Caubel ».</a:t>
            </a:r>
          </a:p>
          <a:p>
            <a:pPr marL="0" lvl="1" algn="r">
              <a:spcAft>
                <a:spcPts val="2400"/>
              </a:spcAft>
            </a:pPr>
            <a:r>
              <a:rPr lang="fr-FR" sz="2800" i="1" dirty="0">
                <a:solidFill>
                  <a:schemeClr val="bg1"/>
                </a:solidFill>
                <a:latin typeface="Glacial Indifference" panose="020B0604020202020204" charset="0"/>
              </a:rPr>
              <a:t>Tv5 Monde</a:t>
            </a:r>
            <a:r>
              <a:rPr lang="fr-FR" sz="2800" dirty="0">
                <a:solidFill>
                  <a:schemeClr val="bg1"/>
                </a:solidFill>
                <a:latin typeface="Glacial Indifference" panose="020B0604020202020204" charset="0"/>
              </a:rPr>
              <a:t>, le 13 septembre 2023</a:t>
            </a:r>
          </a:p>
        </p:txBody>
      </p:sp>
      <p:sp>
        <p:nvSpPr>
          <p:cNvPr id="2" name="TextBox 2">
            <a:extLst>
              <a:ext uri="{FF2B5EF4-FFF2-40B4-BE49-F238E27FC236}">
                <a16:creationId xmlns:a16="http://schemas.microsoft.com/office/drawing/2014/main" id="{E650DEC9-D8D3-A05D-E866-E344AB622A99}"/>
              </a:ext>
            </a:extLst>
          </p:cNvPr>
          <p:cNvSpPr txBox="1"/>
          <p:nvPr/>
        </p:nvSpPr>
        <p:spPr>
          <a:xfrm>
            <a:off x="762000" y="6621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6801890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501015"/>
            <a:ext cx="16459200" cy="6835717"/>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Pouvoir de parler, pouvoir de nommer</a:t>
            </a:r>
            <a:r>
              <a:rPr lang="fr-FR" sz="3600" u="sng" dirty="0">
                <a:solidFill>
                  <a:srgbClr val="F9FAFD"/>
                </a:solidFill>
                <a:latin typeface="Glacial Indifference" panose="020B0604020202020204" charset="0"/>
              </a:rPr>
              <a:t> – </a:t>
            </a:r>
            <a:r>
              <a:rPr lang="fr-FR" sz="3500" u="sng" dirty="0">
                <a:solidFill>
                  <a:schemeClr val="bg1"/>
                </a:solidFill>
                <a:latin typeface="Glacial Indifference" panose="020B0604020202020204" charset="0"/>
              </a:rPr>
              <a:t>Une campagne contre l’inceste </a:t>
            </a:r>
          </a:p>
          <a:p>
            <a:pPr marL="0" lvl="1" algn="just">
              <a:lnSpc>
                <a:spcPct val="110000"/>
              </a:lnSpc>
              <a:spcAft>
                <a:spcPts val="1800"/>
              </a:spcAft>
            </a:pPr>
            <a:r>
              <a:rPr lang="fr-FR" sz="3400" dirty="0">
                <a:solidFill>
                  <a:schemeClr val="bg1"/>
                </a:solidFill>
                <a:latin typeface="Glacial Indifference" panose="020B0604020202020204" charset="0"/>
              </a:rPr>
              <a:t>« La dernière campagne gouvernementale sur la pédocriminalité remonte à 2002 et n'évoquait pas l'inceste.</a:t>
            </a:r>
          </a:p>
          <a:p>
            <a:pPr marL="0" lvl="1" algn="just">
              <a:lnSpc>
                <a:spcPct val="110000"/>
              </a:lnSpc>
            </a:pPr>
            <a:r>
              <a:rPr lang="fr-FR" sz="3400" dirty="0">
                <a:solidFill>
                  <a:schemeClr val="bg1"/>
                </a:solidFill>
                <a:latin typeface="Glacial Indifference" panose="020B0604020202020204" charset="0"/>
              </a:rPr>
              <a:t>"Une campagne courageuse, qui ne cherche pas à minimiser la réalité et la peur, la souffrance d'un enfant", commente le juge Edouard Durand, coprésident de la Civise [Commission indépendante sur l'inceste et les violences sexuelles faites aux enfants]. </a:t>
            </a:r>
          </a:p>
          <a:p>
            <a:pPr marL="0" lvl="1" algn="just">
              <a:lnSpc>
                <a:spcPct val="110000"/>
              </a:lnSpc>
              <a:spcAft>
                <a:spcPts val="1800"/>
              </a:spcAft>
            </a:pPr>
            <a:r>
              <a:rPr lang="fr-FR" sz="3400" dirty="0">
                <a:solidFill>
                  <a:schemeClr val="bg1"/>
                </a:solidFill>
                <a:latin typeface="Glacial Indifference" panose="020B0604020202020204" charset="0"/>
              </a:rPr>
              <a:t>"Il est fondamental que par cette campagne, le gouvernement dise </a:t>
            </a:r>
            <a:r>
              <a:rPr lang="fr-FR" sz="3400" u="sng" dirty="0">
                <a:solidFill>
                  <a:schemeClr val="bg1"/>
                </a:solidFill>
                <a:latin typeface="Glacial Indifference" panose="020B0604020202020204" charset="0"/>
              </a:rPr>
              <a:t>'l'inceste existe'</a:t>
            </a:r>
            <a:r>
              <a:rPr lang="fr-FR" sz="3400" dirty="0">
                <a:solidFill>
                  <a:schemeClr val="bg1"/>
                </a:solidFill>
                <a:latin typeface="Glacial Indifference" panose="020B0604020202020204" charset="0"/>
              </a:rPr>
              <a:t> et 'c'est un problème public, et pas privé'. La tentation de chacun est de se dire 'ça ne me regarde pas, je ne veux pas me mêler des affaires des autres’" ».</a:t>
            </a:r>
          </a:p>
          <a:p>
            <a:pPr marL="0" lvl="1" algn="r">
              <a:spcAft>
                <a:spcPts val="2400"/>
              </a:spcAft>
            </a:pPr>
            <a:r>
              <a:rPr lang="fr-FR" sz="2800" i="1" dirty="0">
                <a:solidFill>
                  <a:schemeClr val="bg1"/>
                </a:solidFill>
                <a:latin typeface="Glacial Indifference" panose="020B0604020202020204" charset="0"/>
              </a:rPr>
              <a:t>Tv5 Monde</a:t>
            </a:r>
            <a:r>
              <a:rPr lang="fr-FR" sz="2800" dirty="0">
                <a:solidFill>
                  <a:schemeClr val="bg1"/>
                </a:solidFill>
                <a:latin typeface="Glacial Indifference" panose="020B0604020202020204" charset="0"/>
              </a:rPr>
              <a:t>, le 13 septembre 2023</a:t>
            </a:r>
          </a:p>
        </p:txBody>
      </p:sp>
      <p:sp>
        <p:nvSpPr>
          <p:cNvPr id="2" name="TextBox 2">
            <a:extLst>
              <a:ext uri="{FF2B5EF4-FFF2-40B4-BE49-F238E27FC236}">
                <a16:creationId xmlns:a16="http://schemas.microsoft.com/office/drawing/2014/main" id="{F9E095F9-6743-EB1A-38C1-A0F7F4635267}"/>
              </a:ext>
            </a:extLst>
          </p:cNvPr>
          <p:cNvSpPr txBox="1"/>
          <p:nvPr/>
        </p:nvSpPr>
        <p:spPr>
          <a:xfrm>
            <a:off x="762000" y="8907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14672340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348615"/>
            <a:ext cx="16459200" cy="7180427"/>
          </a:xfrm>
          <a:prstGeom prst="rect">
            <a:avLst/>
          </a:prstGeom>
        </p:spPr>
        <p:txBody>
          <a:bodyPr wrap="square" lIns="0" tIns="0" rIns="0" bIns="0" rtlCol="0" anchor="t">
            <a:spAutoFit/>
          </a:bodyPr>
          <a:lstStyle/>
          <a:p>
            <a:pPr algn="just">
              <a:spcAft>
                <a:spcPts val="4200"/>
              </a:spcAft>
            </a:pPr>
            <a:r>
              <a:rPr kumimoji="0" lang="fr-FR" sz="3700" b="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Pouvoir de parler, pouvoir de nommer</a:t>
            </a:r>
            <a:r>
              <a:rPr lang="fr-FR" sz="3600" u="sng" dirty="0">
                <a:solidFill>
                  <a:srgbClr val="F9FAFD"/>
                </a:solidFill>
                <a:latin typeface="Glacial Indifference" panose="020B0604020202020204" charset="0"/>
              </a:rPr>
              <a:t> - </a:t>
            </a:r>
            <a:r>
              <a:rPr lang="fr-FR" sz="3500" u="sng" dirty="0">
                <a:solidFill>
                  <a:schemeClr val="bg1"/>
                </a:solidFill>
                <a:latin typeface="Glacial Indifference" panose="020B0604020202020204" charset="0"/>
              </a:rPr>
              <a:t>Une campagne contre l’inceste </a:t>
            </a:r>
          </a:p>
          <a:p>
            <a:pPr marL="0" lvl="1" algn="just">
              <a:lnSpc>
                <a:spcPct val="110000"/>
              </a:lnSpc>
              <a:spcAft>
                <a:spcPts val="1800"/>
              </a:spcAft>
            </a:pPr>
            <a:r>
              <a:rPr lang="fr-FR" sz="3400" dirty="0">
                <a:solidFill>
                  <a:schemeClr val="bg1"/>
                </a:solidFill>
                <a:latin typeface="Glacial Indifference" panose="020B0604020202020204" charset="0"/>
              </a:rPr>
              <a:t>« "Il faut qu'à la fin de l'automne plus personne ne puisse dire 'je ne savais pas, je ne connaissais pas l'ampleur de ces faits ou le traumatisme qu'ils occasionnent'. Cela doit devenir un combat de tous, déclare la secrétaire d'Etat Charlotte </a:t>
            </a:r>
            <a:r>
              <a:rPr lang="fr-FR" sz="3400" dirty="0" err="1">
                <a:solidFill>
                  <a:schemeClr val="bg1"/>
                </a:solidFill>
                <a:latin typeface="Glacial Indifference" panose="020B0604020202020204" charset="0"/>
              </a:rPr>
              <a:t>Caubel</a:t>
            </a:r>
            <a:r>
              <a:rPr lang="fr-FR" sz="3400" dirty="0">
                <a:solidFill>
                  <a:schemeClr val="bg1"/>
                </a:solidFill>
                <a:latin typeface="Glacial Indifference" panose="020B0604020202020204" charset="0"/>
              </a:rPr>
              <a:t>. </a:t>
            </a:r>
            <a:r>
              <a:rPr lang="fr-FR" sz="3400" u="sng" dirty="0">
                <a:solidFill>
                  <a:schemeClr val="bg1"/>
                </a:solidFill>
                <a:latin typeface="Glacial Indifference" panose="020B0604020202020204" charset="0"/>
              </a:rPr>
              <a:t>Un adulte sur dix a connu l'inceste</a:t>
            </a:r>
            <a:r>
              <a:rPr lang="fr-FR" sz="3400" dirty="0">
                <a:solidFill>
                  <a:schemeClr val="bg1"/>
                </a:solidFill>
                <a:latin typeface="Glacial Indifference" panose="020B0604020202020204" charset="0"/>
              </a:rPr>
              <a:t>, selon les associations, cela veut dire que vous croisez tous les jours des gens qui ont vécu l'inceste, et d'autres qui l'ont commis".</a:t>
            </a:r>
          </a:p>
          <a:p>
            <a:pPr marL="0" lvl="1" algn="just">
              <a:lnSpc>
                <a:spcPct val="110000"/>
              </a:lnSpc>
              <a:spcAft>
                <a:spcPts val="1800"/>
              </a:spcAft>
            </a:pPr>
            <a:r>
              <a:rPr lang="fr-FR" sz="3400" dirty="0">
                <a:solidFill>
                  <a:schemeClr val="bg1"/>
                </a:solidFill>
                <a:latin typeface="Glacial Indifference" panose="020B0604020202020204" charset="0"/>
              </a:rPr>
              <a:t>Deux ans après sa création, dans le sillage du récit de Camille Kouchner, </a:t>
            </a:r>
            <a:r>
              <a:rPr lang="fr-FR" sz="3400" i="1" dirty="0">
                <a:solidFill>
                  <a:schemeClr val="bg1"/>
                </a:solidFill>
                <a:latin typeface="Glacial Indifference" panose="020B0604020202020204" charset="0"/>
              </a:rPr>
              <a:t>La Familia Grande</a:t>
            </a:r>
            <a:r>
              <a:rPr lang="fr-FR" sz="3400" dirty="0">
                <a:solidFill>
                  <a:schemeClr val="bg1"/>
                </a:solidFill>
                <a:latin typeface="Glacial Indifference" panose="020B0604020202020204" charset="0"/>
              </a:rPr>
              <a:t>, sur l'inceste commis sur son frère par leur beau-père, le politologue Olivier Duhamel, des préconisations de la </a:t>
            </a:r>
            <a:r>
              <a:rPr lang="fr-FR" sz="3400" dirty="0" err="1">
                <a:solidFill>
                  <a:schemeClr val="bg1"/>
                </a:solidFill>
                <a:latin typeface="Glacial Indifference" panose="020B0604020202020204" charset="0"/>
              </a:rPr>
              <a:t>Ciivise</a:t>
            </a:r>
            <a:r>
              <a:rPr lang="fr-FR" sz="3400" dirty="0">
                <a:solidFill>
                  <a:schemeClr val="bg1"/>
                </a:solidFill>
                <a:latin typeface="Glacial Indifference" panose="020B0604020202020204" charset="0"/>
              </a:rPr>
              <a:t> [Commission Indépendante sur l’Inceste et les Violences Sexuelles faites aux Enfants] sont en passe d'être mises en œuvre ».</a:t>
            </a:r>
          </a:p>
          <a:p>
            <a:pPr marL="0" lvl="1" algn="r">
              <a:spcAft>
                <a:spcPts val="2400"/>
              </a:spcAft>
            </a:pPr>
            <a:r>
              <a:rPr lang="fr-FR" sz="2800" i="1" dirty="0">
                <a:solidFill>
                  <a:schemeClr val="bg1"/>
                </a:solidFill>
                <a:latin typeface="Glacial Indifference" panose="020B0604020202020204" charset="0"/>
              </a:rPr>
              <a:t>Tv5 Monde</a:t>
            </a:r>
            <a:r>
              <a:rPr lang="fr-FR" sz="2800" dirty="0">
                <a:solidFill>
                  <a:schemeClr val="bg1"/>
                </a:solidFill>
                <a:latin typeface="Glacial Indifference" panose="020B0604020202020204" charset="0"/>
              </a:rPr>
              <a:t>, le 13 septembre 2023</a:t>
            </a:r>
          </a:p>
        </p:txBody>
      </p:sp>
      <p:sp>
        <p:nvSpPr>
          <p:cNvPr id="2" name="TextBox 2">
            <a:extLst>
              <a:ext uri="{FF2B5EF4-FFF2-40B4-BE49-F238E27FC236}">
                <a16:creationId xmlns:a16="http://schemas.microsoft.com/office/drawing/2014/main" id="{F9E095F9-6743-EB1A-38C1-A0F7F4635267}"/>
              </a:ext>
            </a:extLst>
          </p:cNvPr>
          <p:cNvSpPr txBox="1"/>
          <p:nvPr/>
        </p:nvSpPr>
        <p:spPr>
          <a:xfrm>
            <a:off x="762000" y="738386"/>
            <a:ext cx="9601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 langue du pouvoir</a:t>
            </a:r>
          </a:p>
        </p:txBody>
      </p:sp>
    </p:spTree>
    <p:extLst>
      <p:ext uri="{BB962C8B-B14F-4D97-AF65-F5344CB8AC3E}">
        <p14:creationId xmlns:p14="http://schemas.microsoft.com/office/powerpoint/2010/main" val="306069579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3398B0B-DB98-C700-56A3-DE7F6EDD504F}"/>
              </a:ext>
            </a:extLst>
          </p:cNvPr>
          <p:cNvSpPr txBox="1"/>
          <p:nvPr/>
        </p:nvSpPr>
        <p:spPr>
          <a:xfrm>
            <a:off x="838200" y="190500"/>
            <a:ext cx="16497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Références bibliographiques</a:t>
            </a:r>
          </a:p>
        </p:txBody>
      </p:sp>
      <p:sp>
        <p:nvSpPr>
          <p:cNvPr id="4" name="TextBox 4">
            <a:extLst>
              <a:ext uri="{FF2B5EF4-FFF2-40B4-BE49-F238E27FC236}">
                <a16:creationId xmlns:a16="http://schemas.microsoft.com/office/drawing/2014/main" id="{FF4ECA78-04B7-BDCF-4D7E-6B7632B88F2F}"/>
              </a:ext>
            </a:extLst>
          </p:cNvPr>
          <p:cNvSpPr txBox="1"/>
          <p:nvPr/>
        </p:nvSpPr>
        <p:spPr>
          <a:xfrm>
            <a:off x="914400" y="2705100"/>
            <a:ext cx="16383000" cy="46166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4">
            <a:extLst>
              <a:ext uri="{FF2B5EF4-FFF2-40B4-BE49-F238E27FC236}">
                <a16:creationId xmlns:a16="http://schemas.microsoft.com/office/drawing/2014/main" id="{897F9997-3549-AEB4-AF48-1A4FFEF0DAD3}"/>
              </a:ext>
            </a:extLst>
          </p:cNvPr>
          <p:cNvSpPr txBox="1"/>
          <p:nvPr/>
        </p:nvSpPr>
        <p:spPr>
          <a:xfrm>
            <a:off x="914400" y="1475780"/>
            <a:ext cx="16459200" cy="892552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Adam, J. M. et Bonhomme, M., 2012 (2</a:t>
            </a:r>
            <a:r>
              <a:rPr kumimoji="0" lang="fr-FR" sz="2700" b="0" i="0" u="none" strike="noStrike" kern="1200" cap="none" spc="0" normalizeH="0" baseline="30000" noProof="0" dirty="0">
                <a:ln>
                  <a:noFill/>
                </a:ln>
                <a:solidFill>
                  <a:prstClr val="white"/>
                </a:solidFill>
                <a:effectLst/>
                <a:uLnTx/>
                <a:uFillTx/>
                <a:latin typeface="Glacial Indifference" panose="020B0604020202020204" charset="0"/>
                <a:ea typeface="+mn-ea"/>
                <a:cs typeface="+mn-cs"/>
              </a:rPr>
              <a:t>ème</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éd.),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L’argumentation publicitaire. Rhétorique de l’éloge et de la persuasion</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Nathan.</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Chabrol, C., 2017, « Construction des sens en réception : la propagande de la sécurité routière à l’épreuve de ses destinataires », dans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Semiotica</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219, pp. 529-541.</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Charaudeau, P., 2009, « Il n'y a pas de société sans discours propagandiste », in C. Ollivier-Yaniv et M. Rinn,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Communication de l’État et gouvernement du social, pour une société parfaite ?</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Grenoble, Presses Universitaires de Grenoble, pp. 19-38. </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Gadet, F., 2007,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La variation sociale en français. Nouvelle édition revue et augmentée</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Ophrys.</a:t>
            </a:r>
          </a:p>
          <a:p>
            <a:pPr algn="just">
              <a:spcAft>
                <a:spcPts val="2400"/>
              </a:spcAft>
            </a:pPr>
            <a:r>
              <a:rPr lang="fr-FR" sz="2700" dirty="0">
                <a:solidFill>
                  <a:srgbClr val="FFFFFF"/>
                </a:solidFill>
                <a:latin typeface="Glacial Indifference" panose="020B0604020202020204" charset="0"/>
              </a:rPr>
              <a:t>Greimas, A. J., 1970, </a:t>
            </a:r>
            <a:r>
              <a:rPr lang="fr-FR" sz="2700" i="1" dirty="0">
                <a:solidFill>
                  <a:srgbClr val="FFFFFF"/>
                </a:solidFill>
                <a:latin typeface="Glacial Indifference" panose="020B0604020202020204" charset="0"/>
              </a:rPr>
              <a:t>Du sens. Essais sémiotiques</a:t>
            </a:r>
            <a:r>
              <a:rPr lang="fr-FR" sz="2700" dirty="0">
                <a:solidFill>
                  <a:srgbClr val="FFFFFF"/>
                </a:solidFill>
                <a:latin typeface="Glacial Indifference" panose="020B0604020202020204" charset="0"/>
              </a:rPr>
              <a:t>, Paris, Le Seuil. </a:t>
            </a:r>
            <a:endPar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Kerbrat-Orecchioni, C., 1986,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L’implicite</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Armand Colin. </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Kerbrat-Orecchioni, C., 1999,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L’Énonciation. De la subjectivité dans le langage</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Armand Colin.</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Kerbrat-Orecchioni, C., 2017,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débats de l’entre-deux-tours des élections présidentielles françaises</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L’Harmattan. </a:t>
            </a:r>
          </a:p>
          <a:p>
            <a:pPr marL="0" marR="0" lvl="0" indent="0" algn="just" defTabSz="914400" rtl="0" eaLnBrk="1" fontAlgn="auto" latinLnBrk="0" hangingPunct="1">
              <a:lnSpc>
                <a:spcPct val="100000"/>
              </a:lnSpc>
              <a:spcBef>
                <a:spcPts val="0"/>
              </a:spcBef>
              <a:buClrTx/>
              <a:buSzTx/>
              <a:buFontTx/>
              <a:buNone/>
              <a:tabLst/>
              <a:defRPr/>
            </a:pP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Plantin, C., 2016, </a:t>
            </a:r>
            <a:r>
              <a:rPr kumimoji="0" lang="fr-FR" sz="27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Dictionnaire de l'argumentation. Une introduction aux études d'argumentation</a:t>
            </a:r>
            <a:r>
              <a:rPr kumimoji="0" lang="fr-FR" sz="27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Lyon, ENS Éditions.</a:t>
            </a:r>
          </a:p>
        </p:txBody>
      </p:sp>
    </p:spTree>
    <p:extLst>
      <p:ext uri="{BB962C8B-B14F-4D97-AF65-F5344CB8AC3E}">
        <p14:creationId xmlns:p14="http://schemas.microsoft.com/office/powerpoint/2010/main" val="133115973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C44DACC-944E-75BC-B3CA-3E3C3B21292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2FE99A8-7E21-FAA2-0983-E27CD351D79E}"/>
              </a:ext>
            </a:extLst>
          </p:cNvPr>
          <p:cNvSpPr txBox="1"/>
          <p:nvPr/>
        </p:nvSpPr>
        <p:spPr>
          <a:xfrm>
            <a:off x="1066800" y="1181100"/>
            <a:ext cx="10668000" cy="2462213"/>
          </a:xfrm>
          <a:prstGeom prst="rect">
            <a:avLst/>
          </a:prstGeom>
        </p:spPr>
        <p:txBody>
          <a:bodyPr wrap="square" lIns="0" tIns="0" rIns="0" bIns="0" rtlCol="0" anchor="t">
            <a:spAutoFit/>
          </a:bodyPr>
          <a:lstStyle/>
          <a:p>
            <a:r>
              <a:rPr lang="fr-FR" sz="8000" dirty="0">
                <a:solidFill>
                  <a:srgbClr val="F9FAFD"/>
                </a:solidFill>
                <a:latin typeface="Glacial Indifference"/>
              </a:rPr>
              <a:t>Langue et pouvoir : </a:t>
            </a:r>
          </a:p>
          <a:p>
            <a:r>
              <a:rPr lang="fr-FR" sz="8000" dirty="0">
                <a:solidFill>
                  <a:srgbClr val="F9FAFD"/>
                </a:solidFill>
                <a:latin typeface="Glacial Indifference"/>
              </a:rPr>
              <a:t>le pouvoir de faire taire</a:t>
            </a:r>
          </a:p>
        </p:txBody>
      </p:sp>
    </p:spTree>
    <p:extLst>
      <p:ext uri="{BB962C8B-B14F-4D97-AF65-F5344CB8AC3E}">
        <p14:creationId xmlns:p14="http://schemas.microsoft.com/office/powerpoint/2010/main" val="2596299706"/>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914400" y="2603867"/>
            <a:ext cx="16459200" cy="6170920"/>
          </a:xfrm>
          <a:prstGeom prst="rect">
            <a:avLst/>
          </a:prstGeom>
        </p:spPr>
        <p:txBody>
          <a:bodyPr wrap="square" lIns="0" tIns="0" rIns="0" bIns="0" rtlCol="0" anchor="t">
            <a:spAutoFit/>
          </a:bodyPr>
          <a:lstStyle/>
          <a:p>
            <a:pPr marL="0" lvl="1" algn="just">
              <a:spcAft>
                <a:spcPts val="3600"/>
              </a:spcAft>
            </a:pPr>
            <a:r>
              <a:rPr lang="fr-FR" sz="3500" u="sng" dirty="0">
                <a:solidFill>
                  <a:schemeClr val="bg1"/>
                </a:solidFill>
                <a:latin typeface="Glacial Indifference" panose="020B0604020202020204" charset="0"/>
              </a:rPr>
              <a:t>Une campagne sur le sida adressée à Emmanuel Macron censurée par l’ARP</a:t>
            </a:r>
          </a:p>
          <a:p>
            <a:pPr marL="0" lvl="1" algn="just">
              <a:lnSpc>
                <a:spcPct val="110000"/>
              </a:lnSpc>
            </a:pPr>
            <a:r>
              <a:rPr lang="fr-FR" sz="3500" dirty="0">
                <a:solidFill>
                  <a:schemeClr val="bg1"/>
                </a:solidFill>
                <a:latin typeface="Glacial Indifference" panose="020B0604020202020204" charset="0"/>
              </a:rPr>
              <a:t>Une campagne de l’association à but non lucratif Aides « était initialement prévue dans les transports et dans l’espace public à Paris et dans de nombreuses villes de France », mais elle a « reçu un avis défavorable de l’ARPP (Autorité de Régulation Professionnelle de la Publicité) sur les réseaux d’affichage “classiques” en raison, semble-t-il, de </a:t>
            </a:r>
            <a:r>
              <a:rPr lang="fr-FR" sz="3500" u="sng" dirty="0">
                <a:solidFill>
                  <a:schemeClr val="bg1"/>
                </a:solidFill>
                <a:latin typeface="Glacial Indifference" panose="020B0604020202020204" charset="0"/>
              </a:rPr>
              <a:t>l’utilisation de l’image du Président</a:t>
            </a:r>
            <a:r>
              <a:rPr lang="fr-FR" sz="3500" dirty="0">
                <a:solidFill>
                  <a:schemeClr val="bg1"/>
                </a:solidFill>
                <a:latin typeface="Glacial Indifference" panose="020B0604020202020204" charset="0"/>
              </a:rPr>
              <a:t> ».</a:t>
            </a:r>
          </a:p>
          <a:p>
            <a:pPr marL="0" lvl="1" algn="just">
              <a:lnSpc>
                <a:spcPct val="110000"/>
              </a:lnSpc>
            </a:pPr>
            <a:r>
              <a:rPr lang="fr-FR" sz="3500" dirty="0">
                <a:solidFill>
                  <a:schemeClr val="bg1"/>
                </a:solidFill>
                <a:latin typeface="Glacial Indifference" panose="020B0604020202020204" charset="0"/>
              </a:rPr>
              <a:t>De toute manière, dans ce cas, la campagne a été rendue visible grâce à l’affichage libre dans sept grandes villes françaises - Bordeaux, Lyon, Marseille, Lille, Nantes, Strasbourg et Paris.</a:t>
            </a:r>
          </a:p>
          <a:p>
            <a:pPr marL="0" lvl="1" algn="r"/>
            <a:r>
              <a:rPr lang="fr-FR" sz="2800" dirty="0">
                <a:solidFill>
                  <a:schemeClr val="bg1"/>
                </a:solidFill>
                <a:latin typeface="Glacial Indifference" panose="020B0604020202020204" charset="0"/>
              </a:rPr>
              <a:t>Communiqué de presse de l’association, le 15 mai 2019</a:t>
            </a:r>
          </a:p>
        </p:txBody>
      </p:sp>
      <p:sp>
        <p:nvSpPr>
          <p:cNvPr id="3" name="TextBox 2">
            <a:extLst>
              <a:ext uri="{FF2B5EF4-FFF2-40B4-BE49-F238E27FC236}">
                <a16:creationId xmlns:a16="http://schemas.microsoft.com/office/drawing/2014/main" id="{8CFC68C7-AA07-C44B-B89E-7393CA208982}"/>
              </a:ext>
            </a:extLst>
          </p:cNvPr>
          <p:cNvSpPr txBox="1"/>
          <p:nvPr/>
        </p:nvSpPr>
        <p:spPr>
          <a:xfrm>
            <a:off x="838200" y="865882"/>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3371525454"/>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332EB05D-55A6-1EF7-AE6C-682950217C0A}"/>
              </a:ext>
            </a:extLst>
          </p:cNvPr>
          <p:cNvPicPr>
            <a:picLocks noChangeAspect="1"/>
          </p:cNvPicPr>
          <p:nvPr/>
        </p:nvPicPr>
        <p:blipFill rotWithShape="1">
          <a:blip r:embed="rId2">
            <a:extLst>
              <a:ext uri="{28A0092B-C50C-407E-A947-70E740481C1C}">
                <a14:useLocalDpi xmlns:a14="http://schemas.microsoft.com/office/drawing/2010/main" val="0"/>
              </a:ext>
            </a:extLst>
          </a:blip>
          <a:srcRect l="17408" t="6297" r="1851" b="2592"/>
          <a:stretch/>
        </p:blipFill>
        <p:spPr>
          <a:xfrm>
            <a:off x="204439" y="190500"/>
            <a:ext cx="8710961" cy="9829800"/>
          </a:xfrm>
          <a:prstGeom prst="rect">
            <a:avLst/>
          </a:prstGeom>
        </p:spPr>
      </p:pic>
      <p:pic>
        <p:nvPicPr>
          <p:cNvPr id="7" name="Immagine 6">
            <a:extLst>
              <a:ext uri="{FF2B5EF4-FFF2-40B4-BE49-F238E27FC236}">
                <a16:creationId xmlns:a16="http://schemas.microsoft.com/office/drawing/2014/main" id="{FF0B5341-B4B8-8B09-5235-FE13894A9283}"/>
              </a:ext>
            </a:extLst>
          </p:cNvPr>
          <p:cNvPicPr>
            <a:picLocks noChangeAspect="1"/>
          </p:cNvPicPr>
          <p:nvPr/>
        </p:nvPicPr>
        <p:blipFill rotWithShape="1">
          <a:blip r:embed="rId3">
            <a:extLst>
              <a:ext uri="{28A0092B-C50C-407E-A947-70E740481C1C}">
                <a14:useLocalDpi xmlns:a14="http://schemas.microsoft.com/office/drawing/2010/main" val="0"/>
              </a:ext>
            </a:extLst>
          </a:blip>
          <a:srcRect l="16667" t="5556" r="1111" b="1852"/>
          <a:stretch/>
        </p:blipFill>
        <p:spPr>
          <a:xfrm>
            <a:off x="9220200" y="190500"/>
            <a:ext cx="8728862" cy="9829800"/>
          </a:xfrm>
          <a:prstGeom prst="rect">
            <a:avLst/>
          </a:prstGeom>
        </p:spPr>
      </p:pic>
    </p:spTree>
    <p:extLst>
      <p:ext uri="{BB962C8B-B14F-4D97-AF65-F5344CB8AC3E}">
        <p14:creationId xmlns:p14="http://schemas.microsoft.com/office/powerpoint/2010/main" val="544713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AB2A143-3B00-45BB-34C3-1DC0BC5BADA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111CCE3-39E8-7CC1-F59C-A69226A95C88}"/>
              </a:ext>
            </a:extLst>
          </p:cNvPr>
          <p:cNvSpPr txBox="1"/>
          <p:nvPr/>
        </p:nvSpPr>
        <p:spPr>
          <a:xfrm>
            <a:off x="1028700" y="9669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AB107480-F5BA-6021-2715-206DE0C1E6FD}"/>
              </a:ext>
            </a:extLst>
          </p:cNvPr>
          <p:cNvSpPr txBox="1"/>
          <p:nvPr/>
        </p:nvSpPr>
        <p:spPr>
          <a:xfrm>
            <a:off x="1076827" y="3142512"/>
            <a:ext cx="15991973" cy="3499420"/>
          </a:xfrm>
          <a:prstGeom prst="rect">
            <a:avLst/>
          </a:prstGeom>
        </p:spPr>
        <p:txBody>
          <a:bodyPr wrap="square" lIns="0" tIns="0" rIns="0" bIns="0" rtlCol="0" anchor="t">
            <a:spAutoFit/>
          </a:bodyPr>
          <a:lstStyle/>
          <a:p>
            <a:pPr algn="just">
              <a:lnSpc>
                <a:spcPct val="110000"/>
              </a:lnSpc>
            </a:pPr>
            <a:r>
              <a:rPr lang="fr-FR" sz="3600" dirty="0">
                <a:solidFill>
                  <a:srgbClr val="F9FAFD"/>
                </a:solidFill>
                <a:latin typeface="Glacial Indifference" panose="020B0604020202020204" charset="0"/>
              </a:rPr>
              <a:t>« On observe là l’une des manifestations de la </a:t>
            </a:r>
            <a:r>
              <a:rPr lang="fr-FR" sz="3600" u="sng" dirty="0">
                <a:solidFill>
                  <a:srgbClr val="F9FAFD"/>
                </a:solidFill>
                <a:latin typeface="Glacial Indifference" panose="020B0604020202020204" charset="0"/>
              </a:rPr>
              <a:t>force symbolique des mots</a:t>
            </a:r>
            <a:r>
              <a:rPr lang="fr-FR" sz="3600" dirty="0">
                <a:solidFill>
                  <a:srgbClr val="F9FAFD"/>
                </a:solidFill>
                <a:latin typeface="Glacial Indifference" panose="020B0604020202020204" charset="0"/>
              </a:rPr>
              <a:t> : les façons de nommer et de renommer les objets et les êtres contribuent aux </a:t>
            </a:r>
            <a:r>
              <a:rPr lang="fr-FR" sz="3600" u="sng" dirty="0">
                <a:solidFill>
                  <a:srgbClr val="F9FAFD"/>
                </a:solidFill>
                <a:latin typeface="Glacial Indifference" panose="020B0604020202020204" charset="0"/>
              </a:rPr>
              <a:t>représentations</a:t>
            </a:r>
            <a:r>
              <a:rPr lang="fr-FR" sz="3600" dirty="0">
                <a:solidFill>
                  <a:srgbClr val="F9FAFD"/>
                </a:solidFill>
                <a:latin typeface="Glacial Indifference" panose="020B0604020202020204" charset="0"/>
              </a:rPr>
              <a:t> qu’on en construit. Nommer et renommer n’est pas un acte anodin, car </a:t>
            </a:r>
            <a:r>
              <a:rPr lang="fr-FR" sz="3600" u="sng" dirty="0">
                <a:solidFill>
                  <a:srgbClr val="F9FAFD"/>
                </a:solidFill>
                <a:latin typeface="Glacial Indifference" panose="020B0604020202020204" charset="0"/>
              </a:rPr>
              <a:t>le mot engage tout un programme d’action</a:t>
            </a:r>
            <a:r>
              <a:rPr lang="fr-FR" sz="3600" dirty="0">
                <a:solidFill>
                  <a:srgbClr val="F9FAFD"/>
                </a:solidFill>
                <a:latin typeface="Glacial Indifference" panose="020B0604020202020204" charset="0"/>
              </a:rPr>
              <a:t> ».</a:t>
            </a:r>
          </a:p>
          <a:p>
            <a:pPr algn="r">
              <a:spcAft>
                <a:spcPts val="600"/>
              </a:spcAft>
            </a:pPr>
            <a:endParaRPr lang="fr-FR" sz="2800" dirty="0">
              <a:solidFill>
                <a:srgbClr val="F9FAFD"/>
              </a:solidFill>
              <a:latin typeface="Glacial Indifference" panose="020B0604020202020204" charset="0"/>
            </a:endParaRPr>
          </a:p>
          <a:p>
            <a:pPr algn="r">
              <a:spcAft>
                <a:spcPts val="600"/>
              </a:spcAft>
            </a:pPr>
            <a:r>
              <a:rPr lang="fr-FR" sz="2800" dirty="0">
                <a:solidFill>
                  <a:srgbClr val="F9FAFD"/>
                </a:solidFill>
                <a:latin typeface="Glacial Indifference" panose="020B0604020202020204" charset="0"/>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108</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endParaRPr lang="fr-FR" sz="3600" dirty="0">
              <a:solidFill>
                <a:srgbClr val="F9FAFD"/>
              </a:solidFill>
              <a:latin typeface="Glacial Indifference" panose="020B0604020202020204" charset="0"/>
            </a:endParaRPr>
          </a:p>
        </p:txBody>
      </p:sp>
    </p:spTree>
    <p:extLst>
      <p:ext uri="{BB962C8B-B14F-4D97-AF65-F5344CB8AC3E}">
        <p14:creationId xmlns:p14="http://schemas.microsoft.com/office/powerpoint/2010/main" val="568112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207240"/>
            <a:ext cx="16459200" cy="7355860"/>
          </a:xfrm>
          <a:prstGeom prst="rect">
            <a:avLst/>
          </a:prstGeom>
        </p:spPr>
        <p:txBody>
          <a:bodyPr wrap="square" lIns="0" tIns="0" rIns="0" bIns="0" rtlCol="0" anchor="t">
            <a:spAutoFit/>
          </a:bodyPr>
          <a:lstStyle/>
          <a:p>
            <a:pPr marL="0" lvl="1" algn="just">
              <a:spcAft>
                <a:spcPts val="3600"/>
              </a:spcAft>
            </a:pPr>
            <a:r>
              <a:rPr lang="fr-FR" sz="3500" u="sng" dirty="0">
                <a:solidFill>
                  <a:schemeClr val="bg1"/>
                </a:solidFill>
                <a:latin typeface="Glacial Indifference" panose="020B0604020202020204" charset="0"/>
              </a:rPr>
              <a:t>Une campagne contre les prix élevés des médicaments censurée par l’ARP</a:t>
            </a:r>
          </a:p>
          <a:p>
            <a:pPr marL="0" lvl="1" algn="just">
              <a:lnSpc>
                <a:spcPct val="110000"/>
              </a:lnSpc>
            </a:pPr>
            <a:r>
              <a:rPr lang="fr-FR" sz="3500" dirty="0">
                <a:solidFill>
                  <a:schemeClr val="bg1"/>
                </a:solidFill>
                <a:latin typeface="Glacial Indifference" panose="020B0604020202020204" charset="0"/>
              </a:rPr>
              <a:t>Une campagne de Médecins du Monde, intitulée "Le coût de la vie" et visant à dénoncer les prix très élevés des médicaments et traitements en France, a été refusée par l'Autorité de régulation professionnelle de publicité (ARPP).</a:t>
            </a:r>
          </a:p>
          <a:p>
            <a:pPr marL="0" lvl="1" algn="just">
              <a:lnSpc>
                <a:spcPct val="110000"/>
              </a:lnSpc>
            </a:pPr>
            <a:r>
              <a:rPr lang="fr-FR" sz="3500" dirty="0">
                <a:solidFill>
                  <a:schemeClr val="bg1"/>
                </a:solidFill>
                <a:latin typeface="Glacial Indifference" panose="020B0604020202020204" charset="0"/>
              </a:rPr>
              <a:t>L’objectif principal étant de « </a:t>
            </a:r>
            <a:r>
              <a:rPr lang="fr-FR" sz="3500" u="sng" dirty="0">
                <a:solidFill>
                  <a:schemeClr val="bg1"/>
                </a:solidFill>
                <a:latin typeface="Glacial Indifference" panose="020B0604020202020204" charset="0"/>
              </a:rPr>
              <a:t>pointer du doigt la responsabilité des laboratoires pharmaceutiques dans le coût des traitements pour les maladies graves</a:t>
            </a:r>
            <a:r>
              <a:rPr lang="fr-FR" sz="3500" dirty="0">
                <a:solidFill>
                  <a:schemeClr val="bg1"/>
                </a:solidFill>
                <a:latin typeface="Glacial Indifference" panose="020B0604020202020204" charset="0"/>
              </a:rPr>
              <a:t> comme la leucémie, le cancer ou encore l’hépatite C, […] l'association a rencontré un problème de taille : les trois principaux afficheurs ont refusé de représenter cette campagne. […] L'ARPP (Autorité de régulation professionnelle de publicité), l'organisme par lequel passent toutes les demandes de diffusion de campagnes, censure généralement des publicités aux images indécentes ».</a:t>
            </a:r>
          </a:p>
          <a:p>
            <a:pPr marL="0" lvl="1" algn="r"/>
            <a:r>
              <a:rPr lang="fr-FR" sz="2800" i="1" dirty="0">
                <a:solidFill>
                  <a:schemeClr val="bg1"/>
                </a:solidFill>
                <a:latin typeface="Glacial Indifference" panose="020B0604020202020204" charset="0"/>
              </a:rPr>
              <a:t>Le Point</a:t>
            </a:r>
            <a:r>
              <a:rPr lang="fr-FR" sz="2800" dirty="0">
                <a:solidFill>
                  <a:schemeClr val="bg1"/>
                </a:solidFill>
                <a:latin typeface="Glacial Indifference" panose="020B0604020202020204" charset="0"/>
              </a:rPr>
              <a:t>, le 13 juin 2016</a:t>
            </a:r>
          </a:p>
        </p:txBody>
      </p:sp>
      <p:sp>
        <p:nvSpPr>
          <p:cNvPr id="3" name="TextBox 2">
            <a:extLst>
              <a:ext uri="{FF2B5EF4-FFF2-40B4-BE49-F238E27FC236}">
                <a16:creationId xmlns:a16="http://schemas.microsoft.com/office/drawing/2014/main" id="{364228AF-453C-BB64-DABE-328F13C8467A}"/>
              </a:ext>
            </a:extLst>
          </p:cNvPr>
          <p:cNvSpPr txBox="1"/>
          <p:nvPr/>
        </p:nvSpPr>
        <p:spPr>
          <a:xfrm>
            <a:off x="762000" y="662186"/>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381406069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247900"/>
            <a:ext cx="16459200" cy="7540526"/>
          </a:xfrm>
          <a:prstGeom prst="rect">
            <a:avLst/>
          </a:prstGeom>
        </p:spPr>
        <p:txBody>
          <a:bodyPr wrap="square" lIns="0" tIns="0" rIns="0" bIns="0" rtlCol="0" anchor="t">
            <a:spAutoFit/>
          </a:bodyPr>
          <a:lstStyle/>
          <a:p>
            <a:pPr marL="0" lvl="1" algn="just">
              <a:lnSpc>
                <a:spcPct val="110000"/>
              </a:lnSpc>
            </a:pPr>
            <a:r>
              <a:rPr lang="fr-FR" sz="3500" dirty="0">
                <a:solidFill>
                  <a:schemeClr val="bg1"/>
                </a:solidFill>
                <a:latin typeface="Glacial Indifference" panose="020B0604020202020204" charset="0"/>
              </a:rPr>
              <a:t>« Dans le cas présent, l'ARPP justifie sa décision dans une lettre envoyée à Médecins du monde : "Nous attirons tout particulièrement votre attention sur le </a:t>
            </a:r>
            <a:r>
              <a:rPr lang="fr-FR" sz="3500" u="sng" dirty="0">
                <a:solidFill>
                  <a:schemeClr val="bg1"/>
                </a:solidFill>
                <a:latin typeface="Glacial Indifference" panose="020B0604020202020204" charset="0"/>
              </a:rPr>
              <a:t>risque de réaction négative que pourrait susciter l'axe de communication choisi de la part des représentants de l'industrie pharmaceutique</a:t>
            </a:r>
            <a:r>
              <a:rPr lang="fr-FR" sz="3500" dirty="0">
                <a:solidFill>
                  <a:schemeClr val="bg1"/>
                </a:solidFill>
                <a:latin typeface="Glacial Indifference" panose="020B0604020202020204" charset="0"/>
              </a:rPr>
              <a:t>. En effet, les entreprises ainsi mises en cause pourraient estimer qu'une telle campagne porte atteinte à leur image, leur cause un grave préjudice et décider d'agir en ce sens".</a:t>
            </a:r>
          </a:p>
          <a:p>
            <a:pPr marL="0" lvl="1" algn="just">
              <a:lnSpc>
                <a:spcPct val="110000"/>
              </a:lnSpc>
            </a:pPr>
            <a:r>
              <a:rPr lang="fr-FR" sz="3500" dirty="0">
                <a:solidFill>
                  <a:schemeClr val="bg1"/>
                </a:solidFill>
                <a:latin typeface="Glacial Indifference" panose="020B0604020202020204" charset="0"/>
              </a:rPr>
              <a:t>Les afficheurs [dans ce cas, MédiaTransports, JCDecaux et Insert] ont donc préféré taire la campagne de communication de </a:t>
            </a:r>
            <a:r>
              <a:rPr lang="fr-FR" sz="3500" i="1" dirty="0">
                <a:solidFill>
                  <a:schemeClr val="bg1"/>
                </a:solidFill>
                <a:latin typeface="Glacial Indifference" panose="020B0604020202020204" charset="0"/>
              </a:rPr>
              <a:t>Médecins du monde</a:t>
            </a:r>
            <a:r>
              <a:rPr lang="fr-FR" sz="3500" dirty="0">
                <a:solidFill>
                  <a:schemeClr val="bg1"/>
                </a:solidFill>
                <a:latin typeface="Glacial Indifference" panose="020B0604020202020204" charset="0"/>
              </a:rPr>
              <a:t> […]. Insert et JCDecaux n'ont pas souhaité faire de commentaires sur ce refus, MédiaTransports, pour sa part, […] a expliqué "que les conditions générales de vente stipulent que MétroBus se réserve la faculté de refuser d'exécuter un affichage suite aux recommandations de l'ARPP". ».</a:t>
            </a:r>
          </a:p>
          <a:p>
            <a:pPr marL="0" lvl="1" algn="r"/>
            <a:r>
              <a:rPr lang="fr-FR" sz="2800" i="1" dirty="0">
                <a:solidFill>
                  <a:schemeClr val="bg1"/>
                </a:solidFill>
                <a:latin typeface="Glacial Indifference" panose="020B0604020202020204" charset="0"/>
              </a:rPr>
              <a:t>Le Point</a:t>
            </a:r>
            <a:r>
              <a:rPr lang="fr-FR" sz="2800" dirty="0">
                <a:solidFill>
                  <a:schemeClr val="bg1"/>
                </a:solidFill>
                <a:latin typeface="Glacial Indifference" panose="020B0604020202020204" charset="0"/>
              </a:rPr>
              <a:t>, le 13 juin 2016</a:t>
            </a:r>
          </a:p>
        </p:txBody>
      </p:sp>
      <p:sp>
        <p:nvSpPr>
          <p:cNvPr id="3" name="TextBox 2">
            <a:extLst>
              <a:ext uri="{FF2B5EF4-FFF2-40B4-BE49-F238E27FC236}">
                <a16:creationId xmlns:a16="http://schemas.microsoft.com/office/drawing/2014/main" id="{7E3C4D51-96A8-B958-B1D2-71D0DAC5A20D}"/>
              </a:ext>
            </a:extLst>
          </p:cNvPr>
          <p:cNvSpPr txBox="1"/>
          <p:nvPr/>
        </p:nvSpPr>
        <p:spPr>
          <a:xfrm>
            <a:off x="762000" y="662186"/>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279443138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52F807C5-55E3-5568-D1A8-774CA182F330}"/>
              </a:ext>
            </a:extLst>
          </p:cNvPr>
          <p:cNvPicPr>
            <a:picLocks noChangeAspect="1"/>
          </p:cNvPicPr>
          <p:nvPr/>
        </p:nvPicPr>
        <p:blipFill rotWithShape="1">
          <a:blip r:embed="rId2">
            <a:extLst>
              <a:ext uri="{28A0092B-C50C-407E-A947-70E740481C1C}">
                <a14:useLocalDpi xmlns:a14="http://schemas.microsoft.com/office/drawing/2010/main" val="0"/>
              </a:ext>
            </a:extLst>
          </a:blip>
          <a:srcRect l="11383" t="5630" r="11383" b="5630"/>
          <a:stretch/>
        </p:blipFill>
        <p:spPr>
          <a:xfrm>
            <a:off x="1524000" y="342899"/>
            <a:ext cx="6477000" cy="9685867"/>
          </a:xfrm>
          <a:prstGeom prst="rect">
            <a:avLst/>
          </a:prstGeom>
        </p:spPr>
      </p:pic>
      <p:pic>
        <p:nvPicPr>
          <p:cNvPr id="7" name="Immagine 6">
            <a:extLst>
              <a:ext uri="{FF2B5EF4-FFF2-40B4-BE49-F238E27FC236}">
                <a16:creationId xmlns:a16="http://schemas.microsoft.com/office/drawing/2014/main" id="{4641AF85-DD58-5271-0A5D-344C030E6CA6}"/>
              </a:ext>
            </a:extLst>
          </p:cNvPr>
          <p:cNvPicPr>
            <a:picLocks noChangeAspect="1"/>
          </p:cNvPicPr>
          <p:nvPr/>
        </p:nvPicPr>
        <p:blipFill rotWithShape="1">
          <a:blip r:embed="rId3">
            <a:extLst>
              <a:ext uri="{28A0092B-C50C-407E-A947-70E740481C1C}">
                <a14:useLocalDpi xmlns:a14="http://schemas.microsoft.com/office/drawing/2010/main" val="0"/>
              </a:ext>
            </a:extLst>
          </a:blip>
          <a:srcRect l="8522" t="7647" r="7092" b="6639"/>
          <a:stretch/>
        </p:blipFill>
        <p:spPr>
          <a:xfrm>
            <a:off x="8610601" y="350518"/>
            <a:ext cx="6705600" cy="9685867"/>
          </a:xfrm>
          <a:prstGeom prst="rect">
            <a:avLst/>
          </a:prstGeom>
        </p:spPr>
      </p:pic>
    </p:spTree>
    <p:extLst>
      <p:ext uri="{BB962C8B-B14F-4D97-AF65-F5344CB8AC3E}">
        <p14:creationId xmlns:p14="http://schemas.microsoft.com/office/powerpoint/2010/main" val="288693449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685800" y="1741905"/>
            <a:ext cx="16840200" cy="8354595"/>
          </a:xfrm>
          <a:prstGeom prst="rect">
            <a:avLst/>
          </a:prstGeom>
        </p:spPr>
        <p:txBody>
          <a:bodyPr wrap="square" lIns="0" tIns="0" rIns="0" bIns="0" rtlCol="0" anchor="t">
            <a:spAutoFit/>
          </a:bodyPr>
          <a:lstStyle/>
          <a:p>
            <a:pPr marL="0" lvl="1" algn="just">
              <a:spcAft>
                <a:spcPts val="3600"/>
              </a:spcAft>
            </a:pPr>
            <a:r>
              <a:rPr lang="fr-FR" sz="3500" u="sng" dirty="0">
                <a:solidFill>
                  <a:schemeClr val="bg1"/>
                </a:solidFill>
                <a:latin typeface="Glacial Indifference" panose="020B0604020202020204" charset="0"/>
              </a:rPr>
              <a:t>Une campagne sur le changement climatique censurée par les transports et les cinémas</a:t>
            </a:r>
          </a:p>
          <a:p>
            <a:pPr marL="0" lvl="1" algn="just">
              <a:lnSpc>
                <a:spcPct val="110000"/>
              </a:lnSpc>
            </a:pPr>
            <a:r>
              <a:rPr lang="fr-FR" sz="3400" dirty="0">
                <a:solidFill>
                  <a:schemeClr val="bg1"/>
                </a:solidFill>
                <a:latin typeface="Glacial Indifference" panose="020B0604020202020204" charset="0"/>
              </a:rPr>
              <a:t>« Pour </a:t>
            </a:r>
            <a:r>
              <a:rPr lang="fr-FR" sz="3400" u="sng" dirty="0">
                <a:solidFill>
                  <a:schemeClr val="bg1"/>
                </a:solidFill>
                <a:latin typeface="Glacial Indifference" panose="020B0604020202020204" charset="0"/>
              </a:rPr>
              <a:t>alerter sur l’urgence climatique et dénoncer l’inaction des décideurs politiques</a:t>
            </a:r>
            <a:r>
              <a:rPr lang="fr-FR" sz="3400" dirty="0">
                <a:solidFill>
                  <a:schemeClr val="bg1"/>
                </a:solidFill>
                <a:latin typeface="Glacial Indifference" panose="020B0604020202020204" charset="0"/>
              </a:rPr>
              <a:t>, Greenpeace souhaitait diffuser dans les couloirs du métro et du RER francilien une campagne de communication au message fort. Mais la régie publicitaire des transports parisiens Mediatransports s’est opposée à sa diffusion, tout comme plusieurs cinémas.</a:t>
            </a:r>
          </a:p>
          <a:p>
            <a:pPr marL="0" lvl="1" algn="just">
              <a:lnSpc>
                <a:spcPct val="110000"/>
              </a:lnSpc>
            </a:pPr>
            <a:r>
              <a:rPr lang="fr-FR" sz="3400" dirty="0">
                <a:solidFill>
                  <a:schemeClr val="bg1"/>
                </a:solidFill>
                <a:latin typeface="Glacial Indifference" panose="020B0604020202020204" charset="0"/>
              </a:rPr>
              <a:t>Dans son communiqué, Greenpeace rapporte que le propos a été jugé "</a:t>
            </a:r>
            <a:r>
              <a:rPr lang="fr-FR" sz="3400" u="sng" dirty="0">
                <a:solidFill>
                  <a:schemeClr val="bg1"/>
                </a:solidFill>
                <a:latin typeface="Glacial Indifference" panose="020B0604020202020204" charset="0"/>
              </a:rPr>
              <a:t>un peu trop engagé</a:t>
            </a:r>
            <a:r>
              <a:rPr lang="fr-FR" sz="3400" dirty="0">
                <a:solidFill>
                  <a:schemeClr val="bg1"/>
                </a:solidFill>
                <a:latin typeface="Glacial Indifference" panose="020B0604020202020204" charset="0"/>
              </a:rPr>
              <a:t>" pour la régie publicitaire et pour des cinémas qui ont refusé la campagne, le considérant "trop politique, bien que les visuels aient été jugés conformes par l’ARPP" […].</a:t>
            </a:r>
          </a:p>
          <a:p>
            <a:pPr marL="0" lvl="1" algn="just">
              <a:lnSpc>
                <a:spcPct val="110000"/>
              </a:lnSpc>
            </a:pPr>
            <a:r>
              <a:rPr lang="fr-FR" sz="3400" dirty="0">
                <a:solidFill>
                  <a:schemeClr val="bg1"/>
                </a:solidFill>
                <a:latin typeface="Glacial Indifference" panose="020B0604020202020204" charset="0"/>
              </a:rPr>
              <a:t>"Dans les contrats avec la RATP et la SNCF, nous n’avons </a:t>
            </a:r>
            <a:r>
              <a:rPr lang="fr-FR" sz="3400" u="sng" dirty="0">
                <a:solidFill>
                  <a:schemeClr val="bg1"/>
                </a:solidFill>
                <a:latin typeface="Glacial Indifference" panose="020B0604020202020204" charset="0"/>
              </a:rPr>
              <a:t>pas le droit de diffuser des campagnes qui ont un caractère politique ou religieux en raison d’un devoir de neutralité</a:t>
            </a:r>
            <a:r>
              <a:rPr lang="fr-FR" sz="3400" dirty="0">
                <a:solidFill>
                  <a:schemeClr val="bg1"/>
                </a:solidFill>
                <a:latin typeface="Glacial Indifference" panose="020B0604020202020204" charset="0"/>
              </a:rPr>
              <a:t>", explique au </a:t>
            </a:r>
            <a:r>
              <a:rPr lang="fr-FR" sz="3400" i="1" dirty="0">
                <a:solidFill>
                  <a:schemeClr val="bg1"/>
                </a:solidFill>
                <a:latin typeface="Glacial Indifference" panose="020B0604020202020204" charset="0"/>
              </a:rPr>
              <a:t>Monde</a:t>
            </a:r>
            <a:r>
              <a:rPr lang="fr-FR" sz="3400" dirty="0">
                <a:solidFill>
                  <a:schemeClr val="bg1"/>
                </a:solidFill>
                <a:latin typeface="Glacial Indifference" panose="020B0604020202020204" charset="0"/>
              </a:rPr>
              <a:t> Alexandra Lafay, directrice de la communication à Mediatransports. "Cette campagne ne respecte pas ce devoir de neutralité puisqu’elle mentionne l’inaction des décideurs politiques" </a:t>
            </a:r>
            <a:r>
              <a:rPr lang="fr-FR" sz="3500" dirty="0">
                <a:solidFill>
                  <a:schemeClr val="bg1"/>
                </a:solidFill>
                <a:latin typeface="Glacial Indifference" panose="020B0604020202020204" charset="0"/>
              </a:rPr>
              <a:t>».</a:t>
            </a:r>
          </a:p>
          <a:p>
            <a:pPr marL="0" lvl="1" algn="r">
              <a:spcAft>
                <a:spcPts val="2400"/>
              </a:spcAft>
            </a:pPr>
            <a:r>
              <a:rPr lang="fr-FR" sz="2800" i="1" dirty="0">
                <a:solidFill>
                  <a:schemeClr val="bg1"/>
                </a:solidFill>
                <a:latin typeface="Glacial Indifference" panose="020B0604020202020204" charset="0"/>
              </a:rPr>
              <a:t>Le Monde</a:t>
            </a:r>
            <a:r>
              <a:rPr lang="fr-FR" sz="2800" dirty="0">
                <a:solidFill>
                  <a:schemeClr val="bg1"/>
                </a:solidFill>
                <a:latin typeface="Glacial Indifference" panose="020B0604020202020204" charset="0"/>
              </a:rPr>
              <a:t>, le 3 mars 2020</a:t>
            </a:r>
          </a:p>
        </p:txBody>
      </p:sp>
      <p:sp>
        <p:nvSpPr>
          <p:cNvPr id="3" name="TextBox 2">
            <a:extLst>
              <a:ext uri="{FF2B5EF4-FFF2-40B4-BE49-F238E27FC236}">
                <a16:creationId xmlns:a16="http://schemas.microsoft.com/office/drawing/2014/main" id="{085A3A55-821A-25AC-74E2-6FB02FB096AF}"/>
              </a:ext>
            </a:extLst>
          </p:cNvPr>
          <p:cNvSpPr txBox="1"/>
          <p:nvPr/>
        </p:nvSpPr>
        <p:spPr>
          <a:xfrm>
            <a:off x="609600" y="342900"/>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192245233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1066800" y="3004691"/>
            <a:ext cx="12115800" cy="538609"/>
          </a:xfrm>
          <a:prstGeom prst="rect">
            <a:avLst/>
          </a:prstGeom>
        </p:spPr>
        <p:txBody>
          <a:bodyPr wrap="square" lIns="0" tIns="0" rIns="0" bIns="0" rtlCol="0" anchor="t">
            <a:spAutoFit/>
          </a:bodyPr>
          <a:lstStyle/>
          <a:p>
            <a:pPr algn="just">
              <a:spcAft>
                <a:spcPts val="4200"/>
              </a:spcAft>
            </a:pPr>
            <a:r>
              <a:rPr lang="fr-FR" sz="3500" dirty="0">
                <a:solidFill>
                  <a:schemeClr val="bg1"/>
                </a:solidFill>
                <a:latin typeface="Glacial Indifference" panose="020B0604020202020204" charset="0"/>
              </a:rPr>
              <a:t>Spot </a:t>
            </a:r>
            <a:r>
              <a:rPr lang="fr-FR" sz="3500" i="1" dirty="0">
                <a:solidFill>
                  <a:schemeClr val="bg1"/>
                </a:solidFill>
                <a:latin typeface="Glacial Indifference" panose="020B0604020202020204" charset="0"/>
                <a:hlinkClick r:id="rId2">
                  <a:extLst>
                    <a:ext uri="{A12FA001-AC4F-418D-AE19-62706E023703}">
                      <ahyp:hlinkClr xmlns:ahyp="http://schemas.microsoft.com/office/drawing/2018/hyperlinkcolor" val="tx"/>
                    </a:ext>
                  </a:extLst>
                </a:hlinkClick>
              </a:rPr>
              <a:t>Face à l'urgence climatique, les discours ne suffisent pas</a:t>
            </a:r>
            <a:endParaRPr lang="fr-FR" sz="3500" i="1" dirty="0">
              <a:solidFill>
                <a:schemeClr val="bg1"/>
              </a:solidFill>
              <a:latin typeface="Glacial Indifference" panose="020B0604020202020204" charset="0"/>
            </a:endParaRPr>
          </a:p>
        </p:txBody>
      </p:sp>
      <p:sp>
        <p:nvSpPr>
          <p:cNvPr id="3" name="TextBox 2">
            <a:extLst>
              <a:ext uri="{FF2B5EF4-FFF2-40B4-BE49-F238E27FC236}">
                <a16:creationId xmlns:a16="http://schemas.microsoft.com/office/drawing/2014/main" id="{3C334166-E770-7DDB-7CC2-12DDC2660C2D}"/>
              </a:ext>
            </a:extLst>
          </p:cNvPr>
          <p:cNvSpPr txBox="1"/>
          <p:nvPr/>
        </p:nvSpPr>
        <p:spPr>
          <a:xfrm>
            <a:off x="990600" y="1271786"/>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371293829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134187E5-2FC3-97B2-EA2D-46C6F0C982B0}"/>
              </a:ext>
            </a:extLst>
          </p:cNvPr>
          <p:cNvPicPr>
            <a:picLocks noChangeAspect="1"/>
          </p:cNvPicPr>
          <p:nvPr/>
        </p:nvPicPr>
        <p:blipFill rotWithShape="1">
          <a:blip r:embed="rId2">
            <a:extLst>
              <a:ext uri="{28A0092B-C50C-407E-A947-70E740481C1C}">
                <a14:useLocalDpi xmlns:a14="http://schemas.microsoft.com/office/drawing/2010/main" val="0"/>
              </a:ext>
            </a:extLst>
          </a:blip>
          <a:srcRect l="1681" t="2466" r="1911" b="5780"/>
          <a:stretch/>
        </p:blipFill>
        <p:spPr>
          <a:xfrm>
            <a:off x="1922206" y="186956"/>
            <a:ext cx="13851194" cy="9985744"/>
          </a:xfrm>
          <a:prstGeom prst="rect">
            <a:avLst/>
          </a:prstGeom>
        </p:spPr>
      </p:pic>
    </p:spTree>
    <p:extLst>
      <p:ext uri="{BB962C8B-B14F-4D97-AF65-F5344CB8AC3E}">
        <p14:creationId xmlns:p14="http://schemas.microsoft.com/office/powerpoint/2010/main" val="207539121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095500"/>
            <a:ext cx="16459200" cy="7586692"/>
          </a:xfrm>
          <a:prstGeom prst="rect">
            <a:avLst/>
          </a:prstGeom>
        </p:spPr>
        <p:txBody>
          <a:bodyPr wrap="square" lIns="0" tIns="0" rIns="0" bIns="0" rtlCol="0" anchor="t">
            <a:spAutoFit/>
          </a:bodyPr>
          <a:lstStyle/>
          <a:p>
            <a:pPr marL="0" lvl="1" algn="just">
              <a:spcAft>
                <a:spcPts val="3600"/>
              </a:spcAft>
            </a:pPr>
            <a:r>
              <a:rPr lang="fr-FR" sz="3500" u="sng" dirty="0">
                <a:solidFill>
                  <a:schemeClr val="bg1"/>
                </a:solidFill>
                <a:latin typeface="Glacial Indifference" panose="020B0604020202020204" charset="0"/>
              </a:rPr>
              <a:t>Une campagne sur le sida censurée par de nombreux maires</a:t>
            </a:r>
          </a:p>
          <a:p>
            <a:pPr marL="0" lvl="1" algn="just">
              <a:lnSpc>
                <a:spcPct val="110000"/>
              </a:lnSpc>
            </a:pPr>
            <a:r>
              <a:rPr lang="fr-FR" sz="3500" dirty="0">
                <a:solidFill>
                  <a:schemeClr val="bg1"/>
                </a:solidFill>
                <a:latin typeface="Glacial Indifference" panose="020B0604020202020204" charset="0"/>
              </a:rPr>
              <a:t>« La ministre de la Santé Marisol Touraine a saisi la justice administrative après la </a:t>
            </a:r>
            <a:r>
              <a:rPr lang="fr-FR" sz="3500" u="sng" dirty="0">
                <a:solidFill>
                  <a:schemeClr val="bg1"/>
                </a:solidFill>
                <a:latin typeface="Glacial Indifference" panose="020B0604020202020204" charset="0"/>
              </a:rPr>
              <a:t>décision de plusieurs municipalités de droite de faire retirer les affiches de prévention du sida</a:t>
            </a:r>
            <a:r>
              <a:rPr lang="fr-FR" sz="3500" dirty="0">
                <a:solidFill>
                  <a:schemeClr val="bg1"/>
                </a:solidFill>
                <a:latin typeface="Glacial Indifference" panose="020B0604020202020204" charset="0"/>
              </a:rPr>
              <a:t>. </a:t>
            </a:r>
          </a:p>
          <a:p>
            <a:pPr marL="0" lvl="1" algn="just">
              <a:lnSpc>
                <a:spcPct val="110000"/>
              </a:lnSpc>
            </a:pPr>
            <a:r>
              <a:rPr lang="fr-FR" sz="3500" dirty="0">
                <a:solidFill>
                  <a:schemeClr val="bg1"/>
                </a:solidFill>
                <a:latin typeface="Glacial Indifference" panose="020B0604020202020204" charset="0"/>
              </a:rPr>
              <a:t>Sur la campagne, lancée par le ministère dans 130 villes, des couples homosexuels d'hommes et des messages tels que: "Aimer, s'éclater, s'oublier. Les situations varient. Les modes de protection aussi." Une dizaine de municipalités ont demandé à l'afficheur prestataire JC Decaux leur retrait. Le maire d'Aulnay-sous-Bois Bruno Beschizza (LR) a même pris un arrêté en ce sens. </a:t>
            </a:r>
          </a:p>
          <a:p>
            <a:pPr marL="0" lvl="1" algn="just">
              <a:lnSpc>
                <a:spcPct val="110000"/>
              </a:lnSpc>
              <a:spcAft>
                <a:spcPts val="1800"/>
              </a:spcAft>
            </a:pPr>
            <a:r>
              <a:rPr lang="fr-FR" sz="3500" dirty="0">
                <a:solidFill>
                  <a:schemeClr val="bg1"/>
                </a:solidFill>
                <a:latin typeface="Glacial Indifference" panose="020B0604020202020204" charset="0"/>
              </a:rPr>
              <a:t>"En France, 30 000 personnes vivent avec le VIH sans le savoir", souligne la ministre qui y voit des "</a:t>
            </a:r>
            <a:r>
              <a:rPr lang="fr-FR" sz="3500" u="sng" dirty="0">
                <a:solidFill>
                  <a:schemeClr val="bg1"/>
                </a:solidFill>
                <a:latin typeface="Glacial Indifference" panose="020B0604020202020204" charset="0"/>
              </a:rPr>
              <a:t>considérations d'ordre moral d'un autre temps</a:t>
            </a:r>
            <a:r>
              <a:rPr lang="fr-FR" sz="3500" dirty="0">
                <a:solidFill>
                  <a:schemeClr val="bg1"/>
                </a:solidFill>
                <a:latin typeface="Glacial Indifference" panose="020B0604020202020204" charset="0"/>
              </a:rPr>
              <a:t>" ».</a:t>
            </a:r>
          </a:p>
          <a:p>
            <a:pPr marL="0" lvl="1" algn="r">
              <a:spcAft>
                <a:spcPts val="2400"/>
              </a:spcAft>
            </a:pPr>
            <a:r>
              <a:rPr lang="fr-FR" sz="2800" i="1" dirty="0">
                <a:solidFill>
                  <a:schemeClr val="bg1"/>
                </a:solidFill>
                <a:latin typeface="Glacial Indifference" panose="020B0604020202020204" charset="0"/>
              </a:rPr>
              <a:t>L’Express</a:t>
            </a:r>
            <a:r>
              <a:rPr lang="fr-FR" sz="2800" dirty="0">
                <a:solidFill>
                  <a:schemeClr val="bg1"/>
                </a:solidFill>
                <a:latin typeface="Glacial Indifference" panose="020B0604020202020204" charset="0"/>
              </a:rPr>
              <a:t>, le 23 novembre 2016</a:t>
            </a:r>
          </a:p>
        </p:txBody>
      </p:sp>
      <p:sp>
        <p:nvSpPr>
          <p:cNvPr id="3" name="TextBox 2">
            <a:extLst>
              <a:ext uri="{FF2B5EF4-FFF2-40B4-BE49-F238E27FC236}">
                <a16:creationId xmlns:a16="http://schemas.microsoft.com/office/drawing/2014/main" id="{CB6C9863-BC3C-9011-82CF-CC3ED81986F8}"/>
              </a:ext>
            </a:extLst>
          </p:cNvPr>
          <p:cNvSpPr txBox="1"/>
          <p:nvPr/>
        </p:nvSpPr>
        <p:spPr>
          <a:xfrm>
            <a:off x="762000" y="585986"/>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254720821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1866900"/>
            <a:ext cx="16459200" cy="8132996"/>
          </a:xfrm>
          <a:prstGeom prst="rect">
            <a:avLst/>
          </a:prstGeom>
        </p:spPr>
        <p:txBody>
          <a:bodyPr wrap="square" lIns="0" tIns="0" rIns="0" bIns="0" rtlCol="0" anchor="t">
            <a:spAutoFit/>
          </a:bodyPr>
          <a:lstStyle/>
          <a:p>
            <a:pPr marL="0" lvl="1" algn="just">
              <a:lnSpc>
                <a:spcPct val="110000"/>
              </a:lnSpc>
            </a:pPr>
            <a:r>
              <a:rPr lang="fr-FR" sz="3500" dirty="0">
                <a:solidFill>
                  <a:schemeClr val="bg1"/>
                </a:solidFill>
                <a:latin typeface="Glacial Indifference" panose="020B0604020202020204" charset="0"/>
              </a:rPr>
              <a:t>« Plusieurs villes dirigées par des élus Les Républicains ont pris des arrêtés d'interdiction des affiches, […], les élus jugeant les affiches contraires "aux bonnes mœurs" ou "provocantes". ». </a:t>
            </a:r>
          </a:p>
          <a:p>
            <a:pPr marL="0" lvl="1" algn="just">
              <a:lnSpc>
                <a:spcPct val="110000"/>
              </a:lnSpc>
            </a:pPr>
            <a:r>
              <a:rPr lang="fr-FR" sz="3500" dirty="0">
                <a:solidFill>
                  <a:schemeClr val="bg1"/>
                </a:solidFill>
                <a:latin typeface="Glacial Indifference" panose="020B0604020202020204" charset="0"/>
              </a:rPr>
              <a:t>Par exemple, le maire d'Aulnay-sous-Bois, en Seine-Saint-Denis, (faisant partie lui aussi de LR), a considéré que ces affiches étaient "</a:t>
            </a:r>
            <a:r>
              <a:rPr lang="fr-FR" sz="3500" u="sng" dirty="0">
                <a:solidFill>
                  <a:schemeClr val="bg1"/>
                </a:solidFill>
                <a:latin typeface="Glacial Indifference" panose="020B0604020202020204" charset="0"/>
              </a:rPr>
              <a:t>contraires aux bonnes mœurs et à la moralité</a:t>
            </a:r>
            <a:r>
              <a:rPr lang="fr-FR" sz="3500" dirty="0">
                <a:solidFill>
                  <a:schemeClr val="bg1"/>
                </a:solidFill>
                <a:latin typeface="Glacial Indifference" panose="020B0604020202020204" charset="0"/>
              </a:rPr>
              <a:t>" et portaient "</a:t>
            </a:r>
            <a:r>
              <a:rPr lang="fr-FR" sz="3500" u="sng" dirty="0">
                <a:solidFill>
                  <a:schemeClr val="bg1"/>
                </a:solidFill>
                <a:latin typeface="Glacial Indifference" panose="020B0604020202020204" charset="0"/>
              </a:rPr>
              <a:t>atteinte à la dignité au risque de heurter la sensibilité de l'enfance et de la jeunesse</a:t>
            </a:r>
            <a:r>
              <a:rPr lang="fr-FR" sz="3500" dirty="0">
                <a:solidFill>
                  <a:schemeClr val="bg1"/>
                </a:solidFill>
                <a:latin typeface="Glacial Indifference" panose="020B0604020202020204" charset="0"/>
              </a:rPr>
              <a:t>".</a:t>
            </a:r>
          </a:p>
          <a:p>
            <a:pPr marL="0" lvl="1" algn="just">
              <a:lnSpc>
                <a:spcPct val="110000"/>
              </a:lnSpc>
            </a:pPr>
            <a:r>
              <a:rPr lang="fr-FR" sz="3500" dirty="0">
                <a:solidFill>
                  <a:schemeClr val="bg1"/>
                </a:solidFill>
                <a:latin typeface="Glacial Indifference" panose="020B0604020202020204" charset="0"/>
              </a:rPr>
              <a:t>A Angers, les mêmes affiches ont aussi été retirées "pour </a:t>
            </a:r>
            <a:r>
              <a:rPr lang="fr-FR" sz="3500" u="sng" dirty="0">
                <a:solidFill>
                  <a:schemeClr val="bg1"/>
                </a:solidFill>
                <a:latin typeface="Glacial Indifference" panose="020B0604020202020204" charset="0"/>
              </a:rPr>
              <a:t>protéger les enfants les plus jeunes des visuels et des messages</a:t>
            </a:r>
            <a:r>
              <a:rPr lang="fr-FR" sz="3500" dirty="0">
                <a:solidFill>
                  <a:schemeClr val="bg1"/>
                </a:solidFill>
                <a:latin typeface="Glacial Indifference" panose="020B0604020202020204" charset="0"/>
              </a:rPr>
              <a:t>", selon le maire LR de la ville, Christophe </a:t>
            </a:r>
            <a:r>
              <a:rPr lang="fr-FR" sz="3500" dirty="0" err="1">
                <a:solidFill>
                  <a:schemeClr val="bg1"/>
                </a:solidFill>
                <a:latin typeface="Glacial Indifference" panose="020B0604020202020204" charset="0"/>
              </a:rPr>
              <a:t>Béchu</a:t>
            </a:r>
            <a:r>
              <a:rPr lang="fr-FR" sz="3500" dirty="0">
                <a:solidFill>
                  <a:schemeClr val="bg1"/>
                </a:solidFill>
                <a:latin typeface="Glacial Indifference" panose="020B0604020202020204" charset="0"/>
              </a:rPr>
              <a:t>, pour qui "le contenu et la forme de la campagne peuvent être ressentis comme provocants". Une source proche de JC Decaux a expliqué qu'une dizaine de villes sur les 130 où la campagne est diffusée avaient écrit à la société d'affichage pour demander de retirer les affiches ».</a:t>
            </a:r>
          </a:p>
          <a:p>
            <a:pPr marL="0" lvl="1" algn="r">
              <a:spcAft>
                <a:spcPts val="2400"/>
              </a:spcAft>
            </a:pPr>
            <a:r>
              <a:rPr lang="fr-FR" sz="2800" i="1" dirty="0">
                <a:solidFill>
                  <a:schemeClr val="bg1"/>
                </a:solidFill>
                <a:latin typeface="Glacial Indifference" panose="020B0604020202020204" charset="0"/>
              </a:rPr>
              <a:t>Europe 1</a:t>
            </a:r>
            <a:r>
              <a:rPr lang="fr-FR" sz="2800" dirty="0">
                <a:solidFill>
                  <a:schemeClr val="bg1"/>
                </a:solidFill>
                <a:latin typeface="Glacial Indifference" panose="020B0604020202020204" charset="0"/>
              </a:rPr>
              <a:t>, le 22 novembre 2016</a:t>
            </a:r>
          </a:p>
        </p:txBody>
      </p:sp>
      <p:sp>
        <p:nvSpPr>
          <p:cNvPr id="3" name="TextBox 2">
            <a:extLst>
              <a:ext uri="{FF2B5EF4-FFF2-40B4-BE49-F238E27FC236}">
                <a16:creationId xmlns:a16="http://schemas.microsoft.com/office/drawing/2014/main" id="{C37B753D-DEA9-FD23-706B-60B52829FB7B}"/>
              </a:ext>
            </a:extLst>
          </p:cNvPr>
          <p:cNvSpPr txBox="1"/>
          <p:nvPr/>
        </p:nvSpPr>
        <p:spPr>
          <a:xfrm>
            <a:off x="762000" y="433586"/>
            <a:ext cx="14173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Langue et pouvoir : la censure</a:t>
            </a:r>
          </a:p>
        </p:txBody>
      </p:sp>
    </p:spTree>
    <p:extLst>
      <p:ext uri="{BB962C8B-B14F-4D97-AF65-F5344CB8AC3E}">
        <p14:creationId xmlns:p14="http://schemas.microsoft.com/office/powerpoint/2010/main" val="6156848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C63CC72F-2CFA-42FD-7FE8-61E2CD07F2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55" b="4815"/>
          <a:stretch/>
        </p:blipFill>
        <p:spPr>
          <a:xfrm>
            <a:off x="690652" y="190499"/>
            <a:ext cx="7310348" cy="9829801"/>
          </a:xfrm>
          <a:prstGeom prst="rect">
            <a:avLst/>
          </a:prstGeom>
        </p:spPr>
      </p:pic>
      <p:pic>
        <p:nvPicPr>
          <p:cNvPr id="7" name="Immagine 6">
            <a:extLst>
              <a:ext uri="{FF2B5EF4-FFF2-40B4-BE49-F238E27FC236}">
                <a16:creationId xmlns:a16="http://schemas.microsoft.com/office/drawing/2014/main" id="{73C271BC-25E6-149D-29DA-D8FBC5558D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926" b="5185"/>
          <a:stretch/>
        </p:blipFill>
        <p:spPr>
          <a:xfrm>
            <a:off x="8686800" y="190498"/>
            <a:ext cx="7391400" cy="9856649"/>
          </a:xfrm>
          <a:prstGeom prst="rect">
            <a:avLst/>
          </a:prstGeom>
        </p:spPr>
      </p:pic>
    </p:spTree>
    <p:extLst>
      <p:ext uri="{BB962C8B-B14F-4D97-AF65-F5344CB8AC3E}">
        <p14:creationId xmlns:p14="http://schemas.microsoft.com/office/powerpoint/2010/main" val="27457528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BD98B482-3776-EFF8-430B-7398EFA84E7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33" t="7145" r="4431" b="6370"/>
          <a:stretch/>
        </p:blipFill>
        <p:spPr>
          <a:xfrm>
            <a:off x="977529" y="171445"/>
            <a:ext cx="7099671" cy="9987035"/>
          </a:xfrm>
          <a:prstGeom prst="rect">
            <a:avLst/>
          </a:prstGeom>
        </p:spPr>
      </p:pic>
      <p:pic>
        <p:nvPicPr>
          <p:cNvPr id="6" name="Immagine 5">
            <a:extLst>
              <a:ext uri="{FF2B5EF4-FFF2-40B4-BE49-F238E27FC236}">
                <a16:creationId xmlns:a16="http://schemas.microsoft.com/office/drawing/2014/main" id="{404D591F-33DC-78EB-3D31-E7422955CCA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5" t="7038" b="5555"/>
          <a:stretch/>
        </p:blipFill>
        <p:spPr>
          <a:xfrm>
            <a:off x="8381999" y="185665"/>
            <a:ext cx="7447399" cy="9987035"/>
          </a:xfrm>
          <a:prstGeom prst="rect">
            <a:avLst/>
          </a:prstGeom>
        </p:spPr>
      </p:pic>
    </p:spTree>
    <p:extLst>
      <p:ext uri="{BB962C8B-B14F-4D97-AF65-F5344CB8AC3E}">
        <p14:creationId xmlns:p14="http://schemas.microsoft.com/office/powerpoint/2010/main" val="3406012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83E384B-6EE8-9B54-7F5F-D45DA925F8B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025396D-A040-1A9A-CADF-82D182EB0115}"/>
              </a:ext>
            </a:extLst>
          </p:cNvPr>
          <p:cNvSpPr txBox="1"/>
          <p:nvPr/>
        </p:nvSpPr>
        <p:spPr>
          <a:xfrm>
            <a:off x="1028700" y="1905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9476748B-5278-D469-901E-44334D0BD3E9}"/>
              </a:ext>
            </a:extLst>
          </p:cNvPr>
          <p:cNvSpPr txBox="1"/>
          <p:nvPr/>
        </p:nvSpPr>
        <p:spPr>
          <a:xfrm>
            <a:off x="1076827" y="1485900"/>
            <a:ext cx="15991973" cy="8940909"/>
          </a:xfrm>
          <a:prstGeom prst="rect">
            <a:avLst/>
          </a:prstGeom>
        </p:spPr>
        <p:txBody>
          <a:bodyPr wrap="square" lIns="0" tIns="0" rIns="0" bIns="0" rtlCol="0" anchor="t">
            <a:spAutoFit/>
          </a:bodyPr>
          <a:lstStyle/>
          <a:p>
            <a:pPr algn="just">
              <a:lnSpc>
                <a:spcPct val="110000"/>
              </a:lnSpc>
            </a:pPr>
            <a:r>
              <a:rPr lang="fr-FR" sz="3400" dirty="0">
                <a:solidFill>
                  <a:srgbClr val="F9FAFD"/>
                </a:solidFill>
                <a:latin typeface="Glacial Indifference" panose="020B0604020202020204" charset="0"/>
              </a:rPr>
              <a:t>« C’est ce que décrit le sociolinguiste Bernard Gardin dans son analyse […] d’un collectif de techniciens confrontés dans les années 1980 à l’introduction d’une </a:t>
            </a:r>
            <a:r>
              <a:rPr lang="fr-FR" sz="3400" u="sng" dirty="0">
                <a:solidFill>
                  <a:srgbClr val="F9FAFD"/>
                </a:solidFill>
                <a:latin typeface="Glacial Indifference" panose="020B0604020202020204" charset="0"/>
              </a:rPr>
              <a:t>machine à dessiner</a:t>
            </a:r>
            <a:r>
              <a:rPr lang="fr-FR" sz="3400" dirty="0">
                <a:solidFill>
                  <a:srgbClr val="F9FAFD"/>
                </a:solidFill>
                <a:latin typeface="Glacial Indifference" panose="020B0604020202020204" charset="0"/>
              </a:rPr>
              <a:t>*. </a:t>
            </a:r>
          </a:p>
          <a:p>
            <a:pPr algn="just">
              <a:lnSpc>
                <a:spcPct val="110000"/>
              </a:lnSpc>
              <a:spcAft>
                <a:spcPts val="1800"/>
              </a:spcAft>
            </a:pPr>
            <a:r>
              <a:rPr lang="fr-FR" sz="3400" dirty="0">
                <a:solidFill>
                  <a:srgbClr val="F9FAFD"/>
                </a:solidFill>
                <a:latin typeface="Glacial Indifference" panose="020B0604020202020204" charset="0"/>
              </a:rPr>
              <a:t>Pendant plusieurs minutes, ils discutent pour savoir comment ils vont la nommer. Ils tournent autour d’expressions descriptives assez neutres comme "un beau petit engin", "ta boîte à boutons", "ce matériel", "cette machine". Ils finissent par se mettre d’accord sur une désignation de nature euphemisante, "machine à écrire sur calque", comme si le refus ou le déni de la désignation technique et spécialisée "machine à dessin" pouvait éloigner d’eux le risque inhérent de cette machine qui dans l’avenir risque de les remplacer et de leur faire perdre leur emploi ; </a:t>
            </a:r>
            <a:r>
              <a:rPr lang="fr-FR" sz="3400" u="sng" dirty="0">
                <a:solidFill>
                  <a:srgbClr val="F9FAFD"/>
                </a:solidFill>
                <a:latin typeface="Glacial Indifference" panose="020B0604020202020204" charset="0"/>
              </a:rPr>
              <a:t>comme si refuser de nommer un objet par un terme technique […] pouvait éviter de subir les effets néfastes de celui-ci</a:t>
            </a:r>
            <a:r>
              <a:rPr lang="fr-FR" sz="3400" dirty="0">
                <a:solidFill>
                  <a:srgbClr val="F9FAFD"/>
                </a:solidFill>
                <a:latin typeface="Glacial Indifference" panose="020B0604020202020204" charset="0"/>
              </a:rPr>
              <a:t> ».</a:t>
            </a:r>
          </a:p>
          <a:p>
            <a:pPr algn="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Boutet, </a:t>
            </a: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108.</a:t>
            </a:r>
          </a:p>
          <a:p>
            <a:pPr algn="just"/>
            <a:endPar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Gardin, B., 1989, « </a:t>
            </a: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Machine à dessin</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a:t>
            </a: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machine à écrire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production collective d’une formulation », dans </a:t>
            </a: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Langages</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 93, pp. 85-97.</a:t>
            </a:r>
            <a:endParaRPr lang="fr-FR" sz="2600" dirty="0">
              <a:solidFill>
                <a:srgbClr val="F9FAFD"/>
              </a:solidFill>
              <a:latin typeface="Glacial Indifference" panose="020B0604020202020204" charset="0"/>
            </a:endParaRPr>
          </a:p>
        </p:txBody>
      </p:sp>
    </p:spTree>
    <p:extLst>
      <p:ext uri="{BB962C8B-B14F-4D97-AF65-F5344CB8AC3E}">
        <p14:creationId xmlns:p14="http://schemas.microsoft.com/office/powerpoint/2010/main" val="317305357"/>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B8AEA7A-4B9E-3B4C-BE8C-135BD5B2F1A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9891A9-9E1C-EA02-67CF-7B684D22E363}"/>
              </a:ext>
            </a:extLst>
          </p:cNvPr>
          <p:cNvSpPr txBox="1"/>
          <p:nvPr/>
        </p:nvSpPr>
        <p:spPr>
          <a:xfrm>
            <a:off x="1028700" y="1190625"/>
            <a:ext cx="14363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FFFFF"/>
                </a:solidFill>
                <a:effectLst/>
                <a:uLnTx/>
                <a:uFillTx/>
                <a:latin typeface="Glacial Indifference"/>
                <a:ea typeface="+mn-ea"/>
                <a:cs typeface="+mn-cs"/>
              </a:rPr>
              <a:t>Articles</a:t>
            </a:r>
          </a:p>
        </p:txBody>
      </p:sp>
      <p:sp>
        <p:nvSpPr>
          <p:cNvPr id="4" name="TextBox 4">
            <a:extLst>
              <a:ext uri="{FF2B5EF4-FFF2-40B4-BE49-F238E27FC236}">
                <a16:creationId xmlns:a16="http://schemas.microsoft.com/office/drawing/2014/main" id="{F021A0F6-C0C1-C7EC-0CA1-41B63885EA4D}"/>
              </a:ext>
            </a:extLst>
          </p:cNvPr>
          <p:cNvSpPr txBox="1"/>
          <p:nvPr/>
        </p:nvSpPr>
        <p:spPr>
          <a:xfrm>
            <a:off x="1028699" y="2705100"/>
            <a:ext cx="16116301" cy="4308872"/>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Affiches de prévention du sida : Touraine "saisit la justice" après la "censure" de maires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Europe 1</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22 novembre 2016.</a:t>
            </a: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 action="ppaction://noaction">
                <a:extLst>
                  <a:ext uri="{A12FA001-AC4F-418D-AE19-62706E023703}">
                    <ahyp:hlinkClr xmlns:ahyp="http://schemas.microsoft.com/office/drawing/2018/hyperlinkcolor" val="tx"/>
                  </a:ext>
                </a:extLst>
              </a:hlinkClick>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Sida: censure d'affiches par des maires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L’Express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23 novembre 2016.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Une campagne de Médecins du monde censurée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Marine Lebrun,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Point</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13 juin 2016.</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Une campagne de Greenpeace sur l’urgence climatique refusée dans le métro parisien</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03 mars 2020.</a:t>
            </a:r>
          </a:p>
        </p:txBody>
      </p:sp>
    </p:spTree>
    <p:extLst>
      <p:ext uri="{BB962C8B-B14F-4D97-AF65-F5344CB8AC3E}">
        <p14:creationId xmlns:p14="http://schemas.microsoft.com/office/powerpoint/2010/main" val="246426901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Freeform 2"/>
          <p:cNvSpPr/>
          <p:nvPr/>
        </p:nvSpPr>
        <p:spPr>
          <a:xfrm>
            <a:off x="11201401" y="1"/>
            <a:ext cx="7086600" cy="10287000"/>
          </a:xfrm>
          <a:custGeom>
            <a:avLst/>
            <a:gdLst/>
            <a:ahLst/>
            <a:cxnLst/>
            <a:rect l="l" t="t" r="r" b="b"/>
            <a:pathLst>
              <a:path w="20694040" h="19012649">
                <a:moveTo>
                  <a:pt x="0" y="0"/>
                </a:moveTo>
                <a:lnTo>
                  <a:pt x="20694040" y="0"/>
                </a:lnTo>
                <a:lnTo>
                  <a:pt x="20694040" y="19012649"/>
                </a:lnTo>
                <a:lnTo>
                  <a:pt x="0" y="19012649"/>
                </a:lnTo>
                <a:lnTo>
                  <a:pt x="0" y="0"/>
                </a:lnTo>
                <a:close/>
              </a:path>
            </a:pathLst>
          </a:custGeom>
          <a:blipFill>
            <a:blip r:embed="rId2"/>
            <a:stretch>
              <a:fillRect t="-37407" r="-140400" b="-24441"/>
            </a:stretch>
          </a:blipFill>
        </p:spPr>
        <p:txBody>
          <a:bodyPr/>
          <a:lstStyle/>
          <a:p>
            <a:endParaRPr lang="it-IT"/>
          </a:p>
        </p:txBody>
      </p:sp>
      <p:sp>
        <p:nvSpPr>
          <p:cNvPr id="3" name="TextBox 3"/>
          <p:cNvSpPr txBox="1"/>
          <p:nvPr/>
        </p:nvSpPr>
        <p:spPr>
          <a:xfrm>
            <a:off x="647700" y="1104900"/>
            <a:ext cx="12230100" cy="3616375"/>
          </a:xfrm>
          <a:prstGeom prst="rect">
            <a:avLst/>
          </a:prstGeom>
        </p:spPr>
        <p:txBody>
          <a:bodyPr wrap="square" lIns="0" tIns="0" rIns="0" bIns="0" rtlCol="0" anchor="t">
            <a:spAutoFit/>
          </a:bodyPr>
          <a:lstStyle/>
          <a:p>
            <a:pPr marL="0" marR="0" lvl="0" indent="0" algn="ctr" defTabSz="914400" rtl="0" eaLnBrk="1" fontAlgn="auto" latinLnBrk="0" hangingPunct="1">
              <a:lnSpc>
                <a:spcPts val="8799"/>
              </a:lnSpc>
              <a:spcBef>
                <a:spcPct val="0"/>
              </a:spcBef>
              <a:spcAft>
                <a:spcPts val="0"/>
              </a:spcAft>
              <a:buClrTx/>
              <a:buSzTx/>
              <a:buFontTx/>
              <a:buNone/>
              <a:tabLst/>
              <a:defRPr/>
            </a:pPr>
            <a:r>
              <a:rPr kumimoji="0" lang="fr-FR" sz="8799" b="0" i="0" u="none" strike="noStrike" kern="1200" cap="none" spc="0" normalizeH="0" baseline="0" noProof="0" dirty="0">
                <a:ln>
                  <a:noFill/>
                </a:ln>
                <a:solidFill>
                  <a:srgbClr val="FFFFFF"/>
                </a:solidFill>
                <a:effectLst/>
                <a:uLnTx/>
                <a:uFillTx/>
                <a:latin typeface="Glacial Indifference"/>
                <a:ea typeface="+mn-ea"/>
                <a:cs typeface="+mn-cs"/>
              </a:rPr>
              <a:t>Volet II : </a:t>
            </a:r>
          </a:p>
          <a:p>
            <a:pPr marL="0" marR="0" lvl="0" indent="0" algn="l" defTabSz="914400" rtl="0" eaLnBrk="1" fontAlgn="auto" latinLnBrk="0" hangingPunct="1">
              <a:lnSpc>
                <a:spcPts val="1800"/>
              </a:lnSpc>
              <a:spcBef>
                <a:spcPct val="0"/>
              </a:spcBef>
              <a:spcAft>
                <a:spcPts val="0"/>
              </a:spcAft>
              <a:buClrTx/>
              <a:buSzTx/>
              <a:buFontTx/>
              <a:buNone/>
              <a:tabLst/>
              <a:defRPr/>
            </a:pPr>
            <a:endParaRPr kumimoji="0" lang="fr-FR" sz="8799" b="0" i="0" u="none" strike="noStrike" kern="1200" cap="none" spc="0" normalizeH="0" baseline="0" noProof="0" dirty="0">
              <a:ln>
                <a:noFill/>
              </a:ln>
              <a:solidFill>
                <a:srgbClr val="FFFFFF"/>
              </a:solidFill>
              <a:effectLst/>
              <a:uLnTx/>
              <a:uFillTx/>
              <a:latin typeface="Glacial Indifference"/>
              <a:ea typeface="+mn-ea"/>
              <a:cs typeface="+mn-cs"/>
            </a:endParaRPr>
          </a:p>
          <a:p>
            <a:pPr marL="0" marR="0" lvl="0" indent="0" algn="ctr" defTabSz="914400" rtl="0" eaLnBrk="1" fontAlgn="auto" latinLnBrk="0" hangingPunct="1">
              <a:lnSpc>
                <a:spcPts val="8799"/>
              </a:lnSpc>
              <a:spcBef>
                <a:spcPct val="0"/>
              </a:spcBef>
              <a:spcAft>
                <a:spcPts val="0"/>
              </a:spcAft>
              <a:buClrTx/>
              <a:buSzTx/>
              <a:buFontTx/>
              <a:buNone/>
              <a:tabLst/>
              <a:defRPr/>
            </a:pPr>
            <a:r>
              <a:rPr kumimoji="0" lang="fr-FR" sz="8799" b="0" i="0" u="none" strike="noStrike" kern="1200" cap="none" spc="0" normalizeH="0" baseline="0" noProof="0" dirty="0">
                <a:ln>
                  <a:noFill/>
                </a:ln>
                <a:solidFill>
                  <a:srgbClr val="FFFFFF"/>
                </a:solidFill>
                <a:effectLst/>
                <a:uLnTx/>
                <a:uFillTx/>
                <a:latin typeface="Glacial Indifference"/>
                <a:ea typeface="+mn-ea"/>
                <a:cs typeface="+mn-cs"/>
              </a:rPr>
              <a:t>Les institutions politiques en France</a:t>
            </a:r>
          </a:p>
        </p:txBody>
      </p:sp>
    </p:spTree>
    <p:extLst>
      <p:ext uri="{BB962C8B-B14F-4D97-AF65-F5344CB8AC3E}">
        <p14:creationId xmlns:p14="http://schemas.microsoft.com/office/powerpoint/2010/main" val="2047503698"/>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14400" y="1058638"/>
            <a:ext cx="152019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90600" y="2705100"/>
            <a:ext cx="16306800" cy="4043799"/>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Qu’est-ce qu’un État ?</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qu’on puisse parler d’</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État, la présence de trois éléments simultanément est indispensable : le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territoire</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nation</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le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pouvoir politique</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plus, « pour avoir une existence pleine et entière, un État doit être reconnu par la Communauté internationale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a:t>
            </a:r>
          </a:p>
        </p:txBody>
      </p:sp>
    </p:spTree>
    <p:extLst>
      <p:ext uri="{BB962C8B-B14F-4D97-AF65-F5344CB8AC3E}">
        <p14:creationId xmlns:p14="http://schemas.microsoft.com/office/powerpoint/2010/main" val="50239450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90600" y="738386"/>
            <a:ext cx="11163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1066801" y="2171700"/>
            <a:ext cx="16306800" cy="6784550"/>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territoire</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sont les frontières qui délimitent le territoire d’un État. Tout le territoire qui est à l’intérieur des frontières d’un État relève de son autorité, c’est-à-dire de sa souveraineté. Il n’y 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d’État sans territoire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il peut exister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des territoires sans État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territoire d’un État peut être constitué d’un seul bloc ou morcelé. La France est composée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territoires métropolitains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(situés en Europe, y compris la Corse) et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territoires d’outre-mer</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les départements et régions d’outre-mer (DROM), les collectivités d’outre-mer (COM), […] les collectivités territoriales uniques (CTU) et les terres australes et antarctiques françaises (TAAF)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a:t>
            </a:r>
          </a:p>
        </p:txBody>
      </p:sp>
      <p:grpSp>
        <p:nvGrpSpPr>
          <p:cNvPr id="7" name="Group 7"/>
          <p:cNvGrpSpPr/>
          <p:nvPr/>
        </p:nvGrpSpPr>
        <p:grpSpPr>
          <a:xfrm>
            <a:off x="228600" y="6210300"/>
            <a:ext cx="17907000" cy="1123936"/>
            <a:chOff x="0" y="-28575"/>
            <a:chExt cx="10139033" cy="1498581"/>
          </a:xfrm>
        </p:grpSpPr>
        <p:sp>
          <p:nvSpPr>
            <p:cNvPr id="8" name="TextBox 8"/>
            <p:cNvSpPr txBox="1"/>
            <p:nvPr/>
          </p:nvSpPr>
          <p:spPr>
            <a:xfrm>
              <a:off x="0" y="-28575"/>
              <a:ext cx="10139033" cy="671124"/>
            </a:xfrm>
            <a:prstGeom prst="rect">
              <a:avLst/>
            </a:prstGeom>
          </p:spPr>
          <p:txBody>
            <a:bodyPr wrap="square"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endParaRPr kumimoji="0" lang="fr-FR" sz="4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9" name="TextBox 9"/>
            <p:cNvSpPr txBox="1"/>
            <p:nvPr/>
          </p:nvSpPr>
          <p:spPr>
            <a:xfrm>
              <a:off x="0" y="953625"/>
              <a:ext cx="9597080" cy="516381"/>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endParaRPr kumimoji="0" lang="fr-FR" sz="2299"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grpSp>
    </p:spTree>
    <p:extLst>
      <p:ext uri="{BB962C8B-B14F-4D97-AF65-F5344CB8AC3E}">
        <p14:creationId xmlns:p14="http://schemas.microsoft.com/office/powerpoint/2010/main" val="20524439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90600" y="7239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1066801" y="2171700"/>
            <a:ext cx="16306800" cy="6818405"/>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nation</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Bien que très souvent ce concept soit confondu avec celui d’État, le terme </a:t>
            </a:r>
            <a:r>
              <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désigne en réalité, « selon la célèbre définition d’Ernest Renan,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peuple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ayant à la fois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héritage commun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volonté de vivre ensemble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L’appartenance à la nation suppose donc d’avoir en commun un certain nombre de pratiques sociales et culturelles, comme la langue.</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 État peut regrouper plusieurs nations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exemple, l’empire Autriche-Hongrie au XIX</a:t>
            </a:r>
            <a:r>
              <a:rPr kumimoji="0" lang="fr-FR" sz="35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ème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siècle). À l’inverse,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une nation peut être divisée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regroupée dans différents États (c’est le cas, par exemple, des Inuits, répartis au Groenland, au Canada et en Russie)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a:t>
            </a:r>
          </a:p>
        </p:txBody>
      </p:sp>
    </p:spTree>
    <p:extLst>
      <p:ext uri="{BB962C8B-B14F-4D97-AF65-F5344CB8AC3E}">
        <p14:creationId xmlns:p14="http://schemas.microsoft.com/office/powerpoint/2010/main" val="121197182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14400" y="647700"/>
            <a:ext cx="10934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90600" y="2171700"/>
            <a:ext cx="16306800" cy="6807633"/>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politique</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À l’égal de nombreux pays dans le monde entier, en France il existe une division en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trois pouvoirs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censés être indépendants les uns des autres. C’est le principe de la séparation des pouvoirs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pouvoir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législatif</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les lois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pouvoir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judiciaire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respecter les lois ;</a:t>
            </a:r>
          </a:p>
          <a:p>
            <a:pPr marL="0" marR="0" lvl="0" indent="0" algn="just" defTabSz="914400" rtl="0" eaLnBrk="1" fontAlgn="auto" latinLnBrk="0" hangingPunct="1">
              <a:lnSpc>
                <a:spcPct val="110000"/>
              </a:lnSpc>
              <a:spcBef>
                <a:spcPct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pouvoir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exécutif</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appliquer les lois.</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politique dispose du "monopole de la violence légitime", c’est-à-dire qu’il est le seul à pouvoir user de la force (police, armée)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a:t>
            </a:r>
          </a:p>
        </p:txBody>
      </p:sp>
    </p:spTree>
    <p:extLst>
      <p:ext uri="{BB962C8B-B14F-4D97-AF65-F5344CB8AC3E}">
        <p14:creationId xmlns:p14="http://schemas.microsoft.com/office/powerpoint/2010/main" val="6394203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90600" y="738386"/>
            <a:ext cx="11163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1066801" y="2324100"/>
            <a:ext cx="16306800" cy="6522940"/>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structures verticales de l’État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On parle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structure verticale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d’un État lorsqu’on se réfère à la « répartition des compétences. Il existe deux types de structures : l’État unitaire et l’État fédéral.</a:t>
            </a:r>
          </a:p>
          <a:p>
            <a:pPr marL="457200" marR="0" lvl="0" indent="-457200" algn="just" defTabSz="914400" rtl="0" eaLnBrk="1" fontAlgn="auto" latinLnBrk="0" hangingPunct="1">
              <a:lnSpc>
                <a:spcPct val="110000"/>
              </a:lnSpc>
              <a:spcBef>
                <a:spcPct val="0"/>
              </a:spcBef>
              <a:spcAft>
                <a:spcPts val="1200"/>
              </a:spcAft>
              <a:buClrTx/>
              <a:buSzTx/>
              <a:buFontTx/>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État unitaire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n’existe qu’</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 seul pouvoir politique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celui de l’État central.</a:t>
            </a:r>
          </a:p>
          <a:p>
            <a:pPr marL="457200" marR="0" lvl="0" indent="-457200" algn="just" defTabSz="914400" rtl="0" eaLnBrk="1" fontAlgn="auto" latinLnBrk="0" hangingPunct="1">
              <a:lnSpc>
                <a:spcPct val="110000"/>
              </a:lnSpc>
              <a:spcBef>
                <a:spcPct val="0"/>
              </a:spcBef>
              <a:spcAft>
                <a:spcPts val="1200"/>
              </a:spcAft>
              <a:buClrTx/>
              <a:buSzTx/>
              <a:buFontTx/>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État fédéral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y 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partage de responsabilités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entre les États fédérés et le pouvoir fédéral ».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France est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État unitaire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a:t>
            </a:r>
          </a:p>
        </p:txBody>
      </p:sp>
      <p:grpSp>
        <p:nvGrpSpPr>
          <p:cNvPr id="7" name="Group 7"/>
          <p:cNvGrpSpPr/>
          <p:nvPr/>
        </p:nvGrpSpPr>
        <p:grpSpPr>
          <a:xfrm>
            <a:off x="228600" y="6210300"/>
            <a:ext cx="17907000" cy="1123936"/>
            <a:chOff x="0" y="-28575"/>
            <a:chExt cx="10139033" cy="1498581"/>
          </a:xfrm>
        </p:grpSpPr>
        <p:sp>
          <p:nvSpPr>
            <p:cNvPr id="8" name="TextBox 8"/>
            <p:cNvSpPr txBox="1"/>
            <p:nvPr/>
          </p:nvSpPr>
          <p:spPr>
            <a:xfrm>
              <a:off x="0" y="-28575"/>
              <a:ext cx="10139033" cy="671124"/>
            </a:xfrm>
            <a:prstGeom prst="rect">
              <a:avLst/>
            </a:prstGeom>
          </p:spPr>
          <p:txBody>
            <a:bodyPr wrap="square"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endParaRPr kumimoji="0" lang="fr-FR" sz="4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9" name="TextBox 9"/>
            <p:cNvSpPr txBox="1"/>
            <p:nvPr/>
          </p:nvSpPr>
          <p:spPr>
            <a:xfrm>
              <a:off x="0" y="953625"/>
              <a:ext cx="9597080" cy="516381"/>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endParaRPr kumimoji="0" lang="fr-FR" sz="2299"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grpSp>
    </p:spTree>
    <p:extLst>
      <p:ext uri="{BB962C8B-B14F-4D97-AF65-F5344CB8AC3E}">
        <p14:creationId xmlns:p14="http://schemas.microsoft.com/office/powerpoint/2010/main" val="146112666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90600" y="433586"/>
            <a:ext cx="112395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1066801" y="1866900"/>
            <a:ext cx="16306800" cy="7992573"/>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L’organisation des États unitaires</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 sein d’un État unitaire, « il existe deux administrations :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administration centrale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et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administration locale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exemple, la région).</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déconcentration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que, sur l’ensemble du territoire, l’État transfère ses pouvoirs à des entités qui lui sont subordonnées. Par exemple, en France, les préfets représentent l’État et le gouvernement dans chaque département.</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décentralisation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que l’État transfère une partie de ses compétences aux collectivités territoriales. Par exemple, l’État français a confié l’administration des écoles primaires aux communes, celle des collèges aux départements.</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Bien qu’elles soient dirigées par un personnel élu, les collectivités territoriales n’ont pas de pouvoir législatif, elles ont un pouvoir uniquement administratif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 </a:t>
            </a:r>
          </a:p>
        </p:txBody>
      </p:sp>
      <p:grpSp>
        <p:nvGrpSpPr>
          <p:cNvPr id="7" name="Group 7"/>
          <p:cNvGrpSpPr/>
          <p:nvPr/>
        </p:nvGrpSpPr>
        <p:grpSpPr>
          <a:xfrm>
            <a:off x="228600" y="6210300"/>
            <a:ext cx="17907000" cy="1123936"/>
            <a:chOff x="0" y="-28575"/>
            <a:chExt cx="10139033" cy="1498581"/>
          </a:xfrm>
        </p:grpSpPr>
        <p:sp>
          <p:nvSpPr>
            <p:cNvPr id="8" name="TextBox 8"/>
            <p:cNvSpPr txBox="1"/>
            <p:nvPr/>
          </p:nvSpPr>
          <p:spPr>
            <a:xfrm>
              <a:off x="0" y="-28575"/>
              <a:ext cx="10139033" cy="671124"/>
            </a:xfrm>
            <a:prstGeom prst="rect">
              <a:avLst/>
            </a:prstGeom>
          </p:spPr>
          <p:txBody>
            <a:bodyPr wrap="square"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endParaRPr kumimoji="0" lang="fr-FR" sz="4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9" name="TextBox 9"/>
            <p:cNvSpPr txBox="1"/>
            <p:nvPr/>
          </p:nvSpPr>
          <p:spPr>
            <a:xfrm>
              <a:off x="0" y="953625"/>
              <a:ext cx="9597080" cy="516381"/>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endParaRPr kumimoji="0" lang="fr-FR" sz="2299"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grpSp>
    </p:spTree>
    <p:extLst>
      <p:ext uri="{BB962C8B-B14F-4D97-AF65-F5344CB8AC3E}">
        <p14:creationId xmlns:p14="http://schemas.microsoft.com/office/powerpoint/2010/main" val="353840826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990600" y="571500"/>
            <a:ext cx="11315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1066801" y="2019300"/>
            <a:ext cx="16306800" cy="7246214"/>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L’organisation politique</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France est 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république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du latin </a:t>
            </a:r>
            <a:r>
              <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res publica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où donc le pouvoir est une "chose" publique, une affaire de tous les citoyens et citoyennes, qui participent au pouvoir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participation des citoyens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des citoyennes] à l’exercice du pouvoir s’exerce par un droit de vote à des élections libres et régulières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France, 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pour les hommes, une réalité depuis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1848</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les femmes depuis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1944</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(première application en 1945)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8-9. </a:t>
            </a:r>
          </a:p>
        </p:txBody>
      </p:sp>
      <p:grpSp>
        <p:nvGrpSpPr>
          <p:cNvPr id="7" name="Group 7"/>
          <p:cNvGrpSpPr/>
          <p:nvPr/>
        </p:nvGrpSpPr>
        <p:grpSpPr>
          <a:xfrm>
            <a:off x="228600" y="6210300"/>
            <a:ext cx="17907000" cy="1123936"/>
            <a:chOff x="0" y="-28575"/>
            <a:chExt cx="10139033" cy="1498581"/>
          </a:xfrm>
        </p:grpSpPr>
        <p:sp>
          <p:nvSpPr>
            <p:cNvPr id="8" name="TextBox 8"/>
            <p:cNvSpPr txBox="1"/>
            <p:nvPr/>
          </p:nvSpPr>
          <p:spPr>
            <a:xfrm>
              <a:off x="0" y="-28575"/>
              <a:ext cx="10139033" cy="671124"/>
            </a:xfrm>
            <a:prstGeom prst="rect">
              <a:avLst/>
            </a:prstGeom>
          </p:spPr>
          <p:txBody>
            <a:bodyPr wrap="square" lIns="0" tIns="0" rIns="0" bIns="0" rtlCol="0" anchor="t">
              <a:spAutoFit/>
            </a:bodyPr>
            <a:lstStyle/>
            <a:p>
              <a:pPr marL="0" marR="0" lvl="0" indent="0" algn="l" defTabSz="914400" rtl="0" eaLnBrk="1" fontAlgn="auto" latinLnBrk="0" hangingPunct="1">
                <a:lnSpc>
                  <a:spcPts val="3900"/>
                </a:lnSpc>
                <a:spcBef>
                  <a:spcPts val="0"/>
                </a:spcBef>
                <a:spcAft>
                  <a:spcPts val="0"/>
                </a:spcAft>
                <a:buClrTx/>
                <a:buSzTx/>
                <a:buFontTx/>
                <a:buNone/>
                <a:tabLst/>
                <a:defRPr/>
              </a:pPr>
              <a:endParaRPr kumimoji="0" lang="fr-FR" sz="4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9" name="TextBox 9"/>
            <p:cNvSpPr txBox="1"/>
            <p:nvPr/>
          </p:nvSpPr>
          <p:spPr>
            <a:xfrm>
              <a:off x="0" y="953625"/>
              <a:ext cx="9597080" cy="516381"/>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ct val="0"/>
                </a:spcBef>
                <a:spcAft>
                  <a:spcPts val="0"/>
                </a:spcAft>
                <a:buClrTx/>
                <a:buSzTx/>
                <a:buFontTx/>
                <a:buNone/>
                <a:tabLst/>
                <a:defRPr/>
              </a:pPr>
              <a:endParaRPr kumimoji="0" lang="fr-FR" sz="2299"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grpSp>
    </p:spTree>
    <p:extLst>
      <p:ext uri="{BB962C8B-B14F-4D97-AF65-F5344CB8AC3E}">
        <p14:creationId xmlns:p14="http://schemas.microsoft.com/office/powerpoint/2010/main" val="14677451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342900"/>
            <a:ext cx="11353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1714500"/>
            <a:ext cx="16306800" cy="8364854"/>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0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régime de la France et ses institutions politiques</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 le régime est à la fois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parlementaire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car les députés peuvent renverser le gouvernement et le Président de la République peut dissoudre l’Assemblée, et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présidentiel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car le gouvernement est nommé par lui seul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 régime est établi par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 4 octobre 1958, qui « organise les institutions politiques de la V</a:t>
            </a:r>
            <a:r>
              <a:rPr kumimoji="0" lang="fr-FR" sz="34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 Elle met en œuvre un régime parlementaire dans lequel le chef de l’Etat a un statut renforcé que certains ont qualifié de "semi-présidentiel".</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de la République nomme tous les membres du gouvernement. Ce dernier n’a pas besoin d’être investi par le Parlement pour agir » mais il « peut être renversé par l’Assemblée nationale. Il est donc responsable devant elle et le Président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22. </a:t>
            </a:r>
          </a:p>
        </p:txBody>
      </p:sp>
    </p:spTree>
    <p:extLst>
      <p:ext uri="{BB962C8B-B14F-4D97-AF65-F5344CB8AC3E}">
        <p14:creationId xmlns:p14="http://schemas.microsoft.com/office/powerpoint/2010/main" val="3881382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A60B96E-4C59-C973-43A7-095279455B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426F077-1A19-7B34-A916-D69229D77756}"/>
              </a:ext>
            </a:extLst>
          </p:cNvPr>
          <p:cNvSpPr txBox="1"/>
          <p:nvPr/>
        </p:nvSpPr>
        <p:spPr>
          <a:xfrm>
            <a:off x="1028700" y="8001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2FFEBD8C-2392-EFB7-1FED-5AAAED54F0F0}"/>
              </a:ext>
            </a:extLst>
          </p:cNvPr>
          <p:cNvSpPr txBox="1"/>
          <p:nvPr/>
        </p:nvSpPr>
        <p:spPr>
          <a:xfrm>
            <a:off x="1076827" y="2552700"/>
            <a:ext cx="15763373" cy="6069354"/>
          </a:xfrm>
          <a:prstGeom prst="rect">
            <a:avLst/>
          </a:prstGeom>
        </p:spPr>
        <p:txBody>
          <a:bodyPr wrap="square" lIns="0" tIns="0" rIns="0" bIns="0" rtlCol="0" anchor="t">
            <a:spAutoFit/>
          </a:bodyPr>
          <a:lstStyle/>
          <a:p>
            <a:pPr algn="just">
              <a:lnSpc>
                <a:spcPct val="110000"/>
              </a:lnSpc>
            </a:pPr>
            <a:r>
              <a:rPr lang="fr-FR" sz="3600" dirty="0">
                <a:solidFill>
                  <a:srgbClr val="F9FAFD"/>
                </a:solidFill>
                <a:latin typeface="Glacial Indifference" panose="020B0604020202020204" charset="0"/>
              </a:rPr>
              <a:t>Face au "danger" que peut représenter un mot, des stratégies linguistiques et stylistiques peuvent être mises en place </a:t>
            </a:r>
          </a:p>
          <a:p>
            <a:pPr algn="just">
              <a:lnSpc>
                <a:spcPct val="110000"/>
              </a:lnSpc>
            </a:pPr>
            <a:r>
              <a:rPr lang="fr-FR" sz="3600" dirty="0">
                <a:solidFill>
                  <a:srgbClr val="F9FAFD"/>
                </a:solidFill>
                <a:latin typeface="Glacial Indifference" panose="020B0604020202020204" charset="0"/>
              </a:rPr>
              <a:t>	↓</a:t>
            </a:r>
          </a:p>
          <a:p>
            <a:pPr algn="just">
              <a:lnSpc>
                <a:spcPct val="110000"/>
              </a:lnSpc>
              <a:spcAft>
                <a:spcPts val="1200"/>
              </a:spcAft>
            </a:pPr>
            <a:r>
              <a:rPr lang="fr-FR" sz="3600" dirty="0">
                <a:solidFill>
                  <a:srgbClr val="F9FAFD"/>
                </a:solidFill>
                <a:latin typeface="Glacial Indifference" panose="020B0604020202020204" charset="0"/>
              </a:rPr>
              <a:t>« </a:t>
            </a:r>
            <a:r>
              <a:rPr lang="fr-FR" sz="3600" u="sng" dirty="0">
                <a:solidFill>
                  <a:srgbClr val="F9FAFD"/>
                </a:solidFill>
                <a:latin typeface="Glacial Indifference" panose="020B0604020202020204" charset="0"/>
              </a:rPr>
              <a:t>l’euphémisation</a:t>
            </a:r>
            <a:r>
              <a:rPr lang="fr-FR" sz="3600" dirty="0">
                <a:solidFill>
                  <a:srgbClr val="F9FAFD"/>
                </a:solidFill>
                <a:latin typeface="Glacial Indifference" panose="020B0604020202020204" charset="0"/>
              </a:rPr>
              <a:t> (ou son contraire, </a:t>
            </a:r>
            <a:r>
              <a:rPr lang="fr-FR" sz="3600" u="sng" dirty="0">
                <a:solidFill>
                  <a:srgbClr val="F9FAFD"/>
                </a:solidFill>
                <a:latin typeface="Glacial Indifference" panose="020B0604020202020204" charset="0"/>
              </a:rPr>
              <a:t>l’hyperbole</a:t>
            </a:r>
            <a:r>
              <a:rPr lang="fr-FR" sz="3600" dirty="0">
                <a:solidFill>
                  <a:srgbClr val="F9FAFD"/>
                </a:solidFill>
                <a:latin typeface="Glacial Indifference" panose="020B0604020202020204" charset="0"/>
              </a:rPr>
              <a:t>) du danger que fait courir une machine, un objet, un outillage constitue une conduite quasi magique : comme avec </a:t>
            </a:r>
            <a:r>
              <a:rPr lang="fr-FR" sz="3600" u="sng" dirty="0">
                <a:solidFill>
                  <a:srgbClr val="F9FAFD"/>
                </a:solidFill>
                <a:latin typeface="Glacial Indifference" panose="020B0604020202020204" charset="0"/>
              </a:rPr>
              <a:t>les mots tabous</a:t>
            </a:r>
            <a:r>
              <a:rPr lang="fr-FR" sz="3600" dirty="0">
                <a:solidFill>
                  <a:srgbClr val="F9FAFD"/>
                </a:solidFill>
                <a:latin typeface="Glacial Indifference" panose="020B0604020202020204" charset="0"/>
              </a:rPr>
              <a:t>, tout se passe </a:t>
            </a:r>
            <a:r>
              <a:rPr lang="fr-FR" sz="3600" u="sng" dirty="0">
                <a:solidFill>
                  <a:srgbClr val="F9FAFD"/>
                </a:solidFill>
                <a:latin typeface="Glacial Indifference" panose="020B0604020202020204" charset="0"/>
              </a:rPr>
              <a:t>comme si le fait de renommer</a:t>
            </a:r>
            <a:r>
              <a:rPr lang="fr-FR" sz="3600" dirty="0">
                <a:solidFill>
                  <a:srgbClr val="F9FAFD"/>
                </a:solidFill>
                <a:latin typeface="Glacial Indifference" panose="020B0604020202020204" charset="0"/>
              </a:rPr>
              <a:t> un objet par un petit nom gentil </a:t>
            </a:r>
            <a:r>
              <a:rPr lang="fr-FR" sz="3600" u="sng" dirty="0">
                <a:solidFill>
                  <a:srgbClr val="F9FAFD"/>
                </a:solidFill>
                <a:latin typeface="Glacial Indifference" panose="020B0604020202020204" charset="0"/>
              </a:rPr>
              <a:t>allait écarter le danger</a:t>
            </a:r>
            <a:r>
              <a:rPr lang="fr-FR" sz="3600" dirty="0">
                <a:solidFill>
                  <a:srgbClr val="F9FAFD"/>
                </a:solidFill>
                <a:latin typeface="Glacial Indifference" panose="020B0604020202020204" charset="0"/>
              </a:rPr>
              <a:t> que constitue l’objet lui-même. le bloc de plusieurs tonnes de marbre ou de granit deviendrait moins menaçant, moins périlleux, s’il était nommé "mon caillou" ».</a:t>
            </a:r>
          </a:p>
          <a:p>
            <a:pPr marL="0" marR="0" lvl="0" indent="0" algn="r" defTabSz="914400" rtl="0" eaLnBrk="1" fontAlgn="auto" latinLnBrk="0" hangingPunct="1">
              <a:lnSpc>
                <a:spcPct val="100000"/>
              </a:lnSpc>
              <a:spcBef>
                <a:spcPts val="0"/>
              </a:spcBef>
              <a:spcAft>
                <a:spcPts val="600"/>
              </a:spcAft>
              <a:buClrTx/>
              <a:buSzTx/>
              <a:buFontTx/>
              <a:buNone/>
              <a:tabLst/>
              <a:defRPr/>
            </a:pPr>
            <a:r>
              <a:rPr lang="fr-FR" sz="2800" dirty="0">
                <a:solidFill>
                  <a:srgbClr val="F9FAFD"/>
                </a:solidFill>
                <a:latin typeface="Glacial Indifference" panose="020B0604020202020204" charset="0"/>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109.</a:t>
            </a:r>
          </a:p>
        </p:txBody>
      </p:sp>
    </p:spTree>
    <p:extLst>
      <p:ext uri="{BB962C8B-B14F-4D97-AF65-F5344CB8AC3E}">
        <p14:creationId xmlns:p14="http://schemas.microsoft.com/office/powerpoint/2010/main" val="340495811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738386"/>
            <a:ext cx="162306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 l’exécutif</a:t>
            </a:r>
          </a:p>
        </p:txBody>
      </p:sp>
      <p:sp>
        <p:nvSpPr>
          <p:cNvPr id="3" name="TextBox 3"/>
          <p:cNvSpPr txBox="1"/>
          <p:nvPr/>
        </p:nvSpPr>
        <p:spPr>
          <a:xfrm>
            <a:off x="914400" y="2247900"/>
            <a:ext cx="16459200" cy="7269298"/>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exécutif</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 le pouvoir exécutif est partagé entre le Président et le Premier Ministre.</a:t>
            </a:r>
          </a:p>
          <a:p>
            <a:pPr marL="457200" marR="0" lvl="0" indent="-457200" algn="just" defTabSz="914400" rtl="0" eaLnBrk="1" fontAlgn="auto" latinLnBrk="0" hangingPunct="1">
              <a:lnSpc>
                <a:spcPct val="110000"/>
              </a:lnSpc>
              <a:spcBef>
                <a:spcPct val="0"/>
              </a:spcBef>
              <a:spcAft>
                <a:spcPts val="300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Président de la République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élu au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 direct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cinq ans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nomme le Premier ministre ; il préside le Conseil des ministres ; il peut dissoudre l’Assemblée nationale ; il peut recourir au référendum ; il dispose de pouvoirs exceptionnels dans certaines circonstances (art. 16 de la Constitution).</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Premier ministre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chef du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conduit la politique de la nation. Il est responsable devant le Parlement. Il a l’initiative des lois et en assure l’exécution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22. </a:t>
            </a:r>
          </a:p>
        </p:txBody>
      </p:sp>
    </p:spTree>
    <p:extLst>
      <p:ext uri="{BB962C8B-B14F-4D97-AF65-F5344CB8AC3E}">
        <p14:creationId xmlns:p14="http://schemas.microsoft.com/office/powerpoint/2010/main" val="1267104782"/>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00100" y="3573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
        <p:nvSpPr>
          <p:cNvPr id="3" name="TextBox 3"/>
          <p:cNvSpPr txBox="1"/>
          <p:nvPr/>
        </p:nvSpPr>
        <p:spPr>
          <a:xfrm>
            <a:off x="914400" y="1790700"/>
            <a:ext cx="16459200" cy="8370497"/>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de la République – son élection</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présidence de la République constitue la charge politique la plus haute en France. Il est « élu au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 direct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depuis l’élection de 1965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ct val="0"/>
              </a:spcBef>
              <a:spcAft>
                <a:spcPts val="240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38.</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L’élection se fait à travers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scrutin majoritaire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se divise en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deux tours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avec un délai de 15 jours entre le premier et le second tour. Les deux candidats ayant gagné au premier tour peuvent se disputer la victoire définitive au second.</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Tous les candidats et candidates doivent être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majeurs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avoir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nationalité française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aussi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déclarer leur patrimoine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outre, les candidats doivent « obtenir le parrainage de 500 élus locaux, maires, conseillers départementaux, députés et sénateurs.</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C’est le Conseil Constitutionnel qui établit la liste officielle de candidats répondant à ces conditions ».</a:t>
            </a:r>
          </a:p>
          <a:p>
            <a:pPr marL="0" marR="0" lvl="0" indent="0" algn="r" defTabSz="914400" rtl="0" eaLnBrk="1" fontAlgn="auto" latinLnBrk="0" hangingPunct="1">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 : les citoyens et les institutions</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54.</a:t>
            </a:r>
          </a:p>
        </p:txBody>
      </p:sp>
    </p:spTree>
    <p:extLst>
      <p:ext uri="{BB962C8B-B14F-4D97-AF65-F5344CB8AC3E}">
        <p14:creationId xmlns:p14="http://schemas.microsoft.com/office/powerpoint/2010/main" val="2572737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5715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
        <p:nvSpPr>
          <p:cNvPr id="3" name="TextBox 3"/>
          <p:cNvSpPr txBox="1"/>
          <p:nvPr/>
        </p:nvSpPr>
        <p:spPr>
          <a:xfrm>
            <a:off x="914400" y="2095500"/>
            <a:ext cx="16459200" cy="7135287"/>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de la République – son mandat</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Depuis le référendum du 24 septembre 2000, le mandat présidentiel dure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cinq ans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voilà pourquoi on parle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quinquennat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aussi.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Selon la révision constitutionnelle de 2008, « un même président ne peut exercer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 deux mandats consécutifs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 le président de la République démissionne ou décède en cours de mandat,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intérim</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assuré par le président du Sénat, le temps d’organiser les prochaines élections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revanche, « il y 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suppléance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non intérim si le président de la République est malade ou en déplacement à l‘étranger. Le Premier Ministre peut alors le remplacer pour présider un Conseil des Ministres ». </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38.</a:t>
            </a:r>
          </a:p>
        </p:txBody>
      </p:sp>
    </p:spTree>
    <p:extLst>
      <p:ext uri="{BB962C8B-B14F-4D97-AF65-F5344CB8AC3E}">
        <p14:creationId xmlns:p14="http://schemas.microsoft.com/office/powerpoint/2010/main" val="6352746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5715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
        <p:nvSpPr>
          <p:cNvPr id="3" name="TextBox 3"/>
          <p:cNvSpPr txBox="1"/>
          <p:nvPr/>
        </p:nvSpPr>
        <p:spPr>
          <a:xfrm>
            <a:off x="914400" y="2123013"/>
            <a:ext cx="16459200" cy="7212231"/>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de la République et le gouvernement</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 siège au Palais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l’Elysée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 là qu’il réunit […] le gouvernement pour le Conseil des Ministres.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partage donc le pouvoir exécutif avec le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dirigé par 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Premier Ministre qui siège à l’hôtel Matignon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les attributions des deux têtes de l’Etat sont clairement définies ».</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C’est le président de la République toutefois qui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choisit et nomme le Premier Ministre chargé de former un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C’est toujours le président « qui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nomme alors les ministres qui lui sont proposés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le Premier Ministre] et peut, selon la même procédure, mettre fin à leur fonction en réclamant leur démission ».</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 : les citoyens et les institutions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54.</a:t>
            </a:r>
          </a:p>
        </p:txBody>
      </p:sp>
    </p:spTree>
    <p:extLst>
      <p:ext uri="{BB962C8B-B14F-4D97-AF65-F5344CB8AC3E}">
        <p14:creationId xmlns:p14="http://schemas.microsoft.com/office/powerpoint/2010/main" val="403610579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3429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
        <p:nvSpPr>
          <p:cNvPr id="3" name="TextBox 3"/>
          <p:cNvSpPr txBox="1"/>
          <p:nvPr/>
        </p:nvSpPr>
        <p:spPr>
          <a:xfrm>
            <a:off x="914400" y="1638300"/>
            <a:ext cx="16459200" cy="8460778"/>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pouvoirs du Président de la République française</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Au-delà de la nomination du Premier ministre et des autres ministres qui composent le gouvernement, le Président de la République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préside le Conseil des Ministres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nomme aux hautes fonctions civiles et militaires de l’Etat (recteurs, préfets).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est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chef des armées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promulgue les lois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signe et date). Il signe les ordonnances et les décrets délibérés (décidés) en Conseil des ministres ». En outre, « il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veille au respect de la 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si une loi ne lui paraît conforme à la Constitution il peut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saisir le Conseil Constitutionnel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ce qui concerne ses rapports avec le Parlement,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il peut dissoudre l’Assemblée nationale », mais pas le Sénat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Il communique avec les assemblées par message écrit » mais il a la faculté « de s’exprimer directement devant le Parlement réuni en congrès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40.</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25432035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4191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
        <p:nvSpPr>
          <p:cNvPr id="3" name="TextBox 3"/>
          <p:cNvSpPr txBox="1"/>
          <p:nvPr/>
        </p:nvSpPr>
        <p:spPr>
          <a:xfrm>
            <a:off x="914400" y="1790700"/>
            <a:ext cx="16459200" cy="8269956"/>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pouvoirs du Président de la République française</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matière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diplomatie et politique extérieure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il doit maintenir l’indépendance de la nation par rapport à l’étranger.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négocie et ratifie les traités. </a:t>
            </a:r>
          </a:p>
          <a:p>
            <a:pPr marL="0" marR="0" lvl="0" indent="0" algn="just" defTabSz="914400" rtl="0" eaLnBrk="1" fontAlgn="auto" latinLnBrk="0" hangingPunct="1">
              <a:lnSpc>
                <a:spcPct val="110000"/>
              </a:lnSpc>
              <a:spcBef>
                <a:spcPct val="0"/>
              </a:spcBef>
              <a:spcAft>
                <a:spcPts val="30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nomme les ambassadeurs français à l’étranger et reçoit les ambassadeurs étrangers » en France.</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matière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justice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doit « préserver l’indépendance » des organes qui l’assurent et veiller à ce que les magistrats ne subissent aucune pression de l’extérieur.</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Remarquablement, « il n’est pénalement responsable des actes accomplis dans l’exercice de ses fonctions qu’en cas de comportement manifestement incompatible avec l’exercice de son mandat (haute trahison). Il est alors jugé par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Haute Cour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tribunal pénal compétent pour juger le président de la République ».</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40.</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38789570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007850"/>
            <a:ext cx="16459200" cy="7481535"/>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L’art. 16 de la Constitution et les pouvoirs exceptionnels du Président</a:t>
            </a:r>
            <a:endParaRPr kumimoji="0" lang="fr-FR" sz="3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Lorsque les institutions de la République, l'indépendance de la Nation, l'intégrité de son territoire ou l'exécution de ses engagements internationaux sont menacés d'une manière grave et immédiate et que le fonctionnement régulier des pouvoirs publics constitutionnels est interrompu,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Président de la République prend les mesures exigées par ces circonstances, après consultation officielle du Premier ministre, des Présidents des Assemblées ainsi que du Conseil constitutionnel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en informe la Nation par un message.</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Ces mesures doivent être inspirées par la volonté d'assurer aux pouvoirs publics constitutionnels, dans les moindres délais, les moyens d'accomplir leur mission. Le Conseil constitutionnel est consulté à leur sujet. Le Parlement se réunit de plein droit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Article 16 de la Constitution française</a:t>
            </a:r>
          </a:p>
        </p:txBody>
      </p:sp>
      <p:sp>
        <p:nvSpPr>
          <p:cNvPr id="4" name="TextBox 2">
            <a:extLst>
              <a:ext uri="{FF2B5EF4-FFF2-40B4-BE49-F238E27FC236}">
                <a16:creationId xmlns:a16="http://schemas.microsoft.com/office/drawing/2014/main" id="{7AD3B1B1-5118-42AE-6F71-01F0DDFE16B3}"/>
              </a:ext>
            </a:extLst>
          </p:cNvPr>
          <p:cNvSpPr txBox="1"/>
          <p:nvPr/>
        </p:nvSpPr>
        <p:spPr>
          <a:xfrm>
            <a:off x="838200" y="5097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99520609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324100"/>
            <a:ext cx="16459200" cy="7149650"/>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L’art. 16 de la Constitution et les pouvoirs exceptionnels du Président</a:t>
            </a:r>
            <a:endParaRPr kumimoji="0" lang="fr-FR" sz="3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L'Assemblée nationale ne peut être dissoute pendant l'exercice des pouvoirs exceptionnels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Après trente jours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d'exercice des pouvoirs exceptionnels,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peut être saisi</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le Président de l'Assemblée nationale, le Président du Sénat, soixante députés ou soixante sénateurs, aux fins d'examiner si les conditions énoncées au premier alinéa demeurent réunies. Il se prononce dans les délais les plus brefs par un avis public. Il procède de plein droit à cet examen et se prononce dans les mêmes conditions au terme de soixante jours d'exercice des pouvoirs exceptionnels et à tout moment au-delà de cette durée ».</a:t>
            </a:r>
          </a:p>
          <a:p>
            <a:pPr marL="0" marR="0" lvl="0" indent="0" algn="r" defTabSz="914400" rtl="0" eaLnBrk="1" fontAlgn="auto" latinLnBrk="0" hangingPunct="1">
              <a:lnSpc>
                <a:spcPct val="11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Article 16 de la Constitution française</a:t>
            </a:r>
          </a:p>
        </p:txBody>
      </p:sp>
      <p:sp>
        <p:nvSpPr>
          <p:cNvPr id="4" name="TextBox 2">
            <a:extLst>
              <a:ext uri="{FF2B5EF4-FFF2-40B4-BE49-F238E27FC236}">
                <a16:creationId xmlns:a16="http://schemas.microsoft.com/office/drawing/2014/main" id="{448F8F45-2865-B726-1733-47B373503B52}"/>
              </a:ext>
            </a:extLst>
          </p:cNvPr>
          <p:cNvSpPr txBox="1"/>
          <p:nvPr/>
        </p:nvSpPr>
        <p:spPr>
          <a:xfrm>
            <a:off x="838200" y="7383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173490464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380577"/>
            <a:ext cx="16459200" cy="587699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Premier Ministre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ses pouvoirs et fonctions</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Nommé par décret par le Président de la République, le Premier Ministre « appartient au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parti politique de la majorité présidentielle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il incarne donc le rassemblement autour d’un projet politique qui peut recueillir les suffrages de l’Assemblée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Premier ministre joue un rôle de première importance dans la politique du Gouvernement en charge. Lorsque le Premier ministre présente ses démissions, c’est donc au Président de la République de mettre fin officiellement au mandat du chef du gouvernement.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60</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p:txBody>
      </p:sp>
      <p:sp>
        <p:nvSpPr>
          <p:cNvPr id="4" name="TextBox 2">
            <a:extLst>
              <a:ext uri="{FF2B5EF4-FFF2-40B4-BE49-F238E27FC236}">
                <a16:creationId xmlns:a16="http://schemas.microsoft.com/office/drawing/2014/main" id="{448F8F45-2865-B726-1733-47B373503B52}"/>
              </a:ext>
            </a:extLst>
          </p:cNvPr>
          <p:cNvSpPr txBox="1"/>
          <p:nvPr/>
        </p:nvSpPr>
        <p:spPr>
          <a:xfrm>
            <a:off x="762000" y="8001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129425021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247900"/>
            <a:ext cx="16268700" cy="671568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Premier Ministre - ses pouvoirs et fonctions</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Dès sa nomination, le Premier ministre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propose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[au président de la République]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liste des ministres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dont « il coordonne l’activité » tout en dirigeant « l’action du gouvernement ». De toute manière, après la nomination officielle des ministres par le Président de la République, c’est à l’Assemblée nationale de valider le gouvernement à travers un vote de confiance.</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outre, « il est, selon la Constitution,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responsable de la défense nationale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assure l’exécution des lois [et] il peut, au nom du gouvernement,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soumettre au parlement des projets de loi</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peut [également] proposer au président de la République une révision de la Constitution ».</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42.</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4" name="TextBox 2">
            <a:extLst>
              <a:ext uri="{FF2B5EF4-FFF2-40B4-BE49-F238E27FC236}">
                <a16:creationId xmlns:a16="http://schemas.microsoft.com/office/drawing/2014/main" id="{448F8F45-2865-B726-1733-47B373503B52}"/>
              </a:ext>
            </a:extLst>
          </p:cNvPr>
          <p:cNvSpPr txBox="1"/>
          <p:nvPr/>
        </p:nvSpPr>
        <p:spPr>
          <a:xfrm>
            <a:off x="838200" y="6477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3161530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9D69F8B-777A-50A0-CD28-E16A27076D4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3E0FF22-2152-C7C9-5373-2CDF0800311A}"/>
              </a:ext>
            </a:extLst>
          </p:cNvPr>
          <p:cNvSpPr txBox="1"/>
          <p:nvPr/>
        </p:nvSpPr>
        <p:spPr>
          <a:xfrm>
            <a:off x="990600" y="5715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B589A69D-0772-9EAC-FA95-47364B2E3DF8}"/>
              </a:ext>
            </a:extLst>
          </p:cNvPr>
          <p:cNvSpPr txBox="1"/>
          <p:nvPr/>
        </p:nvSpPr>
        <p:spPr>
          <a:xfrm>
            <a:off x="1076827" y="2019300"/>
            <a:ext cx="15763373" cy="7728269"/>
          </a:xfrm>
          <a:prstGeom prst="rect">
            <a:avLst/>
          </a:prstGeom>
        </p:spPr>
        <p:txBody>
          <a:bodyPr wrap="square" lIns="0" tIns="0" rIns="0" bIns="0" rtlCol="0" anchor="t">
            <a:spAutoFit/>
          </a:bodyPr>
          <a:lstStyle/>
          <a:p>
            <a:pPr algn="just">
              <a:lnSpc>
                <a:spcPct val="110000"/>
              </a:lnSpc>
            </a:pPr>
            <a:r>
              <a:rPr lang="fr-FR" sz="3500" dirty="0">
                <a:solidFill>
                  <a:srgbClr val="F9FAFD"/>
                </a:solidFill>
                <a:latin typeface="Glacial Indifference" panose="020B0604020202020204" charset="0"/>
              </a:rPr>
              <a:t>Non seulement l’acte de nommer et/ou renommer influence notre perspective sur le monde qui nous entoure et notre perception de la réalité, mais « l’activité sociale de renomination permet à tous les locuteurs […] d’exprimer et d’affirmer une conception du monde et des rapports sociaux ». </a:t>
            </a:r>
            <a:r>
              <a:rPr lang="fr-FR" sz="3600" dirty="0">
                <a:solidFill>
                  <a:srgbClr val="F9FAFD"/>
                </a:solidFill>
                <a:latin typeface="Glacial Indifference" panose="020B0604020202020204" charset="0"/>
              </a:rPr>
              <a:t>	</a:t>
            </a:r>
          </a:p>
          <a:p>
            <a:pPr algn="just">
              <a:lnSpc>
                <a:spcPct val="110000"/>
              </a:lnSpc>
            </a:pPr>
            <a:r>
              <a:rPr lang="fr-FR" sz="3600" dirty="0">
                <a:solidFill>
                  <a:srgbClr val="F9FAFD"/>
                </a:solidFill>
                <a:latin typeface="Glacial Indifference" panose="020B0604020202020204" charset="0"/>
              </a:rPr>
              <a:t>	</a:t>
            </a:r>
            <a:r>
              <a:rPr lang="fr-FR" sz="3500" dirty="0">
                <a:solidFill>
                  <a:srgbClr val="F9FAFD"/>
                </a:solidFill>
                <a:latin typeface="Glacial Indifference" panose="020B0604020202020204" charset="0"/>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lang="fr-FR" sz="3500" dirty="0">
                <a:solidFill>
                  <a:srgbClr val="F9FAFD"/>
                </a:solidFill>
                <a:latin typeface="Glacial Indifference" panose="020B0604020202020204" charset="0"/>
              </a:rPr>
              <a:t>Nomination et renomination influencent </a:t>
            </a:r>
            <a:r>
              <a:rPr lang="fr-FR" sz="3500" u="sng" dirty="0">
                <a:solidFill>
                  <a:srgbClr val="F9FAFD"/>
                </a:solidFill>
                <a:latin typeface="Glacial Indifference" panose="020B0604020202020204" charset="0"/>
              </a:rPr>
              <a:t>notre manière "passive" de regarder et percevoir</a:t>
            </a:r>
            <a:r>
              <a:rPr lang="fr-FR" sz="3500" dirty="0">
                <a:solidFill>
                  <a:srgbClr val="F9FAFD"/>
                </a:solidFill>
                <a:latin typeface="Glacial Indifference" panose="020B0604020202020204" charset="0"/>
              </a:rPr>
              <a:t> les être et les choses autour de nous, mais en même temps elles nous permettent d’</a:t>
            </a:r>
            <a:r>
              <a:rPr lang="fr-FR" sz="3500" u="sng" dirty="0">
                <a:solidFill>
                  <a:srgbClr val="F9FAFD"/>
                </a:solidFill>
                <a:latin typeface="Glacial Indifference" panose="020B0604020202020204" charset="0"/>
              </a:rPr>
              <a:t>influencer activement</a:t>
            </a:r>
            <a:r>
              <a:rPr lang="fr-FR" sz="3500" dirty="0">
                <a:solidFill>
                  <a:srgbClr val="F9FAFD"/>
                </a:solidFill>
                <a:latin typeface="Glacial Indifference" panose="020B0604020202020204" charset="0"/>
              </a:rPr>
              <a:t> nos interlocuteurs et interlocutrices.</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lang="fr-FR" sz="3500" dirty="0">
                <a:solidFill>
                  <a:srgbClr val="F9FAFD"/>
                </a:solidFill>
                <a:latin typeface="Glacial Indifference" panose="020B0604020202020204" charset="0"/>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Voilà le pouvoir symbolique de la parole, qui est en mesure d’exercer une influence, persuader, contraindre, changer nos points de vue et même modeler nos pensées et nos comportements. </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2800" dirty="0">
                <a:solidFill>
                  <a:srgbClr val="F9FAFD"/>
                </a:solidFill>
                <a:latin typeface="Glacial Indifference" panose="020B0604020202020204" charset="0"/>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110-119</a:t>
            </a:r>
            <a:r>
              <a:rPr lang="fr-FR" sz="2800" dirty="0">
                <a:solidFill>
                  <a:srgbClr val="F9FAFD"/>
                </a:solidFill>
                <a:latin typeface="Glacial Indifference" panose="020B0604020202020204" charset="0"/>
              </a:rPr>
              <a:t>.</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265204439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2301877"/>
            <a:ext cx="16459200" cy="650639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Premier Ministre - ses pouvoirs et fonctions</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Premier ministre « peut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engager la responsabilité de son gouvernement devant l’Assemblée nationale, en posant la question de confiance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est consulté par le Président de la République avant la prise des pleins pouvoirs.</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peut, si le chef de l’Etat le lui demande, présider un Conseil des ministres sur un ordre du jour déterminé ».</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Enfin, le Premier Ministre « dispose du pouvoir réglementaire, c’est-à-dire qu’il peut prendre des décisions appelées décrets et contresignées par le ministre chargé de leur application. […] Il peut [aussi] déléguer certains de ses pouvoirs aux ministres ».</a:t>
            </a:r>
          </a:p>
          <a:p>
            <a:pPr marL="0" marR="0" lvl="0" indent="0" algn="r" defTabSz="914400" rtl="0" eaLnBrk="1" fontAlgn="auto" latinLnBrk="0" hangingPunct="1">
              <a:lnSpc>
                <a:spcPct val="100000"/>
              </a:lnSpc>
              <a:spcBef>
                <a:spcPct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42.</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4" name="TextBox 2">
            <a:extLst>
              <a:ext uri="{FF2B5EF4-FFF2-40B4-BE49-F238E27FC236}">
                <a16:creationId xmlns:a16="http://schemas.microsoft.com/office/drawing/2014/main" id="{448F8F45-2865-B726-1733-47B373503B52}"/>
              </a:ext>
            </a:extLst>
          </p:cNvPr>
          <p:cNvSpPr txBox="1"/>
          <p:nvPr/>
        </p:nvSpPr>
        <p:spPr>
          <a:xfrm>
            <a:off x="762000" y="7383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139458925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1790700"/>
            <a:ext cx="16459200" cy="816069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Gouvernement</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le Gouvernement se compose par 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Premier ministre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Ministres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Secrétaires d’État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C’est le gouvernement qui « détermine et conduit la politique de la nation. Il dispose de l’administration et de la force armée. Avec le chef de l’État, il assure le pouvoir exécutif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ministres et les secrétaires d’État « ont tous droit à l’appellation de "ministre" », mais leur "poids" n’est pas le même : ainsi, «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ministres d’État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chargés d’un ministère jugé plus important ou d’un rôle de coordination.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ministres à portefeuille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chargés d’un ministère.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ministres délégués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dépendent du Premier ministre ou d’un ministre.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secrétaires d’État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auprès d’un ministre ont un rôle plus restreint. Ils sont chargés d’un secteur limité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44.</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4" name="TextBox 2">
            <a:extLst>
              <a:ext uri="{FF2B5EF4-FFF2-40B4-BE49-F238E27FC236}">
                <a16:creationId xmlns:a16="http://schemas.microsoft.com/office/drawing/2014/main" id="{448F8F45-2865-B726-1733-47B373503B52}"/>
              </a:ext>
            </a:extLst>
          </p:cNvPr>
          <p:cNvSpPr txBox="1"/>
          <p:nvPr/>
        </p:nvSpPr>
        <p:spPr>
          <a:xfrm>
            <a:off x="762000" y="419100"/>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2188062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1790700"/>
            <a:ext cx="16459200" cy="828226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Gouvernement</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Puisque les Ministres et les Secrétaires d’</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tat sont nommées par le Président de la République sur proposition du Premier Ministre, si ce dernier démissionne « il y a changement complet du gouvernement ». Par contre, si un seul ministre présente ses démissions, « il y a un remaniement ministériel ».</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 l’Assemblée nationale renverse le gouvernement « en votant une motion de censure ou en refusant la confiance », le Premier ministre est obligé de « remettre la démission de son gouvernement au Président de la République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Des cas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incompatibilité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établis par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 précise que les fonctions de membre du gouvernement sont incompatibles avec l’exercice de tout mandat parlementaire, de toute fonction de représentation professionnelle à caractère national, et de tout emploi public ou […] activité professionnelle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44.</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4" name="TextBox 2">
            <a:extLst>
              <a:ext uri="{FF2B5EF4-FFF2-40B4-BE49-F238E27FC236}">
                <a16:creationId xmlns:a16="http://schemas.microsoft.com/office/drawing/2014/main" id="{448F8F45-2865-B726-1733-47B373503B52}"/>
              </a:ext>
            </a:extLst>
          </p:cNvPr>
          <p:cNvSpPr txBox="1"/>
          <p:nvPr/>
        </p:nvSpPr>
        <p:spPr>
          <a:xfrm>
            <a:off x="762000" y="4335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52873067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2324100"/>
            <a:ext cx="16459200" cy="5221238"/>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Gouvernement</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champ d'activité, les compétences, les attributions et les missions de chaque ministre ne sont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figés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contrairement à ce qui est le cas dans d'autres pays comme les États-Unis. Ils sont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déterminés librement par le Premier ministre et le Président de la République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il y a là un moyen de façonner une équipe en prenant en considération les équilibres politiques du moment mais aussi les priorités que l'on entend mettre en œuvre ».</a:t>
            </a:r>
          </a:p>
          <a:p>
            <a:pPr marL="0" marR="0" lvl="0" indent="0" algn="r" defTabSz="914400" rtl="0" eaLnBrk="1" fontAlgn="auto" latinLnBrk="0" hangingPunct="1">
              <a:lnSpc>
                <a:spcPct val="110000"/>
              </a:lnSpc>
              <a:spcBef>
                <a:spcPct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de l’Elysée</a:t>
            </a:r>
          </a:p>
        </p:txBody>
      </p:sp>
      <p:sp>
        <p:nvSpPr>
          <p:cNvPr id="4" name="TextBox 2">
            <a:extLst>
              <a:ext uri="{FF2B5EF4-FFF2-40B4-BE49-F238E27FC236}">
                <a16:creationId xmlns:a16="http://schemas.microsoft.com/office/drawing/2014/main" id="{448F8F45-2865-B726-1733-47B373503B52}"/>
              </a:ext>
            </a:extLst>
          </p:cNvPr>
          <p:cNvSpPr txBox="1"/>
          <p:nvPr/>
        </p:nvSpPr>
        <p:spPr>
          <a:xfrm>
            <a:off x="762000" y="7383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342324135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2423261"/>
            <a:ext cx="16459200" cy="424423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Gouvernement</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Du point de vue de leur responsabilité pénale, « individuellement, les ministres sont pénalement responsables des actes accomplis dans l’exercice de leurs fonctions.</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Ils relèvent de la Cour de justice de la République. Cette juridiction est composée de 12 parlementaires et 3 magistrats de la Cour de Cassation ».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44.</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4" name="TextBox 2">
            <a:extLst>
              <a:ext uri="{FF2B5EF4-FFF2-40B4-BE49-F238E27FC236}">
                <a16:creationId xmlns:a16="http://schemas.microsoft.com/office/drawing/2014/main" id="{448F8F45-2865-B726-1733-47B373503B52}"/>
              </a:ext>
            </a:extLst>
          </p:cNvPr>
          <p:cNvSpPr txBox="1"/>
          <p:nvPr/>
        </p:nvSpPr>
        <p:spPr>
          <a:xfrm>
            <a:off x="762000" y="738386"/>
            <a:ext cx="162687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l’exécutif</a:t>
            </a:r>
          </a:p>
        </p:txBody>
      </p:sp>
    </p:spTree>
    <p:extLst>
      <p:ext uri="{BB962C8B-B14F-4D97-AF65-F5344CB8AC3E}">
        <p14:creationId xmlns:p14="http://schemas.microsoft.com/office/powerpoint/2010/main" val="20280195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114300"/>
            <a:ext cx="16459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
        <p:nvSpPr>
          <p:cNvPr id="3" name="TextBox 3"/>
          <p:cNvSpPr txBox="1"/>
          <p:nvPr/>
        </p:nvSpPr>
        <p:spPr>
          <a:xfrm>
            <a:off x="914400" y="1378548"/>
            <a:ext cx="16611600" cy="8946552"/>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législatif</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le pouvoir législatif est exercé par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Parlement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dont les « élus […] représentent les citoyens ».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Parlement « a pour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fonction de légiférer et de contrôler le gouvernement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Parlement se réunit en sessions, qui peuvent être ordinaires, extraordinaires et de plein droit.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session ordinaire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se déroule de début octobre à fin juin, dans la limite de 120 jours de séance (avec une possibilité de prolongation si nécessaire).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sessions extraordinaires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organisées à la demande du Premier Ministre ou de la majorité des députés, avec un ordre du jour déterminé ; leur nombre varie en fonction de l’actualité législative.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Enfin, le Parlement se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réunit de plein droit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dans certaines conditions exceptionnelles (après une dissolution ou en cas d’application des pouvoirs exceptionnels prévus à l’article 16 de la Constitution, par exemple) ».</a:t>
            </a:r>
          </a:p>
          <a:p>
            <a:pPr marL="0" marR="0" lvl="0" indent="0" algn="r" defTabSz="914400" rtl="0" eaLnBrk="1" fontAlgn="auto" latinLnBrk="0" hangingPunct="1">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62. </a:t>
            </a:r>
          </a:p>
        </p:txBody>
      </p:sp>
    </p:spTree>
    <p:extLst>
      <p:ext uri="{BB962C8B-B14F-4D97-AF65-F5344CB8AC3E}">
        <p14:creationId xmlns:p14="http://schemas.microsoft.com/office/powerpoint/2010/main" val="74577043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814586"/>
            <a:ext cx="16459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
        <p:nvSpPr>
          <p:cNvPr id="3" name="TextBox 3"/>
          <p:cNvSpPr txBox="1"/>
          <p:nvPr/>
        </p:nvSpPr>
        <p:spPr>
          <a:xfrm>
            <a:off x="914400" y="2431052"/>
            <a:ext cx="16459200" cy="6061275"/>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législatif</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 le Parlement 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deux fonctions : le vote de la loi et le contrôle du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la Constitution de la Cinquième République les a strictement encadrées afin de ne pas freiner l’action du pouvoir exécutif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Quant à la première fonction, « le Parlement vote donc les lois […], autorise la déclaration de guerre, approuve les accords internationaux et ratifie les traités les plus importants. […] Le Parlement peut temporairement déléguer son pouvoir législatif au gouvernement qui agit alors par voie d’ordonnances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62. </a:t>
            </a:r>
          </a:p>
        </p:txBody>
      </p:sp>
    </p:spTree>
    <p:extLst>
      <p:ext uri="{BB962C8B-B14F-4D97-AF65-F5344CB8AC3E}">
        <p14:creationId xmlns:p14="http://schemas.microsoft.com/office/powerpoint/2010/main" val="181260147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647700"/>
            <a:ext cx="16459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
        <p:nvSpPr>
          <p:cNvPr id="3" name="TextBox 3"/>
          <p:cNvSpPr txBox="1"/>
          <p:nvPr/>
        </p:nvSpPr>
        <p:spPr>
          <a:xfrm>
            <a:off x="838200" y="2019300"/>
            <a:ext cx="16611600" cy="7530908"/>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législatif</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ce qui concerne la fonction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contrôle du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membres du Parlement « disposent de plusieurs outils. […]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D’abord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moyens d’information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(questions écrites, orales et d’actualité, missions d’information, groupes de travail, etc.).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Parlementaires bénéficient aussi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moyens d’investigation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(commissions d’enquête, pouvoirs de contrôle, etc.). Chaque assemblée peut également adopter une résolution sur les projets d’actes législatifs européens et les autres projets ou propositions d’actes de l’Union européenne.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Enfin, les députés (et eux seuls) peuvent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mettre en jeu la responsabilité du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entraîner, le cas échéant, sa démission ».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62. </a:t>
            </a:r>
          </a:p>
        </p:txBody>
      </p:sp>
    </p:spTree>
    <p:extLst>
      <p:ext uri="{BB962C8B-B14F-4D97-AF65-F5344CB8AC3E}">
        <p14:creationId xmlns:p14="http://schemas.microsoft.com/office/powerpoint/2010/main" val="36045396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85800" y="204986"/>
            <a:ext cx="164592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
        <p:nvSpPr>
          <p:cNvPr id="3" name="TextBox 3"/>
          <p:cNvSpPr txBox="1"/>
          <p:nvPr/>
        </p:nvSpPr>
        <p:spPr>
          <a:xfrm>
            <a:off x="762000" y="1485900"/>
            <a:ext cx="16687800" cy="8888074"/>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législatif</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30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Parlement français est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bicaméral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c’est-à-dire qu’il se compose de deux chambres – ou assemblées -, l’Assemblée nationale et le Sénat : « </a:t>
            </a:r>
          </a:p>
          <a:p>
            <a:pPr marL="457200" marR="0" lvl="0" indent="-457200" algn="just" defTabSz="914400" rtl="0" eaLnBrk="1" fontAlgn="auto" latinLnBrk="0" hangingPunct="1">
              <a:lnSpc>
                <a:spcPct val="110000"/>
              </a:lnSpc>
              <a:spcBef>
                <a:spcPct val="0"/>
              </a:spcBef>
              <a:spcAft>
                <a:spcPts val="30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Assemblée nationale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élue au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 direct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députés sont élus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pour cinq ans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Ils peuvent renverser le gouvernement par une motion de censure.</a:t>
            </a:r>
          </a:p>
          <a:p>
            <a:pPr marL="457200" marR="0" lvl="0" indent="-457200" algn="just" defTabSz="914400" rtl="0" eaLnBrk="1" fontAlgn="auto" latinLnBrk="0" hangingPunct="1">
              <a:lnSpc>
                <a:spcPct val="110000"/>
              </a:lnSpc>
              <a:spcBef>
                <a:spcPct val="0"/>
              </a:spcBef>
              <a:spcAft>
                <a:spcPts val="24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Sénat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élu au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 indirect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un collège électoral composé de députés, conseillers régionaux, conseillers départementaux et délégués des conseils municipaux. Les sénateurs sont élus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pour six ans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mais « le Sénat est renouvelé par moitié tous les trois ans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L’Assemblée nationale et le Sénat peuvent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 réunir ensemble en Congrès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lorsque le vote pour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révision constitutionnelle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à l’ordre du jour. Le Congrès se réunit toujours à Versailles.</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22. </a:t>
            </a:r>
          </a:p>
        </p:txBody>
      </p:sp>
    </p:spTree>
    <p:extLst>
      <p:ext uri="{BB962C8B-B14F-4D97-AF65-F5344CB8AC3E}">
        <p14:creationId xmlns:p14="http://schemas.microsoft.com/office/powerpoint/2010/main" val="151577864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6AB7111-2287-5BB0-D737-B8054AE3F7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87" t="1112" r="1432" b="2593"/>
          <a:stretch/>
        </p:blipFill>
        <p:spPr>
          <a:xfrm>
            <a:off x="2819400" y="114300"/>
            <a:ext cx="6400800" cy="10025348"/>
          </a:xfrm>
          <a:prstGeom prst="rect">
            <a:avLst/>
          </a:prstGeom>
        </p:spPr>
      </p:pic>
      <p:sp>
        <p:nvSpPr>
          <p:cNvPr id="7" name="CasellaDiTesto 6">
            <a:extLst>
              <a:ext uri="{FF2B5EF4-FFF2-40B4-BE49-F238E27FC236}">
                <a16:creationId xmlns:a16="http://schemas.microsoft.com/office/drawing/2014/main" id="{FD4D027C-1F73-1357-52EB-60369A1CEE02}"/>
              </a:ext>
            </a:extLst>
          </p:cNvPr>
          <p:cNvSpPr txBox="1"/>
          <p:nvPr/>
        </p:nvSpPr>
        <p:spPr>
          <a:xfrm>
            <a:off x="11887200" y="9538552"/>
            <a:ext cx="5638800" cy="634148"/>
          </a:xfrm>
          <a:prstGeom prst="rect">
            <a:avLst/>
          </a:prstGeom>
          <a:noFill/>
        </p:spPr>
        <p:txBody>
          <a:bodyPr wrap="square">
            <a:spAutoFit/>
          </a:bodyPr>
          <a:lstStyle/>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23. </a:t>
            </a:r>
          </a:p>
        </p:txBody>
      </p:sp>
    </p:spTree>
    <p:extLst>
      <p:ext uri="{BB962C8B-B14F-4D97-AF65-F5344CB8AC3E}">
        <p14:creationId xmlns:p14="http://schemas.microsoft.com/office/powerpoint/2010/main" val="1123981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955EA13-C6D2-23F4-34D3-2F7387CFE5C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AD53136-D38C-118D-D284-FECFA1BEC3D1}"/>
              </a:ext>
            </a:extLst>
          </p:cNvPr>
          <p:cNvSpPr txBox="1"/>
          <p:nvPr/>
        </p:nvSpPr>
        <p:spPr>
          <a:xfrm>
            <a:off x="1028700" y="6477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1ED5DB8E-8EA7-B5AF-1813-74C3271B32E1}"/>
              </a:ext>
            </a:extLst>
          </p:cNvPr>
          <p:cNvSpPr txBox="1"/>
          <p:nvPr/>
        </p:nvSpPr>
        <p:spPr>
          <a:xfrm>
            <a:off x="1076827" y="2400300"/>
            <a:ext cx="15763373" cy="6377130"/>
          </a:xfrm>
          <a:prstGeom prst="rect">
            <a:avLst/>
          </a:prstGeom>
        </p:spPr>
        <p:txBody>
          <a:bodyPr wrap="square" lIns="0" tIns="0" rIns="0" bIns="0" rtlCol="0" anchor="t">
            <a:spAutoFit/>
          </a:bodyPr>
          <a:lstStyle/>
          <a:p>
            <a:pPr algn="just">
              <a:lnSpc>
                <a:spcPct val="110000"/>
              </a:lnSpc>
              <a:spcAft>
                <a:spcPts val="1800"/>
              </a:spcAft>
            </a:pPr>
            <a:r>
              <a:rPr lang="fr-FR" sz="3600" dirty="0">
                <a:solidFill>
                  <a:srgbClr val="F9FAFD"/>
                </a:solidFill>
                <a:latin typeface="Glacial Indifference" panose="020B0604020202020204" charset="0"/>
              </a:rPr>
              <a:t>Ce pouvoir d’action des mots, sur les esprits comme sur les comportements, explique pourquoi de nombreuses </a:t>
            </a:r>
            <a:r>
              <a:rPr lang="fr-FR" sz="3600" u="sng" dirty="0">
                <a:solidFill>
                  <a:srgbClr val="F9FAFD"/>
                </a:solidFill>
                <a:latin typeface="Glacial Indifference" panose="020B0604020202020204" charset="0"/>
              </a:rPr>
              <a:t>techniques et disciplines</a:t>
            </a:r>
            <a:r>
              <a:rPr lang="fr-FR" sz="3600" dirty="0">
                <a:solidFill>
                  <a:srgbClr val="F9FAFD"/>
                </a:solidFill>
                <a:latin typeface="Glacial Indifference" panose="020B0604020202020204" charset="0"/>
              </a:rPr>
              <a:t> aient été élaborées au fil du temps pour maîtriser davantage la parole et la rendre plus efficace, à savoir notamment l’éloquence, la rhétorique et la poétique. </a:t>
            </a:r>
          </a:p>
          <a:p>
            <a:pPr algn="just">
              <a:lnSpc>
                <a:spcPct val="110000"/>
              </a:lnSpc>
              <a:spcAft>
                <a:spcPts val="1800"/>
              </a:spcAft>
            </a:pPr>
            <a:r>
              <a:rPr lang="fr-FR" sz="3600" dirty="0">
                <a:solidFill>
                  <a:srgbClr val="F9FAFD"/>
                </a:solidFill>
                <a:latin typeface="Glacial Indifference" panose="020B0604020202020204" charset="0"/>
              </a:rPr>
              <a:t>De nos jours, ces techniques – qui ont été bien entendu développées tout au long des siècles – sont exploitées par les professionnels de la communication, du marketing et de la publicité : « les </a:t>
            </a:r>
            <a:r>
              <a:rPr lang="fr-FR" sz="3600" u="sng" dirty="0">
                <a:solidFill>
                  <a:srgbClr val="F9FAFD"/>
                </a:solidFill>
                <a:latin typeface="Glacial Indifference" panose="020B0604020202020204" charset="0"/>
              </a:rPr>
              <a:t>effets attendus sur le destinataire</a:t>
            </a:r>
            <a:r>
              <a:rPr lang="fr-FR" sz="3600" dirty="0">
                <a:solidFill>
                  <a:srgbClr val="F9FAFD"/>
                </a:solidFill>
                <a:latin typeface="Glacial Indifference" panose="020B0604020202020204" charset="0"/>
              </a:rPr>
              <a:t> sont anticipés, préparés, évalués en amont au moyen d’études […] qui cherchent à mesurer l’effet potentiel d’une argumentation ». </a:t>
            </a:r>
            <a:endParaRPr lang="fr-FR" sz="2800" dirty="0">
              <a:solidFill>
                <a:srgbClr val="F9FAFD"/>
              </a:solidFill>
              <a:latin typeface="Glacial Indifference" panose="020B0604020202020204" charset="0"/>
            </a:endParaRPr>
          </a:p>
          <a:p>
            <a:pPr algn="r"/>
            <a:r>
              <a:rPr lang="fr-FR" sz="2800" dirty="0">
                <a:solidFill>
                  <a:srgbClr val="F9FAFD"/>
                </a:solidFill>
                <a:latin typeface="Glacial Indifference" panose="020B0604020202020204" charset="0"/>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120.</a:t>
            </a:r>
          </a:p>
        </p:txBody>
      </p:sp>
    </p:spTree>
    <p:extLst>
      <p:ext uri="{BB962C8B-B14F-4D97-AF65-F5344CB8AC3E}">
        <p14:creationId xmlns:p14="http://schemas.microsoft.com/office/powerpoint/2010/main" val="265659570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4191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
        <p:nvSpPr>
          <p:cNvPr id="3" name="TextBox 3"/>
          <p:cNvSpPr txBox="1"/>
          <p:nvPr/>
        </p:nvSpPr>
        <p:spPr>
          <a:xfrm>
            <a:off x="838200" y="1943100"/>
            <a:ext cx="16611600" cy="7346242"/>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L’Assemblée Nationale</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L’Assemblée Nationale est l’une des deux chambres du Parlement français. Elle est donc chargée de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vote[r] les lois et contrôle[r] l’action du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Elle est également appelée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chambre basse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Elle est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élue directement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le peuple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Ses membres sont appelés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députés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Ils sont 577 au total et « siègent au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Palais-Bourbon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salle de séance a la forme d’un demi-cercle, c’est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l’hémicycle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députés sont donc « élus au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 direct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et ils sont nommés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pour cinq ans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Cette durée de cinq ans [du mandat] s’appelle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législature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Elle peut être écourtée en cas de dissolution prononcée par le Président de la République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46.</a:t>
            </a:r>
          </a:p>
        </p:txBody>
      </p:sp>
    </p:spTree>
    <p:extLst>
      <p:ext uri="{BB962C8B-B14F-4D97-AF65-F5344CB8AC3E}">
        <p14:creationId xmlns:p14="http://schemas.microsoft.com/office/powerpoint/2010/main" val="4092003635"/>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638300"/>
            <a:ext cx="16840200" cy="8660320"/>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rôle de l’Assemblée Nationale</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300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matière législative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l’Assemblée nationale vote les lois d’origine gouvernementale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projets de loi</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parlementaire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propositions de loi</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Elle vote [également] le budget appelé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loi de finances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457200" marR="0" lvl="0" indent="-457200" algn="just" defTabSz="914400" rtl="0" eaLnBrk="1" fontAlgn="auto" latinLnBrk="0" hangingPunct="1">
              <a:lnSpc>
                <a:spcPct val="110000"/>
              </a:lnSpc>
              <a:spcBef>
                <a:spcPct val="0"/>
              </a:spcBef>
              <a:spcAft>
                <a:spcPts val="60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matière de « contrôle de l’action du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 député peut s’informer de l’action du gouvernement en posant des questions.</a:t>
            </a:r>
          </a:p>
          <a:p>
            <a:pPr marL="45720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une question écrite : un député pose une question à un ministre qui répond dans le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Journal officiel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45720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une question orale : un député pose, en séance publique, une question à un 	ministre qui lui répond oralement ».</a:t>
            </a:r>
          </a:p>
          <a:p>
            <a:pPr marL="45720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outre, « l’Assemblée nationale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peut renverser le gouvernement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votant une motion de censure ou en refusant la confiance ».</a:t>
            </a:r>
          </a:p>
          <a:p>
            <a:pPr marL="0" marR="0" lvl="0" indent="0" algn="r" defTabSz="914400" rtl="0" eaLnBrk="1" fontAlgn="auto" latinLnBrk="0" hangingPunct="1">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46.</a:t>
            </a:r>
          </a:p>
        </p:txBody>
      </p:sp>
      <p:sp>
        <p:nvSpPr>
          <p:cNvPr id="4" name="TextBox 2">
            <a:extLst>
              <a:ext uri="{FF2B5EF4-FFF2-40B4-BE49-F238E27FC236}">
                <a16:creationId xmlns:a16="http://schemas.microsoft.com/office/drawing/2014/main" id="{53B8EC65-076D-B467-A711-EA019EEAB740}"/>
              </a:ext>
            </a:extLst>
          </p:cNvPr>
          <p:cNvSpPr txBox="1"/>
          <p:nvPr/>
        </p:nvSpPr>
        <p:spPr>
          <a:xfrm>
            <a:off x="685800" y="2811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5327949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377444"/>
            <a:ext cx="16459200" cy="6499856"/>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Sénat</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Avec l’Assemblée nationale, le Sénat constitue l’autre chambre du Parlement. Il est également appelé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Haute assemblée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Ses membres sont appelés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sénateurs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Ils sont 348 au total et « siègent au Palais du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Luxembourg</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sénateurs sont « élus au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suffrage universel indirect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et sont nommés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pour six ans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C’est un collège de parlementaires et de conseillers et représentants locaux qui les élit.</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48.</a:t>
            </a:r>
          </a:p>
        </p:txBody>
      </p:sp>
      <p:sp>
        <p:nvSpPr>
          <p:cNvPr id="4" name="TextBox 2">
            <a:extLst>
              <a:ext uri="{FF2B5EF4-FFF2-40B4-BE49-F238E27FC236}">
                <a16:creationId xmlns:a16="http://schemas.microsoft.com/office/drawing/2014/main" id="{6C4307AE-E043-B49A-9585-AEC133A8DD5A}"/>
              </a:ext>
            </a:extLst>
          </p:cNvPr>
          <p:cNvSpPr txBox="1"/>
          <p:nvPr/>
        </p:nvSpPr>
        <p:spPr>
          <a:xfrm>
            <a:off x="838200" y="8145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401821937"/>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2628900"/>
            <a:ext cx="16611600" cy="6061275"/>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rôle du Sénat</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Sénat s’occupe avant du « domaine de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Comme les députés, les sénateurs ont l’initiative législative, ils peuvent proposer un texte de loi qu’on appelle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proposition de loi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déposer des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amendements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des textes qu’ils examinent.</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Sénat vote les lois et le budget de l’Etat, et contrôle l’action du gouvernement », mais, « contrairement à l’Assemblée nationale, [il] 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peut pas renverser le gouvernement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De même, à la différence de ce qui se passe pour l’Assemblée nationale, « il ne peut pas être dissous par le Président de la République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48.</a:t>
            </a:r>
          </a:p>
        </p:txBody>
      </p:sp>
      <p:sp>
        <p:nvSpPr>
          <p:cNvPr id="4" name="TextBox 2">
            <a:extLst>
              <a:ext uri="{FF2B5EF4-FFF2-40B4-BE49-F238E27FC236}">
                <a16:creationId xmlns:a16="http://schemas.microsoft.com/office/drawing/2014/main" id="{6C4307AE-E043-B49A-9585-AEC133A8DD5A}"/>
              </a:ext>
            </a:extLst>
          </p:cNvPr>
          <p:cNvSpPr txBox="1"/>
          <p:nvPr/>
        </p:nvSpPr>
        <p:spPr>
          <a:xfrm>
            <a:off x="762000" y="9525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56553360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095500"/>
            <a:ext cx="16459200" cy="7761740"/>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présidence de l’Assemblée nationale et du Sénat</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Assemblée nationale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président « est élu pour la durée de la législature. Il dirige les débats depuis "le perchoir". Il nomme trois membres du Conseil Constitutionnel ».</a:t>
            </a:r>
          </a:p>
          <a:p>
            <a:pPr marL="0" marR="0" lvl="0" indent="0" algn="just" defTabSz="914400" rtl="0" eaLnBrk="1" fontAlgn="auto" latinLnBrk="0" hangingPunct="1">
              <a:spcBef>
                <a:spcPct val="0"/>
              </a:spcBef>
              <a:spcAft>
                <a:spcPts val="0"/>
              </a:spcAft>
              <a:buClrTx/>
              <a:buSzTx/>
              <a:buFontTx/>
              <a:buNone/>
              <a:tabLst/>
              <a:defRPr/>
            </a:pP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Sénat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président « est élu (ou réélu) tous les trois ans. Il assure la présidence avec les huit vice-présidents.</a:t>
            </a:r>
          </a:p>
          <a:p>
            <a:pPr marL="45720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est le deuxième personnage de l’Etat mais le troisième dans l’ordre officiel pour les cérémonies publiques. Il assure l’intérim si la place de Président de la République est vacante. […]</a:t>
            </a:r>
          </a:p>
          <a:p>
            <a:pPr marL="45720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est informé lors de la prise des pouvoirs exceptionnels par le chef de l’Etat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46-48.</a:t>
            </a:r>
          </a:p>
        </p:txBody>
      </p:sp>
      <p:sp>
        <p:nvSpPr>
          <p:cNvPr id="4" name="TextBox 2">
            <a:extLst>
              <a:ext uri="{FF2B5EF4-FFF2-40B4-BE49-F238E27FC236}">
                <a16:creationId xmlns:a16="http://schemas.microsoft.com/office/drawing/2014/main" id="{1C05C170-882B-33D3-58E3-B62B385264CD}"/>
              </a:ext>
            </a:extLst>
          </p:cNvPr>
          <p:cNvSpPr txBox="1"/>
          <p:nvPr/>
        </p:nvSpPr>
        <p:spPr>
          <a:xfrm>
            <a:off x="838200" y="5715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624919396"/>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2324100"/>
            <a:ext cx="16459200" cy="7246214"/>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groupes politiques et la conférence des présidents</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À l’intérieur des deux assemblées, « les parlementaires sont le plus souvent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groupés par affinités politiques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faut 15 députés apparentés au même parti pour constituer un groupe politique à l’Assemblée nationale, il faut 10 sénateurs au Sénat.</a:t>
            </a:r>
          </a:p>
          <a:p>
            <a:pPr marL="0" marR="0" lvl="0" indent="0" algn="just" defTabSz="914400" rtl="0" eaLnBrk="1" fontAlgn="auto" latinLnBrk="0" hangingPunct="1">
              <a:lnSpc>
                <a:spcPct val="110000"/>
              </a:lnSpc>
              <a:spcBef>
                <a:spcPct val="0"/>
              </a:spcBef>
              <a:spcAft>
                <a:spcPts val="24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Chaque groupe politique élit son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président de groupe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conférence des présidents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comprend, à l’Assemblée nationale comme au Sénat : le président de l’assemblée [la chambre], les vice-présidents, les présidents des groupes parlementaires, les présidents des commissions, un représentant du gouvernement. La conférence des présidents fixe l’ordre du jour des travaux parlementaires en fonction des demandes du gouvernement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50.</a:t>
            </a:r>
          </a:p>
        </p:txBody>
      </p:sp>
      <p:sp>
        <p:nvSpPr>
          <p:cNvPr id="4" name="TextBox 2">
            <a:extLst>
              <a:ext uri="{FF2B5EF4-FFF2-40B4-BE49-F238E27FC236}">
                <a16:creationId xmlns:a16="http://schemas.microsoft.com/office/drawing/2014/main" id="{1C05C170-882B-33D3-58E3-B62B385264CD}"/>
              </a:ext>
            </a:extLst>
          </p:cNvPr>
          <p:cNvSpPr txBox="1"/>
          <p:nvPr/>
        </p:nvSpPr>
        <p:spPr>
          <a:xfrm>
            <a:off x="762000" y="8907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38361389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914400" y="2030933"/>
            <a:ext cx="16459200" cy="7989367"/>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Qu’est-ce qu’une loi ?</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loi a longtemps été considérée comme la norme suprême, car elle était "l’expression de la volonté générale" selon la Déclaration des droits de l’homme et du citoyen de 1789 ; elle se définissait alors par l’acte voté au Parlement qui était le seul à pouvoir restreindre la liberté et exprimer la souveraineté. Dans cette conception traditionnelle, la loi était donc sans limite.</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Mais la Constitution de la Cinquième République a opéré une double rupture : elle a délimité le champ dans lequel la loi peut intervenir et a soumis l’acte législatif à un contrôle, celui du Conseil Constitutionnel ».</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C’est l’</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article 34 de la Constitution</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fixe ces limites par rapport aux règles pouvant être fixées par une loi et aux principes fondamentaux déterminés par la loi.</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64.</a:t>
            </a:r>
          </a:p>
        </p:txBody>
      </p:sp>
      <p:sp>
        <p:nvSpPr>
          <p:cNvPr id="4" name="TextBox 2">
            <a:extLst>
              <a:ext uri="{FF2B5EF4-FFF2-40B4-BE49-F238E27FC236}">
                <a16:creationId xmlns:a16="http://schemas.microsoft.com/office/drawing/2014/main" id="{1C05C170-882B-33D3-58E3-B62B385264CD}"/>
              </a:ext>
            </a:extLst>
          </p:cNvPr>
          <p:cNvSpPr txBox="1"/>
          <p:nvPr/>
        </p:nvSpPr>
        <p:spPr>
          <a:xfrm>
            <a:off x="838200" y="5859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382520765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474676"/>
            <a:ext cx="16687800" cy="9079024"/>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types de loi</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existe différents types de lois que l’on peut distinguer en fonction de leur objet ou de leurs modalités d’adoption</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En effet, en dehors des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ordinaires</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adoptées par le Parlement ou par le peuple directement en cas de référendum, on recense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constitutionnelles</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révisent la Constitution et nécessitent une procédure spécifique (vote du Congrès ou référendum)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organiques</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précisent et permettent la mise en œuvre concrète de dispositions constitutionnelles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de finances</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constituent le budget de l’Etat, ainsi que les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de financement</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de la Sécurité sociale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qui autorisent la ratification ou l’approbation de traités</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ou accords internationaux ;</a:t>
            </a: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3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de programmation</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déterminent les objectifs de l’action de l’Etat pour plusieurs années dans un domaine précis ».</a:t>
            </a:r>
          </a:p>
          <a:p>
            <a:pPr marL="0" marR="0" lvl="0" indent="0" algn="r" defTabSz="914400" rtl="0" eaLnBrk="1" fontAlgn="auto" latinLnBrk="0" hangingPunct="1">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64-65.</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2811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114981827"/>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714500"/>
            <a:ext cx="16687800" cy="8431026"/>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30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types de loi – petit approfondissement</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Bef>
                <a:spcPct val="0"/>
              </a:spcBef>
              <a:defRPr/>
            </a:pPr>
            <a:r>
              <a:rPr kumimoji="0" lang="fr-FR" sz="36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constitutionnelles</a:t>
            </a:r>
            <a:r>
              <a:rPr kumimoji="0" lang="fr-FR" sz="36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 chaque article de la Constitution est une loi constitutionnelle. Elle est adoptée par référendum ou par le Parlement réuni en congrès (réunion des députés et des sénateurs). Le texte doit alors être adopté à la majorité des 3/5.</a:t>
            </a:r>
          </a:p>
          <a:p>
            <a:pPr algn="just">
              <a:lnSpc>
                <a:spcPct val="110000"/>
              </a:lnSpc>
              <a:spcBef>
                <a:spcPct val="0"/>
              </a:spcBef>
              <a:spcAft>
                <a:spcPts val="3000"/>
              </a:spcAft>
              <a:defRPr/>
            </a:pPr>
            <a:r>
              <a:rPr lang="fr-FR" sz="3600" dirty="0">
                <a:solidFill>
                  <a:prstClr val="white"/>
                </a:solidFill>
                <a:latin typeface="Glacial Indifference" panose="020B0604020202020204" charset="0"/>
              </a:rPr>
              <a:t>La loi constitutionnelle est </a:t>
            </a:r>
            <a:r>
              <a:rPr lang="fr-FR" sz="3600" u="sng" dirty="0">
                <a:solidFill>
                  <a:prstClr val="white"/>
                </a:solidFill>
                <a:latin typeface="Glacial Indifference" panose="020B0604020202020204" charset="0"/>
              </a:rPr>
              <a:t>la plus importante</a:t>
            </a:r>
            <a:r>
              <a:rPr lang="fr-FR" sz="3600" dirty="0">
                <a:solidFill>
                  <a:prstClr val="white"/>
                </a:solidFill>
                <a:latin typeface="Glacial Indifference" panose="020B0604020202020204" charset="0"/>
              </a:rPr>
              <a:t> car toutes les autres lois (ordinaires ou organiques) doivent lui être soumises ».</a:t>
            </a:r>
            <a:endPar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R="0" lvl="0" algn="just" defTabSz="914400" rtl="0" eaLnBrk="1" fontAlgn="auto" latinLnBrk="0" hangingPunct="1">
              <a:lnSpc>
                <a:spcPct val="110000"/>
              </a:lnSpc>
              <a:spcBef>
                <a:spcPct val="0"/>
              </a:spcBef>
              <a:buClrTx/>
              <a:buSzTx/>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 organiques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précisent ou complètent la Constitution</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 exemple, une loi organique fixe le nombre de membres de l’Assemblée nationale et du Sénat.</a:t>
            </a:r>
          </a:p>
          <a:p>
            <a:pPr marR="0" lvl="0" algn="just" defTabSz="914400" rtl="0" eaLnBrk="1" fontAlgn="auto" latinLnBrk="0" hangingPunct="1">
              <a:lnSpc>
                <a:spcPct val="110000"/>
              </a:lnSpc>
              <a:spcBef>
                <a:spcPct val="0"/>
              </a:spcBef>
              <a:buClrTx/>
              <a:buSzTx/>
              <a:tabLst/>
              <a:defRPr/>
            </a:pPr>
            <a:r>
              <a:rPr lang="fr-FR" sz="3400" dirty="0">
                <a:solidFill>
                  <a:prstClr val="white"/>
                </a:solidFill>
                <a:latin typeface="Glacial Indifference" panose="020B0604020202020204" charset="0"/>
              </a:rPr>
              <a:t>Les lois organiques sont soumises au Conseil Constitutionnel et votées comme des lois ordinaires. Toutefois, en cas de désaccord entre les chambres, l’Assemblée nationale doit les adopter à la majorité absolue de ses membres ».</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54.</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3429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141286877"/>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2547465"/>
            <a:ext cx="16687800" cy="5367239"/>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types de loi</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Même si « le Parlement fait des lois dans des domaines qui sont énumérés par la Constitution, le pouvoir exécutif (Président de la République et gouvernement) prend aussi des décisions qui s’imposent à tous les citoyens. Ces décisions s’appellent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règlements</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 et concernent des « domaines qui ne sont pas réservés au Parlement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Quatre typologies de règlement existent, à savoir les ordonnances, les décrets, les arrêtés et les circulaires.</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a:t>
            </a:r>
            <a:r>
              <a:rPr lang="fr-FR" sz="2800" dirty="0">
                <a:solidFill>
                  <a:srgbClr val="F9FAFD"/>
                </a:solidFill>
                <a:latin typeface="Glacial Indifference" panose="020B0604020202020204" charset="0"/>
              </a:rPr>
              <a:t>5</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4-55.</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9669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913494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88D8F5A-6F71-A53F-90AC-85A35B7A3A2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86ACBCC-982A-B64D-AE52-218B6B970D4B}"/>
              </a:ext>
            </a:extLst>
          </p:cNvPr>
          <p:cNvSpPr txBox="1"/>
          <p:nvPr/>
        </p:nvSpPr>
        <p:spPr>
          <a:xfrm>
            <a:off x="876300" y="8763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34B3AD3F-8A26-30FE-BB30-10C0AE1E23D1}"/>
              </a:ext>
            </a:extLst>
          </p:cNvPr>
          <p:cNvSpPr txBox="1"/>
          <p:nvPr/>
        </p:nvSpPr>
        <p:spPr>
          <a:xfrm>
            <a:off x="914400" y="2628900"/>
            <a:ext cx="16383000" cy="5256824"/>
          </a:xfrm>
          <a:prstGeom prst="rect">
            <a:avLst/>
          </a:prstGeom>
        </p:spPr>
        <p:txBody>
          <a:bodyPr wrap="square" lIns="0" tIns="0" rIns="0" bIns="0" rtlCol="0" anchor="t">
            <a:spAutoFit/>
          </a:bodyPr>
          <a:lstStyle/>
          <a:p>
            <a:pPr algn="just">
              <a:lnSpc>
                <a:spcPct val="110000"/>
              </a:lnSpc>
              <a:spcAft>
                <a:spcPts val="1200"/>
              </a:spcAft>
            </a:pPr>
            <a:r>
              <a:rPr lang="fr-FR" sz="3600" dirty="0">
                <a:solidFill>
                  <a:srgbClr val="F9FAFD"/>
                </a:solidFill>
                <a:latin typeface="Glacial Indifference" panose="020B0604020202020204" charset="0"/>
              </a:rPr>
              <a:t>« Parfois, les </a:t>
            </a:r>
            <a:r>
              <a:rPr lang="fr-FR" sz="3600" u="sng" dirty="0">
                <a:solidFill>
                  <a:srgbClr val="F9FAFD"/>
                </a:solidFill>
                <a:latin typeface="Glacial Indifference" panose="020B0604020202020204" charset="0"/>
              </a:rPr>
              <a:t>difficultés dénominatives</a:t>
            </a:r>
            <a:r>
              <a:rPr lang="fr-FR" sz="3600" dirty="0">
                <a:solidFill>
                  <a:srgbClr val="F9FAFD"/>
                </a:solidFill>
                <a:latin typeface="Glacial Indifference" panose="020B0604020202020204" charset="0"/>
              </a:rPr>
              <a:t> des locuteurs ordinaires peuvent s’expliquer par le fait que, pour certains objets, </a:t>
            </a:r>
            <a:r>
              <a:rPr lang="fr-FR" sz="3600" u="sng" dirty="0">
                <a:solidFill>
                  <a:srgbClr val="F9FAFD"/>
                </a:solidFill>
                <a:latin typeface="Glacial Indifference" panose="020B0604020202020204" charset="0"/>
              </a:rPr>
              <a:t>le consensus sur la dénomination n’est pas véritablement établi</a:t>
            </a:r>
            <a:r>
              <a:rPr lang="fr-FR" sz="3600" dirty="0">
                <a:solidFill>
                  <a:srgbClr val="F9FAFD"/>
                </a:solidFill>
                <a:latin typeface="Glacial Indifference" panose="020B0604020202020204" charset="0"/>
              </a:rPr>
              <a:t>. </a:t>
            </a:r>
          </a:p>
          <a:p>
            <a:pPr algn="just">
              <a:lnSpc>
                <a:spcPct val="110000"/>
              </a:lnSpc>
            </a:pPr>
            <a:r>
              <a:rPr lang="fr-FR" sz="3600" dirty="0">
                <a:solidFill>
                  <a:srgbClr val="F9FAFD"/>
                </a:solidFill>
                <a:latin typeface="Glacial Indifference" panose="020B0604020202020204" charset="0"/>
              </a:rPr>
              <a:t>Dans ce cas, les hésitations proviennent du fait que le locuteur a le </a:t>
            </a:r>
            <a:r>
              <a:rPr lang="fr-FR" sz="3600" u="sng" dirty="0">
                <a:solidFill>
                  <a:srgbClr val="F9FAFD"/>
                </a:solidFill>
                <a:latin typeface="Glacial Indifference" panose="020B0604020202020204" charset="0"/>
              </a:rPr>
              <a:t>choix entre plusieurs dénominations</a:t>
            </a:r>
            <a:r>
              <a:rPr lang="fr-FR" sz="3600" dirty="0">
                <a:solidFill>
                  <a:srgbClr val="F9FAFD"/>
                </a:solidFill>
                <a:latin typeface="Glacial Indifference" panose="020B0604020202020204" charset="0"/>
              </a:rPr>
              <a:t> […] et qu’il ne parvient pas à trancher immédiatement en faveur de la dénomination la plus appropriée ».</a:t>
            </a:r>
          </a:p>
          <a:p>
            <a:pPr algn="r">
              <a:spcAft>
                <a:spcPts val="1200"/>
              </a:spcAft>
            </a:pPr>
            <a:endParaRPr lang="fr-FR" sz="2800" dirty="0">
              <a:solidFill>
                <a:srgbClr val="F9FAFD"/>
              </a:solidFill>
              <a:latin typeface="Glacial Indifference" panose="020B0604020202020204" charset="0"/>
            </a:endParaRPr>
          </a:p>
          <a:p>
            <a:pPr algn="r"/>
            <a:r>
              <a:rPr lang="fr-FR" sz="2800" dirty="0">
                <a:solidFill>
                  <a:srgbClr val="F9FAFD"/>
                </a:solidFill>
                <a:latin typeface="Glacial Indifference" panose="020B0604020202020204" charset="0"/>
              </a:rPr>
              <a:t>Mai Tran, </a:t>
            </a:r>
            <a:r>
              <a:rPr lang="fr-FR" sz="2800" i="1" dirty="0">
                <a:solidFill>
                  <a:srgbClr val="F9FAFD"/>
                </a:solidFill>
                <a:latin typeface="Glacial Indifference" panose="020B0604020202020204" charset="0"/>
              </a:rPr>
              <a:t>Problèmes de dénomination et relations dénominatives : l’exemple de l’aphasie</a:t>
            </a:r>
            <a:r>
              <a:rPr lang="fr-FR" sz="2800" dirty="0">
                <a:solidFill>
                  <a:srgbClr val="F9FAFD"/>
                </a:solidFill>
                <a:latin typeface="Glacial Indifference" panose="020B0604020202020204" charset="0"/>
              </a:rPr>
              <a:t>*,</a:t>
            </a:r>
          </a:p>
          <a:p>
            <a:pPr algn="r">
              <a:spcAft>
                <a:spcPts val="1200"/>
              </a:spcAft>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Cislaru et al., 2007,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L'acte de nommer. Une dynamique entre langue et discours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p:txBody>
      </p:sp>
    </p:spTree>
    <p:extLst>
      <p:ext uri="{BB962C8B-B14F-4D97-AF65-F5344CB8AC3E}">
        <p14:creationId xmlns:p14="http://schemas.microsoft.com/office/powerpoint/2010/main" val="63230381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634747"/>
            <a:ext cx="16687800" cy="8614153"/>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types de loi – les règlements</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buClrTx/>
              <a:buSzTx/>
              <a:buFont typeface="Arial" panose="020B0604020202020204" pitchFamily="34" charset="0"/>
              <a:buChar char="•"/>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ordonnances</a:t>
            </a:r>
            <a:r>
              <a:rPr kumimoji="0" lang="fr-FR" sz="35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 le Parlement peut autoriser le gouvernement à prendre, par ordonnances, des mesures qui sont normalement du domaine de la loi. Les ordonnances sont prises en Conseil des ministres après avis du Conseil d’État ». Comme toute autre loi, leur entrée en vigueur n’est possible qu’après la signature du Président de la République et leur publication. « Elles deviennent cependant caduques (sans effet) si un projet de loi de ratification n’est pas déposé devant le Parlement dans un délai fixe. La procédure des ordonnances est une innovation de la V</a:t>
            </a:r>
            <a:r>
              <a:rPr kumimoji="0" lang="fr-FR" sz="3400" b="0" i="0" strike="noStrike" kern="1200" cap="none" spc="0" normalizeH="0" baseline="30000" noProof="0" dirty="0">
                <a:ln>
                  <a:noFill/>
                </a:ln>
                <a:solidFill>
                  <a:prstClr val="white"/>
                </a:solidFill>
                <a:effectLst/>
                <a:uLnTx/>
                <a:uFillTx/>
                <a:latin typeface="Glacial Indifference" panose="020B0604020202020204" charset="0"/>
                <a:ea typeface="+mn-ea"/>
                <a:cs typeface="+mn-cs"/>
              </a:rPr>
              <a:t>e</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République ».</a:t>
            </a:r>
          </a:p>
          <a:p>
            <a:pPr marL="457200" marR="0" lvl="0" indent="-457200" algn="just" defTabSz="914400" rtl="0" eaLnBrk="1" fontAlgn="auto" latinLnBrk="0" hangingPunct="1">
              <a:lnSpc>
                <a:spcPct val="100000"/>
              </a:lnSpc>
              <a:spcBef>
                <a:spcPct val="0"/>
              </a:spcBef>
              <a:buClrTx/>
              <a:buSzTx/>
              <a:buFont typeface="Arial" panose="020B0604020202020204" pitchFamily="34" charset="0"/>
              <a:buChar char="•"/>
              <a:tabLst/>
              <a:defRPr/>
            </a:pPr>
            <a:endPar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1800"/>
              </a:spcAft>
              <a:buClrTx/>
              <a:buSzTx/>
              <a:buFont typeface="Arial" panose="020B0604020202020204" pitchFamily="34" charset="0"/>
              <a:buChar char="•"/>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arrêtés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 ce sont des décisions prises par une autorité administrative. Un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arrêté ministériel</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est élaboré et signé par un ministre […]. Un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arrêté rectoral</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est élaboré et signé par un recteur d’académie. Un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arrêté préfectoral</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est élaboré et signé par un préfet. Un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arrêté municipal</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est élaboré et signé par un maire ».</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55.</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2811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124763713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714500"/>
            <a:ext cx="16687800" cy="8614153"/>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types de loi – les règlements</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buClrTx/>
              <a:buSzTx/>
              <a:buFont typeface="Arial" panose="020B0604020202020204" pitchFamily="34" charset="0"/>
              <a:buChar char="•"/>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décrets</a:t>
            </a:r>
            <a:r>
              <a:rPr kumimoji="0" lang="fr-FR" sz="35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 le Président de la République prend des décisions appelées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décrets présidentiels</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Il nomme le Premier ministre par décret. Le chef de l’État signe également les décrets pris en Conseil des ministres, il y aura alors […] signature du Premier ministre et des ministres intéressés.</a:t>
            </a:r>
          </a:p>
          <a:p>
            <a:pPr marL="457200" marR="0" lvl="0" algn="just" defTabSz="914400" rtl="0" eaLnBrk="1" fontAlgn="auto" latinLnBrk="0" hangingPunct="1">
              <a:lnSpc>
                <a:spcPct val="110000"/>
              </a:lnSpc>
              <a:spcBef>
                <a:spcPct val="0"/>
              </a:spcBef>
              <a:buClrTx/>
              <a:buSzTx/>
              <a:tabLst/>
              <a:defRPr/>
            </a:pPr>
            <a:r>
              <a:rPr lang="fr-FR" sz="3400" dirty="0">
                <a:solidFill>
                  <a:prstClr val="white"/>
                </a:solidFill>
                <a:latin typeface="Glacial Indifference" panose="020B0604020202020204" charset="0"/>
              </a:rPr>
              <a:t>Le Premier ministre prend des décisions appelées "</a:t>
            </a:r>
            <a:r>
              <a:rPr lang="fr-FR" sz="3400" u="sng" dirty="0">
                <a:solidFill>
                  <a:prstClr val="white"/>
                </a:solidFill>
                <a:latin typeface="Glacial Indifference" panose="020B0604020202020204" charset="0"/>
              </a:rPr>
              <a:t>décrets ministériels</a:t>
            </a:r>
            <a:r>
              <a:rPr lang="fr-FR" sz="3400" dirty="0">
                <a:solidFill>
                  <a:prstClr val="white"/>
                </a:solidFill>
                <a:latin typeface="Glacial Indifference" panose="020B0604020202020204" charset="0"/>
              </a:rPr>
              <a:t>" pour l’exécution des lois votées par le Parlement. Il dispose également d’un pouvoir de décision autonome : par décret, il peut décider que tout fonctionnaire engagé dans une procédure disciplinaire a le droit d’obtenir la communication des documents contenus dans son dossier</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457200" marR="0" lvl="0" indent="-457200" algn="just" defTabSz="914400" rtl="0" eaLnBrk="1" fontAlgn="auto" latinLnBrk="0" hangingPunct="1">
              <a:lnSpc>
                <a:spcPct val="100000"/>
              </a:lnSpc>
              <a:spcBef>
                <a:spcPct val="0"/>
              </a:spcBef>
              <a:buClrTx/>
              <a:buSzTx/>
              <a:buFont typeface="Arial" panose="020B0604020202020204" pitchFamily="34" charset="0"/>
              <a:buChar char="•"/>
              <a:tabLst/>
              <a:defRPr/>
            </a:pPr>
            <a:endPar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buClrTx/>
              <a:buSzTx/>
              <a:buFont typeface="Arial" panose="020B0604020202020204" pitchFamily="34" charset="0"/>
              <a:buChar char="•"/>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circulaires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 ce sont des textes internes à une administration et qui ne concernent que son personnel ».</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55.</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3573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140758018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666269"/>
            <a:ext cx="16687800" cy="8506431"/>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types de loi – hiérarchie</a:t>
            </a:r>
            <a:endPar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514350" marR="0" lvl="0" indent="-514350" algn="just" defTabSz="914400" rtl="0" eaLnBrk="1" fontAlgn="auto" latinLnBrk="0" hangingPunct="1">
              <a:lnSpc>
                <a:spcPct val="110000"/>
              </a:lnSpc>
              <a:spcBef>
                <a:spcPct val="0"/>
              </a:spcBef>
              <a:spcAft>
                <a:spcPts val="1800"/>
              </a:spcAft>
              <a:buClrTx/>
              <a:buSzTx/>
              <a:buFont typeface="+mj-lt"/>
              <a:buAutoNum type="arabicPeriod"/>
              <a:tabLst/>
              <a:defRPr/>
            </a:pP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Constitution</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 il s’agit de la « source supérieure en droit interne, mais elle doit être révisée si un engagement international que la France veut signer comporte des dispositions qui sont contradictoires ».</a:t>
            </a:r>
          </a:p>
          <a:p>
            <a:pPr marL="514350" marR="0" lvl="0" indent="-514350" algn="just" defTabSz="914400" rtl="0" eaLnBrk="1" fontAlgn="auto" latinLnBrk="0" hangingPunct="1">
              <a:lnSpc>
                <a:spcPct val="110000"/>
              </a:lnSpc>
              <a:spcBef>
                <a:spcPct val="0"/>
              </a:spcBef>
              <a:spcAft>
                <a:spcPts val="1800"/>
              </a:spcAft>
              <a:buClrTx/>
              <a:buSzTx/>
              <a:buFont typeface="+mj-lt"/>
              <a:buAutoNum type="arabicPeriod"/>
              <a:tabLst/>
              <a:defRPr/>
            </a:pPr>
            <a:r>
              <a:rPr lang="fr-FR" sz="3500" u="sng" dirty="0">
                <a:solidFill>
                  <a:prstClr val="white"/>
                </a:solidFill>
                <a:latin typeface="Glacial Indifference" panose="020B0604020202020204" charset="0"/>
              </a:rPr>
              <a:t>Engagements internationaux</a:t>
            </a:r>
            <a:r>
              <a:rPr lang="fr-FR" sz="3400" dirty="0">
                <a:solidFill>
                  <a:prstClr val="white"/>
                </a:solidFill>
                <a:latin typeface="Glacial Indifference" panose="020B0604020202020204" charset="0"/>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il s’agit de « traités, accords et droit dérivé de ces textes ».</a:t>
            </a:r>
          </a:p>
          <a:p>
            <a:pPr marL="514350" marR="0" lvl="0" indent="-514350" algn="just" defTabSz="914400" rtl="0" eaLnBrk="1" fontAlgn="auto" latinLnBrk="0" hangingPunct="1">
              <a:lnSpc>
                <a:spcPct val="110000"/>
              </a:lnSpc>
              <a:spcBef>
                <a:spcPct val="0"/>
              </a:spcBef>
              <a:spcAft>
                <a:spcPts val="1800"/>
              </a:spcAft>
              <a:buClrTx/>
              <a:buSzTx/>
              <a:buFont typeface="+mj-lt"/>
              <a:buAutoNum type="arabicPeriod"/>
              <a:tabLst/>
              <a:defRPr/>
            </a:pP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Lois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qui « sont votées par le Parlement ou par les citoyens lors d’un référendum ».</a:t>
            </a:r>
          </a:p>
          <a:p>
            <a:pPr marL="514350" marR="0" lvl="0" indent="-514350" algn="just" defTabSz="914400" rtl="0" eaLnBrk="1" fontAlgn="auto" latinLnBrk="0" hangingPunct="1">
              <a:lnSpc>
                <a:spcPct val="110000"/>
              </a:lnSpc>
              <a:spcBef>
                <a:spcPct val="0"/>
              </a:spcBef>
              <a:spcAft>
                <a:spcPts val="1800"/>
              </a:spcAft>
              <a:buClrTx/>
              <a:buSzTx/>
              <a:buFont typeface="+mj-lt"/>
              <a:buAutoNum type="arabicPeriod"/>
              <a:tabLst/>
              <a:defRPr/>
            </a:pPr>
            <a:r>
              <a:rPr lang="fr-FR" sz="3500" u="sng" dirty="0">
                <a:solidFill>
                  <a:prstClr val="white"/>
                </a:solidFill>
                <a:latin typeface="Glacial Indifference" panose="020B0604020202020204" charset="0"/>
              </a:rPr>
              <a:t>Ordonnances</a:t>
            </a:r>
            <a:r>
              <a:rPr lang="fr-FR" sz="3400" dirty="0">
                <a:solidFill>
                  <a:prstClr val="white"/>
                </a:solidFill>
                <a:latin typeface="Glacial Indifference" panose="020B0604020202020204" charset="0"/>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il s’agit de « textes de nature réglementaire ».</a:t>
            </a:r>
          </a:p>
          <a:p>
            <a:pPr marL="514350" marR="0" lvl="0" indent="-514350" algn="just" defTabSz="914400" rtl="0" eaLnBrk="1" fontAlgn="auto" latinLnBrk="0" hangingPunct="1">
              <a:lnSpc>
                <a:spcPct val="110000"/>
              </a:lnSpc>
              <a:spcBef>
                <a:spcPct val="0"/>
              </a:spcBef>
              <a:spcAft>
                <a:spcPts val="1800"/>
              </a:spcAft>
              <a:buClrTx/>
              <a:buSzTx/>
              <a:buFont typeface="+mj-lt"/>
              <a:buAutoNum type="arabicPeriod"/>
              <a:tabLst/>
              <a:defRPr/>
            </a:pPr>
            <a:r>
              <a:rPr lang="fr-FR" sz="3500" u="sng" dirty="0">
                <a:solidFill>
                  <a:prstClr val="white"/>
                </a:solidFill>
                <a:latin typeface="Glacial Indifference" panose="020B0604020202020204" charset="0"/>
              </a:rPr>
              <a:t>Principes généraux du droit</a:t>
            </a:r>
            <a:r>
              <a:rPr lang="fr-FR" sz="3400" u="none" dirty="0">
                <a:solidFill>
                  <a:prstClr val="white"/>
                </a:solidFill>
                <a:latin typeface="Glacial Indifference" panose="020B0604020202020204" charset="0"/>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qui « sont dégagés par les tribunaux ».</a:t>
            </a:r>
          </a:p>
          <a:p>
            <a:pPr marL="514350" marR="0" lvl="0" indent="-514350" algn="just" defTabSz="914400" rtl="0" eaLnBrk="1" fontAlgn="auto" latinLnBrk="0" hangingPunct="1">
              <a:lnSpc>
                <a:spcPct val="110000"/>
              </a:lnSpc>
              <a:spcBef>
                <a:spcPct val="0"/>
              </a:spcBef>
              <a:buClrTx/>
              <a:buSzTx/>
              <a:buFont typeface="+mj-lt"/>
              <a:buAutoNum type="arabicPeriod"/>
              <a:tabLst/>
              <a:defRPr/>
            </a:pPr>
            <a:r>
              <a:rPr lang="fr-FR" sz="3500" u="sng" dirty="0">
                <a:solidFill>
                  <a:prstClr val="white"/>
                </a:solidFill>
                <a:latin typeface="Glacial Indifference" panose="020B0604020202020204" charset="0"/>
              </a:rPr>
              <a:t>Décrets et arrêtés</a:t>
            </a:r>
            <a:r>
              <a:rPr lang="fr-FR" sz="3400" u="none" dirty="0">
                <a:solidFill>
                  <a:prstClr val="white"/>
                </a:solidFill>
                <a:latin typeface="Glacial Indifference" panose="020B0604020202020204" charset="0"/>
              </a:rPr>
              <a:t> </a:t>
            </a:r>
            <a:r>
              <a:rPr kumimoji="0" lang="fr-FR" sz="34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 il s’agit de textes de nature réglementaire pouvant soit exécuter des lois soit en intégrer d’autres.</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55.</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3429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394093890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838200" y="2247900"/>
            <a:ext cx="16459200" cy="6047296"/>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36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Comment naît une loi ?</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Soit le Gouvernement soit les parlementaires (députés et sénateurs) peuvent être à l’origine d’une loi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On distingue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projets de loi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viennent du Premier ministre, le présentant au nom du  Gouvernement </a:t>
            </a:r>
          </a:p>
          <a:p>
            <a:pPr marL="457200" marR="0" lvl="0" indent="-457200" algn="just" defTabSz="914400" rtl="0" eaLnBrk="1" fontAlgn="auto" latinLnBrk="0" hangingPunct="1">
              <a:lnSpc>
                <a:spcPct val="110000"/>
              </a:lnSpc>
              <a:spcBef>
                <a:spcPct val="0"/>
              </a:spcBef>
              <a:spcAft>
                <a:spcPts val="18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propositions de loi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venant du Parlement.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Tant les projets et que les propositions de loi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doivent être examinés par les deux chambres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du Parlement.</a:t>
            </a:r>
          </a:p>
          <a:p>
            <a:pPr marL="0" marR="0" lvl="0" indent="0" algn="r" defTabSz="914400" rtl="0" eaLnBrk="1" fontAlgn="auto" latinLnBrk="0" hangingPunct="1">
              <a:lnSpc>
                <a:spcPct val="100000"/>
              </a:lnSpc>
              <a:spcBef>
                <a:spcPct val="0"/>
              </a:spcBef>
              <a:spcAft>
                <a:spcPts val="120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52.</a:t>
            </a:r>
          </a:p>
        </p:txBody>
      </p:sp>
      <p:sp>
        <p:nvSpPr>
          <p:cNvPr id="4" name="TextBox 2">
            <a:extLst>
              <a:ext uri="{FF2B5EF4-FFF2-40B4-BE49-F238E27FC236}">
                <a16:creationId xmlns:a16="http://schemas.microsoft.com/office/drawing/2014/main" id="{1C05C170-882B-33D3-58E3-B62B385264CD}"/>
              </a:ext>
            </a:extLst>
          </p:cNvPr>
          <p:cNvSpPr txBox="1"/>
          <p:nvPr/>
        </p:nvSpPr>
        <p:spPr>
          <a:xfrm>
            <a:off x="762000" y="8001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3030899240"/>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714500"/>
            <a:ext cx="16459200" cy="8398838"/>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parcours d’une loi</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514350" marR="0" lvl="0" indent="-514350" algn="just" defTabSz="914400" rtl="0" eaLnBrk="1" fontAlgn="auto" latinLnBrk="0" hangingPunct="1">
              <a:lnSpc>
                <a:spcPct val="110000"/>
              </a:lnSpc>
              <a:spcBef>
                <a:spcPct val="0"/>
              </a:spcBef>
              <a:spcAft>
                <a:spcPts val="1200"/>
              </a:spcAft>
              <a:buClrTx/>
              <a:buSzTx/>
              <a:buFont typeface="+mj-lt"/>
              <a:buAutoNum type="arabicPeriod"/>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proposition ou le projet de loi est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déposé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sur le bureau de l’Assemblée nationale ou du Sénat » ;</a:t>
            </a:r>
          </a:p>
          <a:p>
            <a:pPr marL="514350" marR="0" lvl="0" indent="-514350" algn="just" defTabSz="914400" rtl="0" eaLnBrk="1" fontAlgn="auto" latinLnBrk="0" hangingPunct="1">
              <a:lnSpc>
                <a:spcPct val="110000"/>
              </a:lnSpc>
              <a:spcBef>
                <a:spcPct val="0"/>
              </a:spcBef>
              <a:spcAft>
                <a:spcPts val="1200"/>
              </a:spcAft>
              <a:buClrTx/>
              <a:buSzTx/>
              <a:buFont typeface="+mj-lt"/>
              <a:buAutoNum type="arabicPeriod"/>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texte est alors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examiné par l’une des six commissions permanentes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ou par une commission spéciale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créée à cet effet. La commission désigne un rapporteur » pouvant proposer des modifications au texte ;</a:t>
            </a:r>
          </a:p>
          <a:p>
            <a:pPr marL="514350" marR="0" lvl="0" indent="-514350" algn="just" defTabSz="914400" rtl="0" eaLnBrk="1" fontAlgn="auto" latinLnBrk="0" hangingPunct="1">
              <a:lnSpc>
                <a:spcPct val="110000"/>
              </a:lnSpc>
              <a:spcBef>
                <a:spcPct val="0"/>
              </a:spcBef>
              <a:spcAft>
                <a:spcPts val="1200"/>
              </a:spcAft>
              <a:buClrTx/>
              <a:buSzTx/>
              <a:buFont typeface="+mj-lt"/>
              <a:buAutoNum type="arabicPeriod"/>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 conférence des présidents fixe l’ordre du jour</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en tenant compte des priorité fixées par le Gouvernement » ;</a:t>
            </a:r>
          </a:p>
          <a:p>
            <a:pPr marL="514350" marR="0" lvl="0" indent="-514350" algn="just" defTabSz="914400" rtl="0" eaLnBrk="1" fontAlgn="auto" latinLnBrk="0" hangingPunct="1">
              <a:lnSpc>
                <a:spcPct val="110000"/>
              </a:lnSpc>
              <a:spcBef>
                <a:spcPct val="0"/>
              </a:spcBef>
              <a:spcAft>
                <a:spcPts val="0"/>
              </a:spcAft>
              <a:buClrTx/>
              <a:buSzTx/>
              <a:buFont typeface="+mj-lt"/>
              <a:buAutoNum type="arabicPeriod"/>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 discussion s’ouvre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 l’intervention du rapporteur qui présente le texte et les conclusions de la commission. Ensuite, les orateurs inscrits donnent l’avis de leur groupe politique sur le texte. Commence ensuite la discussion par article. Le texte initial peut subir des amendements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52.</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433586"/>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2862763554"/>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685800" y="1615536"/>
            <a:ext cx="16916400" cy="8709564"/>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parcours d’une loi</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514350" marR="0" lvl="0" indent="-514350" algn="just" defTabSz="914400" rtl="0" eaLnBrk="1" fontAlgn="auto" latinLnBrk="0" hangingPunct="1">
              <a:lnSpc>
                <a:spcPct val="110000"/>
              </a:lnSpc>
              <a:spcBef>
                <a:spcPct val="0"/>
              </a:spcBef>
              <a:spcAft>
                <a:spcPts val="1200"/>
              </a:spcAft>
              <a:buClrTx/>
              <a:buSzTx/>
              <a:buFont typeface="+mj-lt"/>
              <a:buAutoNum type="arabicPeriod" startAt="5"/>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une fois voté par la première chambre saisie, le texte est transmis « pour discussion et vote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à la seconde chambre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Celle-ci examine alors le texte à son tour, discute et adopte d’éventuels amendements, et vote » ;</a:t>
            </a:r>
          </a:p>
          <a:p>
            <a:pPr marL="514350" marR="0" lvl="0" indent="-514350" algn="just" defTabSz="914400" rtl="0" eaLnBrk="1" fontAlgn="auto" latinLnBrk="0" hangingPunct="1">
              <a:lnSpc>
                <a:spcPct val="110000"/>
              </a:lnSpc>
              <a:spcBef>
                <a:spcPct val="0"/>
              </a:spcBef>
              <a:spcAft>
                <a:spcPts val="1200"/>
              </a:spcAft>
              <a:buClrTx/>
              <a:buSzTx/>
              <a:buFont typeface="+mj-lt"/>
              <a:buAutoNum type="arabicPeriod" startAt="5"/>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si le texte ainsi adopté n’est pas identique à celui voté dans la première chambre, un nouvel examen par celle-ci devient indispensable : c’est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navette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le texte ne sera définitivement adopté que lorsque les deux chambres l’auront voté dans les mêmes termes » ;</a:t>
            </a:r>
          </a:p>
          <a:p>
            <a:pPr marL="514350" marR="0" lvl="0" indent="-514350" algn="just" defTabSz="914400" rtl="0" eaLnBrk="1" fontAlgn="auto" latinLnBrk="0" hangingPunct="1">
              <a:lnSpc>
                <a:spcPct val="110000"/>
              </a:lnSpc>
              <a:spcBef>
                <a:spcPct val="0"/>
              </a:spcBef>
              <a:spcAft>
                <a:spcPts val="0"/>
              </a:spcAft>
              <a:buClrTx/>
              <a:buSzTx/>
              <a:buFont typeface="+mj-lt"/>
              <a:buAutoNum type="arabicPeriod" startAt="5"/>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cas de désaccord persistant ou en cas d’urgence,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commission mixte paritaire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peut être convoquée par le gouvernement afin d’élaborer et adopter un texte de compromis. En cas d’échec, une dernière navette a lieu entre les deux assemblées avant que le gouvernement ne décide, le cas échéant, de donner le dernier mot à l’Assemblée nationale ».</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65-67.</a:t>
            </a:r>
          </a:p>
        </p:txBody>
      </p:sp>
      <p:sp>
        <p:nvSpPr>
          <p:cNvPr id="4" name="TextBox 2">
            <a:extLst>
              <a:ext uri="{FF2B5EF4-FFF2-40B4-BE49-F238E27FC236}">
                <a16:creationId xmlns:a16="http://schemas.microsoft.com/office/drawing/2014/main" id="{1C05C170-882B-33D3-58E3-B62B385264CD}"/>
              </a:ext>
            </a:extLst>
          </p:cNvPr>
          <p:cNvSpPr txBox="1"/>
          <p:nvPr/>
        </p:nvSpPr>
        <p:spPr>
          <a:xfrm>
            <a:off x="609600" y="3429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130164467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3" name="TextBox 3"/>
          <p:cNvSpPr txBox="1"/>
          <p:nvPr/>
        </p:nvSpPr>
        <p:spPr>
          <a:xfrm>
            <a:off x="762000" y="1692480"/>
            <a:ext cx="16687800" cy="8632620"/>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parcours d’une loi</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514350" marR="0" lvl="0" indent="-514350" algn="just" defTabSz="914400" rtl="0" eaLnBrk="1" fontAlgn="auto" latinLnBrk="0" hangingPunct="1">
              <a:lnSpc>
                <a:spcPct val="110000"/>
              </a:lnSpc>
              <a:spcBef>
                <a:spcPct val="0"/>
              </a:spcBef>
              <a:spcAft>
                <a:spcPts val="0"/>
              </a:spcAft>
              <a:buClrTx/>
              <a:buSzTx/>
              <a:buFont typeface="+mj-lt"/>
              <a:buAutoNum type="arabicPeriod" startAt="8"/>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quand la loi est votée, le Président de la République la signe et la date, dans un délai de quinze jours : c’est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promulgation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Pendant ce délai, le Président peut demander au Parlement une nouvelle délibération de la loi.</a:t>
            </a:r>
          </a:p>
          <a:p>
            <a:pPr marL="51480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loi peut [également] être soumise au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Conseil Constitutionnel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la demande du Président de la République, [ou] du Premier ministre, du président de chaque assemblée ou de soixante députés ou sénateurs » ;</a:t>
            </a:r>
          </a:p>
          <a:p>
            <a:pPr marL="514350" marR="0" lvl="0" indent="-514350" algn="just" defTabSz="914400" rtl="0" eaLnBrk="1" fontAlgn="auto" latinLnBrk="0" hangingPunct="1">
              <a:lnSpc>
                <a:spcPct val="110000"/>
              </a:lnSpc>
              <a:spcBef>
                <a:spcPct val="0"/>
              </a:spcBef>
              <a:spcAft>
                <a:spcPts val="0"/>
              </a:spcAft>
              <a:buClrTx/>
              <a:buSzTx/>
              <a:buFont typeface="+mj-lt"/>
              <a:buAutoNum type="arabicPeriod" startAt="9"/>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loi est promulguée quand elle est publiée au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Journal Officiel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 c’est dans le Journal Officiel que sont publiés [tous] les textes de loi et les décrets. Une loi ne peut être appliquée que lorsque les décrets d’application sont parus au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Journal officiel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Avant cette parution, même votée par le Parlement, la loi ne peut être appliquée. </a:t>
            </a:r>
          </a:p>
          <a:p>
            <a:pPr marL="51480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On peut consulter le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Journal officiel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dans une mairie, à la sous-préfecture ou sur internet ».</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52-53.</a:t>
            </a:r>
          </a:p>
        </p:txBody>
      </p:sp>
      <p:sp>
        <p:nvSpPr>
          <p:cNvPr id="4" name="TextBox 2">
            <a:extLst>
              <a:ext uri="{FF2B5EF4-FFF2-40B4-BE49-F238E27FC236}">
                <a16:creationId xmlns:a16="http://schemas.microsoft.com/office/drawing/2014/main" id="{1C05C170-882B-33D3-58E3-B62B385264CD}"/>
              </a:ext>
            </a:extLst>
          </p:cNvPr>
          <p:cNvSpPr txBox="1"/>
          <p:nvPr/>
        </p:nvSpPr>
        <p:spPr>
          <a:xfrm>
            <a:off x="685800" y="342900"/>
            <a:ext cx="166878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législatif</a:t>
            </a:r>
          </a:p>
        </p:txBody>
      </p:sp>
    </p:spTree>
    <p:extLst>
      <p:ext uri="{BB962C8B-B14F-4D97-AF65-F5344CB8AC3E}">
        <p14:creationId xmlns:p14="http://schemas.microsoft.com/office/powerpoint/2010/main" val="74307625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6477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2171700"/>
            <a:ext cx="16459200" cy="7229158"/>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question de la confiance et des censures</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confiance et la possibilité de censures se lie au fait que « le gouvernement est politiquement responsable devant les députés : [d’ailleurs,] c’est le principe du régime parlementaire. Le gouvernement peut donc être conduit à démissionner si une motion de censure est votée ou si la confiance lui est refusée ».</a:t>
            </a:r>
          </a:p>
          <a:p>
            <a:pPr marL="0" marR="0" lvl="0" indent="0" algn="just" defTabSz="914400" rtl="0" eaLnBrk="1" fontAlgn="auto" latinLnBrk="0" hangingPunct="1">
              <a:lnSpc>
                <a:spcPct val="100000"/>
              </a:lnSpc>
              <a:spcBef>
                <a:spcPct val="0"/>
              </a:spcBef>
              <a:spcAft>
                <a:spcPts val="600"/>
              </a:spcAft>
              <a:buClrTx/>
              <a:buSzTx/>
              <a:buFontTx/>
              <a:buNone/>
              <a:tabLst/>
              <a:defRPr/>
            </a:pPr>
            <a:endParaRPr lang="fr-FR" sz="3400" dirty="0">
              <a:solidFill>
                <a:srgbClr val="F9FAFD"/>
              </a:solidFill>
              <a:latin typeface="Glacial Indifference" panose="020B0604020202020204" charset="0"/>
            </a:endParaRPr>
          </a:p>
          <a:p>
            <a:pPr marL="0" marR="0" lvl="0" indent="0" algn="just" defTabSz="914400" rtl="0" eaLnBrk="1" fontAlgn="auto" latinLnBrk="0" hangingPunct="1">
              <a:lnSpc>
                <a:spcPct val="110000"/>
              </a:lnSpc>
              <a:spcBef>
                <a:spcPct val="0"/>
              </a:spcBef>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confiance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 le gouvernement peut engager sa responsabilité sur son programme ou sur une déclaration de politique générale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article 49 al. 1 de la 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buClrTx/>
              <a:buSzTx/>
              <a:buFontTx/>
              <a:buNone/>
              <a:tabLst/>
              <a:defRPr/>
            </a:pPr>
            <a:r>
              <a:rPr lang="fr-FR" sz="3400" dirty="0">
                <a:solidFill>
                  <a:srgbClr val="F9FAFD"/>
                </a:solidFill>
                <a:latin typeface="Glacial Indifference" panose="020B0604020202020204" charset="0"/>
              </a:rPr>
              <a:t>Il n’y est jamais obligé puisque le gouvernement tire sa légitimité de sa nomination par le Président de la République (article 8) : il n’y a pas d’investiture parlementaire du gouvernement sous la V</a:t>
            </a:r>
            <a:r>
              <a:rPr lang="fr-FR" sz="3400" baseline="30000" dirty="0">
                <a:solidFill>
                  <a:srgbClr val="F9FAFD"/>
                </a:solidFill>
                <a:latin typeface="Glacial Indifference" panose="020B0604020202020204" charset="0"/>
              </a:rPr>
              <a:t>e</a:t>
            </a:r>
            <a:r>
              <a:rPr lang="fr-FR" sz="3400" dirty="0">
                <a:solidFill>
                  <a:srgbClr val="F9FAFD"/>
                </a:solidFill>
                <a:latin typeface="Glacial Indifference" panose="020B0604020202020204" charset="0"/>
              </a:rPr>
              <a:t> République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56.</a:t>
            </a:r>
          </a:p>
        </p:txBody>
      </p:sp>
    </p:spTree>
    <p:extLst>
      <p:ext uri="{BB962C8B-B14F-4D97-AF65-F5344CB8AC3E}">
        <p14:creationId xmlns:p14="http://schemas.microsoft.com/office/powerpoint/2010/main" val="210116986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00100" y="6621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2189113"/>
            <a:ext cx="16459200" cy="6113981"/>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motions de censure</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Censure offensive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députés peuvent renverser le gouvernement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le vote d’une motion de censure déposée par un dixième des membres de l’Assemblée. Dans le cadre de la motion de censure offensive (article 49 al. </a:t>
            </a:r>
            <a:r>
              <a:rPr lang="fr-FR" sz="3400" dirty="0">
                <a:solidFill>
                  <a:srgbClr val="F9FAFD"/>
                </a:solidFill>
                <a:latin typeface="Glacial Indifference" panose="020B0604020202020204" charset="0"/>
              </a:rPr>
              <a:t>2), ce sont eux qui prennent l’initiative de cette procédure.</a:t>
            </a:r>
          </a:p>
          <a:p>
            <a:pPr marL="0" marR="0" lvl="0" indent="0" algn="just" defTabSz="914400" rtl="0" eaLnBrk="1" fontAlgn="auto" latinLnBrk="0" hangingPunct="1">
              <a:lnSpc>
                <a:spcPct val="110000"/>
              </a:lnSpc>
              <a:spcBef>
                <a:spcPct val="0"/>
              </a:spcBef>
              <a:buClrTx/>
              <a:buSzTx/>
              <a:buFontTx/>
              <a:buNone/>
              <a:tabLst/>
              <a:defRPr/>
            </a:pPr>
            <a:r>
              <a:rPr lang="fr-FR" sz="3400" dirty="0">
                <a:solidFill>
                  <a:srgbClr val="F9FAFD"/>
                </a:solidFill>
                <a:latin typeface="Glacial Indifference" panose="020B0604020202020204" charset="0"/>
              </a:rPr>
              <a:t>Pour être efficace, la motion de censure doit être adoptée à la majorité absolue ; seuls les votes favorables à la motion sont comptabilisés : les députés absents ou qui s’abstiennent sont considérés comme soutenant le gouvernement. Le vote ne peut avoir lieu que 48 heures après le dépôt de la motion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56.</a:t>
            </a:r>
          </a:p>
        </p:txBody>
      </p:sp>
    </p:spTree>
    <p:extLst>
      <p:ext uri="{BB962C8B-B14F-4D97-AF65-F5344CB8AC3E}">
        <p14:creationId xmlns:p14="http://schemas.microsoft.com/office/powerpoint/2010/main" val="224234985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00100" y="7239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838200" y="2324100"/>
            <a:ext cx="16459200" cy="6113981"/>
          </a:xfrm>
          <a:prstGeom prst="rect">
            <a:avLst/>
          </a:prstGeom>
        </p:spPr>
        <p:txBody>
          <a:bodyPr wrap="square" lIns="0" tIns="0" rIns="0" bIns="0" rtlCol="0" anchor="t">
            <a:spAutoFit/>
          </a:bodyPr>
          <a:lstStyle/>
          <a:p>
            <a:pPr marL="0" marR="0" lvl="0" indent="0" algn="l" defTabSz="914400" rtl="0" eaLnBrk="1" fontAlgn="auto" latinLnBrk="0" hangingPunct="1">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motions de censure</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Censure défensive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la censure défensive (article 49 al. 3) est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réponse des députés à l’engagement de la responsabilité du gouvernement sur un texte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dernier est considéré comme voté, sauf si les députés renversent le gouvernement (dans les mêmes conditions que celles prévues par l’article 49 al. 2).</a:t>
            </a:r>
          </a:p>
          <a:p>
            <a:pPr marL="0" marR="0" lvl="0" indent="0" algn="just" defTabSz="914400" rtl="0" eaLnBrk="1" fontAlgn="auto" latinLnBrk="0" hangingPunct="1">
              <a:lnSpc>
                <a:spcPct val="110000"/>
              </a:lnSpc>
              <a:spcBef>
                <a:spcPct val="0"/>
              </a:spcBef>
              <a:buClrTx/>
              <a:buSzTx/>
              <a:buFontTx/>
              <a:buNone/>
              <a:tabLst/>
              <a:defRPr/>
            </a:pPr>
            <a:r>
              <a:rPr lang="fr-FR" sz="3400" dirty="0">
                <a:solidFill>
                  <a:srgbClr val="F9FAFD"/>
                </a:solidFill>
                <a:latin typeface="Glacial Indifference" panose="020B0604020202020204" charset="0"/>
              </a:rPr>
              <a:t>La révision de la Constitution en 2008 a modifié le nombre de textes pour lesquels le gouvernement peut engager sa responsabilité. Désormais, il ne peut le faire que pour les projets de lois de finance et de financement de la sécurité sociale, ainsi que sur un projet ou une proposition de loi par session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56.</a:t>
            </a:r>
          </a:p>
        </p:txBody>
      </p:sp>
    </p:spTree>
    <p:extLst>
      <p:ext uri="{BB962C8B-B14F-4D97-AF65-F5344CB8AC3E}">
        <p14:creationId xmlns:p14="http://schemas.microsoft.com/office/powerpoint/2010/main" val="2528710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7B99429-CAC9-C076-E8F6-2E5FDCB8CEC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B2976AA-6D84-5E1B-E282-A67152D59219}"/>
              </a:ext>
            </a:extLst>
          </p:cNvPr>
          <p:cNvSpPr txBox="1"/>
          <p:nvPr/>
        </p:nvSpPr>
        <p:spPr>
          <a:xfrm>
            <a:off x="990600" y="3429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D5521641-3D18-E74A-197A-2FC6EABADCD3}"/>
              </a:ext>
            </a:extLst>
          </p:cNvPr>
          <p:cNvSpPr txBox="1"/>
          <p:nvPr/>
        </p:nvSpPr>
        <p:spPr>
          <a:xfrm>
            <a:off x="1076827" y="1866900"/>
            <a:ext cx="15991973" cy="7972952"/>
          </a:xfrm>
          <a:prstGeom prst="rect">
            <a:avLst/>
          </a:prstGeom>
        </p:spPr>
        <p:txBody>
          <a:bodyPr wrap="square" lIns="0" tIns="0" rIns="0" bIns="0" rtlCol="0" anchor="t">
            <a:spAutoFit/>
          </a:bodyPr>
          <a:lstStyle/>
          <a:p>
            <a:pPr algn="just">
              <a:lnSpc>
                <a:spcPct val="110000"/>
              </a:lnSpc>
              <a:spcAft>
                <a:spcPts val="3000"/>
              </a:spcAft>
            </a:pPr>
            <a:r>
              <a:rPr lang="fr-FR" sz="3600" u="sng" dirty="0">
                <a:solidFill>
                  <a:srgbClr val="F9FAFD"/>
                </a:solidFill>
                <a:latin typeface="Glacial Indifference" panose="020B0604020202020204" charset="0"/>
              </a:rPr>
              <a:t>Dénomination</a:t>
            </a:r>
            <a:r>
              <a:rPr lang="fr-FR" sz="3500" u="sng" dirty="0">
                <a:solidFill>
                  <a:srgbClr val="F9FAFD"/>
                </a:solidFill>
                <a:latin typeface="Glacial Indifference" panose="020B0604020202020204" charset="0"/>
              </a:rPr>
              <a:t> vs. Désignation</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lnSpc>
                <a:spcPct val="110000"/>
              </a:lnSpc>
              <a:spcAft>
                <a:spcPts val="1200"/>
              </a:spcAft>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dénomination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consiste en l’institution, entre un objet et un signe X, d’une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association référentielle durable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Ce lien référentiel peut être « le résultat d’un acte de dénomination effectif [le moment où un mot est créé] ou celui d’une habitude associative [quand on associe automatiquement un mot à son référent grâce à nos compétences de locuteurs natifs] ».</a:t>
            </a:r>
          </a:p>
          <a:p>
            <a:pPr algn="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Georges Kleiber,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Dénomination et relations dénominatives</a:t>
            </a:r>
            <a:r>
              <a:rPr kumimoji="0" lang="fr-FR" sz="28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79-80</a:t>
            </a:r>
            <a:r>
              <a:rPr lang="fr-FR" sz="2800" dirty="0">
                <a:solidFill>
                  <a:srgbClr val="F9FAFD"/>
                </a:solidFill>
                <a:latin typeface="Glacial Indifference" panose="020B0604020202020204" charset="0"/>
              </a:rPr>
              <a:t>.</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algn="just">
              <a:spcAft>
                <a:spcPts val="1200"/>
              </a:spcAft>
            </a:pPr>
            <a:r>
              <a:rPr lang="fr-FR" sz="3000" dirty="0">
                <a:solidFill>
                  <a:srgbClr val="F9FAFD"/>
                </a:solidFill>
                <a:latin typeface="Glacial Indifference" panose="020B0604020202020204" charset="0"/>
              </a:rPr>
              <a:t>	</a:t>
            </a:r>
            <a:r>
              <a:rPr kumimoji="0" lang="fr-FR" sz="32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lang="fr-FR" sz="3000" dirty="0">
              <a:solidFill>
                <a:srgbClr val="F9FAFD"/>
              </a:solidFill>
              <a:latin typeface="Glacial Indifference" panose="020B0604020202020204" charset="0"/>
            </a:endParaRPr>
          </a:p>
          <a:p>
            <a:pPr algn="just">
              <a:spcAft>
                <a:spcPts val="1200"/>
              </a:spcAft>
            </a:pPr>
            <a:r>
              <a:rPr lang="fr-FR" sz="3500" dirty="0">
                <a:solidFill>
                  <a:srgbClr val="F9FAFD"/>
                </a:solidFill>
                <a:latin typeface="Glacial Indifference" panose="020B0604020202020204" charset="0"/>
              </a:rPr>
              <a:t>Il en dérive que « cette unité doit être soit un nom propre, soit un nom commun ».</a:t>
            </a:r>
          </a:p>
          <a:p>
            <a:pPr algn="r"/>
            <a:r>
              <a:rPr lang="fr-FR" sz="2800" dirty="0">
                <a:solidFill>
                  <a:srgbClr val="F9FAFD"/>
                </a:solidFill>
                <a:latin typeface="Glacial Indifference" panose="020B0604020202020204" charset="0"/>
              </a:rPr>
              <a:t>Petit, entrée « Dénomination/désignation » du </a:t>
            </a:r>
            <a:r>
              <a:rPr lang="fr-FR" sz="2800" i="1" dirty="0">
                <a:solidFill>
                  <a:srgbClr val="F9FAFD"/>
                </a:solidFill>
                <a:latin typeface="Glacial Indifference" panose="020B0604020202020204" charset="0"/>
              </a:rPr>
              <a:t>Dictionnaire d’analyse du discours</a:t>
            </a:r>
            <a:r>
              <a:rPr lang="fr-FR" sz="2800" dirty="0">
                <a:solidFill>
                  <a:srgbClr val="F9FAFD"/>
                </a:solidFill>
                <a:latin typeface="Glacial Indifference" panose="020B0604020202020204" charset="0"/>
              </a:rPr>
              <a:t>, p. 163.</a:t>
            </a:r>
          </a:p>
          <a:p>
            <a:pPr algn="just">
              <a:spcAft>
                <a:spcPts val="1200"/>
              </a:spcAft>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algn="just">
              <a:spcAft>
                <a:spcPts val="600"/>
              </a:spcAft>
            </a:pP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Référent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 l’objet auquel le signe linguistique renvoie ».</a:t>
            </a:r>
          </a:p>
          <a:p>
            <a:pPr algn="r">
              <a:spcAft>
                <a:spcPts val="1200"/>
              </a:spcAft>
            </a:pPr>
            <a:r>
              <a:rPr kumimoji="0" lang="fr-FR" sz="28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Boutet,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pouvoir des mots</a:t>
            </a:r>
            <a:r>
              <a:rPr kumimoji="0" lang="fr-FR" sz="28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106</a:t>
            </a:r>
            <a:r>
              <a:rPr lang="fr-FR" sz="2800" dirty="0">
                <a:solidFill>
                  <a:srgbClr val="F9FAFD"/>
                </a:solidFill>
                <a:latin typeface="Glacial Indifference" panose="020B0604020202020204" charset="0"/>
              </a:rPr>
              <a:t>.</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50874094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00100" y="1905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1470137"/>
            <a:ext cx="16459200" cy="8931163"/>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Commission mixte paritaire (CMP)</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s’agit d’une « commission composée de sept députés et sept sénateurs pouvant être réunie à l’initiative du Premier ministre, ou depuis 2008 à celle des présidents des deux assemblées conjointement pour les propositions de lois,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 cas de désaccord persistant entre les assemblées sur un projet ou une proposition de loi</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Elle a pour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mission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aboutir à la conciliation des deux assemblées sur un texte commun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un contexte procédural où chaque assemblée légifère "de son côté", la commission mixte paritaire, innovation de la V</a:t>
            </a:r>
            <a:r>
              <a:rPr kumimoji="0" lang="fr-FR" sz="34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 se révèle d’une grande efficacité, en ce qu’elle parvient à concilier deux objectifs qui, à première vue, pourraient paraître contradictoires :</a:t>
            </a:r>
          </a:p>
          <a:p>
            <a:pPr marL="457200" marR="0" lvl="0" indent="-457200" algn="just" defTabSz="914400" rtl="0" eaLnBrk="1" fontAlgn="auto" latinLnBrk="0" hangingPunct="1">
              <a:lnSpc>
                <a:spcPct val="110000"/>
              </a:lnSpc>
              <a:spcBef>
                <a:spcPct val="0"/>
              </a:spcBef>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d’une part, permettre le jeu normal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bicamérisme équilibré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où chaque chambre doit pouvoir faire valoir son point de vue ;</a:t>
            </a:r>
          </a:p>
          <a:p>
            <a:pPr marL="457200" marR="0" lvl="0" indent="-457200" algn="just" defTabSz="914400" rtl="0" eaLnBrk="1" fontAlgn="auto" latinLnBrk="0" hangingPunct="1">
              <a:lnSpc>
                <a:spcPct val="110000"/>
              </a:lnSpc>
              <a:spcBef>
                <a:spcPct val="0"/>
              </a:spcBef>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 l’autre, favoriser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rapprochement des positions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lorsqu’un désaccord apparaît au cours de la navette ».</a:t>
            </a:r>
          </a:p>
          <a:p>
            <a:pPr marL="0" marR="0" lvl="0" indent="0" algn="r" defTabSz="914400" rtl="0" eaLnBrk="1" fontAlgn="auto" latinLnBrk="0" hangingPunct="1">
              <a:spcBef>
                <a:spcPct val="0"/>
              </a:spcBef>
              <a:spcAft>
                <a:spcPts val="0"/>
              </a:spcAft>
              <a:buClrTx/>
              <a:buSzTx/>
              <a:buFontTx/>
              <a:buNone/>
              <a:tabLst/>
              <a:defRPr/>
            </a:pP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à la CMP sur le site du Sénat</a:t>
            </a:r>
          </a:p>
        </p:txBody>
      </p:sp>
    </p:spTree>
    <p:extLst>
      <p:ext uri="{BB962C8B-B14F-4D97-AF65-F5344CB8AC3E}">
        <p14:creationId xmlns:p14="http://schemas.microsoft.com/office/powerpoint/2010/main" val="2576200930"/>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47700" y="1905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762000" y="1485900"/>
            <a:ext cx="16764000" cy="8740341"/>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Commission mixte paritaire (CMP)</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CMP est régie par l’article 45 de la Constitution et par les règlements de l’Assemblée nationale et du Sénat. Les modalités pratiques de mise en œuvre de la procédure ont été partiellement fixées dans le procès-verbal d’une réunion tenue en mai 1959 par les secrétaires généraux des assemblées et du Gouvernement, procès-verbal dont certains éléments figurent dans les règlements des assemblées. Le Conseil constitutionnel a enfin été appelé à plusieurs reprises à se prononcer sur les dispositions concernant les CMP.</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Depuis 1959, malgré les alternances politiques,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deux commissions mixtes paritaires sur trois ont abouti à un accord</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n’en reste pas moins que l’adoption par navette reste le mode normal d’adoption des lois qui résultent en effet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pour 70 % de l’adoption d’un texte en termes identiques à l’issue de la navette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pour 20 % d’un accord en CMP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pour 10 % du dernier mot donné à l’Assemblée nationale après échec de la CMP ».</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à la CMP sur le site du Sénat</a:t>
            </a:r>
          </a:p>
        </p:txBody>
      </p:sp>
    </p:spTree>
    <p:extLst>
      <p:ext uri="{BB962C8B-B14F-4D97-AF65-F5344CB8AC3E}">
        <p14:creationId xmlns:p14="http://schemas.microsoft.com/office/powerpoint/2010/main" val="427217124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00100" y="5097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1943100"/>
            <a:ext cx="16459200" cy="7207742"/>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a été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institué par la Constitution de la V</a:t>
            </a:r>
            <a:r>
              <a:rPr kumimoji="0" lang="fr-FR" sz="3400" b="0" i="0" u="sng"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4 octobre 1958.</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est composé de neuf membres que l’on appelle «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neuf sages</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ils sont nommés par le Président de la République, et les présidents du Sénat et de l’Assemblée nationale. </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Leur mandat dure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neuf ans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n’est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renouvelable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Au-delà des neuf sages, « font partie [du Conseil Constitutionnel] de droit et à vie les anciens présidents de la République ».</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outre, c’est le Président de la République qui nomme le Président du Conseil Constitutionnel.</a:t>
            </a:r>
          </a:p>
          <a:p>
            <a:pPr marL="0" marR="0" lvl="0" indent="0" algn="r" defTabSz="914400" rtl="0" eaLnBrk="1" fontAlgn="auto" latinLnBrk="0" hangingPunct="1">
              <a:lnSpc>
                <a:spcPts val="4737"/>
              </a:lnSpc>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22, 58. </a:t>
            </a:r>
          </a:p>
        </p:txBody>
      </p:sp>
    </p:spTree>
    <p:extLst>
      <p:ext uri="{BB962C8B-B14F-4D97-AF65-F5344CB8AC3E}">
        <p14:creationId xmlns:p14="http://schemas.microsoft.com/office/powerpoint/2010/main" val="289442336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585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2000979"/>
            <a:ext cx="16459200" cy="7209666"/>
          </a:xfrm>
          <a:prstGeom prst="rect">
            <a:avLst/>
          </a:prstGeom>
        </p:spPr>
        <p:txBody>
          <a:bodyPr wrap="square" lIns="0" tIns="0" rIns="0" bIns="0" rtlCol="0" anchor="t">
            <a:spAutoFit/>
          </a:bodyPr>
          <a:lstStyle/>
          <a:p>
            <a:pPr marL="0" marR="0" lvl="0" indent="0" algn="l" defTabSz="914400" rtl="0" eaLnBrk="1" fontAlgn="auto" latinLnBrk="0" hangingPunct="1">
              <a:lnSpc>
                <a:spcPts val="4737"/>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D’une manière générale, on peut dire que le Conseil Constitutionnel doit « veiller à l’équilibre des pouvoirs entre le législatif et l’exécutif et au respect de la Constitution.</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fonctions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nombreuses : il est juge des élections nationales*, juge départiteur (détermination de la nature réglementaire ou législative d’une disposition), juge de la compatibilité d’un traité avec la Constitution et, enfin, juge de la constitutionnalité des lois ».</a:t>
            </a:r>
          </a:p>
          <a:p>
            <a:pPr marL="0" marR="0" lvl="0" indent="0" algn="r" defTabSz="914400" rtl="0" eaLnBrk="1" fontAlgn="auto" latinLnBrk="0" hangingPunct="1">
              <a:spcBef>
                <a:spcPct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22. </a:t>
            </a:r>
          </a:p>
          <a:p>
            <a:pPr marL="0" marR="0" lvl="0" indent="0" algn="just" defTabSz="914400" rtl="0" eaLnBrk="1" fontAlgn="auto" latinLnBrk="0" hangingPunct="1">
              <a:lnSpc>
                <a:spcPts val="4737"/>
              </a:lnSpc>
              <a:spcBef>
                <a:spcPct val="0"/>
              </a:spcBef>
              <a:spcAft>
                <a:spcPts val="0"/>
              </a:spcAft>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Élections présidentielles, référendums, élections législatives (Assemblée nationale) et élections sénatoriales (Sénat).</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67.</a:t>
            </a:r>
          </a:p>
        </p:txBody>
      </p:sp>
    </p:spTree>
    <p:extLst>
      <p:ext uri="{BB962C8B-B14F-4D97-AF65-F5344CB8AC3E}">
        <p14:creationId xmlns:p14="http://schemas.microsoft.com/office/powerpoint/2010/main" val="398468366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76300" y="3573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914400" y="1790700"/>
            <a:ext cx="16459200" cy="830073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36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 Juge des élections nationales</a:t>
            </a:r>
            <a:endParaRPr kumimoji="0" lang="fr-FR" sz="3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Élections présidentielles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conformément à l'article 58 de la Constitution, le Conseil constitutionnel « veille à la régularité de l'élection du Président de la République. Il examine les réclamations et proclame les résultats du scrutin ». Parmi ses fonctions liées aux élections présidentielles, le Conseil Constitutionnel est également chargé, au début, de collecter les parrainages accompagnant chaque candidature et ensuite de rédiger les listes électorales.</a:t>
            </a:r>
          </a:p>
          <a:p>
            <a:pPr marL="457200" marR="0" lvl="0" indent="-457200" algn="just"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Référendums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conformément à l’article 60 de la Constitution, « le Conseil constitutionnel veille à la régularité des opérations de référendum [...]. Il en proclame les résultats ». Ainsi, « la Constitution confère au Conseil un rôle très proche de celui qu'il exerce pour l'élection présidentielle. Il est à la fois juge, conseil et administrateur ».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a:t>
            </a:r>
          </a:p>
        </p:txBody>
      </p:sp>
    </p:spTree>
    <p:extLst>
      <p:ext uri="{BB962C8B-B14F-4D97-AF65-F5344CB8AC3E}">
        <p14:creationId xmlns:p14="http://schemas.microsoft.com/office/powerpoint/2010/main" val="234038336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1905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838200" y="1532668"/>
            <a:ext cx="16535400" cy="871623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36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 Juge des élections nationales</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Élections parlementaires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conformément à l'article 59 de la Constitution, « le Conseil constitutionnel statue, en cas de contestation, sur la régularité de l'élection des députés et des sénateurs ». Il a ainsi la faculté d’« annuler des élections, voire réformer (c'est-à-dire modifier) la proclamation des résultats des opérations électorales en cause ». Il peut également « prononcer l'inéligibilité du candidat dans certaines conditions » (par exemple, si les dépenses électorales du candidat en question dépassent la limite admise).</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45720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matière d’élections parlementaire, « tout électeur, et toute personne ayant fait acte de candidature, peut saisir le Conseil constitutionnel s’il estime qu’une irrégularité a été commise. Il dispose de dix jours après la proclamation des résultats pour demander l’annulation de l’élection ».</a:t>
            </a:r>
          </a:p>
          <a:p>
            <a:pPr marL="457200" marR="0" lvl="0" indent="0" algn="r" defTabSz="914400" rtl="0" eaLnBrk="1" fontAlgn="auto" latinLnBrk="0" hangingPunct="1">
              <a:lnSpc>
                <a:spcPct val="100000"/>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58.</a:t>
            </a:r>
          </a:p>
        </p:txBody>
      </p:sp>
    </p:spTree>
    <p:extLst>
      <p:ext uri="{BB962C8B-B14F-4D97-AF65-F5344CB8AC3E}">
        <p14:creationId xmlns:p14="http://schemas.microsoft.com/office/powerpoint/2010/main" val="2489192648"/>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85800" y="5097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762000" y="2039422"/>
            <a:ext cx="16764000" cy="7145033"/>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 Juge de la constitutionnalité des lois</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doit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vérifier que les lois et règlements soient conformes à la Constitution française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pour cela les textes doivent être envoyés au Conseil Constitutionnel avant leur promulgation ou application. Le Conseil Constitutionnel veille ainsi à la conformité :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lois organiques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règlements des assemblées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lois ordinaires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pouvant être envoyées au Conseil constitutionnel par le Président de la République, le Premier ministre, le Président de l’Assemblée nationale ou du Sénat, ou encore par 60 députés ou 60 sénateurs.</a:t>
            </a:r>
          </a:p>
          <a:p>
            <a:pPr marL="457200" marR="0" lvl="0" indent="0" algn="r" defTabSz="914400" rtl="0" eaLnBrk="1" fontAlgn="auto" latinLnBrk="0" hangingPunct="1">
              <a:lnSpc>
                <a:spcPct val="100000"/>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59.</a:t>
            </a:r>
          </a:p>
        </p:txBody>
      </p:sp>
    </p:spTree>
    <p:extLst>
      <p:ext uri="{BB962C8B-B14F-4D97-AF65-F5344CB8AC3E}">
        <p14:creationId xmlns:p14="http://schemas.microsoft.com/office/powerpoint/2010/main" val="4170847036"/>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7383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
        <p:nvSpPr>
          <p:cNvPr id="3" name="TextBox 3"/>
          <p:cNvSpPr txBox="1"/>
          <p:nvPr/>
        </p:nvSpPr>
        <p:spPr>
          <a:xfrm>
            <a:off x="838200" y="2247900"/>
            <a:ext cx="16611600" cy="664181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30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 Juge de la constitutionnalité des lois</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faut préciser que le Conseil Constitutionnel « examine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conformité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la loi [en question] avec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bloc de constitutionnalité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c’est-à-dire le texte constitutionnel lui-même, mais aussi son préambule, celui de la Constitution de 1946, la Déclaration des droits de l’homme de 1789 et la Charte de l’environnement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outre, « depuis 2008, le Conseil peut contrôler la conformité d’une disposition de loi déjà entrée en vigueur et éventuellement l’abroger : c’est ce qu’on appelle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question prioritaire de constitutionnalité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(QPC), possible dès qu’une personne engagée dans un procès quelconque considère que la loi qu’on lui oppose porte atteinte aux droits et libertés garantis par la Constitution ».</a:t>
            </a:r>
          </a:p>
          <a:p>
            <a:pPr marL="457200" marR="0" lvl="0" indent="0" algn="r" defTabSz="914400" rtl="0" eaLnBrk="1" fontAlgn="auto" latinLnBrk="0" hangingPunct="1">
              <a:lnSpc>
                <a:spcPct val="100000"/>
              </a:lnSpc>
              <a:spcBef>
                <a:spcPct val="0"/>
              </a:spcBef>
              <a:spcAft>
                <a:spcPts val="3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67.</a:t>
            </a:r>
          </a:p>
        </p:txBody>
      </p:sp>
    </p:spTree>
    <p:extLst>
      <p:ext uri="{BB962C8B-B14F-4D97-AF65-F5344CB8AC3E}">
        <p14:creationId xmlns:p14="http://schemas.microsoft.com/office/powerpoint/2010/main" val="259724686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050DFF8-2EFD-9688-7C3D-222678242DD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6790B6A-AA6F-2A01-F4E7-87C1560390F1}"/>
              </a:ext>
            </a:extLst>
          </p:cNvPr>
          <p:cNvSpPr txBox="1"/>
          <p:nvPr/>
        </p:nvSpPr>
        <p:spPr>
          <a:xfrm>
            <a:off x="1076827" y="1576501"/>
            <a:ext cx="16220573" cy="859619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sources nationales du droit – La Constitution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Norme suprême du système juridique français</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Constitution a été, depuis sa publication, modifiée à vingt-cinq reprises soit par le pouvoir constituant, soit par le Parlement réuni en Congrès, soit directement par le peuple à l'issue d'un référendum. Elle comporte actuellement dix-sept titres, cent huit-articles et un Préambule. Elle ne se borne donc pas à organiser les pouvoirs publics, définir leur rôle et leurs relations, puisque ce Préambule renvoie directement et explicitement à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trois autres textes fondamentaux</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Déclaration des Droits de l'Homme et du Citoyen du 26 août 1789</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Préambule de la Constitution du 27 octobre 1946</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Constitution de la IV</a:t>
            </a:r>
            <a:r>
              <a:rPr kumimoji="0" lang="fr-FR" sz="33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 </a:t>
            </a:r>
          </a:p>
          <a:p>
            <a:pPr marL="457200" marR="0" lvl="0" indent="-457200" algn="just" defTabSz="914400" rtl="0" eaLnBrk="1" fontAlgn="auto" latinLnBrk="0" hangingPunct="1">
              <a:lnSpc>
                <a:spcPct val="120000"/>
              </a:lnSpc>
              <a:spcBef>
                <a:spcPts val="0"/>
              </a:spcBef>
              <a:spcAft>
                <a:spcPts val="0"/>
              </a:spcAft>
              <a:buClrTx/>
              <a:buSzTx/>
              <a:buFontTx/>
              <a:buChar char="-"/>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et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Charte de l'environnement de 2004</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Ensemble, ces quatre textes fondamentaux constituent le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bloc de constitutionnalité</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a:t>
            </a:r>
          </a:p>
        </p:txBody>
      </p:sp>
      <p:sp>
        <p:nvSpPr>
          <p:cNvPr id="3" name="TextBox 2">
            <a:extLst>
              <a:ext uri="{FF2B5EF4-FFF2-40B4-BE49-F238E27FC236}">
                <a16:creationId xmlns:a16="http://schemas.microsoft.com/office/drawing/2014/main" id="{DB127271-103F-6C2B-7991-6ED55469943B}"/>
              </a:ext>
            </a:extLst>
          </p:cNvPr>
          <p:cNvSpPr txBox="1"/>
          <p:nvPr/>
        </p:nvSpPr>
        <p:spPr>
          <a:xfrm>
            <a:off x="990600" y="2811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378549063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EBD704E-4409-0C7B-10A7-AD516213372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3B7058B-A6FE-59EC-EC89-7ECEC5F3CFC8}"/>
              </a:ext>
            </a:extLst>
          </p:cNvPr>
          <p:cNvSpPr txBox="1"/>
          <p:nvPr/>
        </p:nvSpPr>
        <p:spPr>
          <a:xfrm>
            <a:off x="1076827" y="1445797"/>
            <a:ext cx="16220573" cy="903170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bloc de constitutionnalité </a:t>
            </a:r>
          </a:p>
          <a:p>
            <a:pPr marL="0" marR="0" lvl="0" indent="0" algn="just" defTabSz="914400" rtl="0" eaLnBrk="1" fontAlgn="auto" latinLnBrk="0" hangingPunct="1">
              <a:lnSpc>
                <a:spcPct val="110000"/>
              </a:lnSpc>
              <a:spcBef>
                <a:spcPts val="0"/>
              </a:spcBef>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bloc de constitutionnalité se compose donc « de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l'ensemble de normes juridiques à valeur constitutionnelle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auquel se réfère le Conseil constitutionnel pour exercer le contrôle de constitutionnalité ».</a:t>
            </a:r>
          </a:p>
          <a:p>
            <a:pPr marL="0" marR="0" lvl="0" indent="0" algn="just" defTabSz="914400" rtl="0" eaLnBrk="1" fontAlgn="auto" latinLnBrk="0" hangingPunct="1">
              <a:lnSpc>
                <a:spcPct val="110000"/>
              </a:lnSpc>
              <a:spcBef>
                <a:spcPts val="0"/>
              </a:spcBef>
              <a:buClrTx/>
              <a:buSzTx/>
              <a:buFontTx/>
              <a:buNone/>
              <a:tabLst/>
              <a:defRPr/>
            </a:pP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Jusqu’« en 1958, la Constitution est le seul texte à valeur constitutionnelle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1971</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Conseil constitutionnel attribue une valeur constitutionnelle au Préambule de la Constitution de 1946 […]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À travers cette « extension progressive tant du bloc de constitutionnalité que des conditions de sa saisine,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s’est […] érigé en garant de l’État de droit</a:t>
            </a:r>
            <a:r>
              <a:rPr kumimoji="0" lang="fr-FR" sz="33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r" defTabSz="914400" rtl="0" eaLnBrk="1" fontAlgn="auto" latinLnBrk="0" hangingPunct="1">
              <a:spcBef>
                <a:spcPts val="0"/>
              </a:spcBef>
              <a:spcAft>
                <a:spcPts val="180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2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Organisation politique d’une société dans laquelle tout détenteur du pouvoir de contrainte, et en particulier du pouvoir d’édicter des </a:t>
            </a:r>
            <a:r>
              <a:rPr kumimoji="0" lang="fr-FR" sz="32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règles de droit</a:t>
            </a:r>
            <a:r>
              <a:rPr kumimoji="0" lang="fr-FR" sz="32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lui-même soumis au règne du Droit, au même titre que l’ensemble des individus composant cette société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Rémy Cabrillac (dir.), </a:t>
            </a:r>
            <a:r>
              <a:rPr kumimoji="0" lang="fr-FR" sz="2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Dictionnaire du vocabulaire juridique 2022</a:t>
            </a:r>
            <a:r>
              <a:rPr kumimoji="0" lang="fr-FR" sz="2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248.</a:t>
            </a:r>
          </a:p>
        </p:txBody>
      </p:sp>
      <p:sp>
        <p:nvSpPr>
          <p:cNvPr id="3" name="TextBox 2">
            <a:extLst>
              <a:ext uri="{FF2B5EF4-FFF2-40B4-BE49-F238E27FC236}">
                <a16:creationId xmlns:a16="http://schemas.microsoft.com/office/drawing/2014/main" id="{BF684BFB-BA13-E4EB-262F-12E0E4469B62}"/>
              </a:ext>
            </a:extLst>
          </p:cNvPr>
          <p:cNvSpPr txBox="1"/>
          <p:nvPr/>
        </p:nvSpPr>
        <p:spPr>
          <a:xfrm>
            <a:off x="990600" y="1905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5797997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E95E378-AD90-33AE-C2DE-961ABC6C758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DD5ED65-CFF2-B6BB-C4E2-A0DD75C44C3B}"/>
              </a:ext>
            </a:extLst>
          </p:cNvPr>
          <p:cNvSpPr txBox="1"/>
          <p:nvPr/>
        </p:nvSpPr>
        <p:spPr>
          <a:xfrm>
            <a:off x="9906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80C97A35-BD45-D754-4056-A3074EF4D8F5}"/>
              </a:ext>
            </a:extLst>
          </p:cNvPr>
          <p:cNvSpPr txBox="1"/>
          <p:nvPr/>
        </p:nvSpPr>
        <p:spPr>
          <a:xfrm>
            <a:off x="1076827" y="2857500"/>
            <a:ext cx="15915773" cy="5678478"/>
          </a:xfrm>
          <a:prstGeom prst="rect">
            <a:avLst/>
          </a:prstGeom>
        </p:spPr>
        <p:txBody>
          <a:bodyPr wrap="square" lIns="0" tIns="0" rIns="0" bIns="0" rtlCol="0" anchor="t">
            <a:spAutoFit/>
          </a:bodyPr>
          <a:lstStyle/>
          <a:p>
            <a:pPr algn="just">
              <a:lnSpc>
                <a:spcPct val="110000"/>
              </a:lnSpc>
              <a:spcAft>
                <a:spcPts val="1800"/>
              </a:spcAft>
            </a:pPr>
            <a:r>
              <a:rPr lang="fr-FR" sz="3600" dirty="0">
                <a:solidFill>
                  <a:srgbClr val="F9FAFD"/>
                </a:solidFill>
                <a:latin typeface="Glacial Indifference" panose="020B0604020202020204" charset="0"/>
              </a:rPr>
              <a:t>L</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désignation</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revanche « se définit contrastivement comme le fait de créer une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association </a:t>
            </a:r>
            <a:r>
              <a:rPr kumimoji="0" lang="fr-FR" sz="36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occasionnelle</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entre une séquence linguistique et un élément de la réalité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Petit, </a:t>
            </a:r>
            <a:r>
              <a:rPr kumimoji="0" lang="fr-FR" sz="30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Dénomination/désignation</a:t>
            </a:r>
            <a:r>
              <a:rPr kumimoji="0" lang="fr-FR" sz="30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163</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donc « sans qu’il y ait eu auparavant instauration d’un lien référentiel particulier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Kleiber, </a:t>
            </a:r>
            <a:r>
              <a:rPr kumimoji="0" lang="fr-FR" sz="30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Dénomination et relations dénominatives</a:t>
            </a:r>
            <a:r>
              <a:rPr kumimoji="0" lang="fr-FR" sz="30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79</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entre le nom et le référent concerné. </a:t>
            </a:r>
          </a:p>
          <a:p>
            <a:pPr algn="just">
              <a:lnSpc>
                <a:spcPct val="110000"/>
              </a:lnSpc>
              <a:spcAft>
                <a:spcPts val="1800"/>
              </a:spcAft>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d’autres termes, pour qu’on puisse parler de désignation au lieu de dénomination, il faut qu’il n’y ait ni un acte, un moment préalable de nomination, ni une habitude associative ancrée → par conséquent, la désignation ne doit être ni codée dans la langue ni mémorisée par les locuteurs.</a:t>
            </a:r>
          </a:p>
        </p:txBody>
      </p:sp>
    </p:spTree>
    <p:extLst>
      <p:ext uri="{BB962C8B-B14F-4D97-AF65-F5344CB8AC3E}">
        <p14:creationId xmlns:p14="http://schemas.microsoft.com/office/powerpoint/2010/main" val="358450437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424EA77-2A70-4EB3-E586-6FEE1CED55E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D381B26-439F-79B8-680E-87153FF10E5D}"/>
              </a:ext>
            </a:extLst>
          </p:cNvPr>
          <p:cNvSpPr txBox="1"/>
          <p:nvPr/>
        </p:nvSpPr>
        <p:spPr>
          <a:xfrm>
            <a:off x="1076827" y="1715332"/>
            <a:ext cx="16220573" cy="8685968"/>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décision de 1971 marque une rupture. Le Préambule de la Constitution de 1946 mentionnant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certains principes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cette jurisprudence permet au Conseil constitutionnel de leur conférer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valeur égale à celle de la 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principes particulièrement nécessaires à notre temps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(PPNNT). Il s’agit de principes politiques, économiques et sociaux limitativement énumérés (droit de grève, droit de mener une vie familiale normale, droit à la protection de la santé...) ;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principes fondamentaux reconnus par les lois de la République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(PFRLR) reconnus par le Conseil constitutionnel (liberté d'association, liberté de l'enseignement, indépendance de la juridiction administrative, indépendance des professeurs d'université...)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principes à valeur constitutionnelle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dont font partie la continuité de l'État et des services publics ou la sauvegarde de la dignité de la personne humaine contre toute forme d'asservissement et de dégradation ». </a:t>
            </a:r>
          </a:p>
          <a:p>
            <a:pPr marL="0" marR="0" lvl="0" indent="0" algn="r" defTabSz="914400" rtl="0" eaLnBrk="1" fontAlgn="auto" latinLnBrk="0" hangingPunct="1">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p>
        </p:txBody>
      </p:sp>
      <p:sp>
        <p:nvSpPr>
          <p:cNvPr id="3" name="TextBox 2">
            <a:extLst>
              <a:ext uri="{FF2B5EF4-FFF2-40B4-BE49-F238E27FC236}">
                <a16:creationId xmlns:a16="http://schemas.microsoft.com/office/drawing/2014/main" id="{158107AC-E328-9DCE-5336-CFEAB68F0B3C}"/>
              </a:ext>
            </a:extLst>
          </p:cNvPr>
          <p:cNvSpPr txBox="1"/>
          <p:nvPr/>
        </p:nvSpPr>
        <p:spPr>
          <a:xfrm>
            <a:off x="990600" y="3429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17951141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0D0C0BB-46A2-C955-34DC-4F4AD178975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790E523-CD5A-BE2A-9DA7-7C97F68F221D}"/>
              </a:ext>
            </a:extLst>
          </p:cNvPr>
          <p:cNvSpPr txBox="1"/>
          <p:nvPr/>
        </p:nvSpPr>
        <p:spPr>
          <a:xfrm>
            <a:off x="1076827" y="1754498"/>
            <a:ext cx="16296773" cy="8418202"/>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Déclaration des droits de l'homme et du citoyen (DDHC)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DDHC « a été rédigée par l'Assemblée nationale constituante et adoptée le 26 août 1789 dans l'immédiateté de la Révolution française. Elle doit donc se lire comme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but et le programme de la Révolution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(Giorgio Del Vecchio).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Actuellement, le Préambule de la Constitution du 4 octobre 1958 renvoie à la Déclaration de 1789 puisqu'aux termes de son premier alinéa, "le peuple français proclame solennellement son attachement aux Droits de l'homme et aux principes de la souveraineté nationale tels qu'ils ont été définis par la Déclaration de 1789" ».</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 plus, en vertu de « sa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dimension universelle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Déclaration de 1789 a pu constituer une source d'inspiration pour la rédaction d'autres instruments de protection des droits fondamentaux, à l'instar de la Déclaration universelle des droits de l'Homme (DUDH), adoptée le 10 décembre 1948 par l'Assemblée générale des Nations unies ».</a:t>
            </a:r>
          </a:p>
          <a:p>
            <a:pPr marL="0" marR="0" lvl="0" indent="0" algn="r" defTabSz="914400" rtl="0" eaLnBrk="1" fontAlgn="auto" latinLnBrk="0" hangingPunct="1">
              <a:lnSpc>
                <a:spcPct val="110000"/>
              </a:lnSpc>
              <a:spcBef>
                <a:spcPts val="0"/>
              </a:spcBef>
              <a:spcAft>
                <a:spcPts val="18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a:t>
            </a:r>
          </a:p>
        </p:txBody>
      </p:sp>
      <p:sp>
        <p:nvSpPr>
          <p:cNvPr id="3" name="TextBox 2">
            <a:extLst>
              <a:ext uri="{FF2B5EF4-FFF2-40B4-BE49-F238E27FC236}">
                <a16:creationId xmlns:a16="http://schemas.microsoft.com/office/drawing/2014/main" id="{49910F7A-C9F9-53B7-DBF5-663D3A6ED9ED}"/>
              </a:ext>
            </a:extLst>
          </p:cNvPr>
          <p:cNvSpPr txBox="1"/>
          <p:nvPr/>
        </p:nvSpPr>
        <p:spPr>
          <a:xfrm>
            <a:off x="990600" y="3429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54051369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9346ECC-C8DF-D47F-52D3-C74445A8170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F27D114-14B9-510E-9598-22D5494C9E55}"/>
              </a:ext>
            </a:extLst>
          </p:cNvPr>
          <p:cNvSpPr txBox="1"/>
          <p:nvPr/>
        </p:nvSpPr>
        <p:spPr>
          <a:xfrm>
            <a:off x="1076827" y="1485900"/>
            <a:ext cx="16296773" cy="874085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Déclaration des droits de l'homme et du citoyen (DDHC)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Déclaration de 1789 contient un paragraphe introductif et 17 articles. Sont ainsi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reconnus explicitement des droits et libertés individuels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parfois qualifiés par la doctrine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droits-libertés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ce sens qu'</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à la différence des "droits-créance", leur effectivité ne dépend pas d'une action positive de l'État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s'agit, par exemple, de la liberté d'opinion, notamment religieuse (art. 10), de la liberté de communication des pensées et des opinions (art. 11), ou encore du droit de propriété (art. 2 et 17). </a:t>
            </a:r>
          </a:p>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l'exercice de son office juridictionnel, le Conseil constitutionnel a pu également déduire des articles de la Déclaration un certain nombre de droits et libertés. À titre d'illustration, il a considéré que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droit au respect de la vie privée découle de l'article 2 de la Déclaration de 1789</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(décision n° 99-416 DC du 23 juillet 1999)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F8FFC3F3-46C0-027F-AF78-926736F6B466}"/>
              </a:ext>
            </a:extLst>
          </p:cNvPr>
          <p:cNvSpPr txBox="1"/>
          <p:nvPr/>
        </p:nvSpPr>
        <p:spPr>
          <a:xfrm>
            <a:off x="990600" y="204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886871210"/>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8DBDD93-AFB1-2C43-2679-EF7BE496C9C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EF238C0-C43A-0474-92A6-6DAD76ADE308}"/>
              </a:ext>
            </a:extLst>
          </p:cNvPr>
          <p:cNvSpPr txBox="1"/>
          <p:nvPr/>
        </p:nvSpPr>
        <p:spPr>
          <a:xfrm>
            <a:off x="1076827" y="2611020"/>
            <a:ext cx="16144373" cy="641868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Déclaration des droits de l'homme et du citoyen (DDHC) </a:t>
            </a:r>
          </a:p>
          <a:p>
            <a:pPr marL="457200" marR="0" lvl="0" indent="-457200" algn="just" defTabSz="914400" rtl="0" eaLnBrk="1" fontAlgn="auto" latinLnBrk="0" hangingPunct="1">
              <a:lnSpc>
                <a:spcPct val="110000"/>
              </a:lnSpc>
              <a:spcBef>
                <a:spcPts val="0"/>
              </a:spcBef>
              <a:spcAft>
                <a:spcPts val="600"/>
              </a:spcAft>
              <a:buClrTx/>
              <a:buSzTx/>
              <a:buFontTx/>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consacrés 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principes d'organisation politique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s'agit, en particulier, des principes de la souveraineté nationale (art. 3), du consentement à l'impôt (art. 14) et de la séparation des pouvoirs (art. 16)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Article 16 de la DDHC</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Toute société dans laquelle la garantie des droits n'est pas assurée, ni la séparation des pouvoirs déterminée, n'a point de Constitution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A75E5710-C53F-F093-E381-258368A7DA96}"/>
              </a:ext>
            </a:extLst>
          </p:cNvPr>
          <p:cNvSpPr txBox="1"/>
          <p:nvPr/>
        </p:nvSpPr>
        <p:spPr>
          <a:xfrm>
            <a:off x="990600" y="11193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198926483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8F9D004-8495-7A3B-E7F5-6A9362A62A5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BD3613B-1CFF-C06F-878D-AAB60CAAFA84}"/>
              </a:ext>
            </a:extLst>
          </p:cNvPr>
          <p:cNvSpPr txBox="1"/>
          <p:nvPr/>
        </p:nvSpPr>
        <p:spPr>
          <a:xfrm>
            <a:off x="1076827" y="1712023"/>
            <a:ext cx="16144373" cy="840845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Préambule de 1946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Tout d'abord, le Préambule s'ouvre par un premier alinéa qui souligne qu’"au lendemain de la victoire remportée par les peuples libres sur les régimes qui ont tenté d'asservir et de dégrader la personne humaine,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peuple français proclame à nouveau que tout être humain, sans distinction de race, de religion ni de croyance, possède des droits inaliénables et sacrés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Conseil constitutionnel a pu en déduire que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sauvegarde de la dignité de la personne contre toute forme d'asservissement et de dégradation est au nombre de ces droits et constitue un principe à valeur constitutionnelle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Ensuite, le Préambule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réaffirme solennellement les droits et libertés de l'homme et du citoyen consacrés par la Déclaration du 26 août 1789</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s'inscrit ainsi dans le prolongement de la première Constitution française de 1791 qui a été la seule Constitution à être précédée de cette Déclaration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B31F9BC4-D6DD-B925-683D-0E605A4E0B46}"/>
              </a:ext>
            </a:extLst>
          </p:cNvPr>
          <p:cNvSpPr txBox="1"/>
          <p:nvPr/>
        </p:nvSpPr>
        <p:spPr>
          <a:xfrm>
            <a:off x="990600" y="3573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182194325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E03EC4E-5EEF-8CBC-5E8C-8B005237CB9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D7EC99C-BBCF-81D8-0E10-6B367ED23CE9}"/>
              </a:ext>
            </a:extLst>
          </p:cNvPr>
          <p:cNvSpPr txBox="1"/>
          <p:nvPr/>
        </p:nvSpPr>
        <p:spPr>
          <a:xfrm>
            <a:off x="1076827" y="1790700"/>
            <a:ext cx="16144373" cy="817300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Charte de l’environnement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Charte de l'environnement de 2004 a valeur constitutionnelle puisqu'elle a été intégrée au bloc de constitutionnalité à la faveur de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révision constitutionnelle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 1</a:t>
            </a:r>
            <a:r>
              <a:rPr kumimoji="0" lang="fr-FR" sz="35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er</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mars 2005 […].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ce sens, le premier alinéa du Préambule de la Constitution du 4 octobre 1958 est ainsi rédigé : "Le peuple français proclame solennellement son attachement aux Droits de l'homme et aux principes de la souveraineté nationale tels qu'ils ont été définis par la Déclaration de 1789, confirmée et complétée par le préambule de la Constitution de 1946, ainsi qu'aux droits et devoirs définis dans la Charte de l'environnement de 2004".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s'est agi d’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inscrire une écologie humaniste au cœur de notre pacte républicain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l'adoption [de cette] Charte (...) adossée à la Constitution"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9B29C462-81EA-E89B-E446-58DD1F850D9C}"/>
              </a:ext>
            </a:extLst>
          </p:cNvPr>
          <p:cNvSpPr txBox="1"/>
          <p:nvPr/>
        </p:nvSpPr>
        <p:spPr>
          <a:xfrm>
            <a:off x="952500" y="4335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1636959181"/>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B89A23C-A891-401F-A060-E0CFB04A5CD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05EF7D0-71E6-E2D4-2201-BDC24CB932A0}"/>
              </a:ext>
            </a:extLst>
          </p:cNvPr>
          <p:cNvSpPr txBox="1"/>
          <p:nvPr/>
        </p:nvSpPr>
        <p:spPr>
          <a:xfrm>
            <a:off x="1000627" y="1249615"/>
            <a:ext cx="16296773" cy="930408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Charte de l’environnement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Charte est constituée de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dix articles précédés de sept alinéas</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disposent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 les ressources et les équilibres naturels ont conditionné l'émergence de l'humanité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 l'avenir et l'existence même de l'humanité sont indissociables de son milieu naturel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 l'environnement est le patrimoine commun des êtres humains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 l'homme exerce une influence croissante sur les conditions de la vie et sur sa propre évolution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 la diversité biologique, l'épanouissement de la personne et le progrès des sociétés humaines sont affectés par certains modes de consommation ou de production et par l'exploitation excessive des ressources naturelles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Que la préservation de l'environnement doit être recherchée au même titre que les autres intérêts fondamentaux de la Nation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Qu'afin d'assurer un développement durable, les choix destinés à répondre aux besoins du présent ne doivent pas compromettre la capacité des générations futures et des autres peuples à satisfaire leurs propres besoins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BC395A3C-D475-EB2B-6628-1EE61E536610}"/>
              </a:ext>
            </a:extLst>
          </p:cNvPr>
          <p:cNvSpPr txBox="1"/>
          <p:nvPr/>
        </p:nvSpPr>
        <p:spPr>
          <a:xfrm>
            <a:off x="914400" y="1143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591711537"/>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E804A53-4902-AC08-C31E-6B160CF20B4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CA67F18-1324-EB1E-40C3-F82156F7F514}"/>
              </a:ext>
            </a:extLst>
          </p:cNvPr>
          <p:cNvSpPr txBox="1"/>
          <p:nvPr/>
        </p:nvSpPr>
        <p:spPr>
          <a:xfrm>
            <a:off x="1076827" y="1638800"/>
            <a:ext cx="16144373" cy="845770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contenu de la Constitution du 4 octobre 1958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Constitution du 4 octobre 1958 contient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 préambule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108 articles ayant en dix-sept titres.</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premier alinéa du Préambule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la Constitution du 4 octobre 1958 proclame l’attachement du peuple français aux droits et principes des autres textes composant le bloc de constitutionnalité, qui ont pour cela la même valeur constitutionnelle.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Ainsi,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tous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ces textes constituent le siège des droits et libertés constitutionnellement garantis, car, à la différence des Constitutions modernes étrangères, la Constitution du 4 octobre 1958 ne contient aucun "catalogue" de droits et libertés. Tout au plus, quelques articles de la Constitution de 1958 garantissent tel ou tel droit ou liberté. Par exemple, l'article 66 confie la protection de la liberté individuelle à l'autorité judiciaire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760082B8-2CE8-C54E-8605-4841AE858B2B}"/>
              </a:ext>
            </a:extLst>
          </p:cNvPr>
          <p:cNvSpPr txBox="1"/>
          <p:nvPr/>
        </p:nvSpPr>
        <p:spPr>
          <a:xfrm>
            <a:off x="990600" y="3429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89533671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8E22346-87C4-62C2-C2D2-034EFA7CC46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D4C71F0-49AF-DDAE-553F-3FBEF34D63E4}"/>
              </a:ext>
            </a:extLst>
          </p:cNvPr>
          <p:cNvSpPr txBox="1"/>
          <p:nvPr/>
        </p:nvSpPr>
        <p:spPr>
          <a:xfrm>
            <a:off x="1076827" y="1714500"/>
            <a:ext cx="16144373" cy="832689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contenu de la Constitution du 4 octobre 1958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Constitution de 1958 « détermine notamment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5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forme de l'État</a:t>
            </a: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en particulier, selon l'article 1er de la Constitution, "la France est une République indivisible, laïque, démocratique et sociale. (...) Son organisation est décentralisée"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5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caractéristiques du régime politique</a:t>
            </a: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la V</a:t>
            </a:r>
            <a:r>
              <a:rPr kumimoji="0" lang="fr-FR" sz="345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ème</a:t>
            </a: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 est qualifiée de "régime semi-présidentiel" puisqu'elle emprunte des caractéristiques des régimes présidentiel et parlementaire. En ce sens, si le Président de la République est élu au suffrage universel direct (art. 6, al. 1</a:t>
            </a:r>
            <a:r>
              <a:rPr kumimoji="0" lang="fr-FR" sz="345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er</a:t>
            </a:r>
            <a:r>
              <a:rPr kumimoji="0" lang="fr-FR" sz="345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préside le conseil des ministres (art. 9) et dispose de prérogatives importantes, le Gouvernement est responsable devant le Parlement dans les conditions et suivant les procédures prévues aux articles 49 et 50 (art. 20, al. 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DB140F2F-A8CC-46AA-BAEF-0A6F815151DE}"/>
              </a:ext>
            </a:extLst>
          </p:cNvPr>
          <p:cNvSpPr txBox="1"/>
          <p:nvPr/>
        </p:nvSpPr>
        <p:spPr>
          <a:xfrm>
            <a:off x="990600" y="342900"/>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83907435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7912F64-FE2F-7120-2FF6-7EDCEFDE1CD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EEAE2A4-2ED4-0038-DF7D-19CBBE4846C1}"/>
              </a:ext>
            </a:extLst>
          </p:cNvPr>
          <p:cNvSpPr txBox="1"/>
          <p:nvPr/>
        </p:nvSpPr>
        <p:spPr>
          <a:xfrm>
            <a:off x="1076827" y="2933700"/>
            <a:ext cx="16144373" cy="354712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règles relatives à la production des normes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à leur place dans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hiérarchie des normes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par exemple, l'article 46 de la Constitution définit la procédure d'adoption et de modification des lois organiques tandis que l'article 55 de la Constitution pose le principe de la supériorité - sous certaines conditions - des traités et accords internationaux sur les lois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A943ED27-EBF5-EABF-0985-F6491D12EB81}"/>
              </a:ext>
            </a:extLst>
          </p:cNvPr>
          <p:cNvSpPr txBox="1"/>
          <p:nvPr/>
        </p:nvSpPr>
        <p:spPr>
          <a:xfrm>
            <a:off x="990600" y="1347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622707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9025C6C-042A-9255-88AC-6898F2024FC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840E812-6BC4-DAAB-6801-3AC7DFA82642}"/>
              </a:ext>
            </a:extLst>
          </p:cNvPr>
          <p:cNvSpPr txBox="1"/>
          <p:nvPr/>
        </p:nvSpPr>
        <p:spPr>
          <a:xfrm>
            <a:off x="10287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73356B73-A8C9-9DCA-5817-090AD9DA8431}"/>
              </a:ext>
            </a:extLst>
          </p:cNvPr>
          <p:cNvSpPr txBox="1"/>
          <p:nvPr/>
        </p:nvSpPr>
        <p:spPr>
          <a:xfrm>
            <a:off x="1076827" y="2857500"/>
            <a:ext cx="15915773" cy="5789277"/>
          </a:xfrm>
          <a:prstGeom prst="rect">
            <a:avLst/>
          </a:prstGeom>
        </p:spPr>
        <p:txBody>
          <a:bodyPr wrap="square" lIns="0" tIns="0" rIns="0" bIns="0" rtlCol="0" anchor="t">
            <a:spAutoFit/>
          </a:bodyPr>
          <a:lstStyle/>
          <a:p>
            <a:pPr algn="just">
              <a:spcAft>
                <a:spcPts val="1800"/>
              </a:spcAft>
            </a:pPr>
            <a:r>
              <a:rPr lang="fr-FR" sz="3600" u="sng" dirty="0">
                <a:solidFill>
                  <a:srgbClr val="F9FAFD"/>
                </a:solidFill>
                <a:latin typeface="Glacial Indifference" panose="020B0604020202020204" charset="0"/>
              </a:rPr>
              <a:t>Les discours des médias</a:t>
            </a:r>
            <a:endParaRPr lang="fr-FR" sz="3600" dirty="0">
              <a:solidFill>
                <a:srgbClr val="F9FAFD"/>
              </a:solidFill>
              <a:latin typeface="Glacial Indifference" panose="020B0604020202020204" charset="0"/>
            </a:endParaRPr>
          </a:p>
          <a:p>
            <a:pPr algn="just">
              <a:lnSpc>
                <a:spcPct val="110000"/>
              </a:lnSpc>
              <a:spcAft>
                <a:spcPts val="1200"/>
              </a:spcAft>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discours des médias se caractérisent par une grande richesse lexicale. Et d’ailleurs, «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relater un fait</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une action ou un événement suppose que l’on fasse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usage de </a:t>
            </a:r>
            <a:r>
              <a:rPr kumimoji="0" lang="fr-FR" sz="36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mots</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ou de </a:t>
            </a:r>
            <a:r>
              <a:rPr kumimoji="0" lang="fr-FR" sz="36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structures</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qui le représentent verbalement</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c’est-à-dire de formes rendant compte des opérations de désignation et de caractérisation […].</a:t>
            </a:r>
          </a:p>
          <a:p>
            <a:pPr algn="just">
              <a:lnSpc>
                <a:spcPct val="110000"/>
              </a:lnSpc>
              <a:spcAft>
                <a:spcPts val="1200"/>
              </a:spcAft>
            </a:pPr>
            <a:r>
              <a:rPr lang="fr-FR" sz="3600" dirty="0">
                <a:solidFill>
                  <a:srgbClr val="F9FAFD"/>
                </a:solidFill>
                <a:latin typeface="Glacial Indifference" panose="020B0604020202020204" charset="0"/>
              </a:rPr>
              <a:t>Relater un fait pour quelqu’un / à quelqu’un suppose que l’on dispose de formes et de structures pour </a:t>
            </a:r>
            <a:r>
              <a:rPr lang="fr-FR" sz="3600" u="sng" dirty="0">
                <a:solidFill>
                  <a:srgbClr val="F9FAFD"/>
                </a:solidFill>
                <a:latin typeface="Glacial Indifference" panose="020B0604020202020204" charset="0"/>
              </a:rPr>
              <a:t>dire ce que l’on perçoit du fait ou de l’événement</a:t>
            </a:r>
            <a:r>
              <a:rPr lang="fr-FR" sz="3600" dirty="0">
                <a:solidFill>
                  <a:srgbClr val="F9FAFD"/>
                </a:solidFill>
                <a:latin typeface="Glacial Indifference" panose="020B0604020202020204" charset="0"/>
              </a:rPr>
              <a:t>, et </a:t>
            </a:r>
            <a:r>
              <a:rPr lang="fr-FR" sz="3600" u="sng" dirty="0">
                <a:solidFill>
                  <a:srgbClr val="F9FAFD"/>
                </a:solidFill>
                <a:latin typeface="Glacial Indifference" panose="020B0604020202020204" charset="0"/>
              </a:rPr>
              <a:t>pourquoi on le relate ainsi</a:t>
            </a:r>
            <a:r>
              <a:rPr lang="fr-FR" sz="3600" dirty="0">
                <a:solidFill>
                  <a:srgbClr val="F9FAFD"/>
                </a:solidFill>
                <a:latin typeface="Glacial Indifference" panose="020B0604020202020204" charset="0"/>
              </a:rPr>
              <a:t> ».</a:t>
            </a:r>
          </a:p>
          <a:p>
            <a:pPr algn="r"/>
            <a:r>
              <a:rPr lang="fr-FR" sz="2800" dirty="0">
                <a:solidFill>
                  <a:srgbClr val="F9FAFD"/>
                </a:solidFill>
                <a:latin typeface="Glacial Indifference" panose="020B0604020202020204" charset="0"/>
              </a:rPr>
              <a:t>Sophie 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pp. 15-16.</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9024619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31611DA-1A58-C43B-4E84-FDAB9D0A250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8D6195D-FB9A-2372-B3C3-F9A6B0C3606C}"/>
              </a:ext>
            </a:extLst>
          </p:cNvPr>
          <p:cNvSpPr txBox="1"/>
          <p:nvPr/>
        </p:nvSpPr>
        <p:spPr>
          <a:xfrm>
            <a:off x="1076827" y="1485900"/>
            <a:ext cx="16144373" cy="8767528"/>
          </a:xfrm>
          <a:prstGeom prst="rect">
            <a:avLst/>
          </a:prstGeom>
        </p:spPr>
        <p:txBody>
          <a:bodyPr wrap="square" lIns="0" tIns="0" rIns="0" bIns="0" rtlCol="0" anchor="t">
            <a:spAutoFit/>
          </a:bodyPr>
          <a:lstStyle/>
          <a:p>
            <a:pPr marL="0" marR="0" lvl="0" indent="-457200" algn="just" defTabSz="914400" rtl="0" eaLnBrk="1" fontAlgn="auto" latinLnBrk="0" hangingPunct="1">
              <a:lnSpc>
                <a:spcPct val="110000"/>
              </a:lnSpc>
              <a:spcBef>
                <a:spcPts val="0"/>
              </a:spcBef>
              <a:spcAft>
                <a:spcPts val="0"/>
              </a:spcAft>
              <a:buClrTx/>
              <a:buSzTx/>
              <a:buFontTx/>
              <a:buChar char="-"/>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modalités de la protection des droits et libertés constitutionnellement garantis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consacrant la possibilité d'un contrôle juridictionnel de la constitutionnalité des lois, la Constitution du 4 octobre 1958 marque une rupture dans l'histoire constitutionnelle française. Si, jusqu'en 1958, la loi votée exprimait la volonté générale, désormais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loi votée "n'exprime la volonté générale que dans le respect de la 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titre VII de la Constitution est entièrement consacré au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Conseil constitutionnel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ailleurs, d'autres dispositions constitutionnelles participent à la protection des droits et libertés. Tel est le cas, par exemple, de l'article 71-1 de la Constitution de 1958 qui assigne au Défenseur des droits - autorité administrative dont l'indépendance trouve son fondement dans la Constitution […] - la mission ambitieuse de veiller "au respect des droits et libertés par les administrations de l'État, les collectivités territoriales, les établissements publics, ainsi que par tout organisme investi d'une mission de service public, ou à l'égard duquel la loi organique lui attribue des compétences"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ADE58D44-B845-299A-BFC2-1562357EBF81}"/>
              </a:ext>
            </a:extLst>
          </p:cNvPr>
          <p:cNvSpPr txBox="1"/>
          <p:nvPr/>
        </p:nvSpPr>
        <p:spPr>
          <a:xfrm>
            <a:off x="990600" y="204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154248234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681A22D-2683-C487-C84D-13BACF39A63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88B0FF4-4722-6006-5ED6-C4D9692E9CAF}"/>
              </a:ext>
            </a:extLst>
          </p:cNvPr>
          <p:cNvSpPr txBox="1"/>
          <p:nvPr/>
        </p:nvSpPr>
        <p:spPr>
          <a:xfrm>
            <a:off x="1076827" y="1638300"/>
            <a:ext cx="16144373" cy="865621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Constitution française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Cet ensemble de textes appelé par la doctrine "bloc de constitutionnalité" distingue donc la Constitution française des Constitutions des autres pays européens.</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normes de ce "bloc de constitutionnalité" ont toutes une même valeur juridique, soit une valeur constitutionnelle […]. Elles se situent donc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au sommet de l'ordre juridique interne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Dès lors, il n'y 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de hiérarchie entre ces normes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valeur constitutionnelle […].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réels entre les normes constitutionnelles sont résolus sur le terrain de la conciliation, "le Conseil constitutionnel recherch(ant) une sorte d'amiable composition entre les droits ou les principes dont il a la garde"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(Georges Vedel)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Par ailleurs, la Constitution de 4 octobre 1958 a prévu une procédure spécifique pour la révision des dispositions constitutionnelles qui est bien plus exigeante que celle applicable pour la modification des lois ordinaires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3F363CF0-51BE-C712-016A-DE80C660DA79}"/>
              </a:ext>
            </a:extLst>
          </p:cNvPr>
          <p:cNvSpPr txBox="1"/>
          <p:nvPr/>
        </p:nvSpPr>
        <p:spPr>
          <a:xfrm>
            <a:off x="990600" y="3573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1046360720"/>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0314FFA-0F43-2B18-5579-30CF74C0A4C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A1163AA-785E-2CAE-1AC6-85AE49BD06A4}"/>
              </a:ext>
            </a:extLst>
          </p:cNvPr>
          <p:cNvSpPr txBox="1"/>
          <p:nvPr/>
        </p:nvSpPr>
        <p:spPr>
          <a:xfrm>
            <a:off x="1076827" y="2400300"/>
            <a:ext cx="16144373" cy="652794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Constitution française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Constitution n'a pas pour unique objet de déterminer la forme de l'État, d'organiser les institutions et de déterminer les règles de production des normes.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Constitution est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acte fondateur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lequel une société se constitue une identité et décide de l'ordre sociétal voulu. En particulier, elle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consacre des droits et libertés fondamentaux et définit les modalités de leur protection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définitive, la Constitution se présente comme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acte de limitation des pouvoirs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ainsi que l'exprime l'article 16 de la Déclaration de 1789 qui prévoit que "toute société dans laquelle la garantie des droits n'est pas assurée, ni la séparation des pouvoirs déterminée, n'a point de Constitution"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3817FFE9-0AE4-81B3-3DCA-12D7EF3C2F30}"/>
              </a:ext>
            </a:extLst>
          </p:cNvPr>
          <p:cNvSpPr txBox="1"/>
          <p:nvPr/>
        </p:nvSpPr>
        <p:spPr>
          <a:xfrm>
            <a:off x="952500" y="966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50228899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681D56C-CFA7-4AF7-A0E8-C24825D8BCB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0624B63-DF8C-1C0B-BB0D-1F93D9117FF2}"/>
              </a:ext>
            </a:extLst>
          </p:cNvPr>
          <p:cNvSpPr txBox="1"/>
          <p:nvPr/>
        </p:nvSpPr>
        <p:spPr>
          <a:xfrm>
            <a:off x="1076827" y="2019300"/>
            <a:ext cx="16144373" cy="752975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Pourquoi tant de Constitutions successives en France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À la différence de nombre d’autres pays ayant connu une seule Constitution,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 depuis 1791, une quinzaine de Constitutions se sont succédé</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Deux lectures de cette instabilité constitutionnelle sont classiquement proposées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d'une part, 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lecture cyclique de l'histoire constitutionnelle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approche initiée par le Doyen Maurice Hauriou […]. La succession des Constitutions s'explique par le fait que la France "n'a pas pu, du premier coup, trouver l'équilibre véritable des forces nouvelles" que la Révolution de 1789 a déchaînées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(Maurice Hauriou)</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des phases de domination du législatif ont succédé des phases de prépondérance de l'exécutif qui se sont terminées par des périodes d’ "équilibre entre les excès antagonistes des deux premières phases"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(Marc Guillaume)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628619B9-2AC1-FCF2-CE40-7968F2FE97D8}"/>
              </a:ext>
            </a:extLst>
          </p:cNvPr>
          <p:cNvSpPr txBox="1"/>
          <p:nvPr/>
        </p:nvSpPr>
        <p:spPr>
          <a:xfrm>
            <a:off x="1028700" y="585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5902835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36EBE2A-50B7-A5A4-6880-FC35BE5A061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84D1F0F0-7143-D8F0-5781-80C2FD46572F}"/>
              </a:ext>
            </a:extLst>
          </p:cNvPr>
          <p:cNvSpPr txBox="1"/>
          <p:nvPr/>
        </p:nvSpPr>
        <p:spPr>
          <a:xfrm>
            <a:off x="1076827" y="1409700"/>
            <a:ext cx="16220573" cy="906402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d'autre part, une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lecture davantage linéaire de l'histoire constitutionnelle fondée sur l'idée de progrès</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approche retenue par le Doyen Georges Vedel […]. Selon […] Vedel, "chaque poussée de démocratie, même assortie d'un échec final, a laissé, incorporé à l'expérience et à la psychologie politiques françaises, un certain acquis irréversible, comme si la démocratie avait progressé en France par des vagues dont chacune se retire après avoir déferlé, mais dont chacune aussi part de plus haut que la précédente". Se trouve ainsi exprimée l'idée selon laquelle "le constituant intervient toujours dans le sens du </a:t>
            </a:r>
            <a:r>
              <a:rPr kumimoji="0" lang="fr-FR" sz="33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progrès</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L'écriture constitutionnelle se veut procéder d'une dynamique. Elle suppose, pour ainsi dire, qu'il y a bien un sens de l'histoire. L'acte constituant répond toujours à la volonté d'établir un nouveau standard, forcément plus élevé que le précédent. On comprend par là pourquoi la succession historique des textes relatifs aux droits constitutionnels s'est toujours opérée depuis 1789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par stratification et non par remplacement</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Dans la tradition constitutionnelle française, il existe donc un axe du progrès dont le mouvement ne peut s'accommoder d'autre chose que de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l'addition de droits nouveaux</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D5BE7C9A-FFA2-7147-878A-0C07300E2C3C}"/>
              </a:ext>
            </a:extLst>
          </p:cNvPr>
          <p:cNvSpPr txBox="1"/>
          <p:nvPr/>
        </p:nvSpPr>
        <p:spPr>
          <a:xfrm>
            <a:off x="990600" y="204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175897245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250F8D0-6018-AF6A-EE4F-3EB04D8FED1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6E79AD6-D19E-9C3D-EE31-4EE99AA3865F}"/>
              </a:ext>
            </a:extLst>
          </p:cNvPr>
          <p:cNvSpPr txBox="1"/>
          <p:nvPr/>
        </p:nvSpPr>
        <p:spPr>
          <a:xfrm>
            <a:off x="1076827" y="2781300"/>
            <a:ext cx="16144373" cy="513371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 change la Constitution de 1958 par rapport aux régimes précédents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Républiques d’hier et celle d’aujourd’hui se suivent mais ne se ressemblent pas. Instituée par la Constitution du 4 octobre 1958, la V</a:t>
            </a:r>
            <a:r>
              <a:rPr kumimoji="0" lang="fr-FR" sz="35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 se distingue des régimes précédents et, en particulier, des III e et IV</a:t>
            </a:r>
            <a:r>
              <a:rPr kumimoji="0" lang="fr-FR" sz="35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Républiques, sur au moins trois points.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effet, elle se caractérise par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exécutif fort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stabilité gouvernementale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par la création d’une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justice constitutionnelle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D3C3F668-21A7-4A2D-7495-AF1F4919DAC0}"/>
              </a:ext>
            </a:extLst>
          </p:cNvPr>
          <p:cNvSpPr txBox="1"/>
          <p:nvPr/>
        </p:nvSpPr>
        <p:spPr>
          <a:xfrm>
            <a:off x="1028700" y="12717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419049822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F720DB-89F1-7B84-1EFB-C44BE326C57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117C03B-6424-CF89-69C3-7BB5378DF39B}"/>
              </a:ext>
            </a:extLst>
          </p:cNvPr>
          <p:cNvSpPr txBox="1"/>
          <p:nvPr/>
        </p:nvSpPr>
        <p:spPr>
          <a:xfrm>
            <a:off x="1076827" y="1670372"/>
            <a:ext cx="16144373" cy="8502328"/>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 change la Constitution de 1958 par rapport aux régimes précédents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force de l’exécutif</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Président de la République n’est plus réduit à "inaugurer les chrysanthèmes" (expression employée par le Général de Gaulle au cours d’une conférence de presse du 9 septembre 1965) comme cela a pu être le cas sous les III</a:t>
            </a:r>
            <a:r>
              <a:rPr kumimoji="0" lang="fr-FR" sz="34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IV</a:t>
            </a:r>
            <a:r>
              <a:rPr kumimoji="0" lang="fr-FR" sz="34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chef de l’État, qui est élu au suffrage universel direct à partir de 1965, dispose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pouvoirs importants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primauté présidentielle est cependant limitée en période de cohabitation – c’est-à-dire lorsque la couleur politique du Président et celle de la majorité des députés sont différentes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outre, « la Constitution [de 1958] confère au Gouvernement les moyens de conduire la politique de la Nation […] ». En particulier, il dispose d’une certaine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maîtrise de la procédure législative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EE787C11-5088-E5E3-FAD4-47994E83785B}"/>
              </a:ext>
            </a:extLst>
          </p:cNvPr>
          <p:cNvSpPr txBox="1"/>
          <p:nvPr/>
        </p:nvSpPr>
        <p:spPr>
          <a:xfrm>
            <a:off x="990600" y="3573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66305143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5B8D58C-0CE4-0461-A261-6D0C401BD83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8B2F968A-ED08-CE08-B242-21F033A38D03}"/>
              </a:ext>
            </a:extLst>
          </p:cNvPr>
          <p:cNvSpPr txBox="1"/>
          <p:nvPr/>
        </p:nvSpPr>
        <p:spPr>
          <a:xfrm>
            <a:off x="1076827" y="2324100"/>
            <a:ext cx="16144373" cy="572618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 change la Constitution de 1958 par rapport aux régimes précédents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stabilité gouvernementale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stabilité gouvernementale est favorisée par la Constitution puisqu’elle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limite strictement les conditions dans lesquelles le Gouvernement peut être renversé</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l’Assemblée nationale […].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Par-delà le texte constitutionnel, le fait majoritaire – c’est-à-dire l’existence en pratique d’une majorité politique cohérente à l’Assemblée nationale – permet d’assurer la stabilité des Gouvernements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0B347E1E-08D5-13E3-B0EC-7A428752EE5D}"/>
              </a:ext>
            </a:extLst>
          </p:cNvPr>
          <p:cNvSpPr txBox="1"/>
          <p:nvPr/>
        </p:nvSpPr>
        <p:spPr>
          <a:xfrm>
            <a:off x="990600" y="8145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546711246"/>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80467BF-D1BB-BF6A-CADD-74BFD8D6F82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8BBA308-3782-F36C-6C90-BED28141398E}"/>
              </a:ext>
            </a:extLst>
          </p:cNvPr>
          <p:cNvSpPr txBox="1"/>
          <p:nvPr/>
        </p:nvSpPr>
        <p:spPr>
          <a:xfrm>
            <a:off x="1076827" y="2324100"/>
            <a:ext cx="16144373" cy="572618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Que change la Constitution de 1958 par rapport aux régimes précédents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justice constitutionnelle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Jusqu’à l’avènement de la V</a:t>
            </a:r>
            <a:r>
              <a:rPr kumimoji="0" lang="fr-FR" sz="35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République,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justice constitutionnelle était inexistante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Constitution du 4 octobre 1958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tranche avec les Constitutions précédentes en créant le Conseil constitutionnel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est chargé, notamment, de contrôler la constitutionnalité des lois […]. Au titre de ce contrôle, le Conseil veille au respect des droits et libertés garantis par la Constitution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Site du Conseil Constitutionnel </a:t>
            </a:r>
          </a:p>
        </p:txBody>
      </p:sp>
      <p:sp>
        <p:nvSpPr>
          <p:cNvPr id="3" name="TextBox 2">
            <a:extLst>
              <a:ext uri="{FF2B5EF4-FFF2-40B4-BE49-F238E27FC236}">
                <a16:creationId xmlns:a16="http://schemas.microsoft.com/office/drawing/2014/main" id="{E991F40E-8D6F-618C-00C3-A210B3ED6701}"/>
              </a:ext>
            </a:extLst>
          </p:cNvPr>
          <p:cNvSpPr txBox="1"/>
          <p:nvPr/>
        </p:nvSpPr>
        <p:spPr>
          <a:xfrm>
            <a:off x="990600" y="8145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238496070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8073AF-1B99-9033-950B-1A30D4B3BAC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3F44F498-C211-3672-A392-E301F9C146E8}"/>
              </a:ext>
            </a:extLst>
          </p:cNvPr>
          <p:cNvSpPr txBox="1"/>
          <p:nvPr/>
        </p:nvSpPr>
        <p:spPr>
          <a:xfrm>
            <a:off x="1076827" y="2565785"/>
            <a:ext cx="16068173" cy="507523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8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sources internationales du droit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trois sources internationales majeures existent :</a:t>
            </a:r>
          </a:p>
          <a:p>
            <a:pPr marL="571500" marR="0" lvl="0" indent="-571500" algn="just" defTabSz="914400" rtl="0" eaLnBrk="1" fontAlgn="auto" latinLnBrk="0" hangingPunct="1">
              <a:lnSpc>
                <a:spcPct val="110000"/>
              </a:lnSpc>
              <a:spcBef>
                <a:spcPts val="0"/>
              </a:spcBef>
              <a:spcAft>
                <a:spcPts val="600"/>
              </a:spcAft>
              <a:buClrTx/>
              <a:buSzTx/>
              <a:buFontTx/>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traités internationaux</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571500" marR="0" lvl="0" indent="-571500" algn="just" defTabSz="914400" rtl="0" eaLnBrk="1" fontAlgn="auto" latinLnBrk="0" hangingPunct="1">
              <a:lnSpc>
                <a:spcPct val="110000"/>
              </a:lnSpc>
              <a:spcBef>
                <a:spcPts val="0"/>
              </a:spcBef>
              <a:spcAft>
                <a:spcPts val="600"/>
              </a:spcAft>
              <a:buClrTx/>
              <a:buSzTx/>
              <a:buFontTx/>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 communautaire</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au sein duquel on retrouve les règlements, les directives et les décisions ;</a:t>
            </a:r>
            <a:endPar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571500" marR="0" lvl="0" indent="-571500" algn="just" defTabSz="914400" rtl="0" eaLnBrk="1" fontAlgn="auto" latinLnBrk="0" hangingPunct="1">
              <a:lnSpc>
                <a:spcPct val="110000"/>
              </a:lnSpc>
              <a:spcBef>
                <a:spcPts val="0"/>
              </a:spcBef>
              <a:spcAft>
                <a:spcPts val="600"/>
              </a:spcAft>
              <a:buClrTx/>
              <a:buSzTx/>
              <a:buFontTx/>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traités du Conseil de l’Europe</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Éliane Damette et Françoise </a:t>
            </a:r>
            <a:r>
              <a:rPr kumimoji="0" lang="fr-FR" sz="28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Dargirolle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Méthode de français juridique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13-14.</a:t>
            </a:r>
          </a:p>
        </p:txBody>
      </p:sp>
      <p:sp>
        <p:nvSpPr>
          <p:cNvPr id="3" name="TextBox 2">
            <a:extLst>
              <a:ext uri="{FF2B5EF4-FFF2-40B4-BE49-F238E27FC236}">
                <a16:creationId xmlns:a16="http://schemas.microsoft.com/office/drawing/2014/main" id="{A2FB559F-FEF1-BFEC-BE04-E17D2764C9DA}"/>
              </a:ext>
            </a:extLst>
          </p:cNvPr>
          <p:cNvSpPr txBox="1"/>
          <p:nvPr/>
        </p:nvSpPr>
        <p:spPr>
          <a:xfrm>
            <a:off x="1028700" y="10431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620658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Freeform 2"/>
          <p:cNvSpPr/>
          <p:nvPr/>
        </p:nvSpPr>
        <p:spPr>
          <a:xfrm rot="5400000">
            <a:off x="8877300" y="876302"/>
            <a:ext cx="10287000" cy="8534399"/>
          </a:xfrm>
          <a:custGeom>
            <a:avLst/>
            <a:gdLst/>
            <a:ahLst/>
            <a:cxnLst/>
            <a:rect l="l" t="t" r="r" b="b"/>
            <a:pathLst>
              <a:path w="20694040" h="19012649">
                <a:moveTo>
                  <a:pt x="0" y="0"/>
                </a:moveTo>
                <a:lnTo>
                  <a:pt x="20694040" y="0"/>
                </a:lnTo>
                <a:lnTo>
                  <a:pt x="20694040" y="19012649"/>
                </a:lnTo>
                <a:lnTo>
                  <a:pt x="0" y="19012649"/>
                </a:lnTo>
                <a:lnTo>
                  <a:pt x="0" y="0"/>
                </a:lnTo>
                <a:close/>
              </a:path>
            </a:pathLst>
          </a:custGeom>
          <a:blipFill>
            <a:blip r:embed="rId2"/>
            <a:stretch>
              <a:fillRect l="-31910" t="-122777" r="-69257"/>
            </a:stretch>
          </a:blipFill>
        </p:spPr>
        <p:txBody>
          <a:bodyPr/>
          <a:lstStyle/>
          <a:p>
            <a:endParaRPr lang="it-IT"/>
          </a:p>
        </p:txBody>
      </p:sp>
      <p:sp>
        <p:nvSpPr>
          <p:cNvPr id="3" name="TextBox 3"/>
          <p:cNvSpPr txBox="1"/>
          <p:nvPr/>
        </p:nvSpPr>
        <p:spPr>
          <a:xfrm>
            <a:off x="152400" y="1143893"/>
            <a:ext cx="11430000" cy="2462213"/>
          </a:xfrm>
          <a:prstGeom prst="rect">
            <a:avLst/>
          </a:prstGeom>
        </p:spPr>
        <p:txBody>
          <a:bodyPr wrap="square" lIns="0" tIns="0" rIns="0" bIns="0" rtlCol="0" anchor="t">
            <a:spAutoFit/>
          </a:bodyPr>
          <a:lstStyle/>
          <a:p>
            <a:pPr algn="ctr">
              <a:spcBef>
                <a:spcPct val="0"/>
              </a:spcBef>
            </a:pPr>
            <a:r>
              <a:rPr kumimoji="0" lang="fr-FR" sz="8000" b="0" i="0" u="none" strike="noStrike" kern="1200" cap="none" spc="0" normalizeH="0" baseline="0" noProof="0" dirty="0">
                <a:ln>
                  <a:noFill/>
                </a:ln>
                <a:solidFill>
                  <a:srgbClr val="FFFFFF"/>
                </a:solidFill>
                <a:effectLst/>
                <a:uLnTx/>
                <a:uFillTx/>
                <a:latin typeface="Glacial Indifference"/>
                <a:ea typeface="+mn-ea"/>
                <a:cs typeface="+mn-cs"/>
              </a:rPr>
              <a:t>Volet I : </a:t>
            </a:r>
            <a:endParaRPr lang="fr-FR" sz="8000" dirty="0">
              <a:solidFill>
                <a:srgbClr val="FFFFFF"/>
              </a:solidFill>
              <a:latin typeface="Glacial Indifference"/>
            </a:endParaRPr>
          </a:p>
          <a:p>
            <a:pPr marL="0" lvl="0" indent="0" algn="ctr">
              <a:spcBef>
                <a:spcPct val="0"/>
              </a:spcBef>
            </a:pPr>
            <a:r>
              <a:rPr lang="fr-FR" sz="8000" dirty="0">
                <a:solidFill>
                  <a:srgbClr val="FFFFFF"/>
                </a:solidFill>
                <a:latin typeface="Glacial Indifference"/>
              </a:rPr>
              <a:t>Langue et pouvoir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D769A82-C1A8-C614-8E3D-0892D9F8529D}"/>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1B94DC2-BE37-1A49-D706-4A20429C9EA8}"/>
              </a:ext>
            </a:extLst>
          </p:cNvPr>
          <p:cNvSpPr txBox="1"/>
          <p:nvPr/>
        </p:nvSpPr>
        <p:spPr>
          <a:xfrm>
            <a:off x="10287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07E969A0-3838-E1E0-B696-5A8F4A5184E0}"/>
              </a:ext>
            </a:extLst>
          </p:cNvPr>
          <p:cNvSpPr txBox="1"/>
          <p:nvPr/>
        </p:nvSpPr>
        <p:spPr>
          <a:xfrm>
            <a:off x="1076827" y="2857500"/>
            <a:ext cx="16220573" cy="6069354"/>
          </a:xfrm>
          <a:prstGeom prst="rect">
            <a:avLst/>
          </a:prstGeom>
        </p:spPr>
        <p:txBody>
          <a:bodyPr wrap="square" lIns="0" tIns="0" rIns="0" bIns="0" rtlCol="0" anchor="t">
            <a:spAutoFit/>
          </a:bodyPr>
          <a:lstStyle/>
          <a:p>
            <a:pPr algn="just">
              <a:lnSpc>
                <a:spcPct val="110000"/>
              </a:lnSpc>
              <a:spcAft>
                <a:spcPts val="1200"/>
              </a:spcAft>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discours de la presse ordinaire se caractérisent par une hétérogénéité diffuse à plusieurs niveaux.</a:t>
            </a:r>
          </a:p>
          <a:p>
            <a:pPr algn="just">
              <a:lnSpc>
                <a:spcPct val="110000"/>
              </a:lnSpc>
            </a:pPr>
            <a:r>
              <a:rPr lang="fr-FR" sz="3600" dirty="0">
                <a:solidFill>
                  <a:srgbClr val="F9FAFD"/>
                </a:solidFill>
                <a:latin typeface="Glacial Indifference" panose="020B0604020202020204" charset="0"/>
              </a:rPr>
              <a:t>L’une d’entre elles est l’</a:t>
            </a:r>
            <a:r>
              <a:rPr lang="fr-FR" sz="3600" u="sng" dirty="0">
                <a:solidFill>
                  <a:srgbClr val="F9FAFD"/>
                </a:solidFill>
                <a:latin typeface="Glacial Indifference" panose="020B0604020202020204" charset="0"/>
              </a:rPr>
              <a:t>hétérogénéité énonciative</a:t>
            </a:r>
            <a:r>
              <a:rPr lang="fr-FR" sz="3600" dirty="0">
                <a:solidFill>
                  <a:srgbClr val="F9FAFD"/>
                </a:solidFill>
                <a:latin typeface="Glacial Indifference" panose="020B0604020202020204" charset="0"/>
              </a:rPr>
              <a:t>, qui peut se manifester de différentes manières, « par le marquage de </a:t>
            </a:r>
            <a:r>
              <a:rPr lang="fr-FR" sz="3600" u="sng" dirty="0">
                <a:solidFill>
                  <a:srgbClr val="F9FAFD"/>
                </a:solidFill>
                <a:latin typeface="Glacial Indifference" panose="020B0604020202020204" charset="0"/>
              </a:rPr>
              <a:t>paroles ou de mots cités</a:t>
            </a:r>
            <a:r>
              <a:rPr lang="fr-FR" sz="3600" dirty="0">
                <a:solidFill>
                  <a:srgbClr val="F9FAFD"/>
                </a:solidFill>
                <a:latin typeface="Glacial Indifference" panose="020B0604020202020204" charset="0"/>
              </a:rPr>
              <a:t> ou empruntés lorsqu’ils sont par exemple guillemetés […], ou par la présence de </a:t>
            </a:r>
            <a:r>
              <a:rPr lang="fr-FR" sz="3600" u="sng" dirty="0">
                <a:solidFill>
                  <a:srgbClr val="F9FAFD"/>
                </a:solidFill>
                <a:latin typeface="Glacial Indifference" panose="020B0604020202020204" charset="0"/>
              </a:rPr>
              <a:t>verbes introducteurs de paroles rapportées</a:t>
            </a:r>
            <a:r>
              <a:rPr lang="fr-FR" sz="3600" dirty="0">
                <a:solidFill>
                  <a:srgbClr val="F9FAFD"/>
                </a:solidFill>
                <a:latin typeface="Glacial Indifference" panose="020B0604020202020204" charset="0"/>
              </a:rPr>
              <a:t>, ou plus insidieusement par l’usage […] de </a:t>
            </a:r>
            <a:r>
              <a:rPr lang="fr-FR" sz="3600" u="sng" dirty="0">
                <a:solidFill>
                  <a:srgbClr val="F9FAFD"/>
                </a:solidFill>
                <a:latin typeface="Glacial Indifference" panose="020B0604020202020204" charset="0"/>
              </a:rPr>
              <a:t>mots ou de formulations qui ont été dits par d’autres</a:t>
            </a:r>
            <a:r>
              <a:rPr lang="fr-FR" sz="3600" dirty="0">
                <a:solidFill>
                  <a:srgbClr val="F9FAFD"/>
                </a:solidFill>
                <a:latin typeface="Glacial Indifference" panose="020B0604020202020204" charset="0"/>
              </a:rPr>
              <a:t> mais qui ne fonctionnent comme </a:t>
            </a:r>
            <a:r>
              <a:rPr lang="fr-FR" sz="3600" i="1" dirty="0">
                <a:solidFill>
                  <a:srgbClr val="F9FAFD"/>
                </a:solidFill>
                <a:latin typeface="Glacial Indifference" panose="020B0604020202020204" charset="0"/>
              </a:rPr>
              <a:t>rappels mémoriels</a:t>
            </a:r>
            <a:r>
              <a:rPr lang="fr-FR" sz="3600" dirty="0">
                <a:solidFill>
                  <a:srgbClr val="F9FAFD"/>
                </a:solidFill>
                <a:latin typeface="Glacial Indifference" panose="020B0604020202020204" charset="0"/>
              </a:rPr>
              <a:t> que pour les locuteurs capables de décoder l’</a:t>
            </a:r>
            <a:r>
              <a:rPr lang="fr-FR" sz="3600" u="sng" dirty="0">
                <a:solidFill>
                  <a:srgbClr val="F9FAFD"/>
                </a:solidFill>
                <a:latin typeface="Glacial Indifference" panose="020B0604020202020204" charset="0"/>
              </a:rPr>
              <a:t>allusion</a:t>
            </a:r>
            <a:r>
              <a:rPr lang="fr-FR" sz="3600" dirty="0">
                <a:solidFill>
                  <a:srgbClr val="F9FAFD"/>
                </a:solidFill>
                <a:latin typeface="Glacial Indifference" panose="020B0604020202020204" charset="0"/>
              </a:rPr>
              <a:t> à dire antérieurs ».</a:t>
            </a:r>
          </a:p>
          <a:p>
            <a:pPr algn="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 12.</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912160563"/>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E161611-9724-142F-F208-AB873CD393A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B05188D-32FD-C27C-3AAC-95DC2873F62A}"/>
              </a:ext>
            </a:extLst>
          </p:cNvPr>
          <p:cNvSpPr txBox="1"/>
          <p:nvPr/>
        </p:nvSpPr>
        <p:spPr>
          <a:xfrm>
            <a:off x="990600" y="2476500"/>
            <a:ext cx="16220573" cy="476592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Deux exemples :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Directive 2010/64/UE du Parlement Européen et du Conseil relative au droit à l’interprétation et à la traduction dans le cadre des procédures pénales</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Directive 2012/29/UE du Parlement européen et du Conseil établissant du 25 octobre 2012 des normes minimales concernant les droits, le soutien et la protection des victimes de la criminalité</a:t>
            </a:r>
            <a:endPar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2">
            <a:extLst>
              <a:ext uri="{FF2B5EF4-FFF2-40B4-BE49-F238E27FC236}">
                <a16:creationId xmlns:a16="http://schemas.microsoft.com/office/drawing/2014/main" id="{6080E803-4725-AEB3-4557-36566996E85D}"/>
              </a:ext>
            </a:extLst>
          </p:cNvPr>
          <p:cNvSpPr txBox="1"/>
          <p:nvPr/>
        </p:nvSpPr>
        <p:spPr>
          <a:xfrm>
            <a:off x="914400" y="966986"/>
            <a:ext cx="11468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a:t>
            </a:r>
          </a:p>
        </p:txBody>
      </p:sp>
    </p:spTree>
    <p:extLst>
      <p:ext uri="{BB962C8B-B14F-4D97-AF65-F5344CB8AC3E}">
        <p14:creationId xmlns:p14="http://schemas.microsoft.com/office/powerpoint/2010/main" val="367412579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C598C2F-DC04-2DDF-DBB1-D503060E71E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C48A75A-454F-997C-17C8-E77E3BF2E18E}"/>
              </a:ext>
            </a:extLst>
          </p:cNvPr>
          <p:cNvSpPr txBox="1"/>
          <p:nvPr/>
        </p:nvSpPr>
        <p:spPr>
          <a:xfrm>
            <a:off x="1076827" y="1562100"/>
            <a:ext cx="16220573" cy="849142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Directive 2010/64/UE du Parlement Européen et du Conseil relative au droit à l’interprétation et à la traduction dans le cadre des procédures pénales</a:t>
            </a:r>
            <a:endPar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1 - Objet et champ d’application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La présente directive définit des règles concernant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 à l’interprétation et à la traduction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dans le cadre des procédures pénales et des procédures relatives à l’exécution d’un mandat d’arrêt européen.</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   Le droit visé au paragraphe 1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s’applique aux personnes dès le moment où elles sont informées par les autorités compétentes d’un État membre, par notification officielle ou par tout autre moyen, qu’elles sont suspectées ou poursuivies pour avoir commis une infraction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jusqu’au terme de la procédure, qui s’entend comme la détermination définitive de la question de savoir si elles ont commis l’infraction, y compris, le cas échéant, la condamnation et la décision rendue sur tout appel ».</a:t>
            </a:r>
          </a:p>
        </p:txBody>
      </p:sp>
      <p:sp>
        <p:nvSpPr>
          <p:cNvPr id="3" name="TextBox 2">
            <a:extLst>
              <a:ext uri="{FF2B5EF4-FFF2-40B4-BE49-F238E27FC236}">
                <a16:creationId xmlns:a16="http://schemas.microsoft.com/office/drawing/2014/main" id="{321A8144-B880-5CCA-E7EA-CBCECEF6A03B}"/>
              </a:ext>
            </a:extLst>
          </p:cNvPr>
          <p:cNvSpPr txBox="1"/>
          <p:nvPr/>
        </p:nvSpPr>
        <p:spPr>
          <a:xfrm>
            <a:off x="990600" y="2667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3296608517"/>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932DDCD-4E43-B84F-4032-D33D4E130DA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5C3F81B-4241-12DB-981D-1A65C9F89081}"/>
              </a:ext>
            </a:extLst>
          </p:cNvPr>
          <p:cNvSpPr txBox="1"/>
          <p:nvPr/>
        </p:nvSpPr>
        <p:spPr>
          <a:xfrm>
            <a:off x="1076827" y="1677122"/>
            <a:ext cx="16220573" cy="758117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2 - Droit à l’interprétation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Les États membres veillent à ce que les suspects ou les personnes poursuivies qui ne parlent ou ne comprennent pas la langue de la procédure pénale concernée se voient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offrir sans délai l’assistance d’un interprète durant cette procédure pénale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devant les services d’enquête et les autorités judiciaires, y compris durant les interrogatoires menés par la police, toutes les audiences et les éventuelles audiences intermédiaires requises.</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   Si cela est nécessaire pour garantir le caractère équitable de la procédure, les États membres veillent à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mise à disposition d’un interprète lors des communications entre les suspects ou les personnes poursuivies et leur conseil juridique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ayant un lien direct avec tout interrogatoire ou toute audience pendant la procédure, ou en cas d’introduction d’un recours ou d’autres demandes dans le cadre de la procédure ».</a:t>
            </a:r>
          </a:p>
        </p:txBody>
      </p:sp>
      <p:sp>
        <p:nvSpPr>
          <p:cNvPr id="3" name="TextBox 2">
            <a:extLst>
              <a:ext uri="{FF2B5EF4-FFF2-40B4-BE49-F238E27FC236}">
                <a16:creationId xmlns:a16="http://schemas.microsoft.com/office/drawing/2014/main" id="{63CFEA36-EAEC-6138-4080-89BF3B2D4B6C}"/>
              </a:ext>
            </a:extLst>
          </p:cNvPr>
          <p:cNvSpPr txBox="1"/>
          <p:nvPr/>
        </p:nvSpPr>
        <p:spPr>
          <a:xfrm>
            <a:off x="990600" y="338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198933261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140A149-0B72-C76B-67FB-0CCE276774A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9179E75-1EA9-C412-E523-2C443B20AD07}"/>
              </a:ext>
            </a:extLst>
          </p:cNvPr>
          <p:cNvSpPr txBox="1"/>
          <p:nvPr/>
        </p:nvSpPr>
        <p:spPr>
          <a:xfrm>
            <a:off x="1038727" y="1714500"/>
            <a:ext cx="16220573" cy="807977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2 - Droit à l’interprétation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3.  Le droit à l’interprétation visé aux paragraphes 1 et 2 comprend l’assistance appropriée apportée aux personnes présentant 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troubles de l’audition ou de la parole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4.   Les États membres veillent à la mise en place d’une procédure ou d’un mécanisme permettant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vérifier si les suspects ou les personnes poursuivies parlent et comprennent la langue de la procédure pénale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s’ils ont besoin de l’assistance d’un interprète.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5.   Les États membres veillent à ce que, conformément aux procédures prévues par le droit national, les suspects ou les personnes poursuivies aient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 de contester la décision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concluant qu’une interprétation n’est pas nécessaire et, lorsque ce service a été offert, la possibilité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 plaindre de ce que la qualité de l’interprétation est insuffisante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garantir le caractère équitable de la procédure».</a:t>
            </a:r>
          </a:p>
        </p:txBody>
      </p:sp>
      <p:sp>
        <p:nvSpPr>
          <p:cNvPr id="3" name="TextBox 2">
            <a:extLst>
              <a:ext uri="{FF2B5EF4-FFF2-40B4-BE49-F238E27FC236}">
                <a16:creationId xmlns:a16="http://schemas.microsoft.com/office/drawing/2014/main" id="{D09C4035-4B7A-9F3A-3293-443355F7C06D}"/>
              </a:ext>
            </a:extLst>
          </p:cNvPr>
          <p:cNvSpPr txBox="1"/>
          <p:nvPr/>
        </p:nvSpPr>
        <p:spPr>
          <a:xfrm>
            <a:off x="990600" y="4150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1946927642"/>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1191EFC-1E29-92A4-C5F6-4F9CB1BBCB7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049819A-7F49-8736-5ABC-E917E9D5E185}"/>
              </a:ext>
            </a:extLst>
          </p:cNvPr>
          <p:cNvSpPr txBox="1"/>
          <p:nvPr/>
        </p:nvSpPr>
        <p:spPr>
          <a:xfrm>
            <a:off x="1076827" y="2215756"/>
            <a:ext cx="16220573" cy="666092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2 - Droit à l’interprétation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6.  Le cas échéant, il est possible de recourir à 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moyens techniques de communication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tels que la visioconférence, le téléphone ou l’internet, sauf si la présence physique de l’interprète est requise pour garantir le caractère équitable de la procédure.</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8.  L’interprétation prévue par le présent article est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une qualité suffisante pour garantir le caractère équitable de la procédure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notamment en veillant à ce que les suspects ou les personnes poursuivies aient connaissance des faits qui leur sont reprochés et soient en mesure d’exercer leurs droits de défense ».</a:t>
            </a:r>
          </a:p>
        </p:txBody>
      </p:sp>
      <p:sp>
        <p:nvSpPr>
          <p:cNvPr id="3" name="TextBox 2">
            <a:extLst>
              <a:ext uri="{FF2B5EF4-FFF2-40B4-BE49-F238E27FC236}">
                <a16:creationId xmlns:a16="http://schemas.microsoft.com/office/drawing/2014/main" id="{D94CF291-2A36-714E-20AC-E07294627B53}"/>
              </a:ext>
            </a:extLst>
          </p:cNvPr>
          <p:cNvSpPr txBox="1"/>
          <p:nvPr/>
        </p:nvSpPr>
        <p:spPr>
          <a:xfrm>
            <a:off x="990600" y="719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1737777711"/>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97C58B6-B1C3-AEEE-70AC-608965432FE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27C0FA6-3FFB-3D3B-9EF6-828FF7B73F9C}"/>
              </a:ext>
            </a:extLst>
          </p:cNvPr>
          <p:cNvSpPr txBox="1"/>
          <p:nvPr/>
        </p:nvSpPr>
        <p:spPr>
          <a:xfrm>
            <a:off x="1076827" y="1968892"/>
            <a:ext cx="16220573" cy="723646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3 - Droit à la traduction des documents essentiels</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Les États membres veillent à ce que les suspects ou les personnes poursuivies qui ne comprennent pas la langue de la procédure pénale concernée bénéficient, dans un délai raisonnable, de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traduction écrite de tous les documents essentiels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leur permettre d’exercer leurs droits de défense et pour garantir le caractère équitable de la procédure.</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   Parmi ces documents essentiels figurent toute décision privative de liberté, toutes charges ou tout acte d’accusation, et tout jugement.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3.   Les autorités compétentes décident cas par cas si tout autre document est essentiel. Les suspects ou les personnes poursuivies, ou leur conseil juridique, peuvent présenter une demande motivée à cet effet ».</a:t>
            </a:r>
          </a:p>
        </p:txBody>
      </p:sp>
      <p:sp>
        <p:nvSpPr>
          <p:cNvPr id="3" name="TextBox 2">
            <a:extLst>
              <a:ext uri="{FF2B5EF4-FFF2-40B4-BE49-F238E27FC236}">
                <a16:creationId xmlns:a16="http://schemas.microsoft.com/office/drawing/2014/main" id="{E58BD3D0-B16B-C1F2-45A5-28627583B4D4}"/>
              </a:ext>
            </a:extLst>
          </p:cNvPr>
          <p:cNvSpPr txBox="1"/>
          <p:nvPr/>
        </p:nvSpPr>
        <p:spPr>
          <a:xfrm>
            <a:off x="990600" y="567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37303159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F97BD48-D079-5989-A053-F8472F8D283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6AECD5A-ED95-EB13-4A8F-55102ADF6D97}"/>
              </a:ext>
            </a:extLst>
          </p:cNvPr>
          <p:cNvSpPr txBox="1"/>
          <p:nvPr/>
        </p:nvSpPr>
        <p:spPr>
          <a:xfrm>
            <a:off x="1076827" y="2021832"/>
            <a:ext cx="16220573" cy="723646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3 - Droit à la traduction des documents essentiels</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4.   Il n’est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obligatoire de traduire les passages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des documents essentiels qui ne sont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pertinents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permettre aux suspects ou aux personnes poursuivies d’avoir connaissance des faits qui leur sont reprochés.</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5.   Les États membres veillent à ce que, conformément aux procédures prévues par le droit national, les suspects ou les personnes poursuivies aient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 de contester la décision concluant à l’inutilité de traduire des documents ou des passages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ces documents et que, lorsqu’une traduction est fournie, ils aient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possibilité de se plaindre de ce que la qualité de la traduction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ne permet pas de garantir le caractère équitable de la procédure.</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106B6271-21C0-49AB-64D9-97C5934BFB09}"/>
              </a:ext>
            </a:extLst>
          </p:cNvPr>
          <p:cNvSpPr txBox="1"/>
          <p:nvPr/>
        </p:nvSpPr>
        <p:spPr>
          <a:xfrm>
            <a:off x="990600" y="567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332603036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03FFAA9-7B37-1FF2-B978-858E5413F155}"/>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112CF93-838D-4AF8-C7BF-7EBDD3E989DE}"/>
              </a:ext>
            </a:extLst>
          </p:cNvPr>
          <p:cNvSpPr txBox="1"/>
          <p:nvPr/>
        </p:nvSpPr>
        <p:spPr>
          <a:xfrm>
            <a:off x="1076827" y="1441182"/>
            <a:ext cx="16220573" cy="865531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3 - Droit à la traduction des documents essentiels</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7.   À titre d’exception aux règles générales fixées aux paragraphes 1, 2, 3 et 6,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une traduction orale ou un résumé oral des documents essentiels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peuvent être fournis à la place d’une traduction écrite, à condition que cette traduction orale ou ce résumé oral ne portent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atteinte au caractère équitable de la procédure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8.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 cas de renonciation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au droit à la traduction des documents visés au présent article, les suspects ou les personnes poursuivies doivent avoir préalablement été conseillés juridiquement ou informés pleinement par tout autre moyen des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conséquences de cette renonciation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celle-ci doit être sans équivoque et formulée de plein gré.</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9.   La traduction prévue par le présent article est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une qualité suffisante pour garantir le caractère équitable de la procédure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notamment en veillant à ce que les suspects ou les personnes poursuivies aient connaissance des faits qui leur sont reprochés et soient en mesure d’exercer leurs droits de défense ».</a:t>
            </a:r>
          </a:p>
        </p:txBody>
      </p:sp>
      <p:sp>
        <p:nvSpPr>
          <p:cNvPr id="3" name="TextBox 2">
            <a:extLst>
              <a:ext uri="{FF2B5EF4-FFF2-40B4-BE49-F238E27FC236}">
                <a16:creationId xmlns:a16="http://schemas.microsoft.com/office/drawing/2014/main" id="{42369431-261B-6120-F664-A899C8A63CD6}"/>
              </a:ext>
            </a:extLst>
          </p:cNvPr>
          <p:cNvSpPr txBox="1"/>
          <p:nvPr/>
        </p:nvSpPr>
        <p:spPr>
          <a:xfrm>
            <a:off x="1028700" y="2626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425301529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2484195-3FC8-F0E3-E0CF-9DEEB65074F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223863E-0A25-B30E-E9FD-C1F4A70B335F}"/>
              </a:ext>
            </a:extLst>
          </p:cNvPr>
          <p:cNvSpPr txBox="1"/>
          <p:nvPr/>
        </p:nvSpPr>
        <p:spPr>
          <a:xfrm>
            <a:off x="1076827" y="2592034"/>
            <a:ext cx="16220573" cy="217046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4 - Frais d’interprétation et de traduction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États membres prennent en charge les frais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d’interprétation et de traduction résultant de l’application des articles 2 et 3 quelle que soit l’issue de la procédure ».</a:t>
            </a:r>
          </a:p>
        </p:txBody>
      </p:sp>
      <p:sp>
        <p:nvSpPr>
          <p:cNvPr id="3" name="TextBox 2">
            <a:extLst>
              <a:ext uri="{FF2B5EF4-FFF2-40B4-BE49-F238E27FC236}">
                <a16:creationId xmlns:a16="http://schemas.microsoft.com/office/drawing/2014/main" id="{2C545435-E8D6-3F78-DD84-C64428D6625B}"/>
              </a:ext>
            </a:extLst>
          </p:cNvPr>
          <p:cNvSpPr txBox="1"/>
          <p:nvPr/>
        </p:nvSpPr>
        <p:spPr>
          <a:xfrm>
            <a:off x="1028700" y="948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241186096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5BAFAC2-305C-62A9-E836-997B87A03FF5}"/>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59D2686-1904-3D13-4E14-9FDEAF15BAAD}"/>
              </a:ext>
            </a:extLst>
          </p:cNvPr>
          <p:cNvSpPr txBox="1"/>
          <p:nvPr/>
        </p:nvSpPr>
        <p:spPr>
          <a:xfrm>
            <a:off x="1076827" y="1790700"/>
            <a:ext cx="16220573" cy="781201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5 - Qualité de l’interprétation et de la traduction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États membres prennent des mesures concrètes pour assurer que l’interprétation et la traduction fournies correspondent à la qualité exigée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l’article 2, paragraphe 8, et à l’article 3, paragraphe 9.</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   Afin de disposer de services d’interprétation et de traduction adéquats et de faciliter un accès efficace à ceux-ci,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États membres s’efforcent de dresser un ou plusieurs registres de traducteurs et d’interprètes indépendants possédant les qualifications requises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Une fois établis, ces registres sont, le cas échéant, mis à la disposition des conseils juridiques et des autorités concernées.</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3.   Les États membres veillent à ce que les interprètes et les traducteurs soient tenus de respecter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confidentialité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l’interprétation et des traductions fournies au titre de la présente directive ».</a:t>
            </a:r>
          </a:p>
        </p:txBody>
      </p:sp>
      <p:sp>
        <p:nvSpPr>
          <p:cNvPr id="3" name="TextBox 2">
            <a:extLst>
              <a:ext uri="{FF2B5EF4-FFF2-40B4-BE49-F238E27FC236}">
                <a16:creationId xmlns:a16="http://schemas.microsoft.com/office/drawing/2014/main" id="{A8F60F84-E475-16F1-06CB-5A1771A675A4}"/>
              </a:ext>
            </a:extLst>
          </p:cNvPr>
          <p:cNvSpPr txBox="1"/>
          <p:nvPr/>
        </p:nvSpPr>
        <p:spPr>
          <a:xfrm>
            <a:off x="1028700" y="4191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19966027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5A87499-B05A-6E3D-91AA-DEE5C770210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098F98D-E40B-D9BC-2CC6-BAF2500BE25B}"/>
              </a:ext>
            </a:extLst>
          </p:cNvPr>
          <p:cNvSpPr txBox="1"/>
          <p:nvPr/>
        </p:nvSpPr>
        <p:spPr>
          <a:xfrm>
            <a:off x="990600" y="8763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F861D077-C305-F557-1E68-6C056AF6A577}"/>
              </a:ext>
            </a:extLst>
          </p:cNvPr>
          <p:cNvSpPr txBox="1"/>
          <p:nvPr/>
        </p:nvSpPr>
        <p:spPr>
          <a:xfrm>
            <a:off x="1076827" y="2575084"/>
            <a:ext cx="16220573" cy="7140416"/>
          </a:xfrm>
          <a:prstGeom prst="rect">
            <a:avLst/>
          </a:prstGeom>
        </p:spPr>
        <p:txBody>
          <a:bodyPr wrap="square" lIns="0" tIns="0" rIns="0" bIns="0" rtlCol="0" anchor="t">
            <a:spAutoFit/>
          </a:bodyPr>
          <a:lstStyle/>
          <a:p>
            <a:pPr algn="just">
              <a:lnSpc>
                <a:spcPct val="110000"/>
              </a:lnSpc>
              <a:spcAft>
                <a:spcPts val="1200"/>
              </a:spcAft>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se peut également qu’un même mot ou une même expression "perdent" les guillemets au fur et à mesure que le temps passe et que le débat et les récits à propos d’un événement évoluent</a:t>
            </a:r>
          </a:p>
          <a:p>
            <a:pPr algn="just">
              <a:lnSpc>
                <a:spcPct val="110000"/>
              </a:lnSpc>
              <a:spcAft>
                <a:spcPts val="1200"/>
              </a:spcAft>
            </a:pPr>
            <a:r>
              <a:rPr lang="fr-FR" sz="3600" dirty="0">
                <a:solidFill>
                  <a:srgbClr val="F9FAFD"/>
                </a:solidFill>
                <a:latin typeface="Glacial Indifference" panose="020B0604020202020204" charset="0"/>
              </a:rPr>
              <a:t>	↓</a:t>
            </a:r>
          </a:p>
          <a:p>
            <a:pPr algn="just">
              <a:lnSpc>
                <a:spcPct val="110000"/>
              </a:lnSpc>
              <a:spcAft>
                <a:spcPts val="2400"/>
              </a:spcAft>
            </a:pPr>
            <a:r>
              <a:rPr lang="fr-FR" sz="3600" dirty="0">
                <a:solidFill>
                  <a:srgbClr val="F9FAFD"/>
                </a:solidFill>
                <a:latin typeface="Glacial Indifference" panose="020B0604020202020204" charset="0"/>
              </a:rPr>
              <a:t>« on assiste alors au </a:t>
            </a:r>
            <a:r>
              <a:rPr lang="fr-FR" sz="3600" u="sng" dirty="0">
                <a:solidFill>
                  <a:srgbClr val="F9FAFD"/>
                </a:solidFill>
                <a:latin typeface="Glacial Indifference" panose="020B0604020202020204" charset="0"/>
              </a:rPr>
              <a:t>passage de la monstration [la citation] à l’allusion</a:t>
            </a:r>
            <a:r>
              <a:rPr lang="fr-FR" sz="3600" dirty="0">
                <a:solidFill>
                  <a:srgbClr val="F9FAFD"/>
                </a:solidFill>
                <a:latin typeface="Glacial Indifference" panose="020B0604020202020204" charset="0"/>
              </a:rPr>
              <a:t> : </a:t>
            </a:r>
            <a:r>
              <a:rPr lang="fr-FR" sz="3600" u="sng" dirty="0">
                <a:solidFill>
                  <a:srgbClr val="F9FAFD"/>
                </a:solidFill>
                <a:latin typeface="Glacial Indifference" panose="020B0604020202020204" charset="0"/>
              </a:rPr>
              <a:t>allusion réussie</a:t>
            </a:r>
            <a:r>
              <a:rPr lang="fr-FR" sz="3600" dirty="0">
                <a:solidFill>
                  <a:srgbClr val="F9FAFD"/>
                </a:solidFill>
                <a:latin typeface="Glacial Indifference" panose="020B0604020202020204" charset="0"/>
              </a:rPr>
              <a:t> si les scripteurs et lecteurs sont conscients de ces emprunts à d’autres discours […], </a:t>
            </a:r>
            <a:r>
              <a:rPr lang="fr-FR" sz="3600" u="sng" dirty="0">
                <a:solidFill>
                  <a:srgbClr val="F9FAFD"/>
                </a:solidFill>
                <a:latin typeface="Glacial Indifference" panose="020B0604020202020204" charset="0"/>
              </a:rPr>
              <a:t>allusion inconsciente</a:t>
            </a:r>
            <a:r>
              <a:rPr lang="fr-FR" sz="3600" dirty="0">
                <a:solidFill>
                  <a:srgbClr val="F9FAFD"/>
                </a:solidFill>
                <a:latin typeface="Glacial Indifference" panose="020B0604020202020204" charset="0"/>
              </a:rPr>
              <a:t> souvent due à une circulation médiatisée qu’on ne contrôle plus, </a:t>
            </a:r>
            <a:r>
              <a:rPr lang="fr-FR" sz="3600" u="sng" dirty="0">
                <a:solidFill>
                  <a:srgbClr val="F9FAFD"/>
                </a:solidFill>
                <a:latin typeface="Glacial Indifference" panose="020B0604020202020204" charset="0"/>
              </a:rPr>
              <a:t>allusion "ratée"</a:t>
            </a:r>
            <a:r>
              <a:rPr lang="fr-FR" sz="3600" dirty="0">
                <a:solidFill>
                  <a:srgbClr val="F9FAFD"/>
                </a:solidFill>
                <a:latin typeface="Glacial Indifference" panose="020B0604020202020204" charset="0"/>
              </a:rPr>
              <a:t> si les connaissances des scripteurs et lecteurs ne se recouvrent pas, </a:t>
            </a:r>
            <a:r>
              <a:rPr lang="fr-FR" sz="3600" u="sng" dirty="0">
                <a:solidFill>
                  <a:srgbClr val="F9FAFD"/>
                </a:solidFill>
                <a:latin typeface="Glacial Indifference" panose="020B0604020202020204" charset="0"/>
              </a:rPr>
              <a:t>allusion "subie"</a:t>
            </a:r>
            <a:r>
              <a:rPr lang="fr-FR" sz="3600" dirty="0">
                <a:solidFill>
                  <a:srgbClr val="F9FAFD"/>
                </a:solidFill>
                <a:latin typeface="Glacial Indifference" panose="020B0604020202020204" charset="0"/>
              </a:rPr>
              <a:t> pour certains énonciateurs lorsqu’elle est, à leur insu, faite par certains lecteurs ou certaines classes de destinataires ».</a:t>
            </a:r>
          </a:p>
          <a:p>
            <a:pPr algn="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 48.</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3709142993"/>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8AF6A8D-F4D3-88B1-EFB8-98DF83DB803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102AAD9-3D1C-D258-A93F-B8DF87E82913}"/>
              </a:ext>
            </a:extLst>
          </p:cNvPr>
          <p:cNvSpPr txBox="1"/>
          <p:nvPr/>
        </p:nvSpPr>
        <p:spPr>
          <a:xfrm>
            <a:off x="1076827" y="2271065"/>
            <a:ext cx="16220573" cy="4472635"/>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6 - Formation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Sans préjudice de l’indépendance de la justice ni de la diversité dans l’organisation des ordres judiciaires dans l’Union, les États membres demandent aux personnes chargées de la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formation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des juges, des procureurs et du personnel de justice intervenant dans les procédures pénales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d’accorder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attention particulière aux spécificités de la communication avec l’assistance d’un interprète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afin d’assurer une communication efficace et effective ».</a:t>
            </a:r>
          </a:p>
        </p:txBody>
      </p:sp>
      <p:sp>
        <p:nvSpPr>
          <p:cNvPr id="3" name="TextBox 2">
            <a:extLst>
              <a:ext uri="{FF2B5EF4-FFF2-40B4-BE49-F238E27FC236}">
                <a16:creationId xmlns:a16="http://schemas.microsoft.com/office/drawing/2014/main" id="{4AD1DC9B-43D7-45CF-9EEE-CEB7602649B4}"/>
              </a:ext>
            </a:extLst>
          </p:cNvPr>
          <p:cNvSpPr txBox="1"/>
          <p:nvPr/>
        </p:nvSpPr>
        <p:spPr>
          <a:xfrm>
            <a:off x="990600" y="7960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1940154152"/>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D5D3749-A3A5-C656-2729-A5D305AE270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6AD4220-8E18-CEEE-17CD-81687454DAE7}"/>
              </a:ext>
            </a:extLst>
          </p:cNvPr>
          <p:cNvSpPr txBox="1"/>
          <p:nvPr/>
        </p:nvSpPr>
        <p:spPr>
          <a:xfrm>
            <a:off x="1076827" y="2265448"/>
            <a:ext cx="16220573" cy="608538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9 – Transposition</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Les États membres mettent en vigueur les dispositions législatives, réglementaires et administratives nécessaires pour se conformer à la présente directive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au plus tard le 27 octobre 2013</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   Les États membres communiquent à la Commission le texte de ces dispositions.</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3.   Lorsque les États membres adoptent ces dispositions, celles-ci contiennent une référence à la présente directive ou sont accompagnées d’une telle référence lors de leur publication officielle. Les modalités de cette référence sont arrêtées par les États membres ».</a:t>
            </a:r>
          </a:p>
        </p:txBody>
      </p:sp>
      <p:sp>
        <p:nvSpPr>
          <p:cNvPr id="3" name="TextBox 2">
            <a:extLst>
              <a:ext uri="{FF2B5EF4-FFF2-40B4-BE49-F238E27FC236}">
                <a16:creationId xmlns:a16="http://schemas.microsoft.com/office/drawing/2014/main" id="{F31F096E-607D-8AD2-E257-573CBA4B648F}"/>
              </a:ext>
            </a:extLst>
          </p:cNvPr>
          <p:cNvSpPr txBox="1"/>
          <p:nvPr/>
        </p:nvSpPr>
        <p:spPr>
          <a:xfrm>
            <a:off x="990600" y="8001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255440899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F862CF4-A4BC-606A-C5F2-7D5F2FA4C16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5115B12-591A-E736-41E5-191259598A48}"/>
              </a:ext>
            </a:extLst>
          </p:cNvPr>
          <p:cNvSpPr txBox="1"/>
          <p:nvPr/>
        </p:nvSpPr>
        <p:spPr>
          <a:xfrm>
            <a:off x="1076827" y="1638300"/>
            <a:ext cx="16220573" cy="8227509"/>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10 - Rapport</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4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Commission présente au Parlement européen et au Conseil, au plus tard le 27 octobre 2014,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rapport visant à déterminer dans quelle mesure les États membres ont pris les dispositions nécessaires pour se conformer à la présente directive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rapport étant accompagné, le cas échéant, de propositions législatives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11 - Entrée en vigueur</a:t>
            </a:r>
          </a:p>
          <a:p>
            <a:pPr marL="0" marR="0" lvl="0" indent="0" algn="just" defTabSz="914400" rtl="0" eaLnBrk="1" fontAlgn="auto" latinLnBrk="0" hangingPunct="1">
              <a:lnSpc>
                <a:spcPct val="110000"/>
              </a:lnSpc>
              <a:spcBef>
                <a:spcPts val="0"/>
              </a:spcBef>
              <a:spcAft>
                <a:spcPts val="42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La présente directive entre en vigueur le vingtième jour suivant celui de sa publication au Journal officiel de l’Union européenne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12 - Destinataires</a:t>
            </a:r>
          </a:p>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Les États membres sont destinataires de la présente directive conformément aux traités ».</a:t>
            </a:r>
          </a:p>
        </p:txBody>
      </p:sp>
      <p:sp>
        <p:nvSpPr>
          <p:cNvPr id="3" name="TextBox 2">
            <a:extLst>
              <a:ext uri="{FF2B5EF4-FFF2-40B4-BE49-F238E27FC236}">
                <a16:creationId xmlns:a16="http://schemas.microsoft.com/office/drawing/2014/main" id="{B7A0D460-3708-1881-E5A2-30C7214A95D2}"/>
              </a:ext>
            </a:extLst>
          </p:cNvPr>
          <p:cNvSpPr txBox="1"/>
          <p:nvPr/>
        </p:nvSpPr>
        <p:spPr>
          <a:xfrm>
            <a:off x="1028700" y="338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413292046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3BA6386-CEE0-80E1-71B2-79FBC36AA42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30542D30-5BE8-54DF-CF01-681198BDC056}"/>
              </a:ext>
            </a:extLst>
          </p:cNvPr>
          <p:cNvSpPr txBox="1"/>
          <p:nvPr/>
        </p:nvSpPr>
        <p:spPr>
          <a:xfrm>
            <a:off x="1076827" y="2389272"/>
            <a:ext cx="16220573" cy="6400727"/>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France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4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Décret n° 2013-958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25 octobre 2013</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portant application des dispositions de l'article préliminaire et de l'article 803-5 du code de procédure pénale relatives au droit à l'interprétation et à la traduction</a:t>
            </a: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Italie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Decreto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Legislativo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4 marzo 2014</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n. 32 –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Attuazione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direttiva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2010/64/UE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sul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diritto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all'interpretazione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alla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traduzione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nei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procedimenti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penali</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Entrata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in vigore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provvedimento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02/04/2014</a:t>
            </a:r>
          </a:p>
        </p:txBody>
      </p:sp>
      <p:sp>
        <p:nvSpPr>
          <p:cNvPr id="3" name="TextBox 2">
            <a:extLst>
              <a:ext uri="{FF2B5EF4-FFF2-40B4-BE49-F238E27FC236}">
                <a16:creationId xmlns:a16="http://schemas.microsoft.com/office/drawing/2014/main" id="{D92D989D-34BD-0210-E7B1-C105404BA18B}"/>
              </a:ext>
            </a:extLst>
          </p:cNvPr>
          <p:cNvSpPr txBox="1"/>
          <p:nvPr/>
        </p:nvSpPr>
        <p:spPr>
          <a:xfrm>
            <a:off x="990600" y="8763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4001561887"/>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15C2EF9-294D-20FE-1445-1435BFBE6F3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E69CCB0-27D6-EC4E-F642-ECB35A344290}"/>
              </a:ext>
            </a:extLst>
          </p:cNvPr>
          <p:cNvSpPr txBox="1"/>
          <p:nvPr/>
        </p:nvSpPr>
        <p:spPr>
          <a:xfrm>
            <a:off x="1076827" y="2628900"/>
            <a:ext cx="16068173" cy="3454985"/>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France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54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tout le texte du Décret (</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 2013-958 du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25 octobre 2013</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on parle de la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personne soupçonnée ou poursuivie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ou de «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personne suspectée ou poursuivie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comme dans </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la traduction officielle du texte de la Directive (où l’on lit toujours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personne suspectée ou poursuivie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p:txBody>
      </p:sp>
      <p:sp>
        <p:nvSpPr>
          <p:cNvPr id="6" name="TextBox 2">
            <a:extLst>
              <a:ext uri="{FF2B5EF4-FFF2-40B4-BE49-F238E27FC236}">
                <a16:creationId xmlns:a16="http://schemas.microsoft.com/office/drawing/2014/main" id="{C92FDD30-E000-C46B-660D-8D5DEDB0C24B}"/>
              </a:ext>
            </a:extLst>
          </p:cNvPr>
          <p:cNvSpPr txBox="1"/>
          <p:nvPr/>
        </p:nvSpPr>
        <p:spPr>
          <a:xfrm>
            <a:off x="990600" y="8763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2542804766"/>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CF65DF9-AAF3-1ECF-8885-272FB5C6692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ECEDF37-EC96-555E-61C0-7F2A8250FBB7}"/>
              </a:ext>
            </a:extLst>
          </p:cNvPr>
          <p:cNvSpPr txBox="1"/>
          <p:nvPr/>
        </p:nvSpPr>
        <p:spPr>
          <a:xfrm>
            <a:off x="1076827" y="1485900"/>
            <a:ext cx="16068173" cy="842448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Italie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Dans tout le texte du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Decreto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legislativo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(4 marzo 2014, n. 32) en Italie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on ne parle que de "l’</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imputato</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tandis que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indagato</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n’est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jamais mentionné</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Pourtant, la traduction officielle de la Directive vers l’italien cite "l’</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indagato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aussi. Voir par exemple ci-dessous :</a:t>
            </a: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 1 -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Oggetto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ambito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applicazione</a:t>
            </a:r>
            <a:endPar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120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 </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presente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direttiva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stabilisce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norme relative al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diritto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all’interpretazione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alla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traduzione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nei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procedimenti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penali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nei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procedimenti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esecuzione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un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mandato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arresto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europeo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2. Il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diritto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cui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paragrafo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 si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applica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alle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persone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che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siano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messe 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conoscenza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dalle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autorità</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competenti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uno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Stato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membro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mediante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notifica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ufficiale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o in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altro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modo,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di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essere</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indagate</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o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imputate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per un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reato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247C52F4-9392-2EDA-C591-C65265026638}"/>
              </a:ext>
            </a:extLst>
          </p:cNvPr>
          <p:cNvSpPr txBox="1"/>
          <p:nvPr/>
        </p:nvSpPr>
        <p:spPr>
          <a:xfrm>
            <a:off x="990600" y="2626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3482662046"/>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E5BFC2E-51A3-2074-E500-93CBDA9A168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284D4BF-05B8-DC1E-E34A-6D88CAA175BE}"/>
              </a:ext>
            </a:extLst>
          </p:cNvPr>
          <p:cNvSpPr txBox="1"/>
          <p:nvPr/>
        </p:nvSpPr>
        <p:spPr>
          <a:xfrm>
            <a:off x="1076827" y="1638300"/>
            <a:ext cx="16220573" cy="8353056"/>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France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Art. 2 section 3 - Désignation de l'interprète ou du traducteur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5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Lorsqu'en application des dispositions du présent code un interprète ou un traducteur est requis ou désigné par l'autorité judiciaire compétente, celui-ci est choisi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5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1° Sur la </a:t>
            </a:r>
            <a:r>
              <a:rPr kumimoji="0" lang="fr-FR" sz="345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liste nationale des experts judiciaires dressée par le bureau de la Cour de cassation</a:t>
            </a:r>
            <a:r>
              <a:rPr kumimoji="0" lang="fr-FR" sz="345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ou sur la liste des experts judiciaires dressée par chaque cour d'appel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5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2° A défaut, sur la </a:t>
            </a:r>
            <a:r>
              <a:rPr kumimoji="0" lang="fr-FR" sz="345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liste des interprètes traducteurs prévue par l'article R. 111-1 du code de l'entrée et du séjour des étrangers et du droit d'asile</a:t>
            </a:r>
            <a:r>
              <a:rPr kumimoji="0" lang="fr-FR" sz="345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 La liste des interprètes traducteurs prévue […] est </a:t>
            </a:r>
            <a:r>
              <a:rPr kumimoji="0" lang="fr-FR" sz="345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dressée chaque année par le procureur de la République dans chaque tribunal de grande instance</a:t>
            </a:r>
            <a:r>
              <a:rPr kumimoji="0" lang="fr-FR" sz="345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Elle comporte en annexe les listes établies dans les autres tribunaux de grande instance du ressort de la cour d'appel] ;</a:t>
            </a:r>
          </a:p>
        </p:txBody>
      </p:sp>
      <p:sp>
        <p:nvSpPr>
          <p:cNvPr id="3" name="TextBox 2">
            <a:extLst>
              <a:ext uri="{FF2B5EF4-FFF2-40B4-BE49-F238E27FC236}">
                <a16:creationId xmlns:a16="http://schemas.microsoft.com/office/drawing/2014/main" id="{BD6C1315-2F53-BE07-D98D-D220A8FC72B2}"/>
              </a:ext>
            </a:extLst>
          </p:cNvPr>
          <p:cNvSpPr txBox="1"/>
          <p:nvPr/>
        </p:nvSpPr>
        <p:spPr>
          <a:xfrm>
            <a:off x="990600" y="338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421533340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E752DA9-BFE4-2CC5-4990-65581E45A4E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8701CD4-B285-B5BC-D66F-E61AC0B9B6FD}"/>
              </a:ext>
            </a:extLst>
          </p:cNvPr>
          <p:cNvSpPr txBox="1"/>
          <p:nvPr/>
        </p:nvSpPr>
        <p:spPr>
          <a:xfrm>
            <a:off x="1076827" y="2247900"/>
            <a:ext cx="16220573" cy="5509842"/>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France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Art. 2 section 3 - Désignation de l'interprète ou du traducteur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3° En cas de nécessité, il peut être désigné une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personne majeure ne figurant sur aucune de ces listes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interprètes ou les traducteurs ne figurant sur aucune des listes mentionnées au 1° ou au 2° prêtent, chaque fois qu'ils sont commis, le serment d'apporter leur concours à la justice en leur honneur et leur conscience. Leur serment est alors consigné par procès-verbal ».</a:t>
            </a:r>
          </a:p>
        </p:txBody>
      </p:sp>
      <p:sp>
        <p:nvSpPr>
          <p:cNvPr id="3" name="TextBox 2">
            <a:extLst>
              <a:ext uri="{FF2B5EF4-FFF2-40B4-BE49-F238E27FC236}">
                <a16:creationId xmlns:a16="http://schemas.microsoft.com/office/drawing/2014/main" id="{5810473B-1277-2CC5-08E8-EAD6EEAC9C6D}"/>
              </a:ext>
            </a:extLst>
          </p:cNvPr>
          <p:cNvSpPr txBox="1"/>
          <p:nvPr/>
        </p:nvSpPr>
        <p:spPr>
          <a:xfrm>
            <a:off x="990600" y="719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405489745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B73A71E-FEFB-9866-C773-5E30495B07D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6111407-435F-787A-C4B1-F98E3ADC51F6}"/>
              </a:ext>
            </a:extLst>
          </p:cNvPr>
          <p:cNvSpPr txBox="1"/>
          <p:nvPr/>
        </p:nvSpPr>
        <p:spPr>
          <a:xfrm>
            <a:off x="1076827" y="1716900"/>
            <a:ext cx="16220573" cy="799860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Italie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Articolo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2 comma 5</a:t>
            </a:r>
          </a:p>
          <a:p>
            <a:pPr marL="0" marR="0" lvl="0" indent="0" algn="just" defTabSz="914400" rtl="0" eaLnBrk="1" fontAlgn="auto" latinLnBrk="0" hangingPunct="1">
              <a:lnSpc>
                <a:spcPct val="110000"/>
              </a:lnSpc>
              <a:spcBef>
                <a:spcPts val="0"/>
              </a:spcBef>
              <a:spcAft>
                <a:spcPts val="36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 Ogni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tribunale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trasmette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per via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telematica</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al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Ministero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della</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giustizia</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elenco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aggiornato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in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formato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elettronico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degli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interpreti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e dei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traduttori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iscritti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nell'albo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dei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periti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cui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all'articolo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67</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L'</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autorità</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giudiziaria</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si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avvale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tale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elenco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nazionale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nomina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interpreti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traduttori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diversi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quelli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ivi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inseriti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solo in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presenza</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specifiche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particolari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esigenze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Art. 67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Decreto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Legislativo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28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luglio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1989, n. 271 – Norme di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attuazione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coordinamento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transitorie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codice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procedura</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penale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"1.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Presso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ogni</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tribunale</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è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istituito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un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albo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dei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periti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diviso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in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categorie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Nell'albo</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sono sempre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previste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categorie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5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esperti</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in […]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interpretariato</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5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traduzione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F4E5EFDD-F063-F8E3-C8A5-862ED72EDDF0}"/>
              </a:ext>
            </a:extLst>
          </p:cNvPr>
          <p:cNvSpPr txBox="1"/>
          <p:nvPr/>
        </p:nvSpPr>
        <p:spPr>
          <a:xfrm>
            <a:off x="990600" y="4150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253108025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99C8D621-3234-70C1-D8FE-950EDB093FC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9B176BE-310D-36E2-A47A-11039DB11CAE}"/>
              </a:ext>
            </a:extLst>
          </p:cNvPr>
          <p:cNvSpPr txBox="1"/>
          <p:nvPr/>
        </p:nvSpPr>
        <p:spPr>
          <a:xfrm>
            <a:off x="1076827" y="1592171"/>
            <a:ext cx="16220573" cy="8656729"/>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Italie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Art. 2, comma 5</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L’application de la Directive modifie également l’art. 68 comma 1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Decreto</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Legislativo</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28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luglio</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1989, n. 271 – Norme di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attuazione</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coordinamento</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transitorie</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codice</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procedura</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penale</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en intégrant la simple formule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dell'ordine</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o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collegio</a:t>
            </a:r>
            <a:r>
              <a:rPr kumimoji="0" lang="fr-FR" sz="33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albo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dei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periti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previsto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dall'articolo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67 è tenuto a cura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presidente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tribunale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ed</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è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formato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 un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comitato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 lui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presieduto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composto dal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procuratore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Repubblica presso il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medesimo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tribunale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presidente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consiglio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dell'ordine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forense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dal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presidente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dell'ordine</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collegio</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ovvero</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delle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associazioni</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rappresentative</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livello</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nazionale</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delle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professioni</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non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regolamentate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cui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appartiene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categoria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esperti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per la quale si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deve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provvedere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ovvero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loro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delegati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C61A2D34-9C97-04A2-677F-DA43EF83746B}"/>
              </a:ext>
            </a:extLst>
          </p:cNvPr>
          <p:cNvSpPr txBox="1"/>
          <p:nvPr/>
        </p:nvSpPr>
        <p:spPr>
          <a:xfrm>
            <a:off x="990600" y="338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2010/64/UE </a:t>
            </a:r>
          </a:p>
        </p:txBody>
      </p:sp>
    </p:spTree>
    <p:extLst>
      <p:ext uri="{BB962C8B-B14F-4D97-AF65-F5344CB8AC3E}">
        <p14:creationId xmlns:p14="http://schemas.microsoft.com/office/powerpoint/2010/main" val="36896660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539F558-D2BA-8C82-1280-2EE9B393AF9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479259A-1FAA-B5E4-A87B-34E37EA74AA3}"/>
              </a:ext>
            </a:extLst>
          </p:cNvPr>
          <p:cNvSpPr txBox="1"/>
          <p:nvPr/>
        </p:nvSpPr>
        <p:spPr>
          <a:xfrm>
            <a:off x="914400" y="9525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CE94AD73-1A0C-ED40-77B5-62D9F523D42B}"/>
              </a:ext>
            </a:extLst>
          </p:cNvPr>
          <p:cNvSpPr txBox="1"/>
          <p:nvPr/>
        </p:nvSpPr>
        <p:spPr>
          <a:xfrm>
            <a:off x="1000627" y="2781300"/>
            <a:ext cx="16296773" cy="6053965"/>
          </a:xfrm>
          <a:prstGeom prst="rect">
            <a:avLst/>
          </a:prstGeom>
        </p:spPr>
        <p:txBody>
          <a:bodyPr wrap="square" lIns="0" tIns="0" rIns="0" bIns="0" rtlCol="0" anchor="t">
            <a:spAutoFit/>
          </a:bodyPr>
          <a:lstStyle/>
          <a:p>
            <a:pPr algn="just">
              <a:lnSpc>
                <a:spcPct val="110000"/>
              </a:lnSpc>
              <a:spcAft>
                <a:spcPts val="600"/>
              </a:spcAft>
            </a:pPr>
            <a:r>
              <a:rPr lang="fr-FR" sz="3600" dirty="0">
                <a:solidFill>
                  <a:srgbClr val="F9FAFD"/>
                </a:solidFill>
                <a:latin typeface="Glacial Indifference" panose="020B0604020202020204" charset="0"/>
              </a:rPr>
              <a:t>En outre, vu que les discours de la presse et des médias en général s’adressent à un </a:t>
            </a:r>
            <a:r>
              <a:rPr lang="fr-FR" sz="3600" u="sng" dirty="0">
                <a:solidFill>
                  <a:srgbClr val="F9FAFD"/>
                </a:solidFill>
                <a:latin typeface="Glacial Indifference" panose="020B0604020202020204" charset="0"/>
              </a:rPr>
              <a:t>public très vaste et varié</a:t>
            </a:r>
            <a:r>
              <a:rPr lang="fr-FR" sz="3600" dirty="0">
                <a:solidFill>
                  <a:srgbClr val="F9FAFD"/>
                </a:solidFill>
                <a:latin typeface="Glacial Indifference" panose="020B0604020202020204" charset="0"/>
              </a:rPr>
              <a:t>, tout un « </a:t>
            </a:r>
            <a:r>
              <a:rPr lang="fr-FR" sz="3600" u="sng" dirty="0">
                <a:solidFill>
                  <a:srgbClr val="F9FAFD"/>
                </a:solidFill>
                <a:latin typeface="Glacial Indifference" panose="020B0604020202020204" charset="0"/>
              </a:rPr>
              <a:t>éventail de reformulations</a:t>
            </a:r>
            <a:r>
              <a:rPr lang="fr-FR" sz="3600" dirty="0">
                <a:solidFill>
                  <a:srgbClr val="F9FAFD"/>
                </a:solidFill>
                <a:latin typeface="Glacial Indifference" panose="020B0604020202020204" charset="0"/>
              </a:rPr>
              <a:t> » est mis en place, des reformulations qui sont « dues au travail du médiateur [à savoir, dans ces cas, le journaliste] ou simplement présentes dans les propos cités ». </a:t>
            </a:r>
          </a:p>
          <a:p>
            <a:pPr algn="just">
              <a:lnSpc>
                <a:spcPct val="110000"/>
              </a:lnSpc>
            </a:pPr>
            <a:r>
              <a:rPr lang="fr-FR" sz="3600" dirty="0">
                <a:solidFill>
                  <a:srgbClr val="F9FAFD"/>
                </a:solidFill>
                <a:latin typeface="Glacial Indifference" panose="020B0604020202020204" charset="0"/>
              </a:rPr>
              <a:t>Cette gamme de reformulations « se caractérise par sa richesse, sa complexité et son hétérogénéité ».</a:t>
            </a:r>
          </a:p>
          <a:p>
            <a:pPr algn="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 21.</a:t>
            </a:r>
          </a:p>
          <a:p>
            <a:pPr algn="just">
              <a:spcAft>
                <a:spcPts val="1200"/>
              </a:spcAft>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algn="just">
              <a:lnSpc>
                <a:spcPct val="110000"/>
              </a:lnSpc>
            </a:pPr>
            <a:r>
              <a:rPr lang="fr-FR" sz="3600" dirty="0">
                <a:solidFill>
                  <a:srgbClr val="F9FAFD"/>
                </a:solidFill>
                <a:latin typeface="Glacial Indifference" panose="020B0604020202020204" charset="0"/>
              </a:rPr>
              <a:t>Il s’ensuit que, dans les discours médiatiques, l’hétérogénéité lexicale (liée aux reformulations etc.) et énonciative se juxtaposent.</a:t>
            </a:r>
            <a:endPar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265676558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4A724EAB-24D6-B2A9-43AA-9AFDFDD841A5}"/>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8D79EF4-949A-1F09-917B-FD9D2A522C7A}"/>
              </a:ext>
            </a:extLst>
          </p:cNvPr>
          <p:cNvSpPr txBox="1"/>
          <p:nvPr/>
        </p:nvSpPr>
        <p:spPr>
          <a:xfrm>
            <a:off x="1076827" y="1449772"/>
            <a:ext cx="16220573" cy="9027728"/>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Directive 2012/29/UE du Parlement européen et du Conseil du 25 octobre 2012 établissant des normes minimales concernant les droits, le soutien et la protection des victimes de la criminalité et remplaçant la décision-cadre 2001/220/JAI du Conseil</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1 - Objectifs</a:t>
            </a:r>
            <a:endPar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La présente directive a pour objet de garantir que les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victimes de la criminalité </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reçoivent des informations, un soutien et une protection adéquats et puissent participer à la procédure pénale</a:t>
            </a:r>
          </a:p>
          <a:p>
            <a:pPr marL="0" marR="0" lvl="0" indent="0" algn="just" defTabSz="914400" rtl="0" eaLnBrk="1" fontAlgn="auto" latinLnBrk="0" hangingPunct="1">
              <a:lnSpc>
                <a:spcPct val="110000"/>
              </a:lnSpc>
              <a:spcBef>
                <a:spcPts val="0"/>
              </a:spcBef>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États membres veillent à ce que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victimes soient reconnues et traitées avec respect, tact, professionnalisme, de façon personnalisée et de manière non discriminatoire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chaque fois qu'elles sont en contact avec des services d'aide aux victimes ou de justice réparatrice ou une autorité compétente agissant dans le cadre d'une procédure pénale. Les droits énoncés dans la présente directive s'appliquent aux victimes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manière non discriminatoire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y compris en ce qui concerne leur statut de résident […] ».  </a:t>
            </a:r>
          </a:p>
        </p:txBody>
      </p:sp>
      <p:sp>
        <p:nvSpPr>
          <p:cNvPr id="3" name="TextBox 2">
            <a:extLst>
              <a:ext uri="{FF2B5EF4-FFF2-40B4-BE49-F238E27FC236}">
                <a16:creationId xmlns:a16="http://schemas.microsoft.com/office/drawing/2014/main" id="{F756D3F0-F01F-1D95-6142-28A92FF91B52}"/>
              </a:ext>
            </a:extLst>
          </p:cNvPr>
          <p:cNvSpPr txBox="1"/>
          <p:nvPr/>
        </p:nvSpPr>
        <p:spPr>
          <a:xfrm>
            <a:off x="990600" y="1905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125497582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D44781C-2F9E-B9D3-4130-12222175D7D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C3740FD1-E951-6548-0CFD-E4EB8A4BEE11}"/>
              </a:ext>
            </a:extLst>
          </p:cNvPr>
          <p:cNvSpPr txBox="1"/>
          <p:nvPr/>
        </p:nvSpPr>
        <p:spPr>
          <a:xfrm>
            <a:off x="1076827" y="1982418"/>
            <a:ext cx="16220573" cy="6576672"/>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2 - Définitions</a:t>
            </a:r>
          </a:p>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   Aux fins de la présente directive, on entend par:</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victime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 toute personne physique ayant subi un préjudice, y compris une atteinte à son intégrité physique, mentale, ou émotionnelle ou une perte matérielle, qui a été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directement causé par une infraction pénale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ii) les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membres de la famille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d'une personne dont le décès résulte directement d'une infraction pénale et qui ont subi un préjudice du fait du décès de cette personne ; […] ».</a:t>
            </a:r>
          </a:p>
        </p:txBody>
      </p:sp>
      <p:sp>
        <p:nvSpPr>
          <p:cNvPr id="6" name="TextBox 2">
            <a:extLst>
              <a:ext uri="{FF2B5EF4-FFF2-40B4-BE49-F238E27FC236}">
                <a16:creationId xmlns:a16="http://schemas.microsoft.com/office/drawing/2014/main" id="{A9F65563-81DD-1441-965C-508A61F2B295}"/>
              </a:ext>
            </a:extLst>
          </p:cNvPr>
          <p:cNvSpPr txBox="1"/>
          <p:nvPr/>
        </p:nvSpPr>
        <p:spPr>
          <a:xfrm>
            <a:off x="990600" y="567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3172764640"/>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507282F-0781-3738-4E6B-7187D6814B1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7DB8FE8-0EA8-E76C-D81D-F83EDA790F23}"/>
              </a:ext>
            </a:extLst>
          </p:cNvPr>
          <p:cNvSpPr txBox="1"/>
          <p:nvPr/>
        </p:nvSpPr>
        <p:spPr>
          <a:xfrm>
            <a:off x="1076827" y="1943100"/>
            <a:ext cx="16220573" cy="777616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3 - Droit de comprendre et d'être compris</a:t>
            </a:r>
          </a:p>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   Les États membres prennent des mesures appropriées pour aider la victime,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dès le premier contact et lors de tous les échanges ultérieurs</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qu'elle devra avoir avec une autorité compétente dans le cadre de la procédure pénale,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à être comprise et à comprendre</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les communications faites, y compris les informations transmises par cette autorité.</a:t>
            </a:r>
          </a:p>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2.   Les États membres veillent à ce que les communications avec les victimes soient formulées dans un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langage simple et accessible, oralement ou par écrit</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Ces communications tiennent compte des caractéristiques personnelles de la victime, y compris </a:t>
            </a: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tout handicap</a:t>
            </a: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qui peut affecter sa capacité à comprendre ou à être comprise ».</a:t>
            </a:r>
          </a:p>
        </p:txBody>
      </p:sp>
      <p:sp>
        <p:nvSpPr>
          <p:cNvPr id="3" name="TextBox 2">
            <a:extLst>
              <a:ext uri="{FF2B5EF4-FFF2-40B4-BE49-F238E27FC236}">
                <a16:creationId xmlns:a16="http://schemas.microsoft.com/office/drawing/2014/main" id="{2E0FA7E6-7D69-614A-F774-96006CA0EE9C}"/>
              </a:ext>
            </a:extLst>
          </p:cNvPr>
          <p:cNvSpPr txBox="1"/>
          <p:nvPr/>
        </p:nvSpPr>
        <p:spPr>
          <a:xfrm>
            <a:off x="990600" y="4953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906238166"/>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16529EB-392E-EF71-AF32-74F9A073357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843CB91-90AF-2351-76AE-69A243CB784B}"/>
              </a:ext>
            </a:extLst>
          </p:cNvPr>
          <p:cNvSpPr txBox="1"/>
          <p:nvPr/>
        </p:nvSpPr>
        <p:spPr>
          <a:xfrm>
            <a:off x="1076827" y="1423510"/>
            <a:ext cx="16220573" cy="874919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24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7 - Droit à l'interprétation et à la traduction</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1.   Conformément au rôle attribué aux victimes dans la procédure pénale par le système de justice pénale concerné, les États membres veillent à ce que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 victime qui ne comprend pas ou ne parle pas la langue de la procédure pénale bénéficie, si elle le demande, d'une interprétation, gratuitement</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au moins lors des entretiens ou auditions de la victime devant les autorités chargées de l'instruction et les autorités judiciaires au cours de cette procédure pénale, y compris durant l'audition par la police ou la gendarmerie,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ainsi que d'une interprétation pour pouvoir participer activement</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aux audiences et aux éventuelles audiences en référé requises.</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2.   Sans préjudice des droits de la défense et dans le respect du pouvoir discrétionnaire du juge, il est possible de recourir à des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technologies de communication</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telles que la visioconférence, le téléphone ou l'internet, sauf si la présence physique de l'interprète est requise pour que la victime puisse exercer correctement ses droits ou comprendre la procédure ».</a:t>
            </a:r>
          </a:p>
        </p:txBody>
      </p:sp>
      <p:sp>
        <p:nvSpPr>
          <p:cNvPr id="3" name="TextBox 2">
            <a:extLst>
              <a:ext uri="{FF2B5EF4-FFF2-40B4-BE49-F238E27FC236}">
                <a16:creationId xmlns:a16="http://schemas.microsoft.com/office/drawing/2014/main" id="{DD3211A6-005F-384C-D023-11B58A0201C2}"/>
              </a:ext>
            </a:extLst>
          </p:cNvPr>
          <p:cNvSpPr txBox="1"/>
          <p:nvPr/>
        </p:nvSpPr>
        <p:spPr>
          <a:xfrm>
            <a:off x="990600" y="1905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18086542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4845DB3-0CA4-7030-E020-69E953A709D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87C60A2-05BC-D414-45F1-222CD5575F1C}"/>
              </a:ext>
            </a:extLst>
          </p:cNvPr>
          <p:cNvSpPr txBox="1"/>
          <p:nvPr/>
        </p:nvSpPr>
        <p:spPr>
          <a:xfrm>
            <a:off x="1076827" y="1866900"/>
            <a:ext cx="16220573" cy="793127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7 - Droit à l'interprétation et à la traduction</a:t>
            </a: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3.   Selon le rôle attribué aux victimes dans la procédure pénale par le système de justice pénale concerné, les États membres veillent à ce que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 victime qui ne comprend pas ou ne parle pas la langue de la procédure pénale reçoive gratuitement, si elle le demande, une traduction dans une langue qu'elle comprend de toute information indispensable à l'exercice de ses droits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durant la procédure pénale, dans la mesure où ces informations sont mises à la disposition des victimes. La traduction de ces informations comprend au minimum toute décision mettant fin à la procédure pénale relative à l'infraction pénale subie par la victime et, à la demande de la victime, les motifs de la décision ou un bref résumé de ces motifs, sauf dans le cas d'une décision rendue par un jury ou d'une décision dont les motifs sont confidentiels et pour lesquelles le droit national ne prévoit pas qu'elles doivent être motivées ».</a:t>
            </a:r>
          </a:p>
        </p:txBody>
      </p:sp>
      <p:sp>
        <p:nvSpPr>
          <p:cNvPr id="3" name="TextBox 2">
            <a:extLst>
              <a:ext uri="{FF2B5EF4-FFF2-40B4-BE49-F238E27FC236}">
                <a16:creationId xmlns:a16="http://schemas.microsoft.com/office/drawing/2014/main" id="{B3854F9E-1788-CB05-8151-E84AE30EEC74}"/>
              </a:ext>
            </a:extLst>
          </p:cNvPr>
          <p:cNvSpPr txBox="1"/>
          <p:nvPr/>
        </p:nvSpPr>
        <p:spPr>
          <a:xfrm>
            <a:off x="990600" y="4912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2915803810"/>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CBDA7E7-0398-9819-1CA1-41377D36CF3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3BACD1B-3DF0-9853-928B-E0D084EDF175}"/>
              </a:ext>
            </a:extLst>
          </p:cNvPr>
          <p:cNvSpPr txBox="1"/>
          <p:nvPr/>
        </p:nvSpPr>
        <p:spPr>
          <a:xfrm>
            <a:off x="1076827" y="1562100"/>
            <a:ext cx="16220573" cy="8404480"/>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7 - Droit à l'interprétation et à la traduction</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4.   Les États membres veillent à ce que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 victime qui a droit à des informations sur la date et le lieu du procès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conformément à l'article 6, paragraphe 1, point b, et qui ne comprend pas la langue de l'autorité compétente,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reçoive une traduction des informations auxquelles elle a droit, si elle le demande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5.   La victime peut présenter une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demande motivée visant à ce qu'un document soit considéré comme essentiel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Il n'est pas obligatoire de traduire les passages des documents essentiels qui ne sont pas pertinents pour permettre à la victime de participer activement à la procédure pénale.</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6.   Nonobstant les paragraphes 1 et 3,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une traduction orale ou un résumé oral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des documents essentiels peuvent être fournis à la place d'une traduction écrite, à condition que cette traduction orale ou ce résumé oral ne portent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pas atteinte au caractère équitable de la procédure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3A3D6E39-BA49-D6C6-6B02-61DCA7C9F9A3}"/>
              </a:ext>
            </a:extLst>
          </p:cNvPr>
          <p:cNvSpPr txBox="1"/>
          <p:nvPr/>
        </p:nvSpPr>
        <p:spPr>
          <a:xfrm>
            <a:off x="990600" y="2626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3559542677"/>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9F681B5-1467-FBB2-D1BA-6D7F0B8D353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374BB76F-DC70-F540-8752-FB9F50ACBA45}"/>
              </a:ext>
            </a:extLst>
          </p:cNvPr>
          <p:cNvSpPr txBox="1"/>
          <p:nvPr/>
        </p:nvSpPr>
        <p:spPr>
          <a:xfrm>
            <a:off x="1076827" y="2171700"/>
            <a:ext cx="16220573" cy="5871479"/>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7 - Droit à l'interprétation et à la traduction</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7.   Les États membres veillent à ce que l'autorité compétente évalue si la victime a besoin d'une interprétation ou d'une traduction comme le prévoient les paragraphes 1 et 3.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La victime peut contester une décision de ne pas fournir d'interprétation ou de traduction</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Les règles de procédure pour une telle contestation sont fixées par le droit national.</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8.   L'interprétation et la traduction, ainsi que l'examen éventuel d'une contestation visant une décision de ne pas fournir d'interprétation ou de traduction en vertu du présent article ne doivent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pas prolonger la procédure pénale de façon déraisonnable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40406D9F-1CE2-4204-5A93-97E31DC64846}"/>
              </a:ext>
            </a:extLst>
          </p:cNvPr>
          <p:cNvSpPr txBox="1"/>
          <p:nvPr/>
        </p:nvSpPr>
        <p:spPr>
          <a:xfrm>
            <a:off x="990600" y="7239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267010063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FEA3DAF-A1FE-5DC9-C8DE-8BEFB1589306}"/>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979FA23-4BA9-100C-68D7-9B733BF9F3DD}"/>
              </a:ext>
            </a:extLst>
          </p:cNvPr>
          <p:cNvSpPr txBox="1"/>
          <p:nvPr/>
        </p:nvSpPr>
        <p:spPr>
          <a:xfrm>
            <a:off x="1076827" y="2552700"/>
            <a:ext cx="16220573" cy="5295937"/>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30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27 - Transposition</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1</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Les États membres mettent en vigueur les dispositions législatives, réglementaires et administratives nécessaires pour se conformer à la présente directive,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au plus tard le 16 novembre 2015</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2.   Lorsque les États membres adoptent ces dispositions, celles-ci contiennent une référence à la présente directive ou sont accompagnées d'une telle référence lors de leur publication officielle. Les modalités de cette référence sont arrêtées par les États membres »</a:t>
            </a:r>
          </a:p>
        </p:txBody>
      </p:sp>
      <p:sp>
        <p:nvSpPr>
          <p:cNvPr id="3" name="TextBox 2">
            <a:extLst>
              <a:ext uri="{FF2B5EF4-FFF2-40B4-BE49-F238E27FC236}">
                <a16:creationId xmlns:a16="http://schemas.microsoft.com/office/drawing/2014/main" id="{CE358080-DB53-B463-82B0-6195F6601722}"/>
              </a:ext>
            </a:extLst>
          </p:cNvPr>
          <p:cNvSpPr txBox="1"/>
          <p:nvPr/>
        </p:nvSpPr>
        <p:spPr>
          <a:xfrm>
            <a:off x="990600" y="10246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4189551950"/>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B869C54-A8E6-54F9-256B-AF69029DFA7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345248BD-FB4B-DA57-D464-AC243B8694EB}"/>
              </a:ext>
            </a:extLst>
          </p:cNvPr>
          <p:cNvSpPr txBox="1"/>
          <p:nvPr/>
        </p:nvSpPr>
        <p:spPr>
          <a:xfrm>
            <a:off x="1076827" y="2024935"/>
            <a:ext cx="16220573" cy="7309565"/>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28 - Communication de données et de statistiques</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4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États membres communiquent à la Commission, au plus tard le 16 novembre 2017 et, par la suite, tous les trois ans,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données disponibles indiquant la manière dont les victimes ont fait valoir les droits énoncés dans la présente directive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29 - Rapport</a:t>
            </a:r>
          </a:p>
          <a:p>
            <a:pPr marL="0" marR="0" lvl="0" indent="0" algn="just" defTabSz="914400" rtl="0" eaLnBrk="1" fontAlgn="auto" latinLnBrk="0" hangingPunct="1">
              <a:lnSpc>
                <a:spcPct val="120000"/>
              </a:lnSpc>
              <a:spcBef>
                <a:spcPts val="0"/>
              </a:spcBef>
              <a:spcAft>
                <a:spcPts val="42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La Commission présente au Parlement européen et au Conseil, au plus tard le 16 novembre 2017, un rapport évaluant dans quelle mesure les États membres ont pris les dispositions nécessaires pour se conformer à la présente directive, y compris une description des actions prises en vertu des articles 8, 9 et 23, accompagné, le cas échéant, de propositions législatives ».</a:t>
            </a:r>
          </a:p>
        </p:txBody>
      </p:sp>
      <p:sp>
        <p:nvSpPr>
          <p:cNvPr id="3" name="TextBox 2">
            <a:extLst>
              <a:ext uri="{FF2B5EF4-FFF2-40B4-BE49-F238E27FC236}">
                <a16:creationId xmlns:a16="http://schemas.microsoft.com/office/drawing/2014/main" id="{15C2BFA0-0627-42A3-0AF6-29E0C4A13C71}"/>
              </a:ext>
            </a:extLst>
          </p:cNvPr>
          <p:cNvSpPr txBox="1"/>
          <p:nvPr/>
        </p:nvSpPr>
        <p:spPr>
          <a:xfrm>
            <a:off x="990600" y="571500"/>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201381654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61E1B2B-C241-D041-7AB4-55247445211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828145CD-4144-ACDA-D7E6-F065043ED6C8}"/>
              </a:ext>
            </a:extLst>
          </p:cNvPr>
          <p:cNvSpPr txBox="1"/>
          <p:nvPr/>
        </p:nvSpPr>
        <p:spPr>
          <a:xfrm>
            <a:off x="1076827" y="2628900"/>
            <a:ext cx="16220573" cy="4798108"/>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31 - Entrée en vigueur</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20000"/>
              </a:lnSpc>
              <a:spcBef>
                <a:spcPts val="0"/>
              </a:spcBef>
              <a:spcAft>
                <a:spcPts val="4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présente directive entre en vigueur le jour suivant celui de sa publication au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Journal officiel de l'Union européenne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Article 32 - Destinataires</a:t>
            </a:r>
          </a:p>
          <a:p>
            <a:pPr marL="0" marR="0" lvl="0" indent="0" algn="just" defTabSz="914400" rtl="0" eaLnBrk="1" fontAlgn="auto" latinLnBrk="0" hangingPunct="1">
              <a:lnSpc>
                <a:spcPct val="120000"/>
              </a:lnSpc>
              <a:spcBef>
                <a:spcPts val="0"/>
              </a:spcBef>
              <a:spcAft>
                <a:spcPts val="420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Les États membres sont destinataires</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de la présente directive conformément aux traités ».</a:t>
            </a:r>
          </a:p>
        </p:txBody>
      </p:sp>
      <p:sp>
        <p:nvSpPr>
          <p:cNvPr id="3" name="TextBox 2">
            <a:extLst>
              <a:ext uri="{FF2B5EF4-FFF2-40B4-BE49-F238E27FC236}">
                <a16:creationId xmlns:a16="http://schemas.microsoft.com/office/drawing/2014/main" id="{3EEE8F20-41E8-D4B2-F0CF-8DEBDE4CFD2B}"/>
              </a:ext>
            </a:extLst>
          </p:cNvPr>
          <p:cNvSpPr txBox="1"/>
          <p:nvPr/>
        </p:nvSpPr>
        <p:spPr>
          <a:xfrm>
            <a:off x="990600" y="948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2421528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C827E45-A39B-7864-B796-C23AC3793B3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C61BE3D-5556-E0FE-E927-5423BEF4BF45}"/>
              </a:ext>
            </a:extLst>
          </p:cNvPr>
          <p:cNvSpPr txBox="1"/>
          <p:nvPr/>
        </p:nvSpPr>
        <p:spPr>
          <a:xfrm>
            <a:off x="9906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38701421-CE39-C2EA-02F5-42A9EF6E2697}"/>
              </a:ext>
            </a:extLst>
          </p:cNvPr>
          <p:cNvSpPr txBox="1"/>
          <p:nvPr/>
        </p:nvSpPr>
        <p:spPr>
          <a:xfrm>
            <a:off x="1076827" y="2857500"/>
            <a:ext cx="16220573" cy="6189387"/>
          </a:xfrm>
          <a:prstGeom prst="rect">
            <a:avLst/>
          </a:prstGeom>
        </p:spPr>
        <p:txBody>
          <a:bodyPr wrap="square" lIns="0" tIns="0" rIns="0" bIns="0" rtlCol="0" anchor="t">
            <a:spAutoFit/>
          </a:bodyPr>
          <a:lstStyle/>
          <a:p>
            <a:pPr algn="just">
              <a:lnSpc>
                <a:spcPct val="110000"/>
              </a:lnSpc>
              <a:spcAft>
                <a:spcPts val="600"/>
              </a:spcAft>
            </a:pPr>
            <a:r>
              <a:rPr lang="fr-FR" sz="3600" dirty="0">
                <a:solidFill>
                  <a:srgbClr val="F9FAFD"/>
                </a:solidFill>
                <a:latin typeface="Glacial Indifference" panose="020B0604020202020204" charset="0"/>
              </a:rPr>
              <a:t>La pluralité de locuteurs et récepteurs des discours médiatiques explique pourquoi certains mots et expressions sont chargés d’une </a:t>
            </a:r>
            <a:r>
              <a:rPr lang="fr-FR" sz="3600" u="sng" dirty="0">
                <a:solidFill>
                  <a:srgbClr val="F9FAFD"/>
                </a:solidFill>
                <a:latin typeface="Glacial Indifference" panose="020B0604020202020204" charset="0"/>
              </a:rPr>
              <a:t>fonction argumentative</a:t>
            </a:r>
            <a:r>
              <a:rPr lang="fr-FR" sz="3600" dirty="0">
                <a:solidFill>
                  <a:srgbClr val="F9FAFD"/>
                </a:solidFill>
                <a:latin typeface="Glacial Indifference" panose="020B0604020202020204" charset="0"/>
              </a:rPr>
              <a:t> → on peut parler dans ce cas de véritables « </a:t>
            </a:r>
            <a:r>
              <a:rPr lang="fr-FR" sz="3600" u="sng" dirty="0">
                <a:solidFill>
                  <a:srgbClr val="F9FAFD"/>
                </a:solidFill>
                <a:latin typeface="Glacial Indifference" panose="020B0604020202020204" charset="0"/>
              </a:rPr>
              <a:t>mots-arguments</a:t>
            </a:r>
            <a:r>
              <a:rPr lang="fr-FR" sz="3600" dirty="0">
                <a:solidFill>
                  <a:srgbClr val="F9FAFD"/>
                </a:solidFill>
                <a:latin typeface="Glacial Indifference" panose="020B0604020202020204" charset="0"/>
              </a:rPr>
              <a:t> ».</a:t>
            </a:r>
          </a:p>
          <a:p>
            <a:pPr algn="just">
              <a:lnSpc>
                <a:spcPct val="110000"/>
              </a:lnSpc>
              <a:spcAft>
                <a:spcPts val="600"/>
              </a:spcAft>
            </a:pPr>
            <a:r>
              <a:rPr lang="fr-FR" sz="3600" dirty="0">
                <a:solidFill>
                  <a:srgbClr val="F9FAFD"/>
                </a:solidFill>
                <a:latin typeface="Glacial Indifference" panose="020B0604020202020204" charset="0"/>
              </a:rPr>
              <a:t>	↓</a:t>
            </a:r>
          </a:p>
          <a:p>
            <a:pPr algn="just">
              <a:lnSpc>
                <a:spcPct val="110000"/>
              </a:lnSpc>
              <a:spcAft>
                <a:spcPts val="600"/>
              </a:spcAft>
            </a:pPr>
            <a:r>
              <a:rPr lang="fr-FR" sz="3600" dirty="0">
                <a:solidFill>
                  <a:srgbClr val="F9FAFD"/>
                </a:solidFill>
                <a:latin typeface="Glacial Indifference" panose="020B0604020202020204" charset="0"/>
              </a:rPr>
              <a:t>Ceux-ci permettent à la personne qui s’en sert d’</a:t>
            </a:r>
            <a:r>
              <a:rPr lang="fr-FR" sz="3600" u="sng" dirty="0">
                <a:solidFill>
                  <a:srgbClr val="F9FAFD"/>
                </a:solidFill>
                <a:latin typeface="Glacial Indifference" panose="020B0604020202020204" charset="0"/>
              </a:rPr>
              <a:t>exprimer un point de vue</a:t>
            </a:r>
            <a:r>
              <a:rPr lang="fr-FR" sz="3600" dirty="0">
                <a:solidFill>
                  <a:srgbClr val="F9FAFD"/>
                </a:solidFill>
                <a:latin typeface="Glacial Indifference" panose="020B0604020202020204" charset="0"/>
              </a:rPr>
              <a:t> et ainsi « contribuent à une argumentation qui s’appuie sur une </a:t>
            </a:r>
            <a:r>
              <a:rPr lang="fr-FR" sz="3600" u="sng" dirty="0">
                <a:solidFill>
                  <a:srgbClr val="F9FAFD"/>
                </a:solidFill>
                <a:latin typeface="Glacial Indifference" panose="020B0604020202020204" charset="0"/>
              </a:rPr>
              <a:t>mise en confrontation de points de vue antagonistes</a:t>
            </a:r>
            <a:r>
              <a:rPr lang="fr-FR" sz="3600" dirty="0">
                <a:solidFill>
                  <a:srgbClr val="F9FAFD"/>
                </a:solidFill>
                <a:latin typeface="Glacial Indifference" panose="020B0604020202020204" charset="0"/>
              </a:rPr>
              <a:t> ». </a:t>
            </a:r>
          </a:p>
          <a:p>
            <a:pPr algn="r">
              <a:spcAft>
                <a:spcPts val="600"/>
              </a:spcAft>
            </a:pP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 44.</a:t>
            </a:r>
          </a:p>
          <a:p>
            <a:pPr algn="just">
              <a:spcAft>
                <a:spcPts val="600"/>
              </a:spcAft>
            </a:pPr>
            <a:r>
              <a:rPr lang="fr-FR" sz="3600" dirty="0">
                <a:solidFill>
                  <a:srgbClr val="F9FAFD"/>
                </a:solidFill>
                <a:latin typeface="Glacial Indifference" panose="020B0604020202020204" charset="0"/>
              </a:rPr>
              <a:t>	 ↓</a:t>
            </a:r>
          </a:p>
          <a:p>
            <a:pPr algn="just">
              <a:spcAft>
                <a:spcPts val="600"/>
              </a:spcAft>
            </a:pPr>
            <a:r>
              <a:rPr lang="fr-FR" sz="3600" dirty="0">
                <a:solidFill>
                  <a:srgbClr val="F9FAFD"/>
                </a:solidFill>
                <a:latin typeface="Glacial Indifference" panose="020B0604020202020204" charset="0"/>
              </a:rPr>
              <a:t>Exemples : </a:t>
            </a:r>
            <a:r>
              <a:rPr lang="fr-FR" sz="3600" i="1" dirty="0">
                <a:solidFill>
                  <a:srgbClr val="F9FAFD"/>
                </a:solidFill>
                <a:latin typeface="Glacial Indifference" panose="020B0604020202020204" charset="0"/>
              </a:rPr>
              <a:t>guerre</a:t>
            </a:r>
            <a:r>
              <a:rPr lang="fr-FR" sz="3600" dirty="0">
                <a:solidFill>
                  <a:srgbClr val="F9FAFD"/>
                </a:solidFill>
                <a:latin typeface="Glacial Indifference" panose="020B0604020202020204" charset="0"/>
              </a:rPr>
              <a:t>, </a:t>
            </a:r>
            <a:r>
              <a:rPr lang="fr-FR" sz="3600" i="1" dirty="0">
                <a:solidFill>
                  <a:srgbClr val="F9FAFD"/>
                </a:solidFill>
                <a:latin typeface="Glacial Indifference" panose="020B0604020202020204" charset="0"/>
              </a:rPr>
              <a:t>assassinat</a:t>
            </a:r>
            <a:r>
              <a:rPr lang="fr-FR" sz="3600" dirty="0">
                <a:solidFill>
                  <a:srgbClr val="F9FAFD"/>
                </a:solidFill>
                <a:latin typeface="Glacial Indifference" panose="020B0604020202020204" charset="0"/>
              </a:rPr>
              <a:t>, </a:t>
            </a:r>
            <a:r>
              <a:rPr lang="fr-FR" sz="3600" i="1" dirty="0">
                <a:solidFill>
                  <a:srgbClr val="F9FAFD"/>
                </a:solidFill>
                <a:latin typeface="Glacial Indifference" panose="020B0604020202020204" charset="0"/>
              </a:rPr>
              <a:t>génocide</a:t>
            </a:r>
            <a:r>
              <a:rPr lang="fr-FR" sz="3600" dirty="0">
                <a:solidFill>
                  <a:srgbClr val="F9FAFD"/>
                </a:solidFill>
                <a:latin typeface="Glacial Indifference" panose="020B0604020202020204" charset="0"/>
              </a:rPr>
              <a:t>.</a:t>
            </a:r>
          </a:p>
        </p:txBody>
      </p:sp>
    </p:spTree>
    <p:extLst>
      <p:ext uri="{BB962C8B-B14F-4D97-AF65-F5344CB8AC3E}">
        <p14:creationId xmlns:p14="http://schemas.microsoft.com/office/powerpoint/2010/main" val="222492674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15938C3-4AF5-D01D-3173-E9ADA73D421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AA27DCA-E9F0-3584-861B-3C88F7219BE8}"/>
              </a:ext>
            </a:extLst>
          </p:cNvPr>
          <p:cNvSpPr txBox="1"/>
          <p:nvPr/>
        </p:nvSpPr>
        <p:spPr>
          <a:xfrm>
            <a:off x="1076827" y="2171700"/>
            <a:ext cx="16220573" cy="6976269"/>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France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4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Loi n° 2015-993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17 août 2015</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portant adaptation de la procédure pénale au droit de l'Union européenne</a:t>
            </a:r>
          </a:p>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Italie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Decreto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Legislativo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15 </a:t>
            </a:r>
            <a:r>
              <a:rPr kumimoji="0" lang="fr-FR" sz="3400" b="0" i="0" u="sng" strike="noStrike" kern="1200" cap="none" spc="0" normalizeH="0" baseline="0" noProof="0" dirty="0" err="1">
                <a:ln>
                  <a:noFill/>
                </a:ln>
                <a:solidFill>
                  <a:prstClr val="white"/>
                </a:solidFill>
                <a:effectLst/>
                <a:uLnTx/>
                <a:uFillTx/>
                <a:latin typeface="Glacial Indifference" panose="020B0604020202020204" charset="0"/>
                <a:ea typeface="+mn-ea"/>
                <a:cs typeface="+mn-cs"/>
              </a:rPr>
              <a:t>dicembre</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 2015</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n. 212 -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Attuazione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direttiva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2012/29/UE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Parlamento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europeo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Consiglio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25 ottobre 2012,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che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istituisce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norme minime in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materia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diritti</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assistenza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protezione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delle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vittime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di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reato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che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sostituisce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la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decisione</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quadro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2001/220/GAI.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Entrata</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in vigore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provvedimento</a:t>
            </a:r>
            <a:r>
              <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20/01/2016 </a:t>
            </a:r>
          </a:p>
        </p:txBody>
      </p:sp>
      <p:sp>
        <p:nvSpPr>
          <p:cNvPr id="3" name="TextBox 2">
            <a:extLst>
              <a:ext uri="{FF2B5EF4-FFF2-40B4-BE49-F238E27FC236}">
                <a16:creationId xmlns:a16="http://schemas.microsoft.com/office/drawing/2014/main" id="{798F7A16-D3E0-1576-DCF5-FC7B02538F53}"/>
              </a:ext>
            </a:extLst>
          </p:cNvPr>
          <p:cNvSpPr txBox="1"/>
          <p:nvPr/>
        </p:nvSpPr>
        <p:spPr>
          <a:xfrm>
            <a:off x="990600" y="6436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3211256776"/>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3F7085D-B7E3-4227-8EC2-923B426BDEEB}"/>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8C96DCF-0D5A-2A3B-C549-582F23A9646C}"/>
              </a:ext>
            </a:extLst>
          </p:cNvPr>
          <p:cNvSpPr txBox="1"/>
          <p:nvPr/>
        </p:nvSpPr>
        <p:spPr>
          <a:xfrm>
            <a:off x="1076827" y="1943100"/>
            <a:ext cx="16220573" cy="7843494"/>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1800"/>
              </a:spcAft>
              <a:buClrTx/>
              <a:buSzTx/>
              <a:buFontTx/>
              <a:buNone/>
              <a:tabLst/>
              <a:defRPr/>
            </a:pP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Application de la Directive en Italie</a:t>
            </a:r>
            <a:endParaRPr kumimoji="0" lang="fr-FR" sz="34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Art. 143 bis</a:t>
            </a:r>
            <a:endPar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   L'</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autorità</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procedente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nomina un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interprete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quando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occorre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tradurre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uno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scritto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 lingua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straniera</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o in un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dialetto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non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facilmente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intellegibile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ovvero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quando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persona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vuole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deve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fare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una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dichiarazione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conosce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lingua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italiana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dichiarazione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può</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anche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essere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fatta</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per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iscritto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e in tale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caso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è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inserita</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nel</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verbale con la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traduzione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eseguita</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dall'interprete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Oltre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nei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casi di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cui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al comma 1 e di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cui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all'articolo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119,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autorità</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procedente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nomina, anche d'</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ufficio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un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interprete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quando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occorre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procedere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all'audizione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della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persona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offesa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conosce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lingua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italiana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nonché</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nei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casi in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cui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stessa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intenda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partecipare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all'udienza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abbia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fatto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richiesta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essere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assistita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dall'interprete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p:txBody>
      </p:sp>
      <p:sp>
        <p:nvSpPr>
          <p:cNvPr id="3" name="TextBox 2">
            <a:extLst>
              <a:ext uri="{FF2B5EF4-FFF2-40B4-BE49-F238E27FC236}">
                <a16:creationId xmlns:a16="http://schemas.microsoft.com/office/drawing/2014/main" id="{DDB118E6-75E2-3587-F5E4-610C7BCCA770}"/>
              </a:ext>
            </a:extLst>
          </p:cNvPr>
          <p:cNvSpPr txBox="1"/>
          <p:nvPr/>
        </p:nvSpPr>
        <p:spPr>
          <a:xfrm>
            <a:off x="990600" y="567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Directive </a:t>
            </a:r>
            <a:r>
              <a:rPr kumimoji="0" lang="fr-FR" sz="7000" b="0" i="0" strike="noStrike" kern="1200" cap="none" spc="0" normalizeH="0" baseline="0" noProof="0" dirty="0">
                <a:ln>
                  <a:noFill/>
                </a:ln>
                <a:solidFill>
                  <a:prstClr val="white"/>
                </a:solidFill>
                <a:effectLst/>
                <a:uLnTx/>
                <a:uFillTx/>
                <a:latin typeface="Glacial Indifference" panose="020B0604020202020204" charset="0"/>
                <a:ea typeface="+mn-ea"/>
                <a:cs typeface="+mn-cs"/>
              </a:rPr>
              <a:t>2012/29</a:t>
            </a:r>
            <a:r>
              <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/UE </a:t>
            </a:r>
          </a:p>
        </p:txBody>
      </p:sp>
    </p:spTree>
    <p:extLst>
      <p:ext uri="{BB962C8B-B14F-4D97-AF65-F5344CB8AC3E}">
        <p14:creationId xmlns:p14="http://schemas.microsoft.com/office/powerpoint/2010/main" val="257086586"/>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79164C8-815C-AD0A-52CF-5EBA9F76528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12A6452-B11C-DE67-2160-A94E61FD9084}"/>
              </a:ext>
            </a:extLst>
          </p:cNvPr>
          <p:cNvSpPr txBox="1"/>
          <p:nvPr/>
        </p:nvSpPr>
        <p:spPr>
          <a:xfrm>
            <a:off x="1076827" y="1638300"/>
            <a:ext cx="16220573" cy="851617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6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Auparavant ces droits n’étaient pas toujours garantis</a:t>
            </a:r>
            <a:endPar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Exemple du cas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Akter Yesmin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Citoyenne bengali emprisonnée pendant deux ans (du 5 juin 2004 au 24 mai 2006) pour l’accusation de meurtre aggravée [</a:t>
            </a:r>
            <a:r>
              <a:rPr kumimoji="0" lang="fr-FR" sz="34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omicidio</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aggravato</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alors qu’elle était innocente.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Akter Yesmin arrive du Bangladesh en Italie pour épouser son compatriote </a:t>
            </a:r>
            <a:r>
              <a:rPr kumimoji="0" lang="fr-FR" sz="34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Haque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Amdalul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habitait déjà en Italie. </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Ensuite, un clandestin et ancien prétendant de la femme, </a:t>
            </a:r>
            <a:r>
              <a:rPr kumimoji="0" lang="fr-FR" sz="34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Sikder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Salim, est hébergé par la famille de Yesmin grâce au soutien de son mari, vu qu’au Bangladesh « la culture de la solidarité masculine est très forte et impose de toujours aider un compatriote en difficulté ».</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Romolo Giovanni Capuano,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111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errori</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traduzione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hanno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cambiato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mondo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124-126.</a:t>
            </a:r>
          </a:p>
        </p:txBody>
      </p:sp>
      <p:sp>
        <p:nvSpPr>
          <p:cNvPr id="3" name="TextBox 2">
            <a:extLst>
              <a:ext uri="{FF2B5EF4-FFF2-40B4-BE49-F238E27FC236}">
                <a16:creationId xmlns:a16="http://schemas.microsoft.com/office/drawing/2014/main" id="{9AB94D5A-47EB-E046-F592-AF32655135CD}"/>
              </a:ext>
            </a:extLst>
          </p:cNvPr>
          <p:cNvSpPr txBox="1"/>
          <p:nvPr/>
        </p:nvSpPr>
        <p:spPr>
          <a:xfrm>
            <a:off x="990600" y="338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cas Akter Yesmin</a:t>
            </a:r>
            <a:endPar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4255772011"/>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7C60FEC-52B6-77F9-3920-750C48E912A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CDBF832-3A6F-C720-6A5A-EAB1C0F133A9}"/>
              </a:ext>
            </a:extLst>
          </p:cNvPr>
          <p:cNvSpPr txBox="1"/>
          <p:nvPr/>
        </p:nvSpPr>
        <p:spPr>
          <a:xfrm>
            <a:off x="1076827" y="2095500"/>
            <a:ext cx="16220573" cy="740972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Après quelques temps, Salim reprend à faire des avances à Akter Yesmin, il l’intimide et finalement il la viole plusieurs fois sous la menace de tuer son mari et ses enfants. Bien que la femme se confie à son mari, rien ne change.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 jour, Salim se dispute avec Yesmin et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Amdalul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lutte avec ce dernier et finalement le tue. La jeune femme s’enfuit et ne dit rien à la police, d’une part à cause des menaces de Salim et d’autre part parce qu’elle pense que la police italienne est corrompue comme au Bangladesh (où d’ailleurs les femmes ne s’adressent jamais aux forces de l’ordre sans un homme).</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8 juin 2004, Akter Yesmin doit être interrogée par le juge d’instruction [</a:t>
            </a:r>
            <a:r>
              <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GIP</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puisqu’elle est accusée d’avoir tué son mari avec la complicité de Salim [</a:t>
            </a:r>
            <a:r>
              <a:rPr kumimoji="0" lang="fr-FR" sz="35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concorso</a:t>
            </a:r>
            <a:r>
              <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in </a:t>
            </a:r>
            <a:r>
              <a:rPr kumimoji="0" lang="fr-FR" sz="35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omicidio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Capuano,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111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errori</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traduzione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hanno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cambiato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mondo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124-126.</a:t>
            </a:r>
          </a:p>
        </p:txBody>
      </p:sp>
      <p:sp>
        <p:nvSpPr>
          <p:cNvPr id="3" name="TextBox 2">
            <a:extLst>
              <a:ext uri="{FF2B5EF4-FFF2-40B4-BE49-F238E27FC236}">
                <a16:creationId xmlns:a16="http://schemas.microsoft.com/office/drawing/2014/main" id="{594033AC-B768-A722-3398-9359ABC41159}"/>
              </a:ext>
            </a:extLst>
          </p:cNvPr>
          <p:cNvSpPr txBox="1"/>
          <p:nvPr/>
        </p:nvSpPr>
        <p:spPr>
          <a:xfrm>
            <a:off x="990600" y="6436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cas Akter Yesmin</a:t>
            </a:r>
            <a:endPar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70053062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367D7D9-74A2-5EEB-713A-D1737C3818D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D14CA61-60A1-54D0-03ED-011FF48DC39E}"/>
              </a:ext>
            </a:extLst>
          </p:cNvPr>
          <p:cNvSpPr txBox="1"/>
          <p:nvPr/>
        </p:nvSpPr>
        <p:spPr>
          <a:xfrm>
            <a:off x="1076827" y="1866900"/>
            <a:ext cx="16220573" cy="779444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Elle ne parle pas du tout l’italien. Un interprète est désigné, mais il comprend mal. Ainsi, par exemple, quand le juge d’instruction lui demande de traduire les accusations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ricordi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Yesmin è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accusata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avere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concorso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nell'omicidio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marito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avere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concorso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insieme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 S.S.; in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pratica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si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Pubblico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Ministero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si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sarebbero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messi</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d'accordo, lei con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Sikder</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Salim, per,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praticamene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attirare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il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marito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di lei presso il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Parco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delle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Nuove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Gemme di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Spinea</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e il S.S.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avrebbe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ucciso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l‘</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Haque</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Amdadul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è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stato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trovato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giorno 3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Giugno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alle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ore 12.30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cadavere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in un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rivoletto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parco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gli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intanto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questo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Une réponse affirmative à cette formulation constituerait donc pour le juge d’instruction un aveu de culpabilité [</a:t>
            </a:r>
            <a:r>
              <a:rPr kumimoji="0" lang="fr-FR" sz="35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ammissione</a:t>
            </a:r>
            <a:r>
              <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35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colpa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Luciano Faraon,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Diritto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difesa</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dello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straniero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dopo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sentenza</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corte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costituzionale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 254/2007</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p:txBody>
      </p:sp>
      <p:sp>
        <p:nvSpPr>
          <p:cNvPr id="3" name="TextBox 2">
            <a:extLst>
              <a:ext uri="{FF2B5EF4-FFF2-40B4-BE49-F238E27FC236}">
                <a16:creationId xmlns:a16="http://schemas.microsoft.com/office/drawing/2014/main" id="{C8303F83-744A-FA71-1F69-B8145BBCDB63}"/>
              </a:ext>
            </a:extLst>
          </p:cNvPr>
          <p:cNvSpPr txBox="1"/>
          <p:nvPr/>
        </p:nvSpPr>
        <p:spPr>
          <a:xfrm>
            <a:off x="990600" y="4912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cas Akter Yesmin</a:t>
            </a:r>
            <a:endPar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05177261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A955C1E-3720-A4F5-FABD-ADA02AF723B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95E37B3-4DA2-6BAC-B288-7730591E0B13}"/>
              </a:ext>
            </a:extLst>
          </p:cNvPr>
          <p:cNvSpPr txBox="1"/>
          <p:nvPr/>
        </p:nvSpPr>
        <p:spPr>
          <a:xfrm>
            <a:off x="1076827" y="2171700"/>
            <a:ext cx="16220573" cy="688650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L’interprète traduit toutefois pour la femme de la manière suivante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"Loro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stanno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dicendo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quello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c’è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scritto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quello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hai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dichiarato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precedenza</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Che tu con Salim,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insieme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siete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andati</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parco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dopo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avete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portato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in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parco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avete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parlato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Salim ha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ucciso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tuo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marito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Questo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è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giusto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À cela Akter Yesmin répond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Uhm</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uhm</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questo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avevo</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detto</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L’interprète traduit donc sa réponse en disant "</a:t>
            </a:r>
            <a:r>
              <a:rPr kumimoji="0" lang="fr-FR" sz="35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Sì</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alors que la femme n’avait pas l’intention de confirmer ce qui a été dit par le juge d’instruction. Elle ne confirme que la version donnée par l’interprète, mais celle-ci ne correspond pas du tout à l’affirmation de départ.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Faraon,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Diritto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difesa</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dello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straniero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dopo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sentenza</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corte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costituzionale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 254/2007</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p:txBody>
      </p:sp>
      <p:sp>
        <p:nvSpPr>
          <p:cNvPr id="3" name="TextBox 2">
            <a:extLst>
              <a:ext uri="{FF2B5EF4-FFF2-40B4-BE49-F238E27FC236}">
                <a16:creationId xmlns:a16="http://schemas.microsoft.com/office/drawing/2014/main" id="{36429D09-2677-2690-BB3C-097821F5190D}"/>
              </a:ext>
            </a:extLst>
          </p:cNvPr>
          <p:cNvSpPr txBox="1"/>
          <p:nvPr/>
        </p:nvSpPr>
        <p:spPr>
          <a:xfrm>
            <a:off x="990600" y="7198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cas Akter Yesmin</a:t>
            </a:r>
            <a:endPar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210488562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AB725FE-9904-38ED-AFC2-A8BB1509AAF7}"/>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189D509-A2AE-96E2-D8D2-4C7680404EA9}"/>
              </a:ext>
            </a:extLst>
          </p:cNvPr>
          <p:cNvSpPr txBox="1"/>
          <p:nvPr/>
        </p:nvSpPr>
        <p:spPr>
          <a:xfrm>
            <a:off x="1076827" y="2476500"/>
            <a:ext cx="16220573" cy="570925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Après cette erreur de traduction et à d’autres qui ont suivi, Akter Yesmin a été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condamnée et emprisonnée pour deux ans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tant que complice de l’assassinant de son mari, alors qu’elle n’en était que témoin.</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Par la suite, le procès a été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réouvert avec un interprète différent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qui a permis de faire ressortir les erreurs de traduction et de montrer l’innocence de la femme.</a:t>
            </a:r>
          </a:p>
          <a:p>
            <a:pPr marL="0" marR="0" lvl="0" indent="0" algn="just" defTabSz="914400" rtl="0" eaLnBrk="1" fontAlgn="auto" latinLnBrk="0" hangingPunct="1">
              <a:lnSpc>
                <a:spcPct val="110000"/>
              </a:lnSpc>
              <a:spcBef>
                <a:spcPts val="0"/>
              </a:spcBef>
              <a:spcAft>
                <a:spcPts val="30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Cependant, pendant deux ans, ses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droits à un procès équitable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bien que reconnus (théoriquement) par la Convention de sauvegarde des droits de l'homme et des libertés fondamentales et la Constitution italienne, n’ont pas été garantis.</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Capuano,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111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errori</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di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traduzione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che</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hanno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cambiato</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 </a:t>
            </a:r>
            <a:r>
              <a:rPr kumimoji="0" lang="fr-FR" sz="28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mondo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124-126.</a:t>
            </a:r>
          </a:p>
        </p:txBody>
      </p:sp>
      <p:sp>
        <p:nvSpPr>
          <p:cNvPr id="3" name="TextBox 2">
            <a:extLst>
              <a:ext uri="{FF2B5EF4-FFF2-40B4-BE49-F238E27FC236}">
                <a16:creationId xmlns:a16="http://schemas.microsoft.com/office/drawing/2014/main" id="{FFE9F0FD-4F29-06AD-9485-47BA8925F581}"/>
              </a:ext>
            </a:extLst>
          </p:cNvPr>
          <p:cNvSpPr txBox="1"/>
          <p:nvPr/>
        </p:nvSpPr>
        <p:spPr>
          <a:xfrm>
            <a:off x="990600" y="948494"/>
            <a:ext cx="11468100" cy="1070806"/>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cas Akter Yesmin</a:t>
            </a:r>
            <a:endParaRPr kumimoji="0" lang="fr-FR" sz="7000" b="0" i="0"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4184980403"/>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433586"/>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838200" y="1760321"/>
            <a:ext cx="16535400" cy="818377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justice en France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France, on ne parle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de pouvoir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autorité judiciaire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désigner l’ensemble des institutions chargées de trancher les conflits (appelés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litiges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entre personnes et de veiller à la bonne application des lois. […]</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refus de qualifier de pouvoir cet ensemble d’institutions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n’est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innocent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il est lié à la crainte des abus judiciaires commis par les parlements de l’Ancien Régime avant la Révolution française. La Constitution de la Cinquième République, où un titre entier est consacré à "l’autorité judiciaire", poursuit dans cette voie en développant une conception assez restrictive de la justice. Certes,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magistrats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rendent bel et bien la justice "au nom du peuple français", mais ils ne peuvent être assimilés à des représentants comme le sont les membres du Parlement ou du Gouvernement.</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justice est un service public qui repose sur des principes d’organisation et de fonctionnement établis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70.</a:t>
            </a:r>
          </a:p>
        </p:txBody>
      </p:sp>
    </p:spTree>
    <p:extLst>
      <p:ext uri="{BB962C8B-B14F-4D97-AF65-F5344CB8AC3E}">
        <p14:creationId xmlns:p14="http://schemas.microsoft.com/office/powerpoint/2010/main" val="68728505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190500"/>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838200" y="1485900"/>
            <a:ext cx="16535400" cy="900554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L’indépendance de la justice</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vertu de la théorie de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séparation des pouvoirs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afin de limiter l’arbitraire et d’éviter tout abus,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fonction de justice doit demeurer indépendante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des deux autres fonctions » de l’État, celle du législatif et celle de l’exécutif. Voilà pourquoi « doit être garantie l’indépendance des juridictions et […] des magistrats qui ont pour mission d’arbitrer les litiges nés de l’application des lois.</a:t>
            </a:r>
          </a:p>
          <a:p>
            <a:pPr marL="0" marR="0" lvl="0" indent="0" algn="just" defTabSz="914400" rtl="0" eaLnBrk="1" fontAlgn="auto" latinLnBrk="0" hangingPunct="1">
              <a:lnSpc>
                <a:spcPct val="110000"/>
              </a:lnSpc>
              <a:spcBef>
                <a:spcPct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Cette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indépendance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inscrite dans la Constitution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la Cinquième République […]. L’indépendance s’accompagne aussi de l’exigence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impartialité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Celle-ci garantit en effet aux justiciables que leurs litiges seront traités à l’abri de toute pression ou préjugé. Ce principe est d’ailleurs consacré par la Convention européenne des droits de l’homme. Il implique des garanties apportées aux magistrats […] : ce sont certes des agents publics, mais ce ne sont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pas des fonctionnaires ordinaires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Leurs décisions ne peuvent être contestées que dans le cadre de voies ordinaires de recours juridiquement organisées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71-72.</a:t>
            </a:r>
          </a:p>
        </p:txBody>
      </p:sp>
    </p:spTree>
    <p:extLst>
      <p:ext uri="{BB962C8B-B14F-4D97-AF65-F5344CB8AC3E}">
        <p14:creationId xmlns:p14="http://schemas.microsoft.com/office/powerpoint/2010/main" val="337714694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419100"/>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838200" y="1790700"/>
            <a:ext cx="16611600" cy="850694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L'organisation de la justice en France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France, « dans l'organisation de la justice,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justice judiciaire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justice administrative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distinctes et indépendantes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l'une de l'autre.</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tribunaux et cours de chaque ordre sont organisés selon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structure pyramidale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une juridiction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première instance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une juridiction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d'appel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une juridiction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cassation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distinction entre les deux ordres de juridiction est consacrée par la loi des 16 et 24 août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1790</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interdit aux juges judiciaires de connaître des contentieux relatifs à l’administration ou au travail des fonctionnaires.</a:t>
            </a:r>
          </a:p>
          <a:p>
            <a:pPr marL="0" marR="0" lvl="0" indent="0" algn="just" defTabSz="914400" rtl="0" eaLnBrk="1" fontAlgn="auto" latinLnBrk="0" hangingPunct="1">
              <a:lnSpc>
                <a:spcPct val="110000"/>
              </a:lnSpc>
              <a:spcBef>
                <a:spcPct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L’administration n’est pas pour autant soustraite à tout contrôle juridictionnel : des tribunaux spécifiques sont créés pour connaître des litiges impliquant les personnes publiques. Originellement très dépendantes du pouvoir exécutif, ces juridictions ont peu à peu acquis une autonomie et une impartialité équivalentes à celles caractérisant la justice judiciaire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endPar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79029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D0CC076-6C21-5FD6-3C92-D89B9AEC00F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93F5F96-FE5F-264A-252A-36F5D0DA2906}"/>
              </a:ext>
            </a:extLst>
          </p:cNvPr>
          <p:cNvSpPr txBox="1"/>
          <p:nvPr/>
        </p:nvSpPr>
        <p:spPr>
          <a:xfrm>
            <a:off x="990600" y="876300"/>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5A41BE5B-A431-972B-71DF-7B5213E81C6D}"/>
              </a:ext>
            </a:extLst>
          </p:cNvPr>
          <p:cNvSpPr txBox="1"/>
          <p:nvPr/>
        </p:nvSpPr>
        <p:spPr>
          <a:xfrm>
            <a:off x="1076827" y="2552700"/>
            <a:ext cx="16144373" cy="6832640"/>
          </a:xfrm>
          <a:prstGeom prst="rect">
            <a:avLst/>
          </a:prstGeom>
        </p:spPr>
        <p:txBody>
          <a:bodyPr wrap="square" lIns="0" tIns="0" rIns="0" bIns="0" rtlCol="0" anchor="t">
            <a:spAutoFit/>
          </a:bodyPr>
          <a:lstStyle/>
          <a:p>
            <a:pPr algn="just">
              <a:lnSpc>
                <a:spcPct val="110000"/>
              </a:lnSpc>
              <a:spcAft>
                <a:spcPts val="600"/>
              </a:spcAft>
            </a:pPr>
            <a:r>
              <a:rPr lang="fr-FR" sz="3600" dirty="0">
                <a:solidFill>
                  <a:srgbClr val="F9FAFD"/>
                </a:solidFill>
                <a:latin typeface="Glacial Indifference" panose="020B0604020202020204" charset="0"/>
              </a:rPr>
              <a:t>Il se peut également qu’un mot devienne le « nom » d’un événement (par exemple, </a:t>
            </a:r>
            <a:r>
              <a:rPr lang="fr-FR" sz="3600" i="1" dirty="0">
                <a:solidFill>
                  <a:srgbClr val="F9FAFD"/>
                </a:solidFill>
                <a:latin typeface="Glacial Indifference" panose="020B0604020202020204" charset="0"/>
              </a:rPr>
              <a:t>le 11 septembre</a:t>
            </a:r>
            <a:r>
              <a:rPr lang="fr-FR" sz="3600" dirty="0">
                <a:solidFill>
                  <a:srgbClr val="F9FAFD"/>
                </a:solidFill>
                <a:latin typeface="Glacial Indifference" panose="020B0604020202020204" charset="0"/>
              </a:rPr>
              <a:t>) → on parle alors précisément de « </a:t>
            </a:r>
            <a:r>
              <a:rPr lang="fr-FR" sz="3600" u="sng" dirty="0">
                <a:solidFill>
                  <a:srgbClr val="F9FAFD"/>
                </a:solidFill>
                <a:latin typeface="Glacial Indifference" panose="020B0604020202020204" charset="0"/>
              </a:rPr>
              <a:t>mots-événements</a:t>
            </a:r>
            <a:r>
              <a:rPr lang="fr-FR" sz="3600" dirty="0">
                <a:solidFill>
                  <a:srgbClr val="F9FAFD"/>
                </a:solidFill>
                <a:latin typeface="Glacial Indifference" panose="020B0604020202020204" charset="0"/>
              </a:rPr>
              <a:t> »</a:t>
            </a:r>
            <a:endParaRPr lang="fr-FR" sz="3600" u="sng" dirty="0">
              <a:solidFill>
                <a:srgbClr val="F9FAFD"/>
              </a:solidFill>
              <a:latin typeface="Glacial Indifference" panose="020B0604020202020204" charset="0"/>
            </a:endParaRPr>
          </a:p>
          <a:p>
            <a:pPr algn="just">
              <a:lnSpc>
                <a:spcPct val="110000"/>
              </a:lnSpc>
              <a:spcAft>
                <a:spcPts val="600"/>
              </a:spcAft>
            </a:pPr>
            <a:r>
              <a:rPr lang="fr-FR" sz="3600" dirty="0">
                <a:solidFill>
                  <a:srgbClr val="F9FAFD"/>
                </a:solidFill>
                <a:latin typeface="Glacial Indifference" panose="020B0604020202020204" charset="0"/>
              </a:rPr>
              <a:t>														     ↓</a:t>
            </a:r>
          </a:p>
          <a:p>
            <a:pPr algn="just">
              <a:lnSpc>
                <a:spcPct val="110000"/>
              </a:lnSpc>
              <a:spcAft>
                <a:spcPts val="600"/>
              </a:spcAft>
            </a:pPr>
            <a:r>
              <a:rPr lang="fr-FR" sz="3600" dirty="0">
                <a:solidFill>
                  <a:srgbClr val="F9FAFD"/>
                </a:solidFill>
                <a:latin typeface="Glacial Indifference" panose="020B0604020202020204" charset="0"/>
              </a:rPr>
              <a:t>« ces façons singulières de nommer les événements servent en fait de </a:t>
            </a:r>
            <a:r>
              <a:rPr lang="fr-FR" sz="3600" u="sng" dirty="0">
                <a:solidFill>
                  <a:srgbClr val="F9FAFD"/>
                </a:solidFill>
                <a:latin typeface="Glacial Indifference" panose="020B0604020202020204" charset="0"/>
              </a:rPr>
              <a:t>déclencheurs mémoriels</a:t>
            </a:r>
            <a:r>
              <a:rPr lang="fr-FR" sz="3600" dirty="0">
                <a:solidFill>
                  <a:srgbClr val="F9FAFD"/>
                </a:solidFill>
                <a:latin typeface="Glacial Indifference" panose="020B0604020202020204" charset="0"/>
              </a:rPr>
              <a:t> et de </a:t>
            </a:r>
            <a:r>
              <a:rPr lang="fr-FR" sz="3600" u="sng" dirty="0">
                <a:solidFill>
                  <a:srgbClr val="F9FAFD"/>
                </a:solidFill>
                <a:latin typeface="Glacial Indifference" panose="020B0604020202020204" charset="0"/>
              </a:rPr>
              <a:t>rappel des événements antérieurs</a:t>
            </a:r>
            <a:r>
              <a:rPr lang="fr-FR" sz="3600" dirty="0">
                <a:solidFill>
                  <a:srgbClr val="F9FAFD"/>
                </a:solidFill>
                <a:latin typeface="Glacial Indifference" panose="020B0604020202020204" charset="0"/>
              </a:rPr>
              <a:t> à l’événement présent » et « finissent par fonctionner comme des dénominations partagées ». 	 ↓</a:t>
            </a:r>
          </a:p>
          <a:p>
            <a:pPr algn="just">
              <a:lnSpc>
                <a:spcPct val="110000"/>
              </a:lnSpc>
              <a:spcAft>
                <a:spcPts val="600"/>
              </a:spcAft>
            </a:pPr>
            <a:r>
              <a:rPr lang="fr-FR" sz="3600" dirty="0">
                <a:solidFill>
                  <a:srgbClr val="F9FAFD"/>
                </a:solidFill>
                <a:latin typeface="Glacial Indifference" panose="020B0604020202020204" charset="0"/>
              </a:rPr>
              <a:t>Remarquablement, « les </a:t>
            </a:r>
            <a:r>
              <a:rPr lang="fr-FR" sz="3600" u="sng" dirty="0">
                <a:solidFill>
                  <a:srgbClr val="F9FAFD"/>
                </a:solidFill>
                <a:latin typeface="Glacial Indifference" panose="020B0604020202020204" charset="0"/>
              </a:rPr>
              <a:t>traits sémantiques</a:t>
            </a:r>
            <a:r>
              <a:rPr lang="fr-FR" sz="3600" dirty="0">
                <a:solidFill>
                  <a:srgbClr val="F9FAFD"/>
                </a:solidFill>
                <a:latin typeface="Glacial Indifference" panose="020B0604020202020204" charset="0"/>
              </a:rPr>
              <a:t> inscrits dans les mots […] ou dans les constructions […] contribuent à </a:t>
            </a:r>
            <a:r>
              <a:rPr lang="fr-FR" sz="3600" u="sng" dirty="0">
                <a:solidFill>
                  <a:srgbClr val="F9FAFD"/>
                </a:solidFill>
                <a:latin typeface="Glacial Indifference" panose="020B0604020202020204" charset="0"/>
              </a:rPr>
              <a:t>construire des représentations</a:t>
            </a:r>
            <a:r>
              <a:rPr lang="fr-FR" sz="3600" dirty="0">
                <a:solidFill>
                  <a:srgbClr val="F9FAFD"/>
                </a:solidFill>
                <a:latin typeface="Glacial Indifference" panose="020B0604020202020204" charset="0"/>
              </a:rPr>
              <a:t> » relatives à ces événements.</a:t>
            </a:r>
          </a:p>
          <a:p>
            <a:pPr algn="r">
              <a:spcAft>
                <a:spcPts val="600"/>
              </a:spcAft>
            </a:pP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pp. 56-57.</a:t>
            </a:r>
          </a:p>
        </p:txBody>
      </p:sp>
    </p:spTree>
    <p:extLst>
      <p:ext uri="{BB962C8B-B14F-4D97-AF65-F5344CB8AC3E}">
        <p14:creationId xmlns:p14="http://schemas.microsoft.com/office/powerpoint/2010/main" val="728782495"/>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571500"/>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838200" y="1943100"/>
            <a:ext cx="16611600" cy="7494359"/>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L'organisation des deux juridictions</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l’intérieur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chaque ordre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(l’ordre judiciaire et l’ordre administratif), les tribunaux et cours sont agencés selon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structure pyramidale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juridictions de première instance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de premier degré) constituent la base de cette organisation […]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juridictions d’appel (ou de second degré)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jugent les recours formés contre les décisions prises par les juridictions de première instance [...] ;</a:t>
            </a:r>
          </a:p>
          <a:p>
            <a:pPr marL="457200" marR="0" lvl="0" indent="-457200" algn="just" defTabSz="914400" rtl="0" eaLnBrk="1" fontAlgn="auto" latinLnBrk="0" hangingPunct="1">
              <a:lnSpc>
                <a:spcPct val="110000"/>
              </a:lnSpc>
              <a:spcBef>
                <a:spcPct val="0"/>
              </a:spcBef>
              <a:spcAft>
                <a:spcPts val="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 sommet de chaque ordre,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juridiction de cassation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chargée de contrôler et d’harmoniser l’application de la loi telle qu’elle est mise en œuvre par les autres juges (qu’on appelle les "juges du fond"). Il s’agit de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Cour de cassation pour l’ordre judiciaire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Conseil d’État pour l’ordre administratif</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Vie publique</a:t>
            </a:r>
            <a:endPar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2921220395"/>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85800" y="281186"/>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762000" y="1714500"/>
            <a:ext cx="16802100" cy="853156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juridictions judiciaires de première instance</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Elles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se répartissent en fonction du domaine civil ou pénal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ainsi que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la gravité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 litige.</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 sein de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sphère civile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on repère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tribunaux d’instance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 les juridictions de base en matière civile (c’est-à-dire en cas de litige entre deux personnes) ». Ils s’occupent, par exemple, de litiges personnels inférieurs à 10000 euros, d’injonctions de paiement ou de questions relatives à des personnes majeures placées sous tutelle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tribunaux de grande instance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sont eux aussi des juridictions en matière civile, qui s’occupent de propriétés immobilières et d’affaires familiales telles que le mariage et le divorce, l’autorité parentale etc. ;</a:t>
            </a:r>
          </a:p>
          <a:p>
            <a:pPr marL="457200" marR="0" lvl="0" indent="-457200" algn="just" defTabSz="914400" rtl="0" eaLnBrk="1" fontAlgn="auto" latinLnBrk="0" hangingPunct="1">
              <a:lnSpc>
                <a:spcPct val="110000"/>
              </a:lnSpc>
              <a:spcBef>
                <a:spcPct val="0"/>
              </a:spcBef>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juridictions civiles spécialisées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s’occupent notamment des litiges liés aux actes de commerce ou aux contrats de travail.</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72.</a:t>
            </a:r>
          </a:p>
        </p:txBody>
      </p:sp>
    </p:spTree>
    <p:extLst>
      <p:ext uri="{BB962C8B-B14F-4D97-AF65-F5344CB8AC3E}">
        <p14:creationId xmlns:p14="http://schemas.microsoft.com/office/powerpoint/2010/main" val="4129829430"/>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85800" y="800100"/>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762000" y="2324100"/>
            <a:ext cx="16802100" cy="6666440"/>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juridictions judiciaires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de première instance</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Par rapport à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sphère pénale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revanche on retrouve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tribunaux de police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s’occupant des « contraventions, qui sont des infractions susceptibles d’être punies d’une amende de moins de 1500 euros » ;</a:t>
            </a:r>
          </a:p>
          <a:p>
            <a:pPr marL="457200" marR="0" lvl="0" indent="-457200" algn="just" defTabSz="914400" rtl="0" eaLnBrk="1" fontAlgn="auto" latinLnBrk="0" hangingPunct="1">
              <a:lnSpc>
                <a:spcPct val="110000"/>
              </a:lnSpc>
              <a:spcBef>
                <a:spcPct val="0"/>
              </a:spcBef>
              <a:spcAft>
                <a:spcPts val="12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tribunaux correctionnels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s’occupent des « infractions plus graves, que l’on appelle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délits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qui sont passibles d’une amende comprise entre 1500 et 3750 euros ou d’une peine d’emprisonnement de 10 ans maximum » ;</a:t>
            </a:r>
          </a:p>
          <a:p>
            <a:pPr marL="457200" marR="0" lvl="0" indent="-457200" algn="just" defTabSz="914400" rtl="0" eaLnBrk="1" fontAlgn="auto" latinLnBrk="0" hangingPunct="1">
              <a:lnSpc>
                <a:spcPct val="110000"/>
              </a:lnSpc>
              <a:spcBef>
                <a:spcPct val="0"/>
              </a:spcBef>
              <a:spcAft>
                <a:spcPts val="1800"/>
              </a:spcAft>
              <a:buClrTx/>
              <a:buSzTx/>
              <a:buFont typeface="Arial" panose="020B0604020202020204" pitchFamily="34" charset="0"/>
              <a:buChar char="•"/>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enfin,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cours d’assises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s’occupent des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crimes, infractions les plus graves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passibles d’une peine de prison pouvant aller jusqu’à la réclusion à perpétuité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République française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pp. 72-73.</a:t>
            </a:r>
          </a:p>
        </p:txBody>
      </p:sp>
    </p:spTree>
    <p:extLst>
      <p:ext uri="{BB962C8B-B14F-4D97-AF65-F5344CB8AC3E}">
        <p14:creationId xmlns:p14="http://schemas.microsoft.com/office/powerpoint/2010/main" val="43907059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85800" y="419100"/>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762000" y="1943100"/>
            <a:ext cx="16802100" cy="7680564"/>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juridictions judiciaires – le second degré</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Cour d’appel</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 sein d’un procès civil comme d’un procès pénal, « la partie qui s’estime lésée par le jugement rendu en premier ressort, peut porter le litige devant une juridiction supérieure, la cour d’appel, pour obtenir une décision plus favorable ». </a:t>
            </a:r>
          </a:p>
          <a:p>
            <a:pPr marL="0" marR="0" lvl="0" indent="0" algn="just" defTabSz="914400" rtl="0" eaLnBrk="1" fontAlgn="auto" latinLnBrk="0" hangingPunct="1">
              <a:lnSpc>
                <a:spcPct val="110000"/>
              </a:lnSpc>
              <a:spcBef>
                <a:spcPct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L’appel doit être présenté dans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délai bien précis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 pour conséquence immédiate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suspension de l’exécution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 jugement. La décision, appelée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arrêt d’appel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prise par la Cour d’appel, peut ensuite « soit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confirmer le jugement précédent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soit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aggraver ou diminuer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responsabilité, la peine ou l’amende ».</a:t>
            </a: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faut pourtant préciser que dans le domaine civil l’appel n’est pas possible pour certaines réclamations mineures, alors qu’il est toujours possible dans le domaine pénal.</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7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7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136.</a:t>
            </a:r>
          </a:p>
        </p:txBody>
      </p:sp>
    </p:spTree>
    <p:extLst>
      <p:ext uri="{BB962C8B-B14F-4D97-AF65-F5344CB8AC3E}">
        <p14:creationId xmlns:p14="http://schemas.microsoft.com/office/powerpoint/2010/main" val="223157378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685800" y="281186"/>
            <a:ext cx="168021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politiques </a:t>
            </a:r>
            <a:r>
              <a:rPr kumimoji="0" lang="fr-FR" sz="7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judiciaire</a:t>
            </a:r>
          </a:p>
        </p:txBody>
      </p:sp>
      <p:sp>
        <p:nvSpPr>
          <p:cNvPr id="3" name="TextBox 3"/>
          <p:cNvSpPr txBox="1"/>
          <p:nvPr/>
        </p:nvSpPr>
        <p:spPr>
          <a:xfrm>
            <a:off x="762000" y="1638300"/>
            <a:ext cx="16802100" cy="8399222"/>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2400"/>
              </a:spcAft>
              <a:buClrTx/>
              <a:buSzTx/>
              <a:buFontTx/>
              <a:buNone/>
              <a:tabLst/>
              <a:defRPr/>
            </a:pPr>
            <a:r>
              <a:rPr kumimoji="0" lang="fr-FR" sz="37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Les juridictions judiciaires – au sommet</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ct val="0"/>
              </a:spcBef>
              <a:spcAft>
                <a:spcPts val="18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Cour de Cassation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ct val="0"/>
              </a:spcBef>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Cour de Cassation « ne juge pas le fond, c’est-à-dire les arguments développés, elle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juge la forme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c’est-à-dire le jugement et les arrêts d’une affaire. Saisie par une des parties d’un procès, la Cour de Cassation peut casser les décisions d’un tribunal et renvoyer l’affaire devant un tribunal identique ».</a:t>
            </a:r>
          </a:p>
          <a:p>
            <a:pPr marL="0" marR="0" lvl="0" indent="0" algn="just" defTabSz="914400" rtl="0" eaLnBrk="1" fontAlgn="auto" latinLnBrk="0" hangingPunct="1">
              <a:lnSpc>
                <a:spcPct val="110000"/>
              </a:lnSpc>
              <a:spcBef>
                <a:spcPct val="0"/>
              </a:spcBef>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Elle peut même être saisie « par le procureur général de la Cour de Cassation [elle-même], quand il estime qu’une décision, non contestée, est contraire à la loi ou à l’intérêt général.</a:t>
            </a:r>
          </a:p>
          <a:p>
            <a:pPr marL="0" marR="0" lvl="0" indent="0" algn="just" defTabSz="914400" rtl="0" eaLnBrk="1" fontAlgn="auto" latinLnBrk="0" hangingPunct="1">
              <a:lnSpc>
                <a:spcPct val="110000"/>
              </a:lnSpc>
              <a:spcBef>
                <a:spcPct val="0"/>
              </a:spcBef>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délai pour présenter un pourvoi</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de cinq jours pour la justice pénale […] et de deux mois pour la justice civile.</a:t>
            </a:r>
          </a:p>
          <a:p>
            <a:pPr marL="0" marR="0" lvl="0" indent="0" algn="just" defTabSz="914400" rtl="0" eaLnBrk="1" fontAlgn="auto" latinLnBrk="0" hangingPunct="1">
              <a:lnSpc>
                <a:spcPct val="110000"/>
              </a:lnSpc>
              <a:spcBef>
                <a:spcPct val="0"/>
              </a:spcBef>
              <a:spcAft>
                <a:spcPts val="12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Si la Cour de Cassation trouve qu’il n’y a rien d’anormal dans la décision, elle rend un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arrêt de rejet du pourvoi</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Si elle trouve la réclamation justifiée, elle rend un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arrêt qui annule le jugement et renvoie l’affaire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devant une juridiction de même nature ».</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institutions de la France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136.</a:t>
            </a:r>
          </a:p>
        </p:txBody>
      </p:sp>
    </p:spTree>
    <p:extLst>
      <p:ext uri="{BB962C8B-B14F-4D97-AF65-F5344CB8AC3E}">
        <p14:creationId xmlns:p14="http://schemas.microsoft.com/office/powerpoint/2010/main" val="540486132"/>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484882"/>
            <a:ext cx="165354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FFFFF"/>
                </a:solidFill>
                <a:effectLst/>
                <a:uLnTx/>
                <a:uFillTx/>
                <a:latin typeface="Glacial Indifference"/>
                <a:ea typeface="+mn-ea"/>
                <a:cs typeface="+mn-cs"/>
              </a:rPr>
              <a:t>Bibliographie de référence</a:t>
            </a:r>
          </a:p>
        </p:txBody>
      </p:sp>
      <p:sp>
        <p:nvSpPr>
          <p:cNvPr id="4" name="TextBox 4"/>
          <p:cNvSpPr txBox="1"/>
          <p:nvPr/>
        </p:nvSpPr>
        <p:spPr>
          <a:xfrm>
            <a:off x="838200" y="1943100"/>
            <a:ext cx="16497300" cy="770980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Bernard, G., 2017, </a:t>
            </a:r>
            <a:r>
              <a:rPr kumimoji="0" lang="fr-FR" sz="3300" b="0" i="1" u="none" strike="noStrike" kern="1200" cap="none" spc="0" normalizeH="0" baseline="0" noProof="0" dirty="0">
                <a:ln>
                  <a:noFill/>
                </a:ln>
                <a:solidFill>
                  <a:srgbClr val="FFFFFF"/>
                </a:solidFill>
                <a:effectLst/>
                <a:uLnTx/>
                <a:uFillTx/>
                <a:latin typeface="Glacial Indifference"/>
                <a:ea typeface="+mn-ea"/>
                <a:cs typeface="+mn-cs"/>
              </a:rPr>
              <a:t>Les institutions de la France</a:t>
            </a: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 Paris, Nathan.</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algn="just">
              <a:defRPr/>
            </a:pPr>
            <a:r>
              <a:rPr lang="fr-FR" sz="3300" dirty="0">
                <a:solidFill>
                  <a:srgbClr val="FFFFFF"/>
                </a:solidFill>
                <a:latin typeface="Glacial Indifference"/>
              </a:rPr>
              <a:t>Cabrillac, R. (sous la direction de), 2022 (13</a:t>
            </a:r>
            <a:r>
              <a:rPr lang="fr-FR" sz="3300" baseline="30000" dirty="0">
                <a:solidFill>
                  <a:srgbClr val="FFFFFF"/>
                </a:solidFill>
                <a:latin typeface="Glacial Indifference"/>
              </a:rPr>
              <a:t>ème</a:t>
            </a:r>
            <a:r>
              <a:rPr lang="fr-FR" sz="3300" dirty="0">
                <a:solidFill>
                  <a:srgbClr val="FFFFFF"/>
                </a:solidFill>
                <a:latin typeface="Glacial Indifference"/>
              </a:rPr>
              <a:t> éd.), </a:t>
            </a:r>
            <a:r>
              <a:rPr lang="fr-FR" sz="3300" i="1" dirty="0">
                <a:solidFill>
                  <a:srgbClr val="FFFFFF"/>
                </a:solidFill>
                <a:latin typeface="Glacial Indifference"/>
              </a:rPr>
              <a:t>Dictionnaire du vocabulaire juridique 2022</a:t>
            </a:r>
            <a:r>
              <a:rPr lang="fr-FR" sz="3300" dirty="0">
                <a:solidFill>
                  <a:srgbClr val="FFFFFF"/>
                </a:solidFill>
                <a:latin typeface="Glacial Indifference"/>
              </a:rPr>
              <a:t>, Paris, </a:t>
            </a:r>
            <a:r>
              <a:rPr lang="fr-FR" sz="3300" dirty="0">
                <a:solidFill>
                  <a:srgbClr val="F9FAFD"/>
                </a:solidFill>
                <a:latin typeface="Glacial Indifference" panose="020B0604020202020204" charset="0"/>
              </a:rPr>
              <a:t>LexisNexis. </a:t>
            </a:r>
          </a:p>
          <a:p>
            <a:pPr algn="just">
              <a:defRPr/>
            </a:pPr>
            <a:endParaRPr lang="fr-FR" sz="3300" dirty="0">
              <a:solidFill>
                <a:srgbClr val="F9FAFD"/>
              </a:solidFill>
              <a:latin typeface="Glacial Indifference" panose="020B0604020202020204" charset="0"/>
            </a:endParaRPr>
          </a:p>
          <a:p>
            <a:pPr algn="just">
              <a:defRPr/>
            </a:pPr>
            <a:r>
              <a:rPr kumimoji="0" lang="fr-FR" sz="3300" b="0" i="0" u="none" strike="noStrike" kern="1200" cap="none" spc="0" normalizeH="0" baseline="0" dirty="0" err="1">
                <a:ln>
                  <a:noFill/>
                </a:ln>
                <a:solidFill>
                  <a:prstClr val="white"/>
                </a:solidFill>
                <a:effectLst/>
                <a:uLnTx/>
                <a:uFillTx/>
                <a:latin typeface="Glacial Indifference" panose="020B0604020202020204" charset="0"/>
                <a:ea typeface="+mn-ea"/>
                <a:cs typeface="+mn-cs"/>
              </a:rPr>
              <a:t>Capuano</a:t>
            </a:r>
            <a:r>
              <a:rPr kumimoji="0" lang="fr-FR" sz="3300" b="0" i="0" u="none" strike="noStrike" kern="1200" cap="none" spc="0" normalizeH="0" baseline="0" dirty="0">
                <a:ln>
                  <a:noFill/>
                </a:ln>
                <a:solidFill>
                  <a:prstClr val="white"/>
                </a:solidFill>
                <a:effectLst/>
                <a:uLnTx/>
                <a:uFillTx/>
                <a:latin typeface="Glacial Indifference" panose="020B0604020202020204" charset="0"/>
                <a:ea typeface="+mn-ea"/>
                <a:cs typeface="+mn-cs"/>
              </a:rPr>
              <a:t>, R. G., 2013, </a:t>
            </a:r>
            <a:r>
              <a:rPr kumimoji="0" lang="fr-FR" sz="3300" b="0" i="1" u="none" strike="noStrike" kern="1200" cap="none" spc="0" normalizeH="0" baseline="0" dirty="0">
                <a:ln>
                  <a:noFill/>
                </a:ln>
                <a:solidFill>
                  <a:prstClr val="white"/>
                </a:solidFill>
                <a:effectLst/>
                <a:uLnTx/>
                <a:uFillTx/>
                <a:latin typeface="Glacial Indifference" panose="020B0604020202020204" charset="0"/>
                <a:ea typeface="+mn-ea"/>
                <a:cs typeface="+mn-cs"/>
              </a:rPr>
              <a:t>111 </a:t>
            </a:r>
            <a:r>
              <a:rPr kumimoji="0" lang="fr-FR" sz="3300" b="0" i="1" u="none" strike="noStrike" kern="1200" cap="none" spc="0" normalizeH="0" baseline="0" dirty="0" err="1">
                <a:ln>
                  <a:noFill/>
                </a:ln>
                <a:solidFill>
                  <a:prstClr val="white"/>
                </a:solidFill>
                <a:effectLst/>
                <a:uLnTx/>
                <a:uFillTx/>
                <a:latin typeface="Glacial Indifference" panose="020B0604020202020204" charset="0"/>
                <a:ea typeface="+mn-ea"/>
                <a:cs typeface="+mn-cs"/>
              </a:rPr>
              <a:t>errori</a:t>
            </a:r>
            <a:r>
              <a:rPr kumimoji="0" lang="fr-FR" sz="3300" b="0" i="1" u="none" strike="noStrike" kern="1200" cap="none" spc="0" normalizeH="0" baseline="0" dirty="0">
                <a:ln>
                  <a:noFill/>
                </a:ln>
                <a:solidFill>
                  <a:prstClr val="white"/>
                </a:solidFill>
                <a:effectLst/>
                <a:uLnTx/>
                <a:uFillTx/>
                <a:latin typeface="Glacial Indifference" panose="020B0604020202020204" charset="0"/>
                <a:ea typeface="+mn-ea"/>
                <a:cs typeface="+mn-cs"/>
              </a:rPr>
              <a:t> di </a:t>
            </a:r>
            <a:r>
              <a:rPr kumimoji="0" lang="fr-FR" sz="3300" b="0" i="1" u="none" strike="noStrike" kern="1200" cap="none" spc="0" normalizeH="0" baseline="0" dirty="0" err="1">
                <a:ln>
                  <a:noFill/>
                </a:ln>
                <a:solidFill>
                  <a:prstClr val="white"/>
                </a:solidFill>
                <a:effectLst/>
                <a:uLnTx/>
                <a:uFillTx/>
                <a:latin typeface="Glacial Indifference" panose="020B0604020202020204" charset="0"/>
                <a:ea typeface="+mn-ea"/>
                <a:cs typeface="+mn-cs"/>
              </a:rPr>
              <a:t>traduzione</a:t>
            </a:r>
            <a:r>
              <a:rPr kumimoji="0" lang="fr-FR" sz="3300" b="0" i="1" u="none" strike="noStrike" kern="1200" cap="none" spc="0" normalizeH="0" baseline="0" dirty="0">
                <a:ln>
                  <a:noFill/>
                </a:ln>
                <a:solidFill>
                  <a:prstClr val="white"/>
                </a:solidFill>
                <a:effectLst/>
                <a:uLnTx/>
                <a:uFillTx/>
                <a:latin typeface="Glacial Indifference" panose="020B0604020202020204" charset="0"/>
                <a:ea typeface="+mn-ea"/>
                <a:cs typeface="+mn-cs"/>
              </a:rPr>
              <a:t> </a:t>
            </a:r>
            <a:r>
              <a:rPr kumimoji="0" lang="fr-FR" sz="3300" b="0" i="1" u="none" strike="noStrike" kern="1200" cap="none" spc="0" normalizeH="0" baseline="0" dirty="0" err="1">
                <a:ln>
                  <a:noFill/>
                </a:ln>
                <a:solidFill>
                  <a:prstClr val="white"/>
                </a:solidFill>
                <a:effectLst/>
                <a:uLnTx/>
                <a:uFillTx/>
                <a:latin typeface="Glacial Indifference" panose="020B0604020202020204" charset="0"/>
                <a:ea typeface="+mn-ea"/>
                <a:cs typeface="+mn-cs"/>
              </a:rPr>
              <a:t>che</a:t>
            </a:r>
            <a:r>
              <a:rPr kumimoji="0" lang="fr-FR" sz="3300" b="0" i="1" u="none" strike="noStrike" kern="1200" cap="none" spc="0" normalizeH="0" baseline="0" dirty="0">
                <a:ln>
                  <a:noFill/>
                </a:ln>
                <a:solidFill>
                  <a:prstClr val="white"/>
                </a:solidFill>
                <a:effectLst/>
                <a:uLnTx/>
                <a:uFillTx/>
                <a:latin typeface="Glacial Indifference" panose="020B0604020202020204" charset="0"/>
                <a:ea typeface="+mn-ea"/>
                <a:cs typeface="+mn-cs"/>
              </a:rPr>
              <a:t> </a:t>
            </a:r>
            <a:r>
              <a:rPr kumimoji="0" lang="fr-FR" sz="3300" b="0" i="1" u="none" strike="noStrike" kern="1200" cap="none" spc="0" normalizeH="0" baseline="0" dirty="0" err="1">
                <a:ln>
                  <a:noFill/>
                </a:ln>
                <a:solidFill>
                  <a:prstClr val="white"/>
                </a:solidFill>
                <a:effectLst/>
                <a:uLnTx/>
                <a:uFillTx/>
                <a:latin typeface="Glacial Indifference" panose="020B0604020202020204" charset="0"/>
                <a:ea typeface="+mn-ea"/>
                <a:cs typeface="+mn-cs"/>
              </a:rPr>
              <a:t>hanno</a:t>
            </a:r>
            <a:r>
              <a:rPr kumimoji="0" lang="fr-FR" sz="3300" b="0" i="1" u="none" strike="noStrike" kern="1200" cap="none" spc="0" normalizeH="0" baseline="0" dirty="0">
                <a:ln>
                  <a:noFill/>
                </a:ln>
                <a:solidFill>
                  <a:prstClr val="white"/>
                </a:solidFill>
                <a:effectLst/>
                <a:uLnTx/>
                <a:uFillTx/>
                <a:latin typeface="Glacial Indifference" panose="020B0604020202020204" charset="0"/>
                <a:ea typeface="+mn-ea"/>
                <a:cs typeface="+mn-cs"/>
              </a:rPr>
              <a:t> </a:t>
            </a:r>
            <a:r>
              <a:rPr kumimoji="0" lang="fr-FR" sz="3300" b="0" i="1" u="none" strike="noStrike" kern="1200" cap="none" spc="0" normalizeH="0" baseline="0" dirty="0" err="1">
                <a:ln>
                  <a:noFill/>
                </a:ln>
                <a:solidFill>
                  <a:prstClr val="white"/>
                </a:solidFill>
                <a:effectLst/>
                <a:uLnTx/>
                <a:uFillTx/>
                <a:latin typeface="Glacial Indifference" panose="020B0604020202020204" charset="0"/>
                <a:ea typeface="+mn-ea"/>
                <a:cs typeface="+mn-cs"/>
              </a:rPr>
              <a:t>cambiato</a:t>
            </a:r>
            <a:r>
              <a:rPr kumimoji="0" lang="fr-FR" sz="3300" b="0" i="1" u="none" strike="noStrike" kern="1200" cap="none" spc="0" normalizeH="0" baseline="0" dirty="0">
                <a:ln>
                  <a:noFill/>
                </a:ln>
                <a:solidFill>
                  <a:prstClr val="white"/>
                </a:solidFill>
                <a:effectLst/>
                <a:uLnTx/>
                <a:uFillTx/>
                <a:latin typeface="Glacial Indifference" panose="020B0604020202020204" charset="0"/>
                <a:ea typeface="+mn-ea"/>
                <a:cs typeface="+mn-cs"/>
              </a:rPr>
              <a:t> il </a:t>
            </a:r>
            <a:r>
              <a:rPr kumimoji="0" lang="fr-FR" sz="3300" b="0" i="1" u="none" strike="noStrike" kern="1200" cap="none" spc="0" normalizeH="0" baseline="0" dirty="0" err="1">
                <a:ln>
                  <a:noFill/>
                </a:ln>
                <a:solidFill>
                  <a:prstClr val="white"/>
                </a:solidFill>
                <a:effectLst/>
                <a:uLnTx/>
                <a:uFillTx/>
                <a:latin typeface="Glacial Indifference" panose="020B0604020202020204" charset="0"/>
                <a:ea typeface="+mn-ea"/>
                <a:cs typeface="+mn-cs"/>
              </a:rPr>
              <a:t>mondo</a:t>
            </a:r>
            <a:r>
              <a:rPr kumimoji="0" lang="fr-FR" sz="3300" b="0" i="0" u="none" strike="noStrike" kern="1200" cap="none" spc="0" normalizeH="0" baseline="0" dirty="0">
                <a:ln>
                  <a:noFill/>
                </a:ln>
                <a:solidFill>
                  <a:prstClr val="white"/>
                </a:solidFill>
                <a:effectLst/>
                <a:uLnTx/>
                <a:uFillTx/>
                <a:latin typeface="Glacial Indifference" panose="020B0604020202020204" charset="0"/>
                <a:ea typeface="+mn-ea"/>
                <a:cs typeface="+mn-cs"/>
              </a:rPr>
              <a:t>, Viterbo, Stampa </a:t>
            </a:r>
            <a:r>
              <a:rPr kumimoji="0" lang="fr-FR" sz="3300" b="0" i="0" u="none" strike="noStrike" kern="1200" cap="none" spc="0" normalizeH="0" baseline="0" dirty="0" err="1">
                <a:ln>
                  <a:noFill/>
                </a:ln>
                <a:solidFill>
                  <a:prstClr val="white"/>
                </a:solidFill>
                <a:effectLst/>
                <a:uLnTx/>
                <a:uFillTx/>
                <a:latin typeface="Glacial Indifference" panose="020B0604020202020204" charset="0"/>
                <a:ea typeface="+mn-ea"/>
                <a:cs typeface="+mn-cs"/>
              </a:rPr>
              <a:t>alternativa</a:t>
            </a:r>
            <a:r>
              <a:rPr kumimoji="0" lang="fr-FR" sz="3300" b="0" i="0" u="none" strike="noStrike" kern="1200" cap="none" spc="0" normalizeH="0" baseline="0" dirty="0">
                <a:ln>
                  <a:noFill/>
                </a:ln>
                <a:solidFill>
                  <a:prstClr val="white"/>
                </a:solidFill>
                <a:effectLst/>
                <a:uLnTx/>
                <a:uFillTx/>
                <a:latin typeface="Glacial Indifference" panose="020B0604020202020204" charset="0"/>
                <a:ea typeface="+mn-ea"/>
                <a:cs typeface="+mn-cs"/>
              </a:rPr>
              <a:t>/</a:t>
            </a:r>
            <a:r>
              <a:rPr kumimoji="0" lang="fr-FR" sz="3300" b="0" i="0" u="none" strike="noStrike" kern="1200" cap="none" spc="0" normalizeH="0" baseline="0" dirty="0" err="1">
                <a:ln>
                  <a:noFill/>
                </a:ln>
                <a:solidFill>
                  <a:prstClr val="white"/>
                </a:solidFill>
                <a:effectLst/>
                <a:uLnTx/>
                <a:uFillTx/>
                <a:latin typeface="Glacial Indifference" panose="020B0604020202020204" charset="0"/>
                <a:ea typeface="+mn-ea"/>
                <a:cs typeface="+mn-cs"/>
              </a:rPr>
              <a:t>Nuovi</a:t>
            </a:r>
            <a:r>
              <a:rPr kumimoji="0" lang="fr-FR" sz="3300" b="0" i="0" u="none" strike="noStrike" kern="1200" cap="none" spc="0" normalizeH="0" baseline="0" dirty="0">
                <a:ln>
                  <a:noFill/>
                </a:ln>
                <a:solidFill>
                  <a:prstClr val="white"/>
                </a:solidFill>
                <a:effectLst/>
                <a:uLnTx/>
                <a:uFillTx/>
                <a:latin typeface="Glacial Indifference" panose="020B0604020202020204" charset="0"/>
                <a:ea typeface="+mn-ea"/>
                <a:cs typeface="+mn-cs"/>
              </a:rPr>
              <a:t> </a:t>
            </a:r>
            <a:r>
              <a:rPr kumimoji="0" lang="fr-FR" sz="3300" b="0" i="0" u="none" strike="noStrike" kern="1200" cap="none" spc="0" normalizeH="0" baseline="0" dirty="0" err="1">
                <a:ln>
                  <a:noFill/>
                </a:ln>
                <a:solidFill>
                  <a:prstClr val="white"/>
                </a:solidFill>
                <a:effectLst/>
                <a:uLnTx/>
                <a:uFillTx/>
                <a:latin typeface="Glacial Indifference" panose="020B0604020202020204" charset="0"/>
                <a:ea typeface="+mn-ea"/>
                <a:cs typeface="+mn-cs"/>
              </a:rPr>
              <a:t>equilibri</a:t>
            </a:r>
            <a:r>
              <a:rPr kumimoji="0" lang="fr-FR" sz="3300" b="0" i="0" u="none" strike="noStrike" kern="1200" cap="none" spc="0" normalizeH="0" baseline="0" dirty="0">
                <a:ln>
                  <a:noFill/>
                </a:ln>
                <a:solidFill>
                  <a:prstClr val="white"/>
                </a:solidFill>
                <a:effectLst/>
                <a:uLnTx/>
                <a:uFillTx/>
                <a:latin typeface="Glacial Indifference" panose="020B0604020202020204" charset="0"/>
                <a:ea typeface="+mn-ea"/>
                <a:cs typeface="+mn-cs"/>
              </a:rPr>
              <a:t>.</a:t>
            </a:r>
            <a:endParaRPr lang="fr-FR" sz="3300" dirty="0">
              <a:solidFill>
                <a:srgbClr val="F9FAFD"/>
              </a:solidFill>
              <a:latin typeface="Glacial Indifference" panose="020B0604020202020204" charset="0"/>
            </a:endParaRPr>
          </a:p>
          <a:p>
            <a:pPr algn="just">
              <a:defRPr/>
            </a:pPr>
            <a:endParaRPr lang="fr-FR" sz="3300" dirty="0">
              <a:solidFill>
                <a:srgbClr val="F9FAFD"/>
              </a:solidFill>
              <a:latin typeface="Glacial Indifference" panose="020B0604020202020204" charset="0"/>
            </a:endParaRPr>
          </a:p>
          <a:p>
            <a:pPr algn="just">
              <a:defRPr/>
            </a:pPr>
            <a:r>
              <a:rPr kumimoji="0" lang="fr-FR" sz="3300" b="0" i="0" u="none" strike="noStrike" kern="1200" cap="none" spc="0" normalizeH="0" baseline="0" dirty="0">
                <a:ln>
                  <a:noFill/>
                </a:ln>
                <a:solidFill>
                  <a:srgbClr val="FFFFFF"/>
                </a:solidFill>
                <a:effectLst/>
                <a:uLnTx/>
                <a:uFillTx/>
                <a:latin typeface="Glacial Indifference"/>
                <a:ea typeface="+mn-ea"/>
                <a:cs typeface="+mn-cs"/>
              </a:rPr>
              <a:t>Damette, É. et </a:t>
            </a:r>
            <a:r>
              <a:rPr kumimoji="0" lang="fr-FR" sz="3300" b="0" i="0" u="none" strike="noStrike" kern="1200" cap="none" spc="0" normalizeH="0" baseline="0" dirty="0" err="1">
                <a:ln>
                  <a:noFill/>
                </a:ln>
                <a:solidFill>
                  <a:srgbClr val="FFFFFF"/>
                </a:solidFill>
                <a:effectLst/>
                <a:uLnTx/>
                <a:uFillTx/>
                <a:latin typeface="Glacial Indifference"/>
                <a:ea typeface="+mn-ea"/>
                <a:cs typeface="+mn-cs"/>
              </a:rPr>
              <a:t>Dargirolle</a:t>
            </a:r>
            <a:r>
              <a:rPr kumimoji="0" lang="fr-FR" sz="3300" b="0" i="0" u="none" strike="noStrike" kern="1200" cap="none" spc="0" normalizeH="0" baseline="0" dirty="0">
                <a:ln>
                  <a:noFill/>
                </a:ln>
                <a:solidFill>
                  <a:srgbClr val="FFFFFF"/>
                </a:solidFill>
                <a:effectLst/>
                <a:uLnTx/>
                <a:uFillTx/>
                <a:latin typeface="Glacial Indifference"/>
                <a:ea typeface="+mn-ea"/>
                <a:cs typeface="+mn-cs"/>
              </a:rPr>
              <a:t>, F., 2017 (2</a:t>
            </a:r>
            <a:r>
              <a:rPr kumimoji="0" lang="fr-FR" sz="3300" b="0" i="0" u="none" strike="noStrike" kern="1200" cap="none" spc="0" normalizeH="0" baseline="30000" dirty="0">
                <a:ln>
                  <a:noFill/>
                </a:ln>
                <a:solidFill>
                  <a:srgbClr val="FFFFFF"/>
                </a:solidFill>
                <a:effectLst/>
                <a:uLnTx/>
                <a:uFillTx/>
                <a:latin typeface="Glacial Indifference"/>
                <a:ea typeface="+mn-ea"/>
                <a:cs typeface="+mn-cs"/>
              </a:rPr>
              <a:t>ème</a:t>
            </a:r>
            <a:r>
              <a:rPr kumimoji="0" lang="fr-FR" sz="3300" b="0" i="0" u="none" strike="noStrike" kern="1200" cap="none" spc="0" normalizeH="0" baseline="0" dirty="0">
                <a:ln>
                  <a:noFill/>
                </a:ln>
                <a:solidFill>
                  <a:srgbClr val="FFFFFF"/>
                </a:solidFill>
                <a:effectLst/>
                <a:uLnTx/>
                <a:uFillTx/>
                <a:latin typeface="Glacial Indifference"/>
                <a:ea typeface="+mn-ea"/>
                <a:cs typeface="+mn-cs"/>
              </a:rPr>
              <a:t> éd.), </a:t>
            </a:r>
            <a:r>
              <a:rPr kumimoji="0" lang="fr-FR" sz="3300" b="0" i="1" u="none" strike="noStrike" kern="1200" cap="none" spc="0" normalizeH="0" baseline="0" dirty="0">
                <a:ln>
                  <a:noFill/>
                </a:ln>
                <a:solidFill>
                  <a:srgbClr val="FFFFFF"/>
                </a:solidFill>
                <a:effectLst/>
                <a:uLnTx/>
                <a:uFillTx/>
                <a:latin typeface="Glacial Indifference"/>
                <a:ea typeface="+mn-ea"/>
                <a:cs typeface="+mn-cs"/>
              </a:rPr>
              <a:t>Méthode de français juridique</a:t>
            </a:r>
            <a:r>
              <a:rPr kumimoji="0" lang="fr-FR" sz="3300" b="0" i="0" u="none" strike="noStrike" kern="1200" cap="none" spc="0" normalizeH="0" baseline="0" dirty="0">
                <a:ln>
                  <a:noFill/>
                </a:ln>
                <a:solidFill>
                  <a:srgbClr val="FFFFFF"/>
                </a:solidFill>
                <a:effectLst/>
                <a:uLnTx/>
                <a:uFillTx/>
                <a:latin typeface="Glacial Indifference"/>
                <a:ea typeface="+mn-ea"/>
                <a:cs typeface="+mn-cs"/>
              </a:rPr>
              <a:t>, </a:t>
            </a:r>
            <a:r>
              <a:rPr kumimoji="0" lang="fr-FR" sz="3300" b="0" u="none" strike="noStrike" kern="1200" cap="none" spc="0" normalizeH="0" baseline="0" dirty="0">
                <a:ln>
                  <a:noFill/>
                </a:ln>
                <a:solidFill>
                  <a:srgbClr val="F9FAFD"/>
                </a:solidFill>
                <a:effectLst/>
                <a:uLnTx/>
                <a:uFillTx/>
                <a:latin typeface="Glacial Indifference" panose="020B0604020202020204" charset="0"/>
                <a:ea typeface="+mn-ea"/>
                <a:cs typeface="+mn-cs"/>
              </a:rPr>
              <a:t>Paris, Dalloz.</a:t>
            </a:r>
            <a:endParaRPr lang="fr-FR" sz="3300" dirty="0">
              <a:solidFill>
                <a:srgbClr val="FFFFFF"/>
              </a:solidFill>
              <a:latin typeface="Glacial Indifference"/>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Kada, N. et Terrone, P., 2017, </a:t>
            </a:r>
            <a:r>
              <a:rPr kumimoji="0" lang="fr-FR" sz="3300" b="0" i="1" u="none" strike="noStrike" kern="1200" cap="none" spc="0" normalizeH="0" baseline="0" noProof="0" dirty="0">
                <a:ln>
                  <a:noFill/>
                </a:ln>
                <a:solidFill>
                  <a:srgbClr val="FFFFFF"/>
                </a:solidFill>
                <a:effectLst/>
                <a:uLnTx/>
                <a:uFillTx/>
                <a:latin typeface="Glacial Indifference"/>
                <a:ea typeface="+mn-ea"/>
                <a:cs typeface="+mn-cs"/>
              </a:rPr>
              <a:t>La République française : le citoyen et les institutions</a:t>
            </a: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 Fontaine, PUG.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Villard, P. et Barrière, L. A., 2013 (10</a:t>
            </a:r>
            <a:r>
              <a:rPr kumimoji="0" lang="fr-FR" sz="3300" b="0" i="0" u="none" strike="noStrike" kern="1200" cap="none" spc="0" normalizeH="0" baseline="30000" noProof="0" dirty="0">
                <a:ln>
                  <a:noFill/>
                </a:ln>
                <a:solidFill>
                  <a:srgbClr val="FFFFFF"/>
                </a:solidFill>
                <a:effectLst/>
                <a:uLnTx/>
                <a:uFillTx/>
                <a:latin typeface="Glacial Indifference"/>
                <a:ea typeface="+mn-ea"/>
                <a:cs typeface="+mn-cs"/>
              </a:rPr>
              <a:t>ème</a:t>
            </a: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 ed.), </a:t>
            </a:r>
            <a:r>
              <a:rPr kumimoji="0" lang="fr-FR" sz="3300" b="0" i="1" u="none" strike="noStrike" kern="1200" cap="none" spc="0" normalizeH="0" baseline="0" noProof="0" dirty="0">
                <a:ln>
                  <a:noFill/>
                </a:ln>
                <a:solidFill>
                  <a:srgbClr val="FFFFFF"/>
                </a:solidFill>
                <a:effectLst/>
                <a:uLnTx/>
                <a:uFillTx/>
                <a:latin typeface="Glacial Indifference"/>
                <a:ea typeface="+mn-ea"/>
                <a:cs typeface="+mn-cs"/>
              </a:rPr>
              <a:t>Histoire des institutions publiques de la France : de 1789 à nos jours</a:t>
            </a:r>
            <a:r>
              <a:rPr kumimoji="0" lang="fr-FR" sz="3300" b="0" i="0" u="none" strike="noStrike" kern="1200" cap="none" spc="0" normalizeH="0" baseline="0" noProof="0" dirty="0">
                <a:ln>
                  <a:noFill/>
                </a:ln>
                <a:solidFill>
                  <a:srgbClr val="FFFFFF"/>
                </a:solidFill>
                <a:effectLst/>
                <a:uLnTx/>
                <a:uFillTx/>
                <a:latin typeface="Glacial Indifference"/>
                <a:ea typeface="+mn-ea"/>
                <a:cs typeface="+mn-cs"/>
              </a:rPr>
              <a:t>, Paris, Dalloz.</a:t>
            </a:r>
          </a:p>
        </p:txBody>
      </p:sp>
    </p:spTree>
    <p:extLst>
      <p:ext uri="{BB962C8B-B14F-4D97-AF65-F5344CB8AC3E}">
        <p14:creationId xmlns:p14="http://schemas.microsoft.com/office/powerpoint/2010/main" val="772301958"/>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838200" y="571500"/>
            <a:ext cx="165354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FFFFF"/>
                </a:solidFill>
                <a:effectLst/>
                <a:uLnTx/>
                <a:uFillTx/>
                <a:latin typeface="Glacial Indifference"/>
                <a:ea typeface="+mn-ea"/>
                <a:cs typeface="+mn-cs"/>
              </a:rPr>
              <a:t>Sitographie</a:t>
            </a:r>
          </a:p>
        </p:txBody>
      </p:sp>
      <p:sp>
        <p:nvSpPr>
          <p:cNvPr id="4" name="TextBox 4"/>
          <p:cNvSpPr txBox="1"/>
          <p:nvPr/>
        </p:nvSpPr>
        <p:spPr>
          <a:xfrm>
            <a:off x="876300" y="2095500"/>
            <a:ext cx="16497300" cy="706347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Glacial Indifference"/>
                <a:ea typeface="+mn-ea"/>
                <a:cs typeface="+mn-cs"/>
                <a:hlinkClick r:id="rId2">
                  <a:extLst>
                    <a:ext uri="{A12FA001-AC4F-418D-AE19-62706E023703}">
                      <ahyp:hlinkClr xmlns:ahyp="http://schemas.microsoft.com/office/drawing/2018/hyperlinkcolor" val="tx"/>
                    </a:ext>
                  </a:extLst>
                </a:hlinkClick>
              </a:rPr>
              <a:t>Article 16 de la Constitution</a:t>
            </a:r>
            <a:endParaRPr kumimoji="0" lang="fr-FR" sz="3300" b="0" i="0" u="none" strike="noStrike" kern="1200" cap="none" spc="0" normalizeH="0" baseline="0" noProof="0" dirty="0">
              <a:ln>
                <a:noFill/>
              </a:ln>
              <a:solidFill>
                <a:prstClr val="white"/>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3300" dirty="0">
                <a:solidFill>
                  <a:srgbClr val="FFFFFF"/>
                </a:solidFill>
                <a:latin typeface="Glacial Indifference"/>
              </a:rPr>
              <a:t>Faraon, L., 2008, </a:t>
            </a:r>
            <a:r>
              <a:rPr lang="it-IT" sz="3300" dirty="0">
                <a:solidFill>
                  <a:schemeClr val="bg1"/>
                </a:solidFill>
                <a:latin typeface="Glacial Indifference"/>
                <a:hlinkClick r:id="rId3">
                  <a:extLst>
                    <a:ext uri="{A12FA001-AC4F-418D-AE19-62706E023703}">
                      <ahyp:hlinkClr xmlns:ahyp="http://schemas.microsoft.com/office/drawing/2018/hyperlinkcolor" val="tx"/>
                    </a:ext>
                  </a:extLst>
                </a:hlinkClick>
              </a:rPr>
              <a:t>Diritto di difesa dello straniero dopo la Sentenza 254/2007 della Corte Costituzionale</a:t>
            </a:r>
            <a:r>
              <a:rPr lang="it-IT" sz="3300" dirty="0">
                <a:solidFill>
                  <a:srgbClr val="FFFFFF"/>
                </a:solidFill>
                <a:latin typeface="Glacial Indifference"/>
              </a:rPr>
              <a:t>.</a:t>
            </a:r>
            <a:endParaRPr lang="fr-FR" sz="3300" dirty="0">
              <a:solidFill>
                <a:srgbClr val="FFFFFF"/>
              </a:solidFill>
              <a:latin typeface="Glacial Indifference"/>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Site de l’Elysée </a:t>
            </a:r>
            <a:endParaRPr kumimoji="0" lang="fr-FR" sz="3300" b="0" i="0" u="none" strike="noStrike" kern="1200" cap="none" spc="0" normalizeH="0" baseline="0" noProof="0" dirty="0">
              <a:ln>
                <a:noFill/>
              </a:ln>
              <a:solidFill>
                <a:prstClr val="white"/>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algn="just">
              <a:defRPr/>
            </a:pPr>
            <a:r>
              <a:rPr kumimoji="0" lang="fr-FR" sz="3300" i="0" u="none" strike="noStrike" kern="1200" cap="none" spc="0" normalizeH="0" baseline="0" noProof="0" dirty="0">
                <a:ln>
                  <a:noFill/>
                </a:ln>
                <a:solidFill>
                  <a:schemeClr val="bg1"/>
                </a:solidFill>
                <a:effectLst/>
                <a:uLnTx/>
                <a:uFillTx/>
                <a:latin typeface="Glacial Indifference"/>
                <a:ea typeface="+mn-ea"/>
                <a:cs typeface="+mn-cs"/>
                <a:hlinkClick r:id="rId5">
                  <a:extLst>
                    <a:ext uri="{A12FA001-AC4F-418D-AE19-62706E023703}">
                      <ahyp:hlinkClr xmlns:ahyp="http://schemas.microsoft.com/office/drawing/2018/hyperlinkcolor" val="tx"/>
                    </a:ext>
                  </a:extLst>
                </a:hlinkClick>
              </a:rPr>
              <a:t>Qu'est-ce que le bloc de constitutionnalité ?</a:t>
            </a:r>
            <a:r>
              <a:rPr kumimoji="0" lang="fr-FR" sz="3300" i="0" u="none" strike="noStrike" kern="1200" cap="none" spc="0" normalizeH="0" baseline="0" noProof="0" dirty="0">
                <a:ln>
                  <a:noFill/>
                </a:ln>
                <a:solidFill>
                  <a:prstClr val="white"/>
                </a:solidFill>
                <a:effectLst/>
                <a:uLnTx/>
                <a:uFillTx/>
                <a:latin typeface="Glacial Indifference"/>
                <a:ea typeface="+mn-ea"/>
                <a:cs typeface="+mn-cs"/>
              </a:rPr>
              <a:t>, sur le site </a:t>
            </a:r>
            <a:r>
              <a:rPr kumimoji="0" lang="fr-FR" sz="3300" i="1" u="none" strike="noStrike" kern="1200" cap="none" spc="0" normalizeH="0" baseline="0" noProof="0" dirty="0">
                <a:ln>
                  <a:noFill/>
                </a:ln>
                <a:solidFill>
                  <a:prstClr val="white"/>
                </a:solidFill>
                <a:effectLst/>
                <a:uLnTx/>
                <a:uFillTx/>
                <a:latin typeface="Glacial Indifference"/>
                <a:ea typeface="+mn-ea"/>
                <a:cs typeface="+mn-cs"/>
              </a:rPr>
              <a:t>Vie publique</a:t>
            </a:r>
            <a:r>
              <a:rPr kumimoji="0" lang="fr-FR" sz="3300" i="0" u="none" strike="noStrike" kern="1200" cap="none" spc="0" normalizeH="0" baseline="0" noProof="0" dirty="0">
                <a:ln>
                  <a:noFill/>
                </a:ln>
                <a:solidFill>
                  <a:prstClr val="white"/>
                </a:solidFill>
                <a:effectLst/>
                <a:uLnTx/>
                <a:uFillTx/>
                <a:latin typeface="Glacial Indifference"/>
                <a:ea typeface="+mn-ea"/>
                <a:cs typeface="+mn-cs"/>
              </a:rPr>
              <a:t>.</a:t>
            </a:r>
            <a:endParaRPr lang="fr-FR" sz="3300" dirty="0">
              <a:solidFill>
                <a:srgbClr val="FFFFFF"/>
              </a:solidFill>
              <a:latin typeface="Glacial Indifference"/>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300" b="0" i="0" u="none" strike="noStrike" kern="1200" cap="none" spc="0" normalizeH="0" baseline="0" noProof="0" dirty="0">
              <a:ln>
                <a:noFill/>
              </a:ln>
              <a:solidFill>
                <a:srgbClr val="FFFFFF"/>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Glacial Indifference"/>
                <a:ea typeface="+mn-ea"/>
                <a:cs typeface="+mn-cs"/>
              </a:rPr>
              <a:t>Site du Conseil Constitutionnel :</a:t>
            </a:r>
          </a:p>
          <a:p>
            <a:pPr algn="just">
              <a:spcAft>
                <a:spcPts val="1200"/>
              </a:spcAft>
              <a:defRPr/>
            </a:pPr>
            <a:r>
              <a:rPr kumimoji="0" lang="fr-FR" sz="3300" b="0" u="none" strike="noStrike" kern="1200" cap="none" spc="0" normalizeH="0" baseline="0" noProof="0" dirty="0">
                <a:ln>
                  <a:noFill/>
                </a:ln>
                <a:solidFill>
                  <a:schemeClr val="bg1"/>
                </a:solidFill>
                <a:effectLst/>
                <a:uLnTx/>
                <a:uFillTx/>
                <a:latin typeface="Glacial Indifference"/>
                <a:ea typeface="+mn-ea"/>
                <a:cs typeface="+mn-cs"/>
                <a:hlinkClick r:id="rId6">
                  <a:extLst>
                    <a:ext uri="{A12FA001-AC4F-418D-AE19-62706E023703}">
                      <ahyp:hlinkClr xmlns:ahyp="http://schemas.microsoft.com/office/drawing/2018/hyperlinkcolor" val="tx"/>
                    </a:ext>
                  </a:extLst>
                </a:hlinkClick>
              </a:rPr>
              <a:t>La Constitution</a:t>
            </a:r>
            <a:endParaRPr kumimoji="0" lang="fr-FR" sz="3300" b="0" i="0" u="none" strike="noStrike" kern="1200" cap="none" spc="0" normalizeH="0" baseline="0" noProof="0" dirty="0">
              <a:ln>
                <a:noFill/>
              </a:ln>
              <a:solidFill>
                <a:prstClr val="white"/>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Glacial Indifference"/>
                <a:ea typeface="+mn-ea"/>
                <a:cs typeface="+mn-cs"/>
                <a:hlinkClick r:id="rId7">
                  <a:extLst>
                    <a:ext uri="{A12FA001-AC4F-418D-AE19-62706E023703}">
                      <ahyp:hlinkClr xmlns:ahyp="http://schemas.microsoft.com/office/drawing/2018/hyperlinkcolor" val="tx"/>
                    </a:ext>
                  </a:extLst>
                </a:hlinkClick>
              </a:rPr>
              <a:t>Le contrôle de l'élection présidentielle et des élections parlementaires</a:t>
            </a:r>
            <a:endParaRPr kumimoji="0" lang="fr-FR" sz="3300" b="0" i="0" u="none" strike="noStrike" kern="1200" cap="none" spc="0" normalizeH="0" baseline="0" noProof="0" dirty="0">
              <a:ln>
                <a:noFill/>
              </a:ln>
              <a:solidFill>
                <a:prstClr val="white"/>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fr-FR" sz="3300" b="0" i="0" u="none" strike="noStrike" kern="1200" cap="none" spc="0" normalizeH="0" baseline="0" noProof="0" dirty="0">
                <a:ln>
                  <a:noFill/>
                </a:ln>
                <a:solidFill>
                  <a:prstClr val="white"/>
                </a:solidFill>
                <a:effectLst/>
                <a:uLnTx/>
                <a:uFillTx/>
                <a:latin typeface="Glacial Indifference"/>
                <a:ea typeface="+mn-ea"/>
                <a:cs typeface="+mn-cs"/>
                <a:hlinkClick r:id="rId8">
                  <a:extLst>
                    <a:ext uri="{A12FA001-AC4F-418D-AE19-62706E023703}">
                      <ahyp:hlinkClr xmlns:ahyp="http://schemas.microsoft.com/office/drawing/2018/hyperlinkcolor" val="tx"/>
                    </a:ext>
                  </a:extLst>
                </a:hlinkClick>
              </a:rPr>
              <a:t>Les attributions du Conseil constitutionnel lors d'un référendum</a:t>
            </a:r>
            <a:endParaRPr kumimoji="0" lang="fr-FR" sz="3300" b="0" i="0" u="none" strike="noStrike" kern="1200" cap="none" spc="0" normalizeH="0" baseline="0" noProof="0" dirty="0">
              <a:ln>
                <a:noFill/>
              </a:ln>
              <a:solidFill>
                <a:prstClr val="white"/>
              </a:solidFill>
              <a:effectLst/>
              <a:uLnTx/>
              <a:uFillTx/>
              <a:latin typeface="Glacial Indifference"/>
              <a:ea typeface="+mn-ea"/>
              <a:cs typeface="+mn-cs"/>
            </a:endParaRPr>
          </a:p>
        </p:txBody>
      </p:sp>
    </p:spTree>
    <p:extLst>
      <p:ext uri="{BB962C8B-B14F-4D97-AF65-F5344CB8AC3E}">
        <p14:creationId xmlns:p14="http://schemas.microsoft.com/office/powerpoint/2010/main" val="165963654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TextBox 2"/>
          <p:cNvSpPr txBox="1"/>
          <p:nvPr/>
        </p:nvSpPr>
        <p:spPr>
          <a:xfrm>
            <a:off x="762000" y="332482"/>
            <a:ext cx="165354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000" b="0" i="0" u="none" strike="noStrike" kern="1200" cap="none" spc="0" normalizeH="0" baseline="0" noProof="0" dirty="0">
                <a:ln>
                  <a:noFill/>
                </a:ln>
                <a:solidFill>
                  <a:srgbClr val="FFFFFF"/>
                </a:solidFill>
                <a:effectLst/>
                <a:uLnTx/>
                <a:uFillTx/>
                <a:latin typeface="Glacial Indifference"/>
                <a:ea typeface="+mn-ea"/>
                <a:cs typeface="+mn-cs"/>
              </a:rPr>
              <a:t>Sitographie</a:t>
            </a:r>
          </a:p>
        </p:txBody>
      </p:sp>
      <p:sp>
        <p:nvSpPr>
          <p:cNvPr id="4" name="TextBox 4"/>
          <p:cNvSpPr txBox="1"/>
          <p:nvPr/>
        </p:nvSpPr>
        <p:spPr>
          <a:xfrm>
            <a:off x="838200" y="1756499"/>
            <a:ext cx="16840200" cy="826380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Décret n° 2013-958 du 25 octobre 2013</a:t>
            </a:r>
            <a:r>
              <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portant application des dispositions de l'article préliminaire et de l'article 803-5 du code de procédure pénale relatives au droit à l'interprétation et à la traduction.</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Decreto</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Legislativo</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 4 marzo 2014, n. 32</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Attuazione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della</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direttiva</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2010/64/UE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sul</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diritto</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all'interpretazione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e alla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traduzione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nei</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procedimenti</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panose="020B0604020202020204" charset="0"/>
                <a:ea typeface="+mn-ea"/>
                <a:cs typeface="+mn-cs"/>
              </a:rPr>
              <a:t>penali</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Decreto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Legislativo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 15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dicembre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hlinkClick r:id="rId4">
                  <a:extLst>
                    <a:ext uri="{A12FA001-AC4F-418D-AE19-62706E023703}">
                      <ahyp:hlinkClr xmlns:ahyp="http://schemas.microsoft.com/office/drawing/2018/hyperlinkcolor" val="tx"/>
                    </a:ext>
                  </a:extLst>
                </a:hlinkClick>
              </a:rPr>
              <a:t> 2015, n. 212</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Attuazione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della</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direttiva</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2012/29/UE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del</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Parlamento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europeo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e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del</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Consiglio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del</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25 ottobre 2012,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che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istituisce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norme minime in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materia</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di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diritti</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assistenza</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e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protezione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delle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vittime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di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reato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e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che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sostituisce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la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decisione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a:t>
            </a:r>
            <a:r>
              <a:rPr kumimoji="0" lang="fr-FR" sz="3000" b="0" i="0" u="none" strike="noStrike" kern="1200" cap="none" spc="0" normalizeH="0" baseline="0" noProof="0" dirty="0" err="1">
                <a:ln>
                  <a:noFill/>
                </a:ln>
                <a:solidFill>
                  <a:prstClr val="white"/>
                </a:solidFill>
                <a:effectLst/>
                <a:uLnTx/>
                <a:uFillTx/>
                <a:latin typeface="Glacial Indifference"/>
                <a:ea typeface="+mn-ea"/>
                <a:cs typeface="+mn-cs"/>
              </a:rPr>
              <a:t>quadro</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2001/220/GAI.</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a:ea typeface="+mn-ea"/>
                <a:cs typeface="+mn-cs"/>
                <a:hlinkClick r:id="rId5">
                  <a:extLst>
                    <a:ext uri="{A12FA001-AC4F-418D-AE19-62706E023703}">
                      <ahyp:hlinkClr xmlns:ahyp="http://schemas.microsoft.com/office/drawing/2018/hyperlinkcolor" val="tx"/>
                    </a:ext>
                  </a:extLst>
                </a:hlinkClick>
              </a:rPr>
              <a:t>Directive 2010/64/UE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du Parlement Européen et du Conseil du 20 octobre 2010 relative au droit à l’interprétation et à la traduction dans le cadre des procédures pénales.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a:ea typeface="+mn-ea"/>
                <a:cs typeface="+mn-cs"/>
                <a:hlinkClick r:id="rId6">
                  <a:extLst>
                    <a:ext uri="{A12FA001-AC4F-418D-AE19-62706E023703}">
                      <ahyp:hlinkClr xmlns:ahyp="http://schemas.microsoft.com/office/drawing/2018/hyperlinkcolor" val="tx"/>
                    </a:ext>
                  </a:extLst>
                </a:hlinkClick>
              </a:rPr>
              <a:t>Directive 2012/29/UE</a:t>
            </a:r>
            <a:r>
              <a:rPr kumimoji="0" lang="fr-FR" sz="3000" b="0" i="0" u="none" strike="noStrike" kern="1200" cap="none" spc="0" normalizeH="0" baseline="0" noProof="0" dirty="0">
                <a:ln>
                  <a:noFill/>
                </a:ln>
                <a:solidFill>
                  <a:prstClr val="white"/>
                </a:solidFill>
                <a:effectLst/>
                <a:uLnTx/>
                <a:uFillTx/>
                <a:latin typeface="Glacial Indifference"/>
                <a:ea typeface="+mn-ea"/>
                <a:cs typeface="+mn-cs"/>
              </a:rPr>
              <a:t> du Parlement européen et du Conseil du 25 octobre 2012 établissant des normes minimales concernant les droits, le soutien et la protection des victimes de la criminalité et remplaçant la décision-cadre 2001/220/JAI du Conseil</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a:ea typeface="+mn-ea"/>
              <a:cs typeface="+mn-cs"/>
            </a:endParaRPr>
          </a:p>
        </p:txBody>
      </p:sp>
    </p:spTree>
    <p:extLst>
      <p:ext uri="{BB962C8B-B14F-4D97-AF65-F5344CB8AC3E}">
        <p14:creationId xmlns:p14="http://schemas.microsoft.com/office/powerpoint/2010/main" val="11228701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F15B664-ABEA-109C-7C6E-9F7B4EC43C0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C46A7CF-92A8-4B19-9985-E82C4CB16827}"/>
              </a:ext>
            </a:extLst>
          </p:cNvPr>
          <p:cNvSpPr txBox="1"/>
          <p:nvPr/>
        </p:nvSpPr>
        <p:spPr>
          <a:xfrm>
            <a:off x="1028700" y="5859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DBA3FA0A-E939-AEE4-DC6A-0DC6A17C72C2}"/>
              </a:ext>
            </a:extLst>
          </p:cNvPr>
          <p:cNvSpPr txBox="1"/>
          <p:nvPr/>
        </p:nvSpPr>
        <p:spPr>
          <a:xfrm>
            <a:off x="1076827" y="2171102"/>
            <a:ext cx="15991973" cy="746819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La construction des représentations</a:t>
            </a:r>
          </a:p>
          <a:p>
            <a:pPr algn="just">
              <a:spcAft>
                <a:spcPts val="600"/>
              </a:spcAft>
            </a:pPr>
            <a:r>
              <a:rPr lang="fr-FR" sz="3600" dirty="0">
                <a:solidFill>
                  <a:srgbClr val="F9FAFD"/>
                </a:solidFill>
                <a:latin typeface="Glacial Indifference" panose="020B0604020202020204" charset="0"/>
              </a:rPr>
              <a:t>	↓</a:t>
            </a:r>
          </a:p>
          <a:p>
            <a:pPr algn="just">
              <a:lnSpc>
                <a:spcPct val="110000"/>
              </a:lnSpc>
              <a:spcAft>
                <a:spcPts val="1800"/>
              </a:spcAft>
            </a:pPr>
            <a:r>
              <a:rPr lang="fr-FR" sz="3500" dirty="0">
                <a:solidFill>
                  <a:srgbClr val="F9FAFD"/>
                </a:solidFill>
                <a:latin typeface="Glacial Indifference" panose="020B0604020202020204" charset="0"/>
              </a:rPr>
              <a:t>Contrairement à ce que l’on pourrait peut-être penser, les médias ne se limitent pas, en vrai, à informer et à faire savoir.</a:t>
            </a:r>
            <a:r>
              <a:rPr lang="fr-FR" sz="3600" dirty="0">
                <a:solidFill>
                  <a:srgbClr val="F9FAFD"/>
                </a:solidFill>
                <a:latin typeface="Glacial Indifference" panose="020B0604020202020204" charset="0"/>
              </a:rPr>
              <a:t> </a:t>
            </a:r>
            <a:endParaRPr lang="fr-FR" sz="3000" dirty="0">
              <a:solidFill>
                <a:srgbClr val="F9FAFD"/>
              </a:solidFill>
              <a:latin typeface="Glacial Indifference" panose="020B0604020202020204" charset="0"/>
            </a:endParaRPr>
          </a:p>
          <a:p>
            <a:pPr algn="r">
              <a:lnSpc>
                <a:spcPct val="110000"/>
              </a:lnSpc>
              <a:spcAft>
                <a:spcPts val="3600"/>
              </a:spcAft>
            </a:pP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 114.</a:t>
            </a:r>
          </a:p>
          <a:p>
            <a:pPr algn="just">
              <a:lnSpc>
                <a:spcPct val="110000"/>
              </a:lnSpc>
              <a:spcAft>
                <a:spcPts val="2400"/>
              </a:spcAft>
            </a:pPr>
            <a:r>
              <a:rPr lang="fr-FR" sz="3500" dirty="0">
                <a:solidFill>
                  <a:srgbClr val="F9FAFD"/>
                </a:solidFill>
                <a:latin typeface="Glacial Indifference" panose="020B0604020202020204" charset="0"/>
              </a:rPr>
              <a:t>Dans les discours médiatiques, « </a:t>
            </a:r>
            <a:r>
              <a:rPr lang="fr-FR" sz="3500" u="sng" dirty="0">
                <a:solidFill>
                  <a:srgbClr val="F9FAFD"/>
                </a:solidFill>
                <a:latin typeface="Glacial Indifference" panose="020B0604020202020204" charset="0"/>
              </a:rPr>
              <a:t>le savoir se structure selon le choix d’activité discursive […] pour rendre compte des faits du monde</a:t>
            </a:r>
            <a:r>
              <a:rPr lang="fr-FR" sz="3500" dirty="0">
                <a:solidFill>
                  <a:srgbClr val="F9FAFD"/>
                </a:solidFill>
                <a:latin typeface="Glacial Indifference" panose="020B0604020202020204" charset="0"/>
              </a:rPr>
              <a:t> », ce qui fait que l’on puisse choisir de « décrire », ou de « raconter », ou encore « d’expliquer »</a:t>
            </a:r>
            <a:r>
              <a:rPr lang="fr-FR" sz="3600" dirty="0">
                <a:solidFill>
                  <a:srgbClr val="F9FAFD"/>
                </a:solidFill>
                <a:latin typeface="Glacial Indifference" panose="020B0604020202020204" charset="0"/>
              </a:rPr>
              <a:t>.</a:t>
            </a:r>
          </a:p>
          <a:p>
            <a:pPr algn="r">
              <a:lnSpc>
                <a:spcPct val="110000"/>
              </a:lnSpc>
              <a:spcAft>
                <a:spcPts val="600"/>
              </a:spcAft>
            </a:pPr>
            <a:r>
              <a:rPr lang="fr-FR" sz="2800" dirty="0">
                <a:solidFill>
                  <a:srgbClr val="F9FAFD"/>
                </a:solidFill>
                <a:latin typeface="Glacial Indifference" panose="020B0604020202020204" charset="0"/>
              </a:rPr>
              <a:t>Patrick Charaudeau, </a:t>
            </a:r>
            <a:r>
              <a:rPr lang="fr-FR" sz="2800" i="1" dirty="0">
                <a:solidFill>
                  <a:srgbClr val="F9FAFD"/>
                </a:solidFill>
                <a:latin typeface="Glacial Indifference" panose="020B0604020202020204" charset="0"/>
              </a:rPr>
              <a:t>Le discours d’information médiatique</a:t>
            </a:r>
            <a:r>
              <a:rPr lang="fr-FR" sz="2800" dirty="0">
                <a:solidFill>
                  <a:srgbClr val="F9FAFD"/>
                </a:solidFill>
                <a:latin typeface="Glacial Indifference" panose="020B0604020202020204" charset="0"/>
              </a:rPr>
              <a:t>, p. 44.</a:t>
            </a:r>
          </a:p>
          <a:p>
            <a:pPr algn="just">
              <a:spcAft>
                <a:spcPts val="600"/>
              </a:spcAft>
            </a:pPr>
            <a:r>
              <a:rPr lang="fr-FR" sz="3600" dirty="0">
                <a:solidFill>
                  <a:srgbClr val="F9FAFD"/>
                </a:solidFill>
                <a:latin typeface="Glacial Indifference" panose="020B0604020202020204" charset="0"/>
              </a:rPr>
              <a:t>	↓</a:t>
            </a:r>
          </a:p>
          <a:p>
            <a:pPr algn="just">
              <a:spcAft>
                <a:spcPts val="600"/>
              </a:spcAft>
            </a:pPr>
            <a:r>
              <a:rPr lang="fr-FR" sz="3600" u="sng" dirty="0">
                <a:solidFill>
                  <a:srgbClr val="F9FAFD"/>
                </a:solidFill>
                <a:latin typeface="Glacial Indifference" panose="020B0604020202020204" charset="0"/>
              </a:rPr>
              <a:t>Mode discursif</a:t>
            </a:r>
            <a:r>
              <a:rPr lang="fr-FR" sz="3600" dirty="0">
                <a:solidFill>
                  <a:srgbClr val="F9FAFD"/>
                </a:solidFill>
                <a:latin typeface="Glacial Indifference" panose="020B0604020202020204" charset="0"/>
              </a:rPr>
              <a:t> → descriptif, narratif, explicatif, argumentatif, injonctif, etc.</a:t>
            </a:r>
          </a:p>
        </p:txBody>
      </p:sp>
    </p:spTree>
    <p:extLst>
      <p:ext uri="{BB962C8B-B14F-4D97-AF65-F5344CB8AC3E}">
        <p14:creationId xmlns:p14="http://schemas.microsoft.com/office/powerpoint/2010/main" val="3542608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C44DACC-944E-75BC-B3CA-3E3C3B21292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2FE99A8-7E21-FAA2-0983-E27CD351D79E}"/>
              </a:ext>
            </a:extLst>
          </p:cNvPr>
          <p:cNvSpPr txBox="1"/>
          <p:nvPr/>
        </p:nvSpPr>
        <p:spPr>
          <a:xfrm>
            <a:off x="9906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A062EE4F-DC86-E24C-844C-91C2281AF092}"/>
              </a:ext>
            </a:extLst>
          </p:cNvPr>
          <p:cNvSpPr txBox="1"/>
          <p:nvPr/>
        </p:nvSpPr>
        <p:spPr>
          <a:xfrm>
            <a:off x="1076827" y="2857500"/>
            <a:ext cx="15991973" cy="5921621"/>
          </a:xfrm>
          <a:prstGeom prst="rect">
            <a:avLst/>
          </a:prstGeom>
        </p:spPr>
        <p:txBody>
          <a:bodyPr wrap="square" lIns="0" tIns="0" rIns="0" bIns="0" rtlCol="0" anchor="t">
            <a:spAutoFit/>
          </a:bodyPr>
          <a:lstStyle/>
          <a:p>
            <a:pPr algn="just">
              <a:lnSpc>
                <a:spcPct val="110000"/>
              </a:lnSpc>
              <a:spcAft>
                <a:spcPts val="600"/>
              </a:spcAft>
            </a:pPr>
            <a:r>
              <a:rPr lang="fr-FR" sz="3600" u="sng" dirty="0">
                <a:solidFill>
                  <a:srgbClr val="F9FAFD"/>
                </a:solidFill>
                <a:latin typeface="Glacial Indifference" panose="020B0604020202020204" charset="0"/>
              </a:rPr>
              <a:t>Dialogisme</a:t>
            </a:r>
            <a:r>
              <a:rPr lang="fr-FR" sz="3600" dirty="0">
                <a:solidFill>
                  <a:srgbClr val="F9FAFD"/>
                </a:solidFill>
                <a:latin typeface="Glacial Indifference" panose="020B0604020202020204" charset="0"/>
              </a:rPr>
              <a:t> entre les journalistes et leur public → les discours médiatiques présupposent toujours la présence d’un auditoire auquel on s’adresse.</a:t>
            </a:r>
          </a:p>
          <a:p>
            <a:pPr algn="just">
              <a:lnSpc>
                <a:spcPct val="110000"/>
              </a:lnSpc>
              <a:spcAft>
                <a:spcPts val="600"/>
              </a:spcAft>
            </a:pPr>
            <a:r>
              <a:rPr lang="fr-FR" sz="3600" dirty="0">
                <a:solidFill>
                  <a:srgbClr val="F9FAFD"/>
                </a:solidFill>
                <a:latin typeface="Glacial Indifference" panose="020B0604020202020204" charset="0"/>
              </a:rPr>
              <a:t>	↓</a:t>
            </a:r>
          </a:p>
          <a:p>
            <a:pPr algn="just">
              <a:lnSpc>
                <a:spcPct val="110000"/>
              </a:lnSpc>
              <a:spcAft>
                <a:spcPts val="3000"/>
              </a:spcAft>
            </a:pPr>
            <a:r>
              <a:rPr lang="fr-FR" sz="3600" dirty="0">
                <a:solidFill>
                  <a:srgbClr val="F9FAFD"/>
                </a:solidFill>
                <a:latin typeface="Glacial Indifference" panose="020B0604020202020204" charset="0"/>
              </a:rPr>
              <a:t>les lecteurs s’attendent souvent à ce que « le journaliste […] exerce un </a:t>
            </a:r>
            <a:r>
              <a:rPr lang="fr-FR" sz="3600" u="sng" dirty="0">
                <a:solidFill>
                  <a:srgbClr val="F9FAFD"/>
                </a:solidFill>
                <a:latin typeface="Glacial Indifference" panose="020B0604020202020204" charset="0"/>
              </a:rPr>
              <a:t>rôle critique</a:t>
            </a:r>
            <a:r>
              <a:rPr lang="fr-FR" sz="3600" dirty="0">
                <a:solidFill>
                  <a:srgbClr val="F9FAFD"/>
                </a:solidFill>
                <a:latin typeface="Glacial Indifference" panose="020B0604020202020204" charset="0"/>
              </a:rPr>
              <a:t> face aux faits de la société auxquels il est confronté » et que le récit, la description, l’explication etc. « qu’on leur propose porte sur les enjeux sociopolitiques ou socio-économiques des événements, sur les retombées dans la société et dans leur propre vie ».</a:t>
            </a:r>
          </a:p>
          <a:p>
            <a:pPr algn="r">
              <a:spcAft>
                <a:spcPts val="600"/>
              </a:spcAft>
            </a:pPr>
            <a:r>
              <a:rPr lang="fr-FR" sz="2800" dirty="0">
                <a:solidFill>
                  <a:srgbClr val="F9FAFD"/>
                </a:solidFill>
                <a:latin typeface="Glacial Indifference" panose="020B0604020202020204" charset="0"/>
              </a:rPr>
              <a:t>Moirand, </a:t>
            </a:r>
            <a:r>
              <a:rPr lang="fr-FR" sz="2800" i="1" dirty="0">
                <a:solidFill>
                  <a:srgbClr val="F9FAFD"/>
                </a:solidFill>
                <a:latin typeface="Glacial Indifference" panose="020B0604020202020204" charset="0"/>
              </a:rPr>
              <a:t>Les discours de la presse quotidienne</a:t>
            </a:r>
            <a:r>
              <a:rPr lang="fr-FR" sz="2800" dirty="0">
                <a:solidFill>
                  <a:srgbClr val="F9FAFD"/>
                </a:solidFill>
                <a:latin typeface="Glacial Indifference" panose="020B0604020202020204" charset="0"/>
              </a:rPr>
              <a:t>, p. 126.</a:t>
            </a:r>
          </a:p>
        </p:txBody>
      </p:sp>
    </p:spTree>
    <p:extLst>
      <p:ext uri="{BB962C8B-B14F-4D97-AF65-F5344CB8AC3E}">
        <p14:creationId xmlns:p14="http://schemas.microsoft.com/office/powerpoint/2010/main" val="2398711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4D7BC43-4EF7-E357-3217-EA3257D42BF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C36024B-85DE-8E56-AD01-841DF100282B}"/>
              </a:ext>
            </a:extLst>
          </p:cNvPr>
          <p:cNvSpPr txBox="1"/>
          <p:nvPr/>
        </p:nvSpPr>
        <p:spPr>
          <a:xfrm>
            <a:off x="838200" y="357386"/>
            <a:ext cx="16497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Références bibliographiques</a:t>
            </a:r>
          </a:p>
        </p:txBody>
      </p:sp>
      <p:sp>
        <p:nvSpPr>
          <p:cNvPr id="4" name="TextBox 4">
            <a:extLst>
              <a:ext uri="{FF2B5EF4-FFF2-40B4-BE49-F238E27FC236}">
                <a16:creationId xmlns:a16="http://schemas.microsoft.com/office/drawing/2014/main" id="{D3B79B11-2B29-7FFC-9CF4-EA30F97D4F85}"/>
              </a:ext>
            </a:extLst>
          </p:cNvPr>
          <p:cNvSpPr txBox="1"/>
          <p:nvPr/>
        </p:nvSpPr>
        <p:spPr>
          <a:xfrm>
            <a:off x="914400" y="2705100"/>
            <a:ext cx="16383000" cy="46166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endParaRPr kumimoji="0" lang="fr-FR" sz="30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
        <p:nvSpPr>
          <p:cNvPr id="3" name="TextBox 4">
            <a:extLst>
              <a:ext uri="{FF2B5EF4-FFF2-40B4-BE49-F238E27FC236}">
                <a16:creationId xmlns:a16="http://schemas.microsoft.com/office/drawing/2014/main" id="{E8B4234D-9228-BA2D-CF58-32BFE64C58BE}"/>
              </a:ext>
            </a:extLst>
          </p:cNvPr>
          <p:cNvSpPr txBox="1"/>
          <p:nvPr/>
        </p:nvSpPr>
        <p:spPr>
          <a:xfrm>
            <a:off x="914400" y="1714500"/>
            <a:ext cx="16687800" cy="837152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en-GB"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Austin, J. L., 1962, </a:t>
            </a:r>
            <a:r>
              <a:rPr kumimoji="0" lang="en-GB"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How to Do Things with Words: The William James Lectures delivered at Harvard University in 1955</a:t>
            </a:r>
            <a:r>
              <a:rPr kumimoji="0" lang="en-GB"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Oxford, Clarendon Press.</a:t>
            </a: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Bourdieu, P., 1982,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Ce que parler veut dire. L'économie des échanges linguistiques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Fayard.</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Boutet, J., 2016,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pouvoir des mots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La Dispute.</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Charaudeau, P., 1997,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discours d’information médiatique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construction du miroir social, Paris, Nathan.</a:t>
            </a: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Charaudeau, P. et Maingueneau, D., 2002,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Dictionnaire d’analyse du discours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Seuil.</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Cislaru, G., Guérin, O., </a:t>
            </a:r>
            <a:r>
              <a:rPr kumimoji="0" lang="fr-FR" sz="28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Morim</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K., Née, É., </a:t>
            </a:r>
            <a:r>
              <a:rPr kumimoji="0" lang="fr-FR" sz="28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Pagnier</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 et Veniard M. (sous la direction de), 2007,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L'acte de nommer. Une dynamique entre langue et discours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Paris, Presses Sorbonne Nouvelle.</a:t>
            </a: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Kleiber, G., 1984, « Dénomination et relations dénominatives », dans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Langages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n. 76, pp. 77-94.  </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Moirand, S., 2007,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discours de la presse quotidienne : observer, analyser, comprendre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Paris, PUF.</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sym typeface="Wingdings" panose="05000000000000000000" pitchFamily="2" charset="2"/>
              </a:rPr>
              <a:t>Mounin, G., 1969,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sym typeface="Wingdings" panose="05000000000000000000" pitchFamily="2" charset="2"/>
              </a:rPr>
              <a:t>La communication poétique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sym typeface="Wingdings" panose="05000000000000000000" pitchFamily="2" charset="2"/>
              </a:rPr>
              <a:t>, Paris, Gallimard.</a:t>
            </a:r>
          </a:p>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2800" b="0" i="0" u="none" strike="noStrike" kern="1200" cap="none" spc="0" normalizeH="0" baseline="0" noProof="0" dirty="0">
                <a:ln>
                  <a:noFill/>
                </a:ln>
                <a:solidFill>
                  <a:srgbClr val="FFFFFF"/>
                </a:solidFill>
                <a:effectLst/>
                <a:uLnTx/>
                <a:uFillTx/>
                <a:latin typeface="Glacial Indifference" panose="020B0604020202020204" charset="0"/>
                <a:ea typeface="+mn-ea"/>
                <a:cs typeface="+mn-cs"/>
              </a:rPr>
              <a:t>Petit, G.,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2002, « Dénomination/désignation », dans Charaudeau, P. et Maingueneau, D., (dir.),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Dictionnaire d’analyse du discours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Paris, Le Seuil, pp. 163-164.</a:t>
            </a:r>
          </a:p>
        </p:txBody>
      </p:sp>
    </p:spTree>
    <p:extLst>
      <p:ext uri="{BB962C8B-B14F-4D97-AF65-F5344CB8AC3E}">
        <p14:creationId xmlns:p14="http://schemas.microsoft.com/office/powerpoint/2010/main" val="24624007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C44DACC-944E-75BC-B3CA-3E3C3B21292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2FE99A8-7E21-FAA2-0983-E27CD351D79E}"/>
              </a:ext>
            </a:extLst>
          </p:cNvPr>
          <p:cNvSpPr txBox="1"/>
          <p:nvPr/>
        </p:nvSpPr>
        <p:spPr>
          <a:xfrm>
            <a:off x="1066800" y="1181100"/>
            <a:ext cx="10668000" cy="2462213"/>
          </a:xfrm>
          <a:prstGeom prst="rect">
            <a:avLst/>
          </a:prstGeom>
        </p:spPr>
        <p:txBody>
          <a:bodyPr wrap="square" lIns="0" tIns="0" rIns="0" bIns="0" rtlCol="0" anchor="t">
            <a:spAutoFit/>
          </a:bodyPr>
          <a:lstStyle/>
          <a:p>
            <a:r>
              <a:rPr lang="fr-FR" sz="8000" dirty="0">
                <a:solidFill>
                  <a:srgbClr val="F9FAFD"/>
                </a:solidFill>
                <a:latin typeface="Glacial Indifference"/>
              </a:rPr>
              <a:t>Langue et pouvoir : </a:t>
            </a:r>
          </a:p>
          <a:p>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431483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8F536B0-9EF6-C41E-B4CD-D1004DFFC85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BB02B00-53CB-EEF7-2486-B0E487F787D3}"/>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4" name="TextBox 4">
            <a:extLst>
              <a:ext uri="{FF2B5EF4-FFF2-40B4-BE49-F238E27FC236}">
                <a16:creationId xmlns:a16="http://schemas.microsoft.com/office/drawing/2014/main" id="{509EF183-6813-B2AB-BF87-23E8FC10A6FD}"/>
              </a:ext>
            </a:extLst>
          </p:cNvPr>
          <p:cNvSpPr txBox="1"/>
          <p:nvPr/>
        </p:nvSpPr>
        <p:spPr>
          <a:xfrm>
            <a:off x="838200" y="2857500"/>
            <a:ext cx="15991973" cy="1815882"/>
          </a:xfrm>
          <a:prstGeom prst="rect">
            <a:avLst/>
          </a:prstGeom>
        </p:spPr>
        <p:txBody>
          <a:bodyPr wrap="square" lIns="0" tIns="0" rIns="0" bIns="0" rtlCol="0" anchor="t">
            <a:spAutoFit/>
          </a:bodyPr>
          <a:lstStyle/>
          <a:p>
            <a:pPr algn="just">
              <a:spcAft>
                <a:spcPts val="600"/>
              </a:spcAft>
            </a:pPr>
            <a:r>
              <a:rPr lang="fr-FR" sz="3700" dirty="0">
                <a:solidFill>
                  <a:srgbClr val="F9FAFD"/>
                </a:solidFill>
                <a:latin typeface="Glacial Indifference" panose="020B0604020202020204" charset="0"/>
              </a:rPr>
              <a:t>Étude de cas → </a:t>
            </a:r>
            <a:r>
              <a:rPr lang="fr-FR" sz="3700" i="1" dirty="0">
                <a:solidFill>
                  <a:srgbClr val="F9FAFD"/>
                </a:solidFill>
                <a:latin typeface="Glacial Indifference" panose="020B0604020202020204" charset="0"/>
              </a:rPr>
              <a:t>Daech</a:t>
            </a:r>
            <a:r>
              <a:rPr lang="fr-FR" sz="3700" dirty="0">
                <a:solidFill>
                  <a:srgbClr val="F9FAFD"/>
                </a:solidFill>
                <a:latin typeface="Glacial Indifference" panose="020B0604020202020204" charset="0"/>
              </a:rPr>
              <a:t> / </a:t>
            </a:r>
            <a:r>
              <a:rPr lang="fr-FR" sz="3700" i="1" dirty="0">
                <a:solidFill>
                  <a:srgbClr val="F9FAFD"/>
                </a:solidFill>
                <a:latin typeface="Glacial Indifference" panose="020B0604020202020204" charset="0"/>
              </a:rPr>
              <a:t>Daesh</a:t>
            </a:r>
            <a:r>
              <a:rPr lang="fr-FR" sz="3700" dirty="0">
                <a:solidFill>
                  <a:srgbClr val="F9FAFD"/>
                </a:solidFill>
                <a:latin typeface="Glacial Indifference" panose="020B0604020202020204" charset="0"/>
              </a:rPr>
              <a:t> / </a:t>
            </a:r>
            <a:r>
              <a:rPr lang="fr-FR" sz="3700" i="1" dirty="0">
                <a:solidFill>
                  <a:srgbClr val="F9FAFD"/>
                </a:solidFill>
                <a:latin typeface="Glacial Indifference" panose="020B0604020202020204" charset="0"/>
              </a:rPr>
              <a:t>Etat islamique</a:t>
            </a:r>
          </a:p>
          <a:p>
            <a:pPr algn="just">
              <a:spcAft>
                <a:spcPts val="600"/>
              </a:spcAft>
            </a:pPr>
            <a:endParaRPr lang="fr-FR" sz="3500" dirty="0">
              <a:solidFill>
                <a:srgbClr val="F9FAFD"/>
              </a:solidFill>
              <a:latin typeface="Glacial Indifference" panose="020B0604020202020204" charset="0"/>
            </a:endParaRPr>
          </a:p>
          <a:p>
            <a:pPr algn="just">
              <a:spcAft>
                <a:spcPts val="600"/>
              </a:spcAft>
            </a:pPr>
            <a:r>
              <a:rPr lang="fr-FR" sz="3500" dirty="0">
                <a:solidFill>
                  <a:srgbClr val="F9FAFD"/>
                </a:solidFill>
                <a:latin typeface="Glacial Indifference" panose="020B0604020202020204" charset="0"/>
              </a:rPr>
              <a:t>Quelle dénomination utiliser ?</a:t>
            </a:r>
          </a:p>
        </p:txBody>
      </p:sp>
    </p:spTree>
    <p:extLst>
      <p:ext uri="{BB962C8B-B14F-4D97-AF65-F5344CB8AC3E}">
        <p14:creationId xmlns:p14="http://schemas.microsoft.com/office/powerpoint/2010/main" val="2266142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Freeform 2"/>
          <p:cNvSpPr/>
          <p:nvPr/>
        </p:nvSpPr>
        <p:spPr>
          <a:xfrm rot="5400000">
            <a:off x="8877300" y="876302"/>
            <a:ext cx="10287000" cy="8534399"/>
          </a:xfrm>
          <a:custGeom>
            <a:avLst/>
            <a:gdLst/>
            <a:ahLst/>
            <a:cxnLst/>
            <a:rect l="l" t="t" r="r" b="b"/>
            <a:pathLst>
              <a:path w="20694040" h="19012649">
                <a:moveTo>
                  <a:pt x="0" y="0"/>
                </a:moveTo>
                <a:lnTo>
                  <a:pt x="20694040" y="0"/>
                </a:lnTo>
                <a:lnTo>
                  <a:pt x="20694040" y="19012649"/>
                </a:lnTo>
                <a:lnTo>
                  <a:pt x="0" y="19012649"/>
                </a:lnTo>
                <a:lnTo>
                  <a:pt x="0" y="0"/>
                </a:lnTo>
                <a:close/>
              </a:path>
            </a:pathLst>
          </a:custGeom>
          <a:blipFill>
            <a:blip r:embed="rId2"/>
            <a:stretch>
              <a:fillRect l="-31910" t="-122777" r="-69257"/>
            </a:stretch>
          </a:blipFill>
        </p:spPr>
        <p:txBody>
          <a:bodyPr/>
          <a:lstStyle/>
          <a:p>
            <a:endParaRPr lang="it-IT"/>
          </a:p>
        </p:txBody>
      </p:sp>
      <p:sp>
        <p:nvSpPr>
          <p:cNvPr id="3" name="TextBox 3"/>
          <p:cNvSpPr txBox="1"/>
          <p:nvPr/>
        </p:nvSpPr>
        <p:spPr>
          <a:xfrm>
            <a:off x="152400" y="1143893"/>
            <a:ext cx="11430000" cy="3077766"/>
          </a:xfrm>
          <a:prstGeom prst="rect">
            <a:avLst/>
          </a:prstGeom>
        </p:spPr>
        <p:txBody>
          <a:bodyPr wrap="square" lIns="0" tIns="0" rIns="0" bIns="0" rtlCol="0" anchor="t">
            <a:spAutoFit/>
          </a:bodyPr>
          <a:lstStyle/>
          <a:p>
            <a:pPr algn="ctr">
              <a:spcBef>
                <a:spcPct val="0"/>
              </a:spcBef>
            </a:pPr>
            <a:r>
              <a:rPr lang="fr-FR" sz="8100" dirty="0">
                <a:solidFill>
                  <a:srgbClr val="FFFFFF"/>
                </a:solidFill>
                <a:latin typeface="Glacial Indifference"/>
              </a:rPr>
              <a:t>Le pouvoir de la langue</a:t>
            </a:r>
          </a:p>
          <a:p>
            <a:pPr marL="0" lvl="0" indent="0" algn="ctr">
              <a:spcBef>
                <a:spcPct val="0"/>
              </a:spcBef>
            </a:pPr>
            <a:endParaRPr lang="fr-FR" sz="4000" dirty="0">
              <a:solidFill>
                <a:srgbClr val="FFFFFF"/>
              </a:solidFill>
              <a:latin typeface="Glacial Indifference"/>
            </a:endParaRPr>
          </a:p>
          <a:p>
            <a:pPr marL="0" lvl="0" indent="0" algn="ctr">
              <a:spcBef>
                <a:spcPct val="0"/>
              </a:spcBef>
            </a:pPr>
            <a:r>
              <a:rPr lang="fr-FR" sz="8000" dirty="0">
                <a:solidFill>
                  <a:srgbClr val="FFFFFF"/>
                </a:solidFill>
                <a:latin typeface="Glacial Indifference"/>
              </a:rPr>
              <a:t>La langue du pouvoir</a:t>
            </a:r>
          </a:p>
        </p:txBody>
      </p:sp>
    </p:spTree>
    <p:extLst>
      <p:ext uri="{BB962C8B-B14F-4D97-AF65-F5344CB8AC3E}">
        <p14:creationId xmlns:p14="http://schemas.microsoft.com/office/powerpoint/2010/main" val="38631534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AC05C6B-B93A-1ED4-9D37-2B5F400832C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2DB7AB27-8B46-E84C-28CF-BEBD72BC736D}"/>
              </a:ext>
            </a:extLst>
          </p:cNvPr>
          <p:cNvSpPr txBox="1"/>
          <p:nvPr/>
        </p:nvSpPr>
        <p:spPr>
          <a:xfrm>
            <a:off x="838200" y="1562100"/>
            <a:ext cx="16372973" cy="8590044"/>
          </a:xfrm>
          <a:prstGeom prst="rect">
            <a:avLst/>
          </a:prstGeom>
        </p:spPr>
        <p:txBody>
          <a:bodyPr wrap="square" lIns="0" tIns="0" rIns="0" bIns="0" rtlCol="0" anchor="t">
            <a:spAutoFit/>
          </a:bodyPr>
          <a:lstStyle/>
          <a:p>
            <a:pPr algn="just">
              <a:spcAft>
                <a:spcPts val="600"/>
              </a:spcAft>
            </a:pPr>
            <a:r>
              <a:rPr lang="fr-FR" sz="3700" u="sng" dirty="0">
                <a:solidFill>
                  <a:srgbClr val="F9FAFD"/>
                </a:solidFill>
                <a:latin typeface="Glacial Indifference" panose="020B0604020202020204" charset="0"/>
              </a:rPr>
              <a:t>Daech / Daesh / Etat islamique</a:t>
            </a:r>
          </a:p>
          <a:p>
            <a:pPr algn="just">
              <a:spcAft>
                <a:spcPts val="600"/>
              </a:spcAft>
            </a:pPr>
            <a:endParaRPr lang="fr-FR" sz="2000" dirty="0">
              <a:solidFill>
                <a:srgbClr val="F9FAFD"/>
              </a:solidFill>
              <a:latin typeface="Glacial Indifference" panose="020B0604020202020204" charset="0"/>
            </a:endParaRPr>
          </a:p>
          <a:p>
            <a:pPr algn="just">
              <a:lnSpc>
                <a:spcPct val="120000"/>
              </a:lnSpc>
            </a:pPr>
            <a:r>
              <a:rPr lang="fr-FR" sz="3400" dirty="0">
                <a:solidFill>
                  <a:srgbClr val="F9FAFD"/>
                </a:solidFill>
                <a:latin typeface="Glacial Indifference" panose="020B0604020202020204" charset="0"/>
              </a:rPr>
              <a:t>« </a:t>
            </a:r>
            <a:r>
              <a:rPr lang="fr-FR" sz="3400" i="1" dirty="0">
                <a:solidFill>
                  <a:srgbClr val="F9FAFD"/>
                </a:solidFill>
                <a:latin typeface="Glacial Indifference" panose="020B0604020202020204" charset="0"/>
              </a:rPr>
              <a:t>Daech</a:t>
            </a:r>
            <a:r>
              <a:rPr lang="fr-FR" sz="3400" dirty="0">
                <a:solidFill>
                  <a:srgbClr val="F9FAFD"/>
                </a:solidFill>
                <a:latin typeface="Glacial Indifference" panose="020B0604020202020204" charset="0"/>
              </a:rPr>
              <a:t> est l’acronyme d’</a:t>
            </a:r>
            <a:r>
              <a:rPr lang="fr-FR" sz="3400" i="1" dirty="0">
                <a:solidFill>
                  <a:srgbClr val="F9FAFD"/>
                </a:solidFill>
                <a:latin typeface="Glacial Indifference" panose="020B0604020202020204" charset="0"/>
              </a:rPr>
              <a:t>Etat islamique en Irak et au Levant</a:t>
            </a:r>
            <a:r>
              <a:rPr lang="fr-FR" sz="3400" dirty="0">
                <a:solidFill>
                  <a:srgbClr val="F9FAFD"/>
                </a:solidFill>
                <a:latin typeface="Glacial Indifference" panose="020B0604020202020204" charset="0"/>
              </a:rPr>
              <a:t>.</a:t>
            </a:r>
          </a:p>
          <a:p>
            <a:pPr algn="just">
              <a:lnSpc>
                <a:spcPct val="120000"/>
              </a:lnSpc>
            </a:pPr>
            <a:r>
              <a:rPr lang="fr-FR" sz="3400" dirty="0">
                <a:solidFill>
                  <a:srgbClr val="F9FAFD"/>
                </a:solidFill>
                <a:latin typeface="Glacial Indifference" panose="020B0604020202020204" charset="0"/>
              </a:rPr>
              <a:t>Cette expression est utilisée par le gouvernement depuis que Laurent Fabius* a décidé de </a:t>
            </a:r>
            <a:r>
              <a:rPr lang="fr-FR" sz="3400" u="sng" dirty="0">
                <a:solidFill>
                  <a:srgbClr val="F9FAFD"/>
                </a:solidFill>
                <a:latin typeface="Glacial Indifference" panose="020B0604020202020204" charset="0"/>
              </a:rPr>
              <a:t>ne plus parler d’</a:t>
            </a:r>
            <a:r>
              <a:rPr lang="fr-FR" sz="3400" i="1" u="sng" dirty="0">
                <a:solidFill>
                  <a:srgbClr val="F9FAFD"/>
                </a:solidFill>
                <a:latin typeface="Glacial Indifference" panose="020B0604020202020204" charset="0"/>
              </a:rPr>
              <a:t>Etat islamique</a:t>
            </a:r>
            <a:r>
              <a:rPr lang="fr-FR" sz="3400" dirty="0">
                <a:solidFill>
                  <a:srgbClr val="F9FAFD"/>
                </a:solidFill>
                <a:latin typeface="Glacial Indifference" panose="020B0604020202020204" charset="0"/>
              </a:rPr>
              <a:t> car </a:t>
            </a:r>
            <a:r>
              <a:rPr lang="fr-FR" sz="3400" u="sng" dirty="0">
                <a:solidFill>
                  <a:srgbClr val="F9FAFD"/>
                </a:solidFill>
                <a:latin typeface="Glacial Indifference" panose="020B0604020202020204" charset="0"/>
              </a:rPr>
              <a:t>ce groupe n’est pas un Etat et n’est pas représentatif du monde islamique</a:t>
            </a:r>
            <a:r>
              <a:rPr lang="fr-FR" sz="3400" dirty="0">
                <a:solidFill>
                  <a:srgbClr val="F9FAFD"/>
                </a:solidFill>
                <a:latin typeface="Glacial Indifference" panose="020B0604020202020204" charset="0"/>
              </a:rPr>
              <a:t>.</a:t>
            </a:r>
          </a:p>
          <a:p>
            <a:pPr algn="just">
              <a:lnSpc>
                <a:spcPct val="120000"/>
              </a:lnSpc>
            </a:pPr>
            <a:r>
              <a:rPr lang="fr-FR" sz="3400" dirty="0">
                <a:solidFill>
                  <a:srgbClr val="F9FAFD"/>
                </a:solidFill>
                <a:latin typeface="Glacial Indifference" panose="020B0604020202020204" charset="0"/>
              </a:rPr>
              <a:t>Comme elle est courte et incisive, l’expression est aussi souvent utilisée par les médias (qui devraient plutôt parler de </a:t>
            </a:r>
            <a:r>
              <a:rPr lang="fr-FR" sz="3400" i="1" u="sng" dirty="0">
                <a:solidFill>
                  <a:srgbClr val="F9FAFD"/>
                </a:solidFill>
                <a:latin typeface="Glacial Indifference" panose="020B0604020202020204" charset="0"/>
              </a:rPr>
              <a:t>groupe Etat islamique</a:t>
            </a:r>
            <a:r>
              <a:rPr lang="fr-FR" sz="3400" dirty="0">
                <a:solidFill>
                  <a:srgbClr val="F9FAFD"/>
                </a:solidFill>
                <a:latin typeface="Glacial Indifference" panose="020B0604020202020204" charset="0"/>
              </a:rPr>
              <a:t> ou d’</a:t>
            </a:r>
            <a:r>
              <a:rPr lang="fr-FR" sz="3400" i="1" u="sng" dirty="0">
                <a:solidFill>
                  <a:srgbClr val="F9FAFD"/>
                </a:solidFill>
                <a:latin typeface="Glacial Indifference" panose="020B0604020202020204" charset="0"/>
              </a:rPr>
              <a:t>organisation de l’Etat islamique</a:t>
            </a:r>
            <a:r>
              <a:rPr lang="fr-FR" sz="3400" dirty="0">
                <a:solidFill>
                  <a:srgbClr val="F9FAFD"/>
                </a:solidFill>
                <a:latin typeface="Glacial Indifference" panose="020B0604020202020204" charset="0"/>
              </a:rPr>
              <a:t>).</a:t>
            </a:r>
          </a:p>
          <a:p>
            <a:pPr algn="just">
              <a:lnSpc>
                <a:spcPct val="120000"/>
              </a:lnSpc>
              <a:spcAft>
                <a:spcPts val="3000"/>
              </a:spcAft>
            </a:pPr>
            <a:r>
              <a:rPr lang="fr-FR" sz="3400" dirty="0">
                <a:solidFill>
                  <a:srgbClr val="F9FAFD"/>
                </a:solidFill>
                <a:latin typeface="Glacial Indifference" panose="020B0604020202020204" charset="0"/>
              </a:rPr>
              <a:t>Les djihadistes de l’</a:t>
            </a:r>
            <a:r>
              <a:rPr lang="fr-FR" sz="3400" i="1" u="sng" dirty="0">
                <a:solidFill>
                  <a:srgbClr val="F9FAFD"/>
                </a:solidFill>
                <a:latin typeface="Glacial Indifference" panose="020B0604020202020204" charset="0"/>
              </a:rPr>
              <a:t>EI</a:t>
            </a:r>
            <a:r>
              <a:rPr lang="fr-FR" sz="3400" dirty="0">
                <a:solidFill>
                  <a:srgbClr val="F9FAFD"/>
                </a:solidFill>
                <a:latin typeface="Glacial Indifference" panose="020B0604020202020204" charset="0"/>
              </a:rPr>
              <a:t> n’aiment d’ailleurs pas cet acronyme, utilisé par ses adversaires et des médias comme al-Arabiya, lui préférant l’appellation </a:t>
            </a:r>
            <a:r>
              <a:rPr lang="fr-FR" sz="3400" i="1" dirty="0">
                <a:solidFill>
                  <a:srgbClr val="F9FAFD"/>
                </a:solidFill>
                <a:latin typeface="Glacial Indifference" panose="020B0604020202020204" charset="0"/>
              </a:rPr>
              <a:t>Dawlat al-Islāmiyya</a:t>
            </a:r>
            <a:r>
              <a:rPr lang="fr-FR" sz="3400" dirty="0">
                <a:solidFill>
                  <a:srgbClr val="F9FAFD"/>
                </a:solidFill>
                <a:latin typeface="Glacial Indifference" panose="020B0604020202020204" charset="0"/>
              </a:rPr>
              <a:t> ».</a:t>
            </a:r>
          </a:p>
          <a:p>
            <a:pPr algn="r"/>
            <a:r>
              <a:rPr lang="fr-FR" sz="2800" i="1" dirty="0">
                <a:solidFill>
                  <a:srgbClr val="F9FAFD"/>
                </a:solidFill>
                <a:latin typeface="Glacial Indifference" panose="020B0604020202020204" charset="0"/>
              </a:rPr>
              <a:t>Le Nouvel Obs</a:t>
            </a:r>
            <a:r>
              <a:rPr lang="fr-FR" sz="2800" dirty="0">
                <a:solidFill>
                  <a:srgbClr val="F9FAFD"/>
                </a:solidFill>
                <a:latin typeface="Glacial Indifference" panose="020B0604020202020204" charset="0"/>
              </a:rPr>
              <a:t>, le 19 novembre 2015</a:t>
            </a:r>
          </a:p>
          <a:p>
            <a:pPr algn="just">
              <a:spcAft>
                <a:spcPts val="600"/>
              </a:spcAft>
            </a:pPr>
            <a:endParaRPr lang="fr-FR" sz="3300" dirty="0">
              <a:solidFill>
                <a:srgbClr val="F9FAFD"/>
              </a:solidFill>
              <a:latin typeface="Glacial Indifference" panose="020B0604020202020204" charset="0"/>
            </a:endParaRPr>
          </a:p>
          <a:p>
            <a:pPr algn="just">
              <a:spcAft>
                <a:spcPts val="600"/>
              </a:spcAft>
            </a:pPr>
            <a:r>
              <a:rPr lang="fr-FR" sz="3300" dirty="0">
                <a:solidFill>
                  <a:srgbClr val="F9FAFD"/>
                </a:solidFill>
                <a:latin typeface="Glacial Indifference" panose="020B0604020202020204" charset="0"/>
              </a:rPr>
              <a:t>* Laurent Fabius était à l’époque le Ministre des Affaires étrangères.</a:t>
            </a:r>
          </a:p>
        </p:txBody>
      </p:sp>
      <p:sp>
        <p:nvSpPr>
          <p:cNvPr id="3" name="TextBox 2">
            <a:extLst>
              <a:ext uri="{FF2B5EF4-FFF2-40B4-BE49-F238E27FC236}">
                <a16:creationId xmlns:a16="http://schemas.microsoft.com/office/drawing/2014/main" id="{0EC536EC-9583-68EE-56D1-E82EF5CF43CB}"/>
              </a:ext>
            </a:extLst>
          </p:cNvPr>
          <p:cNvSpPr txBox="1"/>
          <p:nvPr/>
        </p:nvSpPr>
        <p:spPr>
          <a:xfrm>
            <a:off x="762000" y="1905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8185678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61B7EB4-8EF9-7525-FD91-9DE95BCA007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03ECC729-A165-7F8E-D0B3-20085A55D8A8}"/>
              </a:ext>
            </a:extLst>
          </p:cNvPr>
          <p:cNvSpPr txBox="1"/>
          <p:nvPr/>
        </p:nvSpPr>
        <p:spPr>
          <a:xfrm>
            <a:off x="838200" y="1540593"/>
            <a:ext cx="16372973" cy="8478218"/>
          </a:xfrm>
          <a:prstGeom prst="rect">
            <a:avLst/>
          </a:prstGeom>
        </p:spPr>
        <p:txBody>
          <a:bodyPr wrap="square" lIns="0" tIns="0" rIns="0" bIns="0" rtlCol="0" anchor="t">
            <a:spAutoFit/>
          </a:bodyPr>
          <a:lstStyle/>
          <a:p>
            <a:pPr algn="just">
              <a:spcAft>
                <a:spcPts val="2400"/>
              </a:spcAft>
            </a:pPr>
            <a:r>
              <a:rPr lang="fr-FR" sz="3700" u="sng" dirty="0">
                <a:solidFill>
                  <a:srgbClr val="F9FAFD"/>
                </a:solidFill>
                <a:latin typeface="Glacial Indifference" panose="020B0604020202020204" charset="0"/>
              </a:rPr>
              <a:t>Petite digression sur les attentats du 13 novembre 2015</a:t>
            </a:r>
            <a:r>
              <a:rPr lang="fr-FR" sz="3700" dirty="0">
                <a:solidFill>
                  <a:srgbClr val="F9FAFD"/>
                </a:solidFill>
                <a:latin typeface="Glacial Indifference" panose="020B0604020202020204" charset="0"/>
              </a:rPr>
              <a:t> :</a:t>
            </a:r>
            <a:endParaRPr lang="fr-FR" sz="2000" dirty="0">
              <a:solidFill>
                <a:srgbClr val="F9FAFD"/>
              </a:solidFill>
              <a:latin typeface="Glacial Indifference" panose="020B0604020202020204" charset="0"/>
            </a:endParaRPr>
          </a:p>
          <a:p>
            <a:pPr algn="just">
              <a:lnSpc>
                <a:spcPct val="110000"/>
              </a:lnSpc>
              <a:spcAft>
                <a:spcPts val="600"/>
              </a:spcAft>
            </a:pPr>
            <a:r>
              <a:rPr lang="fr-FR" sz="3400" dirty="0">
                <a:solidFill>
                  <a:srgbClr val="F9FAFD"/>
                </a:solidFill>
                <a:latin typeface="Glacial Indifference" panose="020B0604020202020204" charset="0"/>
              </a:rPr>
              <a:t>Plusieurs fusillades et attaques-suicides sont mises en place pendant la soirée du 13 novembre 2015 à Paris et dans sa périphérie. Il s’agit des attentats les plus meurtriers perpétrés en France, ayant causé 130 victimes et 413 blessés.</a:t>
            </a:r>
          </a:p>
          <a:p>
            <a:pPr algn="just">
              <a:lnSpc>
                <a:spcPct val="110000"/>
              </a:lnSpc>
              <a:spcAft>
                <a:spcPts val="600"/>
              </a:spcAft>
            </a:pPr>
            <a:r>
              <a:rPr lang="fr-FR" sz="3400" dirty="0">
                <a:solidFill>
                  <a:srgbClr val="F9FAFD"/>
                </a:solidFill>
                <a:latin typeface="Glacial Indifference" panose="020B0604020202020204" charset="0"/>
              </a:rPr>
              <a:t>Une première attaque a lieu à Saint-Denis, au Stade de France, où trois terroristes n’arrivent pas à avoir accès mais se font quand même exploser pendant un match de football en dehors du stade. D'autres attaques se vérifient par la suite dans le 10</a:t>
            </a:r>
            <a:r>
              <a:rPr lang="fr-FR" sz="3400" baseline="30000" dirty="0">
                <a:solidFill>
                  <a:srgbClr val="F9FAFD"/>
                </a:solidFill>
                <a:latin typeface="Glacial Indifference" panose="020B0604020202020204" charset="0"/>
              </a:rPr>
              <a:t>e</a:t>
            </a:r>
            <a:r>
              <a:rPr lang="fr-FR" sz="3400" dirty="0">
                <a:solidFill>
                  <a:srgbClr val="F9FAFD"/>
                </a:solidFill>
                <a:latin typeface="Glacial Indifference" panose="020B0604020202020204" charset="0"/>
              </a:rPr>
              <a:t> et 11</a:t>
            </a:r>
            <a:r>
              <a:rPr lang="fr-FR" sz="3400" baseline="30000" dirty="0">
                <a:solidFill>
                  <a:srgbClr val="F9FAFD"/>
                </a:solidFill>
                <a:latin typeface="Glacial Indifference" panose="020B0604020202020204" charset="0"/>
              </a:rPr>
              <a:t>e</a:t>
            </a:r>
            <a:r>
              <a:rPr lang="fr-FR" sz="3400" dirty="0">
                <a:solidFill>
                  <a:srgbClr val="F9FAFD"/>
                </a:solidFill>
                <a:latin typeface="Glacial Indifference" panose="020B0604020202020204" charset="0"/>
              </a:rPr>
              <a:t> arrondissements de Paris, où trois individus mitraillent des terrasses de cafés et de restaurants. Finalement, l'attaque la plus longue et la plus meurtrière, ayant fait 90 morts et de nombreux blessés, a lieu dans la salle de spectacle du Bataclan, où presque 1 500 personnes assistaient à un concert rock et où trois autres djihadistes ouvrent le feu sur le public.</a:t>
            </a:r>
          </a:p>
          <a:p>
            <a:pPr algn="just">
              <a:lnSpc>
                <a:spcPct val="110000"/>
              </a:lnSpc>
              <a:spcAft>
                <a:spcPts val="600"/>
              </a:spcAft>
            </a:pPr>
            <a:r>
              <a:rPr lang="fr-FR" sz="3400" dirty="0">
                <a:solidFill>
                  <a:srgbClr val="F9FAFD"/>
                </a:solidFill>
                <a:latin typeface="Glacial Indifference" panose="020B0604020202020204" charset="0"/>
              </a:rPr>
              <a:t>Toutes ces attaques ont été ensuite revendiquées par l'organisation terroriste Daech / ISIS. </a:t>
            </a:r>
          </a:p>
        </p:txBody>
      </p:sp>
      <p:sp>
        <p:nvSpPr>
          <p:cNvPr id="3" name="TextBox 2">
            <a:extLst>
              <a:ext uri="{FF2B5EF4-FFF2-40B4-BE49-F238E27FC236}">
                <a16:creationId xmlns:a16="http://schemas.microsoft.com/office/drawing/2014/main" id="{311461C3-0D4F-EB1F-E98B-0565A5167386}"/>
              </a:ext>
            </a:extLst>
          </p:cNvPr>
          <p:cNvSpPr txBox="1"/>
          <p:nvPr/>
        </p:nvSpPr>
        <p:spPr>
          <a:xfrm>
            <a:off x="762000" y="2049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6492051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E9A49FBE-735A-A5F9-B0ED-C915565CB00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F6E12AA-A756-F242-6A30-9B3857FD0375}"/>
              </a:ext>
            </a:extLst>
          </p:cNvPr>
          <p:cNvSpPr txBox="1"/>
          <p:nvPr/>
        </p:nvSpPr>
        <p:spPr>
          <a:xfrm>
            <a:off x="838200" y="1714500"/>
            <a:ext cx="16372973" cy="8408456"/>
          </a:xfrm>
          <a:prstGeom prst="rect">
            <a:avLst/>
          </a:prstGeom>
        </p:spPr>
        <p:txBody>
          <a:bodyPr wrap="square" lIns="0" tIns="0" rIns="0" bIns="0" rtlCol="0" anchor="t">
            <a:spAutoFit/>
          </a:bodyPr>
          <a:lstStyle/>
          <a:p>
            <a:pPr algn="just">
              <a:spcAft>
                <a:spcPts val="600"/>
              </a:spcAft>
            </a:pPr>
            <a:r>
              <a:rPr lang="fr-FR" sz="3700" u="sng" dirty="0">
                <a:solidFill>
                  <a:srgbClr val="F9FAFD"/>
                </a:solidFill>
                <a:latin typeface="Glacial Indifference" panose="020B0604020202020204" charset="0"/>
              </a:rPr>
              <a:t>Daech / Daesh / Etat islamique - </a:t>
            </a:r>
            <a:r>
              <a:rPr lang="fr-FR" sz="3700" b="1" u="sng" dirty="0">
                <a:solidFill>
                  <a:srgbClr val="F9FAFD"/>
                </a:solidFill>
                <a:latin typeface="Glacial Indifference" panose="020B0604020202020204" charset="0"/>
              </a:rPr>
              <a:t>Avant</a:t>
            </a:r>
            <a:r>
              <a:rPr lang="fr-FR" sz="3700" u="sng" dirty="0">
                <a:solidFill>
                  <a:srgbClr val="F9FAFD"/>
                </a:solidFill>
                <a:latin typeface="Glacial Indifference" panose="020B0604020202020204" charset="0"/>
              </a:rPr>
              <a:t> les attentats du 13 novembre 2015</a:t>
            </a:r>
            <a:r>
              <a:rPr lang="fr-FR" sz="3700" dirty="0">
                <a:solidFill>
                  <a:srgbClr val="F9FAFD"/>
                </a:solidFill>
                <a:latin typeface="Glacial Indifference" panose="020B0604020202020204" charset="0"/>
              </a:rPr>
              <a:t> :</a:t>
            </a:r>
            <a:endParaRPr lang="fr-FR" sz="3700" u="sng" dirty="0">
              <a:solidFill>
                <a:srgbClr val="F9FAFD"/>
              </a:solidFill>
              <a:latin typeface="Glacial Indifference" panose="020B0604020202020204" charset="0"/>
            </a:endParaRPr>
          </a:p>
          <a:p>
            <a:pPr algn="just">
              <a:spcAft>
                <a:spcPts val="600"/>
              </a:spcAft>
            </a:pPr>
            <a:endParaRPr lang="fr-FR" sz="2000" dirty="0">
              <a:solidFill>
                <a:srgbClr val="F9FAFD"/>
              </a:solidFill>
              <a:latin typeface="Glacial Indifference" panose="020B0604020202020204" charset="0"/>
            </a:endParaRPr>
          </a:p>
          <a:p>
            <a:pPr algn="just">
              <a:lnSpc>
                <a:spcPct val="120000"/>
              </a:lnSpc>
              <a:spcAft>
                <a:spcPts val="1200"/>
              </a:spcAft>
            </a:pPr>
            <a:r>
              <a:rPr lang="fr-FR" sz="3400" dirty="0">
                <a:solidFill>
                  <a:srgbClr val="F9FAFD"/>
                </a:solidFill>
                <a:latin typeface="Glacial Indifference" panose="020B0604020202020204" charset="0"/>
              </a:rPr>
              <a:t>« Le </a:t>
            </a:r>
            <a:r>
              <a:rPr lang="fr-FR" sz="3400" u="sng" dirty="0">
                <a:solidFill>
                  <a:srgbClr val="F9FAFD"/>
                </a:solidFill>
                <a:latin typeface="Glacial Indifference" panose="020B0604020202020204" charset="0"/>
              </a:rPr>
              <a:t>groupe terroriste</a:t>
            </a:r>
            <a:r>
              <a:rPr lang="fr-FR" sz="3400" dirty="0">
                <a:solidFill>
                  <a:srgbClr val="F9FAFD"/>
                </a:solidFill>
                <a:latin typeface="Glacial Indifference" panose="020B0604020202020204" charset="0"/>
              </a:rPr>
              <a:t> dont il s’agit </a:t>
            </a:r>
            <a:r>
              <a:rPr lang="fr-FR" sz="3400" u="sng" dirty="0">
                <a:solidFill>
                  <a:srgbClr val="F9FAFD"/>
                </a:solidFill>
                <a:latin typeface="Glacial Indifference" panose="020B0604020202020204" charset="0"/>
              </a:rPr>
              <a:t>n’est pas un état</a:t>
            </a:r>
            <a:r>
              <a:rPr lang="fr-FR" sz="3400" dirty="0">
                <a:solidFill>
                  <a:srgbClr val="F9FAFD"/>
                </a:solidFill>
                <a:latin typeface="Glacial Indifference" panose="020B0604020202020204" charset="0"/>
              </a:rPr>
              <a:t>. Il voudrait l’être, il ne l’est pas et </a:t>
            </a:r>
            <a:r>
              <a:rPr lang="fr-FR" sz="3400" u="sng" dirty="0">
                <a:solidFill>
                  <a:srgbClr val="F9FAFD"/>
                </a:solidFill>
                <a:latin typeface="Glacial Indifference" panose="020B0604020202020204" charset="0"/>
              </a:rPr>
              <a:t>c’est lui faire un cadeau que de l’appeler État</a:t>
            </a:r>
            <a:r>
              <a:rPr lang="fr-FR" sz="3400" dirty="0">
                <a:solidFill>
                  <a:srgbClr val="F9FAFD"/>
                </a:solidFill>
                <a:latin typeface="Glacial Indifference" panose="020B0604020202020204" charset="0"/>
              </a:rPr>
              <a:t>. De la même façon, je recommande de ne pas utiliser l’expression </a:t>
            </a:r>
            <a:r>
              <a:rPr lang="fr-FR" sz="3400" i="1" dirty="0">
                <a:solidFill>
                  <a:srgbClr val="F9FAFD"/>
                </a:solidFill>
                <a:latin typeface="Glacial Indifference" panose="020B0604020202020204" charset="0"/>
              </a:rPr>
              <a:t>Etat islamique</a:t>
            </a:r>
            <a:r>
              <a:rPr lang="fr-FR" sz="3400" dirty="0">
                <a:solidFill>
                  <a:srgbClr val="F9FAFD"/>
                </a:solidFill>
                <a:latin typeface="Glacial Indifference" panose="020B0604020202020204" charset="0"/>
              </a:rPr>
              <a:t> car cela occasionne une </a:t>
            </a:r>
            <a:r>
              <a:rPr lang="fr-FR" sz="3400" u="sng" dirty="0">
                <a:solidFill>
                  <a:srgbClr val="F9FAFD"/>
                </a:solidFill>
                <a:latin typeface="Glacial Indifference" panose="020B0604020202020204" charset="0"/>
              </a:rPr>
              <a:t>confusion entre islam, islamisme, musulman</a:t>
            </a:r>
            <a:r>
              <a:rPr lang="fr-FR" sz="3400" dirty="0">
                <a:solidFill>
                  <a:srgbClr val="F9FAFD"/>
                </a:solidFill>
                <a:latin typeface="Glacial Indifference" panose="020B0604020202020204" charset="0"/>
              </a:rPr>
              <a:t>. Il s’agit de ce que les arabes appellent </a:t>
            </a:r>
            <a:r>
              <a:rPr lang="fr-FR" sz="3400" i="1" dirty="0">
                <a:solidFill>
                  <a:srgbClr val="F9FAFD"/>
                </a:solidFill>
                <a:latin typeface="Glacial Indifference" panose="020B0604020202020204" charset="0"/>
              </a:rPr>
              <a:t>Daech</a:t>
            </a:r>
            <a:r>
              <a:rPr lang="fr-FR" sz="3400" dirty="0">
                <a:solidFill>
                  <a:srgbClr val="F9FAFD"/>
                </a:solidFill>
                <a:latin typeface="Glacial Indifference" panose="020B0604020202020204" charset="0"/>
              </a:rPr>
              <a:t> et de ce que j’appelle pour ma part les égorgeurs de Daech ». </a:t>
            </a:r>
          </a:p>
          <a:p>
            <a:pPr algn="r">
              <a:lnSpc>
                <a:spcPct val="110000"/>
              </a:lnSpc>
            </a:pPr>
            <a:r>
              <a:rPr lang="fr-FR" sz="2800" dirty="0">
                <a:solidFill>
                  <a:srgbClr val="F9FAFD"/>
                </a:solidFill>
                <a:latin typeface="Glacial Indifference" panose="020B0604020202020204" charset="0"/>
              </a:rPr>
              <a:t>Laurent Fabius, à l’époque Ministre français des Affaires étrangères, le 12 septembre 2014.</a:t>
            </a:r>
          </a:p>
          <a:p>
            <a:pPr algn="just">
              <a:lnSpc>
                <a:spcPct val="110000"/>
              </a:lnSpc>
            </a:pPr>
            <a:endParaRPr lang="fr-FR" sz="3400" dirty="0">
              <a:solidFill>
                <a:srgbClr val="F9FAFD"/>
              </a:solidFill>
              <a:latin typeface="Glacial Indifference" panose="020B0604020202020204" charset="0"/>
            </a:endParaRPr>
          </a:p>
          <a:p>
            <a:pPr algn="just">
              <a:lnSpc>
                <a:spcPct val="120000"/>
              </a:lnSpc>
            </a:pPr>
            <a:r>
              <a:rPr lang="fr-FR" sz="3400" dirty="0">
                <a:solidFill>
                  <a:srgbClr val="F9FAFD"/>
                </a:solidFill>
                <a:latin typeface="Glacial Indifference" panose="020B0604020202020204" charset="0"/>
              </a:rPr>
              <a:t>« Ce groupe </a:t>
            </a:r>
            <a:r>
              <a:rPr lang="fr-FR" sz="3400" u="sng" dirty="0">
                <a:solidFill>
                  <a:srgbClr val="F9FAFD"/>
                </a:solidFill>
                <a:latin typeface="Glacial Indifference" panose="020B0604020202020204" charset="0"/>
              </a:rPr>
              <a:t>se fait appeler </a:t>
            </a:r>
            <a:r>
              <a:rPr lang="fr-FR" sz="3400" i="1" u="sng" dirty="0">
                <a:solidFill>
                  <a:srgbClr val="F9FAFD"/>
                </a:solidFill>
                <a:latin typeface="Glacial Indifference" panose="020B0604020202020204" charset="0"/>
              </a:rPr>
              <a:t>État islamique</a:t>
            </a:r>
            <a:r>
              <a:rPr lang="fr-FR" sz="3400" dirty="0">
                <a:solidFill>
                  <a:srgbClr val="F9FAFD"/>
                </a:solidFill>
                <a:latin typeface="Glacial Indifference" panose="020B0604020202020204" charset="0"/>
              </a:rPr>
              <a:t> mais il faut que deux choses soient claires : ISIL n'est </a:t>
            </a:r>
            <a:r>
              <a:rPr lang="fr-FR" sz="3400" u="sng" dirty="0">
                <a:solidFill>
                  <a:srgbClr val="F9FAFD"/>
                </a:solidFill>
                <a:latin typeface="Glacial Indifference" panose="020B0604020202020204" charset="0"/>
              </a:rPr>
              <a:t>pas islamique</a:t>
            </a:r>
            <a:r>
              <a:rPr lang="fr-FR" sz="3400" dirty="0">
                <a:solidFill>
                  <a:srgbClr val="F9FAFD"/>
                </a:solidFill>
                <a:latin typeface="Glacial Indifference" panose="020B0604020202020204" charset="0"/>
              </a:rPr>
              <a:t>. Aucune religion ne cautionne le meurtre d'innocents et la majorité des victimes de l'ISIL sont des musulmans. ISIL n'est </a:t>
            </a:r>
            <a:r>
              <a:rPr lang="fr-FR" sz="3400" u="sng" dirty="0">
                <a:solidFill>
                  <a:srgbClr val="F9FAFD"/>
                </a:solidFill>
                <a:latin typeface="Glacial Indifference" panose="020B0604020202020204" charset="0"/>
              </a:rPr>
              <a:t>certainement pas un Etat</a:t>
            </a:r>
            <a:r>
              <a:rPr lang="fr-FR" sz="3400" dirty="0">
                <a:solidFill>
                  <a:srgbClr val="F9FAFD"/>
                </a:solidFill>
                <a:latin typeface="Glacial Indifference" panose="020B0604020202020204" charset="0"/>
              </a:rPr>
              <a:t>. Il était auparavant la branche d'Al-Qaïda en Irak ». </a:t>
            </a:r>
          </a:p>
          <a:p>
            <a:pPr algn="r"/>
            <a:r>
              <a:rPr lang="fr-FR" sz="2800" dirty="0">
                <a:solidFill>
                  <a:srgbClr val="F9FAFD"/>
                </a:solidFill>
                <a:latin typeface="Glacial Indifference" panose="020B0604020202020204" charset="0"/>
              </a:rPr>
              <a:t>Barack Obama, septembre 2014</a:t>
            </a:r>
            <a:r>
              <a:rPr lang="fr-FR" sz="3400" dirty="0">
                <a:solidFill>
                  <a:srgbClr val="F9FAFD"/>
                </a:solidFill>
                <a:latin typeface="Glacial Indifference" panose="020B0604020202020204" charset="0"/>
              </a:rPr>
              <a:t>.</a:t>
            </a:r>
          </a:p>
        </p:txBody>
      </p:sp>
      <p:sp>
        <p:nvSpPr>
          <p:cNvPr id="3" name="TextBox 2">
            <a:extLst>
              <a:ext uri="{FF2B5EF4-FFF2-40B4-BE49-F238E27FC236}">
                <a16:creationId xmlns:a16="http://schemas.microsoft.com/office/drawing/2014/main" id="{E4892AFB-CD16-C4A5-51BC-F51FE047C04C}"/>
              </a:ext>
            </a:extLst>
          </p:cNvPr>
          <p:cNvSpPr txBox="1"/>
          <p:nvPr/>
        </p:nvSpPr>
        <p:spPr>
          <a:xfrm>
            <a:off x="762000" y="2667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7520754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E2699BA-92A1-C5ED-0615-D89F008A416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FB46FA0-0835-E95D-A812-11A44BC0ABB4}"/>
              </a:ext>
            </a:extLst>
          </p:cNvPr>
          <p:cNvSpPr txBox="1"/>
          <p:nvPr/>
        </p:nvSpPr>
        <p:spPr>
          <a:xfrm>
            <a:off x="762000" y="2628900"/>
            <a:ext cx="16372973" cy="3973395"/>
          </a:xfrm>
          <a:prstGeom prst="rect">
            <a:avLst/>
          </a:prstGeom>
        </p:spPr>
        <p:txBody>
          <a:bodyPr wrap="square" lIns="0" tIns="0" rIns="0" bIns="0" rtlCol="0" anchor="t">
            <a:spAutoFit/>
          </a:bodyPr>
          <a:lstStyle/>
          <a:p>
            <a:pPr algn="just">
              <a:spcAft>
                <a:spcPts val="600"/>
              </a:spcAft>
            </a:pPr>
            <a:r>
              <a:rPr lang="fr-FR" sz="3700" u="sng" dirty="0">
                <a:solidFill>
                  <a:srgbClr val="F9FAFD"/>
                </a:solidFill>
                <a:latin typeface="Glacial Indifference" panose="020B0604020202020204" charset="0"/>
              </a:rPr>
              <a:t>Daech / Daesh / Etat islamique - </a:t>
            </a:r>
            <a:r>
              <a:rPr lang="fr-FR" sz="3700" b="1" u="sng" dirty="0">
                <a:solidFill>
                  <a:srgbClr val="F9FAFD"/>
                </a:solidFill>
                <a:latin typeface="Glacial Indifference" panose="020B0604020202020204" charset="0"/>
              </a:rPr>
              <a:t>Avant</a:t>
            </a:r>
            <a:r>
              <a:rPr lang="fr-FR" sz="3700" u="sng" dirty="0">
                <a:solidFill>
                  <a:srgbClr val="F9FAFD"/>
                </a:solidFill>
                <a:latin typeface="Glacial Indifference" panose="020B0604020202020204" charset="0"/>
              </a:rPr>
              <a:t> les attentats du 13 novembre 2015</a:t>
            </a:r>
            <a:r>
              <a:rPr lang="fr-FR" sz="3700" dirty="0">
                <a:solidFill>
                  <a:srgbClr val="F9FAFD"/>
                </a:solidFill>
                <a:latin typeface="Glacial Indifference" panose="020B0604020202020204" charset="0"/>
              </a:rPr>
              <a:t> :</a:t>
            </a:r>
            <a:endParaRPr lang="fr-FR" sz="3700" u="sng" dirty="0">
              <a:solidFill>
                <a:srgbClr val="F9FAFD"/>
              </a:solidFill>
              <a:latin typeface="Glacial Indifference" panose="020B0604020202020204" charset="0"/>
            </a:endParaRPr>
          </a:p>
          <a:p>
            <a:pPr algn="just">
              <a:spcAft>
                <a:spcPts val="600"/>
              </a:spcAft>
            </a:pPr>
            <a:endParaRPr lang="fr-FR" sz="2000" dirty="0">
              <a:solidFill>
                <a:srgbClr val="F9FAFD"/>
              </a:solidFill>
              <a:latin typeface="Glacial Indifference" panose="020B0604020202020204" charset="0"/>
            </a:endParaRPr>
          </a:p>
          <a:p>
            <a:pPr algn="just">
              <a:lnSpc>
                <a:spcPct val="120000"/>
              </a:lnSpc>
            </a:pPr>
            <a:r>
              <a:rPr lang="fr-FR" sz="3400" dirty="0">
                <a:solidFill>
                  <a:srgbClr val="F9FAFD"/>
                </a:solidFill>
                <a:latin typeface="Glacial Indifference" panose="020B0604020202020204" charset="0"/>
              </a:rPr>
              <a:t>« Dès le 12 septembre, selon la retranscription des interventions officielles répertoriées sur le site internet de l'Élysée, </a:t>
            </a:r>
            <a:r>
              <a:rPr lang="fr-FR" sz="3400" u="sng" dirty="0">
                <a:solidFill>
                  <a:srgbClr val="F9FAFD"/>
                </a:solidFill>
                <a:latin typeface="Glacial Indifference" panose="020B0604020202020204" charset="0"/>
              </a:rPr>
              <a:t>François Hollande a banni de ses déclarations les mots </a:t>
            </a:r>
            <a:r>
              <a:rPr lang="fr-FR" sz="3400" i="1" u="sng" dirty="0">
                <a:solidFill>
                  <a:srgbClr val="F9FAFD"/>
                </a:solidFill>
                <a:latin typeface="Glacial Indifference" panose="020B0604020202020204" charset="0"/>
              </a:rPr>
              <a:t>État islamique</a:t>
            </a:r>
            <a:r>
              <a:rPr lang="fr-FR" sz="3400" u="sng" dirty="0">
                <a:solidFill>
                  <a:srgbClr val="F9FAFD"/>
                </a:solidFill>
                <a:latin typeface="Glacial Indifference" panose="020B0604020202020204" charset="0"/>
              </a:rPr>
              <a:t> au profit de l'appellation </a:t>
            </a:r>
            <a:r>
              <a:rPr lang="fr-FR" sz="3400" i="1" u="sng" dirty="0">
                <a:solidFill>
                  <a:srgbClr val="F9FAFD"/>
                </a:solidFill>
                <a:latin typeface="Glacial Indifference" panose="020B0604020202020204" charset="0"/>
              </a:rPr>
              <a:t>Daech</a:t>
            </a:r>
            <a:r>
              <a:rPr lang="fr-FR" sz="3400" u="sng" dirty="0">
                <a:solidFill>
                  <a:srgbClr val="F9FAFD"/>
                </a:solidFill>
                <a:latin typeface="Glacial Indifference" panose="020B0604020202020204" charset="0"/>
              </a:rPr>
              <a:t>, parfois orthographiée </a:t>
            </a:r>
            <a:r>
              <a:rPr lang="fr-FR" sz="3400" i="1" u="sng" dirty="0">
                <a:solidFill>
                  <a:srgbClr val="F9FAFD"/>
                </a:solidFill>
                <a:latin typeface="Glacial Indifference" panose="020B0604020202020204" charset="0"/>
              </a:rPr>
              <a:t>Daesh</a:t>
            </a:r>
            <a:r>
              <a:rPr lang="fr-FR" sz="3400" dirty="0">
                <a:solidFill>
                  <a:srgbClr val="F9FAFD"/>
                </a:solidFill>
                <a:latin typeface="Glacial Indifference" panose="020B0604020202020204" charset="0"/>
              </a:rPr>
              <a:t> par les services de la présidence de la République ».</a:t>
            </a:r>
          </a:p>
          <a:p>
            <a:pPr algn="r">
              <a:spcAft>
                <a:spcPts val="1200"/>
              </a:spcAft>
            </a:pPr>
            <a:r>
              <a:rPr lang="fr-FR" sz="2800" i="1" dirty="0">
                <a:solidFill>
                  <a:srgbClr val="F9FAFD"/>
                </a:solidFill>
                <a:latin typeface="Glacial Indifference" panose="020B0604020202020204" charset="0"/>
              </a:rPr>
              <a:t>Huffingtonpost</a:t>
            </a:r>
            <a:r>
              <a:rPr lang="fr-FR" sz="2800" dirty="0">
                <a:solidFill>
                  <a:srgbClr val="F9FAFD"/>
                </a:solidFill>
                <a:latin typeface="Glacial Indifference" panose="020B0604020202020204" charset="0"/>
              </a:rPr>
              <a:t>, le 24 février 2015</a:t>
            </a:r>
          </a:p>
        </p:txBody>
      </p:sp>
      <p:sp>
        <p:nvSpPr>
          <p:cNvPr id="3" name="TextBox 2">
            <a:extLst>
              <a:ext uri="{FF2B5EF4-FFF2-40B4-BE49-F238E27FC236}">
                <a16:creationId xmlns:a16="http://schemas.microsoft.com/office/drawing/2014/main" id="{02A6425E-BA02-E080-D282-0166734C19CB}"/>
              </a:ext>
            </a:extLst>
          </p:cNvPr>
          <p:cNvSpPr txBox="1"/>
          <p:nvPr/>
        </p:nvSpPr>
        <p:spPr>
          <a:xfrm>
            <a:off x="685800" y="8907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591433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03170B8-AC8C-6AE9-6263-559BC3F5BCF8}"/>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1E4F51C-E0CE-7C1E-FD57-BB7A152BB628}"/>
              </a:ext>
            </a:extLst>
          </p:cNvPr>
          <p:cNvSpPr txBox="1"/>
          <p:nvPr/>
        </p:nvSpPr>
        <p:spPr>
          <a:xfrm>
            <a:off x="762000" y="2552700"/>
            <a:ext cx="16372973" cy="4549964"/>
          </a:xfrm>
          <a:prstGeom prst="rect">
            <a:avLst/>
          </a:prstGeom>
        </p:spPr>
        <p:txBody>
          <a:bodyPr wrap="square" lIns="0" tIns="0" rIns="0" bIns="0" rtlCol="0" anchor="t">
            <a:spAutoFit/>
          </a:bodyPr>
          <a:lstStyle/>
          <a:p>
            <a:pPr algn="just">
              <a:spcAft>
                <a:spcPts val="600"/>
              </a:spcAft>
            </a:pPr>
            <a:r>
              <a:rPr lang="fr-FR" sz="3700" u="sng" dirty="0">
                <a:solidFill>
                  <a:srgbClr val="F9FAFD"/>
                </a:solidFill>
                <a:latin typeface="Glacial Indifference" panose="020B0604020202020204" charset="0"/>
              </a:rPr>
              <a:t>Daech / Daesh / Etat islamique</a:t>
            </a:r>
          </a:p>
          <a:p>
            <a:pPr algn="just">
              <a:spcAft>
                <a:spcPts val="600"/>
              </a:spcAft>
            </a:pPr>
            <a:endParaRPr lang="fr-FR" sz="2000" dirty="0">
              <a:solidFill>
                <a:srgbClr val="F9FAFD"/>
              </a:solidFill>
              <a:latin typeface="Glacial Indifference" panose="020B0604020202020204" charset="0"/>
            </a:endParaRPr>
          </a:p>
          <a:p>
            <a:pPr algn="just">
              <a:lnSpc>
                <a:spcPct val="110000"/>
              </a:lnSpc>
            </a:pPr>
            <a:r>
              <a:rPr lang="fr-FR" sz="3500" b="1" u="sng" dirty="0">
                <a:solidFill>
                  <a:srgbClr val="F9FAFD"/>
                </a:solidFill>
                <a:latin typeface="Glacial Indifference" panose="020B0604020202020204" charset="0"/>
              </a:rPr>
              <a:t>Après</a:t>
            </a:r>
            <a:r>
              <a:rPr lang="fr-FR" sz="3500" u="sng" dirty="0">
                <a:solidFill>
                  <a:srgbClr val="F9FAFD"/>
                </a:solidFill>
                <a:latin typeface="Glacial Indifference" panose="020B0604020202020204" charset="0"/>
              </a:rPr>
              <a:t> les attentats du 13 novembre 2015</a:t>
            </a:r>
            <a:r>
              <a:rPr lang="fr-FR" sz="3500" dirty="0">
                <a:solidFill>
                  <a:srgbClr val="F9FAFD"/>
                </a:solidFill>
                <a:latin typeface="Glacial Indifference" panose="020B0604020202020204" charset="0"/>
              </a:rPr>
              <a:t> → la tendance s’est complètement renversée</a:t>
            </a:r>
          </a:p>
          <a:p>
            <a:pPr algn="just">
              <a:lnSpc>
                <a:spcPct val="110000"/>
              </a:lnSpc>
            </a:pPr>
            <a:r>
              <a:rPr lang="fr-FR" sz="3500" dirty="0">
                <a:solidFill>
                  <a:srgbClr val="F9FAFD"/>
                </a:solidFill>
                <a:latin typeface="Glacial Indifference" panose="020B0604020202020204" charset="0"/>
              </a:rPr>
              <a:t>													↓</a:t>
            </a:r>
          </a:p>
          <a:p>
            <a:pPr algn="just">
              <a:lnSpc>
                <a:spcPct val="110000"/>
              </a:lnSpc>
            </a:pPr>
            <a:r>
              <a:rPr lang="fr-FR" sz="3500" dirty="0">
                <a:solidFill>
                  <a:srgbClr val="F9FAFD"/>
                </a:solidFill>
                <a:latin typeface="Glacial Indifference" panose="020B0604020202020204" charset="0"/>
              </a:rPr>
              <a:t>Même les politiciens et politiciennes de gauche — qui en plus à l’époque étaient au Gouvernement — recommencent à dire </a:t>
            </a:r>
            <a:r>
              <a:rPr lang="fr-FR" sz="3500" i="1" dirty="0">
                <a:solidFill>
                  <a:srgbClr val="F9FAFD"/>
                </a:solidFill>
                <a:latin typeface="Glacial Indifference" panose="020B0604020202020204" charset="0"/>
              </a:rPr>
              <a:t>État islamique</a:t>
            </a:r>
            <a:r>
              <a:rPr lang="fr-FR" sz="3500" dirty="0">
                <a:solidFill>
                  <a:srgbClr val="F9FAFD"/>
                </a:solidFill>
                <a:latin typeface="Glacial Indifference" panose="020B0604020202020204" charset="0"/>
              </a:rPr>
              <a:t>.</a:t>
            </a:r>
          </a:p>
          <a:p>
            <a:pPr algn="just">
              <a:lnSpc>
                <a:spcPct val="110000"/>
              </a:lnSpc>
            </a:pPr>
            <a:r>
              <a:rPr lang="fr-FR" sz="3500" dirty="0">
                <a:solidFill>
                  <a:srgbClr val="F9FAFD"/>
                </a:solidFill>
                <a:latin typeface="Glacial Indifference" panose="020B0604020202020204" charset="0"/>
              </a:rPr>
              <a:t>							↓</a:t>
            </a:r>
          </a:p>
          <a:p>
            <a:pPr algn="just">
              <a:lnSpc>
                <a:spcPct val="110000"/>
              </a:lnSpc>
            </a:pPr>
            <a:r>
              <a:rPr lang="fr-FR" sz="3500" dirty="0">
                <a:solidFill>
                  <a:srgbClr val="F9FAFD"/>
                </a:solidFill>
                <a:latin typeface="Glacial Indifference" panose="020B0604020202020204" charset="0"/>
              </a:rPr>
              <a:t>Mais pourquoi ? → période de campagne électorale pour les régionales de 2015</a:t>
            </a:r>
          </a:p>
        </p:txBody>
      </p:sp>
      <p:sp>
        <p:nvSpPr>
          <p:cNvPr id="3" name="TextBox 2">
            <a:extLst>
              <a:ext uri="{FF2B5EF4-FFF2-40B4-BE49-F238E27FC236}">
                <a16:creationId xmlns:a16="http://schemas.microsoft.com/office/drawing/2014/main" id="{D9C619A7-F019-400F-9319-5EBCD1ADC5D0}"/>
              </a:ext>
            </a:extLst>
          </p:cNvPr>
          <p:cNvSpPr txBox="1"/>
          <p:nvPr/>
        </p:nvSpPr>
        <p:spPr>
          <a:xfrm>
            <a:off x="685800" y="8907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681285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04A41D4-C5F3-EA2E-CC33-3A0C8E0B94C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CFF2AF7-577F-B079-D66F-C5A9F8FB4D4D}"/>
              </a:ext>
            </a:extLst>
          </p:cNvPr>
          <p:cNvSpPr txBox="1"/>
          <p:nvPr/>
        </p:nvSpPr>
        <p:spPr>
          <a:xfrm>
            <a:off x="762000" y="2041424"/>
            <a:ext cx="16372973" cy="7902676"/>
          </a:xfrm>
          <a:prstGeom prst="rect">
            <a:avLst/>
          </a:prstGeom>
        </p:spPr>
        <p:txBody>
          <a:bodyPr wrap="square" lIns="0" tIns="0" rIns="0" bIns="0" rtlCol="0" anchor="t">
            <a:spAutoFit/>
          </a:bodyPr>
          <a:lstStyle/>
          <a:p>
            <a:pPr algn="just">
              <a:spcAft>
                <a:spcPts val="600"/>
              </a:spcAft>
            </a:pPr>
            <a:r>
              <a:rPr lang="fr-FR" sz="3700" u="sng" dirty="0">
                <a:solidFill>
                  <a:srgbClr val="F9FAFD"/>
                </a:solidFill>
                <a:latin typeface="Glacial Indifference" panose="020B0604020202020204" charset="0"/>
              </a:rPr>
              <a:t>Daech / Daesh / Etat islamique - </a:t>
            </a:r>
            <a:r>
              <a:rPr lang="fr-FR" sz="3700" b="1" u="sng" dirty="0">
                <a:solidFill>
                  <a:srgbClr val="F9FAFD"/>
                </a:solidFill>
                <a:latin typeface="Glacial Indifference" panose="020B0604020202020204" charset="0"/>
              </a:rPr>
              <a:t>Après</a:t>
            </a:r>
            <a:r>
              <a:rPr lang="fr-FR" sz="3700" u="sng" dirty="0">
                <a:solidFill>
                  <a:srgbClr val="F9FAFD"/>
                </a:solidFill>
                <a:latin typeface="Glacial Indifference" panose="020B0604020202020204" charset="0"/>
              </a:rPr>
              <a:t> les attentats du 13 novembre 2015</a:t>
            </a:r>
            <a:r>
              <a:rPr lang="fr-FR" sz="3700" dirty="0">
                <a:solidFill>
                  <a:srgbClr val="F9FAFD"/>
                </a:solidFill>
                <a:latin typeface="Glacial Indifference" panose="020B0604020202020204" charset="0"/>
              </a:rPr>
              <a:t> :</a:t>
            </a:r>
            <a:endParaRPr lang="fr-FR" sz="3700" u="sng" dirty="0">
              <a:solidFill>
                <a:srgbClr val="F9FAFD"/>
              </a:solidFill>
              <a:latin typeface="Glacial Indifference" panose="020B0604020202020204" charset="0"/>
            </a:endParaRPr>
          </a:p>
          <a:p>
            <a:pPr algn="just">
              <a:spcAft>
                <a:spcPts val="600"/>
              </a:spcAft>
            </a:pPr>
            <a:endParaRPr lang="fr-FR" sz="2000" dirty="0">
              <a:solidFill>
                <a:srgbClr val="F9FAFD"/>
              </a:solidFill>
              <a:latin typeface="Glacial Indifference" panose="020B0604020202020204" charset="0"/>
            </a:endParaRPr>
          </a:p>
          <a:p>
            <a:pPr algn="just">
              <a:lnSpc>
                <a:spcPct val="110000"/>
              </a:lnSpc>
            </a:pPr>
            <a:r>
              <a:rPr lang="fr-FR" sz="3400" dirty="0">
                <a:solidFill>
                  <a:srgbClr val="F9FAFD"/>
                </a:solidFill>
                <a:latin typeface="Glacial Indifference" panose="020B0604020202020204" charset="0"/>
              </a:rPr>
              <a:t>Marine Le Pen (FN) * — « La France doit enfin déterminer quels sont ses alliés et quels sont ses ennemis. Ses ennemis, ce sont ces pays qui entretiennent des relations bienveillantes avec </a:t>
            </a:r>
            <a:r>
              <a:rPr lang="fr-FR" sz="3400" u="sng" dirty="0">
                <a:solidFill>
                  <a:srgbClr val="F9FAFD"/>
                </a:solidFill>
                <a:latin typeface="Glacial Indifference" panose="020B0604020202020204" charset="0"/>
              </a:rPr>
              <a:t>l'islamisme radical</a:t>
            </a:r>
            <a:r>
              <a:rPr lang="fr-FR" sz="3400" dirty="0">
                <a:solidFill>
                  <a:srgbClr val="F9FAFD"/>
                </a:solidFill>
                <a:latin typeface="Glacial Indifference" panose="020B0604020202020204" charset="0"/>
              </a:rPr>
              <a:t> ».</a:t>
            </a:r>
          </a:p>
          <a:p>
            <a:pPr algn="r">
              <a:lnSpc>
                <a:spcPct val="110000"/>
              </a:lnSpc>
            </a:pPr>
            <a:r>
              <a:rPr lang="fr-FR" sz="3400" dirty="0">
                <a:solidFill>
                  <a:srgbClr val="F9FAFD"/>
                </a:solidFill>
                <a:latin typeface="Glacial Indifference" panose="020B0604020202020204" charset="0"/>
              </a:rPr>
              <a:t> </a:t>
            </a:r>
            <a:r>
              <a:rPr lang="fr-FR" sz="2800" i="1" dirty="0">
                <a:solidFill>
                  <a:srgbClr val="F9FAFD"/>
                </a:solidFill>
                <a:latin typeface="Glacial Indifference" panose="020B0604020202020204" charset="0"/>
              </a:rPr>
              <a:t>Le Figaro</a:t>
            </a:r>
            <a:r>
              <a:rPr lang="fr-FR" sz="2800" dirty="0">
                <a:solidFill>
                  <a:srgbClr val="F9FAFD"/>
                </a:solidFill>
                <a:latin typeface="Glacial Indifference" panose="020B0604020202020204" charset="0"/>
              </a:rPr>
              <a:t>, le 22 novembre 2015</a:t>
            </a:r>
            <a:r>
              <a:rPr lang="fr-FR" sz="3400" dirty="0">
                <a:solidFill>
                  <a:srgbClr val="F9FAFD"/>
                </a:solidFill>
                <a:latin typeface="Glacial Indifference" panose="020B0604020202020204" charset="0"/>
              </a:rPr>
              <a:t>.</a:t>
            </a:r>
          </a:p>
          <a:p>
            <a:pPr algn="just">
              <a:lnSpc>
                <a:spcPct val="110000"/>
              </a:lnSpc>
            </a:pPr>
            <a:endParaRPr lang="fr-FR" sz="3400" dirty="0">
              <a:solidFill>
                <a:srgbClr val="F9FAFD"/>
              </a:solidFill>
              <a:latin typeface="Glacial Indifference" panose="020B0604020202020204" charset="0"/>
            </a:endParaRPr>
          </a:p>
          <a:p>
            <a:pPr algn="just">
              <a:lnSpc>
                <a:spcPct val="110000"/>
              </a:lnSpc>
            </a:pPr>
            <a:r>
              <a:rPr lang="fr-FR" sz="3400" dirty="0">
                <a:solidFill>
                  <a:srgbClr val="F9FAFD"/>
                </a:solidFill>
                <a:latin typeface="Glacial Indifference" panose="020B0604020202020204" charset="0"/>
              </a:rPr>
              <a:t>« Marion Maréchal-Le Pen (FN) a par ailleurs rappelé que la France "n'est pas une terre d'islam". Selon elle, il est "normal" d'exiger des Français et des étrangers musulmans "qu'ils se plient à un mode de vie et à des valeurs façonnés par sept siècles de christianisme". ». </a:t>
            </a:r>
            <a:endParaRPr lang="fr-FR" sz="2800" dirty="0">
              <a:solidFill>
                <a:srgbClr val="F9FAFD"/>
              </a:solidFill>
              <a:latin typeface="Glacial Indifference" panose="020B0604020202020204" charset="0"/>
            </a:endParaRPr>
          </a:p>
          <a:p>
            <a:pPr algn="r">
              <a:lnSpc>
                <a:spcPct val="110000"/>
              </a:lnSpc>
            </a:pPr>
            <a:r>
              <a:rPr lang="fr-FR" sz="2800" i="1" dirty="0">
                <a:solidFill>
                  <a:srgbClr val="F9FAFD"/>
                </a:solidFill>
                <a:latin typeface="Glacial Indifference" panose="020B0604020202020204" charset="0"/>
              </a:rPr>
              <a:t>L’Express</a:t>
            </a:r>
            <a:r>
              <a:rPr lang="fr-FR" sz="2800" dirty="0">
                <a:solidFill>
                  <a:srgbClr val="F9FAFD"/>
                </a:solidFill>
                <a:latin typeface="Glacial Indifference" panose="020B0604020202020204" charset="0"/>
              </a:rPr>
              <a:t>, le 22 novembre 2015</a:t>
            </a:r>
            <a:r>
              <a:rPr lang="fr-FR" sz="3400" dirty="0">
                <a:solidFill>
                  <a:srgbClr val="F9FAFD"/>
                </a:solidFill>
                <a:latin typeface="Glacial Indifference" panose="020B0604020202020204" charset="0"/>
              </a:rPr>
              <a:t>.</a:t>
            </a:r>
          </a:p>
          <a:p>
            <a:pPr algn="just">
              <a:lnSpc>
                <a:spcPct val="110000"/>
              </a:lnSpc>
            </a:pPr>
            <a:endParaRPr lang="fr-FR" sz="3400" dirty="0">
              <a:solidFill>
                <a:srgbClr val="F9FAFD"/>
              </a:solidFill>
              <a:latin typeface="Glacial Indifference" panose="020B0604020202020204" charset="0"/>
            </a:endParaRPr>
          </a:p>
          <a:p>
            <a:pPr algn="just">
              <a:lnSpc>
                <a:spcPct val="110000"/>
              </a:lnSpc>
            </a:pPr>
            <a:r>
              <a:rPr lang="fr-FR" sz="3400" dirty="0">
                <a:solidFill>
                  <a:srgbClr val="F9FAFD"/>
                </a:solidFill>
                <a:latin typeface="Glacial Indifference" panose="020B0604020202020204" charset="0"/>
              </a:rPr>
              <a:t>* FN = Front National → ancien nombre (jusqu’à 2018) du Rassemblement National.</a:t>
            </a:r>
          </a:p>
        </p:txBody>
      </p:sp>
      <p:sp>
        <p:nvSpPr>
          <p:cNvPr id="3" name="TextBox 2">
            <a:extLst>
              <a:ext uri="{FF2B5EF4-FFF2-40B4-BE49-F238E27FC236}">
                <a16:creationId xmlns:a16="http://schemas.microsoft.com/office/drawing/2014/main" id="{45A11D85-B4BA-3F97-065B-5AE490A8E2C9}"/>
              </a:ext>
            </a:extLst>
          </p:cNvPr>
          <p:cNvSpPr txBox="1"/>
          <p:nvPr/>
        </p:nvSpPr>
        <p:spPr>
          <a:xfrm>
            <a:off x="685800" y="4191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7911256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CD04C87-6945-BD73-F405-61C8DF2F184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F266590-B53F-314B-C13F-E436045671E8}"/>
              </a:ext>
            </a:extLst>
          </p:cNvPr>
          <p:cNvSpPr txBox="1"/>
          <p:nvPr/>
        </p:nvSpPr>
        <p:spPr>
          <a:xfrm>
            <a:off x="1028700" y="789682"/>
            <a:ext cx="46101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FFFFFF"/>
                </a:solidFill>
                <a:effectLst/>
                <a:uLnTx/>
                <a:uFillTx/>
                <a:latin typeface="Glacial Indifference"/>
                <a:ea typeface="+mn-ea"/>
                <a:cs typeface="+mn-cs"/>
              </a:rPr>
              <a:t>S</a:t>
            </a:r>
            <a:r>
              <a:rPr kumimoji="0" lang="fr-FR" sz="7200" b="0" i="0" u="none" strike="noStrike" kern="1200" cap="none" spc="0" normalizeH="0" baseline="0" noProof="0" dirty="0">
                <a:ln>
                  <a:noFill/>
                </a:ln>
                <a:solidFill>
                  <a:srgbClr val="F9FAFD"/>
                </a:solidFill>
                <a:effectLst/>
                <a:uLnTx/>
                <a:uFillTx/>
                <a:latin typeface="Glacial Indifference"/>
                <a:ea typeface="+mn-ea"/>
                <a:cs typeface="+mn-cs"/>
              </a:rPr>
              <a:t>itographie</a:t>
            </a:r>
            <a:endParaRPr kumimoji="0" lang="fr-FR" sz="7200"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4" name="TextBox 4">
            <a:extLst>
              <a:ext uri="{FF2B5EF4-FFF2-40B4-BE49-F238E27FC236}">
                <a16:creationId xmlns:a16="http://schemas.microsoft.com/office/drawing/2014/main" id="{02B02DEC-7205-A4F9-28F6-73F3CB8F9F98}"/>
              </a:ext>
            </a:extLst>
          </p:cNvPr>
          <p:cNvSpPr txBox="1"/>
          <p:nvPr/>
        </p:nvSpPr>
        <p:spPr>
          <a:xfrm>
            <a:off x="1066800" y="2247900"/>
            <a:ext cx="16078200" cy="3939540"/>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Attentats à Paris: Marion Maréchal-Le Pen "positivement surprise" par Hollande</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L’Express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22 novembre 2015.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"Daech" plutôt que "l'État islamique": vers la fin de la guerre des mots pour François Hollande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Huffingtonpost</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24 février 2015.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algn="just">
              <a:lnSpc>
                <a:spcPct val="110000"/>
              </a:lnSpc>
              <a:defRPr/>
            </a:pP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3000" b="0" i="0" u="none" strike="noStrike" kern="1200" cap="none" spc="0" normalizeH="0" baseline="0" noProof="0" dirty="0">
                <a:ln>
                  <a:noFill/>
                </a:ln>
                <a:solidFill>
                  <a:schemeClr val="bg1">
                    <a:lumMod val="95000"/>
                  </a:scheme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Tout le monde dit « daèèche ». Hollande dit « dache ». Qui a raison ?</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30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Nouvel Obs</a:t>
            </a:r>
            <a:r>
              <a:rPr kumimoji="0" lang="fr-FR" sz="30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19 novembre 2015.</a:t>
            </a:r>
          </a:p>
        </p:txBody>
      </p:sp>
    </p:spTree>
    <p:extLst>
      <p:ext uri="{BB962C8B-B14F-4D97-AF65-F5344CB8AC3E}">
        <p14:creationId xmlns:p14="http://schemas.microsoft.com/office/powerpoint/2010/main" val="4061586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349B4C5-C520-EDBC-28E2-4AAB77FC47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B25C7E8-9040-9663-B94B-370B4C2594B8}"/>
              </a:ext>
            </a:extLst>
          </p:cNvPr>
          <p:cNvSpPr txBox="1"/>
          <p:nvPr/>
        </p:nvSpPr>
        <p:spPr>
          <a:xfrm>
            <a:off x="848227" y="2628900"/>
            <a:ext cx="16372973" cy="5763116"/>
          </a:xfrm>
          <a:prstGeom prst="rect">
            <a:avLst/>
          </a:prstGeom>
        </p:spPr>
        <p:txBody>
          <a:bodyPr wrap="square" lIns="0" tIns="0" rIns="0" bIns="0" rtlCol="0" anchor="t">
            <a:spAutoFit/>
          </a:bodyPr>
          <a:lstStyle/>
          <a:p>
            <a:pPr algn="just">
              <a:spcAft>
                <a:spcPts val="600"/>
              </a:spcAft>
            </a:pPr>
            <a:r>
              <a:rPr lang="fr-FR" sz="3700" u="sng" dirty="0">
                <a:solidFill>
                  <a:srgbClr val="F9FAFD"/>
                </a:solidFill>
                <a:latin typeface="Glacial Indifference" panose="020B0604020202020204" charset="0"/>
              </a:rPr>
              <a:t>Nommer la guerre</a:t>
            </a:r>
            <a:endParaRPr lang="fr-FR" sz="3700" dirty="0">
              <a:solidFill>
                <a:srgbClr val="F9FAFD"/>
              </a:solidFill>
              <a:latin typeface="Glacial Indifference" panose="020B0604020202020204" charset="0"/>
            </a:endParaRPr>
          </a:p>
          <a:p>
            <a:pPr algn="just">
              <a:spcAft>
                <a:spcPts val="600"/>
              </a:spcAft>
            </a:pPr>
            <a:endParaRPr lang="fr-FR" sz="2000" dirty="0">
              <a:solidFill>
                <a:srgbClr val="F9FAFD"/>
              </a:solidFill>
              <a:latin typeface="Glacial Indifference" panose="020B0604020202020204" charset="0"/>
            </a:endParaRPr>
          </a:p>
          <a:p>
            <a:pPr algn="just">
              <a:lnSpc>
                <a:spcPct val="110000"/>
              </a:lnSpc>
              <a:spcAft>
                <a:spcPts val="600"/>
              </a:spcAft>
            </a:pPr>
            <a:r>
              <a:rPr lang="fr-FR" sz="3500" dirty="0">
                <a:solidFill>
                  <a:srgbClr val="F9FAFD"/>
                </a:solidFill>
                <a:latin typeface="Glacial Indifference" panose="020B0604020202020204" charset="0"/>
              </a:rPr>
              <a:t>« On connaît […] les débats que la guerre d’Algérie * a engendrés en France quant à la nomination-catégorisation de ce qui s’y passa : une simple opération de maintien de l’ordre dans un département français du point de vue du gouvernement français ? Une guerre de libération nationale pour les Algériens ? Une insurrection ? Des événements ? </a:t>
            </a:r>
          </a:p>
          <a:p>
            <a:pPr algn="just">
              <a:lnSpc>
                <a:spcPct val="110000"/>
              </a:lnSpc>
              <a:spcAft>
                <a:spcPts val="600"/>
              </a:spcAft>
            </a:pPr>
            <a:r>
              <a:rPr lang="fr-FR" sz="3500" dirty="0">
                <a:solidFill>
                  <a:srgbClr val="F9FAFD"/>
                </a:solidFill>
                <a:latin typeface="Glacial Indifference" panose="020B0604020202020204" charset="0"/>
              </a:rPr>
              <a:t>L’histoire finira par la nommer et la catégoriser comme ce qu’elle était, la </a:t>
            </a:r>
            <a:r>
              <a:rPr lang="fr-FR" sz="3500" i="1" dirty="0">
                <a:solidFill>
                  <a:srgbClr val="F9FAFD"/>
                </a:solidFill>
                <a:latin typeface="Glacial Indifference" panose="020B0604020202020204" charset="0"/>
              </a:rPr>
              <a:t>guerre d’Algérie</a:t>
            </a:r>
            <a:r>
              <a:rPr lang="fr-FR" sz="3500" dirty="0">
                <a:solidFill>
                  <a:srgbClr val="F9FAFD"/>
                </a:solidFill>
                <a:latin typeface="Glacial Indifference" panose="020B0604020202020204" charset="0"/>
              </a:rPr>
              <a:t> ».</a:t>
            </a:r>
          </a:p>
          <a:p>
            <a:pPr algn="r">
              <a:spcAft>
                <a:spcPts val="600"/>
              </a:spcAft>
            </a:pPr>
            <a:r>
              <a:rPr lang="fr-FR" sz="2800" dirty="0">
                <a:solidFill>
                  <a:srgbClr val="F9FAFD"/>
                </a:solidFill>
                <a:latin typeface="Glacial Indifference" panose="020B0604020202020204" charset="0"/>
              </a:rPr>
              <a:t>Boutet, </a:t>
            </a:r>
            <a:r>
              <a:rPr lang="fr-FR" sz="2800" i="1" dirty="0">
                <a:solidFill>
                  <a:srgbClr val="F9FAFD"/>
                </a:solidFill>
                <a:latin typeface="Glacial Indifference" panose="020B0604020202020204" charset="0"/>
              </a:rPr>
              <a:t>Le pouvoir des mots</a:t>
            </a:r>
            <a:r>
              <a:rPr lang="fr-FR" sz="2800" dirty="0">
                <a:solidFill>
                  <a:srgbClr val="F9FAFD"/>
                </a:solidFill>
                <a:latin typeface="Glacial Indifference" panose="020B0604020202020204" charset="0"/>
              </a:rPr>
              <a:t>, p. 96.</a:t>
            </a:r>
          </a:p>
        </p:txBody>
      </p:sp>
      <p:sp>
        <p:nvSpPr>
          <p:cNvPr id="3" name="TextBox 2">
            <a:extLst>
              <a:ext uri="{FF2B5EF4-FFF2-40B4-BE49-F238E27FC236}">
                <a16:creationId xmlns:a16="http://schemas.microsoft.com/office/drawing/2014/main" id="{86EF6785-93B8-0D8C-8E79-09C8D6F3139F}"/>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419313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8E6CAC6-F880-8E2D-992D-451B5C09703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8CF713B-61C3-F16C-2951-F8CAE7414E71}"/>
              </a:ext>
            </a:extLst>
          </p:cNvPr>
          <p:cNvSpPr txBox="1"/>
          <p:nvPr/>
        </p:nvSpPr>
        <p:spPr>
          <a:xfrm>
            <a:off x="848227" y="1617537"/>
            <a:ext cx="16372973" cy="8555163"/>
          </a:xfrm>
          <a:prstGeom prst="rect">
            <a:avLst/>
          </a:prstGeom>
        </p:spPr>
        <p:txBody>
          <a:bodyPr wrap="square" lIns="0" tIns="0" rIns="0" bIns="0" rtlCol="0" anchor="t">
            <a:spAutoFit/>
          </a:bodyPr>
          <a:lstStyle/>
          <a:p>
            <a:pPr algn="just">
              <a:spcAft>
                <a:spcPts val="2400"/>
              </a:spcAft>
            </a:pPr>
            <a:r>
              <a:rPr lang="fr-FR" sz="3700" u="sng" dirty="0">
                <a:solidFill>
                  <a:srgbClr val="F9FAFD"/>
                </a:solidFill>
                <a:latin typeface="Glacial Indifference" panose="020B0604020202020204" charset="0"/>
              </a:rPr>
              <a:t>La guerre d’Algérie</a:t>
            </a:r>
            <a:endParaRPr lang="fr-FR" sz="3500" dirty="0">
              <a:solidFill>
                <a:srgbClr val="F9FAFD"/>
              </a:solidFill>
              <a:latin typeface="Glacial Indifference" panose="020B0604020202020204" charset="0"/>
            </a:endParaRPr>
          </a:p>
          <a:p>
            <a:pPr algn="just">
              <a:lnSpc>
                <a:spcPct val="110000"/>
              </a:lnSpc>
              <a:spcAft>
                <a:spcPts val="600"/>
              </a:spcAft>
            </a:pPr>
            <a:r>
              <a:rPr lang="fr-FR" sz="3400" dirty="0">
                <a:solidFill>
                  <a:srgbClr val="F9FAFD"/>
                </a:solidFill>
                <a:latin typeface="Glacial Indifference" panose="020B0604020202020204" charset="0"/>
              </a:rPr>
              <a:t>Conflit armé d'indépendance et de décolonisation, qui oppose des nationalistes Algériens du Front de libération nationale (FLN) à la France et se déroule de 1954 à 1962 en Algérie française, colonie depuis 1830. La guerre se termine par la reconnaissance de l'indépendance du pays par rapport à la France, indépendance validée par une large majorité lors d’un référendum populaire, et </a:t>
            </a:r>
            <a:r>
              <a:rPr lang="fr-FR" sz="3400">
                <a:solidFill>
                  <a:srgbClr val="F9FAFD"/>
                </a:solidFill>
                <a:latin typeface="Glacial Indifference" panose="020B0604020202020204" charset="0"/>
              </a:rPr>
              <a:t>par la </a:t>
            </a:r>
            <a:r>
              <a:rPr lang="fr-FR" sz="3400" dirty="0">
                <a:solidFill>
                  <a:srgbClr val="F9FAFD"/>
                </a:solidFill>
                <a:latin typeface="Glacial Indifference" panose="020B0604020202020204" charset="0"/>
              </a:rPr>
              <a:t>victoire politique du Front de libération nationale. </a:t>
            </a:r>
          </a:p>
          <a:p>
            <a:pPr algn="just">
              <a:lnSpc>
                <a:spcPct val="110000"/>
              </a:lnSpc>
              <a:spcAft>
                <a:spcPts val="600"/>
              </a:spcAft>
            </a:pPr>
            <a:r>
              <a:rPr lang="fr-FR" sz="3400" dirty="0">
                <a:solidFill>
                  <a:srgbClr val="F9FAFD"/>
                </a:solidFill>
                <a:latin typeface="Glacial Indifference" panose="020B0604020202020204" charset="0"/>
              </a:rPr>
              <a:t>	 ↓</a:t>
            </a:r>
          </a:p>
          <a:p>
            <a:pPr algn="just">
              <a:lnSpc>
                <a:spcPct val="110000"/>
              </a:lnSpc>
              <a:spcAft>
                <a:spcPts val="600"/>
              </a:spcAft>
            </a:pPr>
            <a:r>
              <a:rPr lang="fr-FR" sz="3400" dirty="0">
                <a:solidFill>
                  <a:srgbClr val="F9FAFD"/>
                </a:solidFill>
                <a:latin typeface="Glacial Indifference" panose="020B0604020202020204" charset="0"/>
              </a:rPr>
              <a:t>La "guerre d'Algérie" désigne donc cette série d’événements qui ont reçu plusieurs dénominations différentes, telles que "événements d'Algérie", "révolution algérienne", "guerre d'indépendance algérienne" et "guerre de libération nationale". Parfois, les expressions "opérations de maintien de l'ordre en Algérie" ou de "pacification" contre les "rebelles" ont été également employées. L'expression "guerre d'Algérie" n'a été officiellement adoptée en France que le </a:t>
            </a:r>
            <a:r>
              <a:rPr lang="fr-FR" sz="3400" u="sng" dirty="0">
                <a:solidFill>
                  <a:srgbClr val="F9FAFD"/>
                </a:solidFill>
                <a:latin typeface="Glacial Indifference" panose="020B0604020202020204" charset="0"/>
              </a:rPr>
              <a:t>18 octobre 1999</a:t>
            </a:r>
            <a:r>
              <a:rPr lang="fr-FR" sz="3400" dirty="0">
                <a:solidFill>
                  <a:srgbClr val="F9FAFD"/>
                </a:solidFill>
                <a:latin typeface="Glacial Indifference" panose="020B0604020202020204" charset="0"/>
              </a:rPr>
              <a:t>.</a:t>
            </a:r>
          </a:p>
        </p:txBody>
      </p:sp>
      <p:sp>
        <p:nvSpPr>
          <p:cNvPr id="3" name="TextBox 2">
            <a:extLst>
              <a:ext uri="{FF2B5EF4-FFF2-40B4-BE49-F238E27FC236}">
                <a16:creationId xmlns:a16="http://schemas.microsoft.com/office/drawing/2014/main" id="{D1E753FB-4C2A-5258-2971-358439F3B645}"/>
              </a:ext>
            </a:extLst>
          </p:cNvPr>
          <p:cNvSpPr txBox="1"/>
          <p:nvPr/>
        </p:nvSpPr>
        <p:spPr>
          <a:xfrm>
            <a:off x="762000" y="2667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182560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BFA3E94-E03B-9061-3B68-3FEE16B19EEF}"/>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8833CC2E-A44E-08AE-841C-E9D3C8E5858E}"/>
              </a:ext>
            </a:extLst>
          </p:cNvPr>
          <p:cNvSpPr txBox="1"/>
          <p:nvPr/>
        </p:nvSpPr>
        <p:spPr>
          <a:xfrm>
            <a:off x="838200" y="2933700"/>
            <a:ext cx="16753973" cy="3323987"/>
          </a:xfrm>
          <a:prstGeom prst="rect">
            <a:avLst/>
          </a:prstGeom>
        </p:spPr>
        <p:txBody>
          <a:bodyPr wrap="square" lIns="0" tIns="0" rIns="0" bIns="0" rtlCol="0" anchor="t">
            <a:spAutoFit/>
          </a:bodyPr>
          <a:lstStyle/>
          <a:p>
            <a:pPr algn="just">
              <a:spcAft>
                <a:spcPts val="2400"/>
              </a:spcAft>
            </a:pPr>
            <a:r>
              <a:rPr lang="fr-FR" sz="3900" dirty="0">
                <a:solidFill>
                  <a:srgbClr val="F9FAFD"/>
                </a:solidFill>
                <a:latin typeface="Glacial Indifference" panose="020B0604020202020204" charset="0"/>
              </a:rPr>
              <a:t>Nommer la "guerre" ? </a:t>
            </a:r>
          </a:p>
          <a:p>
            <a:pPr algn="just">
              <a:spcAft>
                <a:spcPts val="2400"/>
              </a:spcAft>
            </a:pPr>
            <a:r>
              <a:rPr lang="fr-FR" sz="3900" dirty="0">
                <a:solidFill>
                  <a:srgbClr val="F9FAFD"/>
                </a:solidFill>
                <a:latin typeface="Glacial Indifference" panose="020B0604020202020204" charset="0"/>
              </a:rPr>
              <a:t>Exemples :</a:t>
            </a:r>
            <a:endParaRPr lang="fr-FR" sz="3400" dirty="0">
              <a:solidFill>
                <a:srgbClr val="F9FAFD"/>
              </a:solidFill>
              <a:latin typeface="Glacial Indifference" panose="020B0604020202020204" charset="0"/>
            </a:endParaRPr>
          </a:p>
          <a:p>
            <a:pPr algn="just">
              <a:spcAft>
                <a:spcPts val="2400"/>
              </a:spcAft>
            </a:pPr>
            <a:r>
              <a:rPr lang="fr-FR" sz="3900" dirty="0">
                <a:solidFill>
                  <a:srgbClr val="F9FAFD"/>
                </a:solidFill>
                <a:latin typeface="Glacial Indifference" panose="020B0604020202020204" charset="0"/>
              </a:rPr>
              <a:t>- entre Russie et Ukraine</a:t>
            </a:r>
            <a:endParaRPr lang="fr-FR" sz="3400" i="1" dirty="0">
              <a:solidFill>
                <a:srgbClr val="F9FAFD"/>
              </a:solidFill>
              <a:latin typeface="Glacial Indifference" panose="020B0604020202020204" charset="0"/>
            </a:endParaRPr>
          </a:p>
          <a:p>
            <a:pPr algn="just">
              <a:spcAft>
                <a:spcPts val="600"/>
              </a:spcAft>
            </a:pPr>
            <a:r>
              <a:rPr lang="fr-FR" sz="3900" dirty="0">
                <a:solidFill>
                  <a:srgbClr val="F9FAFD"/>
                </a:solidFill>
                <a:latin typeface="Glacial Indifference" panose="020B0604020202020204" charset="0"/>
              </a:rPr>
              <a:t>- entre Israël et Palestine</a:t>
            </a:r>
            <a:endParaRPr lang="fr-FR" sz="3500" dirty="0">
              <a:solidFill>
                <a:srgbClr val="F9FAFD"/>
              </a:solidFill>
              <a:latin typeface="Glacial Indifference" panose="020B0604020202020204" charset="0"/>
            </a:endParaRPr>
          </a:p>
        </p:txBody>
      </p:sp>
      <p:sp>
        <p:nvSpPr>
          <p:cNvPr id="3" name="TextBox 2">
            <a:extLst>
              <a:ext uri="{FF2B5EF4-FFF2-40B4-BE49-F238E27FC236}">
                <a16:creationId xmlns:a16="http://schemas.microsoft.com/office/drawing/2014/main" id="{5AB77206-A2EB-B106-3D20-FDC2E6C8CF77}"/>
              </a:ext>
            </a:extLst>
          </p:cNvPr>
          <p:cNvSpPr txBox="1"/>
          <p:nvPr/>
        </p:nvSpPr>
        <p:spPr>
          <a:xfrm>
            <a:off x="762000" y="10287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632788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p:cNvGrpSpPr/>
        <p:nvPr/>
      </p:nvGrpSpPr>
      <p:grpSpPr>
        <a:xfrm>
          <a:off x="0" y="0"/>
          <a:ext cx="0" cy="0"/>
          <a:chOff x="0" y="0"/>
          <a:chExt cx="0" cy="0"/>
        </a:xfrm>
      </p:grpSpPr>
      <p:sp>
        <p:nvSpPr>
          <p:cNvPr id="2" name="Freeform 2"/>
          <p:cNvSpPr/>
          <p:nvPr/>
        </p:nvSpPr>
        <p:spPr>
          <a:xfrm>
            <a:off x="10906125" y="1"/>
            <a:ext cx="7381875" cy="10287000"/>
          </a:xfrm>
          <a:custGeom>
            <a:avLst/>
            <a:gdLst/>
            <a:ahLst/>
            <a:cxnLst/>
            <a:rect l="l" t="t" r="r" b="b"/>
            <a:pathLst>
              <a:path w="20694040" h="19012649">
                <a:moveTo>
                  <a:pt x="0" y="0"/>
                </a:moveTo>
                <a:lnTo>
                  <a:pt x="20694040" y="0"/>
                </a:lnTo>
                <a:lnTo>
                  <a:pt x="20694040" y="19012649"/>
                </a:lnTo>
                <a:lnTo>
                  <a:pt x="0" y="19012649"/>
                </a:lnTo>
                <a:lnTo>
                  <a:pt x="0" y="0"/>
                </a:lnTo>
                <a:close/>
              </a:path>
            </a:pathLst>
          </a:custGeom>
          <a:blipFill>
            <a:blip r:embed="rId2"/>
            <a:stretch>
              <a:fillRect l="1" t="-54446" r="-180335" b="-30376"/>
            </a:stretch>
          </a:blipFill>
        </p:spPr>
        <p:txBody>
          <a:bodyPr/>
          <a:lstStyle/>
          <a:p>
            <a:endParaRPr lang="it-IT"/>
          </a:p>
        </p:txBody>
      </p:sp>
      <p:sp>
        <p:nvSpPr>
          <p:cNvPr id="3" name="TextBox 3"/>
          <p:cNvSpPr txBox="1"/>
          <p:nvPr/>
        </p:nvSpPr>
        <p:spPr>
          <a:xfrm>
            <a:off x="914400" y="1104900"/>
            <a:ext cx="9877425" cy="1359346"/>
          </a:xfrm>
          <a:prstGeom prst="rect">
            <a:avLst/>
          </a:prstGeom>
        </p:spPr>
        <p:txBody>
          <a:bodyPr lIns="0" tIns="0" rIns="0" bIns="0" rtlCol="0" anchor="t">
            <a:spAutoFit/>
          </a:bodyPr>
          <a:lstStyle/>
          <a:p>
            <a:pPr marL="0" lvl="0" indent="0" algn="l">
              <a:lnSpc>
                <a:spcPts val="1800"/>
              </a:lnSpc>
              <a:spcBef>
                <a:spcPct val="0"/>
              </a:spcBef>
            </a:pPr>
            <a:endParaRPr dirty="0"/>
          </a:p>
          <a:p>
            <a:pPr marL="0" lvl="0" indent="0" algn="l">
              <a:lnSpc>
                <a:spcPts val="8799"/>
              </a:lnSpc>
              <a:spcBef>
                <a:spcPct val="0"/>
              </a:spcBef>
            </a:pPr>
            <a:r>
              <a:rPr lang="fr-FR" sz="8799" u="none" strike="noStrike" dirty="0">
                <a:solidFill>
                  <a:srgbClr val="FFFFFF"/>
                </a:solidFill>
                <a:latin typeface="Glacial Indifference"/>
              </a:rPr>
              <a:t>Langue et pouvoir</a:t>
            </a:r>
          </a:p>
        </p:txBody>
      </p:sp>
      <p:sp>
        <p:nvSpPr>
          <p:cNvPr id="4" name="TextBox 4"/>
          <p:cNvSpPr txBox="1"/>
          <p:nvPr/>
        </p:nvSpPr>
        <p:spPr>
          <a:xfrm>
            <a:off x="914400" y="3238500"/>
            <a:ext cx="13082588" cy="5324535"/>
          </a:xfrm>
          <a:prstGeom prst="rect">
            <a:avLst/>
          </a:prstGeom>
        </p:spPr>
        <p:txBody>
          <a:bodyPr wrap="square" lIns="0" tIns="0" rIns="0" bIns="0" rtlCol="0" anchor="t">
            <a:spAutoFit/>
          </a:bodyPr>
          <a:lstStyle/>
          <a:p>
            <a:pPr algn="just"/>
            <a:r>
              <a:rPr lang="fr-FR" sz="3600" dirty="0">
                <a:solidFill>
                  <a:srgbClr val="FFFFFF"/>
                </a:solidFill>
                <a:latin typeface="Glacial Indifference"/>
              </a:rPr>
              <a:t>« Il est légitime de traiter les rapports sociaux — et les rapports de domination eux-mêmes — comme des interactions symboliques, c’est-à-dire comme des rapports de communication impliquant la connaissance et la reconnaissance. On doit se garder d’oublier que les rapports de communication par excellence que sont les échanges linguistiques sont aussi des rapports de pouvoir symbolique où s’actualisent les rapports de force entre leurs locuteurs ou les groupes respectifs »</a:t>
            </a:r>
          </a:p>
          <a:p>
            <a:pPr algn="r"/>
            <a:endParaRPr lang="fr-FR" sz="3000" dirty="0">
              <a:solidFill>
                <a:srgbClr val="FFFFFF"/>
              </a:solidFill>
              <a:latin typeface="Glacial Indifference"/>
            </a:endParaRPr>
          </a:p>
          <a:p>
            <a:pPr algn="r"/>
            <a:r>
              <a:rPr lang="fr-FR" sz="2800" dirty="0">
                <a:solidFill>
                  <a:srgbClr val="FFFFFF"/>
                </a:solidFill>
                <a:latin typeface="Glacial Indifference"/>
              </a:rPr>
              <a:t>Pierre Bourdieu, </a:t>
            </a:r>
            <a:r>
              <a:rPr lang="fr-FR" sz="2800" i="1" dirty="0">
                <a:solidFill>
                  <a:srgbClr val="FFFFFF"/>
                </a:solidFill>
                <a:latin typeface="Glacial Indifference"/>
              </a:rPr>
              <a:t>Ce que parler veut dire</a:t>
            </a:r>
            <a:r>
              <a:rPr lang="fr-FR" sz="2800" dirty="0">
                <a:solidFill>
                  <a:srgbClr val="FFFFFF"/>
                </a:solidFill>
                <a:latin typeface="Glacial Indifference"/>
              </a:rPr>
              <a:t>, pp. 13-14.</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5FA7D3C-6F01-58F2-D50B-4EEBD473333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F7C0DA9-4179-20BE-1297-7185610A6BA3}"/>
              </a:ext>
            </a:extLst>
          </p:cNvPr>
          <p:cNvSpPr txBox="1"/>
          <p:nvPr/>
        </p:nvSpPr>
        <p:spPr>
          <a:xfrm>
            <a:off x="990600" y="1195586"/>
            <a:ext cx="15354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Entre Russie et Ukraine</a:t>
            </a:r>
          </a:p>
        </p:txBody>
      </p:sp>
      <p:sp>
        <p:nvSpPr>
          <p:cNvPr id="7" name="TextBox 7">
            <a:extLst>
              <a:ext uri="{FF2B5EF4-FFF2-40B4-BE49-F238E27FC236}">
                <a16:creationId xmlns:a16="http://schemas.microsoft.com/office/drawing/2014/main" id="{E8DC15B8-BC48-A4CE-C6C7-A0D5D7962F28}"/>
              </a:ext>
            </a:extLst>
          </p:cNvPr>
          <p:cNvSpPr txBox="1"/>
          <p:nvPr/>
        </p:nvSpPr>
        <p:spPr>
          <a:xfrm>
            <a:off x="1066800" y="3110925"/>
            <a:ext cx="16192500" cy="58477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Quels mots sont utilisés aujourd’hui ?</a:t>
            </a:r>
          </a:p>
        </p:txBody>
      </p:sp>
    </p:spTree>
    <p:extLst>
      <p:ext uri="{BB962C8B-B14F-4D97-AF65-F5344CB8AC3E}">
        <p14:creationId xmlns:p14="http://schemas.microsoft.com/office/powerpoint/2010/main" val="2599229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186396B-0CA9-4C56-BA63-F3E127939B0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6BD2EA6-1E1D-9160-1A8E-2139D5CEEAA4}"/>
              </a:ext>
            </a:extLst>
          </p:cNvPr>
          <p:cNvSpPr txBox="1"/>
          <p:nvPr/>
        </p:nvSpPr>
        <p:spPr>
          <a:xfrm>
            <a:off x="1028700" y="8763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002D68A4-F887-FB58-E2C8-0DEA07F77F65}"/>
              </a:ext>
            </a:extLst>
          </p:cNvPr>
          <p:cNvSpPr txBox="1"/>
          <p:nvPr/>
        </p:nvSpPr>
        <p:spPr>
          <a:xfrm>
            <a:off x="1028700" y="2552700"/>
            <a:ext cx="15963900" cy="687624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Propagande, torture et collaboration : en Ukraine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occupée</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plongée dans la "terreur silencieuse".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témoins rencontrés par L’Express racontent la terrible répression menée par Moscou pour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russifier</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régions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conquises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éradiquer toute identité ukrainienne et punir les voix critiques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L’Express,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6 janvier 2025</a:t>
            </a:r>
          </a:p>
          <a:p>
            <a:pPr marL="0" marR="0" lvl="0" indent="0" algn="just" defTabSz="914400" rtl="0" eaLnBrk="1" fontAlgn="auto" latinLnBrk="0" hangingPunct="1">
              <a:lnSpc>
                <a:spcPct val="110000"/>
              </a:lnSpc>
              <a:spcBef>
                <a:spcPts val="0"/>
              </a:spcBef>
              <a:spcAft>
                <a:spcPts val="1200"/>
              </a:spcAft>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en Ukraine</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 quel bilan en 2024 et quelles perspectives en 2025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Russie a conquis</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8 villes et 3500 km2 en Ukraine l’année passée, tandis que se profile la perspective de négociations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Figaro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17 janvier 2025</a:t>
            </a:r>
          </a:p>
        </p:txBody>
      </p:sp>
    </p:spTree>
    <p:extLst>
      <p:ext uri="{BB962C8B-B14F-4D97-AF65-F5344CB8AC3E}">
        <p14:creationId xmlns:p14="http://schemas.microsoft.com/office/powerpoint/2010/main" val="3960870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AEEC13D-0F61-C149-2DDB-EA8B7E51841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FAAA6E0-0E5A-D96D-615B-D5898C3A4435}"/>
              </a:ext>
            </a:extLst>
          </p:cNvPr>
          <p:cNvSpPr txBox="1"/>
          <p:nvPr/>
        </p:nvSpPr>
        <p:spPr>
          <a:xfrm>
            <a:off x="1028700" y="5097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1212727F-611C-69E8-FABC-415A077C8599}"/>
              </a:ext>
            </a:extLst>
          </p:cNvPr>
          <p:cNvSpPr txBox="1"/>
          <p:nvPr/>
        </p:nvSpPr>
        <p:spPr>
          <a:xfrm>
            <a:off x="1028700" y="1996746"/>
            <a:ext cx="15963900" cy="779495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"Ils veulent détruire tout ce qui est ukrainien" :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russification forcée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des territoires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occupés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23 février 2025</a:t>
            </a:r>
          </a:p>
          <a:p>
            <a:pPr marL="0" marR="0" lvl="0" indent="0" algn="just" defTabSz="914400" rtl="0" eaLnBrk="1" fontAlgn="auto" latinLnBrk="0" hangingPunct="1">
              <a:spcBef>
                <a:spcPts val="0"/>
              </a:spcBef>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 Ukraine occupée</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les écoliers sous surveillance.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Sous occupation russe</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depuis trois ans, de jeunes Ukrainiens continuent de suivre clandestinement l’école ukrainienne. Leurs parents et professeurs racontent au </a:t>
            </a:r>
            <a:r>
              <a:rPr kumimoji="0" lang="fr-FR" sz="35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Monde </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cette résistance à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russification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2025</a:t>
            </a:r>
          </a:p>
          <a:p>
            <a:pPr marL="0" marR="0" lvl="0" indent="0" algn="just" defTabSz="914400" rtl="0" eaLnBrk="1" fontAlgn="auto" latinLnBrk="0" hangingPunct="1">
              <a:spcBef>
                <a:spcPts val="0"/>
              </a:spcBef>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Trois ans après le début de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l’invasion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russe, des soldats ukrainiens témoignent des évolutions de la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des épreuves rencontrées sur le front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2025</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8475357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83EBDB8-30AB-69C9-2604-3A41AFE728E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8C374F3-3515-40BB-E165-5599980E53B4}"/>
              </a:ext>
            </a:extLst>
          </p:cNvPr>
          <p:cNvSpPr txBox="1"/>
          <p:nvPr/>
        </p:nvSpPr>
        <p:spPr>
          <a:xfrm>
            <a:off x="1028700" y="4191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5D6FCD34-FD29-9D1A-CE5C-4D7F278C0936}"/>
              </a:ext>
            </a:extLst>
          </p:cNvPr>
          <p:cNvSpPr txBox="1"/>
          <p:nvPr/>
        </p:nvSpPr>
        <p:spPr>
          <a:xfrm>
            <a:off x="1028700" y="2027523"/>
            <a:ext cx="16192500" cy="776417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en Ukraine</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 à l'ONU, les Etats-Unis votent avec la Russie, pour une paix rapide, sans condamnation de Moscou, ni défense des frontières de Kiev</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Trois ans après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l'invasion</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russe, les Etats-Unis se sont alliés à la Russie lors de votes sur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ukrainien, poussant leur idée d'une paix rapide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France info,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25 février 2025</a:t>
            </a:r>
          </a:p>
          <a:p>
            <a:pPr marL="0" marR="0" lvl="0" indent="0" algn="just" defTabSz="914400" rtl="0" eaLnBrk="1" fontAlgn="auto" latinLnBrk="0" hangingPunct="1">
              <a:lnSpc>
                <a:spcPct val="110000"/>
              </a:lnSpc>
              <a:spcBef>
                <a:spcPts val="0"/>
              </a:spcBef>
              <a:spcAft>
                <a:spcPts val="600"/>
              </a:spcAft>
              <a:buClrTx/>
              <a:buSzTx/>
              <a:buFontTx/>
              <a:buNone/>
              <a:tabLst/>
              <a:defRPr/>
            </a:pPr>
            <a:endParaRPr lang="fr-FR" sz="3400" dirty="0">
              <a:solidFill>
                <a:srgbClr val="F9FAFD"/>
              </a:solidFill>
              <a:latin typeface="Glacial Indifference" panose="020B060402020202020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lang="fr-FR" sz="3400" dirty="0">
                <a:solidFill>
                  <a:srgbClr val="F9FAFD"/>
                </a:solidFill>
                <a:latin typeface="Glacial Indifference" panose="020B0604020202020204" charset="0"/>
              </a:rPr>
              <a:t>« </a:t>
            </a:r>
            <a:r>
              <a:rPr lang="fr-FR" sz="3400" u="sng" dirty="0">
                <a:solidFill>
                  <a:srgbClr val="F9FAFD"/>
                </a:solidFill>
                <a:latin typeface="Glacial Indifference" panose="020B0604020202020204" charset="0"/>
              </a:rPr>
              <a:t>Guerre en Ukraine</a:t>
            </a:r>
            <a:r>
              <a:rPr lang="fr-FR" sz="3400" dirty="0">
                <a:solidFill>
                  <a:srgbClr val="F9FAFD"/>
                </a:solidFill>
                <a:latin typeface="Glacial Indifference" panose="020B0604020202020204" charset="0"/>
              </a:rPr>
              <a:t> : Pour Macron, une « trêve » est possible dans les "semaines à venir"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20 minutes,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25 février 2025</a:t>
            </a:r>
          </a:p>
          <a:p>
            <a:pPr marL="0" marR="0" lvl="0" indent="0" algn="just" defTabSz="914400" rtl="0" eaLnBrk="1" fontAlgn="auto" latinLnBrk="0" hangingPunct="1">
              <a:lnSpc>
                <a:spcPct val="110000"/>
              </a:lnSpc>
              <a:spcBef>
                <a:spcPts val="0"/>
              </a:spcBef>
              <a:spcAft>
                <a:spcPts val="600"/>
              </a:spcAft>
              <a:buClrTx/>
              <a:buSzTx/>
              <a:buFontTx/>
              <a:buNone/>
              <a:tabLst/>
              <a:defRPr/>
            </a:pPr>
            <a:endParaRPr lang="fr-FR" sz="3400" dirty="0">
              <a:solidFill>
                <a:srgbClr val="F9FAFD"/>
              </a:solidFill>
              <a:latin typeface="Glacial Indifference" panose="020B0604020202020204" charset="0"/>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en Ukraine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derrière les sourires de façade entre Macron et Trump, un mur se dresse entre les Etats-Unis </a:t>
            </a:r>
            <a:r>
              <a:rPr kumimoji="0" lang="fr-FR" sz="3400" b="0" i="0" u="none" strike="noStrike" kern="1200" cap="none" spc="0" normalizeH="0" baseline="0" noProof="0">
                <a:ln>
                  <a:noFill/>
                </a:ln>
                <a:solidFill>
                  <a:srgbClr val="F9FAFD"/>
                </a:solidFill>
                <a:effectLst/>
                <a:uLnTx/>
                <a:uFillTx/>
                <a:latin typeface="Glacial Indifference" panose="020B0604020202020204" charset="0"/>
                <a:ea typeface="+mn-ea"/>
                <a:cs typeface="+mn-cs"/>
              </a:rPr>
              <a:t>et l’Europe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Libération,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25 février 2025</a:t>
            </a:r>
          </a:p>
        </p:txBody>
      </p:sp>
    </p:spTree>
    <p:extLst>
      <p:ext uri="{BB962C8B-B14F-4D97-AF65-F5344CB8AC3E}">
        <p14:creationId xmlns:p14="http://schemas.microsoft.com/office/powerpoint/2010/main" val="1709519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9424570-01E1-340A-2743-7DAD4D27E1F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F2F1406-69D4-F7EC-6AD2-73ED3ED8E497}"/>
              </a:ext>
            </a:extLst>
          </p:cNvPr>
          <p:cNvSpPr txBox="1"/>
          <p:nvPr/>
        </p:nvSpPr>
        <p:spPr>
          <a:xfrm>
            <a:off x="1028700" y="4953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40738A59-40B9-C3E5-C52E-938260B86815}"/>
              </a:ext>
            </a:extLst>
          </p:cNvPr>
          <p:cNvSpPr txBox="1"/>
          <p:nvPr/>
        </p:nvSpPr>
        <p:spPr>
          <a:xfrm>
            <a:off x="1028700" y="2021086"/>
            <a:ext cx="15963900" cy="769441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Dossier de </a:t>
            </a:r>
            <a:r>
              <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Libération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nommé "Guerre entre l'Ukraine et la Russie"</a:t>
            </a:r>
          </a:p>
          <a:p>
            <a:pPr marL="0" marR="0" lvl="0" indent="0" algn="just" defTabSz="914400" rtl="0" eaLnBrk="1" fontAlgn="auto" latinLnBrk="0" hangingPunct="1">
              <a:lnSpc>
                <a:spcPct val="110000"/>
              </a:lnSpc>
              <a:spcBef>
                <a:spcPts val="0"/>
              </a:spcBef>
              <a:spcAft>
                <a:spcPts val="0"/>
              </a:spcAft>
              <a:buClrTx/>
              <a:buSzTx/>
              <a:buFontTx/>
              <a:buNone/>
              <a:tabLst/>
              <a:defRPr/>
            </a:pPr>
            <a:endPar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Introduction au dossier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Après des mois de tensions diplomatiques, l'Ukraine a été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envahie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la Russie le 24 février 2022. 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agression militaire unilatérale</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décidée par Vladimir Poutine et condamnée par l'Assemblée générale des Nations unies. Face à l'échec d'une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invasion qui se voulait expéditive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l'Ukraine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résiste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avec le soutien des Etats-Unis et l'Union européenne, qui n'ont cessé d'augmenter leurs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livraisons d'armes</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à Kyiv. Un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s'enracine autour de lignes de </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front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vont de l'est au sud du pays, de villes martyres dont certaines ont été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reconquises</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après des mois d'</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occupation russe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de l'approvisionnement de matières premières et d'énergie devenues de véritables armes diplomatiques ».</a:t>
            </a:r>
            <a:endParaRPr kumimoji="0" lang="fr-FR" sz="35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Libération</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Dossier thématique</a:t>
            </a:r>
          </a:p>
        </p:txBody>
      </p:sp>
    </p:spTree>
    <p:extLst>
      <p:ext uri="{BB962C8B-B14F-4D97-AF65-F5344CB8AC3E}">
        <p14:creationId xmlns:p14="http://schemas.microsoft.com/office/powerpoint/2010/main" val="4016918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A7CF0C-99F4-4023-7FF4-FC6724A15E0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5A49228-0F0E-7012-741F-019ACA669CED}"/>
              </a:ext>
            </a:extLst>
          </p:cNvPr>
          <p:cNvSpPr txBox="1"/>
          <p:nvPr/>
        </p:nvSpPr>
        <p:spPr>
          <a:xfrm>
            <a:off x="952500" y="1905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BDA9F305-96D1-CB11-4F63-E674E65CBC79}"/>
              </a:ext>
            </a:extLst>
          </p:cNvPr>
          <p:cNvSpPr txBox="1"/>
          <p:nvPr/>
        </p:nvSpPr>
        <p:spPr>
          <a:xfrm>
            <a:off x="1028700" y="1626027"/>
            <a:ext cx="16192500" cy="861364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position du </a:t>
            </a: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Gouvernement français</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agression militaire de la Russie contre l’Ukraine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l’une des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plus graves violations de l’ordre de sécurité européenne depuis des décennies. Par cette décision, la Russie bafoue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droit international et en particulier la Charte des Nations unies ».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le site du Ministère des Armées</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1800"/>
              </a:spcAft>
              <a:buClrTx/>
              <a:buSzTx/>
              <a:buFontTx/>
              <a:buNone/>
              <a:tabLst/>
              <a:defRPr/>
            </a:pP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position de </a:t>
            </a:r>
            <a:r>
              <a:rPr kumimoji="0" lang="fr-FR" sz="3600" b="0" i="0" u="sng" strike="noStrike" kern="1200" cap="none" spc="0" normalizeH="0" baseline="0" noProof="0" dirty="0">
                <a:ln>
                  <a:noFill/>
                </a:ln>
                <a:solidFill>
                  <a:prstClr val="white"/>
                </a:solidFill>
                <a:effectLst/>
                <a:uLnTx/>
                <a:uFillTx/>
                <a:latin typeface="Glacial Indifference" panose="020B0604020202020204" charset="0"/>
                <a:ea typeface="+mn-ea"/>
                <a:cs typeface="+mn-cs"/>
              </a:rPr>
              <a:t>l’OTAN</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Réponse de l’OTAN à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l’invasion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l’Ukraine par la Russie </a:t>
            </a:r>
          </a:p>
          <a:p>
            <a:pPr marL="0" marR="0" lvl="0" indent="0" algn="just" defTabSz="914400" rtl="0" eaLnBrk="1" fontAlgn="auto" latinLnBrk="0" hangingPunct="1">
              <a:lnSpc>
                <a:spcPct val="110000"/>
              </a:lnSpc>
              <a:spcBef>
                <a:spcPts val="0"/>
              </a:spcBef>
              <a:buClrTx/>
              <a:buSzTx/>
              <a:buFontTx/>
              <a:buNone/>
              <a:tabLst/>
              <a:defRPr/>
            </a:pPr>
            <a:r>
              <a:rPr lang="fr-FR" sz="3400" dirty="0">
                <a:solidFill>
                  <a:srgbClr val="F9FAFD"/>
                </a:solidFill>
                <a:latin typeface="Glacial Indifference" panose="020B0604020202020204" charset="0"/>
              </a:rPr>
              <a:t>L’OTAN condamne avec la plus grande fermeté la </a:t>
            </a:r>
            <a:r>
              <a:rPr lang="fr-FR" sz="3400" u="sng" dirty="0">
                <a:solidFill>
                  <a:srgbClr val="F9FAFD"/>
                </a:solidFill>
                <a:latin typeface="Glacial Indifference" panose="020B0604020202020204" charset="0"/>
              </a:rPr>
              <a:t>guerre d’agression</a:t>
            </a:r>
            <a:r>
              <a:rPr lang="fr-FR" sz="3400" dirty="0">
                <a:solidFill>
                  <a:srgbClr val="F9FAFD"/>
                </a:solidFill>
                <a:latin typeface="Glacial Indifference" panose="020B0604020202020204" charset="0"/>
              </a:rPr>
              <a:t>, brutale, que la Russie a déclenchée contre l’Ukraine en l’absence de toute provocation. Pays indépendant, pacifique et démocratique, l’Ukraine est un proche partenaire de l’Organisation. L’OTAN et les Alliés continuent de lui fournir un soutien d’une ampleur sans précédent ».</a:t>
            </a:r>
          </a:p>
          <a:p>
            <a:pPr marL="0" marR="0" lvl="0" indent="0" algn="r" defTabSz="914400" rtl="0" eaLnBrk="1" fontAlgn="auto" latinLnBrk="0" hangingPunct="1">
              <a:lnSpc>
                <a:spcPct val="110000"/>
              </a:lnSpc>
              <a:spcBef>
                <a:spcPts val="0"/>
              </a:spcBef>
              <a:buClrTx/>
              <a:buSzTx/>
              <a:buFontTx/>
              <a:buNone/>
              <a:tabLst/>
              <a:defRPr/>
            </a:pP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Page dédiée sur le site officiel de l’OTAN</a:t>
            </a:r>
            <a:endParaRPr lang="fr-FR" sz="3400" dirty="0">
              <a:solidFill>
                <a:srgbClr val="F9FAFD"/>
              </a:solidFill>
              <a:latin typeface="Glacial Indifference" panose="020B0604020202020204" charset="0"/>
            </a:endParaRPr>
          </a:p>
        </p:txBody>
      </p:sp>
    </p:spTree>
    <p:extLst>
      <p:ext uri="{BB962C8B-B14F-4D97-AF65-F5344CB8AC3E}">
        <p14:creationId xmlns:p14="http://schemas.microsoft.com/office/powerpoint/2010/main" val="4023675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829D44B-BDB6-CE32-EA9D-57DB258CCE0C}"/>
            </a:ext>
          </a:extLst>
        </p:cNvPr>
        <p:cNvGrpSpPr/>
        <p:nvPr/>
      </p:nvGrpSpPr>
      <p:grpSpPr>
        <a:xfrm>
          <a:off x="0" y="0"/>
          <a:ext cx="0" cy="0"/>
          <a:chOff x="0" y="0"/>
          <a:chExt cx="0" cy="0"/>
        </a:xfrm>
      </p:grpSpPr>
      <p:sp>
        <p:nvSpPr>
          <p:cNvPr id="7" name="TextBox 7">
            <a:extLst>
              <a:ext uri="{FF2B5EF4-FFF2-40B4-BE49-F238E27FC236}">
                <a16:creationId xmlns:a16="http://schemas.microsoft.com/office/drawing/2014/main" id="{C04F1B15-6DC5-A3B7-6B64-2E53961D39D0}"/>
              </a:ext>
            </a:extLst>
          </p:cNvPr>
          <p:cNvSpPr txBox="1"/>
          <p:nvPr/>
        </p:nvSpPr>
        <p:spPr>
          <a:xfrm>
            <a:off x="1104900" y="3110925"/>
            <a:ext cx="15354300" cy="58477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Et au début, il y a deux ans ?</a:t>
            </a:r>
          </a:p>
        </p:txBody>
      </p:sp>
      <p:sp>
        <p:nvSpPr>
          <p:cNvPr id="3" name="TextBox 2">
            <a:extLst>
              <a:ext uri="{FF2B5EF4-FFF2-40B4-BE49-F238E27FC236}">
                <a16:creationId xmlns:a16="http://schemas.microsoft.com/office/drawing/2014/main" id="{32B9DAED-DD2E-A1A4-5B86-E2A8A2D3A935}"/>
              </a:ext>
            </a:extLst>
          </p:cNvPr>
          <p:cNvSpPr txBox="1"/>
          <p:nvPr/>
        </p:nvSpPr>
        <p:spPr>
          <a:xfrm>
            <a:off x="1028700" y="12573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189793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44D77341-2115-1312-9B15-3B91E2E6398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05AA283-9934-C2FD-8A65-88A29EC6F45B}"/>
              </a:ext>
            </a:extLst>
          </p:cNvPr>
          <p:cNvSpPr txBox="1"/>
          <p:nvPr/>
        </p:nvSpPr>
        <p:spPr>
          <a:xfrm>
            <a:off x="990600" y="6621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3D9A3A78-3538-64A6-9A26-E684D5995F9F}"/>
              </a:ext>
            </a:extLst>
          </p:cNvPr>
          <p:cNvSpPr txBox="1"/>
          <p:nvPr/>
        </p:nvSpPr>
        <p:spPr>
          <a:xfrm>
            <a:off x="1028700" y="2227094"/>
            <a:ext cx="16192500" cy="7478970"/>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Comment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Poutine justifie l'invasion de l'Ukraine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discours de Vladimir Poutine diffusé le 24 février marque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début de l'invasion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l'Ukraine par les troupes russes. Le président russe développe une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rhétorique violente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contre le pouvoir à Kiev, lié aux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néonazis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auteur d'un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 depuis huit ans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aussi contre l'OTAN et les États-Unis,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l'empire du mensonge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Son discours faisait de nombreuses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références historiques à la Seconde Guerre Mondiale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plus précisément vu de Russie, à la Grande Guerre Patriotique en mémoire de la victoire de l'Union soviétique de Staline contre l'Allemagne nazie d'Hitler, de juin 1941 à mai 1945.</a:t>
            </a:r>
          </a:p>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"Il se passe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 millions de personnes qui ne peuvent compter que sur la Russie", annonce le président Poutine à propos de la situation dans le Donbass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2022</a:t>
            </a:r>
          </a:p>
        </p:txBody>
      </p:sp>
    </p:spTree>
    <p:extLst>
      <p:ext uri="{BB962C8B-B14F-4D97-AF65-F5344CB8AC3E}">
        <p14:creationId xmlns:p14="http://schemas.microsoft.com/office/powerpoint/2010/main" val="1363457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8CF5BE-65F0-7303-5D47-ACB563C8ED5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49064F6-CC9D-9E9B-CEAA-5AB5AA8B86CA}"/>
              </a:ext>
            </a:extLst>
          </p:cNvPr>
          <p:cNvSpPr txBox="1"/>
          <p:nvPr/>
        </p:nvSpPr>
        <p:spPr>
          <a:xfrm>
            <a:off x="1028700" y="11955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0C7016D8-4672-F97B-AF36-615A2DC12B7C}"/>
              </a:ext>
            </a:extLst>
          </p:cNvPr>
          <p:cNvSpPr txBox="1"/>
          <p:nvPr/>
        </p:nvSpPr>
        <p:spPr>
          <a:xfrm>
            <a:off x="1028700" y="3009900"/>
            <a:ext cx="16040100" cy="4139595"/>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Poutine accuse le pouvoir de Kiev d'être lié aux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nationalistes extrémistes", qualifiés aussi de "néonazis" qui menacent de prendre le pouvoir.</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"Avec l'aval du Conseil de sécurité, j'ai décidé de mener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opération militaire spéciale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Son objectif est de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protéger les personnes victimes d'intimidation et de génocide par le régime de Kiev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depuis huit ans. Et pour cela, nous lutterons pour la démilitarisation et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dénazification de l'Ukraine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2022</a:t>
            </a:r>
          </a:p>
        </p:txBody>
      </p:sp>
    </p:spTree>
    <p:extLst>
      <p:ext uri="{BB962C8B-B14F-4D97-AF65-F5344CB8AC3E}">
        <p14:creationId xmlns:p14="http://schemas.microsoft.com/office/powerpoint/2010/main" val="15894832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F808756A-B846-93AE-BEE1-96E76CA2860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7FF8DE6-A1D4-9F06-59D1-BA1BF99D674C}"/>
              </a:ext>
            </a:extLst>
          </p:cNvPr>
          <p:cNvSpPr txBox="1"/>
          <p:nvPr/>
        </p:nvSpPr>
        <p:spPr>
          <a:xfrm>
            <a:off x="1028700" y="11193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9E5E7C55-75FC-905F-7B17-90CCD9FA4F34}"/>
              </a:ext>
            </a:extLst>
          </p:cNvPr>
          <p:cNvSpPr txBox="1"/>
          <p:nvPr/>
        </p:nvSpPr>
        <p:spPr>
          <a:xfrm>
            <a:off x="1028700" y="2794486"/>
            <a:ext cx="16192500" cy="535992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Vu de la presse russe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une guerre à l'Ukraine qui ne dit pas son nom</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Jeudi 24 février est une date qui restera dans l'histoire. Celle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début de l'offensive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des troupes russes en Ukraine. Tout a commencé par la déclaration télévisée du président russe Vladimir Poutine […].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Dans les médias russes sur Internet, la vidéo de la déclaration de Vladimir Poutine figure en tête. "Les circonstances nous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obligent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prendre des mesures décisives et immédiates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Cette citation mise en exergue […] semble résonner comme une justification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2022</a:t>
            </a:r>
          </a:p>
        </p:txBody>
      </p:sp>
    </p:spTree>
    <p:extLst>
      <p:ext uri="{BB962C8B-B14F-4D97-AF65-F5344CB8AC3E}">
        <p14:creationId xmlns:p14="http://schemas.microsoft.com/office/powerpoint/2010/main" val="42613585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51596E7-8B5A-1AF2-4BD9-BE1CBE2AD0A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BF452B8-D1A8-A778-367D-C93D7DECECFE}"/>
              </a:ext>
            </a:extLst>
          </p:cNvPr>
          <p:cNvSpPr/>
          <p:nvPr/>
        </p:nvSpPr>
        <p:spPr>
          <a:xfrm>
            <a:off x="10906125" y="1"/>
            <a:ext cx="7381875" cy="10287000"/>
          </a:xfrm>
          <a:custGeom>
            <a:avLst/>
            <a:gdLst/>
            <a:ahLst/>
            <a:cxnLst/>
            <a:rect l="l" t="t" r="r" b="b"/>
            <a:pathLst>
              <a:path w="20694040" h="19012649">
                <a:moveTo>
                  <a:pt x="0" y="0"/>
                </a:moveTo>
                <a:lnTo>
                  <a:pt x="20694040" y="0"/>
                </a:lnTo>
                <a:lnTo>
                  <a:pt x="20694040" y="19012649"/>
                </a:lnTo>
                <a:lnTo>
                  <a:pt x="0" y="19012649"/>
                </a:lnTo>
                <a:lnTo>
                  <a:pt x="0" y="0"/>
                </a:lnTo>
                <a:close/>
              </a:path>
            </a:pathLst>
          </a:custGeom>
          <a:blipFill>
            <a:blip r:embed="rId2"/>
            <a:stretch>
              <a:fillRect l="1" t="-54446" r="-180335" b="-30376"/>
            </a:stretch>
          </a:blipFill>
        </p:spPr>
        <p:txBody>
          <a:bodyPr/>
          <a:lstStyle/>
          <a:p>
            <a:endParaRPr lang="it-IT"/>
          </a:p>
        </p:txBody>
      </p:sp>
      <p:sp>
        <p:nvSpPr>
          <p:cNvPr id="3" name="TextBox 3">
            <a:extLst>
              <a:ext uri="{FF2B5EF4-FFF2-40B4-BE49-F238E27FC236}">
                <a16:creationId xmlns:a16="http://schemas.microsoft.com/office/drawing/2014/main" id="{A53B9890-0F9F-E92E-0F3C-DFFA11921A7B}"/>
              </a:ext>
            </a:extLst>
          </p:cNvPr>
          <p:cNvSpPr txBox="1"/>
          <p:nvPr/>
        </p:nvSpPr>
        <p:spPr>
          <a:xfrm>
            <a:off x="914400" y="1104900"/>
            <a:ext cx="9877425" cy="1359346"/>
          </a:xfrm>
          <a:prstGeom prst="rect">
            <a:avLst/>
          </a:prstGeom>
        </p:spPr>
        <p:txBody>
          <a:bodyPr lIns="0" tIns="0" rIns="0" bIns="0" rtlCol="0" anchor="t">
            <a:spAutoFit/>
          </a:bodyPr>
          <a:lstStyle/>
          <a:p>
            <a:pPr marL="0" lvl="0" indent="0" algn="l">
              <a:lnSpc>
                <a:spcPts val="1800"/>
              </a:lnSpc>
              <a:spcBef>
                <a:spcPct val="0"/>
              </a:spcBef>
            </a:pPr>
            <a:endParaRPr dirty="0"/>
          </a:p>
          <a:p>
            <a:pPr marL="0" lvl="0" indent="0" algn="l">
              <a:lnSpc>
                <a:spcPts val="8799"/>
              </a:lnSpc>
              <a:spcBef>
                <a:spcPct val="0"/>
              </a:spcBef>
            </a:pPr>
            <a:r>
              <a:rPr lang="fr-FR" sz="8799" u="none" strike="noStrike" dirty="0">
                <a:solidFill>
                  <a:srgbClr val="FFFFFF"/>
                </a:solidFill>
                <a:latin typeface="Glacial Indifference"/>
              </a:rPr>
              <a:t>Langue et pouvoir</a:t>
            </a:r>
          </a:p>
        </p:txBody>
      </p:sp>
      <p:sp>
        <p:nvSpPr>
          <p:cNvPr id="4" name="TextBox 4">
            <a:extLst>
              <a:ext uri="{FF2B5EF4-FFF2-40B4-BE49-F238E27FC236}">
                <a16:creationId xmlns:a16="http://schemas.microsoft.com/office/drawing/2014/main" id="{127801D8-A037-E28E-8B4C-A9E3FB2E37A7}"/>
              </a:ext>
            </a:extLst>
          </p:cNvPr>
          <p:cNvSpPr txBox="1"/>
          <p:nvPr/>
        </p:nvSpPr>
        <p:spPr>
          <a:xfrm>
            <a:off x="914400" y="3238500"/>
            <a:ext cx="12268200" cy="1538883"/>
          </a:xfrm>
          <a:prstGeom prst="rect">
            <a:avLst/>
          </a:prstGeom>
        </p:spPr>
        <p:txBody>
          <a:bodyPr wrap="square" lIns="0" tIns="0" rIns="0" bIns="0" rtlCol="0" anchor="t">
            <a:spAutoFit/>
          </a:bodyPr>
          <a:lstStyle/>
          <a:p>
            <a:pPr marL="0" lvl="0" indent="0" algn="just"/>
            <a:r>
              <a:rPr lang="fr-FR" sz="4000" u="none" dirty="0">
                <a:solidFill>
                  <a:srgbClr val="F9FAFD"/>
                </a:solidFill>
                <a:latin typeface="Glacial Indifference" panose="020B0604020202020204" charset="0"/>
              </a:rPr>
              <a:t>« </a:t>
            </a:r>
            <a:r>
              <a:rPr lang="fr-FR" sz="4000" dirty="0">
                <a:solidFill>
                  <a:srgbClr val="F9FAFD"/>
                </a:solidFill>
                <a:latin typeface="Glacial Indifference" panose="020B0604020202020204" charset="0"/>
              </a:rPr>
              <a:t>Il n’y a plus de mots innocents</a:t>
            </a:r>
            <a:r>
              <a:rPr lang="fr-FR" sz="4000" u="none" dirty="0">
                <a:solidFill>
                  <a:srgbClr val="F9FAFD"/>
                </a:solidFill>
                <a:latin typeface="Glacial Indifference" panose="020B0604020202020204" charset="0"/>
              </a:rPr>
              <a:t> »</a:t>
            </a:r>
            <a:endParaRPr lang="fr-FR" sz="4400" dirty="0">
              <a:solidFill>
                <a:srgbClr val="F9FAFD"/>
              </a:solidFill>
              <a:latin typeface="Glacial Indifference" panose="020B0604020202020204" charset="0"/>
            </a:endParaRPr>
          </a:p>
          <a:p>
            <a:pPr algn="r"/>
            <a:endParaRPr lang="fr-FR" sz="3000" dirty="0">
              <a:solidFill>
                <a:srgbClr val="FFFFFF"/>
              </a:solidFill>
              <a:latin typeface="Glacial Indifference"/>
            </a:endParaRPr>
          </a:p>
          <a:p>
            <a:pPr algn="r"/>
            <a:r>
              <a:rPr lang="fr-FR" sz="2800" dirty="0">
                <a:solidFill>
                  <a:srgbClr val="FFFFFF"/>
                </a:solidFill>
                <a:latin typeface="Glacial Indifference"/>
              </a:rPr>
              <a:t>Bourdieu, </a:t>
            </a:r>
            <a:r>
              <a:rPr lang="fr-FR" sz="2800" i="1" dirty="0">
                <a:solidFill>
                  <a:srgbClr val="FFFFFF"/>
                </a:solidFill>
                <a:latin typeface="Glacial Indifference"/>
              </a:rPr>
              <a:t>Ce que parler veut dire</a:t>
            </a:r>
            <a:r>
              <a:rPr lang="fr-FR" sz="2800" dirty="0">
                <a:solidFill>
                  <a:srgbClr val="FFFFFF"/>
                </a:solidFill>
                <a:latin typeface="Glacial Indifference"/>
              </a:rPr>
              <a:t>, p. 19.</a:t>
            </a:r>
          </a:p>
        </p:txBody>
      </p:sp>
    </p:spTree>
    <p:extLst>
      <p:ext uri="{BB962C8B-B14F-4D97-AF65-F5344CB8AC3E}">
        <p14:creationId xmlns:p14="http://schemas.microsoft.com/office/powerpoint/2010/main" val="3893642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DDBD43E-7482-1302-501D-167290C88CF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9748280-AE75-57AC-2541-0AE0FDB106DF}"/>
              </a:ext>
            </a:extLst>
          </p:cNvPr>
          <p:cNvSpPr txBox="1"/>
          <p:nvPr/>
        </p:nvSpPr>
        <p:spPr>
          <a:xfrm>
            <a:off x="1028700" y="9525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648CD756-FDB8-6915-4EBD-A12ADC7B491E}"/>
              </a:ext>
            </a:extLst>
          </p:cNvPr>
          <p:cNvSpPr txBox="1"/>
          <p:nvPr/>
        </p:nvSpPr>
        <p:spPr>
          <a:xfrm>
            <a:off x="1028700" y="2584013"/>
            <a:ext cx="16192500" cy="747127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"Poutine a annoncé une opération militaire spéciale"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Force est de constater que peu de journaux parlent en Une de leur site d'une guerre, et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préfèrent citer le Donbass plutôt que l'Ukraine, reprenant la terminologie du président russe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"Poutine a annoncé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l’entrée de troupes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dans le Donbass", titre le journal moscovite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Kommersant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De même pour le quotidien en ligne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Gazeta.ru</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suit "l</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'opération militaire spéciale de la Russie dans le Donbass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 quotidien en ligne souligne que "selon les premières informations, des explosions sont entendues à Kiev, Kharkov, Odessa et d'autres grandes villes du pays, elles viennent des unités militaires des forces armées ukrainiennes".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2022</a:t>
            </a:r>
          </a:p>
        </p:txBody>
      </p:sp>
    </p:spTree>
    <p:extLst>
      <p:ext uri="{BB962C8B-B14F-4D97-AF65-F5344CB8AC3E}">
        <p14:creationId xmlns:p14="http://schemas.microsoft.com/office/powerpoint/2010/main" val="42131341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F15CA1D-38DD-F76E-AE7F-D7DDB7DD1DB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198FA78-15FA-2E5B-28A7-39C7F0A6765F}"/>
              </a:ext>
            </a:extLst>
          </p:cNvPr>
          <p:cNvSpPr txBox="1"/>
          <p:nvPr/>
        </p:nvSpPr>
        <p:spPr>
          <a:xfrm>
            <a:off x="1028700" y="5097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647864AA-AAA0-DB3E-5D41-5AB84F3C99CB}"/>
              </a:ext>
            </a:extLst>
          </p:cNvPr>
          <p:cNvSpPr txBox="1"/>
          <p:nvPr/>
        </p:nvSpPr>
        <p:spPr>
          <a:xfrm>
            <a:off x="1028700" y="1974970"/>
            <a:ext cx="16192500" cy="8468472"/>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 n'est pas une guerre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Ukraine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Pour [le politologue] Guevorg Mirzaïan dans les colonnes de l'hebdomadaire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Ekspert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Occident, on décrit déjà ce qui se passe comme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une guerre contre l’Ukraine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Il n'y a pas de guerre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assure ce professeur […]. </a:t>
            </a:r>
          </a:p>
          <a:p>
            <a:pPr algn="just">
              <a:lnSpc>
                <a:spcPct val="110000"/>
              </a:lnSpc>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preuve, il s'appuie sur le représentant permanent de la Russie au Conseil de sécurité Vassili Nebenzia qui "a déclaré précisément qu’</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on ne peut pas parler de guerre mais plutôt d’une opération spéciale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dans le fond, il a totalement raison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Premièrement parce que la Russie ne combat pas le peuple ukrainien mais "ceux qui ont pris le pouvoir à Kiev et le confisquent". […] "Deuxièmement, cette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opération spéciale est non seulement militaire, mais aussi politique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dont le but n'est visiblement pas de conquérir l'Ukraine mais de tenter de changer les règles du jeu. Des règles qui doivent apporter la paix et la stabilité, du moins en à l'Europe", conclut </a:t>
            </a:r>
            <a:r>
              <a:rPr kumimoji="0" lang="fr-FR" sz="34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Guevorg</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Mirzaïan</a:t>
            </a:r>
            <a:r>
              <a:rPr lang="fr-FR" sz="3400" dirty="0">
                <a:solidFill>
                  <a:srgbClr val="F9FAFD"/>
                </a:solidFill>
                <a:latin typeface="Glacial Indifference" panose="020B0604020202020204" charset="0"/>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2022</a:t>
            </a:r>
          </a:p>
        </p:txBody>
      </p:sp>
    </p:spTree>
    <p:extLst>
      <p:ext uri="{BB962C8B-B14F-4D97-AF65-F5344CB8AC3E}">
        <p14:creationId xmlns:p14="http://schemas.microsoft.com/office/powerpoint/2010/main" val="3053432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D8BE666F-B07E-9ABE-11ED-C526191B34E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52BDD30-CB9E-A9D5-74C4-2FE342AC0F45}"/>
              </a:ext>
            </a:extLst>
          </p:cNvPr>
          <p:cNvSpPr txBox="1"/>
          <p:nvPr/>
        </p:nvSpPr>
        <p:spPr>
          <a:xfrm>
            <a:off x="1028700" y="4335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9A7E3A18-CE5F-77A7-9D23-4C157E41F2EE}"/>
              </a:ext>
            </a:extLst>
          </p:cNvPr>
          <p:cNvSpPr txBox="1"/>
          <p:nvPr/>
        </p:nvSpPr>
        <p:spPr>
          <a:xfrm>
            <a:off x="1028700" y="1865016"/>
            <a:ext cx="16192500" cy="823148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3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Poutine a déclaré une "opération spéciale" en Ukraine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titre pour sa part le journal indépendant [russe] </a:t>
            </a:r>
            <a:r>
              <a:rPr kumimoji="0" lang="fr-FR" sz="33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Novaïa Gazeta</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reprenant avec des guillemets le mot utilisé par le président russe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Dmitri Mouratov, le rédacteur en chef de Novaïa Gazeta […] livre un éditorial d'une gravité exceptionnelle.</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"Nous nous sommes tous réunis à la rédaction tôt aujourd'hui.</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Nous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sommes en deuil</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Notre pays, sur ordre du président Poutine, a déclenché une guerre contre l'Ukraine. Et il n'y a personne pour arrêter la guerre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conséquent, en plus du chagrin,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nous tous éprouvons de la honte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commandant en chef a entre les mains le "bouton nucléaire", comme un porte-clés d'une voiture chère.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Mais nous publierons ce numéro de </a:t>
            </a:r>
            <a:r>
              <a:rPr kumimoji="0" lang="fr-FR" sz="33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Novaïa</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300" b="0" i="0"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Gazeta</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deux langues - ukrainienne et russe. Parce que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nous ne reconnaissons pas l'Ukraine comme un ennemi, et la langue ukrainienne comme la langue de l'ennemi</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nous ne l'admettrons jamais".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2022</a:t>
            </a:r>
          </a:p>
        </p:txBody>
      </p:sp>
    </p:spTree>
    <p:extLst>
      <p:ext uri="{BB962C8B-B14F-4D97-AF65-F5344CB8AC3E}">
        <p14:creationId xmlns:p14="http://schemas.microsoft.com/office/powerpoint/2010/main" val="2440575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C7A6F82-AD9D-C9F1-0FB6-ED46260F8D6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9E162A9-D389-39EF-3135-2A12FF698846}"/>
              </a:ext>
            </a:extLst>
          </p:cNvPr>
          <p:cNvSpPr txBox="1"/>
          <p:nvPr/>
        </p:nvSpPr>
        <p:spPr>
          <a:xfrm>
            <a:off x="1028700" y="4191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477AAC76-2AFF-B84A-2B49-D4C7A282C470}"/>
              </a:ext>
            </a:extLst>
          </p:cNvPr>
          <p:cNvSpPr txBox="1"/>
          <p:nvPr/>
        </p:nvSpPr>
        <p:spPr>
          <a:xfrm>
            <a:off x="1028700" y="1943100"/>
            <a:ext cx="16192500" cy="7929863"/>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Ukraine: Vladimir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Poutine a employé le mot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la première fois depuis le début du conflit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Un revirement aussi soudain qu'</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illégal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puisque qu'</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utiliser ce terme est considéré comme un crime en Russie depuis mars dernier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Une "information mensongère" qui peut être condamnée par 15 ans de prison.</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Changement de ton ou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erreur de langage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président russe Vladimir Poutine a employé le mot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guerre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décrire le conflit en Ukraine face à des journalistes le jeudi 22 décembre. Une première depuis le début de l'invasion russe en février dernier. Jusqu'alors, c'est le terme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opération militaire spéciale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prévalait au sein du Kremlin, ou encore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opération de dénazification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"Notre objectif n'est pas de continuer à entretenir de manière permanente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 militaire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mais au contraire, d'</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arrêter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cette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 déclaré jeudi Vladimir Poutine. "Nous l'avons fait et nous continuerons à le faire"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BFMTV</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23 décembre 2022</a:t>
            </a:r>
          </a:p>
        </p:txBody>
      </p:sp>
    </p:spTree>
    <p:extLst>
      <p:ext uri="{BB962C8B-B14F-4D97-AF65-F5344CB8AC3E}">
        <p14:creationId xmlns:p14="http://schemas.microsoft.com/office/powerpoint/2010/main" val="40543603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682D60C-0C5A-C912-EEB8-9DEEBD2DD78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73CBC16-DA65-4F24-8E02-84F133CD6EEB}"/>
              </a:ext>
            </a:extLst>
          </p:cNvPr>
          <p:cNvSpPr txBox="1"/>
          <p:nvPr/>
        </p:nvSpPr>
        <p:spPr>
          <a:xfrm>
            <a:off x="1028700" y="5715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05ABBE63-5365-1384-FC5D-1C03C21F8ADA}"/>
              </a:ext>
            </a:extLst>
          </p:cNvPr>
          <p:cNvSpPr txBox="1"/>
          <p:nvPr/>
        </p:nvSpPr>
        <p:spPr>
          <a:xfrm>
            <a:off x="1028700" y="2095500"/>
            <a:ext cx="16192500" cy="796987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Un abus de langage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Auprès de CNN, un responsable américain a appelé à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ne pas surinterpréter l'emploi de ce terme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Cette source anonyme a indiqué à la chaîne américaine qu'il s'agirait vraisemblablement d'une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erreur de langage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réaction du Kremlin concernant cet événement sera néanmoins scrutée avec attention dans les prochains jours.</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Maladresse ou pas,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les opposants de Vladimir Poutine n'ont pas manqué de relever le terme,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appelant la justice russe a engager des poursuites contre le dirigeant russe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se basant sur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loi qu'il a lui-même signé</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4 mars dernier, Vladimir Poutine avait entériné 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texte législatif</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punissant d'une peine pouvant aller jusqu'à 15 ans d'emprisonnement les auteurs "d'informations mensongères" sur l'armée.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 loi prévoit ainsi que présenter "l'opération spéciale" en Ukraine comme une "guerre" ou une "invasion" constitue un crime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BFMTV</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23 décembre 2022</a:t>
            </a:r>
          </a:p>
        </p:txBody>
      </p:sp>
    </p:spTree>
    <p:extLst>
      <p:ext uri="{BB962C8B-B14F-4D97-AF65-F5344CB8AC3E}">
        <p14:creationId xmlns:p14="http://schemas.microsoft.com/office/powerpoint/2010/main" val="132679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A7CF0C-99F4-4023-7FF4-FC6724A15E0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5A49228-0F0E-7012-741F-019ACA669CED}"/>
              </a:ext>
            </a:extLst>
          </p:cNvPr>
          <p:cNvSpPr txBox="1"/>
          <p:nvPr/>
        </p:nvSpPr>
        <p:spPr>
          <a:xfrm>
            <a:off x="685800" y="966986"/>
            <a:ext cx="163449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800" b="0" i="0" u="none" strike="noStrike" kern="1200" cap="none" spc="0" normalizeH="0" baseline="0" noProof="0" dirty="0">
                <a:ln>
                  <a:noFill/>
                </a:ln>
                <a:solidFill>
                  <a:srgbClr val="F9FAFD"/>
                </a:solidFill>
                <a:effectLst/>
                <a:uLnTx/>
                <a:uFillTx/>
                <a:latin typeface="Glacial Indifference"/>
                <a:ea typeface="+mn-ea"/>
                <a:cs typeface="+mn-cs"/>
              </a:rPr>
              <a:t>Entre Russie et Ukraine – Kiev ou Kyiv ?</a:t>
            </a:r>
          </a:p>
        </p:txBody>
      </p:sp>
    </p:spTree>
    <p:extLst>
      <p:ext uri="{BB962C8B-B14F-4D97-AF65-F5344CB8AC3E}">
        <p14:creationId xmlns:p14="http://schemas.microsoft.com/office/powerpoint/2010/main" val="18870998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A7CF0C-99F4-4023-7FF4-FC6724A15E0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5A49228-0F0E-7012-741F-019ACA669CED}"/>
              </a:ext>
            </a:extLst>
          </p:cNvPr>
          <p:cNvSpPr txBox="1"/>
          <p:nvPr/>
        </p:nvSpPr>
        <p:spPr>
          <a:xfrm>
            <a:off x="876300" y="1257300"/>
            <a:ext cx="16878300" cy="1128514"/>
          </a:xfrm>
          <a:prstGeom prst="rect">
            <a:avLst/>
          </a:prstGeom>
        </p:spPr>
        <p:txBody>
          <a:bodyPr wrap="square" lIns="0" tIns="0" rIns="0" bIns="0" rtlCol="0" anchor="t">
            <a:spAutoFit/>
          </a:bodyPr>
          <a:lstStyle/>
          <a:p>
            <a:pPr>
              <a:lnSpc>
                <a:spcPts val="8799"/>
              </a:lnSpc>
              <a:defRPr/>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BDA9F305-96D1-CB11-4F63-E674E65CBC79}"/>
              </a:ext>
            </a:extLst>
          </p:cNvPr>
          <p:cNvSpPr txBox="1"/>
          <p:nvPr/>
        </p:nvSpPr>
        <p:spPr>
          <a:xfrm>
            <a:off x="1028700" y="3254359"/>
            <a:ext cx="15963900" cy="312547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24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6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Kiev ou Kyiv</a:t>
            </a: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dilemme des médias français</a:t>
            </a:r>
            <a:endPar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Pour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désigner la capitale de l’Ukraine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médias français utilisent souvent son nom russe […], comme une majorité de journaux anglophones.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Une différence qui est loin d’être anodine</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p:txBody>
      </p:sp>
    </p:spTree>
    <p:extLst>
      <p:ext uri="{BB962C8B-B14F-4D97-AF65-F5344CB8AC3E}">
        <p14:creationId xmlns:p14="http://schemas.microsoft.com/office/powerpoint/2010/main" val="335553865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CEE4B5E4-62B1-BB77-37BA-B7FD49FD66D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67A61B8-1ED9-C6A7-E716-523E7E29F0FE}"/>
              </a:ext>
            </a:extLst>
          </p:cNvPr>
          <p:cNvSpPr txBox="1"/>
          <p:nvPr/>
        </p:nvSpPr>
        <p:spPr>
          <a:xfrm>
            <a:off x="1028700" y="8145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A182FD24-6506-E227-1EEC-3BE17387A7C3}"/>
              </a:ext>
            </a:extLst>
          </p:cNvPr>
          <p:cNvSpPr txBox="1"/>
          <p:nvPr/>
        </p:nvSpPr>
        <p:spPr>
          <a:xfrm>
            <a:off x="1028700" y="2420249"/>
            <a:ext cx="15963900" cy="7337393"/>
          </a:xfrm>
          <a:prstGeom prst="rect">
            <a:avLst/>
          </a:prstGeom>
        </p:spPr>
        <p:txBody>
          <a:bodyPr wrap="square" lIns="0" tIns="0" rIns="0" bIns="0" rtlCol="0" anchor="t">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C’est une simple voyelle, mais qui fait toute la différence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Alors que les médias français font référence à la capitale ukrainienne sous le nom de </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Kiev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majorité de leurs homologues anglophones ont adopté depuis longtemps l’orthographe </a:t>
            </a:r>
            <a:r>
              <a:rPr kumimoji="0" lang="fr-FR" sz="3400" b="0" i="1"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Kiev est le nom russe de la ville, Kyiv son nom ukrainien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officiellement adopté en 1995, quatre ans après l’indépendance du pays.</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Christine Dugoin-Clément, chercheuse à l’Institut d’administration des entreprises de la Sorbonne, spécialiste de la Russie et des Balkans, soulignait l’</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importance de l’appellation Kyiv pour les Ukrainiens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Pour beaucoup,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utiliser ce nom russophone reviendrait à valider la thèse du Kremlin, selon laquelle le territoire actuel de l’Ukraine engloberait des "parties du territoire historique de la Russie", justifiant ainsi l’invasion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p:txBody>
      </p:sp>
    </p:spTree>
    <p:extLst>
      <p:ext uri="{BB962C8B-B14F-4D97-AF65-F5344CB8AC3E}">
        <p14:creationId xmlns:p14="http://schemas.microsoft.com/office/powerpoint/2010/main" val="785228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54DAB753-1AB8-E0AA-FFDE-FF638EEBE29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285655E-B15A-19D8-5118-E2EBBC0D9EE8}"/>
              </a:ext>
            </a:extLst>
          </p:cNvPr>
          <p:cNvSpPr txBox="1"/>
          <p:nvPr/>
        </p:nvSpPr>
        <p:spPr>
          <a:xfrm>
            <a:off x="1028700" y="8001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AA8A3B86-2A65-9E63-1C10-1D08397FC10C}"/>
              </a:ext>
            </a:extLst>
          </p:cNvPr>
          <p:cNvSpPr txBox="1"/>
          <p:nvPr/>
        </p:nvSpPr>
        <p:spPr>
          <a:xfrm>
            <a:off x="1028700" y="2324100"/>
            <a:ext cx="15963900" cy="716349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Charge symbolique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"L’Ukraine a demandé officiellement aux ministères des affaires étrangères internationaux d’adopter le nom de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notamment dans les aéroports", explique-t-elle à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 Le magazine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L’Elysée continue de parler de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Kiev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C’est peut-être tout simplement un effet d’usage".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Et elle cherche de glisser cette comparaison : "La reine d’Angleterre fait de la diplomatie avec les tenues qu’elle porte. Ce sont des petits gestes très fins et très subtils, mais qui envoient des messages forts".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Christine Dugoin-Clément se souvient de débats avec son éditeur, en 2021 […]. Il craignait que les lecteurs ne comprennent pas l’orthographe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elle prit alors le parti d’expliquer en début d’ouvrage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le sens que recouvrait cette orthographe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p:txBody>
      </p:sp>
    </p:spTree>
    <p:extLst>
      <p:ext uri="{BB962C8B-B14F-4D97-AF65-F5344CB8AC3E}">
        <p14:creationId xmlns:p14="http://schemas.microsoft.com/office/powerpoint/2010/main" val="4796066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7A7CF0C-99F4-4023-7FF4-FC6724A15E0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5A49228-0F0E-7012-741F-019ACA669CED}"/>
              </a:ext>
            </a:extLst>
          </p:cNvPr>
          <p:cNvSpPr txBox="1"/>
          <p:nvPr/>
        </p:nvSpPr>
        <p:spPr>
          <a:xfrm>
            <a:off x="1028700" y="9669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BDA9F305-96D1-CB11-4F63-E674E65CBC79}"/>
              </a:ext>
            </a:extLst>
          </p:cNvPr>
          <p:cNvSpPr txBox="1"/>
          <p:nvPr/>
        </p:nvSpPr>
        <p:spPr>
          <a:xfrm>
            <a:off x="1028700" y="2552700"/>
            <a:ext cx="15963900" cy="6417141"/>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Sur le front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langage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sa charge symbolique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particulier pour les noms de villes ou de pays qui tentent de faire valoir leur indépendance vis-à-vis de puissances étrangères ou d’anciennes puissances coloniales, la presse anglo-saxonne a coutume de s’adapter.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Mumbai</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Beijing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ou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Chennai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y sont ainsi passés dans le langage courant, alors que les journaux français continuent d’écrire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Bombay</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Pékin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Madras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leurs noms occidentaux.</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site de la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BBC</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"favorisait" la dénomination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depuis 2019, l’utilise exclusivement dans ses articles depuis le 29 janvier. Idem pour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CNN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Al-Jazira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The Guardian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The Daily Mail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New York Times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The Independent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The Wall Street Journal</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l’agence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Associated </a:t>
            </a:r>
            <a:r>
              <a:rPr kumimoji="0" lang="fr-FR" sz="3400" b="0" i="1" u="none" strike="noStrike" kern="1200" cap="none" spc="0" normalizeH="0" baseline="0" noProof="0" dirty="0" err="1">
                <a:ln>
                  <a:noFill/>
                </a:ln>
                <a:solidFill>
                  <a:srgbClr val="F9FAFD"/>
                </a:solidFill>
                <a:effectLst/>
                <a:uLnTx/>
                <a:uFillTx/>
                <a:latin typeface="Glacial Indifference" panose="020B0604020202020204" charset="0"/>
                <a:ea typeface="+mn-ea"/>
                <a:cs typeface="+mn-cs"/>
              </a:rPr>
              <a:t>Press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p:txBody>
      </p:sp>
    </p:spTree>
    <p:extLst>
      <p:ext uri="{BB962C8B-B14F-4D97-AF65-F5344CB8AC3E}">
        <p14:creationId xmlns:p14="http://schemas.microsoft.com/office/powerpoint/2010/main" val="343714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6527339-4881-6E51-626B-B97DEA83545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6110C2-7D7D-6E25-8CE1-190402B08B2C}"/>
              </a:ext>
            </a:extLst>
          </p:cNvPr>
          <p:cNvSpPr/>
          <p:nvPr/>
        </p:nvSpPr>
        <p:spPr>
          <a:xfrm>
            <a:off x="10906125" y="1"/>
            <a:ext cx="7381875" cy="10287000"/>
          </a:xfrm>
          <a:custGeom>
            <a:avLst/>
            <a:gdLst/>
            <a:ahLst/>
            <a:cxnLst/>
            <a:rect l="l" t="t" r="r" b="b"/>
            <a:pathLst>
              <a:path w="20694040" h="19012649">
                <a:moveTo>
                  <a:pt x="0" y="0"/>
                </a:moveTo>
                <a:lnTo>
                  <a:pt x="20694040" y="0"/>
                </a:lnTo>
                <a:lnTo>
                  <a:pt x="20694040" y="19012649"/>
                </a:lnTo>
                <a:lnTo>
                  <a:pt x="0" y="19012649"/>
                </a:lnTo>
                <a:lnTo>
                  <a:pt x="0" y="0"/>
                </a:lnTo>
                <a:close/>
              </a:path>
            </a:pathLst>
          </a:custGeom>
          <a:blipFill>
            <a:blip r:embed="rId2"/>
            <a:stretch>
              <a:fillRect l="1" t="-54446" r="-180335" b="-30376"/>
            </a:stretch>
          </a:blipFill>
        </p:spPr>
        <p:txBody>
          <a:bodyPr/>
          <a:lstStyle/>
          <a:p>
            <a:endParaRPr lang="it-IT"/>
          </a:p>
        </p:txBody>
      </p:sp>
      <p:sp>
        <p:nvSpPr>
          <p:cNvPr id="3" name="TextBox 3">
            <a:extLst>
              <a:ext uri="{FF2B5EF4-FFF2-40B4-BE49-F238E27FC236}">
                <a16:creationId xmlns:a16="http://schemas.microsoft.com/office/drawing/2014/main" id="{9A282460-E86F-5190-684C-17DE6EDCFAB5}"/>
              </a:ext>
            </a:extLst>
          </p:cNvPr>
          <p:cNvSpPr txBox="1"/>
          <p:nvPr/>
        </p:nvSpPr>
        <p:spPr>
          <a:xfrm>
            <a:off x="914400" y="1104900"/>
            <a:ext cx="9877425" cy="1359346"/>
          </a:xfrm>
          <a:prstGeom prst="rect">
            <a:avLst/>
          </a:prstGeom>
        </p:spPr>
        <p:txBody>
          <a:bodyPr lIns="0" tIns="0" rIns="0" bIns="0" rtlCol="0" anchor="t">
            <a:spAutoFit/>
          </a:bodyPr>
          <a:lstStyle/>
          <a:p>
            <a:pPr marL="0" lvl="0" indent="0" algn="l">
              <a:lnSpc>
                <a:spcPts val="1800"/>
              </a:lnSpc>
              <a:spcBef>
                <a:spcPct val="0"/>
              </a:spcBef>
            </a:pPr>
            <a:endParaRPr dirty="0"/>
          </a:p>
          <a:p>
            <a:pPr marL="0" lvl="0" indent="0" algn="l">
              <a:lnSpc>
                <a:spcPts val="8799"/>
              </a:lnSpc>
              <a:spcBef>
                <a:spcPct val="0"/>
              </a:spcBef>
            </a:pPr>
            <a:r>
              <a:rPr lang="fr-FR" sz="8799" u="none" strike="noStrike" dirty="0">
                <a:solidFill>
                  <a:srgbClr val="FFFFFF"/>
                </a:solidFill>
                <a:latin typeface="Glacial Indifference"/>
              </a:rPr>
              <a:t>Langue et pouvoir</a:t>
            </a:r>
          </a:p>
        </p:txBody>
      </p:sp>
      <p:sp>
        <p:nvSpPr>
          <p:cNvPr id="4" name="TextBox 4">
            <a:extLst>
              <a:ext uri="{FF2B5EF4-FFF2-40B4-BE49-F238E27FC236}">
                <a16:creationId xmlns:a16="http://schemas.microsoft.com/office/drawing/2014/main" id="{9E23F137-E0D8-427F-6F7E-5644C7F9F28A}"/>
              </a:ext>
            </a:extLst>
          </p:cNvPr>
          <p:cNvSpPr txBox="1"/>
          <p:nvPr/>
        </p:nvSpPr>
        <p:spPr>
          <a:xfrm>
            <a:off x="914400" y="3238500"/>
            <a:ext cx="12573000" cy="1538883"/>
          </a:xfrm>
          <a:prstGeom prst="rect">
            <a:avLst/>
          </a:prstGeom>
        </p:spPr>
        <p:txBody>
          <a:bodyPr wrap="square" lIns="0" tIns="0" rIns="0" bIns="0" rtlCol="0" anchor="t">
            <a:spAutoFit/>
          </a:bodyPr>
          <a:lstStyle/>
          <a:p>
            <a:pPr marL="0" lvl="0" indent="0" algn="just"/>
            <a:r>
              <a:rPr lang="fr-FR" sz="4000" u="none" dirty="0">
                <a:solidFill>
                  <a:srgbClr val="F9FAFD"/>
                </a:solidFill>
                <a:latin typeface="Glacial Indifference" panose="020B0604020202020204" charset="0"/>
              </a:rPr>
              <a:t>« </a:t>
            </a:r>
            <a:r>
              <a:rPr lang="fr-FR" sz="4000" dirty="0">
                <a:solidFill>
                  <a:srgbClr val="F9FAFD"/>
                </a:solidFill>
                <a:latin typeface="Glacial Indifference" panose="020B0604020202020204" charset="0"/>
              </a:rPr>
              <a:t>Un grand pouvoir implique de grandes responsabilités</a:t>
            </a:r>
            <a:r>
              <a:rPr lang="fr-FR" sz="4000" u="none" dirty="0">
                <a:solidFill>
                  <a:srgbClr val="F9FAFD"/>
                </a:solidFill>
                <a:latin typeface="Glacial Indifference" panose="020B0604020202020204" charset="0"/>
              </a:rPr>
              <a:t> »</a:t>
            </a:r>
            <a:endParaRPr lang="fr-FR" sz="4000" dirty="0">
              <a:solidFill>
                <a:srgbClr val="F9FAFD"/>
              </a:solidFill>
              <a:latin typeface="Glacial Indifference" panose="020B0604020202020204" charset="0"/>
            </a:endParaRPr>
          </a:p>
          <a:p>
            <a:pPr algn="r"/>
            <a:endParaRPr lang="fr-FR" sz="3000" dirty="0">
              <a:solidFill>
                <a:srgbClr val="FFFFFF"/>
              </a:solidFill>
              <a:latin typeface="Glacial Indifference"/>
            </a:endParaRPr>
          </a:p>
          <a:p>
            <a:pPr algn="r"/>
            <a:r>
              <a:rPr lang="fr-FR" sz="2800" dirty="0">
                <a:solidFill>
                  <a:srgbClr val="FFFFFF"/>
                </a:solidFill>
                <a:latin typeface="Glacial Indifference"/>
              </a:rPr>
              <a:t>Oncle Ben, </a:t>
            </a:r>
            <a:r>
              <a:rPr lang="fr-FR" sz="2800" i="1" dirty="0">
                <a:solidFill>
                  <a:srgbClr val="FFFFFF"/>
                </a:solidFill>
                <a:latin typeface="Glacial Indifference"/>
              </a:rPr>
              <a:t>Spider-Man</a:t>
            </a:r>
            <a:endParaRPr lang="fr-FR" sz="2800" dirty="0">
              <a:solidFill>
                <a:srgbClr val="FFFFFF"/>
              </a:solidFill>
              <a:latin typeface="Glacial Indifference"/>
            </a:endParaRPr>
          </a:p>
        </p:txBody>
      </p:sp>
    </p:spTree>
    <p:extLst>
      <p:ext uri="{BB962C8B-B14F-4D97-AF65-F5344CB8AC3E}">
        <p14:creationId xmlns:p14="http://schemas.microsoft.com/office/powerpoint/2010/main" val="35928827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746BB01-9B66-EF0A-B9B2-82A7F0D3A0E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4CBEC02-7FDF-98AB-E1FD-74D93D71EACE}"/>
              </a:ext>
            </a:extLst>
          </p:cNvPr>
          <p:cNvSpPr txBox="1"/>
          <p:nvPr/>
        </p:nvSpPr>
        <p:spPr>
          <a:xfrm>
            <a:off x="1028700" y="2667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3B8153F6-5227-D870-BC0E-C87D37A2654F}"/>
              </a:ext>
            </a:extLst>
          </p:cNvPr>
          <p:cNvSpPr txBox="1"/>
          <p:nvPr/>
        </p:nvSpPr>
        <p:spPr>
          <a:xfrm>
            <a:off x="1028700" y="1866900"/>
            <a:ext cx="16268700" cy="782778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2014</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suite à la révolution de Maïdan*, qui bouta du pouvoir le président prorusse Viktor Ianoukovitch, des voix s’élevaient en Ukraine pour demander l’utilisation de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2018</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la suite de l’annexion de la Crimée par la Russie, le ministère ukrainien des affaires étrangères lançait même une campagne médiatique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 Not Kiev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En juin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2019</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sous la présidence de Donald Trump, le gouvernement américain passa à son tour officiellement à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malgré l’amitié entre la Maison Blanche et le Kremlin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a:p>
            <a:pPr marL="0" marR="0" lvl="0" indent="0" algn="just" defTabSz="914400" rtl="0" eaLnBrk="1" fontAlgn="auto" latinLnBrk="0" hangingPunct="1">
              <a:lnSpc>
                <a:spcPct val="110000"/>
              </a:lnSpc>
              <a:spcBef>
                <a:spcPts val="0"/>
              </a:spcBef>
              <a:spcAft>
                <a:spcPts val="600"/>
              </a:spcAft>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2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Révolution de Maidan (également dénommée </a:t>
            </a:r>
            <a:r>
              <a:rPr kumimoji="0" lang="fr-FR" sz="32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Révolution de La Dignité</a:t>
            </a:r>
            <a:r>
              <a:rPr kumimoji="0" lang="fr-FR" sz="32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ou </a:t>
            </a:r>
            <a:r>
              <a:rPr kumimoji="0" lang="fr-FR" sz="32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Révolution de février</a:t>
            </a:r>
            <a:r>
              <a:rPr kumimoji="0" lang="fr-FR" sz="32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 eu lieu en février 2014. Des affrontements très violents sont éclatés entre les manifestants et les forces de l'État dans la capitale ukrainienne, qui se sont conclus avec la destitution par le Parlement du président élu et au retour à la Constitution de 2004. </a:t>
            </a:r>
          </a:p>
        </p:txBody>
      </p:sp>
    </p:spTree>
    <p:extLst>
      <p:ext uri="{BB962C8B-B14F-4D97-AF65-F5344CB8AC3E}">
        <p14:creationId xmlns:p14="http://schemas.microsoft.com/office/powerpoint/2010/main" val="159453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6ED8EB2-9D15-EF8C-9692-6C6A5FAFD23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F2ECE3E-01C5-00DD-DEC8-B5F8452797C1}"/>
              </a:ext>
            </a:extLst>
          </p:cNvPr>
          <p:cNvSpPr txBox="1"/>
          <p:nvPr/>
        </p:nvSpPr>
        <p:spPr>
          <a:xfrm>
            <a:off x="1028700" y="952500"/>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BEA7166B-CACD-42DC-C36B-EE527C553CB0}"/>
              </a:ext>
            </a:extLst>
          </p:cNvPr>
          <p:cNvSpPr txBox="1"/>
          <p:nvPr/>
        </p:nvSpPr>
        <p:spPr>
          <a:xfrm>
            <a:off x="1028700" y="2514511"/>
            <a:ext cx="16192500" cy="599548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France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les médias ont adopté sans mal les orthographes plus fidèles à la prononciation ukrainienne pour les villes de Lviv et Kharkiv (prononcées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Lvov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Kharkov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russe). Sans doute parce que les noms en question n’étaient pas connus du grand public avant qu’ils ne soient apparus dans les informations ces dernières semaines, contrairement à la capitale.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Mais rares sont pourtant les médias hexagonaux à oser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l’image du quotidien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Libération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qui a décidé le 1</a:t>
            </a:r>
            <a:r>
              <a:rPr kumimoji="0" lang="fr-FR" sz="3400" b="0" i="0" u="none" strike="noStrike" kern="1200" cap="none" spc="0" normalizeH="0" baseline="30000" noProof="0" dirty="0">
                <a:ln>
                  <a:noFill/>
                </a:ln>
                <a:solidFill>
                  <a:srgbClr val="F9FAFD"/>
                </a:solidFill>
                <a:effectLst/>
                <a:uLnTx/>
                <a:uFillTx/>
                <a:latin typeface="Glacial Indifference" panose="020B0604020202020204" charset="0"/>
                <a:ea typeface="+mn-ea"/>
                <a:cs typeface="+mn-cs"/>
              </a:rPr>
              <a:t>er</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mars de l’employer désormais pour se conformer à une "logique politique".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Au sein de la rédaction du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Monde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question est actuellement en discussion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p:txBody>
      </p:sp>
    </p:spTree>
    <p:extLst>
      <p:ext uri="{BB962C8B-B14F-4D97-AF65-F5344CB8AC3E}">
        <p14:creationId xmlns:p14="http://schemas.microsoft.com/office/powerpoint/2010/main" val="2504159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4AEFB42C-B210-07AE-DCA6-EEFAC3281C0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84EE0CA-2CBA-69DD-75F0-7E782CA9505B}"/>
              </a:ext>
            </a:extLst>
          </p:cNvPr>
          <p:cNvSpPr txBox="1"/>
          <p:nvPr/>
        </p:nvSpPr>
        <p:spPr>
          <a:xfrm>
            <a:off x="990600" y="890786"/>
            <a:ext cx="15354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6429FA36-D2CE-30BF-AE86-7E4215BE8192}"/>
              </a:ext>
            </a:extLst>
          </p:cNvPr>
          <p:cNvSpPr txBox="1"/>
          <p:nvPr/>
        </p:nvSpPr>
        <p:spPr>
          <a:xfrm>
            <a:off x="1028700" y="2536359"/>
            <a:ext cx="16192500" cy="699268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Selon l’écrivain franco-russe Dimitri Bortnikov, né à Samara sur la Volga et qui écrit en français depuis 2008,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l’utilisation de </a:t>
            </a:r>
            <a:r>
              <a:rPr kumimoji="0" lang="fr-FR" sz="3400" b="0" i="1" u="sng"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 est, de fait, "une arme"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Lui, lorsqu’il parle russe, demeure fidèle à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Kiev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explique l’attachement de la France à cette orthographe par le conservatisme de son pays d’adoption en matière de langue. </a:t>
            </a:r>
          </a:p>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"Garder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Kiev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est une manière de ne pas perdre le lien avec la Russie. Par ailleurs, l’Académie française est peuplée de gens qui sont attachés à la tradition et à l’usage. Imaginez-vous Valéry Giscard d’Estaing à la fin de sa vie dire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Kyiv</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Pourquoi on ne dirait pas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London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la place de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Londres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C’est facile de changer de mot, mais l’amitié entre les peuples passe dans les actes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Et d’ajouter que ce sont eux "qui prouvent que votre âme est à jour avec celle du peuple ami" ».</a:t>
            </a:r>
          </a:p>
          <a:p>
            <a:pPr marL="0" marR="0" lvl="0" indent="0" algn="r" defTabSz="914400" rtl="0" eaLnBrk="1" fontAlgn="auto" latinLnBrk="0" hangingPunct="1">
              <a:lnSpc>
                <a:spcPct val="10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2022 </a:t>
            </a:r>
          </a:p>
        </p:txBody>
      </p:sp>
    </p:spTree>
    <p:extLst>
      <p:ext uri="{BB962C8B-B14F-4D97-AF65-F5344CB8AC3E}">
        <p14:creationId xmlns:p14="http://schemas.microsoft.com/office/powerpoint/2010/main" val="279007390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BCD04C87-6945-BD73-F405-61C8DF2F184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F266590-B53F-314B-C13F-E436045671E8}"/>
              </a:ext>
            </a:extLst>
          </p:cNvPr>
          <p:cNvSpPr txBox="1"/>
          <p:nvPr/>
        </p:nvSpPr>
        <p:spPr>
          <a:xfrm>
            <a:off x="952500" y="180082"/>
            <a:ext cx="46101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FFFFFF"/>
                </a:solidFill>
                <a:effectLst/>
                <a:uLnTx/>
                <a:uFillTx/>
                <a:latin typeface="Glacial Indifference"/>
                <a:ea typeface="+mn-ea"/>
                <a:cs typeface="+mn-cs"/>
              </a:rPr>
              <a:t>S</a:t>
            </a:r>
            <a:r>
              <a:rPr kumimoji="0" lang="fr-FR" sz="7200" b="0" i="0" u="none" strike="noStrike" kern="1200" cap="none" spc="0" normalizeH="0" baseline="0" noProof="0" dirty="0">
                <a:ln>
                  <a:noFill/>
                </a:ln>
                <a:solidFill>
                  <a:srgbClr val="F9FAFD"/>
                </a:solidFill>
                <a:effectLst/>
                <a:uLnTx/>
                <a:uFillTx/>
                <a:latin typeface="Glacial Indifference"/>
                <a:ea typeface="+mn-ea"/>
                <a:cs typeface="+mn-cs"/>
              </a:rPr>
              <a:t>itographie</a:t>
            </a:r>
            <a:endParaRPr kumimoji="0" lang="fr-FR" sz="7200"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4" name="TextBox 4">
            <a:extLst>
              <a:ext uri="{FF2B5EF4-FFF2-40B4-BE49-F238E27FC236}">
                <a16:creationId xmlns:a16="http://schemas.microsoft.com/office/drawing/2014/main" id="{02B02DEC-7205-A4F9-28F6-73F3CB8F9F98}"/>
              </a:ext>
            </a:extLst>
          </p:cNvPr>
          <p:cNvSpPr txBox="1"/>
          <p:nvPr/>
        </p:nvSpPr>
        <p:spPr>
          <a:xfrm>
            <a:off x="990600" y="1409700"/>
            <a:ext cx="16383000" cy="8589018"/>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Comment Poutine justifie l'invasion de l'Ukraine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Philippe Randrianarimanana,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24 février 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En Ukraine occupée, les écoliers sous surveillance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Poline Tchoubar et Adrien Sahli,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24 février 2025.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Guerre en Ukraine : à l'ONU, les Etats-Unis votent avec la Russie, pour une paix rapide, sans condamnation de Moscou, ni défense des frontières de Kiev</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France info</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25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Guerre en Ukraine : derrière les sourires de façade entre Macron et Trump, un mur se dresse entre les Etats-Unis et l’Europe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Benjamin Delille et Julien Gester,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Libération</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24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7">
                  <a:extLst>
                    <a:ext uri="{A12FA001-AC4F-418D-AE19-62706E023703}">
                      <ahyp:hlinkClr xmlns:ahyp="http://schemas.microsoft.com/office/drawing/2018/hyperlinkcolor" val="tx"/>
                    </a:ext>
                  </a:extLst>
                </a:hlinkClick>
              </a:rPr>
              <a:t>Guerre en Ukraine : quel bilan en 2024 et quelles perspectives en 2025 ?</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Alexis Feertchak,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Figaro</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17 janvier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8">
                  <a:extLst>
                    <a:ext uri="{A12FA001-AC4F-418D-AE19-62706E023703}">
                      <ahyp:hlinkClr xmlns:ahyp="http://schemas.microsoft.com/office/drawing/2018/hyperlinkcolor" val="tx"/>
                    </a:ext>
                  </a:extLst>
                </a:hlinkClick>
              </a:rPr>
              <a:t>Guerre entre l'Ukraine et la Russie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dossier thématique de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Libération</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9">
                  <a:extLst>
                    <a:ext uri="{A12FA001-AC4F-418D-AE19-62706E023703}">
                      <ahyp:hlinkClr xmlns:ahyp="http://schemas.microsoft.com/office/drawing/2018/hyperlinkcolor" val="tx"/>
                    </a:ext>
                  </a:extLst>
                </a:hlinkClick>
              </a:rPr>
              <a:t>"Ils veulent détruire tout ce qui est ukrainien" : la russification forcée des territoires occupés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Guillaume Ptak,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23 février 2025.</a:t>
            </a:r>
          </a:p>
        </p:txBody>
      </p:sp>
    </p:spTree>
    <p:extLst>
      <p:ext uri="{BB962C8B-B14F-4D97-AF65-F5344CB8AC3E}">
        <p14:creationId xmlns:p14="http://schemas.microsoft.com/office/powerpoint/2010/main" val="5803088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13D7AFDE-219E-452E-008A-92D2FD8A1BC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6972DB6-9D5B-8BF4-066F-BCF0DCBBAD77}"/>
              </a:ext>
            </a:extLst>
          </p:cNvPr>
          <p:cNvSpPr txBox="1"/>
          <p:nvPr/>
        </p:nvSpPr>
        <p:spPr>
          <a:xfrm>
            <a:off x="914400" y="266700"/>
            <a:ext cx="4610100" cy="1077218"/>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7200" b="0" i="0" u="none" strike="noStrike" kern="1200" cap="none" spc="0" normalizeH="0" baseline="0" noProof="0" dirty="0">
                <a:ln>
                  <a:noFill/>
                </a:ln>
                <a:solidFill>
                  <a:srgbClr val="FFFFFF"/>
                </a:solidFill>
                <a:effectLst/>
                <a:uLnTx/>
                <a:uFillTx/>
                <a:latin typeface="Glacial Indifference"/>
                <a:ea typeface="+mn-ea"/>
                <a:cs typeface="+mn-cs"/>
              </a:rPr>
              <a:t>S</a:t>
            </a:r>
            <a:r>
              <a:rPr kumimoji="0" lang="fr-FR" sz="7200" b="0" i="0" u="none" strike="noStrike" kern="1200" cap="none" spc="0" normalizeH="0" baseline="0" noProof="0" dirty="0">
                <a:ln>
                  <a:noFill/>
                </a:ln>
                <a:solidFill>
                  <a:srgbClr val="F9FAFD"/>
                </a:solidFill>
                <a:effectLst/>
                <a:uLnTx/>
                <a:uFillTx/>
                <a:latin typeface="Glacial Indifference"/>
                <a:ea typeface="+mn-ea"/>
                <a:cs typeface="+mn-cs"/>
              </a:rPr>
              <a:t>itographie</a:t>
            </a:r>
            <a:endParaRPr kumimoji="0" lang="fr-FR" sz="7200" b="0" i="0" u="none" strike="noStrike" kern="1200" cap="none" spc="0" normalizeH="0" baseline="0" noProof="0" dirty="0">
              <a:ln>
                <a:noFill/>
              </a:ln>
              <a:solidFill>
                <a:srgbClr val="FFFFFF"/>
              </a:solidFill>
              <a:effectLst/>
              <a:uLnTx/>
              <a:uFillTx/>
              <a:latin typeface="Glacial Indifference"/>
              <a:ea typeface="+mn-ea"/>
              <a:cs typeface="+mn-cs"/>
            </a:endParaRPr>
          </a:p>
        </p:txBody>
      </p:sp>
      <p:sp>
        <p:nvSpPr>
          <p:cNvPr id="4" name="TextBox 4">
            <a:extLst>
              <a:ext uri="{FF2B5EF4-FFF2-40B4-BE49-F238E27FC236}">
                <a16:creationId xmlns:a16="http://schemas.microsoft.com/office/drawing/2014/main" id="{BB775004-5DDD-BB01-AEC0-51BA7DD06BAA}"/>
              </a:ext>
            </a:extLst>
          </p:cNvPr>
          <p:cNvSpPr txBox="1"/>
          <p:nvPr/>
        </p:nvSpPr>
        <p:spPr>
          <a:xfrm>
            <a:off x="990600" y="1638300"/>
            <a:ext cx="16383000" cy="820121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2">
                  <a:extLst>
                    <a:ext uri="{A12FA001-AC4F-418D-AE19-62706E023703}">
                      <ahyp:hlinkClr xmlns:ahyp="http://schemas.microsoft.com/office/drawing/2018/hyperlinkcolor" val="tx"/>
                    </a:ext>
                  </a:extLst>
                </a:hlinkClick>
              </a:rPr>
              <a:t>Kiev ou Kyiv ? Le dilemme des médias français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Clémentine Goldszal,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 mars 2022.</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3">
                  <a:extLst>
                    <a:ext uri="{A12FA001-AC4F-418D-AE19-62706E023703}">
                      <ahyp:hlinkClr xmlns:ahyp="http://schemas.microsoft.com/office/drawing/2018/hyperlinkcolor" val="tx"/>
                    </a:ext>
                  </a:extLst>
                </a:hlinkClick>
              </a:rPr>
              <a:t>"Le monde n’avait pas vu une telle guerre depuis longtemps, à si grande échelle et si sanglante pour les combattants" : trois ans de guerre en Ukraine racontés par les soldats ukrainiens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Rémy Ourdan,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24 février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4">
                  <a:extLst>
                    <a:ext uri="{A12FA001-AC4F-418D-AE19-62706E023703}">
                      <ahyp:hlinkClr xmlns:ahyp="http://schemas.microsoft.com/office/drawing/2018/hyperlinkcolor" val="tx"/>
                    </a:ext>
                  </a:extLst>
                </a:hlinkClick>
              </a:rPr>
              <a:t>L'exécutif sommé de revoir sa politique étrangère de la droite jusqu'au PS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Marc de Boni, Arthur Berdah et Jean-Baptiste Garat,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 Figaro</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14 novembre 2015.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5">
                  <a:extLst>
                    <a:ext uri="{A12FA001-AC4F-418D-AE19-62706E023703}">
                      <ahyp:hlinkClr xmlns:ahyp="http://schemas.microsoft.com/office/drawing/2018/hyperlinkcolor" val="tx"/>
                    </a:ext>
                  </a:extLst>
                </a:hlinkClick>
              </a:rPr>
              <a:t>Propagande, torture et collaboration : en Ukraine occupée, plongée dans la "terreur silencieuse"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Clara Marchaud, </a:t>
            </a:r>
            <a:r>
              <a:rPr kumimoji="0" lang="fr-FR" sz="2800" b="0" i="1" u="none" strike="noStrike" kern="1200" cap="none" spc="0" normalizeH="0" baseline="0" noProof="0" dirty="0">
                <a:ln>
                  <a:noFill/>
                </a:ln>
                <a:solidFill>
                  <a:prstClr val="white"/>
                </a:solidFill>
                <a:effectLst/>
                <a:uLnTx/>
                <a:uFillTx/>
                <a:latin typeface="Glacial Indifference" panose="020B0604020202020204" charset="0"/>
                <a:ea typeface="+mn-ea"/>
                <a:cs typeface="+mn-cs"/>
              </a:rPr>
              <a:t>L’Express</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le 6 janvier 2025.</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6">
                  <a:extLst>
                    <a:ext uri="{A12FA001-AC4F-418D-AE19-62706E023703}">
                      <ahyp:hlinkClr xmlns:ahyp="http://schemas.microsoft.com/office/drawing/2018/hyperlinkcolor" val="tx"/>
                    </a:ext>
                  </a:extLst>
                </a:hlinkClick>
              </a:rPr>
              <a:t>Réponse de l’OTAN à l’invasion de l’Ukraine par la Russie</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sur le site officiel de l’OTAN.</a:t>
            </a: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7">
                  <a:extLst>
                    <a:ext uri="{A12FA001-AC4F-418D-AE19-62706E023703}">
                      <ahyp:hlinkClr xmlns:ahyp="http://schemas.microsoft.com/office/drawing/2018/hyperlinkcolor" val="tx"/>
                    </a:ext>
                  </a:extLst>
                </a:hlinkClick>
              </a:rPr>
              <a:t>Ukraine : point de situation</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sur le site du Ministère des Armées.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a:t>
            </a:r>
            <a:r>
              <a:rPr kumimoji="0" lang="fr-FR" sz="2800" b="0" i="0" u="none" strike="noStrike" kern="1200" cap="none" spc="0" normalizeH="0" baseline="0" noProof="0" dirty="0">
                <a:ln>
                  <a:noFill/>
                </a:ln>
                <a:solidFill>
                  <a:prstClr val="white">
                    <a:lumMod val="95000"/>
                  </a:prstClr>
                </a:solidFill>
                <a:effectLst/>
                <a:uLnTx/>
                <a:uFillTx/>
                <a:latin typeface="Glacial Indifference" panose="020B0604020202020204" charset="0"/>
                <a:ea typeface="+mn-ea"/>
                <a:cs typeface="+mn-cs"/>
                <a:hlinkClick r:id="rId8">
                  <a:extLst>
                    <a:ext uri="{A12FA001-AC4F-418D-AE19-62706E023703}">
                      <ahyp:hlinkClr xmlns:ahyp="http://schemas.microsoft.com/office/drawing/2018/hyperlinkcolor" val="tx"/>
                    </a:ext>
                  </a:extLst>
                </a:hlinkClick>
              </a:rPr>
              <a:t>Ukraine: Vladimir Poutine a employé le mot guerre pour la première fois depuis le début du conflit</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 », Jules Fresard,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BFMTV</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23 décembre 2022</a:t>
            </a:r>
            <a:r>
              <a:rPr kumimoji="0" lang="fr-FR" sz="2800" b="0" i="0" u="none" strike="noStrike" kern="1200" cap="none" spc="0" normalizeH="0" baseline="0" noProof="0" dirty="0">
                <a:ln>
                  <a:noFill/>
                </a:ln>
                <a:solidFill>
                  <a:prstClr val="white"/>
                </a:solidFill>
                <a:effectLst/>
                <a:uLnTx/>
                <a:uFillTx/>
                <a:latin typeface="Glacial Indifference" panose="020B0604020202020204" charset="0"/>
                <a:ea typeface="+mn-ea"/>
                <a:cs typeface="+mn-cs"/>
              </a:rPr>
              <a:t>.</a:t>
            </a:r>
            <a:endPar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p:txBody>
      </p:sp>
    </p:spTree>
    <p:extLst>
      <p:ext uri="{BB962C8B-B14F-4D97-AF65-F5344CB8AC3E}">
        <p14:creationId xmlns:p14="http://schemas.microsoft.com/office/powerpoint/2010/main" val="12524534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3668C24-EAD2-4349-0961-1435954A302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1FA6740-C53E-06F0-82B0-508D9DDECB92}"/>
              </a:ext>
            </a:extLst>
          </p:cNvPr>
          <p:cNvSpPr txBox="1"/>
          <p:nvPr/>
        </p:nvSpPr>
        <p:spPr>
          <a:xfrm>
            <a:off x="990600" y="1195586"/>
            <a:ext cx="15354300" cy="1128514"/>
          </a:xfrm>
          <a:prstGeom prst="rect">
            <a:avLst/>
          </a:prstGeom>
        </p:spPr>
        <p:txBody>
          <a:bodyPr wrap="square" lIns="0" tIns="0" rIns="0" bIns="0" rtlCol="0" anchor="t">
            <a:spAutoFit/>
          </a:bodyPr>
          <a:lstStyle/>
          <a:p>
            <a:pPr marL="0" marR="0" lvl="0" indent="0" algn="l" defTabSz="914400" rtl="0" eaLnBrk="1" fontAlgn="auto" latinLnBrk="0" hangingPunct="1">
              <a:lnSpc>
                <a:spcPts val="8799"/>
              </a:lnSpc>
              <a:spcBef>
                <a:spcPts val="0"/>
              </a:spcBef>
              <a:spcAft>
                <a:spcPts val="0"/>
              </a:spcAft>
              <a:buClrTx/>
              <a:buSzTx/>
              <a:buFontTx/>
              <a:buNone/>
              <a:tabLst/>
              <a:defRPr/>
            </a:pPr>
            <a:r>
              <a:rPr kumimoji="0" lang="fr-FR" sz="8000" b="0" i="0" u="none" strike="noStrike" kern="1200" cap="none" spc="0" normalizeH="0" baseline="0" noProof="0" dirty="0">
                <a:ln>
                  <a:noFill/>
                </a:ln>
                <a:solidFill>
                  <a:srgbClr val="F9FAFD"/>
                </a:solidFill>
                <a:effectLst/>
                <a:uLnTx/>
                <a:uFillTx/>
                <a:latin typeface="Glacial Indifference"/>
                <a:ea typeface="+mn-ea"/>
                <a:cs typeface="+mn-cs"/>
              </a:rPr>
              <a:t>Entre Israël et Palestine</a:t>
            </a:r>
          </a:p>
        </p:txBody>
      </p:sp>
    </p:spTree>
    <p:extLst>
      <p:ext uri="{BB962C8B-B14F-4D97-AF65-F5344CB8AC3E}">
        <p14:creationId xmlns:p14="http://schemas.microsoft.com/office/powerpoint/2010/main" val="128321672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41BC36FF-5FFC-1270-6402-E4B97A43E91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1B644AD-F534-3C6D-04B0-22A61C6AECB2}"/>
              </a:ext>
            </a:extLst>
          </p:cNvPr>
          <p:cNvSpPr txBox="1"/>
          <p:nvPr/>
        </p:nvSpPr>
        <p:spPr>
          <a:xfrm>
            <a:off x="914400" y="190500"/>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6988102A-9838-4E3C-B22D-99393043A38C}"/>
              </a:ext>
            </a:extLst>
          </p:cNvPr>
          <p:cNvSpPr txBox="1"/>
          <p:nvPr/>
        </p:nvSpPr>
        <p:spPr>
          <a:xfrm>
            <a:off x="952500" y="1562100"/>
            <a:ext cx="16268700" cy="872751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 Israël-Hamas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"déplacer de force" les Palestiniens est une "sérieuse menace" pour le Moyen-Orient, selon l'Iran »</a:t>
            </a:r>
          </a:p>
          <a:p>
            <a:pPr marL="0" marR="0" lvl="0" indent="0" algn="r" defTabSz="914400" rtl="0" eaLnBrk="1" fontAlgn="auto" latinLnBrk="0" hangingPunct="1">
              <a:lnSpc>
                <a:spcPct val="110000"/>
              </a:lnSpc>
              <a:spcBef>
                <a:spcPts val="0"/>
              </a:spcBef>
              <a:spcAft>
                <a:spcPts val="12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Figaro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9 février 2025</a:t>
            </a:r>
          </a:p>
          <a:p>
            <a:pPr marL="0" marR="0" lvl="0" indent="0" algn="just" defTabSz="914400" rtl="0" eaLnBrk="1" fontAlgn="auto" latinLnBrk="0" hangingPunct="1">
              <a:spcBef>
                <a:spcPts val="0"/>
              </a:spcBef>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500 jours de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à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de captivité pour les otages du Hamas »</a:t>
            </a:r>
          </a:p>
          <a:p>
            <a:pPr marL="0" marR="0" lvl="0" indent="0" algn="r" defTabSz="914400" rtl="0" eaLnBrk="1" fontAlgn="auto" latinLnBrk="0" hangingPunct="1">
              <a:lnSpc>
                <a:spcPct val="110000"/>
              </a:lnSpc>
              <a:spcBef>
                <a:spcPts val="0"/>
              </a:spcBef>
              <a:spcAft>
                <a:spcPts val="12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17 février 2025</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spcBef>
                <a:spcPts val="0"/>
              </a:spcBef>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dans la bande de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Hamas annonce qu'il va libérer six otages israéliens samedi et restituer quatre corps à Israël jeudi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France info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18 février 2025</a:t>
            </a:r>
          </a:p>
          <a:p>
            <a:pPr marL="0" marR="0" lvl="0" indent="0" algn="r" defTabSz="914400" rtl="0" eaLnBrk="1" fontAlgn="auto" latinLnBrk="0" hangingPunct="1">
              <a:lnSpc>
                <a:spcPct val="110000"/>
              </a:lnSpc>
              <a:spcBef>
                <a:spcPts val="0"/>
              </a:spcBef>
              <a:buClrTx/>
              <a:buSzTx/>
              <a:buFontTx/>
              <a:buNone/>
              <a:tabLst/>
              <a:defRPr/>
            </a:pPr>
            <a:endParaRPr lang="fr-FR" sz="3400" dirty="0">
              <a:solidFill>
                <a:srgbClr val="F9FAFD"/>
              </a:solidFill>
              <a:latin typeface="Glacial Indifference" panose="020B0604020202020204" charset="0"/>
            </a:endParaRPr>
          </a:p>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Israël s'est dit prêt dimanche à reprendre les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combats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"à tout moment" dans la bande de Gaza où le Hamas l'accuse de mettre en péril la trêve en bloquant la libération convenue de prisonniers palestiniens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L’Express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21 février 2025</a:t>
            </a:r>
          </a:p>
        </p:txBody>
      </p:sp>
    </p:spTree>
    <p:extLst>
      <p:ext uri="{BB962C8B-B14F-4D97-AF65-F5344CB8AC3E}">
        <p14:creationId xmlns:p14="http://schemas.microsoft.com/office/powerpoint/2010/main" val="18865945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938C238-2B9F-520D-27B1-ABB94A017DA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EA6FC98-B71E-1513-7114-64A5B7E444BF}"/>
              </a:ext>
            </a:extLst>
          </p:cNvPr>
          <p:cNvSpPr txBox="1"/>
          <p:nvPr/>
        </p:nvSpPr>
        <p:spPr>
          <a:xfrm>
            <a:off x="914400" y="738386"/>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61D5AD74-1571-058F-82F5-EE05833D3EE3}"/>
              </a:ext>
            </a:extLst>
          </p:cNvPr>
          <p:cNvSpPr txBox="1"/>
          <p:nvPr/>
        </p:nvSpPr>
        <p:spPr>
          <a:xfrm>
            <a:off x="952500" y="2577294"/>
            <a:ext cx="16268700" cy="607140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5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Israël-Hamas</a:t>
            </a:r>
            <a:r>
              <a:rPr kumimoji="0" lang="fr-FR" sz="35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 Netanyahou ordonne de nouvelles opérations en Cisjordanie, la Palestine dénonce une "agression"</a:t>
            </a:r>
            <a:r>
              <a:rPr kumimoji="0" lang="fr-FR" sz="35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20 minutes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21 février 2025</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600"/>
              </a:spcAft>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à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les six otages libérés en Israël, la libération des prisonniers repoussée »</a:t>
            </a:r>
          </a:p>
          <a:p>
            <a:pPr marL="0" marR="0" lvl="0" indent="0" algn="r" defTabSz="914400" rtl="0" eaLnBrk="1" fontAlgn="auto" latinLnBrk="0" hangingPunct="1">
              <a:lnSpc>
                <a:spcPct val="110000"/>
              </a:lnSpc>
              <a:spcBef>
                <a:spcPts val="0"/>
              </a:spcBef>
              <a:spcAft>
                <a:spcPts val="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Libération</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22 février 2025</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600"/>
              </a:spcAft>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à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le Hamas libère six nouveaux otages israéliens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22 février 2025</a:t>
            </a:r>
          </a:p>
        </p:txBody>
      </p:sp>
    </p:spTree>
    <p:extLst>
      <p:ext uri="{BB962C8B-B14F-4D97-AF65-F5344CB8AC3E}">
        <p14:creationId xmlns:p14="http://schemas.microsoft.com/office/powerpoint/2010/main" val="4052326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1E2D1CE-BD64-FE76-8E2B-0D86D266CF4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BB881CC-D57D-E31D-7B7D-59FBF7C5AFA7}"/>
              </a:ext>
            </a:extLst>
          </p:cNvPr>
          <p:cNvSpPr txBox="1"/>
          <p:nvPr/>
        </p:nvSpPr>
        <p:spPr>
          <a:xfrm>
            <a:off x="914400" y="357386"/>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C2ADC336-D1B1-2359-199D-47A14989DBD9}"/>
              </a:ext>
            </a:extLst>
          </p:cNvPr>
          <p:cNvSpPr txBox="1"/>
          <p:nvPr/>
        </p:nvSpPr>
        <p:spPr>
          <a:xfrm>
            <a:off x="952500" y="1843703"/>
            <a:ext cx="16268700" cy="817659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au Proche-Orient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l'armée israélienne annonce relever son "niveau d'alerte opérationnelle" autour de la bande de Gaza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France info</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23 février 2025</a:t>
            </a:r>
          </a:p>
          <a:p>
            <a:pPr marL="0" marR="0" lvl="0" indent="0" algn="just" defTabSz="914400" rtl="0" eaLnBrk="1" fontAlgn="auto" latinLnBrk="0" hangingPunct="1">
              <a:lnSpc>
                <a:spcPct val="110000"/>
              </a:lnSpc>
              <a:spcBef>
                <a:spcPts val="0"/>
              </a:spcBef>
              <a:buClrTx/>
              <a:buSzTx/>
              <a:buFontTx/>
              <a:buNone/>
              <a:tabLst/>
              <a:defRPr/>
            </a:pPr>
            <a:endPar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En Cisjordanie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occupée</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Israël vide des camps de réfugiés palestiniens, ses soldats ont pour ordre d’empêcher leur retour</a:t>
            </a:r>
          </a:p>
          <a:p>
            <a:pPr marL="0" marR="0" lvl="0" indent="0" algn="just" defTabSz="914400" rtl="0" eaLnBrk="1" fontAlgn="auto" latinLnBrk="0" hangingPunct="1">
              <a:lnSpc>
                <a:spcPct val="110000"/>
              </a:lnSpc>
              <a:spcBef>
                <a:spcPts val="0"/>
              </a:spcBef>
              <a:spcAft>
                <a:spcPts val="1200"/>
              </a:spcAft>
              <a:buClrTx/>
              <a:buSzTx/>
              <a:buFontTx/>
              <a:buNone/>
              <a:tabLst/>
              <a:defRPr/>
            </a:pPr>
            <a:r>
              <a:rPr lang="fr-FR" sz="3400" u="none" dirty="0">
                <a:solidFill>
                  <a:srgbClr val="F9FAFD"/>
                </a:solidFill>
                <a:latin typeface="Glacial Indifference" panose="020B0604020202020204" charset="0"/>
              </a:rPr>
              <a:t>[…] Baptisée "Mur de Fer", cette opération a été lancée le 21 janvier, 48 heures après l’entrée en vigueur d’un fragile cessez-le-feu </a:t>
            </a:r>
            <a:r>
              <a:rPr lang="fr-FR" sz="3400" u="sng" dirty="0">
                <a:solidFill>
                  <a:srgbClr val="F9FAFD"/>
                </a:solidFill>
                <a:latin typeface="Glacial Indifference" panose="020B0604020202020204" charset="0"/>
              </a:rPr>
              <a:t>entre Israël et le mouvement islamiste palestinien Hamas</a:t>
            </a:r>
            <a:r>
              <a:rPr lang="fr-FR" sz="3400" u="none" dirty="0">
                <a:solidFill>
                  <a:srgbClr val="F9FAFD"/>
                </a:solidFill>
                <a:latin typeface="Glacial Indifference" panose="020B0604020202020204" charset="0"/>
              </a:rPr>
              <a:t>. Israël </a:t>
            </a:r>
            <a:r>
              <a:rPr lang="fr-FR" sz="3400" u="sng" dirty="0">
                <a:solidFill>
                  <a:srgbClr val="F9FAFD"/>
                </a:solidFill>
                <a:latin typeface="Glacial Indifference" panose="020B0604020202020204" charset="0"/>
              </a:rPr>
              <a:t>occupe</a:t>
            </a:r>
            <a:r>
              <a:rPr lang="fr-FR" sz="3400" u="none" dirty="0">
                <a:solidFill>
                  <a:srgbClr val="F9FAFD"/>
                </a:solidFill>
                <a:latin typeface="Glacial Indifference" panose="020B0604020202020204" charset="0"/>
              </a:rPr>
              <a:t> la Cisjordanie depuis 1967</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Nouvel Obs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23 février 2025</a:t>
            </a: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r" defTabSz="914400" rtl="0" eaLnBrk="1" fontAlgn="auto" latinLnBrk="0" hangingPunct="1">
              <a:lnSpc>
                <a:spcPct val="110000"/>
              </a:lnSpc>
              <a:spcBef>
                <a:spcPts val="0"/>
              </a:spcBef>
              <a:buClrTx/>
              <a:buSzTx/>
              <a:buFontTx/>
              <a:buNone/>
              <a:tabLst/>
              <a:defRPr/>
            </a:pPr>
            <a:endPar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Benyamin Nétanyahou menace de reprendre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à Gaza</a:t>
            </a: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 et étend les opérations militaires en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Cisjordanie occupée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24 février 2025</a:t>
            </a:r>
          </a:p>
        </p:txBody>
      </p:sp>
    </p:spTree>
    <p:extLst>
      <p:ext uri="{BB962C8B-B14F-4D97-AF65-F5344CB8AC3E}">
        <p14:creationId xmlns:p14="http://schemas.microsoft.com/office/powerpoint/2010/main" val="9245550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DEDCF21-A3DD-6AB7-A49D-B4866A88E4A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DA39FA2-9251-CE53-29AF-9D411D861CA0}"/>
              </a:ext>
            </a:extLst>
          </p:cNvPr>
          <p:cNvSpPr txBox="1"/>
          <p:nvPr/>
        </p:nvSpPr>
        <p:spPr>
          <a:xfrm>
            <a:off x="838200" y="266700"/>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09D5D6E9-3885-1B05-0E41-DECE4F5C81F8}"/>
              </a:ext>
            </a:extLst>
          </p:cNvPr>
          <p:cNvSpPr txBox="1"/>
          <p:nvPr/>
        </p:nvSpPr>
        <p:spPr>
          <a:xfrm>
            <a:off x="914400" y="1638300"/>
            <a:ext cx="16268700" cy="8596199"/>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Recoloniser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rêve plus si fou de certains Israéliens</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Israël-Hamas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Défendue par la frange la plus radicale de l’Etat hébreu, l’idée d’un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retour des colonies dans la bande de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son chemin dans la société israélienne »</a:t>
            </a:r>
          </a:p>
          <a:p>
            <a:pPr marL="0" marR="0" lvl="0" indent="0" algn="r" defTabSz="914400" rtl="0" eaLnBrk="1" fontAlgn="auto" latinLnBrk="0" hangingPunct="1">
              <a:lnSpc>
                <a:spcPct val="11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L’Express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 mars 2024</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En pleine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contre Gaza</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Israël relance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colonisation en Cisjordanie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colonisation israélienne en Cisjordanie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se poursuit de plus belle, avec le feu vert donné à la construction de 3.500 logements dans deux nouvelles colonies, malgré un durcissement très net des critiques américaines »</a:t>
            </a:r>
          </a:p>
          <a:p>
            <a:pPr marL="0" marR="0" lvl="0" indent="0" algn="r" defTabSz="914400" rtl="0" eaLnBrk="1" fontAlgn="auto" latinLnBrk="0" hangingPunct="1">
              <a:lnSpc>
                <a:spcPct val="11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4 mars 2024</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Israël-Hamas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pendant que le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fait rage à Gaza, 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colonisation</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s’emballe en Cisjordanie »</a:t>
            </a:r>
          </a:p>
          <a:p>
            <a:pPr marL="0" marR="0" lvl="0" indent="0" algn="r" defTabSz="914400" rtl="0" eaLnBrk="1" fontAlgn="auto" latinLnBrk="0" hangingPunct="1">
              <a:lnSpc>
                <a:spcPct val="100000"/>
              </a:lnSpc>
              <a:spcBef>
                <a:spcPts val="0"/>
              </a:spcBef>
              <a:spcAft>
                <a:spcPts val="48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10 février 2024</a:t>
            </a:r>
          </a:p>
        </p:txBody>
      </p:sp>
    </p:spTree>
    <p:extLst>
      <p:ext uri="{BB962C8B-B14F-4D97-AF65-F5344CB8AC3E}">
        <p14:creationId xmlns:p14="http://schemas.microsoft.com/office/powerpoint/2010/main" val="1477801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229A425F-8F9C-2892-C778-B74425C35FE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0E3EB81-1F86-6EF4-1E0B-A963A481773B}"/>
              </a:ext>
            </a:extLst>
          </p:cNvPr>
          <p:cNvSpPr txBox="1"/>
          <p:nvPr/>
        </p:nvSpPr>
        <p:spPr>
          <a:xfrm>
            <a:off x="10287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9CB07A49-49FA-7C07-268D-05E4D8C8C6FF}"/>
              </a:ext>
            </a:extLst>
          </p:cNvPr>
          <p:cNvSpPr txBox="1"/>
          <p:nvPr/>
        </p:nvSpPr>
        <p:spPr>
          <a:xfrm>
            <a:off x="1076827" y="3003709"/>
            <a:ext cx="16220573" cy="5093702"/>
          </a:xfrm>
          <a:prstGeom prst="rect">
            <a:avLst/>
          </a:prstGeom>
        </p:spPr>
        <p:txBody>
          <a:bodyPr wrap="square" lIns="0" tIns="0" rIns="0" bIns="0" rtlCol="0" anchor="t">
            <a:spAutoFit/>
          </a:bodyPr>
          <a:lstStyle/>
          <a:p>
            <a:pPr marL="0" lvl="0" indent="0" algn="just"/>
            <a:r>
              <a:rPr lang="fr-FR" sz="3600" u="none" dirty="0">
                <a:solidFill>
                  <a:srgbClr val="F9FAFD"/>
                </a:solidFill>
                <a:latin typeface="Glacial Indifference" panose="020B0604020202020204" charset="0"/>
              </a:rPr>
              <a:t>Selon Bourdieu, c’est un « échec » de vouloir analyser un discours sur la base de critères strictement linguistiques uniquement. </a:t>
            </a:r>
            <a:r>
              <a:rPr lang="fr-FR" sz="3600" dirty="0">
                <a:solidFill>
                  <a:srgbClr val="F9FAFD"/>
                </a:solidFill>
                <a:latin typeface="Glacial Indifference" panose="020B0604020202020204" charset="0"/>
              </a:rPr>
              <a:t>Il est en revanche essentiel de tenir compte des </a:t>
            </a:r>
            <a:r>
              <a:rPr lang="fr-FR" sz="3600" u="sng" dirty="0">
                <a:solidFill>
                  <a:srgbClr val="F9FAFD"/>
                </a:solidFill>
                <a:latin typeface="Glacial Indifference" panose="020B0604020202020204" charset="0"/>
              </a:rPr>
              <a:t>conditions sociales et relationnelles</a:t>
            </a:r>
            <a:r>
              <a:rPr lang="fr-FR" sz="3600" dirty="0">
                <a:solidFill>
                  <a:srgbClr val="F9FAFD"/>
                </a:solidFill>
                <a:latin typeface="Glacial Indifference" panose="020B0604020202020204" charset="0"/>
              </a:rPr>
              <a:t> dans lesquelles un discours s’inscrit.</a:t>
            </a:r>
          </a:p>
          <a:p>
            <a:pPr marL="0" lvl="0" indent="0" algn="just"/>
            <a:endParaRPr lang="fr-FR" sz="3600" dirty="0">
              <a:solidFill>
                <a:srgbClr val="F9FAFD"/>
              </a:solidFill>
              <a:latin typeface="Glacial Indifference" panose="020B0604020202020204" charset="0"/>
            </a:endParaRPr>
          </a:p>
          <a:p>
            <a:pPr marL="0" lvl="0" indent="0" algn="just">
              <a:spcAft>
                <a:spcPts val="1800"/>
              </a:spcAft>
            </a:pPr>
            <a:r>
              <a:rPr lang="fr-FR" sz="3600" u="none" dirty="0">
                <a:solidFill>
                  <a:srgbClr val="F9FAFD"/>
                </a:solidFill>
                <a:latin typeface="Glacial Indifference" panose="020B0604020202020204" charset="0"/>
              </a:rPr>
              <a:t>D’ailleurs, « la grammaire ne définit que très partiellement le sens » et ce n’est qu’</a:t>
            </a:r>
            <a:r>
              <a:rPr lang="fr-FR" sz="3600" dirty="0">
                <a:solidFill>
                  <a:srgbClr val="F9FAFD"/>
                </a:solidFill>
                <a:latin typeface="Glacial Indifference" panose="020B0604020202020204" charset="0"/>
              </a:rPr>
              <a:t>en fonction du </a:t>
            </a:r>
            <a:r>
              <a:rPr lang="fr-FR" sz="3600" u="none" dirty="0">
                <a:solidFill>
                  <a:srgbClr val="F9FAFD"/>
                </a:solidFill>
                <a:latin typeface="Glacial Indifference" panose="020B0604020202020204" charset="0"/>
              </a:rPr>
              <a:t>contexte, des sujets parlants concernés et des relations entre eux, qu’un discours acquiert un certain sens.</a:t>
            </a:r>
          </a:p>
          <a:p>
            <a:pPr marL="0" lvl="0" indent="0" algn="r"/>
            <a:r>
              <a:rPr kumimoji="0" lang="fr-FR" sz="28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Bourdieu,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 que parler veut dire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14.</a:t>
            </a:r>
            <a:endParaRPr lang="fr-FR" sz="2800" u="none" dirty="0">
              <a:solidFill>
                <a:srgbClr val="F9FAFD"/>
              </a:solidFill>
              <a:latin typeface="Glacial Indifference" panose="020B0604020202020204" charset="0"/>
            </a:endParaRPr>
          </a:p>
        </p:txBody>
      </p:sp>
    </p:spTree>
    <p:extLst>
      <p:ext uri="{BB962C8B-B14F-4D97-AF65-F5344CB8AC3E}">
        <p14:creationId xmlns:p14="http://schemas.microsoft.com/office/powerpoint/2010/main" val="6989056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5546DF2-AA04-618E-6C07-C6D26342CDB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998938B-CABE-60F0-A64A-89CC114F33BF}"/>
              </a:ext>
            </a:extLst>
          </p:cNvPr>
          <p:cNvSpPr txBox="1"/>
          <p:nvPr/>
        </p:nvSpPr>
        <p:spPr>
          <a:xfrm>
            <a:off x="952500" y="38100"/>
            <a:ext cx="14592300" cy="1077218"/>
          </a:xfrm>
          <a:prstGeom prst="rect">
            <a:avLst/>
          </a:prstGeom>
        </p:spPr>
        <p:txBody>
          <a:bodyPr wrap="square" lIns="0" tIns="0" rIns="0" bIns="0" rtlCol="0" anchor="t">
            <a:spAutoFit/>
          </a:bodyPr>
          <a:lstStyle/>
          <a:p>
            <a:pPr>
              <a:lnSpc>
                <a:spcPts val="8799"/>
              </a:lnSpc>
            </a:pPr>
            <a:r>
              <a:rPr lang="fr-FR" sz="72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A1198426-AE11-F266-0A6E-0AC17312DDFC}"/>
              </a:ext>
            </a:extLst>
          </p:cNvPr>
          <p:cNvSpPr txBox="1"/>
          <p:nvPr/>
        </p:nvSpPr>
        <p:spPr>
          <a:xfrm>
            <a:off x="952500" y="1185726"/>
            <a:ext cx="16421100" cy="9291774"/>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Gaza : devant la Cour internationale de justice, le Nicaragua accuse l’Allemagne de faciliter un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Nicaragua avance, selon la CIJ [Court Internationale de Justice], qu’il existe "un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risque reconnu de génocide du peuple palestinien et, avant tout, de la population de la bande de Gaza</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a:t>
            </a:r>
          </a:p>
          <a:p>
            <a:pPr marL="0" marR="0" lvl="0" indent="0" algn="r" defTabSz="914400" rtl="0" eaLnBrk="1" fontAlgn="auto" latinLnBrk="0" hangingPunct="1">
              <a:lnSpc>
                <a:spcPct val="110000"/>
              </a:lnSpc>
              <a:spcBef>
                <a:spcPts val="0"/>
              </a:spcBef>
              <a:spcAft>
                <a:spcPts val="360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 mars 2024</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Lula compare la guerre à Gaza avec la Shoah […]</a:t>
            </a:r>
            <a:r>
              <a:rPr lang="fr-FR" sz="3300" dirty="0">
                <a:solidFill>
                  <a:srgbClr val="F9FAFD"/>
                </a:solidFill>
                <a:latin typeface="Glacial Indifference" panose="020B0604020202020204" charset="0"/>
              </a:rPr>
              <a:t> </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Conflit au Proche-Orient. Les présidents de la Colombie et de la Bolivie, deux pays voisins du Brésil, ont exprimé leur soutien à Lula, accusant à leur tour Israël de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r" defTabSz="914400" rtl="0" eaLnBrk="1" fontAlgn="auto" latinLnBrk="0" hangingPunct="1">
              <a:lnSpc>
                <a:spcPct val="110000"/>
              </a:lnSpc>
              <a:spcBef>
                <a:spcPts val="0"/>
              </a:spcBef>
              <a:spcAft>
                <a:spcPts val="360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L’Express</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21 février 2024</a:t>
            </a:r>
          </a:p>
          <a:p>
            <a:pPr marL="0" marR="0" lvl="0" indent="0" algn="just" defTabSz="914400" rtl="0" eaLnBrk="1" fontAlgn="auto" latinLnBrk="0" hangingPunct="1">
              <a:lnSpc>
                <a:spcPct val="110000"/>
              </a:lnSpc>
              <a:spcBef>
                <a:spcPts val="0"/>
              </a:spcBef>
              <a:spcAft>
                <a:spcPts val="60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Bande de Gaza : "Aujourd'hui, le risque de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n’est plus une opinion"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Cour internationale de justice appelle Israël à faire tout son possible pour empêcher tout acte de </a:t>
            </a:r>
            <a:r>
              <a:rPr kumimoji="0" lang="fr-FR" sz="33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"génocide"</a:t>
            </a:r>
            <a:r>
              <a:rPr kumimoji="0" lang="fr-FR" sz="33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contre le peuple palestinien et à laisser entrer l'aide humanitaire dans la bande de Gaza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28 janvier 2024</a:t>
            </a:r>
          </a:p>
        </p:txBody>
      </p:sp>
    </p:spTree>
    <p:extLst>
      <p:ext uri="{BB962C8B-B14F-4D97-AF65-F5344CB8AC3E}">
        <p14:creationId xmlns:p14="http://schemas.microsoft.com/office/powerpoint/2010/main" val="184964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440DEE6-ED32-A621-7DB7-0453B9BA0C3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4538490-8540-AE4A-1D69-A3BA126089F6}"/>
              </a:ext>
            </a:extLst>
          </p:cNvPr>
          <p:cNvSpPr txBox="1"/>
          <p:nvPr/>
        </p:nvSpPr>
        <p:spPr>
          <a:xfrm>
            <a:off x="914400" y="890786"/>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3EFC42CF-55CB-1E02-9A5A-8A7E0A425502}"/>
              </a:ext>
            </a:extLst>
          </p:cNvPr>
          <p:cNvSpPr txBox="1"/>
          <p:nvPr/>
        </p:nvSpPr>
        <p:spPr>
          <a:xfrm>
            <a:off x="952500" y="2552700"/>
            <a:ext cx="16497300" cy="7085016"/>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La communauté internationale tente de dissuader Israël d'une attaque sur Rafah</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Selon le « Washington Post », l'administration Biden et plusieurs pays arabes alliés des Etats-Unis travaillent à un plan global destiné à établir une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paix israélo-palestinienne</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durable. Joe Biden et Benyamin Netanyahou se sont à nouveau parlé au téléphone ».</a:t>
            </a:r>
          </a:p>
          <a:p>
            <a:pPr marL="0" marR="0" lvl="0" indent="0" algn="r" defTabSz="914400" rtl="0" eaLnBrk="1" fontAlgn="auto" latinLnBrk="0" hangingPunct="1">
              <a:lnSpc>
                <a:spcPct val="110000"/>
              </a:lnSpc>
              <a:spcBef>
                <a:spcPts val="0"/>
              </a:spcBef>
              <a:spcAft>
                <a:spcPts val="3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Echos</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le 16 février 2024</a:t>
            </a:r>
          </a:p>
          <a:p>
            <a:pPr marL="0" marR="0" lvl="0" indent="0" algn="just" defTabSz="914400" rtl="0" eaLnBrk="1" fontAlgn="auto" latinLnBrk="0" hangingPunct="1">
              <a:lnSpc>
                <a:spcPct val="110000"/>
              </a:lnSpc>
              <a:spcBef>
                <a:spcPts val="0"/>
              </a:spcBef>
              <a:spcAft>
                <a:spcPts val="12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Proche-Orient :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Israël et Palestine, quelle paix</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La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guerre déclenchée en octobre 2023</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par l’attaque du </a:t>
            </a:r>
            <a:r>
              <a:rPr kumimoji="0" lang="fr-FR" sz="3400" b="0" i="0" u="sng" strike="noStrike" kern="1200" cap="none" spc="0" normalizeH="0" baseline="0" noProof="0" dirty="0">
                <a:ln>
                  <a:noFill/>
                </a:ln>
                <a:solidFill>
                  <a:srgbClr val="F9FAFD"/>
                </a:solidFill>
                <a:effectLst/>
                <a:uLnTx/>
                <a:uFillTx/>
                <a:latin typeface="Glacial Indifference" panose="020B0604020202020204" charset="0"/>
                <a:ea typeface="+mn-ea"/>
                <a:cs typeface="+mn-cs"/>
              </a:rPr>
              <a:t>mouvement islamiste palestinien Hamas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et les représailles israéliennes sur la bande de Gaza a prouvé de façon toujours plus violente l’impasse dans laquelle se trouve le processus de paix entre Israël et Palestine. Un cessez-le-feu peut-il être déclaré ? »</a:t>
            </a:r>
          </a:p>
          <a:p>
            <a:pPr marL="0" marR="0" lvl="0" indent="0" algn="r" defTabSz="914400" rtl="0" eaLnBrk="1" fontAlgn="auto" latinLnBrk="0" hangingPunct="1">
              <a:lnSpc>
                <a:spcPct val="100000"/>
              </a:lnSpc>
              <a:spcBef>
                <a:spcPts val="0"/>
              </a:spcBef>
              <a:spcAft>
                <a:spcPts val="3600"/>
              </a:spcAft>
              <a:buClrTx/>
              <a:buSzTx/>
              <a:buFontTx/>
              <a:buNone/>
              <a:tabLst/>
              <a:defRPr/>
            </a:pP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Dossier thématique</a:t>
            </a:r>
          </a:p>
        </p:txBody>
      </p:sp>
    </p:spTree>
    <p:extLst>
      <p:ext uri="{BB962C8B-B14F-4D97-AF65-F5344CB8AC3E}">
        <p14:creationId xmlns:p14="http://schemas.microsoft.com/office/powerpoint/2010/main" val="38801975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1A26C49-405D-1435-13A5-6B3A0CD07AA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A95DD9BC-BD64-AD3B-974D-19B8034F8C12}"/>
              </a:ext>
            </a:extLst>
          </p:cNvPr>
          <p:cNvSpPr txBox="1"/>
          <p:nvPr/>
        </p:nvSpPr>
        <p:spPr>
          <a:xfrm>
            <a:off x="914400" y="890786"/>
            <a:ext cx="14592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
        <p:nvSpPr>
          <p:cNvPr id="7" name="TextBox 7">
            <a:extLst>
              <a:ext uri="{FF2B5EF4-FFF2-40B4-BE49-F238E27FC236}">
                <a16:creationId xmlns:a16="http://schemas.microsoft.com/office/drawing/2014/main" id="{339A8757-6F34-C22E-90BE-688DAFE24B74}"/>
              </a:ext>
            </a:extLst>
          </p:cNvPr>
          <p:cNvSpPr txBox="1"/>
          <p:nvPr/>
        </p:nvSpPr>
        <p:spPr>
          <a:xfrm>
            <a:off x="952500" y="2552700"/>
            <a:ext cx="16268700" cy="6522427"/>
          </a:xfrm>
          <a:prstGeom prst="rect">
            <a:avLst/>
          </a:prstGeom>
        </p:spPr>
        <p:txBody>
          <a:bodyPr wrap="square" lIns="0" tIns="0" rIns="0" bIns="0" rtlCol="0" anchor="t">
            <a:spAutoFit/>
          </a:bodyPr>
          <a:lstStyle/>
          <a:p>
            <a:pPr marL="0" marR="0" lvl="0" indent="0" algn="just" defTabSz="914400" rtl="0" eaLnBrk="1" fontAlgn="auto" latinLnBrk="0" hangingPunct="1">
              <a:lnSpc>
                <a:spcPct val="110000"/>
              </a:lnSpc>
              <a:spcBef>
                <a:spcPts val="0"/>
              </a:spcBef>
              <a:spcAft>
                <a:spcPts val="36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Les titres des dossiers thématiques :</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Conflit israélo-palestinien », dans </a:t>
            </a:r>
            <a:r>
              <a:rPr kumimoji="0" lang="fr-FR" sz="36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Libération</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6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Guerre Israël-Hamas</a:t>
            </a: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 dans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Monde</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Guerre Israël-Hamas », dans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20 minutes</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Guerre à Gaza », dans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 Figaro</a:t>
            </a:r>
          </a:p>
          <a:p>
            <a:pPr algn="just">
              <a:lnSpc>
                <a:spcPct val="110000"/>
              </a:lnSpc>
              <a:spcAft>
                <a:spcPts val="1800"/>
              </a:spcAft>
              <a:defRPr/>
            </a:pPr>
            <a:r>
              <a:rPr kumimoji="0" lang="fr-FR" sz="34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Guerre à Gaza », dans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Tv5 Monde</a:t>
            </a:r>
            <a:endPar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endParaRP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Guerre au Moyen-Orient », dans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L’Express</a:t>
            </a:r>
          </a:p>
          <a:p>
            <a:pPr marL="0" marR="0" lvl="0" indent="0" algn="just" defTabSz="914400" rtl="0" eaLnBrk="1" fontAlgn="auto" latinLnBrk="0" hangingPunct="1">
              <a:lnSpc>
                <a:spcPct val="110000"/>
              </a:lnSpc>
              <a:spcBef>
                <a:spcPts val="0"/>
              </a:spcBef>
              <a:spcAft>
                <a:spcPts val="1800"/>
              </a:spcAft>
              <a:buClrTx/>
              <a:buSzTx/>
              <a:buFontTx/>
              <a:buNone/>
              <a:tabLst/>
              <a:defRPr/>
            </a:pPr>
            <a:r>
              <a:rPr kumimoji="0" lang="fr-FR" sz="34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Guerre au Proche-Orient », dans </a:t>
            </a:r>
            <a:r>
              <a:rPr kumimoji="0" lang="fr-FR" sz="34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France info</a:t>
            </a:r>
          </a:p>
        </p:txBody>
      </p:sp>
    </p:spTree>
    <p:extLst>
      <p:ext uri="{BB962C8B-B14F-4D97-AF65-F5344CB8AC3E}">
        <p14:creationId xmlns:p14="http://schemas.microsoft.com/office/powerpoint/2010/main" val="32920708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BBA8346-8594-A1FA-3DC0-A671F1525C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2DF3F92-514C-017A-99A4-C3A50CC3E0E7}"/>
              </a:ext>
            </a:extLst>
          </p:cNvPr>
          <p:cNvSpPr txBox="1"/>
          <p:nvPr/>
        </p:nvSpPr>
        <p:spPr>
          <a:xfrm>
            <a:off x="848227" y="2989302"/>
            <a:ext cx="15991973" cy="55399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Définitions de </a:t>
            </a:r>
            <a:r>
              <a:rPr lang="fr-FR" sz="3600" i="1" u="sng" dirty="0">
                <a:solidFill>
                  <a:srgbClr val="F9FAFD"/>
                </a:solidFill>
                <a:latin typeface="Glacial Indifference" panose="020B0604020202020204" charset="0"/>
              </a:rPr>
              <a:t>Guerre</a:t>
            </a:r>
            <a:r>
              <a:rPr lang="fr-FR" sz="3600" u="sng" dirty="0">
                <a:solidFill>
                  <a:srgbClr val="F9FAFD"/>
                </a:solidFill>
                <a:latin typeface="Glacial Indifference" panose="020B0604020202020204" charset="0"/>
              </a:rPr>
              <a:t> dans les dictionnaires juridiques</a:t>
            </a:r>
          </a:p>
        </p:txBody>
      </p:sp>
      <p:sp>
        <p:nvSpPr>
          <p:cNvPr id="3" name="TextBox 2">
            <a:extLst>
              <a:ext uri="{FF2B5EF4-FFF2-40B4-BE49-F238E27FC236}">
                <a16:creationId xmlns:a16="http://schemas.microsoft.com/office/drawing/2014/main" id="{A53A4794-3CB6-AF0E-C1BF-663FACE80D19}"/>
              </a:ext>
            </a:extLst>
          </p:cNvPr>
          <p:cNvSpPr txBox="1"/>
          <p:nvPr/>
        </p:nvSpPr>
        <p:spPr>
          <a:xfrm>
            <a:off x="762000" y="11955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5141267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3F1561-25B8-EE7A-8C95-6829531FE15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770B89B-0084-A812-A9CD-EF86152CB864}"/>
              </a:ext>
            </a:extLst>
          </p:cNvPr>
          <p:cNvSpPr txBox="1"/>
          <p:nvPr/>
        </p:nvSpPr>
        <p:spPr>
          <a:xfrm>
            <a:off x="914400" y="2705100"/>
            <a:ext cx="16383000" cy="4618187"/>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Guerre</a:t>
            </a:r>
            <a:r>
              <a:rPr lang="fr-FR" sz="3500" dirty="0">
                <a:solidFill>
                  <a:srgbClr val="F9FAFD"/>
                </a:solidFill>
                <a:latin typeface="Glacial Indifference" panose="020B0604020202020204" charset="0"/>
              </a:rPr>
              <a:t> [Droit international public]</a:t>
            </a:r>
          </a:p>
          <a:p>
            <a:pPr algn="just">
              <a:lnSpc>
                <a:spcPct val="110000"/>
              </a:lnSpc>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Lutte armée</a:t>
            </a: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entre États</a:t>
            </a:r>
            <a:r>
              <a:rPr lang="fr-FR" sz="3500" dirty="0">
                <a:solidFill>
                  <a:srgbClr val="F9FAFD"/>
                </a:solidFill>
                <a:latin typeface="Glacial Indifference" panose="020B0604020202020204" charset="0"/>
              </a:rPr>
              <a:t>, voulue par l’un d’eux au moins, et entreprise en vue d’un intérêt national ».</a:t>
            </a:r>
          </a:p>
          <a:p>
            <a:pPr algn="r">
              <a:lnSpc>
                <a:spcPct val="110000"/>
              </a:lnSpc>
            </a:pPr>
            <a:r>
              <a:rPr lang="fr-FR" sz="2800" i="1" dirty="0">
                <a:solidFill>
                  <a:srgbClr val="F9FAFD"/>
                </a:solidFill>
                <a:latin typeface="Glacial Indifference" panose="020B0604020202020204" charset="0"/>
              </a:rPr>
              <a:t>Lexique des termes juridiques</a:t>
            </a:r>
            <a:r>
              <a:rPr lang="fr-FR" sz="2800" dirty="0">
                <a:solidFill>
                  <a:srgbClr val="F9FAFD"/>
                </a:solidFill>
                <a:latin typeface="Glacial Indifference" panose="020B0604020202020204" charset="0"/>
              </a:rPr>
              <a:t> (20</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463.</a:t>
            </a:r>
          </a:p>
          <a:p>
            <a:pPr algn="r">
              <a:lnSpc>
                <a:spcPct val="110000"/>
              </a:lnSpc>
            </a:pPr>
            <a:endParaRPr lang="fr-FR" sz="3400" dirty="0">
              <a:solidFill>
                <a:srgbClr val="F9FAFD"/>
              </a:solidFill>
              <a:latin typeface="Glacial Indifference" panose="020B0604020202020204" charset="0"/>
            </a:endParaRPr>
          </a:p>
          <a:p>
            <a:pPr algn="just">
              <a:lnSpc>
                <a:spcPct val="110000"/>
              </a:lnSpc>
            </a:pPr>
            <a:endParaRPr lang="fr-FR" sz="3400" dirty="0">
              <a:solidFill>
                <a:srgbClr val="F9FAFD"/>
              </a:solidFill>
              <a:latin typeface="Glacial Indifference" panose="020B0604020202020204" charset="0"/>
            </a:endParaRPr>
          </a:p>
          <a:p>
            <a:pPr algn="just">
              <a:lnSpc>
                <a:spcPct val="110000"/>
              </a:lnSpc>
            </a:pPr>
            <a:r>
              <a:rPr lang="fr-FR" sz="3000" dirty="0">
                <a:solidFill>
                  <a:srgbClr val="F9FAFD"/>
                </a:solidFill>
                <a:latin typeface="Glacial Indifference" panose="020B0604020202020204" charset="0"/>
              </a:rPr>
              <a:t>Nota bene → Voir le </a:t>
            </a:r>
            <a:r>
              <a:rPr lang="fr-FR" sz="3000" i="1" dirty="0">
                <a:solidFill>
                  <a:srgbClr val="F9FAFD"/>
                </a:solidFill>
                <a:latin typeface="Glacial Indifference" panose="020B0604020202020204" charset="0"/>
              </a:rPr>
              <a:t>Lexique des termes juridiques</a:t>
            </a:r>
            <a:r>
              <a:rPr lang="fr-FR" sz="3000" dirty="0">
                <a:solidFill>
                  <a:srgbClr val="F9FAFD"/>
                </a:solidFill>
                <a:latin typeface="Glacial Indifference" panose="020B0604020202020204" charset="0"/>
              </a:rPr>
              <a:t> pour des classifications spécifiques de quelques typologies de guerres</a:t>
            </a:r>
          </a:p>
        </p:txBody>
      </p:sp>
      <p:sp>
        <p:nvSpPr>
          <p:cNvPr id="3" name="TextBox 2">
            <a:extLst>
              <a:ext uri="{FF2B5EF4-FFF2-40B4-BE49-F238E27FC236}">
                <a16:creationId xmlns:a16="http://schemas.microsoft.com/office/drawing/2014/main" id="{114F5BAC-A03D-62D1-FCBC-4A0DB976463B}"/>
              </a:ext>
            </a:extLst>
          </p:cNvPr>
          <p:cNvSpPr txBox="1"/>
          <p:nvPr/>
        </p:nvSpPr>
        <p:spPr>
          <a:xfrm>
            <a:off x="8382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8451071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3F1561-25B8-EE7A-8C95-6829531FE15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770B89B-0084-A812-A9CD-EF86152CB864}"/>
              </a:ext>
            </a:extLst>
          </p:cNvPr>
          <p:cNvSpPr txBox="1"/>
          <p:nvPr/>
        </p:nvSpPr>
        <p:spPr>
          <a:xfrm>
            <a:off x="838200" y="2781300"/>
            <a:ext cx="16535400" cy="2607380"/>
          </a:xfrm>
          <a:prstGeom prst="rect">
            <a:avLst/>
          </a:prstGeom>
        </p:spPr>
        <p:txBody>
          <a:bodyPr wrap="square" lIns="0" tIns="0" rIns="0" bIns="0" rtlCol="0" anchor="t">
            <a:spAutoFit/>
          </a:bodyPr>
          <a:lstStyle/>
          <a:p>
            <a:pPr algn="just">
              <a:lnSpc>
                <a:spcPct val="110000"/>
              </a:lnSpc>
              <a:spcAft>
                <a:spcPts val="1800"/>
              </a:spcAft>
            </a:pPr>
            <a:r>
              <a:rPr lang="fr-FR" sz="3500" dirty="0">
                <a:solidFill>
                  <a:srgbClr val="F9FAFD"/>
                </a:solidFill>
                <a:latin typeface="Glacial Indifference" panose="020B0604020202020204" charset="0"/>
              </a:rPr>
              <a:t>Guerre [Relations internationales]</a:t>
            </a:r>
          </a:p>
          <a:p>
            <a:pPr algn="just">
              <a:lnSpc>
                <a:spcPct val="110000"/>
              </a:lnSpc>
              <a:spcAft>
                <a:spcPts val="12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Conflit</a:t>
            </a:r>
            <a:r>
              <a:rPr lang="fr-FR" sz="3500" dirty="0">
                <a:solidFill>
                  <a:srgbClr val="F9FAFD"/>
                </a:solidFill>
                <a:latin typeface="Glacial Indifference" panose="020B0604020202020204" charset="0"/>
              </a:rPr>
              <a:t> entre des pays. Le conflit peut être </a:t>
            </a:r>
            <a:r>
              <a:rPr lang="fr-FR" sz="3500" u="sng" dirty="0">
                <a:solidFill>
                  <a:srgbClr val="F9FAFD"/>
                </a:solidFill>
                <a:latin typeface="Glacial Indifference" panose="020B0604020202020204" charset="0"/>
              </a:rPr>
              <a:t>armé</a:t>
            </a:r>
            <a:r>
              <a:rPr lang="fr-FR" sz="3500" dirty="0">
                <a:solidFill>
                  <a:srgbClr val="F9FAFD"/>
                </a:solidFill>
                <a:latin typeface="Glacial Indifference" panose="020B0604020202020204" charset="0"/>
              </a:rPr>
              <a:t> ou ne relever que de </a:t>
            </a:r>
            <a:r>
              <a:rPr lang="fr-FR" sz="3500" u="sng" dirty="0">
                <a:solidFill>
                  <a:srgbClr val="F9FAFD"/>
                </a:solidFill>
                <a:latin typeface="Glacial Indifference" panose="020B0604020202020204" charset="0"/>
              </a:rPr>
              <a:t>rapports éminemment tendus</a:t>
            </a:r>
            <a:r>
              <a:rPr lang="fr-FR" sz="3500" dirty="0">
                <a:solidFill>
                  <a:srgbClr val="F9FAFD"/>
                </a:solidFill>
                <a:latin typeface="Glacial Indifference" panose="020B0604020202020204" charset="0"/>
              </a:rPr>
              <a:t> (par exemple, la guerre froide) ».</a:t>
            </a:r>
          </a:p>
          <a:p>
            <a:pPr algn="r">
              <a:lnSpc>
                <a:spcPct val="110000"/>
              </a:lnSpc>
            </a:pPr>
            <a:r>
              <a:rPr lang="fr-FR" sz="2800" i="1" dirty="0">
                <a:solidFill>
                  <a:srgbClr val="F9FAFD"/>
                </a:solidFill>
                <a:latin typeface="Glacial Indifference" panose="020B0604020202020204" charset="0"/>
              </a:rPr>
              <a:t>Dictionnaire juridique</a:t>
            </a:r>
            <a:r>
              <a:rPr lang="fr-FR" sz="2800" dirty="0">
                <a:solidFill>
                  <a:srgbClr val="F9FAFD"/>
                </a:solidFill>
                <a:latin typeface="Glacial Indifference" panose="020B0604020202020204" charset="0"/>
              </a:rPr>
              <a:t> (2</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484.</a:t>
            </a:r>
          </a:p>
        </p:txBody>
      </p:sp>
      <p:sp>
        <p:nvSpPr>
          <p:cNvPr id="3" name="TextBox 2">
            <a:extLst>
              <a:ext uri="{FF2B5EF4-FFF2-40B4-BE49-F238E27FC236}">
                <a16:creationId xmlns:a16="http://schemas.microsoft.com/office/drawing/2014/main" id="{68278364-4D4B-CA46-6C49-9CC96B674965}"/>
              </a:ext>
            </a:extLst>
          </p:cNvPr>
          <p:cNvSpPr txBox="1"/>
          <p:nvPr/>
        </p:nvSpPr>
        <p:spPr>
          <a:xfrm>
            <a:off x="685800" y="7239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grpSp>
        <p:nvGrpSpPr>
          <p:cNvPr id="10" name="Gruppo 9">
            <a:extLst>
              <a:ext uri="{FF2B5EF4-FFF2-40B4-BE49-F238E27FC236}">
                <a16:creationId xmlns:a16="http://schemas.microsoft.com/office/drawing/2014/main" id="{BD1AFD5C-43CD-E0C6-1C74-F236DE80F90C}"/>
              </a:ext>
            </a:extLst>
          </p:cNvPr>
          <p:cNvGrpSpPr/>
          <p:nvPr/>
        </p:nvGrpSpPr>
        <p:grpSpPr>
          <a:xfrm>
            <a:off x="9706320" y="3266160"/>
            <a:ext cx="182160" cy="668160"/>
            <a:chOff x="9706320" y="3266160"/>
            <a:chExt cx="182160" cy="668160"/>
          </a:xfrm>
        </p:grpSpPr>
        <mc:AlternateContent xmlns:mc="http://schemas.openxmlformats.org/markup-compatibility/2006" xmlns:p14="http://schemas.microsoft.com/office/powerpoint/2010/main">
          <mc:Choice Requires="p14">
            <p:contentPart p14:bwMode="auto" r:id="rId3">
              <p14:nvContentPartPr>
                <p14:cNvPr id="5" name="Input penna 4">
                  <a:extLst>
                    <a:ext uri="{FF2B5EF4-FFF2-40B4-BE49-F238E27FC236}">
                      <a16:creationId xmlns:a16="http://schemas.microsoft.com/office/drawing/2014/main" id="{7E9C5D7C-C3B4-5584-669C-762E38EFF8D6}"/>
                    </a:ext>
                  </a:extLst>
                </p14:cNvPr>
                <p14:cNvContentPartPr/>
                <p14:nvPr/>
              </p14:nvContentPartPr>
              <p14:xfrm>
                <a:off x="9706320" y="3266160"/>
                <a:ext cx="182160" cy="668160"/>
              </p14:xfrm>
            </p:contentPart>
          </mc:Choice>
          <mc:Fallback xmlns="">
            <p:pic>
              <p:nvPicPr>
                <p:cNvPr id="5" name="Input penna 4">
                  <a:extLst>
                    <a:ext uri="{FF2B5EF4-FFF2-40B4-BE49-F238E27FC236}">
                      <a16:creationId xmlns:a16="http://schemas.microsoft.com/office/drawing/2014/main" id="{7E9C5D7C-C3B4-5584-669C-762E38EFF8D6}"/>
                    </a:ext>
                  </a:extLst>
                </p:cNvPr>
                <p:cNvPicPr/>
                <p:nvPr/>
              </p:nvPicPr>
              <p:blipFill>
                <a:blip r:embed="rId6"/>
                <a:stretch>
                  <a:fillRect/>
                </a:stretch>
              </p:blipFill>
              <p:spPr>
                <a:xfrm>
                  <a:off x="9700200" y="3260040"/>
                  <a:ext cx="194400" cy="680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put penna 6">
                  <a:extLst>
                    <a:ext uri="{FF2B5EF4-FFF2-40B4-BE49-F238E27FC236}">
                      <a16:creationId xmlns:a16="http://schemas.microsoft.com/office/drawing/2014/main" id="{1EC1B898-9CA1-DD95-C2C7-52A8A80609BA}"/>
                    </a:ext>
                  </a:extLst>
                </p14:cNvPr>
                <p14:cNvContentPartPr/>
                <p14:nvPr/>
              </p14:nvContentPartPr>
              <p14:xfrm>
                <a:off x="9855000" y="3725880"/>
                <a:ext cx="360" cy="360"/>
              </p14:xfrm>
            </p:contentPart>
          </mc:Choice>
          <mc:Fallback xmlns="">
            <p:pic>
              <p:nvPicPr>
                <p:cNvPr id="7" name="Input penna 6">
                  <a:extLst>
                    <a:ext uri="{FF2B5EF4-FFF2-40B4-BE49-F238E27FC236}">
                      <a16:creationId xmlns:a16="http://schemas.microsoft.com/office/drawing/2014/main" id="{1EC1B898-9CA1-DD95-C2C7-52A8A80609BA}"/>
                    </a:ext>
                  </a:extLst>
                </p:cNvPr>
                <p:cNvPicPr/>
                <p:nvPr/>
              </p:nvPicPr>
              <p:blipFill>
                <a:blip r:embed="rId8"/>
                <a:stretch>
                  <a:fillRect/>
                </a:stretch>
              </p:blipFill>
              <p:spPr>
                <a:xfrm>
                  <a:off x="9848880" y="3719760"/>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put penna 8">
                  <a:extLst>
                    <a:ext uri="{FF2B5EF4-FFF2-40B4-BE49-F238E27FC236}">
                      <a16:creationId xmlns:a16="http://schemas.microsoft.com/office/drawing/2014/main" id="{D113308D-55FB-D20B-2694-50447B584822}"/>
                    </a:ext>
                  </a:extLst>
                </p14:cNvPr>
                <p14:cNvContentPartPr/>
                <p14:nvPr/>
              </p14:nvContentPartPr>
              <p14:xfrm>
                <a:off x="9852120" y="3612120"/>
                <a:ext cx="360" cy="360"/>
              </p14:xfrm>
            </p:contentPart>
          </mc:Choice>
          <mc:Fallback xmlns="">
            <p:pic>
              <p:nvPicPr>
                <p:cNvPr id="9" name="Input penna 8">
                  <a:extLst>
                    <a:ext uri="{FF2B5EF4-FFF2-40B4-BE49-F238E27FC236}">
                      <a16:creationId xmlns:a16="http://schemas.microsoft.com/office/drawing/2014/main" id="{D113308D-55FB-D20B-2694-50447B584822}"/>
                    </a:ext>
                  </a:extLst>
                </p:cNvPr>
                <p:cNvPicPr/>
                <p:nvPr/>
              </p:nvPicPr>
              <p:blipFill>
                <a:blip r:embed="rId8"/>
                <a:stretch>
                  <a:fillRect/>
                </a:stretch>
              </p:blipFill>
              <p:spPr>
                <a:xfrm>
                  <a:off x="9846000" y="3606000"/>
                  <a:ext cx="12600" cy="12600"/>
                </a:xfrm>
                <a:prstGeom prst="rect">
                  <a:avLst/>
                </a:prstGeom>
              </p:spPr>
            </p:pic>
          </mc:Fallback>
        </mc:AlternateContent>
      </p:grpSp>
    </p:spTree>
    <p:extLst>
      <p:ext uri="{BB962C8B-B14F-4D97-AF65-F5344CB8AC3E}">
        <p14:creationId xmlns:p14="http://schemas.microsoft.com/office/powerpoint/2010/main" val="9916357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3F1561-25B8-EE7A-8C95-6829531FE15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770B89B-0084-A812-A9CD-EF86152CB864}"/>
              </a:ext>
            </a:extLst>
          </p:cNvPr>
          <p:cNvSpPr txBox="1"/>
          <p:nvPr/>
        </p:nvSpPr>
        <p:spPr>
          <a:xfrm>
            <a:off x="838200" y="2781300"/>
            <a:ext cx="16535400" cy="2684325"/>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Guerre</a:t>
            </a:r>
            <a:endParaRPr lang="fr-FR" sz="3500" dirty="0">
              <a:solidFill>
                <a:srgbClr val="F9FAFD"/>
              </a:solidFill>
              <a:latin typeface="Glacial Indifference" panose="020B0604020202020204" charset="0"/>
            </a:endParaRPr>
          </a:p>
          <a:p>
            <a:pPr algn="just">
              <a:lnSpc>
                <a:spcPct val="110000"/>
              </a:lnSpc>
              <a:spcAft>
                <a:spcPts val="18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Conflit armé</a:t>
            </a:r>
            <a:r>
              <a:rPr lang="fr-FR" sz="3500" dirty="0">
                <a:solidFill>
                  <a:srgbClr val="F9FAFD"/>
                </a:solidFill>
                <a:latin typeface="Glacial Indifference" panose="020B0604020202020204" charset="0"/>
              </a:rPr>
              <a:t> entre </a:t>
            </a:r>
            <a:r>
              <a:rPr lang="fr-FR" sz="3500" u="sng" dirty="0">
                <a:solidFill>
                  <a:srgbClr val="F9FAFD"/>
                </a:solidFill>
                <a:latin typeface="Glacial Indifference" panose="020B0604020202020204" charset="0"/>
              </a:rPr>
              <a:t>deux ou plusieurs États</a:t>
            </a:r>
            <a:r>
              <a:rPr lang="fr-FR" sz="3500" dirty="0">
                <a:solidFill>
                  <a:srgbClr val="F9FAFD"/>
                </a:solidFill>
                <a:latin typeface="Glacial Indifference" panose="020B0604020202020204" charset="0"/>
              </a:rPr>
              <a:t>, chacun des belligérants cherchant à soumettre son ou ses adversaires à sa volonté par la force ». </a:t>
            </a:r>
          </a:p>
          <a:p>
            <a:pPr algn="r">
              <a:lnSpc>
                <a:spcPct val="110000"/>
              </a:lnSpc>
            </a:pPr>
            <a:r>
              <a:rPr lang="fr-FR" sz="2800" i="1" dirty="0">
                <a:solidFill>
                  <a:srgbClr val="F9FAFD"/>
                </a:solidFill>
                <a:latin typeface="Glacial Indifference" panose="020B0604020202020204" charset="0"/>
              </a:rPr>
              <a:t>Vocabulaire juridique</a:t>
            </a:r>
            <a:r>
              <a:rPr lang="fr-FR" sz="2800" dirty="0">
                <a:solidFill>
                  <a:srgbClr val="F9FAFD"/>
                </a:solidFill>
                <a:latin typeface="Glacial Indifference" panose="020B0604020202020204" charset="0"/>
              </a:rPr>
              <a:t> (13</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498.</a:t>
            </a:r>
          </a:p>
        </p:txBody>
      </p:sp>
      <p:sp>
        <p:nvSpPr>
          <p:cNvPr id="3" name="TextBox 2">
            <a:extLst>
              <a:ext uri="{FF2B5EF4-FFF2-40B4-BE49-F238E27FC236}">
                <a16:creationId xmlns:a16="http://schemas.microsoft.com/office/drawing/2014/main" id="{61090D70-55D4-829D-3944-07290B810EF2}"/>
              </a:ext>
            </a:extLst>
          </p:cNvPr>
          <p:cNvSpPr txBox="1"/>
          <p:nvPr/>
        </p:nvSpPr>
        <p:spPr>
          <a:xfrm>
            <a:off x="838200" y="10431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91739832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3F1561-25B8-EE7A-8C95-6829531FE15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770B89B-0084-A812-A9CD-EF86152CB864}"/>
              </a:ext>
            </a:extLst>
          </p:cNvPr>
          <p:cNvSpPr txBox="1"/>
          <p:nvPr/>
        </p:nvSpPr>
        <p:spPr>
          <a:xfrm>
            <a:off x="838200" y="2781300"/>
            <a:ext cx="16535400" cy="2091855"/>
          </a:xfrm>
          <a:prstGeom prst="rect">
            <a:avLst/>
          </a:prstGeom>
        </p:spPr>
        <p:txBody>
          <a:bodyPr wrap="square" lIns="0" tIns="0" rIns="0" bIns="0" rtlCol="0" anchor="t">
            <a:spAutoFit/>
          </a:bodyPr>
          <a:lstStyle/>
          <a:p>
            <a:pPr algn="just">
              <a:lnSpc>
                <a:spcPct val="110000"/>
              </a:lnSpc>
              <a:spcAft>
                <a:spcPts val="1800"/>
              </a:spcAft>
            </a:pPr>
            <a:r>
              <a:rPr lang="fr-FR" sz="3500" dirty="0">
                <a:solidFill>
                  <a:srgbClr val="F9FAFD"/>
                </a:solidFill>
                <a:latin typeface="Glacial Indifference" panose="020B0604020202020204" charset="0"/>
              </a:rPr>
              <a:t>Guerre</a:t>
            </a:r>
          </a:p>
          <a:p>
            <a:pPr algn="just">
              <a:lnSpc>
                <a:spcPct val="110000"/>
              </a:lnSpc>
              <a:spcAft>
                <a:spcPts val="18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Conflit armé</a:t>
            </a: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international</a:t>
            </a:r>
            <a:r>
              <a:rPr lang="fr-FR" sz="3500" dirty="0">
                <a:solidFill>
                  <a:srgbClr val="F9FAFD"/>
                </a:solidFill>
                <a:latin typeface="Glacial Indifference" panose="020B0604020202020204" charset="0"/>
              </a:rPr>
              <a:t> ».</a:t>
            </a:r>
          </a:p>
          <a:p>
            <a:pPr algn="r">
              <a:lnSpc>
                <a:spcPct val="110000"/>
              </a:lnSpc>
            </a:pPr>
            <a:r>
              <a:rPr lang="fr-FR" sz="2800" i="1" dirty="0">
                <a:solidFill>
                  <a:srgbClr val="F9FAFD"/>
                </a:solidFill>
                <a:latin typeface="Glacial Indifference" panose="020B0604020202020204" charset="0"/>
              </a:rPr>
              <a:t>Dictionnaire du vocabulaire juridique</a:t>
            </a:r>
            <a:r>
              <a:rPr lang="fr-FR" sz="2800" dirty="0">
                <a:solidFill>
                  <a:srgbClr val="F9FAFD"/>
                </a:solidFill>
                <a:latin typeface="Glacial Indifference" panose="020B0604020202020204" charset="0"/>
              </a:rPr>
              <a:t> (13</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288.</a:t>
            </a:r>
          </a:p>
        </p:txBody>
      </p:sp>
      <p:sp>
        <p:nvSpPr>
          <p:cNvPr id="3" name="TextBox 2">
            <a:extLst>
              <a:ext uri="{FF2B5EF4-FFF2-40B4-BE49-F238E27FC236}">
                <a16:creationId xmlns:a16="http://schemas.microsoft.com/office/drawing/2014/main" id="{B5DB39C2-78A3-870A-11DB-538CC767E40B}"/>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590516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BBA8346-8594-A1FA-3DC0-A671F1525C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2DF3F92-514C-017A-99A4-C3A50CC3E0E7}"/>
              </a:ext>
            </a:extLst>
          </p:cNvPr>
          <p:cNvSpPr txBox="1"/>
          <p:nvPr/>
        </p:nvSpPr>
        <p:spPr>
          <a:xfrm>
            <a:off x="1153027" y="3162300"/>
            <a:ext cx="15991973" cy="55399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Définitions de </a:t>
            </a:r>
            <a:r>
              <a:rPr lang="fr-FR" sz="3600" i="1" u="sng" dirty="0">
                <a:solidFill>
                  <a:srgbClr val="F9FAFD"/>
                </a:solidFill>
                <a:latin typeface="Glacial Indifference" panose="020B0604020202020204" charset="0"/>
              </a:rPr>
              <a:t>Conflit</a:t>
            </a:r>
            <a:r>
              <a:rPr lang="fr-FR" sz="3600" u="sng" dirty="0">
                <a:solidFill>
                  <a:srgbClr val="F9FAFD"/>
                </a:solidFill>
                <a:latin typeface="Glacial Indifference" panose="020B0604020202020204" charset="0"/>
              </a:rPr>
              <a:t> dans les dictionnaires juridiques</a:t>
            </a:r>
          </a:p>
        </p:txBody>
      </p:sp>
      <p:sp>
        <p:nvSpPr>
          <p:cNvPr id="3" name="TextBox 2">
            <a:extLst>
              <a:ext uri="{FF2B5EF4-FFF2-40B4-BE49-F238E27FC236}">
                <a16:creationId xmlns:a16="http://schemas.microsoft.com/office/drawing/2014/main" id="{63C78043-C3C4-09C6-0636-E64619C711CC}"/>
              </a:ext>
            </a:extLst>
          </p:cNvPr>
          <p:cNvSpPr txBox="1"/>
          <p:nvPr/>
        </p:nvSpPr>
        <p:spPr>
          <a:xfrm>
            <a:off x="1066800" y="12717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40966021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3F1561-25B8-EE7A-8C95-6829531FE15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770B89B-0084-A812-A9CD-EF86152CB864}"/>
              </a:ext>
            </a:extLst>
          </p:cNvPr>
          <p:cNvSpPr txBox="1"/>
          <p:nvPr/>
        </p:nvSpPr>
        <p:spPr>
          <a:xfrm>
            <a:off x="838200" y="2781300"/>
            <a:ext cx="16535400" cy="2607380"/>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Conflit</a:t>
            </a:r>
            <a:r>
              <a:rPr lang="fr-FR" sz="3500" dirty="0">
                <a:solidFill>
                  <a:srgbClr val="F9FAFD"/>
                </a:solidFill>
                <a:latin typeface="Glacial Indifference" panose="020B0604020202020204" charset="0"/>
              </a:rPr>
              <a:t> [Relations internationales]</a:t>
            </a:r>
          </a:p>
          <a:p>
            <a:pPr algn="just">
              <a:lnSpc>
                <a:spcPct val="110000"/>
              </a:lnSpc>
              <a:spcAft>
                <a:spcPts val="12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Heurt</a:t>
            </a: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opposition</a:t>
            </a:r>
            <a:r>
              <a:rPr lang="fr-FR" sz="3500" dirty="0">
                <a:solidFill>
                  <a:srgbClr val="F9FAFD"/>
                </a:solidFill>
                <a:latin typeface="Glacial Indifference" panose="020B0604020202020204" charset="0"/>
              </a:rPr>
              <a:t> pouvant aller </a:t>
            </a:r>
            <a:r>
              <a:rPr lang="fr-FR" sz="3500" u="sng" dirty="0">
                <a:solidFill>
                  <a:srgbClr val="F9FAFD"/>
                </a:solidFill>
                <a:latin typeface="Glacial Indifference" panose="020B0604020202020204" charset="0"/>
              </a:rPr>
              <a:t>jusqu’à la guerre</a:t>
            </a:r>
            <a:r>
              <a:rPr lang="fr-FR" sz="3500" dirty="0">
                <a:solidFill>
                  <a:srgbClr val="F9FAFD"/>
                </a:solidFill>
                <a:latin typeface="Glacial Indifference" panose="020B0604020202020204" charset="0"/>
              </a:rPr>
              <a:t> (protocole additionnel n° I de la Convention de Genève du 10 juin 1977) ».</a:t>
            </a:r>
            <a:endParaRPr lang="fr-FR" sz="3500" u="sng" dirty="0">
              <a:solidFill>
                <a:srgbClr val="F9FAFD"/>
              </a:solidFill>
              <a:latin typeface="Glacial Indifference" panose="020B0604020202020204" charset="0"/>
            </a:endParaRPr>
          </a:p>
          <a:p>
            <a:pPr algn="r">
              <a:lnSpc>
                <a:spcPct val="110000"/>
              </a:lnSpc>
            </a:pPr>
            <a:r>
              <a:rPr lang="fr-FR" sz="2800" i="1" dirty="0">
                <a:solidFill>
                  <a:srgbClr val="F9FAFD"/>
                </a:solidFill>
                <a:latin typeface="Glacial Indifference" panose="020B0604020202020204" charset="0"/>
              </a:rPr>
              <a:t>Dictionnaire juridique</a:t>
            </a:r>
            <a:r>
              <a:rPr lang="fr-FR" sz="2800" dirty="0">
                <a:solidFill>
                  <a:srgbClr val="F9FAFD"/>
                </a:solidFill>
                <a:latin typeface="Glacial Indifference" panose="020B0604020202020204" charset="0"/>
              </a:rPr>
              <a:t> (2</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484.</a:t>
            </a:r>
          </a:p>
        </p:txBody>
      </p:sp>
      <p:sp>
        <p:nvSpPr>
          <p:cNvPr id="3" name="TextBox 2">
            <a:extLst>
              <a:ext uri="{FF2B5EF4-FFF2-40B4-BE49-F238E27FC236}">
                <a16:creationId xmlns:a16="http://schemas.microsoft.com/office/drawing/2014/main" id="{219A5D77-7680-14FD-CD4B-EE932DE67000}"/>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273502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337EC549-A5BB-9DCB-045A-D7096070856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CD7BFE5-C89F-292C-81A2-0EBD0E695BD1}"/>
              </a:ext>
            </a:extLst>
          </p:cNvPr>
          <p:cNvSpPr txBox="1"/>
          <p:nvPr/>
        </p:nvSpPr>
        <p:spPr>
          <a:xfrm>
            <a:off x="1028700" y="1119386"/>
            <a:ext cx="126873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Langue et pouvoir</a:t>
            </a:r>
          </a:p>
        </p:txBody>
      </p:sp>
      <p:sp>
        <p:nvSpPr>
          <p:cNvPr id="4" name="TextBox 4">
            <a:extLst>
              <a:ext uri="{FF2B5EF4-FFF2-40B4-BE49-F238E27FC236}">
                <a16:creationId xmlns:a16="http://schemas.microsoft.com/office/drawing/2014/main" id="{D6C9567C-DB0B-9DB2-7C5C-9211F5F7FF75}"/>
              </a:ext>
            </a:extLst>
          </p:cNvPr>
          <p:cNvSpPr txBox="1"/>
          <p:nvPr/>
        </p:nvSpPr>
        <p:spPr>
          <a:xfrm>
            <a:off x="1076827" y="3003709"/>
            <a:ext cx="16220573" cy="5613845"/>
          </a:xfrm>
          <a:prstGeom prst="rect">
            <a:avLst/>
          </a:prstGeom>
        </p:spPr>
        <p:txBody>
          <a:bodyPr wrap="square" lIns="0" tIns="0" rIns="0" bIns="0" rtlCol="0" anchor="t">
            <a:spAutoFit/>
          </a:bodyPr>
          <a:lstStyle/>
          <a:p>
            <a:pPr marL="0" lvl="0" indent="0" algn="just">
              <a:lnSpc>
                <a:spcPct val="110000"/>
              </a:lnSpc>
            </a:pPr>
            <a:r>
              <a:rPr lang="fr-FR" sz="3600" u="none" dirty="0">
                <a:solidFill>
                  <a:srgbClr val="F9FAFD"/>
                </a:solidFill>
                <a:latin typeface="Glacial Indifference" panose="020B0604020202020204" charset="0"/>
              </a:rPr>
              <a:t>Lorsqu’un message est énoncé, un processus de </a:t>
            </a:r>
            <a:r>
              <a:rPr lang="fr-FR" sz="3600" u="sng" dirty="0">
                <a:solidFill>
                  <a:srgbClr val="F9FAFD"/>
                </a:solidFill>
                <a:latin typeface="Glacial Indifference" panose="020B0604020202020204" charset="0"/>
              </a:rPr>
              <a:t>chiffrement et déchiffrement</a:t>
            </a:r>
            <a:r>
              <a:rPr lang="fr-FR" sz="3600" u="none" dirty="0">
                <a:solidFill>
                  <a:srgbClr val="F9FAFD"/>
                </a:solidFill>
                <a:latin typeface="Glacial Indifference" panose="020B0604020202020204" charset="0"/>
              </a:rPr>
              <a:t>, d’</a:t>
            </a:r>
            <a:r>
              <a:rPr lang="fr-FR" sz="3600" u="sng" dirty="0">
                <a:solidFill>
                  <a:srgbClr val="F9FAFD"/>
                </a:solidFill>
                <a:latin typeface="Glacial Indifference" panose="020B0604020202020204" charset="0"/>
              </a:rPr>
              <a:t>encodage et décodage</a:t>
            </a:r>
            <a:r>
              <a:rPr lang="fr-FR" sz="3600" u="none" dirty="0">
                <a:solidFill>
                  <a:srgbClr val="F9FAFD"/>
                </a:solidFill>
                <a:latin typeface="Glacial Indifference" panose="020B0604020202020204" charset="0"/>
              </a:rPr>
              <a:t>, de </a:t>
            </a:r>
            <a:r>
              <a:rPr lang="fr-FR" sz="3600" u="sng" dirty="0">
                <a:solidFill>
                  <a:srgbClr val="F9FAFD"/>
                </a:solidFill>
                <a:latin typeface="Glacial Indifference" panose="020B0604020202020204" charset="0"/>
              </a:rPr>
              <a:t>production et interprétation</a:t>
            </a:r>
            <a:r>
              <a:rPr lang="fr-FR" sz="3600" u="none" dirty="0">
                <a:solidFill>
                  <a:srgbClr val="F9FAFD"/>
                </a:solidFill>
                <a:latin typeface="Glacial Indifference" panose="020B0604020202020204" charset="0"/>
              </a:rPr>
              <a:t>, entre en jeu.</a:t>
            </a:r>
          </a:p>
          <a:p>
            <a:pPr marL="0" lvl="0" indent="0" algn="just">
              <a:lnSpc>
                <a:spcPct val="110000"/>
              </a:lnSpc>
            </a:pPr>
            <a:r>
              <a:rPr lang="fr-FR" sz="3600" dirty="0">
                <a:solidFill>
                  <a:srgbClr val="F9FAFD"/>
                </a:solidFill>
                <a:latin typeface="Glacial Indifference" panose="020B0604020202020204" charset="0"/>
              </a:rPr>
              <a:t>	↓</a:t>
            </a:r>
          </a:p>
          <a:p>
            <a:pPr marL="0" lvl="0" indent="0" algn="just">
              <a:lnSpc>
                <a:spcPct val="110000"/>
              </a:lnSpc>
            </a:pPr>
            <a:r>
              <a:rPr lang="fr-FR" sz="3600" u="none" dirty="0">
                <a:solidFill>
                  <a:srgbClr val="F9FAFD"/>
                </a:solidFill>
                <a:latin typeface="Glacial Indifference" panose="020B0604020202020204" charset="0"/>
              </a:rPr>
              <a:t>« le paradoxe de la communication est qu’elle suppose un </a:t>
            </a:r>
            <a:r>
              <a:rPr lang="fr-FR" sz="3600" u="sng" dirty="0">
                <a:solidFill>
                  <a:srgbClr val="F9FAFD"/>
                </a:solidFill>
                <a:latin typeface="Glacial Indifference" panose="020B0604020202020204" charset="0"/>
              </a:rPr>
              <a:t>médium commun</a:t>
            </a:r>
            <a:r>
              <a:rPr lang="fr-FR" sz="3600" u="none" dirty="0">
                <a:solidFill>
                  <a:srgbClr val="F9FAFD"/>
                </a:solidFill>
                <a:latin typeface="Glacial Indifference" panose="020B0604020202020204" charset="0"/>
              </a:rPr>
              <a:t> mais qui ne réussit […] qu’en suscitant ou en ressuscitant des </a:t>
            </a:r>
            <a:r>
              <a:rPr lang="fr-FR" sz="3600" u="sng" dirty="0">
                <a:solidFill>
                  <a:srgbClr val="F9FAFD"/>
                </a:solidFill>
                <a:latin typeface="Glacial Indifference" panose="020B0604020202020204" charset="0"/>
              </a:rPr>
              <a:t>expériences singulières</a:t>
            </a:r>
            <a:r>
              <a:rPr lang="fr-FR" sz="3600" u="none" dirty="0">
                <a:solidFill>
                  <a:srgbClr val="F9FAFD"/>
                </a:solidFill>
                <a:latin typeface="Glacial Indifference" panose="020B0604020202020204" charset="0"/>
              </a:rPr>
              <a:t>, c’est-à-dire socialement marquées ».</a:t>
            </a:r>
          </a:p>
          <a:p>
            <a:pPr marL="0" lvl="0" indent="0" algn="just">
              <a:lnSpc>
                <a:spcPct val="110000"/>
              </a:lnSpc>
            </a:pPr>
            <a:r>
              <a:rPr lang="fr-FR" sz="3600" u="none" dirty="0">
                <a:solidFill>
                  <a:srgbClr val="F9FAFD"/>
                </a:solidFill>
                <a:latin typeface="Glacial Indifference" panose="020B0604020202020204" charset="0"/>
              </a:rPr>
              <a:t>	</a:t>
            </a:r>
            <a:r>
              <a:rPr lang="fr-FR" sz="3600" dirty="0">
                <a:solidFill>
                  <a:srgbClr val="F9FAFD"/>
                </a:solidFill>
                <a:latin typeface="Glacial Indifference" panose="020B0604020202020204" charset="0"/>
              </a:rPr>
              <a:t> ↓</a:t>
            </a:r>
          </a:p>
          <a:p>
            <a:pPr marL="0" lvl="0" indent="0" algn="just">
              <a:lnSpc>
                <a:spcPct val="110000"/>
              </a:lnSpc>
              <a:spcAft>
                <a:spcPts val="2400"/>
              </a:spcAft>
            </a:pPr>
            <a:r>
              <a:rPr lang="fr-FR" sz="3600" u="none" dirty="0">
                <a:solidFill>
                  <a:srgbClr val="F9FAFD"/>
                </a:solidFill>
                <a:latin typeface="Glacial Indifference" panose="020B0604020202020204" charset="0"/>
              </a:rPr>
              <a:t>C’est grâce à — ou </a:t>
            </a:r>
            <a:r>
              <a:rPr lang="fr-FR" sz="3600" dirty="0">
                <a:solidFill>
                  <a:srgbClr val="F9FAFD"/>
                </a:solidFill>
                <a:latin typeface="Glacial Indifference" panose="020B0604020202020204" charset="0"/>
              </a:rPr>
              <a:t>à cause de </a:t>
            </a:r>
            <a:r>
              <a:rPr lang="fr-FR" sz="3600" u="none" dirty="0">
                <a:solidFill>
                  <a:srgbClr val="F9FAFD"/>
                </a:solidFill>
                <a:latin typeface="Glacial Indifference" panose="020B0604020202020204" charset="0"/>
              </a:rPr>
              <a:t>—</a:t>
            </a:r>
            <a:r>
              <a:rPr lang="fr-FR" sz="3600" dirty="0">
                <a:solidFill>
                  <a:srgbClr val="F9FAFD"/>
                </a:solidFill>
                <a:latin typeface="Glacial Indifference" panose="020B0604020202020204" charset="0"/>
              </a:rPr>
              <a:t> cette pluralité que la </a:t>
            </a:r>
            <a:r>
              <a:rPr lang="fr-FR" sz="3600" u="sng" dirty="0">
                <a:solidFill>
                  <a:srgbClr val="F9FAFD"/>
                </a:solidFill>
                <a:latin typeface="Glacial Indifference" panose="020B0604020202020204" charset="0"/>
              </a:rPr>
              <a:t>polysémie</a:t>
            </a:r>
            <a:r>
              <a:rPr lang="fr-FR" sz="3600" dirty="0">
                <a:solidFill>
                  <a:srgbClr val="F9FAFD"/>
                </a:solidFill>
                <a:latin typeface="Glacial Indifference" panose="020B0604020202020204" charset="0"/>
              </a:rPr>
              <a:t> existe.</a:t>
            </a:r>
          </a:p>
          <a:p>
            <a:pPr marL="0" lvl="0" indent="0" algn="r"/>
            <a:r>
              <a:rPr kumimoji="0" lang="fr-FR" sz="2800" b="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Bourdieu, </a:t>
            </a:r>
            <a:r>
              <a:rPr kumimoji="0" lang="fr-FR" sz="2800" b="0" i="1" u="none" strike="noStrike" kern="1200" cap="none" spc="0" normalizeH="0" baseline="0" noProof="0" dirty="0">
                <a:ln>
                  <a:noFill/>
                </a:ln>
                <a:solidFill>
                  <a:srgbClr val="F9FAFD"/>
                </a:solidFill>
                <a:effectLst/>
                <a:uLnTx/>
                <a:uFillTx/>
                <a:latin typeface="Glacial Indifference" panose="020B0604020202020204" charset="0"/>
                <a:ea typeface="+mn-ea"/>
                <a:cs typeface="+mn-cs"/>
              </a:rPr>
              <a:t>Ce que parler veut dire</a:t>
            </a:r>
            <a:r>
              <a:rPr kumimoji="0" lang="fr-FR" sz="2800" b="0" i="0" u="none" strike="noStrike" kern="1200" cap="none" spc="0" normalizeH="0" baseline="0" noProof="0" dirty="0">
                <a:ln>
                  <a:noFill/>
                </a:ln>
                <a:solidFill>
                  <a:srgbClr val="F9FAFD"/>
                </a:solidFill>
                <a:effectLst/>
                <a:uLnTx/>
                <a:uFillTx/>
                <a:latin typeface="Glacial Indifference" panose="020B0604020202020204" charset="0"/>
                <a:ea typeface="+mn-ea"/>
                <a:cs typeface="+mn-cs"/>
              </a:rPr>
              <a:t>, p. 16.</a:t>
            </a:r>
            <a:endParaRPr lang="fr-FR" sz="2800" u="none" dirty="0">
              <a:solidFill>
                <a:srgbClr val="F9FAFD"/>
              </a:solidFill>
              <a:latin typeface="Glacial Indifference" panose="020B0604020202020204" charset="0"/>
            </a:endParaRPr>
          </a:p>
        </p:txBody>
      </p:sp>
    </p:spTree>
    <p:extLst>
      <p:ext uri="{BB962C8B-B14F-4D97-AF65-F5344CB8AC3E}">
        <p14:creationId xmlns:p14="http://schemas.microsoft.com/office/powerpoint/2010/main" val="385479071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073F1561-25B8-EE7A-8C95-6829531FE15E}"/>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1770B89B-0084-A812-A9CD-EF86152CB864}"/>
              </a:ext>
            </a:extLst>
          </p:cNvPr>
          <p:cNvSpPr txBox="1"/>
          <p:nvPr/>
        </p:nvSpPr>
        <p:spPr>
          <a:xfrm>
            <a:off x="914400" y="2781300"/>
            <a:ext cx="16535400" cy="3199850"/>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Conflit armé international</a:t>
            </a:r>
            <a:r>
              <a:rPr lang="fr-FR" sz="3500" dirty="0">
                <a:solidFill>
                  <a:srgbClr val="F9FAFD"/>
                </a:solidFill>
                <a:latin typeface="Glacial Indifference" panose="020B0604020202020204" charset="0"/>
              </a:rPr>
              <a:t> [Droit international public]</a:t>
            </a:r>
          </a:p>
          <a:p>
            <a:pPr algn="just">
              <a:lnSpc>
                <a:spcPct val="110000"/>
              </a:lnSpc>
              <a:spcAft>
                <a:spcPts val="12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Affrontement armé interétatique</a:t>
            </a:r>
            <a:r>
              <a:rPr lang="fr-FR" sz="3500" dirty="0">
                <a:solidFill>
                  <a:srgbClr val="F9FAFD"/>
                </a:solidFill>
                <a:latin typeface="Glacial Indifference" panose="020B0604020202020204" charset="0"/>
              </a:rPr>
              <a:t> ou situation de </a:t>
            </a:r>
            <a:r>
              <a:rPr lang="fr-FR" sz="3500" u="sng" dirty="0">
                <a:solidFill>
                  <a:srgbClr val="F9FAFD"/>
                </a:solidFill>
                <a:latin typeface="Glacial Indifference" panose="020B0604020202020204" charset="0"/>
              </a:rPr>
              <a:t>lutte armée</a:t>
            </a:r>
            <a:r>
              <a:rPr lang="fr-FR" sz="3500" dirty="0">
                <a:solidFill>
                  <a:srgbClr val="F9FAFD"/>
                </a:solidFill>
                <a:latin typeface="Glacial Indifference" panose="020B0604020202020204" charset="0"/>
              </a:rPr>
              <a:t> des peuples contre la domination coloniale et contre les régimes racistes (Conv. Genève, 10 juin 1977, Prot. add. n° I) ».</a:t>
            </a:r>
            <a:endParaRPr lang="fr-FR" sz="3500" u="sng" dirty="0">
              <a:solidFill>
                <a:srgbClr val="F9FAFD"/>
              </a:solidFill>
              <a:latin typeface="Glacial Indifference" panose="020B0604020202020204" charset="0"/>
            </a:endParaRPr>
          </a:p>
          <a:p>
            <a:pPr algn="r">
              <a:lnSpc>
                <a:spcPct val="110000"/>
              </a:lnSpc>
            </a:pPr>
            <a:r>
              <a:rPr lang="fr-FR" sz="2800" i="1" dirty="0">
                <a:solidFill>
                  <a:srgbClr val="F9FAFD"/>
                </a:solidFill>
                <a:latin typeface="Glacial Indifference" panose="020B0604020202020204" charset="0"/>
              </a:rPr>
              <a:t>Dictionnaire juridique</a:t>
            </a:r>
            <a:r>
              <a:rPr lang="fr-FR" sz="2800" dirty="0">
                <a:solidFill>
                  <a:srgbClr val="F9FAFD"/>
                </a:solidFill>
                <a:latin typeface="Glacial Indifference" panose="020B0604020202020204" charset="0"/>
              </a:rPr>
              <a:t> (2</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484.</a:t>
            </a:r>
          </a:p>
        </p:txBody>
      </p:sp>
      <p:sp>
        <p:nvSpPr>
          <p:cNvPr id="3" name="TextBox 2">
            <a:extLst>
              <a:ext uri="{FF2B5EF4-FFF2-40B4-BE49-F238E27FC236}">
                <a16:creationId xmlns:a16="http://schemas.microsoft.com/office/drawing/2014/main" id="{2A433524-4F1B-F1A0-B220-892149C87DCE}"/>
              </a:ext>
            </a:extLst>
          </p:cNvPr>
          <p:cNvSpPr txBox="1"/>
          <p:nvPr/>
        </p:nvSpPr>
        <p:spPr>
          <a:xfrm>
            <a:off x="8382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8965873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BBA8346-8594-A1FA-3DC0-A671F1525C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2DF3F92-514C-017A-99A4-C3A50CC3E0E7}"/>
              </a:ext>
            </a:extLst>
          </p:cNvPr>
          <p:cNvSpPr txBox="1"/>
          <p:nvPr/>
        </p:nvSpPr>
        <p:spPr>
          <a:xfrm>
            <a:off x="924427" y="2989302"/>
            <a:ext cx="15991973" cy="55399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Définitions de </a:t>
            </a:r>
            <a:r>
              <a:rPr lang="fr-FR" sz="3600" i="1" u="sng" dirty="0">
                <a:solidFill>
                  <a:srgbClr val="F9FAFD"/>
                </a:solidFill>
                <a:latin typeface="Glacial Indifference" panose="020B0604020202020204" charset="0"/>
              </a:rPr>
              <a:t>Agression</a:t>
            </a:r>
            <a:r>
              <a:rPr lang="fr-FR" sz="3600" u="sng" dirty="0">
                <a:solidFill>
                  <a:srgbClr val="F9FAFD"/>
                </a:solidFill>
                <a:latin typeface="Glacial Indifference" panose="020B0604020202020204" charset="0"/>
              </a:rPr>
              <a:t> dans les dictionnaires juridiques</a:t>
            </a:r>
          </a:p>
        </p:txBody>
      </p:sp>
      <p:sp>
        <p:nvSpPr>
          <p:cNvPr id="3" name="TextBox 2">
            <a:extLst>
              <a:ext uri="{FF2B5EF4-FFF2-40B4-BE49-F238E27FC236}">
                <a16:creationId xmlns:a16="http://schemas.microsoft.com/office/drawing/2014/main" id="{F4799869-2346-33F4-A33C-0A3D37E57D68}"/>
              </a:ext>
            </a:extLst>
          </p:cNvPr>
          <p:cNvSpPr txBox="1"/>
          <p:nvPr/>
        </p:nvSpPr>
        <p:spPr>
          <a:xfrm>
            <a:off x="838200" y="11193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0930064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B376F3E-D0CA-D067-1DA2-7E58B231170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B8D43B0-1F5F-5C65-02FA-01486C450072}"/>
              </a:ext>
            </a:extLst>
          </p:cNvPr>
          <p:cNvSpPr txBox="1"/>
          <p:nvPr/>
        </p:nvSpPr>
        <p:spPr>
          <a:xfrm>
            <a:off x="838200" y="2621741"/>
            <a:ext cx="16611600" cy="5131148"/>
          </a:xfrm>
          <a:prstGeom prst="rect">
            <a:avLst/>
          </a:prstGeom>
        </p:spPr>
        <p:txBody>
          <a:bodyPr wrap="square" lIns="0" tIns="0" rIns="0" bIns="0" rtlCol="0" anchor="t">
            <a:spAutoFit/>
          </a:bodyPr>
          <a:lstStyle/>
          <a:p>
            <a:pPr algn="just">
              <a:lnSpc>
                <a:spcPct val="110000"/>
              </a:lnSpc>
              <a:spcAft>
                <a:spcPts val="2400"/>
              </a:spcAft>
            </a:pPr>
            <a:r>
              <a:rPr lang="fr-FR" sz="3500" b="1" dirty="0">
                <a:solidFill>
                  <a:srgbClr val="F9FAFD"/>
                </a:solidFill>
                <a:latin typeface="Glacial Indifference" panose="020B0604020202020204" charset="0"/>
              </a:rPr>
              <a:t>Agression</a:t>
            </a:r>
            <a:r>
              <a:rPr lang="fr-FR" sz="3500" dirty="0">
                <a:solidFill>
                  <a:srgbClr val="F9FAFD"/>
                </a:solidFill>
                <a:latin typeface="Glacial Indifference" panose="020B0604020202020204" charset="0"/>
              </a:rPr>
              <a:t> [Droit international public]</a:t>
            </a:r>
          </a:p>
          <a:p>
            <a:pPr algn="just">
              <a:lnSpc>
                <a:spcPct val="110000"/>
              </a:lnSpc>
              <a:spcAft>
                <a:spcPts val="1800"/>
              </a:spcAft>
            </a:pPr>
            <a:r>
              <a:rPr lang="fr-FR" sz="3500" dirty="0">
                <a:solidFill>
                  <a:srgbClr val="F9FAFD"/>
                </a:solidFill>
                <a:latin typeface="Glacial Indifference" panose="020B0604020202020204" charset="0"/>
              </a:rPr>
              <a:t>« "Emploi de la </a:t>
            </a:r>
            <a:r>
              <a:rPr lang="fr-FR" sz="3500" u="sng" dirty="0">
                <a:solidFill>
                  <a:srgbClr val="F9FAFD"/>
                </a:solidFill>
                <a:latin typeface="Glacial Indifference" panose="020B0604020202020204" charset="0"/>
              </a:rPr>
              <a:t>force armée</a:t>
            </a:r>
            <a:r>
              <a:rPr lang="fr-FR" sz="3500" dirty="0">
                <a:solidFill>
                  <a:srgbClr val="F9FAFD"/>
                </a:solidFill>
                <a:latin typeface="Glacial Indifference" panose="020B0604020202020204" charset="0"/>
              </a:rPr>
              <a:t> par un </a:t>
            </a:r>
            <a:r>
              <a:rPr lang="fr-FR" sz="3500" u="sng" dirty="0">
                <a:solidFill>
                  <a:srgbClr val="F9FAFD"/>
                </a:solidFill>
                <a:latin typeface="Glacial Indifference" panose="020B0604020202020204" charset="0"/>
              </a:rPr>
              <a:t>État</a:t>
            </a:r>
            <a:r>
              <a:rPr lang="fr-FR" sz="3500" dirty="0">
                <a:solidFill>
                  <a:srgbClr val="F9FAFD"/>
                </a:solidFill>
                <a:latin typeface="Glacial Indifference" panose="020B0604020202020204" charset="0"/>
              </a:rPr>
              <a:t> contre la souveraineté, l’intégrité territoriale ou l’indépendance politique d’un autre État, ou de toute autre manière incompatible avec la Charte des Nations Unies" (définition formulée, au terme de longs travaux, par une </a:t>
            </a:r>
            <a:r>
              <a:rPr lang="fr-FR" sz="3500" u="sng" dirty="0">
                <a:solidFill>
                  <a:srgbClr val="F9FAFD"/>
                </a:solidFill>
                <a:latin typeface="Glacial Indifference" panose="020B0604020202020204" charset="0"/>
              </a:rPr>
              <a:t>résolution de l’Assemblée Générale des Nations Unies</a:t>
            </a:r>
            <a:r>
              <a:rPr lang="fr-FR" sz="3500" dirty="0">
                <a:solidFill>
                  <a:srgbClr val="F9FAFD"/>
                </a:solidFill>
                <a:latin typeface="Glacial Indifference" panose="020B0604020202020204" charset="0"/>
              </a:rPr>
              <a:t> du 14 décembre 1974 qui, dans son art. 3, donne une énumération non limitative d’actes constitutifs d’une agression) ».</a:t>
            </a:r>
          </a:p>
          <a:p>
            <a:pPr algn="r">
              <a:lnSpc>
                <a:spcPct val="110000"/>
              </a:lnSpc>
            </a:pPr>
            <a:r>
              <a:rPr lang="fr-FR" sz="2800" i="1" dirty="0">
                <a:solidFill>
                  <a:srgbClr val="F9FAFD"/>
                </a:solidFill>
                <a:latin typeface="Glacial Indifference" panose="020B0604020202020204" charset="0"/>
              </a:rPr>
              <a:t>Lexique des termes juridiques</a:t>
            </a:r>
            <a:r>
              <a:rPr lang="fr-FR" sz="2800" dirty="0">
                <a:solidFill>
                  <a:srgbClr val="F9FAFD"/>
                </a:solidFill>
                <a:latin typeface="Glacial Indifference" panose="020B0604020202020204" charset="0"/>
              </a:rPr>
              <a:t> (20</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48. </a:t>
            </a:r>
          </a:p>
        </p:txBody>
      </p:sp>
      <p:sp>
        <p:nvSpPr>
          <p:cNvPr id="3" name="TextBox 2">
            <a:extLst>
              <a:ext uri="{FF2B5EF4-FFF2-40B4-BE49-F238E27FC236}">
                <a16:creationId xmlns:a16="http://schemas.microsoft.com/office/drawing/2014/main" id="{99D83A7F-228E-EB9B-4D71-28A452E2FC68}"/>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3871110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B376F3E-D0CA-D067-1DA2-7E58B231170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B8D43B0-1F5F-5C65-02FA-01486C450072}"/>
              </a:ext>
            </a:extLst>
          </p:cNvPr>
          <p:cNvSpPr txBox="1"/>
          <p:nvPr/>
        </p:nvSpPr>
        <p:spPr>
          <a:xfrm>
            <a:off x="838200" y="2621741"/>
            <a:ext cx="16611600" cy="5131148"/>
          </a:xfrm>
          <a:prstGeom prst="rect">
            <a:avLst/>
          </a:prstGeom>
        </p:spPr>
        <p:txBody>
          <a:bodyPr wrap="square" lIns="0" tIns="0" rIns="0" bIns="0" rtlCol="0" anchor="t">
            <a:spAutoFit/>
          </a:bodyPr>
          <a:lstStyle/>
          <a:p>
            <a:pPr algn="just">
              <a:lnSpc>
                <a:spcPct val="110000"/>
              </a:lnSpc>
              <a:spcAft>
                <a:spcPts val="2400"/>
              </a:spcAft>
            </a:pPr>
            <a:r>
              <a:rPr lang="fr-FR" sz="3500" b="1" dirty="0">
                <a:solidFill>
                  <a:srgbClr val="F9FAFD"/>
                </a:solidFill>
                <a:latin typeface="Glacial Indifference" panose="020B0604020202020204" charset="0"/>
              </a:rPr>
              <a:t>Agression</a:t>
            </a:r>
            <a:r>
              <a:rPr lang="fr-FR" sz="3500" dirty="0">
                <a:solidFill>
                  <a:srgbClr val="F9FAFD"/>
                </a:solidFill>
                <a:latin typeface="Glacial Indifference" panose="020B0604020202020204" charset="0"/>
              </a:rPr>
              <a:t> [Int. Publ.]</a:t>
            </a:r>
          </a:p>
          <a:p>
            <a:pPr algn="just">
              <a:lnSpc>
                <a:spcPct val="110000"/>
              </a:lnSpc>
              <a:spcAft>
                <a:spcPts val="1800"/>
              </a:spcAft>
            </a:pPr>
            <a:r>
              <a:rPr lang="fr-FR" sz="3500" dirty="0">
                <a:solidFill>
                  <a:srgbClr val="F9FAFD"/>
                </a:solidFill>
                <a:latin typeface="Glacial Indifference" panose="020B0604020202020204" charset="0"/>
              </a:rPr>
              <a:t>« Emploi de la </a:t>
            </a:r>
            <a:r>
              <a:rPr lang="fr-FR" sz="3500" u="sng" dirty="0">
                <a:solidFill>
                  <a:srgbClr val="F9FAFD"/>
                </a:solidFill>
                <a:latin typeface="Glacial Indifference" panose="020B0604020202020204" charset="0"/>
              </a:rPr>
              <a:t>force armée</a:t>
            </a:r>
            <a:r>
              <a:rPr lang="fr-FR" sz="3500" dirty="0">
                <a:solidFill>
                  <a:srgbClr val="F9FAFD"/>
                </a:solidFill>
                <a:latin typeface="Glacial Indifference" panose="020B0604020202020204" charset="0"/>
              </a:rPr>
              <a:t> par un </a:t>
            </a:r>
            <a:r>
              <a:rPr lang="fr-FR" sz="3500" u="sng" dirty="0">
                <a:solidFill>
                  <a:srgbClr val="F9FAFD"/>
                </a:solidFill>
                <a:latin typeface="Glacial Indifference" panose="020B0604020202020204" charset="0"/>
              </a:rPr>
              <a:t>État</a:t>
            </a:r>
            <a:r>
              <a:rPr lang="fr-FR" sz="3500" dirty="0">
                <a:solidFill>
                  <a:srgbClr val="F9FAFD"/>
                </a:solidFill>
                <a:latin typeface="Glacial Indifference" panose="020B0604020202020204" charset="0"/>
              </a:rPr>
              <a:t> contre la souveraineté, l’intégrité territoriale ou l’indépendance politique d’un autre État, ou de toute autre manière incompatible avec la Charte des Nations Unies (résolution 3314, XXIX, 14 déc. 1974, assemblée générale des Nations Unies) ; […] ; la définition ne prend pas en considération les propositions émises en doctrine ou par certains gouvernements tendant à inclure dans le concept d’agression des </a:t>
            </a:r>
            <a:r>
              <a:rPr lang="fr-FR" sz="3500" u="sng" dirty="0">
                <a:solidFill>
                  <a:srgbClr val="F9FAFD"/>
                </a:solidFill>
                <a:latin typeface="Glacial Indifference" panose="020B0604020202020204" charset="0"/>
              </a:rPr>
              <a:t>comportements hostiles n’impliquant pas l’usage de la force armée</a:t>
            </a:r>
            <a:r>
              <a:rPr lang="fr-FR" sz="3500" dirty="0">
                <a:solidFill>
                  <a:srgbClr val="F9FAFD"/>
                </a:solidFill>
                <a:latin typeface="Glacial Indifference" panose="020B0604020202020204" charset="0"/>
              </a:rPr>
              <a:t> ».</a:t>
            </a:r>
          </a:p>
          <a:p>
            <a:pPr algn="r">
              <a:lnSpc>
                <a:spcPct val="110000"/>
              </a:lnSpc>
            </a:pPr>
            <a:r>
              <a:rPr lang="fr-FR" sz="2800" i="1" dirty="0">
                <a:solidFill>
                  <a:srgbClr val="F9FAFD"/>
                </a:solidFill>
                <a:latin typeface="Glacial Indifference" panose="020B0604020202020204" charset="0"/>
              </a:rPr>
              <a:t>Vocabulaire juridique</a:t>
            </a:r>
            <a:r>
              <a:rPr lang="fr-FR" sz="2800" dirty="0">
                <a:solidFill>
                  <a:srgbClr val="F9FAFD"/>
                </a:solidFill>
                <a:latin typeface="Glacial Indifference" panose="020B0604020202020204" charset="0"/>
              </a:rPr>
              <a:t> (13</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49. </a:t>
            </a:r>
          </a:p>
        </p:txBody>
      </p:sp>
      <p:sp>
        <p:nvSpPr>
          <p:cNvPr id="3" name="TextBox 2">
            <a:extLst>
              <a:ext uri="{FF2B5EF4-FFF2-40B4-BE49-F238E27FC236}">
                <a16:creationId xmlns:a16="http://schemas.microsoft.com/office/drawing/2014/main" id="{4A426A3B-0098-C563-26FA-04075CC9CA6D}"/>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0295722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8B376F3E-D0CA-D067-1DA2-7E58B231170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B8D43B0-1F5F-5C65-02FA-01486C450072}"/>
              </a:ext>
            </a:extLst>
          </p:cNvPr>
          <p:cNvSpPr txBox="1"/>
          <p:nvPr/>
        </p:nvSpPr>
        <p:spPr>
          <a:xfrm>
            <a:off x="838200" y="2621741"/>
            <a:ext cx="16611600" cy="2761269"/>
          </a:xfrm>
          <a:prstGeom prst="rect">
            <a:avLst/>
          </a:prstGeom>
        </p:spPr>
        <p:txBody>
          <a:bodyPr wrap="square" lIns="0" tIns="0" rIns="0" bIns="0" rtlCol="0" anchor="t">
            <a:spAutoFit/>
          </a:bodyPr>
          <a:lstStyle/>
          <a:p>
            <a:pPr algn="just">
              <a:lnSpc>
                <a:spcPct val="110000"/>
              </a:lnSpc>
              <a:spcAft>
                <a:spcPts val="2400"/>
              </a:spcAft>
            </a:pPr>
            <a:r>
              <a:rPr lang="fr-FR" sz="3500" b="1" dirty="0">
                <a:solidFill>
                  <a:srgbClr val="F9FAFD"/>
                </a:solidFill>
                <a:latin typeface="Glacial Indifference" panose="020B0604020202020204" charset="0"/>
              </a:rPr>
              <a:t>Agression armée</a:t>
            </a:r>
            <a:r>
              <a:rPr lang="fr-FR" sz="3500" dirty="0">
                <a:solidFill>
                  <a:srgbClr val="F9FAFD"/>
                </a:solidFill>
                <a:latin typeface="Glacial Indifference" panose="020B0604020202020204" charset="0"/>
              </a:rPr>
              <a:t> [Droit international public]</a:t>
            </a:r>
          </a:p>
          <a:p>
            <a:pPr algn="just">
              <a:lnSpc>
                <a:spcPct val="110000"/>
              </a:lnSpc>
              <a:spcAft>
                <a:spcPts val="18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Recours à la force militaire</a:t>
            </a:r>
            <a:r>
              <a:rPr lang="fr-FR" sz="3500" dirty="0">
                <a:solidFill>
                  <a:srgbClr val="F9FAFD"/>
                </a:solidFill>
                <a:latin typeface="Glacial Indifference" panose="020B0604020202020204" charset="0"/>
              </a:rPr>
              <a:t> prohibé par Charte de l’ONU et justifiant la légitime défense de l’État agressé (Charte NU, 26 juin 1945, art. 51) ».</a:t>
            </a:r>
          </a:p>
          <a:p>
            <a:pPr algn="r">
              <a:lnSpc>
                <a:spcPct val="110000"/>
              </a:lnSpc>
            </a:pPr>
            <a:r>
              <a:rPr lang="fr-FR" sz="2800" i="1" dirty="0">
                <a:solidFill>
                  <a:srgbClr val="F9FAFD"/>
                </a:solidFill>
                <a:latin typeface="Glacial Indifference" panose="020B0604020202020204" charset="0"/>
              </a:rPr>
              <a:t>Dictionnaire du vocabulaire juridique</a:t>
            </a:r>
            <a:r>
              <a:rPr lang="fr-FR" sz="2800" dirty="0">
                <a:solidFill>
                  <a:srgbClr val="F9FAFD"/>
                </a:solidFill>
                <a:latin typeface="Glacial Indifference" panose="020B0604020202020204" charset="0"/>
              </a:rPr>
              <a:t> (13</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34. </a:t>
            </a:r>
          </a:p>
        </p:txBody>
      </p:sp>
      <p:sp>
        <p:nvSpPr>
          <p:cNvPr id="3" name="TextBox 2">
            <a:extLst>
              <a:ext uri="{FF2B5EF4-FFF2-40B4-BE49-F238E27FC236}">
                <a16:creationId xmlns:a16="http://schemas.microsoft.com/office/drawing/2014/main" id="{65201E36-38AE-5599-6B83-FB62167AE359}"/>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4777514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BBA8346-8594-A1FA-3DC0-A671F1525C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2DF3F92-514C-017A-99A4-C3A50CC3E0E7}"/>
              </a:ext>
            </a:extLst>
          </p:cNvPr>
          <p:cNvSpPr txBox="1"/>
          <p:nvPr/>
        </p:nvSpPr>
        <p:spPr>
          <a:xfrm>
            <a:off x="848227" y="2989302"/>
            <a:ext cx="15991973" cy="55399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Définitions de </a:t>
            </a:r>
            <a:r>
              <a:rPr lang="fr-FR" sz="3600" i="1" u="sng" dirty="0">
                <a:solidFill>
                  <a:srgbClr val="F9FAFD"/>
                </a:solidFill>
                <a:latin typeface="Glacial Indifference" panose="020B0604020202020204" charset="0"/>
              </a:rPr>
              <a:t>Colonisation</a:t>
            </a:r>
            <a:r>
              <a:rPr lang="fr-FR" sz="3600" u="sng" dirty="0">
                <a:solidFill>
                  <a:srgbClr val="F9FAFD"/>
                </a:solidFill>
                <a:latin typeface="Glacial Indifference" panose="020B0604020202020204" charset="0"/>
              </a:rPr>
              <a:t> dans les dictionnaires juridiques</a:t>
            </a:r>
          </a:p>
        </p:txBody>
      </p:sp>
      <p:sp>
        <p:nvSpPr>
          <p:cNvPr id="3" name="TextBox 2">
            <a:extLst>
              <a:ext uri="{FF2B5EF4-FFF2-40B4-BE49-F238E27FC236}">
                <a16:creationId xmlns:a16="http://schemas.microsoft.com/office/drawing/2014/main" id="{DB1A3B46-E007-BD49-1B2A-798B261C4A5D}"/>
              </a:ext>
            </a:extLst>
          </p:cNvPr>
          <p:cNvSpPr txBox="1"/>
          <p:nvPr/>
        </p:nvSpPr>
        <p:spPr>
          <a:xfrm>
            <a:off x="838200" y="11955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903209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6EB90D96-194A-7B9D-8633-39FB15E8DC4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F4ECA78-04B7-BDCF-4D7E-6B7632B88F2F}"/>
              </a:ext>
            </a:extLst>
          </p:cNvPr>
          <p:cNvSpPr txBox="1"/>
          <p:nvPr/>
        </p:nvSpPr>
        <p:spPr>
          <a:xfrm>
            <a:off x="838200" y="2705100"/>
            <a:ext cx="16611600" cy="3353739"/>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Colonisation</a:t>
            </a:r>
            <a:r>
              <a:rPr lang="fr-FR" sz="3500" dirty="0">
                <a:solidFill>
                  <a:srgbClr val="F9FAFD"/>
                </a:solidFill>
                <a:latin typeface="Glacial Indifference" panose="020B0604020202020204" charset="0"/>
              </a:rPr>
              <a:t> [Droit international public]</a:t>
            </a:r>
          </a:p>
          <a:p>
            <a:pPr algn="just">
              <a:lnSpc>
                <a:spcPct val="110000"/>
              </a:lnSpc>
              <a:spcAft>
                <a:spcPts val="2400"/>
              </a:spcAft>
            </a:pPr>
            <a:r>
              <a:rPr lang="fr-FR" sz="3500" dirty="0">
                <a:solidFill>
                  <a:srgbClr val="F9FAFD"/>
                </a:solidFill>
                <a:latin typeface="Glacial Indifference" panose="020B0604020202020204" charset="0"/>
              </a:rPr>
              <a:t>« Politique d’expansion politique et économique pratiquée à partir du XVI</a:t>
            </a:r>
            <a:r>
              <a:rPr lang="fr-FR" sz="3500" baseline="30000" dirty="0">
                <a:solidFill>
                  <a:srgbClr val="F9FAFD"/>
                </a:solidFill>
                <a:latin typeface="Glacial Indifference" panose="020B0604020202020204" charset="0"/>
              </a:rPr>
              <a:t>e</a:t>
            </a:r>
            <a:r>
              <a:rPr lang="fr-FR" sz="3500" dirty="0">
                <a:solidFill>
                  <a:srgbClr val="F9FAFD"/>
                </a:solidFill>
                <a:latin typeface="Glacial Indifference" panose="020B0604020202020204" charset="0"/>
              </a:rPr>
              <a:t> siècle </a:t>
            </a:r>
            <a:r>
              <a:rPr lang="fr-FR" sz="3500" u="sng" dirty="0">
                <a:solidFill>
                  <a:srgbClr val="F9FAFD"/>
                </a:solidFill>
                <a:latin typeface="Glacial Indifference" panose="020B0604020202020204" charset="0"/>
              </a:rPr>
              <a:t>par certains États</a:t>
            </a: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à l’égard de peuples moins développés</a:t>
            </a:r>
            <a:r>
              <a:rPr lang="fr-FR" sz="3500" dirty="0">
                <a:solidFill>
                  <a:srgbClr val="F9FAFD"/>
                </a:solidFill>
                <a:latin typeface="Glacial Indifference" panose="020B0604020202020204" charset="0"/>
              </a:rPr>
              <a:t> obligés d’accepter des liens plus ou moins étroits de dépendance ».</a:t>
            </a:r>
          </a:p>
          <a:p>
            <a:pPr algn="r">
              <a:lnSpc>
                <a:spcPct val="110000"/>
              </a:lnSpc>
              <a:spcAft>
                <a:spcPts val="2400"/>
              </a:spcAft>
            </a:pPr>
            <a:r>
              <a:rPr lang="fr-FR" sz="2800" i="1" dirty="0">
                <a:solidFill>
                  <a:srgbClr val="F9FAFD"/>
                </a:solidFill>
                <a:latin typeface="Glacial Indifference" panose="020B0604020202020204" charset="0"/>
              </a:rPr>
              <a:t>Lexique des termes juridiques</a:t>
            </a:r>
            <a:r>
              <a:rPr lang="fr-FR" sz="2800" dirty="0">
                <a:solidFill>
                  <a:srgbClr val="F9FAFD"/>
                </a:solidFill>
                <a:latin typeface="Glacial Indifference" panose="020B0604020202020204" charset="0"/>
              </a:rPr>
              <a:t> (20</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176.</a:t>
            </a:r>
          </a:p>
        </p:txBody>
      </p:sp>
      <p:sp>
        <p:nvSpPr>
          <p:cNvPr id="3" name="TextBox 2">
            <a:extLst>
              <a:ext uri="{FF2B5EF4-FFF2-40B4-BE49-F238E27FC236}">
                <a16:creationId xmlns:a16="http://schemas.microsoft.com/office/drawing/2014/main" id="{C780484A-1FC0-5030-E727-C6ABFF7913E6}"/>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9070695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ABBA8346-8594-A1FA-3DC0-A671F1525C2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D2DF3F92-514C-017A-99A4-C3A50CC3E0E7}"/>
              </a:ext>
            </a:extLst>
          </p:cNvPr>
          <p:cNvSpPr txBox="1"/>
          <p:nvPr/>
        </p:nvSpPr>
        <p:spPr>
          <a:xfrm>
            <a:off x="924427" y="2989302"/>
            <a:ext cx="15991973" cy="553998"/>
          </a:xfrm>
          <a:prstGeom prst="rect">
            <a:avLst/>
          </a:prstGeom>
        </p:spPr>
        <p:txBody>
          <a:bodyPr wrap="square" lIns="0" tIns="0" rIns="0" bIns="0" rtlCol="0" anchor="t">
            <a:spAutoFit/>
          </a:bodyPr>
          <a:lstStyle/>
          <a:p>
            <a:pPr algn="just">
              <a:spcAft>
                <a:spcPts val="600"/>
              </a:spcAft>
            </a:pPr>
            <a:r>
              <a:rPr lang="fr-FR" sz="3600" u="sng" dirty="0">
                <a:solidFill>
                  <a:srgbClr val="F9FAFD"/>
                </a:solidFill>
                <a:latin typeface="Glacial Indifference" panose="020B0604020202020204" charset="0"/>
              </a:rPr>
              <a:t>Définitions de </a:t>
            </a:r>
            <a:r>
              <a:rPr lang="fr-FR" sz="3600" i="1" u="sng" dirty="0">
                <a:solidFill>
                  <a:srgbClr val="F9FAFD"/>
                </a:solidFill>
                <a:latin typeface="Glacial Indifference" panose="020B0604020202020204" charset="0"/>
              </a:rPr>
              <a:t>Occupation / Occuper</a:t>
            </a:r>
            <a:r>
              <a:rPr lang="fr-FR" sz="3600" u="sng" dirty="0">
                <a:solidFill>
                  <a:srgbClr val="F9FAFD"/>
                </a:solidFill>
                <a:latin typeface="Glacial Indifference" panose="020B0604020202020204" charset="0"/>
              </a:rPr>
              <a:t> dans les dictionnaires juridiques</a:t>
            </a:r>
          </a:p>
        </p:txBody>
      </p:sp>
      <p:sp>
        <p:nvSpPr>
          <p:cNvPr id="3" name="TextBox 2">
            <a:extLst>
              <a:ext uri="{FF2B5EF4-FFF2-40B4-BE49-F238E27FC236}">
                <a16:creationId xmlns:a16="http://schemas.microsoft.com/office/drawing/2014/main" id="{459050ED-9AB5-B7F6-5B74-CDDB1B877A80}"/>
              </a:ext>
            </a:extLst>
          </p:cNvPr>
          <p:cNvSpPr txBox="1"/>
          <p:nvPr/>
        </p:nvSpPr>
        <p:spPr>
          <a:xfrm>
            <a:off x="914400" y="1195586"/>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14848513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B2CEE35-077A-550D-6D22-02B20C5B1B9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8EFEE3D-712B-65E9-3626-A77095AD2A60}"/>
              </a:ext>
            </a:extLst>
          </p:cNvPr>
          <p:cNvSpPr txBox="1"/>
          <p:nvPr/>
        </p:nvSpPr>
        <p:spPr>
          <a:xfrm>
            <a:off x="914400" y="2628900"/>
            <a:ext cx="16535400" cy="3715376"/>
          </a:xfrm>
          <a:prstGeom prst="rect">
            <a:avLst/>
          </a:prstGeom>
        </p:spPr>
        <p:txBody>
          <a:bodyPr wrap="square" lIns="0" tIns="0" rIns="0" bIns="0" rtlCol="0" anchor="t">
            <a:spAutoFit/>
          </a:bodyPr>
          <a:lstStyle/>
          <a:p>
            <a:pPr algn="just">
              <a:lnSpc>
                <a:spcPct val="110000"/>
              </a:lnSpc>
              <a:spcAft>
                <a:spcPts val="1800"/>
              </a:spcAft>
            </a:pPr>
            <a:r>
              <a:rPr lang="fr-FR" sz="3500" b="1" dirty="0">
                <a:solidFill>
                  <a:srgbClr val="F9FAFD"/>
                </a:solidFill>
                <a:latin typeface="Glacial Indifference" panose="020B0604020202020204" charset="0"/>
              </a:rPr>
              <a:t>Occupation</a:t>
            </a:r>
            <a:r>
              <a:rPr lang="fr-FR" sz="3500" dirty="0">
                <a:solidFill>
                  <a:srgbClr val="F9FAFD"/>
                </a:solidFill>
                <a:latin typeface="Glacial Indifference" panose="020B0604020202020204" charset="0"/>
              </a:rPr>
              <a:t> [Droit international public]</a:t>
            </a:r>
          </a:p>
          <a:p>
            <a:pPr algn="just">
              <a:lnSpc>
                <a:spcPct val="110000"/>
              </a:lnSpc>
              <a:spcAft>
                <a:spcPts val="600"/>
              </a:spcAft>
            </a:pPr>
            <a:r>
              <a:rPr lang="fr-FR" sz="3500" dirty="0">
                <a:solidFill>
                  <a:srgbClr val="F9FAFD"/>
                </a:solidFill>
                <a:latin typeface="Glacial Indifference" panose="020B0604020202020204" charset="0"/>
              </a:rPr>
              <a:t>« Établissement par un </a:t>
            </a:r>
            <a:r>
              <a:rPr lang="fr-FR" sz="3500" u="sng" dirty="0">
                <a:solidFill>
                  <a:srgbClr val="F9FAFD"/>
                </a:solidFill>
                <a:latin typeface="Glacial Indifference" panose="020B0604020202020204" charset="0"/>
              </a:rPr>
              <a:t>État</a:t>
            </a:r>
            <a:r>
              <a:rPr lang="fr-FR" sz="3500" dirty="0">
                <a:solidFill>
                  <a:srgbClr val="F9FAFD"/>
                </a:solidFill>
                <a:latin typeface="Glacial Indifference" panose="020B0604020202020204" charset="0"/>
              </a:rPr>
              <a:t> de son autorité sur un </a:t>
            </a:r>
            <a:r>
              <a:rPr lang="fr-FR" sz="3500" u="sng" dirty="0">
                <a:solidFill>
                  <a:srgbClr val="F9FAFD"/>
                </a:solidFill>
                <a:latin typeface="Glacial Indifference" panose="020B0604020202020204" charset="0"/>
              </a:rPr>
              <a:t>territoire</a:t>
            </a:r>
            <a:r>
              <a:rPr lang="fr-FR" sz="3500" dirty="0">
                <a:solidFill>
                  <a:srgbClr val="F9FAFD"/>
                </a:solidFill>
                <a:latin typeface="Glacial Indifference" panose="020B0604020202020204" charset="0"/>
              </a:rPr>
              <a:t>, et notamment mode d’acquisition d’un </a:t>
            </a:r>
            <a:r>
              <a:rPr lang="fr-FR" sz="3500" u="sng" dirty="0">
                <a:solidFill>
                  <a:srgbClr val="F9FAFD"/>
                </a:solidFill>
                <a:latin typeface="Glacial Indifference" panose="020B0604020202020204" charset="0"/>
              </a:rPr>
              <a:t>territoire sans maître</a:t>
            </a:r>
            <a:r>
              <a:rPr lang="fr-FR" sz="3500" dirty="0">
                <a:solidFill>
                  <a:srgbClr val="F9FAFD"/>
                </a:solidFill>
                <a:latin typeface="Glacial Indifference" panose="020B0604020202020204" charset="0"/>
              </a:rPr>
              <a:t>.</a:t>
            </a:r>
          </a:p>
          <a:p>
            <a:pPr algn="just">
              <a:lnSpc>
                <a:spcPct val="110000"/>
              </a:lnSpc>
            </a:pPr>
            <a:r>
              <a:rPr lang="fr-FR" sz="3500" dirty="0">
                <a:solidFill>
                  <a:srgbClr val="F9FAFD"/>
                </a:solidFill>
                <a:latin typeface="Glacial Indifference" panose="020B0604020202020204" charset="0"/>
              </a:rPr>
              <a:t>L’acte de Berlin de 1885 exige que l’occupation soit effective et notifiée aux autres États ».</a:t>
            </a:r>
          </a:p>
          <a:p>
            <a:pPr algn="r">
              <a:lnSpc>
                <a:spcPct val="110000"/>
              </a:lnSpc>
              <a:spcAft>
                <a:spcPts val="2400"/>
              </a:spcAft>
            </a:pPr>
            <a:r>
              <a:rPr lang="fr-FR" sz="2800" i="1" dirty="0">
                <a:solidFill>
                  <a:srgbClr val="F9FAFD"/>
                </a:solidFill>
                <a:latin typeface="Glacial Indifference" panose="020B0604020202020204" charset="0"/>
              </a:rPr>
              <a:t>Lexique des termes juridiques</a:t>
            </a:r>
            <a:r>
              <a:rPr lang="fr-FR" sz="2800" dirty="0">
                <a:solidFill>
                  <a:srgbClr val="F9FAFD"/>
                </a:solidFill>
                <a:latin typeface="Glacial Indifference" panose="020B0604020202020204" charset="0"/>
              </a:rPr>
              <a:t> (20</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630.</a:t>
            </a:r>
          </a:p>
        </p:txBody>
      </p:sp>
      <p:sp>
        <p:nvSpPr>
          <p:cNvPr id="3" name="TextBox 2">
            <a:extLst>
              <a:ext uri="{FF2B5EF4-FFF2-40B4-BE49-F238E27FC236}">
                <a16:creationId xmlns:a16="http://schemas.microsoft.com/office/drawing/2014/main" id="{BE24366D-05F0-9459-0D7E-49859D91B7A9}"/>
              </a:ext>
            </a:extLst>
          </p:cNvPr>
          <p:cNvSpPr txBox="1"/>
          <p:nvPr/>
        </p:nvSpPr>
        <p:spPr>
          <a:xfrm>
            <a:off x="8382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21923819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0F1562"/>
        </a:solidFill>
        <a:effectLst/>
      </p:bgPr>
    </p:bg>
    <p:spTree>
      <p:nvGrpSpPr>
        <p:cNvPr id="1" name="">
          <a:extLst>
            <a:ext uri="{FF2B5EF4-FFF2-40B4-BE49-F238E27FC236}">
              <a16:creationId xmlns:a16="http://schemas.microsoft.com/office/drawing/2014/main" id="{7B2CEE35-077A-550D-6D22-02B20C5B1B91}"/>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98EFEE3D-712B-65E9-3626-A77095AD2A60}"/>
              </a:ext>
            </a:extLst>
          </p:cNvPr>
          <p:cNvSpPr txBox="1"/>
          <p:nvPr/>
        </p:nvSpPr>
        <p:spPr>
          <a:xfrm>
            <a:off x="838200" y="2628900"/>
            <a:ext cx="16611600" cy="5438925"/>
          </a:xfrm>
          <a:prstGeom prst="rect">
            <a:avLst/>
          </a:prstGeom>
        </p:spPr>
        <p:txBody>
          <a:bodyPr wrap="square" lIns="0" tIns="0" rIns="0" bIns="0" rtlCol="0" anchor="t">
            <a:spAutoFit/>
          </a:bodyPr>
          <a:lstStyle/>
          <a:p>
            <a:pPr algn="just">
              <a:spcAft>
                <a:spcPts val="1800"/>
              </a:spcAft>
            </a:pPr>
            <a:r>
              <a:rPr lang="fr-FR" sz="3500" b="1" dirty="0">
                <a:solidFill>
                  <a:srgbClr val="F9FAFD"/>
                </a:solidFill>
                <a:latin typeface="Glacial Indifference" panose="020B0604020202020204" charset="0"/>
              </a:rPr>
              <a:t>Occupation</a:t>
            </a:r>
            <a:r>
              <a:rPr lang="fr-FR" sz="3500" dirty="0">
                <a:solidFill>
                  <a:srgbClr val="F9FAFD"/>
                </a:solidFill>
                <a:latin typeface="Glacial Indifference" panose="020B0604020202020204" charset="0"/>
              </a:rPr>
              <a:t> [de territoire]</a:t>
            </a:r>
          </a:p>
          <a:p>
            <a:pPr algn="just">
              <a:lnSpc>
                <a:spcPct val="110000"/>
              </a:lnSpc>
              <a:spcAft>
                <a:spcPts val="600"/>
              </a:spcAft>
            </a:pPr>
            <a:r>
              <a:rPr lang="fr-FR" sz="3500" dirty="0">
                <a:solidFill>
                  <a:srgbClr val="F9FAFD"/>
                </a:solidFill>
                <a:latin typeface="Glacial Indifference" panose="020B0604020202020204" charset="0"/>
              </a:rPr>
              <a:t>« </a:t>
            </a:r>
            <a:r>
              <a:rPr lang="fr-FR" sz="3500" u="sng" dirty="0">
                <a:solidFill>
                  <a:srgbClr val="F9FAFD"/>
                </a:solidFill>
                <a:latin typeface="Glacial Indifference" panose="020B0604020202020204" charset="0"/>
              </a:rPr>
              <a:t>Présence temporaire</a:t>
            </a:r>
            <a:r>
              <a:rPr lang="fr-FR" sz="3500" dirty="0">
                <a:solidFill>
                  <a:srgbClr val="F9FAFD"/>
                </a:solidFill>
                <a:latin typeface="Glacial Indifference" panose="020B0604020202020204" charset="0"/>
              </a:rPr>
              <a:t> d’une </a:t>
            </a:r>
            <a:r>
              <a:rPr lang="fr-FR" sz="3500" u="sng" dirty="0">
                <a:solidFill>
                  <a:srgbClr val="F9FAFD"/>
                </a:solidFill>
                <a:latin typeface="Glacial Indifference" panose="020B0604020202020204" charset="0"/>
              </a:rPr>
              <a:t>force armée d’un État</a:t>
            </a:r>
            <a:r>
              <a:rPr lang="fr-FR" sz="3500" dirty="0">
                <a:solidFill>
                  <a:srgbClr val="F9FAFD"/>
                </a:solidFill>
                <a:latin typeface="Glacial Indifference" panose="020B0604020202020204" charset="0"/>
              </a:rPr>
              <a:t> sur le territoire d’un autre État, sans qu’il y ait prise de possession de ce territoire ; le stationnement de forces armées sur un territoire étranger peut avoir lieu </a:t>
            </a:r>
            <a:r>
              <a:rPr lang="fr-FR" sz="3500" u="sng" dirty="0">
                <a:solidFill>
                  <a:srgbClr val="F9FAFD"/>
                </a:solidFill>
                <a:latin typeface="Glacial Indifference" panose="020B0604020202020204" charset="0"/>
              </a:rPr>
              <a:t>en temps de guerre (occupation de guerre) ou en temps de paix (occupation pacifique)</a:t>
            </a:r>
            <a:r>
              <a:rPr lang="fr-FR" sz="3500" dirty="0">
                <a:solidFill>
                  <a:srgbClr val="F9FAFD"/>
                </a:solidFill>
                <a:latin typeface="Glacial Indifference" panose="020B0604020202020204" charset="0"/>
              </a:rPr>
              <a:t> ; l’expression </a:t>
            </a:r>
            <a:r>
              <a:rPr lang="fr-FR" sz="3500" i="1" dirty="0">
                <a:solidFill>
                  <a:srgbClr val="F9FAFD"/>
                </a:solidFill>
                <a:latin typeface="Glacial Indifference" panose="020B0604020202020204" charset="0"/>
              </a:rPr>
              <a:t>occupation militaire</a:t>
            </a:r>
            <a:r>
              <a:rPr lang="fr-FR" sz="3500" dirty="0">
                <a:solidFill>
                  <a:srgbClr val="F9FAFD"/>
                </a:solidFill>
                <a:latin typeface="Glacial Indifference" panose="020B0604020202020204" charset="0"/>
              </a:rPr>
              <a:t> est également employée en vue de préciser que l’occupant exerce des compétences limitées, strictement liées au stationnement des force armées, et qu’il ne saurait exercer sa souveraineté sur le territoire occupé ».</a:t>
            </a:r>
          </a:p>
          <a:p>
            <a:pPr algn="r">
              <a:lnSpc>
                <a:spcPct val="110000"/>
              </a:lnSpc>
              <a:spcAft>
                <a:spcPts val="2400"/>
              </a:spcAft>
            </a:pPr>
            <a:r>
              <a:rPr lang="fr-FR" sz="2800" i="1" dirty="0">
                <a:solidFill>
                  <a:srgbClr val="F9FAFD"/>
                </a:solidFill>
                <a:latin typeface="Glacial Indifference" panose="020B0604020202020204" charset="0"/>
              </a:rPr>
              <a:t>Vocabulaire juridique</a:t>
            </a:r>
            <a:r>
              <a:rPr lang="fr-FR" sz="2800" dirty="0">
                <a:solidFill>
                  <a:srgbClr val="F9FAFD"/>
                </a:solidFill>
                <a:latin typeface="Glacial Indifference" panose="020B0604020202020204" charset="0"/>
              </a:rPr>
              <a:t> (13</a:t>
            </a:r>
            <a:r>
              <a:rPr lang="fr-FR" sz="2800" baseline="30000" dirty="0">
                <a:solidFill>
                  <a:srgbClr val="F9FAFD"/>
                </a:solidFill>
                <a:latin typeface="Glacial Indifference" panose="020B0604020202020204" charset="0"/>
              </a:rPr>
              <a:t>ème</a:t>
            </a:r>
            <a:r>
              <a:rPr lang="fr-FR" sz="2800" dirty="0">
                <a:solidFill>
                  <a:srgbClr val="F9FAFD"/>
                </a:solidFill>
                <a:latin typeface="Glacial Indifference" panose="020B0604020202020204" charset="0"/>
              </a:rPr>
              <a:t> éd.), p. 700.</a:t>
            </a:r>
          </a:p>
        </p:txBody>
      </p:sp>
      <p:sp>
        <p:nvSpPr>
          <p:cNvPr id="3" name="TextBox 2">
            <a:extLst>
              <a:ext uri="{FF2B5EF4-FFF2-40B4-BE49-F238E27FC236}">
                <a16:creationId xmlns:a16="http://schemas.microsoft.com/office/drawing/2014/main" id="{DBC686B7-7177-C120-EE7D-2B9FFB0214CE}"/>
              </a:ext>
            </a:extLst>
          </p:cNvPr>
          <p:cNvSpPr txBox="1"/>
          <p:nvPr/>
        </p:nvSpPr>
        <p:spPr>
          <a:xfrm>
            <a:off x="762000" y="876300"/>
            <a:ext cx="10744200" cy="1128514"/>
          </a:xfrm>
          <a:prstGeom prst="rect">
            <a:avLst/>
          </a:prstGeom>
        </p:spPr>
        <p:txBody>
          <a:bodyPr wrap="square" lIns="0" tIns="0" rIns="0" bIns="0" rtlCol="0" anchor="t">
            <a:spAutoFit/>
          </a:bodyPr>
          <a:lstStyle/>
          <a:p>
            <a:pPr>
              <a:lnSpc>
                <a:spcPts val="8799"/>
              </a:lnSpc>
            </a:pPr>
            <a:r>
              <a:rPr lang="fr-FR" sz="8000" dirty="0">
                <a:solidFill>
                  <a:srgbClr val="F9FAFD"/>
                </a:solidFill>
                <a:latin typeface="Glacial Indifference"/>
              </a:rPr>
              <a:t>Le pouvoir de la langue</a:t>
            </a:r>
          </a:p>
        </p:txBody>
      </p:sp>
    </p:spTree>
    <p:extLst>
      <p:ext uri="{BB962C8B-B14F-4D97-AF65-F5344CB8AC3E}">
        <p14:creationId xmlns:p14="http://schemas.microsoft.com/office/powerpoint/2010/main" val="39899632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11500</TotalTime>
  <Words>38371</Words>
  <Application>Microsoft Office PowerPoint</Application>
  <PresentationFormat>Personalizzato</PresentationFormat>
  <Paragraphs>2122</Paragraphs>
  <Slides>347</Slides>
  <Notes>46</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347</vt:i4>
      </vt:variant>
    </vt:vector>
  </HeadingPairs>
  <TitlesOfParts>
    <vt:vector size="351" baseType="lpstr">
      <vt:lpstr>Calibri</vt:lpstr>
      <vt:lpstr>Glacial Indifference</vt:lpstr>
      <vt:lpstr>Arial</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de Langue I année CIAPG</dc:title>
  <dc:creator>asus</dc:creator>
  <cp:lastModifiedBy>lenovo flex</cp:lastModifiedBy>
  <cp:revision>290</cp:revision>
  <cp:lastPrinted>2024-05-02T12:55:41Z</cp:lastPrinted>
  <dcterms:created xsi:type="dcterms:W3CDTF">2006-08-16T00:00:00Z</dcterms:created>
  <dcterms:modified xsi:type="dcterms:W3CDTF">2025-04-30T10:27:47Z</dcterms:modified>
  <dc:identifier>DAF61MJ3Tn8</dc:identifier>
</cp:coreProperties>
</file>