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8"/>
  </p:notesMasterIdLst>
  <p:sldIdLst>
    <p:sldId id="266" r:id="rId5"/>
    <p:sldId id="267" r:id="rId6"/>
    <p:sldId id="272" r:id="rId7"/>
    <p:sldId id="339" r:id="rId8"/>
    <p:sldId id="352" r:id="rId9"/>
    <p:sldId id="353" r:id="rId10"/>
    <p:sldId id="342" r:id="rId11"/>
    <p:sldId id="344" r:id="rId12"/>
    <p:sldId id="357" r:id="rId13"/>
    <p:sldId id="374" r:id="rId14"/>
    <p:sldId id="417" r:id="rId15"/>
    <p:sldId id="393" r:id="rId16"/>
    <p:sldId id="380" r:id="rId17"/>
    <p:sldId id="375" r:id="rId18"/>
    <p:sldId id="394" r:id="rId19"/>
    <p:sldId id="378" r:id="rId20"/>
    <p:sldId id="379" r:id="rId21"/>
    <p:sldId id="426" r:id="rId22"/>
    <p:sldId id="381" r:id="rId23"/>
    <p:sldId id="382" r:id="rId24"/>
    <p:sldId id="383" r:id="rId25"/>
    <p:sldId id="317" r:id="rId26"/>
    <p:sldId id="316" r:id="rId27"/>
    <p:sldId id="319" r:id="rId28"/>
    <p:sldId id="328" r:id="rId29"/>
    <p:sldId id="363" r:id="rId30"/>
    <p:sldId id="322" r:id="rId31"/>
    <p:sldId id="323" r:id="rId32"/>
    <p:sldId id="321" r:id="rId33"/>
    <p:sldId id="295" r:id="rId34"/>
    <p:sldId id="296" r:id="rId35"/>
    <p:sldId id="361" r:id="rId36"/>
    <p:sldId id="258" r:id="rId37"/>
    <p:sldId id="326" r:id="rId38"/>
    <p:sldId id="427" r:id="rId39"/>
    <p:sldId id="325" r:id="rId40"/>
    <p:sldId id="279" r:id="rId41"/>
    <p:sldId id="320" r:id="rId42"/>
    <p:sldId id="366" r:id="rId43"/>
    <p:sldId id="367" r:id="rId44"/>
    <p:sldId id="330" r:id="rId45"/>
    <p:sldId id="332" r:id="rId46"/>
    <p:sldId id="384" r:id="rId47"/>
    <p:sldId id="388" r:id="rId48"/>
    <p:sldId id="386" r:id="rId49"/>
    <p:sldId id="389" r:id="rId50"/>
    <p:sldId id="391" r:id="rId51"/>
    <p:sldId id="377" r:id="rId52"/>
    <p:sldId id="418" r:id="rId53"/>
    <p:sldId id="421" r:id="rId54"/>
    <p:sldId id="423" r:id="rId55"/>
    <p:sldId id="424" r:id="rId56"/>
    <p:sldId id="425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0E0"/>
    <a:srgbClr val="A20202"/>
    <a:srgbClr val="336600"/>
    <a:srgbClr val="E6E6E6"/>
    <a:srgbClr val="E5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255F2-96A4-4911-A3AA-F8144D9AB16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E2BB3-8CB6-43B6-8499-1C06C83556A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6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58472347-902E-38CD-1D97-29CD4A4EDF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0F17A0-D57C-4D9F-B1D2-43DB3DAB86C7}" type="slidenum">
              <a:rPr lang="it-IT" altLang="it-IT"/>
              <a:pPr>
                <a:spcBef>
                  <a:spcPct val="0"/>
                </a:spcBef>
              </a:pPr>
              <a:t>15</a:t>
            </a:fld>
            <a:endParaRPr lang="it-IT" altLang="it-IT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6BC46A4-BEA1-D089-3765-DC0BD81CB8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669D788F-9A2A-A3EA-716E-CBB07F9BD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it-IT" altLang="it-IT" sz="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658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16C16911-10E5-33E7-8D41-4072A5E34D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FBD521-3CB3-443E-908E-68CDF68635C4}" type="slidenum">
              <a:rPr lang="it-IT" altLang="it-IT"/>
              <a:pPr>
                <a:spcBef>
                  <a:spcPct val="0"/>
                </a:spcBef>
              </a:pPr>
              <a:t>37</a:t>
            </a:fld>
            <a:endParaRPr lang="it-IT" altLang="it-IT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5187449-BFBE-0076-0D38-1878CC1E11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DB7A2F07-A915-53C4-D4FA-EA491F4A1F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18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2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0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6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2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3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1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6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9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B1AD-8826-4026-AE1E-426A7E6F70AA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0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2B1AD-8826-4026-AE1E-426A7E6F70AA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54AFF-D045-456C-9014-B9D5FA22194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7"/>
          <p:cNvSpPr/>
          <p:nvPr/>
        </p:nvSpPr>
        <p:spPr>
          <a:xfrm>
            <a:off x="1628673" y="659047"/>
            <a:ext cx="58866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LA COPERTURA DEGLI AMBIENTI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57" y="1742926"/>
            <a:ext cx="8442887" cy="5115074"/>
          </a:xfrm>
          <a:prstGeom prst="rect">
            <a:avLst/>
          </a:prstGeom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ECFBB3C3-BCB6-90AD-EC74-77BA44EF4270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991017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3"/>
          <p:cNvSpPr txBox="1">
            <a:spLocks noChangeArrowheads="1"/>
          </p:cNvSpPr>
          <p:nvPr/>
        </p:nvSpPr>
        <p:spPr bwMode="auto">
          <a:xfrm>
            <a:off x="469900" y="760413"/>
            <a:ext cx="8208963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>
                <a:solidFill>
                  <a:srgbClr val="002060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rPr>
              <a:t>ELEMENTO DI CONFINE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b="1" dirty="0">
                <a:solidFill>
                  <a:srgbClr val="A20202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rPr>
              <a:t>CHIUSURE ORIZZONTALI INFERIORI</a:t>
            </a:r>
          </a:p>
        </p:txBody>
      </p:sp>
      <p:grpSp>
        <p:nvGrpSpPr>
          <p:cNvPr id="7171" name="Gruppo 4"/>
          <p:cNvGrpSpPr>
            <a:grpSpLocks/>
          </p:cNvGrpSpPr>
          <p:nvPr/>
        </p:nvGrpSpPr>
        <p:grpSpPr bwMode="auto">
          <a:xfrm>
            <a:off x="827088" y="4224338"/>
            <a:ext cx="7488237" cy="1212850"/>
            <a:chOff x="645865" y="4351660"/>
            <a:chExt cx="8353673" cy="1214115"/>
          </a:xfrm>
        </p:grpSpPr>
        <p:sp>
          <p:nvSpPr>
            <p:cNvPr id="2" name="Text Box 14"/>
            <p:cNvSpPr txBox="1">
              <a:spLocks noChangeArrowheads="1"/>
            </p:cNvSpPr>
            <p:nvPr/>
          </p:nvSpPr>
          <p:spPr bwMode="auto">
            <a:xfrm>
              <a:off x="5663027" y="5165308"/>
              <a:ext cx="3017736" cy="400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2000" b="1" dirty="0">
                  <a:solidFill>
                    <a:srgbClr val="002060"/>
                  </a:solidFill>
                  <a:latin typeface="+mn-lt"/>
                  <a:ea typeface="Consolas" panose="020B0609020204030204" pitchFamily="49" charset="0"/>
                  <a:cs typeface="Consolas" panose="020B0609020204030204" pitchFamily="49" charset="0"/>
                </a:rPr>
                <a:t>parte resistente</a:t>
              </a:r>
            </a:p>
          </p:txBody>
        </p:sp>
        <p:sp>
          <p:nvSpPr>
            <p:cNvPr id="7174" name="Text Box 15"/>
            <p:cNvSpPr txBox="1">
              <a:spLocks noChangeArrowheads="1"/>
            </p:cNvSpPr>
            <p:nvPr/>
          </p:nvSpPr>
          <p:spPr bwMode="auto">
            <a:xfrm>
              <a:off x="5663027" y="4351660"/>
              <a:ext cx="3336511" cy="370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1800" b="1" dirty="0">
                  <a:solidFill>
                    <a:srgbClr val="002060"/>
                  </a:solidFill>
                  <a:latin typeface="+mn-lt"/>
                  <a:ea typeface="Consolas" panose="020B0609020204030204" pitchFamily="49" charset="0"/>
                  <a:cs typeface="Consolas" panose="020B0609020204030204" pitchFamily="49" charset="0"/>
                </a:rPr>
                <a:t>finitura </a:t>
              </a:r>
              <a:r>
                <a:rPr lang="it-IT" altLang="it-IT" sz="1800" b="1" dirty="0" err="1">
                  <a:solidFill>
                    <a:srgbClr val="002060"/>
                  </a:solidFill>
                  <a:latin typeface="+mn-lt"/>
                  <a:ea typeface="Consolas" panose="020B0609020204030204" pitchFamily="49" charset="0"/>
                  <a:cs typeface="Consolas" panose="020B0609020204030204" pitchFamily="49" charset="0"/>
                </a:rPr>
                <a:t>estradossale</a:t>
              </a:r>
              <a:endParaRPr lang="it-IT" altLang="it-IT" sz="1800" b="1" dirty="0">
                <a:solidFill>
                  <a:srgbClr val="002060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7175" name="AutoShape 20"/>
            <p:cNvSpPr>
              <a:spLocks/>
            </p:cNvSpPr>
            <p:nvPr/>
          </p:nvSpPr>
          <p:spPr bwMode="auto">
            <a:xfrm>
              <a:off x="5415091" y="4466079"/>
              <a:ext cx="247936" cy="546670"/>
            </a:xfrm>
            <a:prstGeom prst="rightBrace">
              <a:avLst>
                <a:gd name="adj1" fmla="val 24953"/>
                <a:gd name="adj2" fmla="val 50000"/>
              </a:avLst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400">
                <a:solidFill>
                  <a:srgbClr val="000000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grpSp>
          <p:nvGrpSpPr>
            <p:cNvPr id="7177" name="Group 15"/>
            <p:cNvGrpSpPr>
              <a:grpSpLocks/>
            </p:cNvGrpSpPr>
            <p:nvPr/>
          </p:nvGrpSpPr>
          <p:grpSpPr bwMode="auto">
            <a:xfrm>
              <a:off x="645865" y="4466792"/>
              <a:ext cx="4645258" cy="1024291"/>
              <a:chOff x="395288" y="4069403"/>
              <a:chExt cx="4968859" cy="1095647"/>
            </a:xfrm>
          </p:grpSpPr>
          <p:sp>
            <p:nvSpPr>
              <p:cNvPr id="3" name="Rectangle 5" descr="Diagonali scure verso l'alto"/>
              <p:cNvSpPr>
                <a:spLocks noChangeArrowheads="1"/>
              </p:cNvSpPr>
              <p:nvPr/>
            </p:nvSpPr>
            <p:spPr bwMode="auto">
              <a:xfrm>
                <a:off x="395288" y="4731587"/>
                <a:ext cx="4968859" cy="433464"/>
              </a:xfrm>
              <a:prstGeom prst="rect">
                <a:avLst/>
              </a:prstGeom>
              <a:pattFill prst="wdUpDiag">
                <a:fgClr>
                  <a:srgbClr val="002060"/>
                </a:fgClr>
                <a:bgClr>
                  <a:schemeClr val="bg1"/>
                </a:bgClr>
              </a:patt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it-IT" altLang="it-IT" sz="1800">
                  <a:solidFill>
                    <a:srgbClr val="000000"/>
                  </a:solidFill>
                  <a:latin typeface="+mn-lt"/>
                  <a:ea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7178" name="Line 6"/>
              <p:cNvSpPr>
                <a:spLocks noChangeShapeType="1"/>
              </p:cNvSpPr>
              <p:nvPr/>
            </p:nvSpPr>
            <p:spPr bwMode="auto">
              <a:xfrm>
                <a:off x="414231" y="4068641"/>
                <a:ext cx="4927183" cy="1699"/>
              </a:xfrm>
              <a:prstGeom prst="line">
                <a:avLst/>
              </a:prstGeom>
              <a:noFill/>
              <a:ln w="38100">
                <a:solidFill>
                  <a:srgbClr val="A2020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+mn-lt"/>
                </a:endParaRPr>
              </a:p>
            </p:txBody>
          </p:sp>
          <p:grpSp>
            <p:nvGrpSpPr>
              <p:cNvPr id="7180" name="Group 21"/>
              <p:cNvGrpSpPr>
                <a:grpSpLocks/>
              </p:cNvGrpSpPr>
              <p:nvPr/>
            </p:nvGrpSpPr>
            <p:grpSpPr bwMode="auto">
              <a:xfrm>
                <a:off x="395288" y="4148931"/>
                <a:ext cx="4967288" cy="504825"/>
                <a:chOff x="295" y="2745"/>
                <a:chExt cx="3129" cy="318"/>
              </a:xfrm>
            </p:grpSpPr>
            <p:sp>
              <p:nvSpPr>
                <p:cNvPr id="4" name="Rectangle 8" descr="Punti sparsi"/>
                <p:cNvSpPr>
                  <a:spLocks noChangeArrowheads="1"/>
                </p:cNvSpPr>
                <p:nvPr/>
              </p:nvSpPr>
              <p:spPr bwMode="auto">
                <a:xfrm>
                  <a:off x="295" y="2745"/>
                  <a:ext cx="3129" cy="318"/>
                </a:xfrm>
                <a:prstGeom prst="rect">
                  <a:avLst/>
                </a:prstGeom>
                <a:pattFill prst="pct20">
                  <a:fgClr>
                    <a:srgbClr val="A20202"/>
                  </a:fgClr>
                  <a:bgClr>
                    <a:schemeClr val="bg1"/>
                  </a:bgClr>
                </a:pattFill>
                <a:ln w="9525">
                  <a:solidFill>
                    <a:srgbClr val="A2020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it-IT" altLang="it-IT" sz="1800">
                    <a:solidFill>
                      <a:srgbClr val="000000"/>
                    </a:solidFill>
                    <a:latin typeface="+mn-lt"/>
                    <a:ea typeface="Consolas" panose="020B0609020204030204" pitchFamily="49" charset="0"/>
                    <a:cs typeface="Consolas" panose="020B0609020204030204" pitchFamily="49" charset="0"/>
                  </a:endParaRPr>
                </a:p>
              </p:txBody>
            </p:sp>
            <p:sp>
              <p:nvSpPr>
                <p:cNvPr id="718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713" y="2767"/>
                  <a:ext cx="2292" cy="2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  <a:defRPr/>
                  </a:pPr>
                  <a:r>
                    <a:rPr lang="it-IT" altLang="it-IT" sz="1800" dirty="0">
                      <a:solidFill>
                        <a:srgbClr val="002060"/>
                      </a:solidFill>
                      <a:latin typeface="+mn-lt"/>
                      <a:ea typeface="Consolas" panose="020B0609020204030204" pitchFamily="49" charset="0"/>
                      <a:cs typeface="Consolas" panose="020B0609020204030204" pitchFamily="49" charset="0"/>
                    </a:rPr>
                    <a:t>canalizzazioni impianti</a:t>
                  </a:r>
                </a:p>
              </p:txBody>
            </p:sp>
          </p:grpSp>
        </p:grpSp>
      </p:grpSp>
      <p:sp>
        <p:nvSpPr>
          <p:cNvPr id="7172" name="Text Box 21"/>
          <p:cNvSpPr txBox="1">
            <a:spLocks noChangeArrowheads="1"/>
          </p:cNvSpPr>
          <p:nvPr/>
        </p:nvSpPr>
        <p:spPr bwMode="auto">
          <a:xfrm>
            <a:off x="684213" y="1925638"/>
            <a:ext cx="7994650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000" b="1" dirty="0">
                <a:solidFill>
                  <a:srgbClr val="002060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rPr>
              <a:t>REQUISITI RILEVANTI </a:t>
            </a:r>
            <a:r>
              <a:rPr lang="it-IT" altLang="it-IT" sz="1600" dirty="0">
                <a:solidFill>
                  <a:srgbClr val="002060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rPr>
              <a:t>(tra gli altri):</a:t>
            </a:r>
            <a:endParaRPr lang="it-IT" altLang="it-IT" sz="1800" dirty="0">
              <a:solidFill>
                <a:srgbClr val="002060"/>
              </a:solidFill>
              <a:latin typeface="+mn-lt"/>
              <a:ea typeface="Consolas" panose="020B0609020204030204" pitchFamily="49" charset="0"/>
              <a:cs typeface="Consolas" panose="020B0609020204030204" pitchFamily="49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it-IT" altLang="it-IT" sz="1800" dirty="0">
                <a:solidFill>
                  <a:srgbClr val="002060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rPr>
              <a:t>Controllo condensazione superficiale, regolarità dei rivestimenti, </a:t>
            </a:r>
            <a:r>
              <a:rPr lang="it-IT" altLang="it-IT" sz="1800" dirty="0" err="1">
                <a:solidFill>
                  <a:srgbClr val="002060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rPr>
              <a:t>pulibilità</a:t>
            </a:r>
            <a:r>
              <a:rPr lang="it-IT" altLang="it-IT" sz="1800" dirty="0">
                <a:solidFill>
                  <a:srgbClr val="002060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rPr>
              <a:t>, resistenza a urti degli strati superficiali, resistenza dell’elemento di tenuta ai liquidi, attrezzabilità, controllo orizzontalità e planarità, isolamento termico, resistenza agli attacchi biologici</a:t>
            </a: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DE14DFB1-A838-21FE-6F42-435E5CECDC4B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448730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uppo 2"/>
          <p:cNvGrpSpPr>
            <a:grpSpLocks/>
          </p:cNvGrpSpPr>
          <p:nvPr/>
        </p:nvGrpSpPr>
        <p:grpSpPr bwMode="auto">
          <a:xfrm>
            <a:off x="542925" y="3789363"/>
            <a:ext cx="8134350" cy="1516062"/>
            <a:chOff x="541338" y="4437063"/>
            <a:chExt cx="8134351" cy="1516062"/>
          </a:xfrm>
        </p:grpSpPr>
        <p:grpSp>
          <p:nvGrpSpPr>
            <p:cNvPr id="6151" name="Group 11"/>
            <p:cNvGrpSpPr>
              <a:grpSpLocks/>
            </p:cNvGrpSpPr>
            <p:nvPr/>
          </p:nvGrpSpPr>
          <p:grpSpPr bwMode="auto">
            <a:xfrm>
              <a:off x="541338" y="4579973"/>
              <a:ext cx="5040794" cy="1327471"/>
              <a:chOff x="1145" y="1460"/>
              <a:chExt cx="3175" cy="836"/>
            </a:xfrm>
          </p:grpSpPr>
          <p:sp>
            <p:nvSpPr>
              <p:cNvPr id="6154" name="Rectangle 4" descr="Diagonali scure verso l'alto"/>
              <p:cNvSpPr>
                <a:spLocks noChangeArrowheads="1"/>
              </p:cNvSpPr>
              <p:nvPr/>
            </p:nvSpPr>
            <p:spPr bwMode="auto">
              <a:xfrm>
                <a:off x="1167" y="1706"/>
                <a:ext cx="3130" cy="273"/>
              </a:xfrm>
              <a:prstGeom prst="rect">
                <a:avLst/>
              </a:prstGeom>
              <a:pattFill prst="wdUpDiag">
                <a:fgClr>
                  <a:srgbClr val="002060"/>
                </a:fgClr>
                <a:bgClr>
                  <a:schemeClr val="bg1"/>
                </a:bgClr>
              </a:pattFill>
              <a:ln w="9525">
                <a:solidFill>
                  <a:srgbClr val="00206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it-IT" altLang="it-IT" sz="2000">
                  <a:solidFill>
                    <a:srgbClr val="000000"/>
                  </a:solidFill>
                  <a:latin typeface="+mn-lt"/>
                  <a:ea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6155" name="Line 6"/>
              <p:cNvSpPr>
                <a:spLocks noChangeShapeType="1"/>
              </p:cNvSpPr>
              <p:nvPr/>
            </p:nvSpPr>
            <p:spPr bwMode="auto">
              <a:xfrm>
                <a:off x="1145" y="1460"/>
                <a:ext cx="3175" cy="0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+mn-lt"/>
                </a:endParaRPr>
              </a:p>
            </p:txBody>
          </p:sp>
          <p:sp>
            <p:nvSpPr>
              <p:cNvPr id="6156" name="Line 7"/>
              <p:cNvSpPr>
                <a:spLocks noChangeShapeType="1"/>
              </p:cNvSpPr>
              <p:nvPr/>
            </p:nvSpPr>
            <p:spPr bwMode="auto">
              <a:xfrm>
                <a:off x="1145" y="2296"/>
                <a:ext cx="3175" cy="0"/>
              </a:xfrm>
              <a:prstGeom prst="line">
                <a:avLst/>
              </a:prstGeom>
              <a:noFill/>
              <a:ln w="38100" cmpd="sng">
                <a:solidFill>
                  <a:srgbClr val="254F5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600">
                  <a:latin typeface="+mn-lt"/>
                </a:endParaRPr>
              </a:p>
            </p:txBody>
          </p:sp>
          <p:sp>
            <p:nvSpPr>
              <p:cNvPr id="6157" name="Rectangle 9" descr="Punti sparsi"/>
              <p:cNvSpPr>
                <a:spLocks noChangeArrowheads="1"/>
              </p:cNvSpPr>
              <p:nvPr/>
            </p:nvSpPr>
            <p:spPr bwMode="auto">
              <a:xfrm>
                <a:off x="1167" y="1486"/>
                <a:ext cx="3130" cy="175"/>
              </a:xfrm>
              <a:prstGeom prst="rect">
                <a:avLst/>
              </a:prstGeom>
              <a:pattFill prst="pct25">
                <a:fgClr>
                  <a:srgbClr val="A20202"/>
                </a:fgClr>
                <a:bgClr>
                  <a:schemeClr val="bg1"/>
                </a:bgClr>
              </a:pattFill>
              <a:ln w="9525">
                <a:solidFill>
                  <a:srgbClr val="A2020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it-IT" altLang="it-IT" sz="2000">
                  <a:solidFill>
                    <a:srgbClr val="000000"/>
                  </a:solidFill>
                  <a:latin typeface="+mn-lt"/>
                  <a:ea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6158" name="Text Box 10"/>
              <p:cNvSpPr txBox="1">
                <a:spLocks noChangeArrowheads="1"/>
              </p:cNvSpPr>
              <p:nvPr/>
            </p:nvSpPr>
            <p:spPr bwMode="auto">
              <a:xfrm>
                <a:off x="1373" y="1973"/>
                <a:ext cx="271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  <a:defRPr/>
                </a:pPr>
                <a:r>
                  <a:rPr lang="it-IT" altLang="it-IT" sz="1800" b="1" dirty="0">
                    <a:solidFill>
                      <a:srgbClr val="002060"/>
                    </a:solidFill>
                    <a:latin typeface="+mn-lt"/>
                    <a:ea typeface="Consolas" panose="020B0609020204030204" pitchFamily="49" charset="0"/>
                    <a:cs typeface="Consolas" panose="020B0609020204030204" pitchFamily="49" charset="0"/>
                  </a:rPr>
                  <a:t>canalizzazioni impianti</a:t>
                </a:r>
              </a:p>
            </p:txBody>
          </p:sp>
        </p:grpSp>
        <p:sp>
          <p:nvSpPr>
            <p:cNvPr id="2" name="Text Box 12"/>
            <p:cNvSpPr txBox="1">
              <a:spLocks noChangeArrowheads="1"/>
            </p:cNvSpPr>
            <p:nvPr/>
          </p:nvSpPr>
          <p:spPr bwMode="auto">
            <a:xfrm>
              <a:off x="6059489" y="5583238"/>
              <a:ext cx="2616200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1800" b="1" dirty="0">
                  <a:solidFill>
                    <a:srgbClr val="254F55"/>
                  </a:solidFill>
                  <a:latin typeface="+mn-lt"/>
                  <a:ea typeface="Consolas" panose="020B0609020204030204" pitchFamily="49" charset="0"/>
                  <a:cs typeface="Consolas" panose="020B0609020204030204" pitchFamily="49" charset="0"/>
                </a:rPr>
                <a:t>finitura </a:t>
              </a:r>
              <a:r>
                <a:rPr lang="it-IT" altLang="it-IT" sz="1800" b="1" dirty="0" err="1">
                  <a:solidFill>
                    <a:srgbClr val="254F55"/>
                  </a:solidFill>
                  <a:latin typeface="+mn-lt"/>
                  <a:ea typeface="Consolas" panose="020B0609020204030204" pitchFamily="49" charset="0"/>
                  <a:cs typeface="Consolas" panose="020B0609020204030204" pitchFamily="49" charset="0"/>
                </a:rPr>
                <a:t>intradossale</a:t>
              </a:r>
              <a:endParaRPr lang="it-IT" altLang="it-IT" sz="1800" b="1" dirty="0">
                <a:solidFill>
                  <a:srgbClr val="254F55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" name="Text Box 14"/>
            <p:cNvSpPr txBox="1">
              <a:spLocks noChangeArrowheads="1"/>
            </p:cNvSpPr>
            <p:nvPr/>
          </p:nvSpPr>
          <p:spPr bwMode="auto">
            <a:xfrm>
              <a:off x="6059489" y="5027613"/>
              <a:ext cx="2473325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1800" b="1" dirty="0">
                  <a:solidFill>
                    <a:srgbClr val="002060"/>
                  </a:solidFill>
                  <a:latin typeface="+mn-lt"/>
                  <a:ea typeface="Consolas" panose="020B0609020204030204" pitchFamily="49" charset="0"/>
                  <a:cs typeface="Consolas" panose="020B0609020204030204" pitchFamily="49" charset="0"/>
                </a:rPr>
                <a:t>parte resistente</a:t>
              </a:r>
            </a:p>
          </p:txBody>
        </p:sp>
        <p:sp>
          <p:nvSpPr>
            <p:cNvPr id="6152" name="Text Box 15"/>
            <p:cNvSpPr txBox="1">
              <a:spLocks noChangeArrowheads="1"/>
            </p:cNvSpPr>
            <p:nvPr/>
          </p:nvSpPr>
          <p:spPr bwMode="auto">
            <a:xfrm>
              <a:off x="6059489" y="4437063"/>
              <a:ext cx="2544763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it-IT" altLang="it-IT" sz="1800" b="1" dirty="0">
                  <a:solidFill>
                    <a:srgbClr val="A20202"/>
                  </a:solidFill>
                  <a:latin typeface="+mn-lt"/>
                  <a:ea typeface="Consolas" panose="020B0609020204030204" pitchFamily="49" charset="0"/>
                  <a:cs typeface="Consolas" panose="020B0609020204030204" pitchFamily="49" charset="0"/>
                </a:rPr>
                <a:t>finitura </a:t>
              </a:r>
              <a:r>
                <a:rPr lang="it-IT" altLang="it-IT" sz="1800" b="1" dirty="0" err="1">
                  <a:solidFill>
                    <a:srgbClr val="A20202"/>
                  </a:solidFill>
                  <a:latin typeface="+mn-lt"/>
                  <a:ea typeface="Consolas" panose="020B0609020204030204" pitchFamily="49" charset="0"/>
                  <a:cs typeface="Consolas" panose="020B0609020204030204" pitchFamily="49" charset="0"/>
                </a:rPr>
                <a:t>estradossale</a:t>
              </a:r>
              <a:endParaRPr lang="it-IT" altLang="it-IT" sz="1800" b="1" dirty="0">
                <a:solidFill>
                  <a:srgbClr val="A20202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6153" name="AutoShape 20"/>
            <p:cNvSpPr>
              <a:spLocks/>
            </p:cNvSpPr>
            <p:nvPr/>
          </p:nvSpPr>
          <p:spPr bwMode="auto">
            <a:xfrm>
              <a:off x="5699127" y="4538663"/>
              <a:ext cx="144462" cy="431800"/>
            </a:xfrm>
            <a:prstGeom prst="rightBrace">
              <a:avLst>
                <a:gd name="adj1" fmla="val 24909"/>
                <a:gd name="adj2" fmla="val 50000"/>
              </a:avLst>
            </a:prstGeom>
            <a:noFill/>
            <a:ln w="38100">
              <a:solidFill>
                <a:srgbClr val="A2020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it-IT" altLang="it-IT" sz="2000">
                <a:solidFill>
                  <a:srgbClr val="000000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sp>
        <p:nvSpPr>
          <p:cNvPr id="6147" name="Text Box 21"/>
          <p:cNvSpPr txBox="1">
            <a:spLocks noChangeArrowheads="1"/>
          </p:cNvSpPr>
          <p:nvPr/>
        </p:nvSpPr>
        <p:spPr bwMode="auto">
          <a:xfrm>
            <a:off x="447675" y="1879600"/>
            <a:ext cx="8207375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000" b="1" dirty="0">
                <a:solidFill>
                  <a:srgbClr val="002060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rPr>
              <a:t>REQUISITI RILEVANTI </a:t>
            </a:r>
            <a:r>
              <a:rPr lang="it-IT" altLang="it-IT" sz="1600" dirty="0">
                <a:solidFill>
                  <a:srgbClr val="002060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rPr>
              <a:t>(tra gli altri):</a:t>
            </a:r>
            <a:endParaRPr lang="it-IT" altLang="it-IT" sz="2000" dirty="0">
              <a:solidFill>
                <a:srgbClr val="002060"/>
              </a:solidFill>
              <a:latin typeface="+mn-lt"/>
              <a:ea typeface="Consolas" panose="020B0609020204030204" pitchFamily="49" charset="0"/>
              <a:cs typeface="Consolas" panose="020B0609020204030204" pitchFamily="49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buFontTx/>
              <a:buNone/>
              <a:defRPr/>
            </a:pPr>
            <a:r>
              <a:rPr lang="it-IT" altLang="it-IT" sz="1800" dirty="0">
                <a:solidFill>
                  <a:srgbClr val="002060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rPr>
              <a:t>Resistenza meccanica a carichi statici e dinamici, agli urti, alle deformazioni, al fuoco, isolamento acustico, durabilità, manutenzione, attrezzabilità</a:t>
            </a:r>
          </a:p>
        </p:txBody>
      </p:sp>
      <p:sp>
        <p:nvSpPr>
          <p:cNvPr id="6148" name="Text Box 23"/>
          <p:cNvSpPr txBox="1">
            <a:spLocks noChangeArrowheads="1"/>
          </p:cNvSpPr>
          <p:nvPr/>
        </p:nvSpPr>
        <p:spPr bwMode="auto">
          <a:xfrm>
            <a:off x="468313" y="880269"/>
            <a:ext cx="82089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b="1" dirty="0">
                <a:solidFill>
                  <a:srgbClr val="A20202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rPr>
              <a:t>PARTIZIONI ORIZZONTALI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971550" y="3941763"/>
            <a:ext cx="431323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1600" dirty="0">
                <a:solidFill>
                  <a:srgbClr val="A20202"/>
                </a:solidFill>
                <a:latin typeface="+mn-lt"/>
                <a:ea typeface="Consolas" panose="020B0609020204030204" pitchFamily="49" charset="0"/>
                <a:cs typeface="Consolas" panose="020B0609020204030204" pitchFamily="49" charset="0"/>
              </a:rPr>
              <a:t>canalizzazioni impianti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EC139897-3361-06CE-D955-EB931A09930A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174097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uppo 2">
            <a:extLst>
              <a:ext uri="{FF2B5EF4-FFF2-40B4-BE49-F238E27FC236}">
                <a16:creationId xmlns:a16="http://schemas.microsoft.com/office/drawing/2014/main" id="{242B63FC-F793-DB7A-9A6E-213E8260ABCE}"/>
              </a:ext>
            </a:extLst>
          </p:cNvPr>
          <p:cNvGrpSpPr>
            <a:grpSpLocks/>
          </p:cNvGrpSpPr>
          <p:nvPr/>
        </p:nvGrpSpPr>
        <p:grpSpPr bwMode="auto">
          <a:xfrm>
            <a:off x="496888" y="4581525"/>
            <a:ext cx="8134350" cy="1516063"/>
            <a:chOff x="541338" y="4437063"/>
            <a:chExt cx="8134351" cy="1516062"/>
          </a:xfrm>
        </p:grpSpPr>
        <p:grpSp>
          <p:nvGrpSpPr>
            <p:cNvPr id="6150" name="Group 11">
              <a:extLst>
                <a:ext uri="{FF2B5EF4-FFF2-40B4-BE49-F238E27FC236}">
                  <a16:creationId xmlns:a16="http://schemas.microsoft.com/office/drawing/2014/main" id="{67B4CF21-EBA1-5C6F-414C-C7C95AFDF3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338" y="4579973"/>
              <a:ext cx="5040794" cy="1327471"/>
              <a:chOff x="1145" y="1460"/>
              <a:chExt cx="3175" cy="836"/>
            </a:xfrm>
          </p:grpSpPr>
          <p:sp>
            <p:nvSpPr>
              <p:cNvPr id="6155" name="Rectangle 4" descr="Diagonali scure verso l'alto">
                <a:extLst>
                  <a:ext uri="{FF2B5EF4-FFF2-40B4-BE49-F238E27FC236}">
                    <a16:creationId xmlns:a16="http://schemas.microsoft.com/office/drawing/2014/main" id="{C4377C52-6D30-0981-D9D3-B8428F0CD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7" y="1706"/>
                <a:ext cx="3130" cy="273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9525">
                <a:solidFill>
                  <a:srgbClr val="00206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rgbClr val="000000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56" name="Line 6">
                <a:extLst>
                  <a:ext uri="{FF2B5EF4-FFF2-40B4-BE49-F238E27FC236}">
                    <a16:creationId xmlns:a16="http://schemas.microsoft.com/office/drawing/2014/main" id="{DB707177-AC8E-195F-2BF7-A005211892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5" y="1460"/>
                <a:ext cx="3175" cy="0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57" name="Line 7">
                <a:extLst>
                  <a:ext uri="{FF2B5EF4-FFF2-40B4-BE49-F238E27FC236}">
                    <a16:creationId xmlns:a16="http://schemas.microsoft.com/office/drawing/2014/main" id="{EE3713C2-CBD6-979F-A000-C408E0FFF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5" y="2296"/>
                <a:ext cx="3175" cy="0"/>
              </a:xfrm>
              <a:prstGeom prst="line">
                <a:avLst/>
              </a:prstGeom>
              <a:noFill/>
              <a:ln w="38100">
                <a:solidFill>
                  <a:srgbClr val="254F5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58" name="Rectangle 9" descr="Punti sparsi">
                <a:extLst>
                  <a:ext uri="{FF2B5EF4-FFF2-40B4-BE49-F238E27FC236}">
                    <a16:creationId xmlns:a16="http://schemas.microsoft.com/office/drawing/2014/main" id="{87EEA9DC-9057-D5CD-7BB8-F98E8D468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7" y="1525"/>
                <a:ext cx="3130" cy="136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A2020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000">
                  <a:solidFill>
                    <a:srgbClr val="000000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59" name="Text Box 10">
                <a:extLst>
                  <a:ext uri="{FF2B5EF4-FFF2-40B4-BE49-F238E27FC236}">
                    <a16:creationId xmlns:a16="http://schemas.microsoft.com/office/drawing/2014/main" id="{923EC065-7FA9-FAFD-27E2-89117FA34E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3" y="1973"/>
                <a:ext cx="271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 b="1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canalizzazioni impianti</a:t>
                </a:r>
              </a:p>
            </p:txBody>
          </p:sp>
        </p:grpSp>
        <p:sp>
          <p:nvSpPr>
            <p:cNvPr id="6151" name="Text Box 12">
              <a:extLst>
                <a:ext uri="{FF2B5EF4-FFF2-40B4-BE49-F238E27FC236}">
                  <a16:creationId xmlns:a16="http://schemas.microsoft.com/office/drawing/2014/main" id="{F4B9448B-3BE2-45DC-DCD8-FAA7C814F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9489" y="5583237"/>
              <a:ext cx="2616200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rgbClr val="254F55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rPr>
                <a:t>finitura intradossale</a:t>
              </a:r>
            </a:p>
          </p:txBody>
        </p:sp>
        <p:sp>
          <p:nvSpPr>
            <p:cNvPr id="6152" name="Text Box 14">
              <a:extLst>
                <a:ext uri="{FF2B5EF4-FFF2-40B4-BE49-F238E27FC236}">
                  <a16:creationId xmlns:a16="http://schemas.microsoft.com/office/drawing/2014/main" id="{5AE1E5E9-6A9B-24C5-0901-40A58CF0A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9489" y="5027613"/>
              <a:ext cx="2473325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rgbClr val="002060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rPr>
                <a:t>parte resistente</a:t>
              </a:r>
            </a:p>
          </p:txBody>
        </p:sp>
        <p:sp>
          <p:nvSpPr>
            <p:cNvPr id="6153" name="Text Box 15">
              <a:extLst>
                <a:ext uri="{FF2B5EF4-FFF2-40B4-BE49-F238E27FC236}">
                  <a16:creationId xmlns:a16="http://schemas.microsoft.com/office/drawing/2014/main" id="{E6296D00-A504-0EA9-938E-03D7E18F2C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9489" y="4437063"/>
              <a:ext cx="2544762" cy="369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>
                  <a:solidFill>
                    <a:srgbClr val="A20202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rPr>
                <a:t>finitura estradossale</a:t>
              </a:r>
            </a:p>
          </p:txBody>
        </p:sp>
        <p:sp>
          <p:nvSpPr>
            <p:cNvPr id="6154" name="AutoShape 20">
              <a:extLst>
                <a:ext uri="{FF2B5EF4-FFF2-40B4-BE49-F238E27FC236}">
                  <a16:creationId xmlns:a16="http://schemas.microsoft.com/office/drawing/2014/main" id="{DC950BAF-0334-298D-F2C7-BD1F37A9E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6" y="4538663"/>
              <a:ext cx="144463" cy="431800"/>
            </a:xfrm>
            <a:prstGeom prst="rightBrace">
              <a:avLst>
                <a:gd name="adj1" fmla="val 24908"/>
                <a:gd name="adj2" fmla="val 50000"/>
              </a:avLst>
            </a:prstGeom>
            <a:noFill/>
            <a:ln w="38100">
              <a:solidFill>
                <a:srgbClr val="A2020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rgbClr val="00000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endParaRPr>
            </a:p>
          </p:txBody>
        </p:sp>
      </p:grpSp>
      <p:sp>
        <p:nvSpPr>
          <p:cNvPr id="6147" name="Text Box 21">
            <a:extLst>
              <a:ext uri="{FF2B5EF4-FFF2-40B4-BE49-F238E27FC236}">
                <a16:creationId xmlns:a16="http://schemas.microsoft.com/office/drawing/2014/main" id="{AF03A164-15E8-0FDE-AB86-A38ACEFFE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1879600"/>
            <a:ext cx="8207375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REQUISITI RILEVANTI </a:t>
            </a:r>
            <a:r>
              <a:rPr lang="it-IT" altLang="it-IT" sz="1600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(tra gli altri):</a:t>
            </a:r>
            <a:endParaRPr lang="it-IT" altLang="it-IT" sz="2000">
              <a:solidFill>
                <a:srgbClr val="002060"/>
              </a:solidFill>
              <a:latin typeface="Calibri" panose="020F0502020204030204" pitchFamily="34" charset="0"/>
              <a:ea typeface="Consolas" panose="020B0609020204030204" pitchFamily="49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Resistenza meccanica a </a:t>
            </a: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carichi statici e dinamici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, agli urti, alle deformazioni, agli </a:t>
            </a: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shock termici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, al fuoco, stabilità dimensionale, </a:t>
            </a: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tenuta all’acqua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, permeabilità all’aria, </a:t>
            </a: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isolamento termico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, controllo inerzia termica, </a:t>
            </a: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isolamento acustico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, durabilità, manutenzione, attrezzabilità</a:t>
            </a:r>
          </a:p>
        </p:txBody>
      </p:sp>
      <p:sp>
        <p:nvSpPr>
          <p:cNvPr id="6148" name="Text Box 23">
            <a:extLst>
              <a:ext uri="{FF2B5EF4-FFF2-40B4-BE49-F238E27FC236}">
                <a16:creationId xmlns:a16="http://schemas.microsoft.com/office/drawing/2014/main" id="{A1974C40-00E7-7EF1-AD35-B3E90E006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757238"/>
            <a:ext cx="8208962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ELEMENTO DI CONFINE</a:t>
            </a:r>
            <a:endParaRPr lang="it-IT" altLang="it-IT" sz="1800">
              <a:solidFill>
                <a:srgbClr val="002060"/>
              </a:solidFill>
              <a:latin typeface="Calibri" panose="020F0502020204030204" pitchFamily="34" charset="0"/>
              <a:ea typeface="Consolas" panose="020B0609020204030204" pitchFamily="49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CHIUSURE ORIZZONTALI SUPERIORI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B4DDF78B-9C00-75F6-9D1E-C941DAAA21C6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79759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-1" y="2334748"/>
            <a:ext cx="2155020" cy="3795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sellaDiTesto 45"/>
          <p:cNvSpPr txBox="1"/>
          <p:nvPr/>
        </p:nvSpPr>
        <p:spPr>
          <a:xfrm>
            <a:off x="2013199" y="1341009"/>
            <a:ext cx="5117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APPARECHIATURE COSTRUTTIVE</a:t>
            </a:r>
            <a:endParaRPr lang="en-US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239735" y="3499588"/>
            <a:ext cx="3715795" cy="1391989"/>
            <a:chOff x="239735" y="3499588"/>
            <a:chExt cx="3715795" cy="1391989"/>
          </a:xfrm>
        </p:grpSpPr>
        <p:sp>
          <p:nvSpPr>
            <p:cNvPr id="50" name="CasellaDiTesto 49"/>
            <p:cNvSpPr txBox="1"/>
            <p:nvPr/>
          </p:nvSpPr>
          <p:spPr>
            <a:xfrm>
              <a:off x="239735" y="3943088"/>
              <a:ext cx="22278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a compressione</a:t>
              </a:r>
              <a:endParaRPr lang="en-US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2155019" y="3499588"/>
              <a:ext cx="1800511" cy="1391989"/>
              <a:chOff x="2829678" y="2279341"/>
              <a:chExt cx="1800511" cy="1391989"/>
            </a:xfrm>
          </p:grpSpPr>
          <p:sp>
            <p:nvSpPr>
              <p:cNvPr id="21" name="Rettangolo 20"/>
              <p:cNvSpPr/>
              <p:nvPr/>
            </p:nvSpPr>
            <p:spPr>
              <a:xfrm>
                <a:off x="2829678" y="2279341"/>
                <a:ext cx="1800507" cy="13919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0870"/>
              <a:stretch/>
            </p:blipFill>
            <p:spPr bwMode="auto">
              <a:xfrm>
                <a:off x="2829682" y="2320037"/>
                <a:ext cx="1800507" cy="10036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9" name="Gruppo 8"/>
          <p:cNvGrpSpPr/>
          <p:nvPr/>
        </p:nvGrpSpPr>
        <p:grpSpPr>
          <a:xfrm>
            <a:off x="248834" y="2334748"/>
            <a:ext cx="3706692" cy="1398161"/>
            <a:chOff x="248834" y="2334748"/>
            <a:chExt cx="3706692" cy="1398161"/>
          </a:xfrm>
        </p:grpSpPr>
        <p:sp>
          <p:nvSpPr>
            <p:cNvPr id="49" name="CasellaDiTesto 48"/>
            <p:cNvSpPr txBox="1"/>
            <p:nvPr/>
          </p:nvSpPr>
          <p:spPr>
            <a:xfrm>
              <a:off x="248834" y="2791985"/>
              <a:ext cx="16573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a flessione</a:t>
              </a:r>
              <a:endParaRPr lang="en-US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2155019" y="2334748"/>
              <a:ext cx="1800507" cy="1398161"/>
              <a:chOff x="2829682" y="3788981"/>
              <a:chExt cx="1800507" cy="1398161"/>
            </a:xfrm>
          </p:grpSpPr>
          <p:sp>
            <p:nvSpPr>
              <p:cNvPr id="3" name="Rettangolo 2"/>
              <p:cNvSpPr/>
              <p:nvPr/>
            </p:nvSpPr>
            <p:spPr>
              <a:xfrm>
                <a:off x="2829682" y="3788981"/>
                <a:ext cx="1800507" cy="13981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1852"/>
              <a:stretch/>
            </p:blipFill>
            <p:spPr bwMode="auto">
              <a:xfrm>
                <a:off x="2847692" y="3948609"/>
                <a:ext cx="1764484" cy="10036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2" name="Gruppo 11"/>
          <p:cNvGrpSpPr/>
          <p:nvPr/>
        </p:nvGrpSpPr>
        <p:grpSpPr>
          <a:xfrm>
            <a:off x="249381" y="4738285"/>
            <a:ext cx="3706145" cy="1391989"/>
            <a:chOff x="249381" y="4738285"/>
            <a:chExt cx="3706145" cy="1391989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249381" y="5105547"/>
              <a:ext cx="22278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a trazione</a:t>
              </a:r>
              <a:endParaRPr lang="en-US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" name="Gruppo 5"/>
            <p:cNvGrpSpPr/>
            <p:nvPr/>
          </p:nvGrpSpPr>
          <p:grpSpPr>
            <a:xfrm>
              <a:off x="2155019" y="4738285"/>
              <a:ext cx="1800507" cy="1391989"/>
              <a:chOff x="2829679" y="5270269"/>
              <a:chExt cx="1800507" cy="1391989"/>
            </a:xfrm>
          </p:grpSpPr>
          <p:sp>
            <p:nvSpPr>
              <p:cNvPr id="20" name="Rettangolo 19"/>
              <p:cNvSpPr/>
              <p:nvPr/>
            </p:nvSpPr>
            <p:spPr>
              <a:xfrm>
                <a:off x="2829679" y="5270269"/>
                <a:ext cx="1800507" cy="13919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847691" y="5270269"/>
                <a:ext cx="1764485" cy="1280160"/>
              </a:xfrm>
              <a:prstGeom prst="rect">
                <a:avLst/>
              </a:prstGeom>
            </p:spPr>
          </p:pic>
        </p:grpSp>
      </p:grpSp>
      <p:pic>
        <p:nvPicPr>
          <p:cNvPr id="28" name="Immagin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5433" y="2334748"/>
            <a:ext cx="5168567" cy="380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536" y="2334749"/>
            <a:ext cx="5170464" cy="379552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171" y="2330230"/>
            <a:ext cx="5170516" cy="379624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-9646" y="3170242"/>
            <a:ext cx="1363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A20202"/>
                </a:solidFill>
                <a:cs typeface="Arial" panose="020B0604020202020204" pitchFamily="34" charset="0"/>
              </a:rPr>
              <a:t>SOLAI</a:t>
            </a:r>
            <a:endParaRPr lang="en-US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0" y="4299692"/>
            <a:ext cx="1363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A20202"/>
                </a:solidFill>
                <a:cs typeface="Arial" panose="020B0604020202020204" pitchFamily="34" charset="0"/>
              </a:rPr>
              <a:t>VOLTE</a:t>
            </a:r>
            <a:endParaRPr lang="en-US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160225" y="5452898"/>
            <a:ext cx="2068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A20202"/>
                </a:solidFill>
                <a:cs typeface="Arial" panose="020B0604020202020204" pitchFamily="34" charset="0"/>
              </a:rPr>
              <a:t>VOLTE SOTTESE</a:t>
            </a:r>
            <a:endParaRPr lang="en-US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836" y="2328177"/>
            <a:ext cx="5180164" cy="3806616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1046736" y="4294171"/>
            <a:ext cx="1363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A20202"/>
                </a:solidFill>
                <a:cs typeface="Arial" panose="020B0604020202020204" pitchFamily="34" charset="0"/>
              </a:rPr>
              <a:t>GUSCI</a:t>
            </a:r>
            <a:endParaRPr lang="en-US" sz="2000" b="1" dirty="0">
              <a:solidFill>
                <a:srgbClr val="A20202"/>
              </a:solidFill>
              <a:cs typeface="Arial" panose="020B0604020202020204" pitchFamily="34" charset="0"/>
            </a:endParaRP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0357" y="2318830"/>
            <a:ext cx="5253643" cy="3831880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242713" y="717660"/>
            <a:ext cx="865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A20202"/>
                </a:solidFill>
                <a:cs typeface="Arial" panose="020B0604020202020204" pitchFamily="34" charset="0"/>
              </a:rPr>
              <a:t>MECCANISMO INTERNO DI TRASMISSIONE DEI CARICHI</a:t>
            </a:r>
          </a:p>
        </p:txBody>
      </p:sp>
      <p:sp>
        <p:nvSpPr>
          <p:cNvPr id="8" name="Titolo 3">
            <a:extLst>
              <a:ext uri="{FF2B5EF4-FFF2-40B4-BE49-F238E27FC236}">
                <a16:creationId xmlns:a16="http://schemas.microsoft.com/office/drawing/2014/main" id="{23BDA249-E6B9-F835-4B29-279987335497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95286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25" grpId="0"/>
      <p:bldP spid="26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7235\Desktop\TETTI DK.jpg">
            <a:extLst>
              <a:ext uri="{FF2B5EF4-FFF2-40B4-BE49-F238E27FC236}">
                <a16:creationId xmlns:a16="http://schemas.microsoft.com/office/drawing/2014/main" id="{92E5F2FF-F0A0-BB88-2710-DA09CB78E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0"/>
            <a:ext cx="9113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966F644D-CCCC-AAFE-541E-008DBD7BF2C1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chemeClr val="bg1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709693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7">
            <a:extLst>
              <a:ext uri="{FF2B5EF4-FFF2-40B4-BE49-F238E27FC236}">
                <a16:creationId xmlns:a16="http://schemas.microsoft.com/office/drawing/2014/main" id="{84F176C9-BB06-85BB-154C-9E0710F5E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388" y="3535363"/>
            <a:ext cx="39735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ELEMENTI PORTANTE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ELEMENTI DI TENUTA</a:t>
            </a:r>
          </a:p>
        </p:txBody>
      </p:sp>
      <p:sp>
        <p:nvSpPr>
          <p:cNvPr id="7171" name="Text Box 8">
            <a:extLst>
              <a:ext uri="{FF2B5EF4-FFF2-40B4-BE49-F238E27FC236}">
                <a16:creationId xmlns:a16="http://schemas.microsoft.com/office/drawing/2014/main" id="{7B789DE9-7E10-A039-2AA2-0EB680058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1066800"/>
            <a:ext cx="31908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solaio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16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di tenuta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termo isolante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di barriera al vapore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1717CE-D9E2-5E5C-BBD7-6D630F2B638D}"/>
              </a:ext>
            </a:extLst>
          </p:cNvPr>
          <p:cNvSpPr txBox="1"/>
          <p:nvPr/>
        </p:nvSpPr>
        <p:spPr>
          <a:xfrm>
            <a:off x="694609" y="770088"/>
            <a:ext cx="430887" cy="240913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STRATI PRINCIPALI</a:t>
            </a:r>
          </a:p>
        </p:txBody>
      </p:sp>
      <p:cxnSp>
        <p:nvCxnSpPr>
          <p:cNvPr id="31749" name="Straight Connector 12">
            <a:extLst>
              <a:ext uri="{FF2B5EF4-FFF2-40B4-BE49-F238E27FC236}">
                <a16:creationId xmlns:a16="http://schemas.microsoft.com/office/drawing/2014/main" id="{F9D2AF6E-0E46-9A9A-1F6A-BB464D3213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60488" y="977900"/>
            <a:ext cx="3643312" cy="3175"/>
          </a:xfrm>
          <a:prstGeom prst="line">
            <a:avLst/>
          </a:prstGeom>
          <a:noFill/>
          <a:ln w="57150" algn="ctr">
            <a:solidFill>
              <a:schemeClr val="accent5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8233FA-D321-1B77-AD18-2D19827884B3}"/>
              </a:ext>
            </a:extLst>
          </p:cNvPr>
          <p:cNvSpPr txBox="1"/>
          <p:nvPr/>
        </p:nvSpPr>
        <p:spPr>
          <a:xfrm>
            <a:off x="755576" y="3262980"/>
            <a:ext cx="677108" cy="324036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it-IT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STRATI SECONDARI DI COMPLEMENTO</a:t>
            </a:r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43CBC4B9-E031-85D1-D7E3-F2FEDBC6A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146175"/>
            <a:ext cx="44640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it-IT" altLang="it-IT" sz="1800" b="1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ELEMENTO PORTANTE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it-IT" sz="1600" b="1">
              <a:solidFill>
                <a:srgbClr val="A2020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it-IT" sz="100" b="1">
              <a:solidFill>
                <a:srgbClr val="A2020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it-IT" sz="100" b="1">
              <a:solidFill>
                <a:srgbClr val="A2020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ELEMENTO DI TENUTA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ELEMENTI DI GARANZIA COMFORT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ELEMENTI DI GARANZIA COMFORT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9C3BEDD2-F371-CF06-FFD8-AD0113430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3535363"/>
            <a:ext cx="2974975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di pendenza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di regolazione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 di imprimitura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di diffusione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di ventilazione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elemento di supporto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elemento di collegamento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di scorrimento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di continuità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di irrigidimento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di protezione</a:t>
            </a: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F8F44274-5322-4C4F-C9B2-8FE68BF0CD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60488" y="3179763"/>
            <a:ext cx="3643312" cy="1587"/>
          </a:xfrm>
          <a:prstGeom prst="line">
            <a:avLst/>
          </a:prstGeom>
          <a:noFill/>
          <a:ln w="57150" algn="ctr">
            <a:solidFill>
              <a:schemeClr val="accent5">
                <a:lumMod val="2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itolo 3">
            <a:extLst>
              <a:ext uri="{FF2B5EF4-FFF2-40B4-BE49-F238E27FC236}">
                <a16:creationId xmlns:a16="http://schemas.microsoft.com/office/drawing/2014/main" id="{BB0AA730-9887-334A-4B96-226E442D99F6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919552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75323616-3E35-3EC3-3DD1-EC218CADA140}"/>
              </a:ext>
            </a:extLst>
          </p:cNvPr>
          <p:cNvGrpSpPr>
            <a:grpSpLocks/>
          </p:cNvGrpSpPr>
          <p:nvPr/>
        </p:nvGrpSpPr>
        <p:grpSpPr bwMode="auto">
          <a:xfrm>
            <a:off x="0" y="1844675"/>
            <a:ext cx="9144000" cy="3249613"/>
            <a:chOff x="-1" y="1844823"/>
            <a:chExt cx="9144001" cy="3249814"/>
          </a:xfrm>
        </p:grpSpPr>
        <p:pic>
          <p:nvPicPr>
            <p:cNvPr id="11280" name="Immagine 3">
              <a:extLst>
                <a:ext uri="{FF2B5EF4-FFF2-40B4-BE49-F238E27FC236}">
                  <a16:creationId xmlns:a16="http://schemas.microsoft.com/office/drawing/2014/main" id="{DA9671EA-B58C-568D-6BDA-0399B6C61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1844823"/>
              <a:ext cx="4062267" cy="3249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1" name="Segnaposto contenuto 6">
              <a:extLst>
                <a:ext uri="{FF2B5EF4-FFF2-40B4-BE49-F238E27FC236}">
                  <a16:creationId xmlns:a16="http://schemas.microsoft.com/office/drawing/2014/main" id="{D1CA3758-DAF5-6A88-5D25-367191337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3424" y="1844824"/>
              <a:ext cx="4910576" cy="3249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7" name="CasellaDiTesto 4">
            <a:extLst>
              <a:ext uri="{FF2B5EF4-FFF2-40B4-BE49-F238E27FC236}">
                <a16:creationId xmlns:a16="http://schemas.microsoft.com/office/drawing/2014/main" id="{EDAE201E-BE4B-95F1-E9D4-C79DDD374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325"/>
            <a:ext cx="903605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SOLUZIONI TIPOLOGICHE PER SOLAI DI GRANDI LUCI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41CB0F3-0453-9F18-603E-43808150ED06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827213"/>
            <a:ext cx="7600950" cy="5013325"/>
            <a:chOff x="0" y="1844822"/>
            <a:chExt cx="7601255" cy="5013178"/>
          </a:xfrm>
        </p:grpSpPr>
        <p:pic>
          <p:nvPicPr>
            <p:cNvPr id="11278" name="Immagine 7">
              <a:extLst>
                <a:ext uri="{FF2B5EF4-FFF2-40B4-BE49-F238E27FC236}">
                  <a16:creationId xmlns:a16="http://schemas.microsoft.com/office/drawing/2014/main" id="{356126D5-C254-8345-3FE6-519F448C5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44823"/>
              <a:ext cx="3759883" cy="5013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Immagine 8">
              <a:extLst>
                <a:ext uri="{FF2B5EF4-FFF2-40B4-BE49-F238E27FC236}">
                  <a16:creationId xmlns:a16="http://schemas.microsoft.com/office/drawing/2014/main" id="{C299CC14-81F8-BF1E-500A-98CBC6E2E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133" y="1844822"/>
              <a:ext cx="3700122" cy="5013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4097826-1852-9873-827C-8BC810DA3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214438"/>
            <a:ext cx="2306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Sequenza di telai</a:t>
            </a:r>
            <a:endParaRPr lang="en-US" altLang="en-US" sz="20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40D165E-8F97-91AE-F8CC-4B3E0D038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925" y="12319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Ordito di travi</a:t>
            </a:r>
            <a:endParaRPr lang="en-US" altLang="en-US" sz="20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0" descr="P1010081">
            <a:extLst>
              <a:ext uri="{FF2B5EF4-FFF2-40B4-BE49-F238E27FC236}">
                <a16:creationId xmlns:a16="http://schemas.microsoft.com/office/drawing/2014/main" id="{0EEF904C-5380-101A-DCF2-4F5B369E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677863" y="1844675"/>
            <a:ext cx="7881937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4928768-47CE-AFFD-0305-D4044B228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650" y="12319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Volte intelaiate</a:t>
            </a:r>
            <a:endParaRPr lang="en-US" altLang="en-US" sz="20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A5800FA-1C01-9835-B089-25B93555CA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913" y="1787525"/>
            <a:ext cx="7589837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AC8AAB3-1771-A5D9-24CB-E51351077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12319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Volte sottili</a:t>
            </a:r>
            <a:endParaRPr lang="en-US" altLang="en-US" sz="20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936EC1CC-57E3-8B9F-EBF1-8F72E797A7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063" y="2365375"/>
            <a:ext cx="6003925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1B082A0-11F2-7391-F97C-32AA7A2FE4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88" y="1700213"/>
            <a:ext cx="80994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3">
            <a:extLst>
              <a:ext uri="{FF2B5EF4-FFF2-40B4-BE49-F238E27FC236}">
                <a16:creationId xmlns:a16="http://schemas.microsoft.com/office/drawing/2014/main" id="{079A52E0-FAA6-3577-7BDF-A1143147C7A0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15058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sellaDiTesto 4">
            <a:extLst>
              <a:ext uri="{FF2B5EF4-FFF2-40B4-BE49-F238E27FC236}">
                <a16:creationId xmlns:a16="http://schemas.microsoft.com/office/drawing/2014/main" id="{166D3FF5-B425-A7C1-09A5-605921C2F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325"/>
            <a:ext cx="903605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SOLUZIONI TIPOLOGICHE PER SOLAI DI GRANDI LUCI</a:t>
            </a:r>
          </a:p>
        </p:txBody>
      </p:sp>
      <p:grpSp>
        <p:nvGrpSpPr>
          <p:cNvPr id="12291" name="Gruppo 18">
            <a:extLst>
              <a:ext uri="{FF2B5EF4-FFF2-40B4-BE49-F238E27FC236}">
                <a16:creationId xmlns:a16="http://schemas.microsoft.com/office/drawing/2014/main" id="{15306C73-5BB1-1836-B9A0-C9F92C88C1D9}"/>
              </a:ext>
            </a:extLst>
          </p:cNvPr>
          <p:cNvGrpSpPr>
            <a:grpSpLocks/>
          </p:cNvGrpSpPr>
          <p:nvPr/>
        </p:nvGrpSpPr>
        <p:grpSpPr bwMode="auto">
          <a:xfrm>
            <a:off x="0" y="1123950"/>
            <a:ext cx="9144000" cy="5734050"/>
            <a:chOff x="0" y="1124668"/>
            <a:chExt cx="9144001" cy="5733332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AD79D944-11FE-4607-0D0B-904EAED124F0}"/>
                </a:ext>
              </a:extLst>
            </p:cNvPr>
            <p:cNvSpPr/>
            <p:nvPr/>
          </p:nvSpPr>
          <p:spPr>
            <a:xfrm>
              <a:off x="0" y="4827842"/>
              <a:ext cx="9144001" cy="20301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297" name="Immagine 3">
              <a:extLst>
                <a:ext uri="{FF2B5EF4-FFF2-40B4-BE49-F238E27FC236}">
                  <a16:creationId xmlns:a16="http://schemas.microsoft.com/office/drawing/2014/main" id="{5911F38D-834F-93E6-85A4-39A0EB627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9" y="1575275"/>
              <a:ext cx="4499992" cy="3229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8" name="Rettangolo 4">
              <a:extLst>
                <a:ext uri="{FF2B5EF4-FFF2-40B4-BE49-F238E27FC236}">
                  <a16:creationId xmlns:a16="http://schemas.microsoft.com/office/drawing/2014/main" id="{7C7B2DAA-EAD9-9589-D723-D4E89EFC95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5656" y="1124668"/>
              <a:ext cx="5832648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it-IT" altLang="en-US" sz="1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Volte sottese a cavi: </a:t>
              </a:r>
              <a:r>
                <a:rPr lang="it-IT" altLang="en-US" sz="1800" b="1" i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ordito</a:t>
              </a:r>
              <a:r>
                <a:rPr lang="it-IT" altLang="en-US" sz="1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 cavi sospesi</a:t>
              </a:r>
              <a:endParaRPr lang="en-US" altLang="en-US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299" name="Immagine 5">
              <a:extLst>
                <a:ext uri="{FF2B5EF4-FFF2-40B4-BE49-F238E27FC236}">
                  <a16:creationId xmlns:a16="http://schemas.microsoft.com/office/drawing/2014/main" id="{17E8C31E-EE5D-FF75-7335-265B99D5C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1781"/>
              <a:ext cx="4499992" cy="326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Immagine 6">
              <a:extLst>
                <a:ext uri="{FF2B5EF4-FFF2-40B4-BE49-F238E27FC236}">
                  <a16:creationId xmlns:a16="http://schemas.microsoft.com/office/drawing/2014/main" id="{7A386BEB-625C-FBEC-A24F-4E22A94CF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27578"/>
              <a:ext cx="5076056" cy="203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CasellaDiTesto 7">
              <a:extLst>
                <a:ext uri="{FF2B5EF4-FFF2-40B4-BE49-F238E27FC236}">
                  <a16:creationId xmlns:a16="http://schemas.microsoft.com/office/drawing/2014/main" id="{4404091B-6BE6-E72B-09A7-C4E5931A9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5658123"/>
              <a:ext cx="1008112" cy="3385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fune</a:t>
              </a:r>
              <a:endParaRPr lang="en-US" altLang="en-US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02" name="CasellaDiTesto 21">
              <a:extLst>
                <a:ext uri="{FF2B5EF4-FFF2-40B4-BE49-F238E27FC236}">
                  <a16:creationId xmlns:a16="http://schemas.microsoft.com/office/drawing/2014/main" id="{875C3765-6482-2B7C-6BD1-9AC0065E2C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2336" y="6165304"/>
              <a:ext cx="1087415" cy="3385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trefolo</a:t>
              </a:r>
              <a:endParaRPr lang="en-US" altLang="en-US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03" name="CasellaDiTesto 22">
              <a:extLst>
                <a:ext uri="{FF2B5EF4-FFF2-40B4-BE49-F238E27FC236}">
                  <a16:creationId xmlns:a16="http://schemas.microsoft.com/office/drawing/2014/main" id="{44F501A2-4A95-4F91-90FA-09FCBD5E13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3969" y="4827578"/>
              <a:ext cx="1008112" cy="3385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anima</a:t>
              </a:r>
              <a:endParaRPr lang="en-US" altLang="en-US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04" name="CasellaDiTesto 23">
              <a:extLst>
                <a:ext uri="{FF2B5EF4-FFF2-40B4-BE49-F238E27FC236}">
                  <a16:creationId xmlns:a16="http://schemas.microsoft.com/office/drawing/2014/main" id="{61A6AF0F-AA32-29F6-82E4-ACDBAAA320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968" y="6467082"/>
              <a:ext cx="1728192" cy="3385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filo centrale</a:t>
              </a:r>
              <a:endParaRPr lang="en-US" altLang="en-US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05" name="CasellaDiTesto 24">
              <a:extLst>
                <a:ext uri="{FF2B5EF4-FFF2-40B4-BE49-F238E27FC236}">
                  <a16:creationId xmlns:a16="http://schemas.microsoft.com/office/drawing/2014/main" id="{387C9123-9254-B028-8801-6C2AF16D68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7162" y="6165304"/>
              <a:ext cx="1728192" cy="3385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filo</a:t>
              </a:r>
              <a:endParaRPr lang="en-US" altLang="en-US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06" name="CasellaDiTesto 25">
              <a:extLst>
                <a:ext uri="{FF2B5EF4-FFF2-40B4-BE49-F238E27FC236}">
                  <a16:creationId xmlns:a16="http://schemas.microsoft.com/office/drawing/2014/main" id="{BE67F4B1-FAD2-158A-7046-FE1C7F5597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0833" y="5504445"/>
              <a:ext cx="1714996" cy="5354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trefolo dell’anima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en-US" altLang="en-US" sz="1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307" name="Immagine 14">
              <a:extLst>
                <a:ext uri="{FF2B5EF4-FFF2-40B4-BE49-F238E27FC236}">
                  <a16:creationId xmlns:a16="http://schemas.microsoft.com/office/drawing/2014/main" id="{C3FCEDA2-4255-6939-917F-745B53C48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6914" y="4979321"/>
              <a:ext cx="2739472" cy="1826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2" name="Gruppo 19">
            <a:extLst>
              <a:ext uri="{FF2B5EF4-FFF2-40B4-BE49-F238E27FC236}">
                <a16:creationId xmlns:a16="http://schemas.microsoft.com/office/drawing/2014/main" id="{0224E56C-90E6-E530-6AC8-EDD3F6757DFE}"/>
              </a:ext>
            </a:extLst>
          </p:cNvPr>
          <p:cNvGrpSpPr>
            <a:grpSpLocks/>
          </p:cNvGrpSpPr>
          <p:nvPr/>
        </p:nvGrpSpPr>
        <p:grpSpPr bwMode="auto">
          <a:xfrm>
            <a:off x="569913" y="2997200"/>
            <a:ext cx="7242175" cy="339725"/>
            <a:chOff x="569935" y="2997602"/>
            <a:chExt cx="7242425" cy="338554"/>
          </a:xfrm>
        </p:grpSpPr>
        <p:sp>
          <p:nvSpPr>
            <p:cNvPr id="12294" name="CasellaDiTesto 30">
              <a:extLst>
                <a:ext uri="{FF2B5EF4-FFF2-40B4-BE49-F238E27FC236}">
                  <a16:creationId xmlns:a16="http://schemas.microsoft.com/office/drawing/2014/main" id="{8495EE52-15BB-B0B4-7983-81CFF5BDE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935" y="2997602"/>
              <a:ext cx="10874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morsetto</a:t>
              </a:r>
              <a:endParaRPr lang="en-US" altLang="en-US" sz="16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95" name="CasellaDiTesto 31">
              <a:extLst>
                <a:ext uri="{FF2B5EF4-FFF2-40B4-BE49-F238E27FC236}">
                  <a16:creationId xmlns:a16="http://schemas.microsoft.com/office/drawing/2014/main" id="{3B8FE80A-BA4D-4470-DACF-2B97B53E29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2160" y="2997602"/>
              <a:ext cx="18002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maglia di funi</a:t>
              </a:r>
              <a:endParaRPr lang="en-US" altLang="en-US" sz="16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B30B87DB-1CAE-0A1E-E5CA-888D9C851D30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753938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sellaDiTesto 4">
            <a:extLst>
              <a:ext uri="{FF2B5EF4-FFF2-40B4-BE49-F238E27FC236}">
                <a16:creationId xmlns:a16="http://schemas.microsoft.com/office/drawing/2014/main" id="{659AB81E-D7D2-3A4F-6FF3-8DA770058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325"/>
            <a:ext cx="90360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SOLUZIONI TIPOLOGICHE PER SOLAI DI GRANDI LUCI</a:t>
            </a:r>
          </a:p>
        </p:txBody>
      </p:sp>
      <p:sp>
        <p:nvSpPr>
          <p:cNvPr id="13315" name="CasellaDiTesto 16">
            <a:extLst>
              <a:ext uri="{FF2B5EF4-FFF2-40B4-BE49-F238E27FC236}">
                <a16:creationId xmlns:a16="http://schemas.microsoft.com/office/drawing/2014/main" id="{5DA03CC5-5BBF-84A8-D008-B35DDF073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196975"/>
            <a:ext cx="2306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Volte sottese</a:t>
            </a:r>
            <a:endParaRPr lang="en-US" altLang="en-US" sz="20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037BA329-1E06-6E44-BACF-3FD8E8A14D99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1798638"/>
            <a:ext cx="7591425" cy="5059362"/>
            <a:chOff x="971600" y="1798340"/>
            <a:chExt cx="7591560" cy="5059660"/>
          </a:xfrm>
        </p:grpSpPr>
        <p:pic>
          <p:nvPicPr>
            <p:cNvPr id="13320" name="Immagine 18">
              <a:extLst>
                <a:ext uri="{FF2B5EF4-FFF2-40B4-BE49-F238E27FC236}">
                  <a16:creationId xmlns:a16="http://schemas.microsoft.com/office/drawing/2014/main" id="{1EBC9650-3507-C988-1362-8E6A5F03C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798340"/>
              <a:ext cx="3991160" cy="505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1" name="Picture 8">
              <a:extLst>
                <a:ext uri="{FF2B5EF4-FFF2-40B4-BE49-F238E27FC236}">
                  <a16:creationId xmlns:a16="http://schemas.microsoft.com/office/drawing/2014/main" id="{E79986CC-64FA-2375-CC1D-4DF00A7E2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808666"/>
              <a:ext cx="3472507" cy="5039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24DFE042-B52B-7FD5-6C4D-15023FEEB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9144000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E427C889-1A14-B9D8-4677-F35F50D18FCA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88421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sellaDiTesto 4">
            <a:extLst>
              <a:ext uri="{FF2B5EF4-FFF2-40B4-BE49-F238E27FC236}">
                <a16:creationId xmlns:a16="http://schemas.microsoft.com/office/drawing/2014/main" id="{8CF1C4F7-1BBE-1829-CA28-37ED6276A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325"/>
            <a:ext cx="90360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SOLUZIONI TIPOLOGICHE PER SOLAI DI GRANDI LUCI</a:t>
            </a:r>
          </a:p>
        </p:txBody>
      </p:sp>
      <p:sp>
        <p:nvSpPr>
          <p:cNvPr id="14339" name="CasellaDiTesto 16">
            <a:extLst>
              <a:ext uri="{FF2B5EF4-FFF2-40B4-BE49-F238E27FC236}">
                <a16:creationId xmlns:a16="http://schemas.microsoft.com/office/drawing/2014/main" id="{C1106ABD-1E00-D57A-B2A1-E081EA924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7463"/>
            <a:ext cx="8945563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Volte sottese a cavi: </a:t>
            </a:r>
            <a:r>
              <a:rPr lang="it-IT" altLang="en-US" sz="2000" b="1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ordito</a:t>
            </a:r>
            <a:r>
              <a:rPr lang="it-IT" altLang="en-US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cavi sospesi</a:t>
            </a:r>
            <a:endParaRPr lang="en-US" altLang="en-US" sz="20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0EFE379-0BBD-06FD-1D50-9A18CF1AF966}"/>
              </a:ext>
            </a:extLst>
          </p:cNvPr>
          <p:cNvGrpSpPr>
            <a:grpSpLocks/>
          </p:cNvGrpSpPr>
          <p:nvPr/>
        </p:nvGrpSpPr>
        <p:grpSpPr bwMode="auto">
          <a:xfrm>
            <a:off x="-34926" y="1753799"/>
            <a:ext cx="9178926" cy="5130800"/>
            <a:chOff x="-33651" y="1749479"/>
            <a:chExt cx="9176716" cy="5129780"/>
          </a:xfrm>
        </p:grpSpPr>
        <p:pic>
          <p:nvPicPr>
            <p:cNvPr id="14344" name="Immagine 12">
              <a:extLst>
                <a:ext uri="{FF2B5EF4-FFF2-40B4-BE49-F238E27FC236}">
                  <a16:creationId xmlns:a16="http://schemas.microsoft.com/office/drawing/2014/main" id="{71A68211-BFF1-6035-D562-EAE508477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874630" y="2610824"/>
              <a:ext cx="5129779" cy="3407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Immagine 17">
              <a:extLst>
                <a:ext uri="{FF2B5EF4-FFF2-40B4-BE49-F238E27FC236}">
                  <a16:creationId xmlns:a16="http://schemas.microsoft.com/office/drawing/2014/main" id="{64105DE6-4EF4-F073-3BEB-733795972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651" y="1749479"/>
              <a:ext cx="5613763" cy="3728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Immagine 21">
            <a:extLst>
              <a:ext uri="{FF2B5EF4-FFF2-40B4-BE49-F238E27FC236}">
                <a16:creationId xmlns:a16="http://schemas.microsoft.com/office/drawing/2014/main" id="{E535DBB2-9C87-5689-57E7-2DB098E558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" y="1758175"/>
            <a:ext cx="9177338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14DD88F9-6D4E-29C2-CEAD-9DCBB9577BC7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32597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extBox 14"/>
          <p:cNvSpPr txBox="1">
            <a:spLocks noChangeArrowheads="1"/>
          </p:cNvSpPr>
          <p:nvPr/>
        </p:nvSpPr>
        <p:spPr bwMode="auto">
          <a:xfrm>
            <a:off x="3580566" y="1683557"/>
            <a:ext cx="53263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it-IT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UT. Fondazione – Elevazione - Contenimento</a:t>
            </a:r>
          </a:p>
        </p:txBody>
      </p:sp>
      <p:grpSp>
        <p:nvGrpSpPr>
          <p:cNvPr id="12" name="Gruppo 11"/>
          <p:cNvGrpSpPr/>
          <p:nvPr/>
        </p:nvGrpSpPr>
        <p:grpSpPr>
          <a:xfrm>
            <a:off x="3580566" y="2318327"/>
            <a:ext cx="4819851" cy="400110"/>
            <a:chOff x="3756882" y="5718628"/>
            <a:chExt cx="4819851" cy="400110"/>
          </a:xfrm>
        </p:grpSpPr>
        <p:sp>
          <p:nvSpPr>
            <p:cNvPr id="3" name="Rettangolo arrotondato 2"/>
            <p:cNvSpPr/>
            <p:nvPr/>
          </p:nvSpPr>
          <p:spPr>
            <a:xfrm>
              <a:off x="5399852" y="5745447"/>
              <a:ext cx="3072614" cy="346472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it-IT" sz="140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TextBox 15"/>
            <p:cNvSpPr txBox="1">
              <a:spLocks noChangeArrowheads="1"/>
            </p:cNvSpPr>
            <p:nvPr/>
          </p:nvSpPr>
          <p:spPr bwMode="auto">
            <a:xfrm>
              <a:off x="3756882" y="5718628"/>
              <a:ext cx="481985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UT. Verticale – Orizzontale - Superiore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580566" y="2965680"/>
            <a:ext cx="4664118" cy="400110"/>
            <a:chOff x="1601216" y="6108778"/>
            <a:chExt cx="4664118" cy="400110"/>
          </a:xfrm>
        </p:grpSpPr>
        <p:sp>
          <p:nvSpPr>
            <p:cNvPr id="21" name="Rettangolo arrotondato 20"/>
            <p:cNvSpPr/>
            <p:nvPr/>
          </p:nvSpPr>
          <p:spPr>
            <a:xfrm>
              <a:off x="3223085" y="6136947"/>
              <a:ext cx="1628316" cy="371941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40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TextBox 16"/>
            <p:cNvSpPr txBox="1">
              <a:spLocks noChangeArrowheads="1"/>
            </p:cNvSpPr>
            <p:nvPr/>
          </p:nvSpPr>
          <p:spPr bwMode="auto">
            <a:xfrm>
              <a:off x="1601216" y="6108778"/>
              <a:ext cx="46641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UT. Verticale – Orizzontale - Inclinata</a:t>
              </a:r>
            </a:p>
          </p:txBody>
        </p:sp>
      </p:grpSp>
      <p:sp>
        <p:nvSpPr>
          <p:cNvPr id="3079" name="TextBox 4"/>
          <p:cNvSpPr txBox="1">
            <a:spLocks noChangeArrowheads="1"/>
          </p:cNvSpPr>
          <p:nvPr/>
        </p:nvSpPr>
        <p:spPr bwMode="auto">
          <a:xfrm>
            <a:off x="684421" y="745704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CLASSIFICAZIONE DEL SISTEMA TECNOLOGICO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614179" y="1667958"/>
            <a:ext cx="5557696" cy="4284226"/>
            <a:chOff x="614179" y="1667958"/>
            <a:chExt cx="5557696" cy="4284226"/>
          </a:xfrm>
        </p:grpSpPr>
        <p:sp>
          <p:nvSpPr>
            <p:cNvPr id="3087" name="TextBox 5"/>
            <p:cNvSpPr txBox="1">
              <a:spLocks noChangeArrowheads="1"/>
            </p:cNvSpPr>
            <p:nvPr/>
          </p:nvSpPr>
          <p:spPr bwMode="auto">
            <a:xfrm>
              <a:off x="614179" y="1667958"/>
              <a:ext cx="19183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STRUTTURE</a:t>
              </a:r>
            </a:p>
          </p:txBody>
        </p:sp>
        <p:sp>
          <p:nvSpPr>
            <p:cNvPr id="3088" name="TextBox 6"/>
            <p:cNvSpPr txBox="1">
              <a:spLocks noChangeArrowheads="1"/>
            </p:cNvSpPr>
            <p:nvPr/>
          </p:nvSpPr>
          <p:spPr bwMode="auto">
            <a:xfrm>
              <a:off x="614179" y="2315311"/>
              <a:ext cx="19183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CHIUSURE</a:t>
              </a:r>
            </a:p>
          </p:txBody>
        </p:sp>
        <p:sp>
          <p:nvSpPr>
            <p:cNvPr id="3089" name="TextBox 7"/>
            <p:cNvSpPr txBox="1">
              <a:spLocks noChangeArrowheads="1"/>
            </p:cNvSpPr>
            <p:nvPr/>
          </p:nvSpPr>
          <p:spPr bwMode="auto">
            <a:xfrm>
              <a:off x="614179" y="2962664"/>
              <a:ext cx="352387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PARTIZIONI INTERNE</a:t>
              </a:r>
            </a:p>
          </p:txBody>
        </p:sp>
        <p:sp>
          <p:nvSpPr>
            <p:cNvPr id="3090" name="TextBox 8"/>
            <p:cNvSpPr txBox="1">
              <a:spLocks noChangeArrowheads="1"/>
            </p:cNvSpPr>
            <p:nvPr/>
          </p:nvSpPr>
          <p:spPr bwMode="auto">
            <a:xfrm>
              <a:off x="614179" y="4257370"/>
              <a:ext cx="3203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ATTREZZATURE I/E</a:t>
              </a:r>
            </a:p>
          </p:txBody>
        </p:sp>
        <p:sp>
          <p:nvSpPr>
            <p:cNvPr id="3091" name="TextBox 9"/>
            <p:cNvSpPr txBox="1">
              <a:spLocks noChangeArrowheads="1"/>
            </p:cNvSpPr>
            <p:nvPr/>
          </p:nvSpPr>
          <p:spPr bwMode="auto">
            <a:xfrm>
              <a:off x="614179" y="3610017"/>
              <a:ext cx="41710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PARTIZIONI ESTERNE </a:t>
              </a:r>
            </a:p>
          </p:txBody>
        </p:sp>
        <p:sp>
          <p:nvSpPr>
            <p:cNvPr id="3092" name="TextBox 10"/>
            <p:cNvSpPr txBox="1">
              <a:spLocks noChangeArrowheads="1"/>
            </p:cNvSpPr>
            <p:nvPr/>
          </p:nvSpPr>
          <p:spPr bwMode="auto">
            <a:xfrm>
              <a:off x="614179" y="4904723"/>
              <a:ext cx="55576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IMPIANTI FORNITURA SERVIZI</a:t>
              </a:r>
            </a:p>
          </p:txBody>
        </p:sp>
        <p:sp>
          <p:nvSpPr>
            <p:cNvPr id="3093" name="TextBox 11"/>
            <p:cNvSpPr txBox="1">
              <a:spLocks noChangeArrowheads="1"/>
            </p:cNvSpPr>
            <p:nvPr/>
          </p:nvSpPr>
          <p:spPr bwMode="auto">
            <a:xfrm>
              <a:off x="614179" y="5552074"/>
              <a:ext cx="3203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IMPIANTI DI SICUREZZA</a:t>
              </a:r>
            </a:p>
          </p:txBody>
        </p:sp>
      </p:grpSp>
      <p:sp>
        <p:nvSpPr>
          <p:cNvPr id="3081" name="Rectangle 12"/>
          <p:cNvSpPr>
            <a:spLocks noChangeArrowheads="1"/>
          </p:cNvSpPr>
          <p:nvPr/>
        </p:nvSpPr>
        <p:spPr bwMode="auto">
          <a:xfrm>
            <a:off x="927213" y="1209448"/>
            <a:ext cx="8739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cs typeface="Arial" panose="020B0604020202020204" pitchFamily="34" charset="0"/>
              </a:rPr>
              <a:t>UNI 8290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3571142" y="3605491"/>
            <a:ext cx="4673542" cy="400110"/>
            <a:chOff x="2599326" y="6250420"/>
            <a:chExt cx="4673542" cy="400110"/>
          </a:xfrm>
        </p:grpSpPr>
        <p:sp>
          <p:nvSpPr>
            <p:cNvPr id="22" name="Rettangolo arrotondato 2"/>
            <p:cNvSpPr/>
            <p:nvPr/>
          </p:nvSpPr>
          <p:spPr>
            <a:xfrm>
              <a:off x="4221782" y="6304058"/>
              <a:ext cx="1679486" cy="346472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40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TextBox 17"/>
            <p:cNvSpPr txBox="1">
              <a:spLocks noChangeArrowheads="1"/>
            </p:cNvSpPr>
            <p:nvPr/>
          </p:nvSpPr>
          <p:spPr bwMode="auto">
            <a:xfrm>
              <a:off x="2599326" y="6250420"/>
              <a:ext cx="467354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UT. Verticale – Orizzontale - Inclinata</a:t>
              </a:r>
            </a:p>
          </p:txBody>
        </p:sp>
      </p:grpSp>
      <p:sp>
        <p:nvSpPr>
          <p:cNvPr id="2" name="Rettangolo arrotondato 1"/>
          <p:cNvSpPr/>
          <p:nvPr/>
        </p:nvSpPr>
        <p:spPr>
          <a:xfrm>
            <a:off x="381000" y="2184400"/>
            <a:ext cx="8525933" cy="1972733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400">
              <a:cs typeface="Arial" panose="020B0604020202020204" pitchFamily="34" charset="0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9324385-F9A9-9425-F943-96783C10ADD0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357571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4">
            <a:extLst>
              <a:ext uri="{FF2B5EF4-FFF2-40B4-BE49-F238E27FC236}">
                <a16:creationId xmlns:a16="http://schemas.microsoft.com/office/drawing/2014/main" id="{8D9A82FC-F45B-127F-8E49-EAA993D62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325"/>
            <a:ext cx="903605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SOLUZIONI TIPOLOGICHE PER SOLAI DI GRANDI LUCI</a:t>
            </a:r>
          </a:p>
        </p:txBody>
      </p:sp>
      <p:sp>
        <p:nvSpPr>
          <p:cNvPr id="15363" name="CasellaDiTesto 16">
            <a:extLst>
              <a:ext uri="{FF2B5EF4-FFF2-40B4-BE49-F238E27FC236}">
                <a16:creationId xmlns:a16="http://schemas.microsoft.com/office/drawing/2014/main" id="{34E83152-31F7-76D0-BC34-69BB55C42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7463"/>
            <a:ext cx="8945563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Volte sottese a cavi: impalcato a membrana</a:t>
            </a:r>
            <a:endParaRPr lang="en-US" alt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265" name="Gruppo 11264">
            <a:extLst>
              <a:ext uri="{FF2B5EF4-FFF2-40B4-BE49-F238E27FC236}">
                <a16:creationId xmlns:a16="http://schemas.microsoft.com/office/drawing/2014/main" id="{C054E6C2-D88E-1896-02DB-044393B66DE3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1811338"/>
            <a:ext cx="7599362" cy="5099050"/>
            <a:chOff x="899592" y="1810836"/>
            <a:chExt cx="7599809" cy="5099809"/>
          </a:xfrm>
        </p:grpSpPr>
        <p:pic>
          <p:nvPicPr>
            <p:cNvPr id="15369" name="Immagine 11">
              <a:extLst>
                <a:ext uri="{FF2B5EF4-FFF2-40B4-BE49-F238E27FC236}">
                  <a16:creationId xmlns:a16="http://schemas.microsoft.com/office/drawing/2014/main" id="{F63C7741-CDB6-D0A1-E767-2709EAB2C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810836"/>
              <a:ext cx="7599809" cy="5046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CasellaDiTesto 3">
              <a:extLst>
                <a:ext uri="{FF2B5EF4-FFF2-40B4-BE49-F238E27FC236}">
                  <a16:creationId xmlns:a16="http://schemas.microsoft.com/office/drawing/2014/main" id="{225582D5-8A4A-D4EB-7338-5CD1D917D3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0613" y="2948111"/>
              <a:ext cx="15121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en-US" sz="1800" b="1">
                  <a:solidFill>
                    <a:srgbClr val="FFFF00"/>
                  </a:solidFill>
                </a:rPr>
                <a:t>membrana</a:t>
              </a:r>
              <a:endParaRPr lang="en-US" altLang="en-US" sz="1800" b="1">
                <a:solidFill>
                  <a:srgbClr val="FFFF00"/>
                </a:solidFill>
              </a:endParaRPr>
            </a:p>
          </p:txBody>
        </p:sp>
        <p:sp>
          <p:nvSpPr>
            <p:cNvPr id="15371" name="CasellaDiTesto 4">
              <a:extLst>
                <a:ext uri="{FF2B5EF4-FFF2-40B4-BE49-F238E27FC236}">
                  <a16:creationId xmlns:a16="http://schemas.microsoft.com/office/drawing/2014/main" id="{F817AAAF-9092-C387-CA08-23F7799C22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5065" y="6572091"/>
              <a:ext cx="302433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solidFill>
                    <a:srgbClr val="FFFF00"/>
                  </a:solidFill>
                </a:rPr>
                <a:t>pannello in metacrilato</a:t>
              </a:r>
              <a:endParaRPr lang="en-US" altLang="en-US" sz="1600" b="1">
                <a:solidFill>
                  <a:srgbClr val="FFFF00"/>
                </a:solidFill>
              </a:endParaRPr>
            </a:p>
          </p:txBody>
        </p: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2F2145F1-BED8-D008-47EC-2F2C6BAD9344}"/>
                </a:ext>
              </a:extLst>
            </p:cNvPr>
            <p:cNvCxnSpPr/>
            <p:nvPr/>
          </p:nvCxnSpPr>
          <p:spPr>
            <a:xfrm flipV="1">
              <a:off x="5579817" y="2996875"/>
              <a:ext cx="2133725" cy="77800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diritto 9">
              <a:extLst>
                <a:ext uri="{FF2B5EF4-FFF2-40B4-BE49-F238E27FC236}">
                  <a16:creationId xmlns:a16="http://schemas.microsoft.com/office/drawing/2014/main" id="{D0EF1193-1617-2E93-73AD-CFFBEDAA3BCB}"/>
                </a:ext>
              </a:extLst>
            </p:cNvPr>
            <p:cNvCxnSpPr/>
            <p:nvPr/>
          </p:nvCxnSpPr>
          <p:spPr>
            <a:xfrm flipH="1">
              <a:off x="7308706" y="2996875"/>
              <a:ext cx="431825" cy="3743882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8F709752-E495-1BDE-BF1B-33D69B2D0EDF}"/>
                </a:ext>
              </a:extLst>
            </p:cNvPr>
            <p:cNvCxnSpPr/>
            <p:nvPr/>
          </p:nvCxnSpPr>
          <p:spPr>
            <a:xfrm>
              <a:off x="5579817" y="3141359"/>
              <a:ext cx="1584418" cy="3685135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67" name="Gruppo 11266">
            <a:extLst>
              <a:ext uri="{FF2B5EF4-FFF2-40B4-BE49-F238E27FC236}">
                <a16:creationId xmlns:a16="http://schemas.microsoft.com/office/drawing/2014/main" id="{B0BC11BA-1EE9-2553-F2DE-E724CEC14187}"/>
              </a:ext>
            </a:extLst>
          </p:cNvPr>
          <p:cNvGrpSpPr>
            <a:grpSpLocks/>
          </p:cNvGrpSpPr>
          <p:nvPr/>
        </p:nvGrpSpPr>
        <p:grpSpPr bwMode="auto">
          <a:xfrm>
            <a:off x="0" y="1803400"/>
            <a:ext cx="9144000" cy="5054600"/>
            <a:chOff x="0" y="1804086"/>
            <a:chExt cx="9144000" cy="5054352"/>
          </a:xfrm>
        </p:grpSpPr>
        <p:pic>
          <p:nvPicPr>
            <p:cNvPr id="15367" name="Immagine 15">
              <a:extLst>
                <a:ext uri="{FF2B5EF4-FFF2-40B4-BE49-F238E27FC236}">
                  <a16:creationId xmlns:a16="http://schemas.microsoft.com/office/drawing/2014/main" id="{632D1618-8B3C-0982-983E-D1295DF85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804086"/>
              <a:ext cx="5580112" cy="505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Immagine 39" descr="IMG_1781.JPG">
              <a:extLst>
                <a:ext uri="{FF2B5EF4-FFF2-40B4-BE49-F238E27FC236}">
                  <a16:creationId xmlns:a16="http://schemas.microsoft.com/office/drawing/2014/main" id="{AD3BCA9F-A562-8CA2-9D2D-C6AA21F2A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10836"/>
              <a:ext cx="3470764" cy="504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80C38699-D7D8-F8B6-261E-89A3405338FC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5094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sellaDiTesto 4">
            <a:extLst>
              <a:ext uri="{FF2B5EF4-FFF2-40B4-BE49-F238E27FC236}">
                <a16:creationId xmlns:a16="http://schemas.microsoft.com/office/drawing/2014/main" id="{DAF34C9F-5CDE-5FE8-A08B-4BAF61FDD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325"/>
            <a:ext cx="903605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SOLUZIONI TIPOLOGICHE PER SOLAI DI GRANDI LUCI</a:t>
            </a:r>
          </a:p>
        </p:txBody>
      </p:sp>
      <p:pic>
        <p:nvPicPr>
          <p:cNvPr id="16388" name="Segnaposto contenuto 3">
            <a:extLst>
              <a:ext uri="{FF2B5EF4-FFF2-40B4-BE49-F238E27FC236}">
                <a16:creationId xmlns:a16="http://schemas.microsoft.com/office/drawing/2014/main" id="{BF30E9AB-0ABD-651E-AE08-E986E06A7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90700"/>
            <a:ext cx="9144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Segnaposto contenuto 3">
            <a:extLst>
              <a:ext uri="{FF2B5EF4-FFF2-40B4-BE49-F238E27FC236}">
                <a16:creationId xmlns:a16="http://schemas.microsoft.com/office/drawing/2014/main" id="{31543EAD-6EB4-6C32-42F1-19F6CB700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90700"/>
            <a:ext cx="91440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6">
            <a:extLst>
              <a:ext uri="{FF2B5EF4-FFF2-40B4-BE49-F238E27FC236}">
                <a16:creationId xmlns:a16="http://schemas.microsoft.com/office/drawing/2014/main" id="{4E4F2814-4DC8-75A4-AC59-5BB4AB245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7463"/>
            <a:ext cx="8945563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Volte sottese a cavi: impalcato a elementi rigidi</a:t>
            </a:r>
            <a:endParaRPr lang="en-US" alt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olo 3">
            <a:extLst>
              <a:ext uri="{FF2B5EF4-FFF2-40B4-BE49-F238E27FC236}">
                <a16:creationId xmlns:a16="http://schemas.microsoft.com/office/drawing/2014/main" id="{A723504C-C78F-5BEE-3629-0A08B50FB23A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354673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8">
            <a:extLst>
              <a:ext uri="{FF2B5EF4-FFF2-40B4-BE49-F238E27FC236}">
                <a16:creationId xmlns:a16="http://schemas.microsoft.com/office/drawing/2014/main" id="{8B9C0FDF-6C3B-AE49-694D-AFE7E2A5FE9B}"/>
              </a:ext>
            </a:extLst>
          </p:cNvPr>
          <p:cNvGrpSpPr>
            <a:grpSpLocks/>
          </p:cNvGrpSpPr>
          <p:nvPr/>
        </p:nvGrpSpPr>
        <p:grpSpPr bwMode="auto">
          <a:xfrm>
            <a:off x="4763" y="1071563"/>
            <a:ext cx="4797425" cy="5786437"/>
            <a:chOff x="0" y="980728"/>
            <a:chExt cx="4796996" cy="5931198"/>
          </a:xfrm>
        </p:grpSpPr>
        <p:pic>
          <p:nvPicPr>
            <p:cNvPr id="20493" name="Picture 2" descr="C:\Users\7235\Dropbox\cocop0001.jpg">
              <a:extLst>
                <a:ext uri="{FF2B5EF4-FFF2-40B4-BE49-F238E27FC236}">
                  <a16:creationId xmlns:a16="http://schemas.microsoft.com/office/drawing/2014/main" id="{19E08547-D99F-6641-9741-AF56194C1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80728"/>
              <a:ext cx="4796996" cy="593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494" name="Group 7">
              <a:extLst>
                <a:ext uri="{FF2B5EF4-FFF2-40B4-BE49-F238E27FC236}">
                  <a16:creationId xmlns:a16="http://schemas.microsoft.com/office/drawing/2014/main" id="{D5694647-307A-7EC9-1A2C-F5BEDC8FB1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3808" y="980728"/>
              <a:ext cx="432048" cy="3410607"/>
              <a:chOff x="2843808" y="980728"/>
              <a:chExt cx="432048" cy="3410607"/>
            </a:xfrm>
          </p:grpSpPr>
          <p:sp>
            <p:nvSpPr>
              <p:cNvPr id="20495" name="Rectangle 4">
                <a:extLst>
                  <a:ext uri="{FF2B5EF4-FFF2-40B4-BE49-F238E27FC236}">
                    <a16:creationId xmlns:a16="http://schemas.microsoft.com/office/drawing/2014/main" id="{CF4AB394-8FCF-3FC7-A417-FA5F38EDD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824" y="980728"/>
                <a:ext cx="288032" cy="378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496" name="Rectangle 5">
                <a:extLst>
                  <a:ext uri="{FF2B5EF4-FFF2-40B4-BE49-F238E27FC236}">
                    <a16:creationId xmlns:a16="http://schemas.microsoft.com/office/drawing/2014/main" id="{BE760D01-FF7F-7795-D6AD-33076FFB2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824" y="980728"/>
                <a:ext cx="288032" cy="378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497" name="Rectangle 6">
                <a:extLst>
                  <a:ext uri="{FF2B5EF4-FFF2-40B4-BE49-F238E27FC236}">
                    <a16:creationId xmlns:a16="http://schemas.microsoft.com/office/drawing/2014/main" id="{C6D1B6B8-3C2A-530E-0C2D-336776BB0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3808" y="980728"/>
                <a:ext cx="288032" cy="37857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498" name="Rectangle 9">
                <a:extLst>
                  <a:ext uri="{FF2B5EF4-FFF2-40B4-BE49-F238E27FC236}">
                    <a16:creationId xmlns:a16="http://schemas.microsoft.com/office/drawing/2014/main" id="{446F019C-7187-5E62-EEF6-5BD3548EB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7824" y="4012763"/>
                <a:ext cx="288032" cy="37857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0483" name="TextBox 11">
            <a:extLst>
              <a:ext uri="{FF2B5EF4-FFF2-40B4-BE49-F238E27FC236}">
                <a16:creationId xmlns:a16="http://schemas.microsoft.com/office/drawing/2014/main" id="{17CB6683-6850-905A-C57B-AF36E7AEB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488" y="1019175"/>
            <a:ext cx="43195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Proteggere</a:t>
            </a:r>
            <a:r>
              <a:rPr lang="it-IT" altLang="it-IT" sz="1600" b="1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da infiltrazioni di acqua</a:t>
            </a:r>
            <a:endParaRPr lang="it-IT" altLang="it-IT" sz="2000">
              <a:solidFill>
                <a:srgbClr val="A20202"/>
              </a:solidFill>
              <a:latin typeface="Calibri" panose="020F0502020204030204" pitchFamily="34" charset="0"/>
              <a:ea typeface="Consolas" panose="020B0609020204030204" pitchFamily="49" charset="0"/>
              <a:cs typeface="Calibri" panose="020F0502020204030204" pitchFamily="34" charset="0"/>
            </a:endParaRPr>
          </a:p>
        </p:txBody>
      </p:sp>
      <p:grpSp>
        <p:nvGrpSpPr>
          <p:cNvPr id="20484" name="Group 1">
            <a:extLst>
              <a:ext uri="{FF2B5EF4-FFF2-40B4-BE49-F238E27FC236}">
                <a16:creationId xmlns:a16="http://schemas.microsoft.com/office/drawing/2014/main" id="{8719D6D0-10A5-BF79-577C-038317A7553E}"/>
              </a:ext>
            </a:extLst>
          </p:cNvPr>
          <p:cNvGrpSpPr>
            <a:grpSpLocks/>
          </p:cNvGrpSpPr>
          <p:nvPr/>
        </p:nvGrpSpPr>
        <p:grpSpPr bwMode="auto">
          <a:xfrm>
            <a:off x="4870450" y="2022475"/>
            <a:ext cx="4168775" cy="4583113"/>
            <a:chOff x="4802978" y="1499386"/>
            <a:chExt cx="4167188" cy="4582188"/>
          </a:xfrm>
        </p:grpSpPr>
        <p:sp>
          <p:nvSpPr>
            <p:cNvPr id="20487" name="TextBox 10">
              <a:extLst>
                <a:ext uri="{FF2B5EF4-FFF2-40B4-BE49-F238E27FC236}">
                  <a16:creationId xmlns:a16="http://schemas.microsoft.com/office/drawing/2014/main" id="{C572E3FC-4E7D-55CD-1323-8815CAC0E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0055" y="1499386"/>
              <a:ext cx="3641926" cy="707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000" b="1">
                  <a:solidFill>
                    <a:srgbClr val="002060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rPr>
                <a:t>PRINCIPIO DEL DEFLUSSO DIRETTO</a:t>
              </a:r>
            </a:p>
          </p:txBody>
        </p:sp>
        <p:sp>
          <p:nvSpPr>
            <p:cNvPr id="20488" name="TextBox 13">
              <a:extLst>
                <a:ext uri="{FF2B5EF4-FFF2-40B4-BE49-F238E27FC236}">
                  <a16:creationId xmlns:a16="http://schemas.microsoft.com/office/drawing/2014/main" id="{C24D971C-D73F-F0E2-498A-3925F96EE1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0055" y="2613586"/>
              <a:ext cx="3641926" cy="707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000" b="1">
                  <a:solidFill>
                    <a:srgbClr val="00B0F0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rPr>
                <a:t>COPERTURE CURVE O A FALDE INCLINATE</a:t>
              </a:r>
            </a:p>
          </p:txBody>
        </p:sp>
        <p:sp>
          <p:nvSpPr>
            <p:cNvPr id="20489" name="TextBox 14">
              <a:extLst>
                <a:ext uri="{FF2B5EF4-FFF2-40B4-BE49-F238E27FC236}">
                  <a16:creationId xmlns:a16="http://schemas.microsoft.com/office/drawing/2014/main" id="{6C58F049-861A-BFE7-8B8C-EC2F97002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2978" y="4088076"/>
              <a:ext cx="4167188" cy="707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000" b="1">
                  <a:solidFill>
                    <a:srgbClr val="002060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rPr>
                <a:t>PRINCIPIO DELLA RACCOLTA E SMALTIMENTO</a:t>
              </a:r>
            </a:p>
          </p:txBody>
        </p:sp>
        <p:sp>
          <p:nvSpPr>
            <p:cNvPr id="20490" name="TextBox 15">
              <a:extLst>
                <a:ext uri="{FF2B5EF4-FFF2-40B4-BE49-F238E27FC236}">
                  <a16:creationId xmlns:a16="http://schemas.microsoft.com/office/drawing/2014/main" id="{549915A4-9C6A-8159-80EA-D8BD0D69B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0055" y="5373692"/>
              <a:ext cx="3641926" cy="707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000" b="1">
                  <a:solidFill>
                    <a:srgbClr val="00B0F0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rPr>
                <a:t>COPERTURE PIANE O A TERRAZZA</a:t>
              </a:r>
            </a:p>
          </p:txBody>
        </p:sp>
        <p:sp>
          <p:nvSpPr>
            <p:cNvPr id="8201" name="Down Arrow 16">
              <a:extLst>
                <a:ext uri="{FF2B5EF4-FFF2-40B4-BE49-F238E27FC236}">
                  <a16:creationId xmlns:a16="http://schemas.microsoft.com/office/drawing/2014/main" id="{6FC5524A-459A-9D53-A49F-938857F5B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686" y="2213617"/>
              <a:ext cx="255491" cy="399969"/>
            </a:xfrm>
            <a:prstGeom prst="downArrow">
              <a:avLst>
                <a:gd name="adj1" fmla="val 50000"/>
                <a:gd name="adj2" fmla="val 50080"/>
              </a:avLst>
            </a:prstGeom>
            <a:solidFill>
              <a:srgbClr val="002060"/>
            </a:solidFill>
            <a:ln w="9525" algn="ctr">
              <a:solidFill>
                <a:schemeClr val="accent5">
                  <a:lumMod val="25000"/>
                </a:schemeClr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  <a:defRPr/>
              </a:pPr>
              <a:endParaRPr lang="it-IT" altLang="it-IT" sz="1600"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8202" name="Down Arrow 19">
              <a:extLst>
                <a:ext uri="{FF2B5EF4-FFF2-40B4-BE49-F238E27FC236}">
                  <a16:creationId xmlns:a16="http://schemas.microsoft.com/office/drawing/2014/main" id="{8B241CC0-0BFA-CFCD-8D28-87F996486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686" y="4905473"/>
              <a:ext cx="255491" cy="401557"/>
            </a:xfrm>
            <a:prstGeom prst="downArrow">
              <a:avLst>
                <a:gd name="adj1" fmla="val 50000"/>
                <a:gd name="adj2" fmla="val 50080"/>
              </a:avLst>
            </a:prstGeom>
            <a:solidFill>
              <a:srgbClr val="002060"/>
            </a:solidFill>
            <a:ln w="9525" algn="ctr">
              <a:solidFill>
                <a:schemeClr val="accent5">
                  <a:lumMod val="25000"/>
                </a:schemeClr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it-IT" altLang="it-IT" sz="1600"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endParaRPr>
            </a:p>
          </p:txBody>
        </p:sp>
      </p:grpSp>
      <p:sp>
        <p:nvSpPr>
          <p:cNvPr id="20485" name="TextBox 2">
            <a:extLst>
              <a:ext uri="{FF2B5EF4-FFF2-40B4-BE49-F238E27FC236}">
                <a16:creationId xmlns:a16="http://schemas.microsoft.com/office/drawing/2014/main" id="{857D0147-0481-0031-1313-5B5FDD85B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4" y="534440"/>
            <a:ext cx="7273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FUNZIONE DELLE </a:t>
            </a:r>
            <a:r>
              <a:rPr lang="it-IT" altLang="it-IT" sz="2400" b="1" dirty="0" err="1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CO</a:t>
            </a:r>
            <a:r>
              <a:rPr lang="it-IT" altLang="it-IT" sz="2400" b="1" baseline="-25000" dirty="0" err="1">
                <a:solidFill>
                  <a:srgbClr val="00206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superiori</a:t>
            </a:r>
            <a:endParaRPr lang="it-IT" altLang="it-IT" sz="2400" b="1" baseline="-25000" dirty="0">
              <a:solidFill>
                <a:srgbClr val="002060"/>
              </a:solidFill>
              <a:latin typeface="Calibri" panose="020F0502020204030204" pitchFamily="34" charset="0"/>
              <a:ea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4E6EB60A-40FE-A02E-0F22-0AEF36B55116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218297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8">
            <a:extLst>
              <a:ext uri="{FF2B5EF4-FFF2-40B4-BE49-F238E27FC236}">
                <a16:creationId xmlns:a16="http://schemas.microsoft.com/office/drawing/2014/main" id="{5D790FCF-F8E0-BF2C-959C-65F30CBAC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638175"/>
            <a:ext cx="8732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CLASSIFICAZIONE DELLE  CO</a:t>
            </a:r>
            <a:r>
              <a:rPr lang="it-IT" altLang="it-IT" sz="2400" b="1" baseline="-25000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superiori</a:t>
            </a:r>
          </a:p>
        </p:txBody>
      </p:sp>
      <p:grpSp>
        <p:nvGrpSpPr>
          <p:cNvPr id="21507" name="Gruppo 5">
            <a:extLst>
              <a:ext uri="{FF2B5EF4-FFF2-40B4-BE49-F238E27FC236}">
                <a16:creationId xmlns:a16="http://schemas.microsoft.com/office/drawing/2014/main" id="{D023D347-F349-ED62-5A31-F36B3BCF3357}"/>
              </a:ext>
            </a:extLst>
          </p:cNvPr>
          <p:cNvGrpSpPr>
            <a:grpSpLocks/>
          </p:cNvGrpSpPr>
          <p:nvPr/>
        </p:nvGrpSpPr>
        <p:grpSpPr bwMode="auto">
          <a:xfrm>
            <a:off x="233363" y="1577975"/>
            <a:ext cx="8697912" cy="5280025"/>
            <a:chOff x="189118" y="1268760"/>
            <a:chExt cx="9180820" cy="5279237"/>
          </a:xfrm>
        </p:grpSpPr>
        <p:grpSp>
          <p:nvGrpSpPr>
            <p:cNvPr id="21510" name="Gruppo 2">
              <a:extLst>
                <a:ext uri="{FF2B5EF4-FFF2-40B4-BE49-F238E27FC236}">
                  <a16:creationId xmlns:a16="http://schemas.microsoft.com/office/drawing/2014/main" id="{D848F6F9-28F2-03C4-D436-DD688030A8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994" y="1268760"/>
              <a:ext cx="8768056" cy="1276115"/>
              <a:chOff x="331480" y="4278429"/>
              <a:chExt cx="8768056" cy="1276115"/>
            </a:xfrm>
          </p:grpSpPr>
          <p:sp>
            <p:nvSpPr>
              <p:cNvPr id="21525" name="Rettangolo 8">
                <a:extLst>
                  <a:ext uri="{FF2B5EF4-FFF2-40B4-BE49-F238E27FC236}">
                    <a16:creationId xmlns:a16="http://schemas.microsoft.com/office/drawing/2014/main" id="{0ADF435B-B8AF-129C-339C-2CDD65802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480" y="4278429"/>
                <a:ext cx="7056673" cy="39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2000" b="1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ACCESSIBILITA</a:t>
                </a:r>
                <a:r>
                  <a:rPr lang="it-IT" altLang="it-IT" sz="20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’</a:t>
                </a:r>
              </a:p>
            </p:txBody>
          </p:sp>
          <p:sp>
            <p:nvSpPr>
              <p:cNvPr id="21526" name="TextBox 21">
                <a:extLst>
                  <a:ext uri="{FF2B5EF4-FFF2-40B4-BE49-F238E27FC236}">
                    <a16:creationId xmlns:a16="http://schemas.microsoft.com/office/drawing/2014/main" id="{26B66152-DA9F-9567-2E64-8214B8B0CC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36" y="4722847"/>
                <a:ext cx="8596600" cy="8316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CLASSI  A-F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4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(solo manutenzione copertura, manutenzione copertura e impianti, pedonale, carrabile,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4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carrabile oltre 2t/asse, giardino pensile)</a:t>
                </a:r>
                <a:r>
                  <a:rPr lang="it-IT" altLang="it-IT" sz="16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	</a:t>
                </a:r>
              </a:p>
            </p:txBody>
          </p:sp>
        </p:grpSp>
        <p:grpSp>
          <p:nvGrpSpPr>
            <p:cNvPr id="21511" name="Gruppo 3">
              <a:extLst>
                <a:ext uri="{FF2B5EF4-FFF2-40B4-BE49-F238E27FC236}">
                  <a16:creationId xmlns:a16="http://schemas.microsoft.com/office/drawing/2014/main" id="{5B87541C-1141-4346-6498-0DBDB13CF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118" y="3936683"/>
              <a:ext cx="9180820" cy="1357063"/>
              <a:chOff x="188325" y="1160334"/>
              <a:chExt cx="9180820" cy="1357063"/>
            </a:xfrm>
          </p:grpSpPr>
          <p:sp>
            <p:nvSpPr>
              <p:cNvPr id="21522" name="Rettangolo 7">
                <a:extLst>
                  <a:ext uri="{FF2B5EF4-FFF2-40B4-BE49-F238E27FC236}">
                    <a16:creationId xmlns:a16="http://schemas.microsoft.com/office/drawing/2014/main" id="{383AE4BE-F374-5A33-9159-A634247C3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201" y="1160334"/>
                <a:ext cx="9164944" cy="7078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000" b="1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STRATI FUNZIONALI E COMPORTAMENTO TERMO IGROMETRICO</a:t>
                </a:r>
                <a:r>
                  <a:rPr lang="it-IT" altLang="it-IT" sz="20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			</a:t>
                </a:r>
              </a:p>
            </p:txBody>
          </p:sp>
          <p:sp>
            <p:nvSpPr>
              <p:cNvPr id="21523" name="TextBox 20">
                <a:extLst>
                  <a:ext uri="{FF2B5EF4-FFF2-40B4-BE49-F238E27FC236}">
                    <a16:creationId xmlns:a16="http://schemas.microsoft.com/office/drawing/2014/main" id="{12BBF766-FF29-9F53-653D-BFF40D6651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2315" y="1731729"/>
                <a:ext cx="3500554" cy="785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ISOLATE E NON VENTILATE 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ISOLATE E VENTILATE 	</a:t>
                </a:r>
              </a:p>
            </p:txBody>
          </p:sp>
          <p:sp>
            <p:nvSpPr>
              <p:cNvPr id="21524" name="TextBox 20">
                <a:extLst>
                  <a:ext uri="{FF2B5EF4-FFF2-40B4-BE49-F238E27FC236}">
                    <a16:creationId xmlns:a16="http://schemas.microsoft.com/office/drawing/2014/main" id="{2CE735A1-7B01-9CF9-0625-AB6F270856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8325" y="1731729"/>
                <a:ext cx="3860930" cy="785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   NON ISOLATE NON VENTILATE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   NON ISOLATE E VENTILATE	     </a:t>
                </a:r>
              </a:p>
            </p:txBody>
          </p:sp>
        </p:grpSp>
        <p:grpSp>
          <p:nvGrpSpPr>
            <p:cNvPr id="21512" name="Gruppo 1">
              <a:extLst>
                <a:ext uri="{FF2B5EF4-FFF2-40B4-BE49-F238E27FC236}">
                  <a16:creationId xmlns:a16="http://schemas.microsoft.com/office/drawing/2014/main" id="{055D42FA-3E35-7C14-77B1-E439CBAD5A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994" y="5678206"/>
              <a:ext cx="6594696" cy="869791"/>
              <a:chOff x="340726" y="3044818"/>
              <a:chExt cx="6594696" cy="869791"/>
            </a:xfrm>
          </p:grpSpPr>
          <p:sp>
            <p:nvSpPr>
              <p:cNvPr id="21519" name="TextBox 19">
                <a:extLst>
                  <a:ext uri="{FF2B5EF4-FFF2-40B4-BE49-F238E27FC236}">
                    <a16:creationId xmlns:a16="http://schemas.microsoft.com/office/drawing/2014/main" id="{0E9C5A27-3479-9C90-C516-C2EB1F9B1F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2182" y="3543201"/>
                <a:ext cx="1422448" cy="369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CONTINUE </a:t>
                </a:r>
              </a:p>
            </p:txBody>
          </p:sp>
          <p:sp>
            <p:nvSpPr>
              <p:cNvPr id="21520" name="Rettangolo 6">
                <a:extLst>
                  <a:ext uri="{FF2B5EF4-FFF2-40B4-BE49-F238E27FC236}">
                    <a16:creationId xmlns:a16="http://schemas.microsoft.com/office/drawing/2014/main" id="{25521C30-B5D4-E44F-34FE-53944A619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726" y="3044818"/>
                <a:ext cx="6594696" cy="39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2000" b="1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MORFOLOGIA E TENUTA ALL’ACQUA</a:t>
                </a:r>
              </a:p>
            </p:txBody>
          </p:sp>
          <p:sp>
            <p:nvSpPr>
              <p:cNvPr id="21521" name="TextBox 19">
                <a:extLst>
                  <a:ext uri="{FF2B5EF4-FFF2-40B4-BE49-F238E27FC236}">
                    <a16:creationId xmlns:a16="http://schemas.microsoft.com/office/drawing/2014/main" id="{D9060A03-D2D9-51E8-81A0-7730984A3D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7890" y="3544790"/>
                <a:ext cx="2089220" cy="369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DISCONTINUE</a:t>
                </a:r>
              </a:p>
            </p:txBody>
          </p:sp>
        </p:grpSp>
        <p:grpSp>
          <p:nvGrpSpPr>
            <p:cNvPr id="21513" name="Gruppo 4">
              <a:extLst>
                <a:ext uri="{FF2B5EF4-FFF2-40B4-BE49-F238E27FC236}">
                  <a16:creationId xmlns:a16="http://schemas.microsoft.com/office/drawing/2014/main" id="{F84CC033-B9B3-7599-D35F-5B01D2C36B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4994" y="2733753"/>
              <a:ext cx="8585488" cy="918993"/>
              <a:chOff x="169276" y="1338003"/>
              <a:chExt cx="8585488" cy="918993"/>
            </a:xfrm>
          </p:grpSpPr>
          <p:sp>
            <p:nvSpPr>
              <p:cNvPr id="21514" name="Rettangolo 9">
                <a:extLst>
                  <a:ext uri="{FF2B5EF4-FFF2-40B4-BE49-F238E27FC236}">
                    <a16:creationId xmlns:a16="http://schemas.microsoft.com/office/drawing/2014/main" id="{895E48A9-7FFF-66A5-AD3D-FD09AA291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276" y="1338003"/>
                <a:ext cx="7056673" cy="39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2000" b="1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GEOMETRIA E PENDENZA</a:t>
                </a:r>
              </a:p>
            </p:txBody>
          </p:sp>
          <p:sp>
            <p:nvSpPr>
              <p:cNvPr id="21515" name="Rectangle 2">
                <a:extLst>
                  <a:ext uri="{FF2B5EF4-FFF2-40B4-BE49-F238E27FC236}">
                    <a16:creationId xmlns:a16="http://schemas.microsoft.com/office/drawing/2014/main" id="{442318F6-EA46-D898-330E-E46C510184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276" y="1664967"/>
                <a:ext cx="171456" cy="339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600">
                  <a:solidFill>
                    <a:srgbClr val="002060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516" name="TextBox 18">
                <a:extLst>
                  <a:ext uri="{FF2B5EF4-FFF2-40B4-BE49-F238E27FC236}">
                    <a16:creationId xmlns:a16="http://schemas.microsoft.com/office/drawing/2014/main" id="{C7239457-7EB5-EDCA-4CB3-3F1FBD7E5F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732" y="1887176"/>
                <a:ext cx="3286235" cy="369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PIANE  PIANO-ORIZZONTALI</a:t>
                </a:r>
              </a:p>
            </p:txBody>
          </p:sp>
          <p:sp>
            <p:nvSpPr>
              <p:cNvPr id="21517" name="TextBox 18">
                <a:extLst>
                  <a:ext uri="{FF2B5EF4-FFF2-40B4-BE49-F238E27FC236}">
                    <a16:creationId xmlns:a16="http://schemas.microsoft.com/office/drawing/2014/main" id="{41150802-4FFE-7902-4F4C-53FE787498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96914" y="1887176"/>
                <a:ext cx="2201936" cy="369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PIANO-INCLINATE</a:t>
                </a:r>
              </a:p>
            </p:txBody>
          </p:sp>
          <p:sp>
            <p:nvSpPr>
              <p:cNvPr id="21518" name="TextBox 18">
                <a:extLst>
                  <a:ext uri="{FF2B5EF4-FFF2-40B4-BE49-F238E27FC236}">
                    <a16:creationId xmlns:a16="http://schemas.microsoft.com/office/drawing/2014/main" id="{8B6724DD-E664-F027-B496-C19BE34977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24394" y="1887176"/>
                <a:ext cx="1330370" cy="369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solidFill>
                      <a:srgbClr val="002060"/>
                    </a:solidFill>
                    <a:latin typeface="Calibri" panose="020F0502020204030204" pitchFamily="34" charset="0"/>
                    <a:ea typeface="Consolas" panose="020B0609020204030204" pitchFamily="49" charset="0"/>
                    <a:cs typeface="Calibri" panose="020F0502020204030204" pitchFamily="34" charset="0"/>
                  </a:rPr>
                  <a:t>CURVE</a:t>
                </a:r>
              </a:p>
            </p:txBody>
          </p:sp>
        </p:grpSp>
      </p:grpSp>
      <p:sp>
        <p:nvSpPr>
          <p:cNvPr id="21509" name="Rettangolo 1">
            <a:extLst>
              <a:ext uri="{FF2B5EF4-FFF2-40B4-BE49-F238E27FC236}">
                <a16:creationId xmlns:a16="http://schemas.microsoft.com/office/drawing/2014/main" id="{73A0C61C-6432-79AD-0DAF-5AF279458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074738"/>
            <a:ext cx="8261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 8627-  »</a:t>
            </a:r>
            <a:r>
              <a:rPr lang="it-IT" altLang="it-IT" sz="1200" b="1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Edilizia – Sistemi di copertura</a:t>
            </a:r>
            <a:r>
              <a:rPr lang="it-IT" altLang="it-IT" sz="1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it-IT" altLang="it-IT" sz="1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it-IT" altLang="it-IT" sz="1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identifica, definisce e classifica schemi e funzioni delle coperture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200" b="1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 8178-1:2019 «Edilizia coperture - Parte 1»</a:t>
            </a:r>
            <a:r>
              <a:rPr lang="it-IT" altLang="it-IT" sz="1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Analisi degli elementi e strati funzionali delle coperture discontinue</a:t>
            </a:r>
            <a:br>
              <a:rPr lang="it-IT" altLang="it-IT" sz="1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altLang="it-IT" sz="12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DD4FEFCC-B7A2-5B5C-9176-570C4DF39BBB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3885530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tangolo 2">
            <a:extLst>
              <a:ext uri="{FF2B5EF4-FFF2-40B4-BE49-F238E27FC236}">
                <a16:creationId xmlns:a16="http://schemas.microsoft.com/office/drawing/2014/main" id="{711CC7C3-7E60-38BD-F7A1-D07C83C2E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08063"/>
            <a:ext cx="4427538" cy="36988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531" name="Content Placeholder 3">
            <a:extLst>
              <a:ext uri="{FF2B5EF4-FFF2-40B4-BE49-F238E27FC236}">
                <a16:creationId xmlns:a16="http://schemas.microsoft.com/office/drawing/2014/main" id="{19A4E7AB-EBEF-4950-E624-C48BB21FF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08063"/>
            <a:ext cx="4427538" cy="3910012"/>
          </a:xfrm>
        </p:spPr>
      </p:pic>
      <p:pic>
        <p:nvPicPr>
          <p:cNvPr id="22532" name="Picture 4" descr="C:\Users\7235\Desktop\2013-03 (mar)\cop30001.jpg">
            <a:extLst>
              <a:ext uri="{FF2B5EF4-FFF2-40B4-BE49-F238E27FC236}">
                <a16:creationId xmlns:a16="http://schemas.microsoft.com/office/drawing/2014/main" id="{7E445507-0054-59A3-9FEC-5B18492CA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32766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5191F4-D6D2-1B96-A3E4-90BD697C54F8}"/>
              </a:ext>
            </a:extLst>
          </p:cNvPr>
          <p:cNvSpPr txBox="1"/>
          <p:nvPr/>
        </p:nvSpPr>
        <p:spPr>
          <a:xfrm>
            <a:off x="4899025" y="1082675"/>
            <a:ext cx="4176713" cy="4838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it-IT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PROBLEMATICHE</a:t>
            </a:r>
          </a:p>
          <a:p>
            <a:pPr eaLnBrk="1" hangingPunct="1">
              <a:spcBef>
                <a:spcPts val="0"/>
              </a:spcBef>
              <a:defRPr/>
            </a:pPr>
            <a:endParaRPr lang="it-IT" sz="1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it-IT" b="1" dirty="0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Inclinazione falda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Uso sottotetto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Condizioni climatiche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 del manto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Lunghezza falda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Tradizioni costruttive</a:t>
            </a: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it-IT" b="1" dirty="0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Maggiore criticità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discontinuità</a:t>
            </a:r>
          </a:p>
          <a:p>
            <a:pPr eaLnBrk="1" hangingPunct="1">
              <a:spcBef>
                <a:spcPts val="0"/>
              </a:spcBef>
              <a:defRPr/>
            </a:pP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it-IT" sz="2000" b="1" dirty="0">
                <a:solidFill>
                  <a:srgbClr val="2D2D8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REGOLE GEOMETRICHE</a:t>
            </a:r>
          </a:p>
          <a:p>
            <a:pPr eaLnBrk="1" hangingPunct="1">
              <a:spcBef>
                <a:spcPts val="0"/>
              </a:spcBef>
              <a:defRPr/>
            </a:pPr>
            <a:endParaRPr lang="it-IT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Tetto a colmo costante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Tetto a gronda costante</a:t>
            </a:r>
          </a:p>
        </p:txBody>
      </p:sp>
      <p:sp>
        <p:nvSpPr>
          <p:cNvPr id="22534" name="TextBox 8">
            <a:extLst>
              <a:ext uri="{FF2B5EF4-FFF2-40B4-BE49-F238E27FC236}">
                <a16:creationId xmlns:a16="http://schemas.microsoft.com/office/drawing/2014/main" id="{82FFFE67-A1FD-0047-5D33-509F4242A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476250"/>
            <a:ext cx="8732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COPERTURE PIANO - INCLINATE</a:t>
            </a:r>
            <a:endParaRPr lang="it-IT" altLang="it-IT" sz="2400" b="1" baseline="-25000" dirty="0">
              <a:solidFill>
                <a:srgbClr val="A20202"/>
              </a:solidFill>
              <a:latin typeface="Calibri" panose="020F0502020204030204" pitchFamily="34" charset="0"/>
              <a:ea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22535" name="Rettangolo 3">
            <a:extLst>
              <a:ext uri="{FF2B5EF4-FFF2-40B4-BE49-F238E27FC236}">
                <a16:creationId xmlns:a16="http://schemas.microsoft.com/office/drawing/2014/main" id="{70FF504C-1A5F-87B3-55E1-B2E7C5896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5983288"/>
            <a:ext cx="230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222268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REGOLE COSTRUTTIVE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F45D714-4AFA-F19A-41E3-883D1E7BD01D}"/>
              </a:ext>
            </a:extLst>
          </p:cNvPr>
          <p:cNvSpPr/>
          <p:nvPr/>
        </p:nvSpPr>
        <p:spPr>
          <a:xfrm>
            <a:off x="4899025" y="6353175"/>
            <a:ext cx="1981200" cy="425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gronde e pluviali</a:t>
            </a:r>
          </a:p>
        </p:txBody>
      </p:sp>
      <p:sp>
        <p:nvSpPr>
          <p:cNvPr id="22538" name="Rettangolo 2">
            <a:extLst>
              <a:ext uri="{FF2B5EF4-FFF2-40B4-BE49-F238E27FC236}">
                <a16:creationId xmlns:a16="http://schemas.microsoft.com/office/drawing/2014/main" id="{BE1D6577-755A-9998-D27A-DFB45972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4656138"/>
            <a:ext cx="28797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 b="1">
                <a:solidFill>
                  <a:srgbClr val="1A17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Definizioni in termini geometrici _ UNI 8091</a:t>
            </a:r>
            <a:endParaRPr lang="it-IT" altLang="it-IT" sz="1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olo 3">
            <a:extLst>
              <a:ext uri="{FF2B5EF4-FFF2-40B4-BE49-F238E27FC236}">
                <a16:creationId xmlns:a16="http://schemas.microsoft.com/office/drawing/2014/main" id="{96E4D2DC-19F5-219E-0539-22A32650E42A}"/>
              </a:ext>
            </a:extLst>
          </p:cNvPr>
          <p:cNvSpPr txBox="1">
            <a:spLocks/>
          </p:cNvSpPr>
          <p:nvPr/>
        </p:nvSpPr>
        <p:spPr>
          <a:xfrm>
            <a:off x="627856" y="12581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761946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asellaDiTesto 8">
            <a:extLst>
              <a:ext uri="{FF2B5EF4-FFF2-40B4-BE49-F238E27FC236}">
                <a16:creationId xmlns:a16="http://schemas.microsoft.com/office/drawing/2014/main" id="{B3DCA713-231B-D755-F5A2-F5D748E5B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579" y="1509826"/>
            <a:ext cx="4895850" cy="206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it-IT" altLang="it-IT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MASSETTO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it-IT" altLang="it-IT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 1%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 min 3-5 cm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frazionato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 secco o bagnato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it-IT" altLang="it-IT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deflusso ammissibile 3</a:t>
            </a:r>
            <a:r>
              <a:rPr lang="it-IT" altLang="it-IT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</a:t>
            </a:r>
            <a:r>
              <a:rPr lang="it-IT" altLang="it-IT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/mq</a:t>
            </a:r>
            <a:endParaRPr lang="it-IT" altLang="it-IT" sz="1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6" name="TextBox 8">
            <a:extLst>
              <a:ext uri="{FF2B5EF4-FFF2-40B4-BE49-F238E27FC236}">
                <a16:creationId xmlns:a16="http://schemas.microsoft.com/office/drawing/2014/main" id="{0920D8FF-6EB0-EBDC-DEDD-919419593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3" y="595113"/>
            <a:ext cx="91327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COPERTURE PIANO - ORIZZONTALI</a:t>
            </a:r>
            <a:endParaRPr lang="it-IT" altLang="it-IT" sz="2400" b="1" baseline="-25000" dirty="0">
              <a:solidFill>
                <a:srgbClr val="A20202"/>
              </a:solidFill>
              <a:latin typeface="Calibri" panose="020F0502020204030204" pitchFamily="34" charset="0"/>
              <a:ea typeface="Consolas" panose="020B0609020204030204" pitchFamily="49" charset="0"/>
              <a:cs typeface="Calibri" panose="020F05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DCF3626-4BE3-4E0F-221B-4C8A19985CD4}"/>
              </a:ext>
            </a:extLst>
          </p:cNvPr>
          <p:cNvGrpSpPr/>
          <p:nvPr/>
        </p:nvGrpSpPr>
        <p:grpSpPr>
          <a:xfrm>
            <a:off x="0" y="1509826"/>
            <a:ext cx="4356001" cy="4901665"/>
            <a:chOff x="71537" y="1565810"/>
            <a:chExt cx="4356001" cy="4901665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D9AAE0B-FB6A-EDC5-7428-3EF25470B560}"/>
                </a:ext>
              </a:extLst>
            </p:cNvPr>
            <p:cNvSpPr/>
            <p:nvPr/>
          </p:nvSpPr>
          <p:spPr>
            <a:xfrm>
              <a:off x="2218503" y="3061809"/>
              <a:ext cx="1958850" cy="18928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3561" name="Gruppo 1">
              <a:extLst>
                <a:ext uri="{FF2B5EF4-FFF2-40B4-BE49-F238E27FC236}">
                  <a16:creationId xmlns:a16="http://schemas.microsoft.com/office/drawing/2014/main" id="{96964A3E-8FAA-66C4-CA4A-1A6E20E097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37" y="1565810"/>
              <a:ext cx="4105816" cy="4901665"/>
              <a:chOff x="0" y="792868"/>
              <a:chExt cx="3941931" cy="4705350"/>
            </a:xfrm>
          </p:grpSpPr>
          <p:pic>
            <p:nvPicPr>
              <p:cNvPr id="23562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C4704E08-62EB-63C5-4BB9-ADA782784E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92868"/>
                <a:ext cx="2122488" cy="4705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3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00282234-7250-E6E6-13C1-E3FE9A87C8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1269" y="792868"/>
                <a:ext cx="1880662" cy="1436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4" name="Picture 4" descr="C:\Users\7235\Desktop\2013-03 (mar)\TETTO10001.jpg">
                <a:extLst>
                  <a:ext uri="{FF2B5EF4-FFF2-40B4-BE49-F238E27FC236}">
                    <a16:creationId xmlns:a16="http://schemas.microsoft.com/office/drawing/2014/main" id="{3780526E-88BD-D109-6CAF-EB15F42CD5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2488" y="4045987"/>
                <a:ext cx="1819443" cy="1452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558" name="CasellaDiTesto 5">
              <a:extLst>
                <a:ext uri="{FF2B5EF4-FFF2-40B4-BE49-F238E27FC236}">
                  <a16:creationId xmlns:a16="http://schemas.microsoft.com/office/drawing/2014/main" id="{27AF1AE5-1447-B029-D5FD-9EF052FB8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4263" y="3678238"/>
              <a:ext cx="20732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en-US" sz="1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Punti di raccolta acqua</a:t>
              </a:r>
              <a:endParaRPr lang="en-US" altLang="en-US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A72ADFD6-1E8B-3BCC-5DF5-6C5D169077A4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09152F7-219C-20BA-89EC-1AC141EC3C3C}"/>
              </a:ext>
            </a:extLst>
          </p:cNvPr>
          <p:cNvGrpSpPr/>
          <p:nvPr/>
        </p:nvGrpSpPr>
        <p:grpSpPr>
          <a:xfrm>
            <a:off x="186604" y="2198240"/>
            <a:ext cx="9209550" cy="4389884"/>
            <a:chOff x="186604" y="2198240"/>
            <a:chExt cx="9209550" cy="4389884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24BAC007-F587-7B64-87E0-86A3E16A0489}"/>
                </a:ext>
              </a:extLst>
            </p:cNvPr>
            <p:cNvSpPr/>
            <p:nvPr/>
          </p:nvSpPr>
          <p:spPr>
            <a:xfrm>
              <a:off x="251880" y="3863608"/>
              <a:ext cx="175370" cy="1772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4079E797-41FA-9B8A-58BE-95C1131B8F29}"/>
                </a:ext>
              </a:extLst>
            </p:cNvPr>
            <p:cNvGrpSpPr/>
            <p:nvPr/>
          </p:nvGrpSpPr>
          <p:grpSpPr>
            <a:xfrm>
              <a:off x="186604" y="2198240"/>
              <a:ext cx="9209550" cy="4389884"/>
              <a:chOff x="186604" y="2198240"/>
              <a:chExt cx="9209550" cy="4389884"/>
            </a:xfrm>
          </p:grpSpPr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263196F-63CC-C5FE-4BEF-DD51B50C503F}"/>
                  </a:ext>
                </a:extLst>
              </p:cNvPr>
              <p:cNvSpPr txBox="1"/>
              <p:nvPr/>
            </p:nvSpPr>
            <p:spPr bwMode="auto">
              <a:xfrm>
                <a:off x="4287579" y="4464049"/>
                <a:ext cx="5108575" cy="21240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50000"/>
                  </a:spcBef>
                  <a:defRPr/>
                </a:pPr>
                <a:r>
                  <a:rPr lang="it-IT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PLUVIALI</a:t>
                </a:r>
              </a:p>
              <a:p>
                <a:pPr marL="285750" indent="-285750" eaLnBrk="1" hangingPunct="1">
                  <a:lnSpc>
                    <a:spcPct val="120000"/>
                  </a:lnSpc>
                  <a:spcBef>
                    <a:spcPts val="0"/>
                  </a:spcBef>
                  <a:buFont typeface="Wingdings" pitchFamily="2" charset="2"/>
                  <a:buChar char="ü"/>
                  <a:defRPr/>
                </a:pPr>
                <a:r>
                  <a:rPr lang="it-IT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posizionati nei punti più bassi della copertura</a:t>
                </a:r>
              </a:p>
              <a:p>
                <a:pPr marL="285750" indent="-285750" eaLnBrk="1" hangingPunct="1">
                  <a:lnSpc>
                    <a:spcPct val="120000"/>
                  </a:lnSpc>
                  <a:spcBef>
                    <a:spcPts val="0"/>
                  </a:spcBef>
                  <a:buFont typeface="Wingdings" pitchFamily="2" charset="2"/>
                  <a:buChar char="ü"/>
                  <a:defRPr/>
                </a:pPr>
                <a:r>
                  <a:rPr lang="it-IT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corona del bocchettone rivestita </a:t>
                </a:r>
              </a:p>
              <a:p>
                <a:pPr eaLnBrk="1" hangingPunct="1">
                  <a:lnSpc>
                    <a:spcPct val="120000"/>
                  </a:lnSpc>
                  <a:spcBef>
                    <a:spcPts val="0"/>
                  </a:spcBef>
                  <a:defRPr/>
                </a:pPr>
                <a:r>
                  <a:rPr lang="it-IT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con strato impermeabile</a:t>
                </a:r>
              </a:p>
              <a:p>
                <a:pPr marL="285750" indent="-285750" eaLnBrk="1" hangingPunct="1">
                  <a:lnSpc>
                    <a:spcPct val="120000"/>
                  </a:lnSpc>
                  <a:spcBef>
                    <a:spcPts val="0"/>
                  </a:spcBef>
                  <a:buFont typeface="Wingdings" pitchFamily="2" charset="2"/>
                  <a:buChar char="ü"/>
                  <a:defRPr/>
                </a:pPr>
                <a:r>
                  <a:rPr lang="it-IT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bocchettoni forniti di griglie </a:t>
                </a:r>
                <a:r>
                  <a:rPr lang="it-IT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paraghiaia</a:t>
                </a:r>
                <a:r>
                  <a:rPr lang="it-IT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:r>
                  <a:rPr lang="it-IT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parafoglie</a:t>
                </a:r>
                <a:endParaRPr lang="it-IT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Ovale 5">
                <a:extLst>
                  <a:ext uri="{FF2B5EF4-FFF2-40B4-BE49-F238E27FC236}">
                    <a16:creationId xmlns:a16="http://schemas.microsoft.com/office/drawing/2014/main" id="{CFC5B57F-9F9F-CAA2-5B2C-E6F09976BD8E}"/>
                  </a:ext>
                </a:extLst>
              </p:cNvPr>
              <p:cNvSpPr/>
              <p:nvPr/>
            </p:nvSpPr>
            <p:spPr>
              <a:xfrm>
                <a:off x="186604" y="2905752"/>
                <a:ext cx="175370" cy="1772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8" name="Ovale 7">
                <a:extLst>
                  <a:ext uri="{FF2B5EF4-FFF2-40B4-BE49-F238E27FC236}">
                    <a16:creationId xmlns:a16="http://schemas.microsoft.com/office/drawing/2014/main" id="{E8E97BA1-2780-E900-3992-BE8ABA6AEFDF}"/>
                  </a:ext>
                </a:extLst>
              </p:cNvPr>
              <p:cNvSpPr/>
              <p:nvPr/>
            </p:nvSpPr>
            <p:spPr>
              <a:xfrm>
                <a:off x="240676" y="6178810"/>
                <a:ext cx="175370" cy="1772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" name="Ovale 8">
                <a:extLst>
                  <a:ext uri="{FF2B5EF4-FFF2-40B4-BE49-F238E27FC236}">
                    <a16:creationId xmlns:a16="http://schemas.microsoft.com/office/drawing/2014/main" id="{09A9F5A3-69A4-8C8C-E3EC-115F1E831857}"/>
                  </a:ext>
                </a:extLst>
              </p:cNvPr>
              <p:cNvSpPr/>
              <p:nvPr/>
            </p:nvSpPr>
            <p:spPr>
              <a:xfrm>
                <a:off x="1853597" y="6178810"/>
                <a:ext cx="175370" cy="1772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D5ECAD2A-4F00-03C8-0DCF-73551D23FC82}"/>
                  </a:ext>
                </a:extLst>
              </p:cNvPr>
              <p:cNvSpPr/>
              <p:nvPr/>
            </p:nvSpPr>
            <p:spPr>
              <a:xfrm>
                <a:off x="2217123" y="6226241"/>
                <a:ext cx="175370" cy="1772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DD375F5E-5D4A-4B00-F72F-1D0A6D115170}"/>
                  </a:ext>
                </a:extLst>
              </p:cNvPr>
              <p:cNvSpPr/>
              <p:nvPr/>
            </p:nvSpPr>
            <p:spPr>
              <a:xfrm>
                <a:off x="3917729" y="6267450"/>
                <a:ext cx="175370" cy="1772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211FAE0C-E684-9CBF-E8DA-AA78A03FA4BB}"/>
                  </a:ext>
                </a:extLst>
              </p:cNvPr>
              <p:cNvSpPr/>
              <p:nvPr/>
            </p:nvSpPr>
            <p:spPr>
              <a:xfrm>
                <a:off x="2146966" y="4922127"/>
                <a:ext cx="175370" cy="1772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Ovale 12">
                <a:extLst>
                  <a:ext uri="{FF2B5EF4-FFF2-40B4-BE49-F238E27FC236}">
                    <a16:creationId xmlns:a16="http://schemas.microsoft.com/office/drawing/2014/main" id="{7468E194-FA69-BDD7-12D6-0859195DC2F3}"/>
                  </a:ext>
                </a:extLst>
              </p:cNvPr>
              <p:cNvSpPr/>
              <p:nvPr/>
            </p:nvSpPr>
            <p:spPr>
              <a:xfrm>
                <a:off x="3917729" y="4916154"/>
                <a:ext cx="175370" cy="1772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65FBCAE0-B7E3-2183-B40B-88F12AB5F677}"/>
                  </a:ext>
                </a:extLst>
              </p:cNvPr>
              <p:cNvSpPr/>
              <p:nvPr/>
            </p:nvSpPr>
            <p:spPr>
              <a:xfrm>
                <a:off x="3038706" y="2198240"/>
                <a:ext cx="175370" cy="17728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95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2">
            <a:extLst>
              <a:ext uri="{FF2B5EF4-FFF2-40B4-BE49-F238E27FC236}">
                <a16:creationId xmlns:a16="http://schemas.microsoft.com/office/drawing/2014/main" id="{319F4DAF-2D3F-A676-10E3-7E78611B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4437063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79" name="Rettangolo 4">
            <a:extLst>
              <a:ext uri="{FF2B5EF4-FFF2-40B4-BE49-F238E27FC236}">
                <a16:creationId xmlns:a16="http://schemas.microsoft.com/office/drawing/2014/main" id="{9DBDFEF2-0B8F-2E74-4315-3E61075F9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981075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0" name="CasellaDiTesto 9">
            <a:extLst>
              <a:ext uri="{FF2B5EF4-FFF2-40B4-BE49-F238E27FC236}">
                <a16:creationId xmlns:a16="http://schemas.microsoft.com/office/drawing/2014/main" id="{038E83CA-0BB4-80C1-C545-A58C127AA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1895475"/>
            <a:ext cx="41402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massetti  in getti alleggeriti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calcestruzzo magro sabbia cemento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0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581" name="CasellaDiTesto 15">
            <a:extLst>
              <a:ext uri="{FF2B5EF4-FFF2-40B4-BE49-F238E27FC236}">
                <a16:creationId xmlns:a16="http://schemas.microsoft.com/office/drawing/2014/main" id="{4FDB48E1-2212-94E0-9233-0328619AD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482600"/>
            <a:ext cx="6697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DI PENDENZA</a:t>
            </a:r>
          </a:p>
        </p:txBody>
      </p:sp>
      <p:sp>
        <p:nvSpPr>
          <p:cNvPr id="24582" name="Rettangolo 22">
            <a:extLst>
              <a:ext uri="{FF2B5EF4-FFF2-40B4-BE49-F238E27FC236}">
                <a16:creationId xmlns:a16="http://schemas.microsoft.com/office/drawing/2014/main" id="{DCA387B1-D7A7-55CA-1441-63942365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75" y="2749550"/>
            <a:ext cx="315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latin typeface="Calibri" panose="020F0502020204030204" pitchFamily="34" charset="0"/>
              <a:ea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79E81B0-655B-F38B-CB2F-CD50FC9F4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3749675"/>
            <a:ext cx="47625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Immagine 4">
            <a:extLst>
              <a:ext uri="{FF2B5EF4-FFF2-40B4-BE49-F238E27FC236}">
                <a16:creationId xmlns:a16="http://schemas.microsoft.com/office/drawing/2014/main" id="{EF2CE882-E45B-941B-1DE9-494A9FEF4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373188"/>
            <a:ext cx="4725987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sellaDiTesto 9">
            <a:extLst>
              <a:ext uri="{FF2B5EF4-FFF2-40B4-BE49-F238E27FC236}">
                <a16:creationId xmlns:a16="http://schemas.microsoft.com/office/drawing/2014/main" id="{6F5E6F07-74A1-9CF7-3F5A-55396F8C2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4084638"/>
            <a:ext cx="3851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strati pendenza a secco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C71997A-D09F-CE26-B418-8E156F13E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98875"/>
            <a:ext cx="48561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70CD651-F88D-9D2F-5369-D101C0DB5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8" y="3689350"/>
            <a:ext cx="42243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FD703D1-C71A-6E4A-27E7-AE83E15D0D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3627438"/>
            <a:ext cx="4751388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CasellaDiTesto 13">
            <a:extLst>
              <a:ext uri="{FF2B5EF4-FFF2-40B4-BE49-F238E27FC236}">
                <a16:creationId xmlns:a16="http://schemas.microsoft.com/office/drawing/2014/main" id="{91616907-8562-65E5-9D48-1892BC1C2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" y="862013"/>
            <a:ext cx="92725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il compito di portare la pendenza al valore necessario per lo smaltimento dell’acqua</a:t>
            </a:r>
            <a:endParaRPr lang="en-US" altLang="en-US" sz="1800" i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895D20D4-611C-029C-9CF1-94DA327D2F69}"/>
              </a:ext>
            </a:extLst>
          </p:cNvPr>
          <p:cNvSpPr txBox="1">
            <a:spLocks/>
          </p:cNvSpPr>
          <p:nvPr/>
        </p:nvSpPr>
        <p:spPr>
          <a:xfrm>
            <a:off x="631031" y="9088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99525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4">
            <a:extLst>
              <a:ext uri="{FF2B5EF4-FFF2-40B4-BE49-F238E27FC236}">
                <a16:creationId xmlns:a16="http://schemas.microsoft.com/office/drawing/2014/main" id="{E10AE415-4CE1-D72A-D6A6-DD5B5A2ECBBF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2212975"/>
            <a:ext cx="9144000" cy="3348038"/>
            <a:chOff x="0" y="845"/>
            <a:chExt cx="5896" cy="2109"/>
          </a:xfrm>
        </p:grpSpPr>
        <p:sp>
          <p:nvSpPr>
            <p:cNvPr id="25605" name="Text Box 5">
              <a:extLst>
                <a:ext uri="{FF2B5EF4-FFF2-40B4-BE49-F238E27FC236}">
                  <a16:creationId xmlns:a16="http://schemas.microsoft.com/office/drawing/2014/main" id="{A8E5BDE5-FA58-64DE-01B0-FE51B8D721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845"/>
              <a:ext cx="2880" cy="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A2020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COPERTURE CONTINUE</a:t>
              </a:r>
            </a:p>
            <a:p>
              <a:pPr algn="r" eaLnBrk="1" hangingPunct="1">
                <a:lnSpc>
                  <a:spcPct val="90000"/>
                </a:lnSpc>
                <a:spcBef>
                  <a:spcPct val="5000"/>
                </a:spcBef>
                <a:buFontTx/>
                <a:buNone/>
              </a:pPr>
              <a:endParaRPr lang="it-IT" altLang="it-IT" sz="1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eaLnBrk="1" hangingPunct="1">
                <a:lnSpc>
                  <a:spcPct val="90000"/>
                </a:lnSpc>
                <a:spcBef>
                  <a:spcPct val="5000"/>
                </a:spcBef>
                <a:buFontTx/>
                <a:buNone/>
              </a:pPr>
              <a:r>
                <a:rPr lang="it-IT" altLang="it-IT" sz="16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Il manto superficiale non presenta soluzioni di continuità e assicura la tenuta all’acqua indipendentemente dalla pendenza.</a:t>
              </a:r>
              <a:r>
                <a:rPr lang="it-IT" altLang="it-IT" sz="18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r" eaLnBrk="1" hangingPunct="1">
                <a:lnSpc>
                  <a:spcPct val="90000"/>
                </a:lnSpc>
                <a:spcBef>
                  <a:spcPct val="5000"/>
                </a:spcBef>
                <a:buFontTx/>
                <a:buNone/>
              </a:pPr>
              <a:endPara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eaLnBrk="1" hangingPunct="1">
                <a:lnSpc>
                  <a:spcPct val="90000"/>
                </a:lnSpc>
                <a:spcBef>
                  <a:spcPct val="5000"/>
                </a:spcBef>
                <a:buFontTx/>
                <a:buNone/>
              </a:pPr>
              <a:r>
                <a:rPr lang="it-IT" altLang="it-IT" sz="16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Utilizzate dove sono richieste pendenze limitate o con geometrie di falda complesse o a volta</a:t>
              </a:r>
            </a:p>
            <a:p>
              <a:pPr algn="r" eaLnBrk="1" hangingPunct="1">
                <a:lnSpc>
                  <a:spcPct val="90000"/>
                </a:lnSpc>
                <a:spcBef>
                  <a:spcPct val="5000"/>
                </a:spcBef>
                <a:buFontTx/>
                <a:buNone/>
              </a:pPr>
              <a:endParaRPr lang="it-IT" altLang="it-IT" sz="1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 eaLnBrk="1" hangingPunct="1">
                <a:lnSpc>
                  <a:spcPct val="90000"/>
                </a:lnSpc>
                <a:spcBef>
                  <a:spcPct val="5000"/>
                </a:spcBef>
                <a:buFontTx/>
                <a:buNone/>
              </a:pPr>
              <a:r>
                <a:rPr lang="it-IT" altLang="it-IT" sz="16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Impermeabilizzazioni realizzate in opera o con membrane impermeabili prefabbricate</a:t>
              </a:r>
            </a:p>
          </p:txBody>
        </p:sp>
        <p:sp>
          <p:nvSpPr>
            <p:cNvPr id="25606" name="Text Box 6">
              <a:extLst>
                <a:ext uri="{FF2B5EF4-FFF2-40B4-BE49-F238E27FC236}">
                  <a16:creationId xmlns:a16="http://schemas.microsoft.com/office/drawing/2014/main" id="{6885FBE0-323A-825B-4C18-A7A38FCF1B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" y="845"/>
              <a:ext cx="2880" cy="2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A2020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COPERTURE DISCONTINUE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it-IT" altLang="it-IT" sz="1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Il manto superficiale viene realizzato con la sovrapposizione di più elementi. 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endParaRPr lang="it-IT" altLang="it-IT" sz="1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Assicurano la tenuta all’acqua solo se si supera una certa pendenza, al di sotto della quale si possono manifestare infiltrazioni in funzione dell’elemento impiegato, delle caratteristiche del sito o della lunghezza delle falde.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600">
                  <a:solidFill>
                    <a:srgbClr val="A2020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Coperture discontinue a piccoli elementi </a:t>
              </a:r>
              <a:r>
                <a:rPr lang="it-IT" altLang="it-IT" sz="16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(p&gt; 20%)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600">
                  <a:solidFill>
                    <a:srgbClr val="A2020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Coperture discontinue a grandi elementi </a:t>
              </a:r>
              <a:r>
                <a:rPr lang="it-IT" altLang="it-IT" sz="16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(p&lt; 20%, 5% &lt;p&gt;10% non metalliche, &lt;5% metalliche</a:t>
              </a:r>
            </a:p>
          </p:txBody>
        </p:sp>
      </p:grpSp>
      <p:sp>
        <p:nvSpPr>
          <p:cNvPr id="25603" name="CasellaDiTesto 5">
            <a:extLst>
              <a:ext uri="{FF2B5EF4-FFF2-40B4-BE49-F238E27FC236}">
                <a16:creationId xmlns:a16="http://schemas.microsoft.com/office/drawing/2014/main" id="{42F2A449-7846-CE85-6914-3194CC6BF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876300"/>
            <a:ext cx="8229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MORFOLOGIA E TENUTA ALL’ACQUA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(elemento di tenuta, strato di protezione)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F898927C-4075-4C57-1647-C6479EDF3FD5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203711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2" name="Group 4">
            <a:extLst>
              <a:ext uri="{FF2B5EF4-FFF2-40B4-BE49-F238E27FC236}">
                <a16:creationId xmlns:a16="http://schemas.microsoft.com/office/drawing/2014/main" id="{96E93117-F815-326E-34F4-DBFD6B9945C9}"/>
              </a:ext>
            </a:extLst>
          </p:cNvPr>
          <p:cNvGraphicFramePr>
            <a:graphicFrameLocks noGrp="1"/>
          </p:cNvGraphicFramePr>
          <p:nvPr/>
        </p:nvGraphicFramePr>
        <p:xfrm>
          <a:off x="-134938" y="692150"/>
          <a:ext cx="9278937" cy="5995988"/>
        </p:xfrm>
        <a:graphic>
          <a:graphicData uri="http://schemas.openxmlformats.org/drawingml/2006/table">
            <a:tbl>
              <a:tblPr/>
              <a:tblGrid>
                <a:gridCol w="2319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6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9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1655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A2020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COPERTURE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A2020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9991" marR="89991" marT="46791" marB="46791" anchor="ctr" anchorCtr="1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CONTINUE</a:t>
                      </a:r>
                    </a:p>
                  </a:txBody>
                  <a:tcPr marL="91431" marR="91431" marT="45711" marB="45711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Membrane impermeabili realizzate in opera</a:t>
                      </a:r>
                    </a:p>
                  </a:txBody>
                  <a:tcPr marL="91431" marR="91431" marT="45711" marB="45711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Bituminose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Sintetiche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Miscele con bitumi e polimeri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Arial Unicode MS" pitchFamily="34" charset="-128"/>
                        <a:cs typeface="Calibri" panose="020F0502020204030204" pitchFamily="34" charset="0"/>
                      </a:endParaRPr>
                    </a:p>
                  </a:txBody>
                  <a:tcPr marL="91431" marR="91431" marT="45711" marB="45711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372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marL="89991" marR="89991" marT="46791" marB="46791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marL="91431" marR="91431" marT="45711" marB="4571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Membrane impermeabili realizzate con teli prefabbricati saldati in opera</a:t>
                      </a:r>
                    </a:p>
                  </a:txBody>
                  <a:tcPr marL="91431" marR="91431" marT="45711" marB="45711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Bituminose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Sintetiche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Miscele con bitumi e polimeri</a:t>
                      </a:r>
                    </a:p>
                  </a:txBody>
                  <a:tcPr marL="91431" marR="91431" marT="45711" marB="45711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58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marL="89991" marR="89991" marT="46791" marB="46791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DISCONTINUE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1" marR="91431" marT="45711" marB="45711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Piccoli elementi</a:t>
                      </a:r>
                    </a:p>
                  </a:txBody>
                  <a:tcPr marL="91431" marR="91431" marT="45711" marB="45711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Tegole in laterizio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Tegole in cemento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Lastre in fibrocemento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Tegole bituminose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Lastre in pietra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Legno</a:t>
                      </a:r>
                    </a:p>
                  </a:txBody>
                  <a:tcPr marL="91431" marR="91431" marT="45711" marB="45711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902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marL="89991" marR="89991" marT="46791" marB="46791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n-lt"/>
                        <a:cs typeface="Consolas" panose="020B0609020204030204" pitchFamily="49" charset="0"/>
                      </a:endParaRPr>
                    </a:p>
                  </a:txBody>
                  <a:tcPr marL="91431" marR="91431" marT="45711" marB="4571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rial Unicode MS" pitchFamily="34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Grandi elementi</a:t>
                      </a:r>
                    </a:p>
                  </a:txBody>
                  <a:tcPr marL="91431" marR="91431" marT="45711" marB="4571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rial Unicode MS" pitchFamily="34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Lastre in acciaio protetto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Lastre in alluminio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Lastre in fibrocemento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Lastre </a:t>
                      </a:r>
                      <a:r>
                        <a:rPr kumimoji="0" lang="it-I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fibrobituminose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rial Unicode MS" pitchFamily="34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Lastre in sintetico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Lastre in vetroresina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Lastre in vetro retinato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Lastre in vetro a strati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Lastre sandwich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Arial Unicode MS" pitchFamily="34" charset="-128"/>
                          <a:cs typeface="Calibri" panose="020F0502020204030204" pitchFamily="34" charset="0"/>
                        </a:rPr>
                        <a:t>Lastre piane metalliche </a:t>
                      </a:r>
                    </a:p>
                  </a:txBody>
                  <a:tcPr marL="91431" marR="91431" marT="45711" marB="45711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olo 3">
            <a:extLst>
              <a:ext uri="{FF2B5EF4-FFF2-40B4-BE49-F238E27FC236}">
                <a16:creationId xmlns:a16="http://schemas.microsoft.com/office/drawing/2014/main" id="{382DB5F1-42E1-1D00-9699-DAB68CE1EB1C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3574330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>
            <a:extLst>
              <a:ext uri="{FF2B5EF4-FFF2-40B4-BE49-F238E27FC236}">
                <a16:creationId xmlns:a16="http://schemas.microsoft.com/office/drawing/2014/main" id="{1F3E5B7C-CC9A-C5D4-E3AD-ED48C75D1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2781300"/>
            <a:ext cx="8713787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endParaRPr lang="it-IT" sz="2000" b="1" cap="all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it-IT" sz="2000" b="1" cap="al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Evita che eventuali perdite e/o infiltrazioni d’acqua attraversino il manto di copertura e penetrino negli ambienti abitati</a:t>
            </a: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it-IT" sz="2000" b="1" cap="all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it-IT" sz="2000" b="1" cap="al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Realizza una barriera al vento e/o al vapore</a:t>
            </a:r>
          </a:p>
          <a:p>
            <a:pPr marL="342900" indent="-342900" algn="ctr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it-IT" sz="2000" b="1" cap="all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it-IT" sz="2000" b="1" cap="al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Protegge lo strato di materiale isolante</a:t>
            </a:r>
          </a:p>
          <a:p>
            <a:pPr marL="342900" indent="-342900" algn="ctr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endParaRPr lang="it-IT" sz="2000" b="1" cap="all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it-IT" sz="2000" b="1" cap="al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Ripara dagli agenti esterni permettendo la traspirabilità</a:t>
            </a:r>
          </a:p>
        </p:txBody>
      </p:sp>
      <p:sp>
        <p:nvSpPr>
          <p:cNvPr id="27651" name="Rettangolo 1">
            <a:extLst>
              <a:ext uri="{FF2B5EF4-FFF2-40B4-BE49-F238E27FC236}">
                <a16:creationId xmlns:a16="http://schemas.microsoft.com/office/drawing/2014/main" id="{13503DC9-35F0-30A2-C3C3-86E872FDC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76517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STRATO DI TENUTA </a:t>
            </a:r>
          </a:p>
        </p:txBody>
      </p:sp>
      <p:sp>
        <p:nvSpPr>
          <p:cNvPr id="27652" name="CasellaDiTesto 1">
            <a:extLst>
              <a:ext uri="{FF2B5EF4-FFF2-40B4-BE49-F238E27FC236}">
                <a16:creationId xmlns:a16="http://schemas.microsoft.com/office/drawing/2014/main" id="{8D14816E-AFCB-A2E0-D747-38D466842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422400"/>
            <a:ext cx="842486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il compito di conferire l’impermeabilità all’acqua meteorica, secondo l’uso previsto, resistendo alle sollecitazioni meccaniche, fisiche, chimiche indotte dall’ambiente esterno – </a:t>
            </a:r>
            <a:r>
              <a:rPr lang="it-IT" altLang="en-US" sz="1800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pioggia, vento, neve, grandine</a:t>
            </a:r>
            <a:endParaRPr lang="en-US" altLang="en-US" sz="1800" i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F863562B-EBCB-F0B5-1FD3-DAADC8849E63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843602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CLASSIFICAZIONE DEL SISTEMA TECNOLOGICO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885649" y="1135972"/>
            <a:ext cx="8739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cs typeface="Arial" panose="020B0604020202020204" pitchFamily="34" charset="0"/>
              </a:rPr>
              <a:t>UNI 8290</a:t>
            </a:r>
          </a:p>
        </p:txBody>
      </p:sp>
      <p:sp>
        <p:nvSpPr>
          <p:cNvPr id="16" name="Rettangolo arrotondato 2"/>
          <p:cNvSpPr/>
          <p:nvPr/>
        </p:nvSpPr>
        <p:spPr>
          <a:xfrm>
            <a:off x="4969014" y="5412302"/>
            <a:ext cx="1522303" cy="44267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it-IT" sz="2000" b="1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36443" y="1667605"/>
            <a:ext cx="8508052" cy="4950415"/>
            <a:chOff x="511258" y="1700856"/>
            <a:chExt cx="8508052" cy="4950415"/>
          </a:xfrm>
        </p:grpSpPr>
        <p:grpSp>
          <p:nvGrpSpPr>
            <p:cNvPr id="3" name="Gruppo 2"/>
            <p:cNvGrpSpPr/>
            <p:nvPr/>
          </p:nvGrpSpPr>
          <p:grpSpPr>
            <a:xfrm>
              <a:off x="511260" y="1700856"/>
              <a:ext cx="8508050" cy="1662463"/>
              <a:chOff x="411507" y="1858798"/>
              <a:chExt cx="8632741" cy="1662463"/>
            </a:xfrm>
          </p:grpSpPr>
          <p:sp>
            <p:nvSpPr>
              <p:cNvPr id="27" name="TextBox 15"/>
              <p:cNvSpPr txBox="1">
                <a:spLocks noChangeArrowheads="1"/>
              </p:cNvSpPr>
              <p:nvPr/>
            </p:nvSpPr>
            <p:spPr bwMode="auto">
              <a:xfrm>
                <a:off x="2919259" y="1889575"/>
                <a:ext cx="572463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2000" b="1" dirty="0">
                    <a:solidFill>
                      <a:srgbClr val="002060"/>
                    </a:solidFill>
                    <a:latin typeface="+mn-lt"/>
                    <a:cs typeface="Arial" panose="020B0604020202020204" pitchFamily="34" charset="0"/>
                  </a:rPr>
                  <a:t>UT.</a:t>
                </a:r>
                <a:r>
                  <a:rPr lang="it-IT" sz="2000" b="1" dirty="0">
                    <a:solidFill>
                      <a:srgbClr val="FFFF00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it-IT" sz="2000" b="1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Verticale</a:t>
                </a:r>
                <a:r>
                  <a:rPr lang="it-IT" sz="2000" b="1" dirty="0">
                    <a:solidFill>
                      <a:srgbClr val="FFFF00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it-IT" sz="2000" b="1" dirty="0">
                    <a:solidFill>
                      <a:srgbClr val="002060"/>
                    </a:solidFill>
                    <a:latin typeface="+mn-lt"/>
                    <a:cs typeface="Arial" panose="020B0604020202020204" pitchFamily="34" charset="0"/>
                  </a:rPr>
                  <a:t>– Orizzontale - Superiore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937882" y="2431732"/>
                <a:ext cx="6106366" cy="1089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Wingdings" panose="05000000000000000000" pitchFamily="2" charset="2"/>
                  <a:buChar char="Ø"/>
                </a:pPr>
                <a:r>
                  <a:rPr lang="it-IT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Orizzontale</a:t>
                </a:r>
                <a:r>
                  <a:rPr lang="it-IT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Inferiore:  Solai a terra </a:t>
                </a:r>
              </a:p>
              <a:p>
                <a:pPr marL="285750" indent="-285750">
                  <a:lnSpc>
                    <a:spcPct val="120000"/>
                  </a:lnSpc>
                  <a:buFont typeface="Wingdings" panose="05000000000000000000" pitchFamily="2" charset="2"/>
                  <a:buChar char="Ø"/>
                </a:pPr>
                <a:r>
                  <a:rPr lang="it-IT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Orizzontale</a:t>
                </a:r>
                <a:r>
                  <a:rPr lang="it-IT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su spazi esterni: Solai su spazi  esterni</a:t>
                </a:r>
              </a:p>
              <a:p>
                <a:pPr marL="285750" indent="-285750">
                  <a:lnSpc>
                    <a:spcPct val="120000"/>
                  </a:lnSpc>
                  <a:buFont typeface="Wingdings" panose="05000000000000000000" pitchFamily="2" charset="2"/>
                  <a:buChar char="Ø"/>
                </a:pPr>
                <a:r>
                  <a:rPr lang="it-IT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Superiore</a:t>
                </a:r>
                <a:r>
                  <a:rPr lang="it-IT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: Coperture    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11507" y="1858798"/>
                <a:ext cx="20522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CHIUSURE</a:t>
                </a:r>
              </a:p>
            </p:txBody>
          </p:sp>
        </p:grpSp>
        <p:grpSp>
          <p:nvGrpSpPr>
            <p:cNvPr id="4" name="Gruppo 3"/>
            <p:cNvGrpSpPr/>
            <p:nvPr/>
          </p:nvGrpSpPr>
          <p:grpSpPr>
            <a:xfrm>
              <a:off x="511259" y="3740802"/>
              <a:ext cx="7685589" cy="1245762"/>
              <a:chOff x="411507" y="3914444"/>
              <a:chExt cx="7685589" cy="1245762"/>
            </a:xfrm>
          </p:grpSpPr>
          <p:sp>
            <p:nvSpPr>
              <p:cNvPr id="28" name="TextBox 16"/>
              <p:cNvSpPr txBox="1">
                <a:spLocks noChangeArrowheads="1"/>
              </p:cNvSpPr>
              <p:nvPr/>
            </p:nvSpPr>
            <p:spPr bwMode="auto">
              <a:xfrm>
                <a:off x="2919259" y="3914444"/>
                <a:ext cx="517783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Calibri" pitchFamily="34" charset="0"/>
                    <a:cs typeface="Arial" charset="0"/>
                  </a:defRPr>
                </a:lvl9pPr>
              </a:lstStyle>
              <a:p>
                <a:r>
                  <a:rPr lang="it-IT" dirty="0">
                    <a:latin typeface="+mn-lt"/>
                  </a:rPr>
                  <a:t>UT. </a:t>
                </a:r>
                <a:r>
                  <a:rPr lang="it-IT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</a:rPr>
                  <a:t>Verticale</a:t>
                </a:r>
                <a:r>
                  <a:rPr lang="it-IT" dirty="0">
                    <a:latin typeface="+mn-lt"/>
                  </a:rPr>
                  <a:t> – Orizzontale - </a:t>
                </a:r>
                <a:r>
                  <a:rPr lang="it-IT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</a:rPr>
                  <a:t>Inclinata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937882" y="4403076"/>
                <a:ext cx="3024728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85750" indent="-285750">
                  <a:lnSpc>
                    <a:spcPct val="120000"/>
                  </a:lnSpc>
                  <a:buFont typeface="Wingdings" panose="05000000000000000000" pitchFamily="2" charset="2"/>
                  <a:buChar char="Ø"/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it-IT" b="1" dirty="0">
                    <a:latin typeface="+mn-lt"/>
                  </a:rPr>
                  <a:t>Orizzontale</a:t>
                </a:r>
                <a:r>
                  <a:rPr lang="it-IT" dirty="0">
                    <a:latin typeface="+mn-lt"/>
                  </a:rPr>
                  <a:t>: Solai</a:t>
                </a:r>
              </a:p>
              <a:p>
                <a:pPr marL="0" indent="0">
                  <a:buNone/>
                </a:pPr>
                <a:r>
                  <a:rPr lang="it-IT" dirty="0">
                    <a:latin typeface="+mn-lt"/>
                  </a:rPr>
                  <a:t>                          Soppalchi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11507" y="3936176"/>
                <a:ext cx="252637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algn="ctr">
                  <a:defRPr sz="2000" b="1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defRPr>
                </a:lvl1pPr>
              </a:lstStyle>
              <a:p>
                <a:pPr algn="l"/>
                <a:r>
                  <a:rPr lang="it-IT" sz="2400" dirty="0">
                    <a:latin typeface="+mn-lt"/>
                    <a:cs typeface="Arial" panose="020B0604020202020204" pitchFamily="34" charset="0"/>
                  </a:rPr>
                  <a:t>PARTIZIONI </a:t>
                </a:r>
              </a:p>
              <a:p>
                <a:pPr algn="l"/>
                <a:r>
                  <a:rPr lang="it-IT" sz="2400" dirty="0">
                    <a:latin typeface="+mn-lt"/>
                    <a:cs typeface="Arial" panose="020B0604020202020204" pitchFamily="34" charset="0"/>
                  </a:rPr>
                  <a:t>INTERNE</a:t>
                </a:r>
              </a:p>
            </p:txBody>
          </p:sp>
        </p:grpSp>
        <p:grpSp>
          <p:nvGrpSpPr>
            <p:cNvPr id="5" name="Gruppo 4"/>
            <p:cNvGrpSpPr/>
            <p:nvPr/>
          </p:nvGrpSpPr>
          <p:grpSpPr>
            <a:xfrm>
              <a:off x="511258" y="5364048"/>
              <a:ext cx="7685590" cy="1287223"/>
              <a:chOff x="411507" y="5433584"/>
              <a:chExt cx="7685590" cy="1287223"/>
            </a:xfrm>
          </p:grpSpPr>
          <p:sp>
            <p:nvSpPr>
              <p:cNvPr id="14" name="TextBox 11"/>
              <p:cNvSpPr txBox="1"/>
              <p:nvPr/>
            </p:nvSpPr>
            <p:spPr>
              <a:xfrm>
                <a:off x="2937882" y="5963677"/>
                <a:ext cx="3024728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285750" indent="-285750">
                  <a:lnSpc>
                    <a:spcPct val="120000"/>
                  </a:lnSpc>
                  <a:buFont typeface="Wingdings" panose="05000000000000000000" pitchFamily="2" charset="2"/>
                  <a:buChar char="Ø"/>
                  <a:defRPr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it-IT" dirty="0">
                    <a:latin typeface="+mn-lt"/>
                  </a:rPr>
                  <a:t> Orizzontale</a:t>
                </a:r>
                <a:r>
                  <a:rPr lang="it-IT" b="0" dirty="0">
                    <a:latin typeface="+mn-lt"/>
                  </a:rPr>
                  <a:t>: Balconi</a:t>
                </a:r>
              </a:p>
              <a:p>
                <a:pPr marL="0" indent="0">
                  <a:buNone/>
                </a:pPr>
                <a:r>
                  <a:rPr lang="it-IT" dirty="0">
                    <a:latin typeface="+mn-lt"/>
                  </a:rPr>
                  <a:t>                           </a:t>
                </a:r>
                <a:r>
                  <a:rPr lang="it-IT" b="0" dirty="0">
                    <a:latin typeface="+mn-lt"/>
                  </a:rPr>
                  <a:t>Logge</a:t>
                </a:r>
              </a:p>
            </p:txBody>
          </p:sp>
          <p:sp>
            <p:nvSpPr>
              <p:cNvPr id="17" name="TextBox 16"/>
              <p:cNvSpPr txBox="1">
                <a:spLocks noChangeArrowheads="1"/>
              </p:cNvSpPr>
              <p:nvPr/>
            </p:nvSpPr>
            <p:spPr bwMode="auto">
              <a:xfrm>
                <a:off x="2919259" y="5433584"/>
                <a:ext cx="5177838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latin typeface="Calibri" pitchFamily="34" charset="0"/>
                    <a:cs typeface="Arial" charset="0"/>
                  </a:defRPr>
                </a:lvl9pPr>
              </a:lstStyle>
              <a:p>
                <a:r>
                  <a:rPr lang="it-IT" dirty="0">
                    <a:latin typeface="+mn-lt"/>
                  </a:rPr>
                  <a:t>UT. </a:t>
                </a:r>
                <a:r>
                  <a:rPr lang="it-IT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</a:rPr>
                  <a:t>Verticale</a:t>
                </a:r>
                <a:r>
                  <a:rPr lang="it-IT" dirty="0">
                    <a:latin typeface="+mn-lt"/>
                  </a:rPr>
                  <a:t> – Orizzontale - </a:t>
                </a:r>
                <a:r>
                  <a:rPr lang="it-IT" dirty="0">
                    <a:solidFill>
                      <a:schemeClr val="bg1">
                        <a:lumMod val="95000"/>
                      </a:schemeClr>
                    </a:solidFill>
                    <a:latin typeface="+mn-lt"/>
                  </a:rPr>
                  <a:t>Inclinata</a:t>
                </a:r>
              </a:p>
            </p:txBody>
          </p:sp>
          <p:sp>
            <p:nvSpPr>
              <p:cNvPr id="18" name="TextBox 15"/>
              <p:cNvSpPr txBox="1"/>
              <p:nvPr/>
            </p:nvSpPr>
            <p:spPr>
              <a:xfrm>
                <a:off x="411507" y="5439477"/>
                <a:ext cx="20522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it-IT" dirty="0">
                    <a:latin typeface="+mn-lt"/>
                  </a:rPr>
                  <a:t>PARTIZIONI ESTERNE</a:t>
                </a:r>
              </a:p>
            </p:txBody>
          </p:sp>
        </p:grp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37B9107D-F1AC-5886-C033-DC5AAEA1770C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5510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>
            <a:extLst>
              <a:ext uri="{FF2B5EF4-FFF2-40B4-BE49-F238E27FC236}">
                <a16:creationId xmlns:a16="http://schemas.microsoft.com/office/drawing/2014/main" id="{11FED4A3-D162-E8AA-90A0-C30A35D6B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341438"/>
            <a:ext cx="8713787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MEMBRANE REALIZZATE IN OPERA</a:t>
            </a:r>
            <a:endParaRPr lang="it-IT" altLang="it-IT" sz="1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buona tenuta all’acqua 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(bitumi, miscele di bitumi e polimeri, polimeri e schiume di poliuretano)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it-IT" altLang="it-IT" sz="1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Posa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spalmatura o spruzzo su supporto continuo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(solette cls, laterocemento, lamiera zincata, pannelli sandwich)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it-IT" altLang="it-IT" sz="1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Aderenza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per solidificazione </a:t>
            </a:r>
            <a:endParaRPr lang="it-IT" altLang="it-IT" sz="16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it-IT" altLang="it-IT" sz="16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Vantaggi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costi contenuti, rapidità di messa in opera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it-IT" altLang="it-IT" sz="1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Svantaggi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scarsa durabilità (agenti atmosferici, raggi UVA, ossidazione), applicazione manuale (disomogeneità del manto)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Necessitano dello strato di protezione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Pendenze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ricorrenti realizzabili: 5%</a:t>
            </a:r>
          </a:p>
        </p:txBody>
      </p:sp>
      <p:sp>
        <p:nvSpPr>
          <p:cNvPr id="28675" name="Rettangolo 2">
            <a:extLst>
              <a:ext uri="{FF2B5EF4-FFF2-40B4-BE49-F238E27FC236}">
                <a16:creationId xmlns:a16="http://schemas.microsoft.com/office/drawing/2014/main" id="{4FB0B302-DD43-5F17-6EAC-0091040A1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76517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STRATO DI TENUTA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770674F8-2B7A-F404-EE9A-D5525B3B8C0A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616599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EA9053E-388B-2DA9-931E-FBA8CFB2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913" y="620713"/>
            <a:ext cx="9224963" cy="62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9997AF9-71E7-1176-3ACE-F5958541FA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1268413"/>
            <a:ext cx="9182100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CE91AB81-D1A5-AC28-71E7-29F1953E3B2F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38472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>
            <a:extLst>
              <a:ext uri="{FF2B5EF4-FFF2-40B4-BE49-F238E27FC236}">
                <a16:creationId xmlns:a16="http://schemas.microsoft.com/office/drawing/2014/main" id="{629EC037-6BC3-2E81-A41A-FECB550F6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555750"/>
            <a:ext cx="8855075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TELI PREFABBRICATI SALDATI IN  OPERA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it-IT" altLang="it-IT" sz="11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Membrane bituminose altamente resistenti agli agenti atmosferici a diversa resistenza meccanica in funzione del supporto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600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(armature di supporto impregnate con mescole bituminose, mantolamine)</a:t>
            </a:r>
            <a:endParaRPr lang="it-IT" altLang="it-IT" sz="1800" i="1" u="sng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Posa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applicazione a caldo, sovrapposizione e saldatura di più strati  </a:t>
            </a:r>
            <a:endParaRPr lang="it-IT" altLang="it-IT" sz="1800" u="sng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Aderenza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per solidificazione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Vantaggi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posa in opera semplificata, durabilità elevata</a:t>
            </a:r>
            <a:endParaRPr lang="it-IT" altLang="it-IT" sz="1800" u="sng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Svantaggi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temono l’attacco dei raggi UVA, non sono calpestabili, distacco dal manto di supporto per l’eccessivo carico termico determinato dall’irraggiamento solare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12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Necessitano dello strato di protezione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Necessitano dell’integrazione con strati di ammortizzazione, isolamento,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barriera al vapore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Pendenze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funzione dello strato di protezione:  p&lt; 3%</a:t>
            </a:r>
            <a:endParaRPr lang="it-IT" altLang="it-IT" sz="12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3" name="Rettangolo 2">
            <a:extLst>
              <a:ext uri="{FF2B5EF4-FFF2-40B4-BE49-F238E27FC236}">
                <a16:creationId xmlns:a16="http://schemas.microsoft.com/office/drawing/2014/main" id="{4B1D9CAD-C12C-CC61-73C9-7A65FC1C7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75406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2400" b="1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STRATO DI TENUTA 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069BFC54-64A8-7535-6429-3564A268285A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3386531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E6EC18AB-20FB-187B-5557-CF308BF1570D}"/>
              </a:ext>
            </a:extLst>
          </p:cNvPr>
          <p:cNvGrpSpPr>
            <a:grpSpLocks/>
          </p:cNvGrpSpPr>
          <p:nvPr/>
        </p:nvGrpSpPr>
        <p:grpSpPr bwMode="auto">
          <a:xfrm>
            <a:off x="0" y="1557338"/>
            <a:ext cx="9156700" cy="4362450"/>
            <a:chOff x="0" y="722313"/>
            <a:chExt cx="9156729" cy="4362872"/>
          </a:xfrm>
        </p:grpSpPr>
        <p:pic>
          <p:nvPicPr>
            <p:cNvPr id="31751" name="Immagine 1">
              <a:extLst>
                <a:ext uri="{FF2B5EF4-FFF2-40B4-BE49-F238E27FC236}">
                  <a16:creationId xmlns:a16="http://schemas.microsoft.com/office/drawing/2014/main" id="{FDE6C901-EF83-D45C-E1DE-7129E675B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754" y="722313"/>
              <a:ext cx="4667975" cy="1914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2" name="Immagine 2">
              <a:extLst>
                <a:ext uri="{FF2B5EF4-FFF2-40B4-BE49-F238E27FC236}">
                  <a16:creationId xmlns:a16="http://schemas.microsoft.com/office/drawing/2014/main" id="{898DFB94-54E2-A3B0-0047-FD9E7CE45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754" y="2708921"/>
              <a:ext cx="4655245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3" name="Immagine 4">
              <a:extLst>
                <a:ext uri="{FF2B5EF4-FFF2-40B4-BE49-F238E27FC236}">
                  <a16:creationId xmlns:a16="http://schemas.microsoft.com/office/drawing/2014/main" id="{79A10AD5-DBE2-A4FC-578C-617AA501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22313"/>
              <a:ext cx="4431862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CasellaDiTesto 6">
            <a:extLst>
              <a:ext uri="{FF2B5EF4-FFF2-40B4-BE49-F238E27FC236}">
                <a16:creationId xmlns:a16="http://schemas.microsoft.com/office/drawing/2014/main" id="{123106D7-1292-EAC4-9F74-43D00D104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863600"/>
            <a:ext cx="4105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MEMBRANE IMPERMEABILI</a:t>
            </a:r>
            <a:endParaRPr lang="en-US" altLang="en-US" sz="20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5310445-42F1-C0FE-60FF-809D66E9C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557338"/>
            <a:ext cx="65405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B2C4BEE-B55C-9A98-C07B-8BD30925F0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1333500"/>
            <a:ext cx="85725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A3427B77-BB98-6E4D-ED94-7ADDA8D2F884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17147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>
            <a:extLst>
              <a:ext uri="{FF2B5EF4-FFF2-40B4-BE49-F238E27FC236}">
                <a16:creationId xmlns:a16="http://schemas.microsoft.com/office/drawing/2014/main" id="{BCBD395D-2F2F-C939-95EB-02223B5DC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54125"/>
            <a:ext cx="8967788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16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laterizio, cemento, feltro-bitumi, acciaio in lastre sagomate o nervate, alluminio in lastre ondulate o nervate, resina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Posa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su supporti piani o lineari, sovrapposizione, incastro,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adesione, fissaggio meccanico</a:t>
            </a: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Vantaggi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media resistenza meccanica, buona durabilità, permeabilità medio-bassa 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Svantaggi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elevato numero di giunti, fissaggi e/o zavorramenti aggiuntivi per zone ventose, pesi a mq elevati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Necessitano dello strato di protezione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Necessitano dell’integrazione con strati di isolamento, barriera vapore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Pendenze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da 20% a oltre l’80%</a:t>
            </a:r>
          </a:p>
          <a:p>
            <a:pPr algn="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endParaRPr lang="it-IT" altLang="it-IT" sz="11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endParaRPr lang="it-IT" altLang="it-IT" sz="11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1" name="Rettangolo 1">
            <a:extLst>
              <a:ext uri="{FF2B5EF4-FFF2-40B4-BE49-F238E27FC236}">
                <a16:creationId xmlns:a16="http://schemas.microsoft.com/office/drawing/2014/main" id="{7589D9FC-4ECE-39E1-94FB-FF688F647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25" y="692150"/>
            <a:ext cx="65087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MANTI DISCONTINUI A PICCOLI ELEMENTI 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213DBE9E-BCB7-E3F3-862A-8FABAD1BE575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378911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>
            <a:extLst>
              <a:ext uri="{FF2B5EF4-FFF2-40B4-BE49-F238E27FC236}">
                <a16:creationId xmlns:a16="http://schemas.microsoft.com/office/drawing/2014/main" id="{CEBF4DB1-D3B3-B3FC-3440-93B6ACD93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54125"/>
            <a:ext cx="8967788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16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laterizio, cemento, feltro-bitumi, acciaio in lastre sagomate o nervate, alluminio in lastre ondulate o nervate, resina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Posa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su supporti piani o lineari, sovrapposizione, incastro,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adesione, fissaggio meccanico</a:t>
            </a: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Vantaggi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media resistenza meccanica, buona durabilità, permeabilità medio-bassa 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Svantaggi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elevato numero di giunti, fissaggi e/o zavorramenti aggiuntivi per zone ventose, pesi a mq elevati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Necessitano dello strato di protezione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Necessitano dell’integrazione con strati di isolamento, barriera vapore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Pendenze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da 20% a oltre l’80%</a:t>
            </a:r>
          </a:p>
          <a:p>
            <a:pPr algn="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endParaRPr lang="it-IT" altLang="it-IT" sz="11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endParaRPr lang="it-IT" altLang="it-IT" sz="11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795" name="Rettangolo 1">
            <a:extLst>
              <a:ext uri="{FF2B5EF4-FFF2-40B4-BE49-F238E27FC236}">
                <a16:creationId xmlns:a16="http://schemas.microsoft.com/office/drawing/2014/main" id="{F0E7BE4A-91D8-474D-940F-3317FB7D2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903288"/>
            <a:ext cx="650875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MANTI DISCONTINUI A PICCOLI ELEMENTI 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C1A01312-B2DD-447F-F4DB-1E56FDB43C07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738049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>
            <a:extLst>
              <a:ext uri="{FF2B5EF4-FFF2-40B4-BE49-F238E27FC236}">
                <a16:creationId xmlns:a16="http://schemas.microsoft.com/office/drawing/2014/main" id="{EAB7F471-7D78-0218-DBD3-15911FCC0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484313"/>
            <a:ext cx="8748713" cy="686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piane, lastre nervate o ondulate di diverso spessore e costituzione in acciaio, alluminio, fibrocemento, impasti fibrobituminosi, in materiale sintetico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Posa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su supporti piani o lineari, con sovrapposizione e fissaggio per incastro o avvitamento protetto</a:t>
            </a: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Vantaggi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leggerezza, rapidità e semplicità di montaggio, ridotto numero di giunti, dimensioni standardizzate</a:t>
            </a: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endParaRPr lang="it-IT" altLang="it-IT" sz="1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Svantaggi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scarsa resistenza termica e acustica, soggette a corrosione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degrado per agenti metereologici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Necessitano dello strato di protezione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Necessitano dell’integrazione con strati di isolamento, barriera vapore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Pendenze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tutte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it-IT" altLang="it-IT" sz="16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endParaRPr lang="it-IT" altLang="it-IT" sz="1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endParaRPr lang="it-IT" altLang="it-IT" sz="12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endParaRPr lang="it-IT" altLang="it-IT" sz="12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endParaRPr lang="it-IT" altLang="it-IT" sz="11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endParaRPr lang="it-IT" altLang="it-IT" sz="11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19" name="Rettangolo 3">
            <a:extLst>
              <a:ext uri="{FF2B5EF4-FFF2-40B4-BE49-F238E27FC236}">
                <a16:creationId xmlns:a16="http://schemas.microsoft.com/office/drawing/2014/main" id="{BAE323A7-7A51-FF84-E12B-B70B6B693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876300"/>
            <a:ext cx="65087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rPr>
              <a:t>MANTI DISCONTINUI A GRANDI ELEMENTI 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518BC8B7-BA64-F31B-72E6-E9539D2594D3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908759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uppo 8">
            <a:extLst>
              <a:ext uri="{FF2B5EF4-FFF2-40B4-BE49-F238E27FC236}">
                <a16:creationId xmlns:a16="http://schemas.microsoft.com/office/drawing/2014/main" id="{E79C6EAE-2580-8ABF-1ABB-E67087ED394D}"/>
              </a:ext>
            </a:extLst>
          </p:cNvPr>
          <p:cNvGrpSpPr>
            <a:grpSpLocks/>
          </p:cNvGrpSpPr>
          <p:nvPr/>
        </p:nvGrpSpPr>
        <p:grpSpPr bwMode="auto">
          <a:xfrm>
            <a:off x="376238" y="866775"/>
            <a:ext cx="8461375" cy="5224463"/>
            <a:chOff x="395288" y="381028"/>
            <a:chExt cx="8461375" cy="5224434"/>
          </a:xfrm>
        </p:grpSpPr>
        <p:sp>
          <p:nvSpPr>
            <p:cNvPr id="35844" name="Text Box 5">
              <a:extLst>
                <a:ext uri="{FF2B5EF4-FFF2-40B4-BE49-F238E27FC236}">
                  <a16:creationId xmlns:a16="http://schemas.microsoft.com/office/drawing/2014/main" id="{CEF8B456-D28A-4219-C2DC-1D1D445BC0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88" y="381028"/>
              <a:ext cx="8424862" cy="1569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A20202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rPr>
                <a:t>Classificazione degli schemi funzionali basata su comportamento termoigrometrico delle coperture 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>
                  <a:solidFill>
                    <a:srgbClr val="A20202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rPr>
                <a:t>considerato come fenomeno predominante </a:t>
              </a:r>
              <a:r>
                <a:rPr lang="it-IT" altLang="it-IT" sz="2400" b="1">
                  <a:solidFill>
                    <a:srgbClr val="A20202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rPr>
                <a:t>- </a:t>
              </a:r>
              <a:r>
                <a:rPr lang="it-IT" altLang="it-IT" sz="2000" b="1">
                  <a:solidFill>
                    <a:srgbClr val="A20202"/>
                  </a:solidFill>
                  <a:latin typeface="Calibri" panose="020F0502020204030204" pitchFamily="34" charset="0"/>
                  <a:ea typeface="Consolas" panose="020B0609020204030204" pitchFamily="49" charset="0"/>
                  <a:cs typeface="Calibri" panose="020F0502020204030204" pitchFamily="34" charset="0"/>
                </a:rPr>
                <a:t>UNI 8627</a:t>
              </a:r>
              <a:endParaRPr lang="it-IT" altLang="it-IT" sz="2400" b="1">
                <a:solidFill>
                  <a:srgbClr val="A20202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endParaRP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endParaRPr lang="it-IT" altLang="it-IT" sz="1600" b="1">
                <a:solidFill>
                  <a:srgbClr val="FFFF00"/>
                </a:solidFill>
                <a:latin typeface="Calibri" panose="020F0502020204030204" pitchFamily="34" charset="0"/>
                <a:ea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grpSp>
          <p:nvGrpSpPr>
            <p:cNvPr id="35845" name="Group 11">
              <a:extLst>
                <a:ext uri="{FF2B5EF4-FFF2-40B4-BE49-F238E27FC236}">
                  <a16:creationId xmlns:a16="http://schemas.microsoft.com/office/drawing/2014/main" id="{D61A362C-71B9-676D-636B-2B8C8DFDB6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288" y="1970087"/>
              <a:ext cx="8461375" cy="3635375"/>
              <a:chOff x="272" y="1649"/>
              <a:chExt cx="5330" cy="2290"/>
            </a:xfrm>
          </p:grpSpPr>
          <p:sp>
            <p:nvSpPr>
              <p:cNvPr id="35846" name="Text Box 6">
                <a:extLst>
                  <a:ext uri="{FF2B5EF4-FFF2-40B4-BE49-F238E27FC236}">
                    <a16:creationId xmlns:a16="http://schemas.microsoft.com/office/drawing/2014/main" id="{D3A3A3B0-4717-18C4-6483-803039FD3C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4" y="1649"/>
                <a:ext cx="5307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20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Copertura senza elemento termoisolante e senza strato di ventilazione</a:t>
                </a:r>
              </a:p>
            </p:txBody>
          </p:sp>
          <p:sp>
            <p:nvSpPr>
              <p:cNvPr id="35847" name="Text Box 8">
                <a:extLst>
                  <a:ext uri="{FF2B5EF4-FFF2-40B4-BE49-F238E27FC236}">
                    <a16:creationId xmlns:a16="http://schemas.microsoft.com/office/drawing/2014/main" id="{F3E67B8C-B3D5-F831-BC92-6DA5CF7072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5" y="2251"/>
                <a:ext cx="5307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20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Copertura senza elemento termoisolante e con strato di ventilazione (</a:t>
                </a:r>
                <a:r>
                  <a:rPr lang="it-IT" altLang="it-IT" sz="2000" b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tetto freddo</a:t>
                </a:r>
                <a:r>
                  <a:rPr lang="it-IT" altLang="it-IT" sz="20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  <p:sp>
            <p:nvSpPr>
              <p:cNvPr id="35848" name="Text Box 9">
                <a:extLst>
                  <a:ext uri="{FF2B5EF4-FFF2-40B4-BE49-F238E27FC236}">
                    <a16:creationId xmlns:a16="http://schemas.microsoft.com/office/drawing/2014/main" id="{A9FA24A1-EC03-2B0E-72EE-800762BB4A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" y="2931"/>
                <a:ext cx="5307" cy="4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eaLnBrk="1" hangingPunct="1">
                  <a:spcBef>
                    <a:spcPct val="50000"/>
                  </a:spcBef>
                  <a:buFontTx/>
                  <a:buNone/>
                </a:pPr>
                <a:r>
                  <a:rPr lang="it-IT" altLang="it-IT" sz="20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Copertura con elemento termoisolante e senza strato di ventilazione (</a:t>
                </a:r>
                <a:r>
                  <a:rPr lang="it-IT" altLang="it-IT" sz="2000" b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tetto caldo</a:t>
                </a:r>
                <a:r>
                  <a:rPr lang="it-IT" altLang="it-IT" sz="20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normale o rovescio)</a:t>
                </a:r>
              </a:p>
            </p:txBody>
          </p:sp>
          <p:sp>
            <p:nvSpPr>
              <p:cNvPr id="35849" name="Text Box 10">
                <a:extLst>
                  <a:ext uri="{FF2B5EF4-FFF2-40B4-BE49-F238E27FC236}">
                    <a16:creationId xmlns:a16="http://schemas.microsoft.com/office/drawing/2014/main" id="{FF89E1E7-D2D7-C488-2018-206C96639B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2" y="3687"/>
                <a:ext cx="5307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0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Copertura con elemento termoisolante e con strato di ventilazione</a:t>
                </a:r>
              </a:p>
            </p:txBody>
          </p:sp>
        </p:grp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3E9A1ECF-2315-AC72-1FE2-5FA44465E419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889077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>
            <a:extLst>
              <a:ext uri="{FF2B5EF4-FFF2-40B4-BE49-F238E27FC236}">
                <a16:creationId xmlns:a16="http://schemas.microsoft.com/office/drawing/2014/main" id="{D841B267-5068-9BB1-860A-140971F37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" y="1951038"/>
            <a:ext cx="91440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DIMINUISCE SENSIBILMENTE LA QUANTITA’ DI CALORE TRASMESSA DAL MANTO ALLA PARTE RESISTENTE</a:t>
            </a:r>
          </a:p>
          <a:p>
            <a:pPr algn="ctr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REGOLA IL PASSAGGIO DI ARIA FRA ESTERNO E SOTTOTETTO</a:t>
            </a:r>
          </a:p>
          <a:p>
            <a:pPr algn="ctr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CONTROLLA GLI SBALZI TERMICI</a:t>
            </a:r>
          </a:p>
          <a:p>
            <a:pPr algn="ctr" eaLnBrk="1" hangingPunct="1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FAVORISCE L’ELIMINAZIONE DELL’UMIDITA’ IN ECCESSO</a:t>
            </a:r>
          </a:p>
        </p:txBody>
      </p:sp>
      <p:sp>
        <p:nvSpPr>
          <p:cNvPr id="37891" name="Text Box 4">
            <a:extLst>
              <a:ext uri="{FF2B5EF4-FFF2-40B4-BE49-F238E27FC236}">
                <a16:creationId xmlns:a16="http://schemas.microsoft.com/office/drawing/2014/main" id="{0E1876AB-E242-3D19-8BF0-31C454CA3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688" y="4149725"/>
            <a:ext cx="828198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Modalità di realizzazione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 d’aria 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sotto la linea di gronda e sotto il colmo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intercapedine ventilata 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 il manto di copertura e la parte resistente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una listellatura da 8-10 cm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microventilazione continua sottotegola 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intercapedine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ventilata da 4-5 cm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colmo areato </a:t>
            </a: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con elementi senza allettamento o con pezzi speciali da posizionare sotto la penultima fila di tegole</a:t>
            </a:r>
          </a:p>
        </p:txBody>
      </p:sp>
      <p:sp>
        <p:nvSpPr>
          <p:cNvPr id="37892" name="Rettangolo 1">
            <a:extLst>
              <a:ext uri="{FF2B5EF4-FFF2-40B4-BE49-F238E27FC236}">
                <a16:creationId xmlns:a16="http://schemas.microsoft.com/office/drawing/2014/main" id="{0410F046-3828-23DE-28C0-9873BB3DF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688" y="646113"/>
            <a:ext cx="3455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it-IT" altLang="it-IT" sz="2400" b="1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STRATO DI VENTILAZIONE</a:t>
            </a:r>
            <a:endParaRPr lang="it-IT" altLang="it-IT" sz="2000" b="1">
              <a:solidFill>
                <a:srgbClr val="A2020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893" name="CasellaDiTesto 5">
            <a:extLst>
              <a:ext uri="{FF2B5EF4-FFF2-40B4-BE49-F238E27FC236}">
                <a16:creationId xmlns:a16="http://schemas.microsoft.com/office/drawing/2014/main" id="{F8535860-3D55-627C-7E4F-263B9B115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1006475"/>
            <a:ext cx="8424863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il compito di contribuire al controllo delle caratteristiche termoigrometriche della copertura attraverso ricambi d’aria naturale e forzati</a:t>
            </a:r>
            <a:endParaRPr lang="en-US" altLang="en-US" sz="1800" i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1DFE5D15-B318-FF47-3826-E4F200E343F7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415255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ttangolo 4">
            <a:extLst>
              <a:ext uri="{FF2B5EF4-FFF2-40B4-BE49-F238E27FC236}">
                <a16:creationId xmlns:a16="http://schemas.microsoft.com/office/drawing/2014/main" id="{88C1A580-FEFF-F26D-37D1-F084D8533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981075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5" name="Rettangolo 22">
            <a:extLst>
              <a:ext uri="{FF2B5EF4-FFF2-40B4-BE49-F238E27FC236}">
                <a16:creationId xmlns:a16="http://schemas.microsoft.com/office/drawing/2014/main" id="{A7FEC729-2D8B-341A-172E-72F5B6B60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75" y="2749550"/>
            <a:ext cx="315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latin typeface="Calibri" panose="020F0502020204030204" pitchFamily="34" charset="0"/>
              <a:ea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38916" name="CasellaDiTesto 12">
            <a:extLst>
              <a:ext uri="{FF2B5EF4-FFF2-40B4-BE49-F238E27FC236}">
                <a16:creationId xmlns:a16="http://schemas.microsoft.com/office/drawing/2014/main" id="{CEBA40DB-1CAE-9AA0-5FAF-A90413673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2211388"/>
            <a:ext cx="45815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en-US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controlla del flusso termico</a:t>
            </a:r>
            <a:endParaRPr lang="it-IT" altLang="en-US" sz="1600" i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en-US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contribuisce all’isolamento acustico</a:t>
            </a:r>
            <a:endParaRPr lang="en-US" altLang="en-US" sz="1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917" name="CasellaDiTesto 15">
            <a:extLst>
              <a:ext uri="{FF2B5EF4-FFF2-40B4-BE49-F238E27FC236}">
                <a16:creationId xmlns:a16="http://schemas.microsoft.com/office/drawing/2014/main" id="{3AF819C5-8543-A2C5-7519-1A2AC99A8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175" y="642938"/>
            <a:ext cx="6697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STRATI DI ISOLAMENTO</a:t>
            </a:r>
          </a:p>
        </p:txBody>
      </p:sp>
      <p:sp>
        <p:nvSpPr>
          <p:cNvPr id="38918" name="CasellaDiTesto 17">
            <a:extLst>
              <a:ext uri="{FF2B5EF4-FFF2-40B4-BE49-F238E27FC236}">
                <a16:creationId xmlns:a16="http://schemas.microsoft.com/office/drawing/2014/main" id="{7631D801-235B-7D27-8DBB-BD4BAD0C8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550" y="1192213"/>
            <a:ext cx="29813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ISOLAMENTO TERMICO</a:t>
            </a:r>
            <a:endParaRPr lang="en-US" altLang="en-US" sz="1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22EBE7B-E48C-A726-A689-2F929C9CDAE3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3513138"/>
            <a:ext cx="9144000" cy="3319462"/>
            <a:chOff x="-15579" y="3513098"/>
            <a:chExt cx="9144000" cy="3320086"/>
          </a:xfrm>
        </p:grpSpPr>
        <p:pic>
          <p:nvPicPr>
            <p:cNvPr id="38927" name="Immagine 1">
              <a:extLst>
                <a:ext uri="{FF2B5EF4-FFF2-40B4-BE49-F238E27FC236}">
                  <a16:creationId xmlns:a16="http://schemas.microsoft.com/office/drawing/2014/main" id="{4C4B4DE1-C747-CC8D-9509-C10664058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9" y="3513099"/>
              <a:ext cx="4422951" cy="3320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8" name="Immagine 2">
              <a:extLst>
                <a:ext uri="{FF2B5EF4-FFF2-40B4-BE49-F238E27FC236}">
                  <a16:creationId xmlns:a16="http://schemas.microsoft.com/office/drawing/2014/main" id="{A6A61FFB-0DB9-A409-CDD0-5D74CA3E6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9908" y="3513098"/>
              <a:ext cx="4608513" cy="3320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31559C6-5F56-53F1-9203-55DD789B0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3076575"/>
            <a:ext cx="29829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pani di isolante</a:t>
            </a:r>
            <a:endParaRPr lang="en-US" altLang="en-US" sz="1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C8F72BC-711D-4E3D-1AF8-5EF1207AA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50" y="3041650"/>
            <a:ext cx="29829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pannelli coibentati</a:t>
            </a:r>
            <a:endParaRPr lang="en-US" altLang="en-US" sz="1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5F9FA67D-0285-4353-8092-B109FB919AAF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3511550"/>
            <a:ext cx="9159876" cy="3395663"/>
            <a:chOff x="-15579" y="3500077"/>
            <a:chExt cx="9159579" cy="3395855"/>
          </a:xfrm>
        </p:grpSpPr>
        <p:pic>
          <p:nvPicPr>
            <p:cNvPr id="38925" name="Immagine 4">
              <a:extLst>
                <a:ext uri="{FF2B5EF4-FFF2-40B4-BE49-F238E27FC236}">
                  <a16:creationId xmlns:a16="http://schemas.microsoft.com/office/drawing/2014/main" id="{59F00786-C221-A225-E3E9-203C025C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579" y="3500078"/>
              <a:ext cx="4988469" cy="338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6" name="Immagine 5">
              <a:extLst>
                <a:ext uri="{FF2B5EF4-FFF2-40B4-BE49-F238E27FC236}">
                  <a16:creationId xmlns:a16="http://schemas.microsoft.com/office/drawing/2014/main" id="{AC455699-5DD4-1903-A9F1-F01A540A9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500077"/>
              <a:ext cx="4211960" cy="3395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923" name="CasellaDiTesto 15">
            <a:extLst>
              <a:ext uri="{FF2B5EF4-FFF2-40B4-BE49-F238E27FC236}">
                <a16:creationId xmlns:a16="http://schemas.microsoft.com/office/drawing/2014/main" id="{73332A04-544E-7E1A-8057-08993229D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660525"/>
            <a:ext cx="93233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il compito di portare al valore richiesto la resistenza termica globale della copertura</a:t>
            </a:r>
            <a:endParaRPr lang="en-US" altLang="en-US" sz="1800" i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097C4AAA-5B99-85DA-AD4D-29869CCBBFE1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84910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CLASSIFICAZIONE DEL SISTEMA TECNOLOGICO</a:t>
            </a:r>
          </a:p>
        </p:txBody>
      </p:sp>
      <p:sp>
        <p:nvSpPr>
          <p:cNvPr id="7" name="TextBox 45"/>
          <p:cNvSpPr txBox="1"/>
          <p:nvPr/>
        </p:nvSpPr>
        <p:spPr>
          <a:xfrm>
            <a:off x="6617626" y="3157294"/>
            <a:ext cx="2526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algn="l"/>
            <a:r>
              <a:rPr lang="it-IT" sz="2400" dirty="0">
                <a:latin typeface="+mn-lt"/>
                <a:cs typeface="Arial" panose="020B0604020202020204" pitchFamily="34" charset="0"/>
              </a:rPr>
              <a:t>CHIUSURE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" y="1705147"/>
            <a:ext cx="6292735" cy="4548101"/>
          </a:xfrm>
        </p:spPr>
      </p:pic>
      <p:sp>
        <p:nvSpPr>
          <p:cNvPr id="9" name="TextBox 45"/>
          <p:cNvSpPr txBox="1"/>
          <p:nvPr/>
        </p:nvSpPr>
        <p:spPr>
          <a:xfrm>
            <a:off x="6617626" y="4456850"/>
            <a:ext cx="2526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algn="l"/>
            <a:r>
              <a:rPr lang="it-IT" sz="2400" dirty="0">
                <a:latin typeface="+mn-lt"/>
                <a:cs typeface="Arial" panose="020B0604020202020204" pitchFamily="34" charset="0"/>
              </a:rPr>
              <a:t>PARTIZIONI ESTERNE</a:t>
            </a: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" y="1705147"/>
            <a:ext cx="6292735" cy="4548101"/>
          </a:xfrm>
          <a:prstGeom prst="rect">
            <a:avLst/>
          </a:prstGeom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D953B85F-647F-1EC7-1DA1-9A9FA9248A98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40295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ttangolo 4">
            <a:extLst>
              <a:ext uri="{FF2B5EF4-FFF2-40B4-BE49-F238E27FC236}">
                <a16:creationId xmlns:a16="http://schemas.microsoft.com/office/drawing/2014/main" id="{E6A16139-8E17-979D-15AB-E62641AD0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981075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39" name="CasellaDiTesto 15">
            <a:extLst>
              <a:ext uri="{FF2B5EF4-FFF2-40B4-BE49-F238E27FC236}">
                <a16:creationId xmlns:a16="http://schemas.microsoft.com/office/drawing/2014/main" id="{5CC9078F-555B-B66B-F5E6-A9F2D2698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765175"/>
            <a:ext cx="6697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STRATI DI ISOLAMENTO</a:t>
            </a:r>
          </a:p>
        </p:txBody>
      </p:sp>
      <p:sp>
        <p:nvSpPr>
          <p:cNvPr id="39940" name="CasellaDiTesto 17">
            <a:extLst>
              <a:ext uri="{FF2B5EF4-FFF2-40B4-BE49-F238E27FC236}">
                <a16:creationId xmlns:a16="http://schemas.microsoft.com/office/drawing/2014/main" id="{37507146-8495-9183-7C5D-44F495D06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1341438"/>
            <a:ext cx="29813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ISOLAMENTO TERMICO</a:t>
            </a:r>
            <a:endParaRPr lang="en-US" altLang="en-US" sz="1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41" name="CasellaDiTesto 11">
            <a:extLst>
              <a:ext uri="{FF2B5EF4-FFF2-40B4-BE49-F238E27FC236}">
                <a16:creationId xmlns:a16="http://schemas.microsoft.com/office/drawing/2014/main" id="{7958AEA2-79D7-29F3-2CA6-7C85F9CFD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0" y="1765300"/>
            <a:ext cx="4392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Isolamento combinato alla ventilazione</a:t>
            </a:r>
            <a:endParaRPr lang="en-US" altLang="en-US" sz="18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942" name="Gruppo 18">
            <a:extLst>
              <a:ext uri="{FF2B5EF4-FFF2-40B4-BE49-F238E27FC236}">
                <a16:creationId xmlns:a16="http://schemas.microsoft.com/office/drawing/2014/main" id="{6502507F-9B62-6DFE-B6E9-CCE02CCDBDCD}"/>
              </a:ext>
            </a:extLst>
          </p:cNvPr>
          <p:cNvGrpSpPr>
            <a:grpSpLocks/>
          </p:cNvGrpSpPr>
          <p:nvPr/>
        </p:nvGrpSpPr>
        <p:grpSpPr bwMode="auto">
          <a:xfrm>
            <a:off x="0" y="2414588"/>
            <a:ext cx="9144000" cy="2847975"/>
            <a:chOff x="0" y="3645024"/>
            <a:chExt cx="9144000" cy="2847936"/>
          </a:xfrm>
        </p:grpSpPr>
        <p:sp>
          <p:nvSpPr>
            <p:cNvPr id="39946" name="Rettangolo 14">
              <a:extLst>
                <a:ext uri="{FF2B5EF4-FFF2-40B4-BE49-F238E27FC236}">
                  <a16:creationId xmlns:a16="http://schemas.microsoft.com/office/drawing/2014/main" id="{2E012E5E-25F2-990C-5622-333D32085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645024"/>
              <a:ext cx="9144000" cy="36932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9947" name="Gruppo 10">
              <a:extLst>
                <a:ext uri="{FF2B5EF4-FFF2-40B4-BE49-F238E27FC236}">
                  <a16:creationId xmlns:a16="http://schemas.microsoft.com/office/drawing/2014/main" id="{5DFC7FD4-F65D-EF05-EC1B-C076B26F35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3704735"/>
              <a:ext cx="4237482" cy="2788225"/>
              <a:chOff x="179512" y="3092676"/>
              <a:chExt cx="5143500" cy="3384376"/>
            </a:xfrm>
          </p:grpSpPr>
          <p:pic>
            <p:nvPicPr>
              <p:cNvPr id="39951" name="Immagine 6">
                <a:extLst>
                  <a:ext uri="{FF2B5EF4-FFF2-40B4-BE49-F238E27FC236}">
                    <a16:creationId xmlns:a16="http://schemas.microsoft.com/office/drawing/2014/main" id="{11267DF2-0FB1-509B-FCA9-CCC1C7EC1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059074" y="2213114"/>
                <a:ext cx="3384376" cy="514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952" name="Rettangolo 7">
                <a:extLst>
                  <a:ext uri="{FF2B5EF4-FFF2-40B4-BE49-F238E27FC236}">
                    <a16:creationId xmlns:a16="http://schemas.microsoft.com/office/drawing/2014/main" id="{A264674F-09FB-F8B5-691B-17F38D3C97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3848" y="3112766"/>
                <a:ext cx="1930505" cy="44829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US" altLang="en-US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9948" name="Gruppo 16">
              <a:extLst>
                <a:ext uri="{FF2B5EF4-FFF2-40B4-BE49-F238E27FC236}">
                  <a16:creationId xmlns:a16="http://schemas.microsoft.com/office/drawing/2014/main" id="{7B2B125F-7853-CB08-111E-8976BAF047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48064" y="3645024"/>
              <a:ext cx="3848641" cy="2788224"/>
              <a:chOff x="4624282" y="3674881"/>
              <a:chExt cx="3848641" cy="2788224"/>
            </a:xfrm>
          </p:grpSpPr>
          <p:pic>
            <p:nvPicPr>
              <p:cNvPr id="39949" name="Immagine 13">
                <a:extLst>
                  <a:ext uri="{FF2B5EF4-FFF2-40B4-BE49-F238E27FC236}">
                    <a16:creationId xmlns:a16="http://schemas.microsoft.com/office/drawing/2014/main" id="{6CED81A3-390E-2325-0E59-CE6B71D4CE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154491" y="3144672"/>
                <a:ext cx="2788224" cy="38486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D6836722-60CF-50F9-5AD5-F996561518DD}"/>
                  </a:ext>
                </a:extLst>
              </p:cNvPr>
              <p:cNvSpPr/>
              <p:nvPr/>
            </p:nvSpPr>
            <p:spPr bwMode="auto">
              <a:xfrm>
                <a:off x="4624481" y="5805277"/>
                <a:ext cx="3835400" cy="36829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9943" name="CasellaDiTesto 25">
            <a:extLst>
              <a:ext uri="{FF2B5EF4-FFF2-40B4-BE49-F238E27FC236}">
                <a16:creationId xmlns:a16="http://schemas.microsoft.com/office/drawing/2014/main" id="{31A15B69-ECE3-E7C6-28A3-40DAA5B61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1275" y="5541963"/>
            <a:ext cx="39878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Copertura isolata, ventilata,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praticabile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1600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assito di legno con distanziatori e pannelli isolanti inframezzati</a:t>
            </a:r>
            <a:endParaRPr lang="en-US" altLang="en-US" sz="1600" i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944" name="CasellaDiTesto 26">
            <a:extLst>
              <a:ext uri="{FF2B5EF4-FFF2-40B4-BE49-F238E27FC236}">
                <a16:creationId xmlns:a16="http://schemas.microsoft.com/office/drawing/2014/main" id="{C4BFB12D-7B30-C297-C444-4ABE0E35F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5581650"/>
            <a:ext cx="39862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Copertura isolata, ventilata,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praticabile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US" sz="1600" i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casseri a perdere</a:t>
            </a:r>
            <a:endParaRPr lang="en-US" altLang="en-US" sz="1600" i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D6835628-D0F3-1754-717D-DBE1AAFD3280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849103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ttangolo 2">
            <a:extLst>
              <a:ext uri="{FF2B5EF4-FFF2-40B4-BE49-F238E27FC236}">
                <a16:creationId xmlns:a16="http://schemas.microsoft.com/office/drawing/2014/main" id="{D209924F-FE7E-2408-B0CA-ECAFE9F79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4437063"/>
            <a:ext cx="10080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0963" name="Rettangolo 4">
            <a:extLst>
              <a:ext uri="{FF2B5EF4-FFF2-40B4-BE49-F238E27FC236}">
                <a16:creationId xmlns:a16="http://schemas.microsoft.com/office/drawing/2014/main" id="{52882BB8-C5ED-8C39-9151-FB6C7D8EA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981075"/>
            <a:ext cx="9366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0964" name="Ovale 5">
            <a:extLst>
              <a:ext uri="{FF2B5EF4-FFF2-40B4-BE49-F238E27FC236}">
                <a16:creationId xmlns:a16="http://schemas.microsoft.com/office/drawing/2014/main" id="{5E54FCAD-CB06-EEC1-FEEC-9813D1D47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3500438"/>
            <a:ext cx="720725" cy="43338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0965" name="Rettangolo 6">
            <a:extLst>
              <a:ext uri="{FF2B5EF4-FFF2-40B4-BE49-F238E27FC236}">
                <a16:creationId xmlns:a16="http://schemas.microsoft.com/office/drawing/2014/main" id="{6CC4318A-7F1A-AFF5-5AB8-3BDE03BAE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3141663"/>
            <a:ext cx="935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grpSp>
        <p:nvGrpSpPr>
          <p:cNvPr id="40966" name="Gruppo 8">
            <a:extLst>
              <a:ext uri="{FF2B5EF4-FFF2-40B4-BE49-F238E27FC236}">
                <a16:creationId xmlns:a16="http://schemas.microsoft.com/office/drawing/2014/main" id="{8CE9C6A0-03F6-5051-FECF-6BFF3D700E0A}"/>
              </a:ext>
            </a:extLst>
          </p:cNvPr>
          <p:cNvGrpSpPr>
            <a:grpSpLocks/>
          </p:cNvGrpSpPr>
          <p:nvPr/>
        </p:nvGrpSpPr>
        <p:grpSpPr bwMode="auto">
          <a:xfrm>
            <a:off x="12700" y="1160463"/>
            <a:ext cx="4824413" cy="5697537"/>
            <a:chOff x="396815" y="655608"/>
            <a:chExt cx="5227608" cy="6165557"/>
          </a:xfrm>
        </p:grpSpPr>
        <p:pic>
          <p:nvPicPr>
            <p:cNvPr id="40977" name="Picture 2" descr="C:\Users\7235\Desktop\2013-03 (mar)\cop40001.jpg">
              <a:extLst>
                <a:ext uri="{FF2B5EF4-FFF2-40B4-BE49-F238E27FC236}">
                  <a16:creationId xmlns:a16="http://schemas.microsoft.com/office/drawing/2014/main" id="{B1C334EA-4BBD-9ED3-51D6-25634279C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15" y="655608"/>
              <a:ext cx="5227608" cy="295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8" name="Picture 2" descr="C:\Users\7235\Desktop\2013-03 (mar)\cop40001.jpg">
              <a:extLst>
                <a:ext uri="{FF2B5EF4-FFF2-40B4-BE49-F238E27FC236}">
                  <a16:creationId xmlns:a16="http://schemas.microsoft.com/office/drawing/2014/main" id="{061CB0B1-89BB-563E-5F3B-316640EEE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15" y="3614468"/>
              <a:ext cx="5227608" cy="32066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0979" name="Rettangolo 7">
              <a:extLst>
                <a:ext uri="{FF2B5EF4-FFF2-40B4-BE49-F238E27FC236}">
                  <a16:creationId xmlns:a16="http://schemas.microsoft.com/office/drawing/2014/main" id="{EAC1105F-7B4A-39DD-A83C-DE139C388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648" y="3614468"/>
              <a:ext cx="936104" cy="4806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1800"/>
            </a:p>
          </p:txBody>
        </p:sp>
      </p:grpSp>
      <p:grpSp>
        <p:nvGrpSpPr>
          <p:cNvPr id="40967" name="Gruppo 10">
            <a:extLst>
              <a:ext uri="{FF2B5EF4-FFF2-40B4-BE49-F238E27FC236}">
                <a16:creationId xmlns:a16="http://schemas.microsoft.com/office/drawing/2014/main" id="{38FEFB37-F736-898D-C111-881BEB99DED6}"/>
              </a:ext>
            </a:extLst>
          </p:cNvPr>
          <p:cNvGrpSpPr>
            <a:grpSpLocks/>
          </p:cNvGrpSpPr>
          <p:nvPr/>
        </p:nvGrpSpPr>
        <p:grpSpPr bwMode="auto">
          <a:xfrm>
            <a:off x="5026025" y="1670050"/>
            <a:ext cx="4352925" cy="3516313"/>
            <a:chOff x="4896262" y="1354521"/>
            <a:chExt cx="4349787" cy="3517262"/>
          </a:xfrm>
        </p:grpSpPr>
        <p:sp>
          <p:nvSpPr>
            <p:cNvPr id="40972" name="CasellaDiTesto 9">
              <a:extLst>
                <a:ext uri="{FF2B5EF4-FFF2-40B4-BE49-F238E27FC236}">
                  <a16:creationId xmlns:a16="http://schemas.microsoft.com/office/drawing/2014/main" id="{4ACB08FA-A6C0-2161-4B3A-115DC4EB4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262" y="1354521"/>
              <a:ext cx="2736304" cy="46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>
                  <a:solidFill>
                    <a:srgbClr val="A2020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TETTO CALDO</a:t>
              </a:r>
            </a:p>
          </p:txBody>
        </p:sp>
        <p:sp>
          <p:nvSpPr>
            <p:cNvPr id="40973" name="CasellaDiTesto 11">
              <a:extLst>
                <a:ext uri="{FF2B5EF4-FFF2-40B4-BE49-F238E27FC236}">
                  <a16:creationId xmlns:a16="http://schemas.microsoft.com/office/drawing/2014/main" id="{156C0F12-B07B-D5E3-96C3-86FC7D0DA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3712" y="4030181"/>
              <a:ext cx="3567713" cy="46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400" b="1">
                  <a:solidFill>
                    <a:srgbClr val="A2020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TETTO FREDDO</a:t>
              </a:r>
            </a:p>
          </p:txBody>
        </p:sp>
        <p:sp>
          <p:nvSpPr>
            <p:cNvPr id="40974" name="CasellaDiTesto 12">
              <a:extLst>
                <a:ext uri="{FF2B5EF4-FFF2-40B4-BE49-F238E27FC236}">
                  <a16:creationId xmlns:a16="http://schemas.microsoft.com/office/drawing/2014/main" id="{E651CBDB-D667-1F5A-9AE2-DCC1977BF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2607" y="4501795"/>
              <a:ext cx="4156252" cy="3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 VENTILAZIONE SOTTOTETTO</a:t>
              </a:r>
            </a:p>
          </p:txBody>
        </p:sp>
        <p:sp>
          <p:nvSpPr>
            <p:cNvPr id="40975" name="CasellaDiTesto 13">
              <a:extLst>
                <a:ext uri="{FF2B5EF4-FFF2-40B4-BE49-F238E27FC236}">
                  <a16:creationId xmlns:a16="http://schemas.microsoft.com/office/drawing/2014/main" id="{54BF5F44-22D3-F7C4-0DC5-38CABC8407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4816" y="2426373"/>
              <a:ext cx="4321233" cy="646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 VENTILAZIONE A INTERCAPEDINE SOTTOMANTO</a:t>
              </a:r>
            </a:p>
          </p:txBody>
        </p:sp>
        <p:sp>
          <p:nvSpPr>
            <p:cNvPr id="40976" name="CasellaDiTesto 14">
              <a:extLst>
                <a:ext uri="{FF2B5EF4-FFF2-40B4-BE49-F238E27FC236}">
                  <a16:creationId xmlns:a16="http://schemas.microsoft.com/office/drawing/2014/main" id="{1D97A6A4-93C3-278F-1741-3235E3FE8F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0680" y="2991676"/>
              <a:ext cx="3734281" cy="3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1800" i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microventilazione sottomanto</a:t>
              </a:r>
            </a:p>
          </p:txBody>
        </p:sp>
      </p:grpSp>
      <p:sp>
        <p:nvSpPr>
          <p:cNvPr id="40968" name="CasellaDiTesto 15">
            <a:extLst>
              <a:ext uri="{FF2B5EF4-FFF2-40B4-BE49-F238E27FC236}">
                <a16:creationId xmlns:a16="http://schemas.microsoft.com/office/drawing/2014/main" id="{1735C1BE-C972-8F54-DF8E-5AD6828C6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8714" y="703340"/>
            <a:ext cx="100087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Nomenclatura in riferimento alla presenza  della ventilazione e isolamento</a:t>
            </a:r>
          </a:p>
        </p:txBody>
      </p:sp>
      <p:sp>
        <p:nvSpPr>
          <p:cNvPr id="40969" name="CasellaDiTesto 13">
            <a:extLst>
              <a:ext uri="{FF2B5EF4-FFF2-40B4-BE49-F238E27FC236}">
                <a16:creationId xmlns:a16="http://schemas.microsoft.com/office/drawing/2014/main" id="{85775164-6286-7BA8-BFA8-06BF85C71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188" y="2206625"/>
            <a:ext cx="4322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SENZA VENTILAZIONE</a:t>
            </a:r>
          </a:p>
        </p:txBody>
      </p:sp>
      <p:sp>
        <p:nvSpPr>
          <p:cNvPr id="40970" name="CasellaDiTesto 19">
            <a:extLst>
              <a:ext uri="{FF2B5EF4-FFF2-40B4-BE49-F238E27FC236}">
                <a16:creationId xmlns:a16="http://schemas.microsoft.com/office/drawing/2014/main" id="{3B9ADC55-AA84-384F-5BBA-8626B3167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063" y="5219700"/>
            <a:ext cx="411162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evita fenomeni di condensa interstiziale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it-IT" sz="1800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it-IT" sz="1800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intrusione insetti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1152DA2E-417C-1FE8-590E-BCB7F5B8ABF8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3259649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ttangolo 2">
            <a:extLst>
              <a:ext uri="{FF2B5EF4-FFF2-40B4-BE49-F238E27FC236}">
                <a16:creationId xmlns:a16="http://schemas.microsoft.com/office/drawing/2014/main" id="{8FFDE3C9-9260-9E82-E8EA-3D9033FFB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4437063"/>
            <a:ext cx="10080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1987" name="Rettangolo 4">
            <a:extLst>
              <a:ext uri="{FF2B5EF4-FFF2-40B4-BE49-F238E27FC236}">
                <a16:creationId xmlns:a16="http://schemas.microsoft.com/office/drawing/2014/main" id="{7D0DE1BF-2803-CD8F-6B21-9408E82BD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981075"/>
            <a:ext cx="9366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1988" name="CasellaDiTesto 9">
            <a:extLst>
              <a:ext uri="{FF2B5EF4-FFF2-40B4-BE49-F238E27FC236}">
                <a16:creationId xmlns:a16="http://schemas.microsoft.com/office/drawing/2014/main" id="{CADE260A-A6E4-3DD9-49FE-49FFDC9D2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1901825"/>
            <a:ext cx="3851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TETTO DRITTO</a:t>
            </a:r>
          </a:p>
        </p:txBody>
      </p:sp>
      <p:sp>
        <p:nvSpPr>
          <p:cNvPr id="41989" name="CasellaDiTesto 11">
            <a:extLst>
              <a:ext uri="{FF2B5EF4-FFF2-40B4-BE49-F238E27FC236}">
                <a16:creationId xmlns:a16="http://schemas.microsoft.com/office/drawing/2014/main" id="{5B8ACCBB-E28F-FFF0-B6C9-8AC45AA7F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6263" y="4141788"/>
            <a:ext cx="3670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TETTO ROVESCIO</a:t>
            </a:r>
          </a:p>
        </p:txBody>
      </p:sp>
      <p:sp>
        <p:nvSpPr>
          <p:cNvPr id="41990" name="CasellaDiTesto 15">
            <a:extLst>
              <a:ext uri="{FF2B5EF4-FFF2-40B4-BE49-F238E27FC236}">
                <a16:creationId xmlns:a16="http://schemas.microsoft.com/office/drawing/2014/main" id="{B6F7F600-F0D3-9DCB-AE45-29C0EC889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611188"/>
            <a:ext cx="8023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Nomenclatura in riferimento alla posizione  reciproca  degli strati isolanti e di tenuta</a:t>
            </a:r>
          </a:p>
        </p:txBody>
      </p:sp>
      <p:sp>
        <p:nvSpPr>
          <p:cNvPr id="41991" name="CasellaDiTesto 19">
            <a:extLst>
              <a:ext uri="{FF2B5EF4-FFF2-40B4-BE49-F238E27FC236}">
                <a16:creationId xmlns:a16="http://schemas.microsoft.com/office/drawing/2014/main" id="{2B8DACE0-F177-DABB-0C0E-388CB741B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350" y="2368550"/>
            <a:ext cx="4111625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strato impermeabile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strato isolante termico</a:t>
            </a:r>
          </a:p>
        </p:txBody>
      </p:sp>
      <p:sp>
        <p:nvSpPr>
          <p:cNvPr id="41992" name="Rettangolo 22">
            <a:extLst>
              <a:ext uri="{FF2B5EF4-FFF2-40B4-BE49-F238E27FC236}">
                <a16:creationId xmlns:a16="http://schemas.microsoft.com/office/drawing/2014/main" id="{BE777215-6526-55A1-C391-C88B43F5F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9775" y="2749550"/>
            <a:ext cx="315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latin typeface="Consolas" panose="020B0609020204030204" pitchFamily="49" charset="0"/>
              <a:ea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41993" name="Group 6">
            <a:extLst>
              <a:ext uri="{FF2B5EF4-FFF2-40B4-BE49-F238E27FC236}">
                <a16:creationId xmlns:a16="http://schemas.microsoft.com/office/drawing/2014/main" id="{E90A995B-9D60-35BC-D588-5E57C6FF5A8B}"/>
              </a:ext>
            </a:extLst>
          </p:cNvPr>
          <p:cNvGrpSpPr>
            <a:grpSpLocks/>
          </p:cNvGrpSpPr>
          <p:nvPr/>
        </p:nvGrpSpPr>
        <p:grpSpPr bwMode="auto">
          <a:xfrm>
            <a:off x="-33338" y="1298575"/>
            <a:ext cx="3779838" cy="5559425"/>
            <a:chOff x="647700" y="1109663"/>
            <a:chExt cx="3779525" cy="5559697"/>
          </a:xfrm>
        </p:grpSpPr>
        <p:sp>
          <p:nvSpPr>
            <p:cNvPr id="41998" name="Ovale 5">
              <a:extLst>
                <a:ext uri="{FF2B5EF4-FFF2-40B4-BE49-F238E27FC236}">
                  <a16:creationId xmlns:a16="http://schemas.microsoft.com/office/drawing/2014/main" id="{327AC747-F70C-FABE-2CD0-E8E22D855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350" y="3500438"/>
              <a:ext cx="720725" cy="433387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1800"/>
            </a:p>
          </p:txBody>
        </p:sp>
        <p:pic>
          <p:nvPicPr>
            <p:cNvPr id="41999" name="Picture 2" descr="C:\Users\7235\Desktop\2013-03 (mar)\TR10001.jpg">
              <a:extLst>
                <a:ext uri="{FF2B5EF4-FFF2-40B4-BE49-F238E27FC236}">
                  <a16:creationId xmlns:a16="http://schemas.microsoft.com/office/drawing/2014/main" id="{55D4C0CE-3247-B5C3-B146-6506BCD9E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8" y="1109663"/>
              <a:ext cx="3705225" cy="270033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2000" name="Rettangolo 16">
              <a:extLst>
                <a:ext uri="{FF2B5EF4-FFF2-40B4-BE49-F238E27FC236}">
                  <a16:creationId xmlns:a16="http://schemas.microsoft.com/office/drawing/2014/main" id="{7F578B0C-1FDA-0201-08BF-649C5E1B2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700" y="2781300"/>
              <a:ext cx="3725863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1800"/>
            </a:p>
          </p:txBody>
        </p:sp>
        <p:sp>
          <p:nvSpPr>
            <p:cNvPr id="42001" name="Rettangolo 18">
              <a:extLst>
                <a:ext uri="{FF2B5EF4-FFF2-40B4-BE49-F238E27FC236}">
                  <a16:creationId xmlns:a16="http://schemas.microsoft.com/office/drawing/2014/main" id="{B1FBFD38-47AC-395D-6C26-38449C57C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013" y="3152775"/>
              <a:ext cx="2376487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1800"/>
            </a:p>
          </p:txBody>
        </p:sp>
        <p:cxnSp>
          <p:nvCxnSpPr>
            <p:cNvPr id="42002" name="Connettore 1 38">
              <a:extLst>
                <a:ext uri="{FF2B5EF4-FFF2-40B4-BE49-F238E27FC236}">
                  <a16:creationId xmlns:a16="http://schemas.microsoft.com/office/drawing/2014/main" id="{E82CF8FF-B275-A9EF-244C-37524160CF49}"/>
                </a:ext>
              </a:extLst>
            </p:cNvPr>
            <p:cNvCxnSpPr>
              <a:cxnSpLocks noChangeShapeType="1"/>
              <a:stCxn id="41999" idx="1"/>
              <a:endCxn id="41999" idx="3"/>
            </p:cNvCxnSpPr>
            <p:nvPr/>
          </p:nvCxnSpPr>
          <p:spPr bwMode="auto">
            <a:xfrm>
              <a:off x="700088" y="2459038"/>
              <a:ext cx="3705225" cy="0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003" name="Connettore 1 41">
              <a:extLst>
                <a:ext uri="{FF2B5EF4-FFF2-40B4-BE49-F238E27FC236}">
                  <a16:creationId xmlns:a16="http://schemas.microsoft.com/office/drawing/2014/main" id="{EE78CFED-3020-B072-6878-40119DE300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9450" y="1700213"/>
              <a:ext cx="3725863" cy="0"/>
            </a:xfrm>
            <a:prstGeom prst="line">
              <a:avLst/>
            </a:prstGeom>
            <a:noFill/>
            <a:ln w="317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2004" name="Picture 2" descr="C:\Users\7235\Dropbox\scan0010.jpg">
              <a:extLst>
                <a:ext uri="{FF2B5EF4-FFF2-40B4-BE49-F238E27FC236}">
                  <a16:creationId xmlns:a16="http://schemas.microsoft.com/office/drawing/2014/main" id="{2E64C745-B1D5-617E-FC74-30706AFFB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741" y="3920268"/>
              <a:ext cx="3765484" cy="2749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005" name="Group 5">
              <a:extLst>
                <a:ext uri="{FF2B5EF4-FFF2-40B4-BE49-F238E27FC236}">
                  <a16:creationId xmlns:a16="http://schemas.microsoft.com/office/drawing/2014/main" id="{3545CA10-1054-E75C-A46B-99D7249CE3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7225" y="4725144"/>
              <a:ext cx="3770000" cy="675531"/>
              <a:chOff x="657225" y="4725144"/>
              <a:chExt cx="3770000" cy="675531"/>
            </a:xfrm>
          </p:grpSpPr>
          <p:cxnSp>
            <p:nvCxnSpPr>
              <p:cNvPr id="42006" name="Connettore 1 44">
                <a:extLst>
                  <a:ext uri="{FF2B5EF4-FFF2-40B4-BE49-F238E27FC236}">
                    <a16:creationId xmlns:a16="http://schemas.microsoft.com/office/drawing/2014/main" id="{220DC4F6-59B7-63DC-997F-DE804E442F7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61741" y="4725144"/>
                <a:ext cx="3765484" cy="0"/>
              </a:xfrm>
              <a:prstGeom prst="line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007" name="Connettore 1 45">
                <a:extLst>
                  <a:ext uri="{FF2B5EF4-FFF2-40B4-BE49-F238E27FC236}">
                    <a16:creationId xmlns:a16="http://schemas.microsoft.com/office/drawing/2014/main" id="{070EDB01-CFAD-86B3-8E20-43344828B06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57225" y="5400675"/>
                <a:ext cx="3770000" cy="0"/>
              </a:xfrm>
              <a:prstGeom prst="line">
                <a:avLst/>
              </a:prstGeom>
              <a:noFill/>
              <a:ln w="317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1994" name="CasellaDiTesto 19">
            <a:extLst>
              <a:ext uri="{FF2B5EF4-FFF2-40B4-BE49-F238E27FC236}">
                <a16:creationId xmlns:a16="http://schemas.microsoft.com/office/drawing/2014/main" id="{371815CC-5186-18E6-C7D5-A1EFB367A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4787900"/>
            <a:ext cx="41116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strato isolante termico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strato impermeabile</a:t>
            </a:r>
          </a:p>
        </p:txBody>
      </p:sp>
      <p:sp>
        <p:nvSpPr>
          <p:cNvPr id="41995" name="CasellaDiTesto 19">
            <a:extLst>
              <a:ext uri="{FF2B5EF4-FFF2-40B4-BE49-F238E27FC236}">
                <a16:creationId xmlns:a16="http://schemas.microsoft.com/office/drawing/2014/main" id="{8A5E148A-58AC-8BDC-3310-87E4C7A0B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5618163"/>
            <a:ext cx="41116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it-IT" sz="1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protezione dello strato di tenuta da sbalzi termici</a:t>
            </a:r>
          </a:p>
        </p:txBody>
      </p:sp>
      <p:sp>
        <p:nvSpPr>
          <p:cNvPr id="41996" name="CasellaDiTesto 19">
            <a:extLst>
              <a:ext uri="{FF2B5EF4-FFF2-40B4-BE49-F238E27FC236}">
                <a16:creationId xmlns:a16="http://schemas.microsoft.com/office/drawing/2014/main" id="{AC5EBFD8-D20E-A13C-EB8B-808A540D8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5" y="6299200"/>
            <a:ext cx="41116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it-IT" sz="1800">
                <a:solidFill>
                  <a:srgbClr val="A202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minore affidabilità nel tempo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C98DCEE2-C553-D411-9C8E-CBA6D23A23A4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4163901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8"/>
          <p:cNvSpPr txBox="1"/>
          <p:nvPr/>
        </p:nvSpPr>
        <p:spPr>
          <a:xfrm>
            <a:off x="2637456" y="1229940"/>
            <a:ext cx="386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+mn-lt"/>
              </a:rPr>
              <a:t>SOLAI A ELEMENTI AUTOPORTANTI</a:t>
            </a:r>
          </a:p>
        </p:txBody>
      </p:sp>
      <p:pic>
        <p:nvPicPr>
          <p:cNvPr id="35" name="Picture 2" descr="diaA02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087" y="2339706"/>
            <a:ext cx="7838113" cy="451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8"/>
          <p:cNvSpPr txBox="1"/>
          <p:nvPr/>
        </p:nvSpPr>
        <p:spPr>
          <a:xfrm>
            <a:off x="-89521" y="1739065"/>
            <a:ext cx="911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1800" b="0" dirty="0">
                <a:latin typeface="+mn-lt"/>
              </a:rPr>
              <a:t>Luce libera coperta da elementi accostati tra di loro e resi eventualmente solidali</a:t>
            </a:r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2"/>
          <a:stretch/>
        </p:blipFill>
        <p:spPr>
          <a:xfrm>
            <a:off x="1618580" y="2247901"/>
            <a:ext cx="2850578" cy="4610100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5"/>
          <a:stretch/>
        </p:blipFill>
        <p:spPr>
          <a:xfrm>
            <a:off x="4571999" y="2247901"/>
            <a:ext cx="2850578" cy="4610099"/>
          </a:xfrm>
          <a:prstGeom prst="rect">
            <a:avLst/>
          </a:prstGeom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26B57F61-15AA-D2C0-75A8-30C1A5A9A9CA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E6B4084E-0A46-EEF6-7FEB-6C48E205A618}"/>
              </a:ext>
            </a:extLst>
          </p:cNvPr>
          <p:cNvSpPr txBox="1"/>
          <p:nvPr/>
        </p:nvSpPr>
        <p:spPr>
          <a:xfrm>
            <a:off x="1728973" y="652213"/>
            <a:ext cx="56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800" dirty="0">
                <a:solidFill>
                  <a:srgbClr val="C00000"/>
                </a:solidFill>
                <a:latin typeface="+mn-lt"/>
              </a:rPr>
              <a:t>PARTE RESISTENTE DELLE CO/PO</a:t>
            </a:r>
          </a:p>
        </p:txBody>
      </p:sp>
    </p:spTree>
    <p:extLst>
      <p:ext uri="{BB962C8B-B14F-4D97-AF65-F5344CB8AC3E}">
        <p14:creationId xmlns:p14="http://schemas.microsoft.com/office/powerpoint/2010/main" val="351140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9"/>
          <p:cNvSpPr txBox="1"/>
          <p:nvPr/>
        </p:nvSpPr>
        <p:spPr>
          <a:xfrm>
            <a:off x="2544392" y="1355668"/>
            <a:ext cx="3891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+mn-lt"/>
              </a:rPr>
              <a:t>A ORDITO PIU’ IMPALCATO</a:t>
            </a:r>
          </a:p>
        </p:txBody>
      </p:sp>
      <p:grpSp>
        <p:nvGrpSpPr>
          <p:cNvPr id="42" name="Gruppo 41"/>
          <p:cNvGrpSpPr/>
          <p:nvPr/>
        </p:nvGrpSpPr>
        <p:grpSpPr>
          <a:xfrm>
            <a:off x="333689" y="2131561"/>
            <a:ext cx="8476622" cy="4474039"/>
            <a:chOff x="609189" y="2228288"/>
            <a:chExt cx="8476622" cy="4474039"/>
          </a:xfrm>
        </p:grpSpPr>
        <p:grpSp>
          <p:nvGrpSpPr>
            <p:cNvPr id="7" name="Gruppo 6"/>
            <p:cNvGrpSpPr/>
            <p:nvPr/>
          </p:nvGrpSpPr>
          <p:grpSpPr>
            <a:xfrm>
              <a:off x="5355410" y="2395921"/>
              <a:ext cx="3730401" cy="1200330"/>
              <a:chOff x="4096786" y="3123791"/>
              <a:chExt cx="3720876" cy="1200330"/>
            </a:xfrm>
          </p:grpSpPr>
          <p:sp>
            <p:nvSpPr>
              <p:cNvPr id="8" name="CasellaDiTesto 7"/>
              <p:cNvSpPr txBox="1"/>
              <p:nvPr/>
            </p:nvSpPr>
            <p:spPr>
              <a:xfrm>
                <a:off x="4096786" y="3123791"/>
                <a:ext cx="23177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IMPALCATO</a:t>
                </a:r>
                <a:endParaRPr lang="en-US" sz="20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4096786" y="3523901"/>
                <a:ext cx="37208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err="1">
                    <a:solidFill>
                      <a:srgbClr val="002060"/>
                    </a:solidFill>
                    <a:cs typeface="Arial" panose="020B0604020202020204" pitchFamily="34" charset="0"/>
                  </a:rPr>
                  <a:t>monostrato</a:t>
                </a:r>
                <a:r>
                  <a:rPr 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:r>
                  <a:rPr lang="it-IT" sz="16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(</a:t>
                </a:r>
                <a:r>
                  <a:rPr lang="it-IT" sz="1600" dirty="0" err="1">
                    <a:solidFill>
                      <a:srgbClr val="002060"/>
                    </a:solidFill>
                    <a:cs typeface="Arial" panose="020B0604020202020204" pitchFamily="34" charset="0"/>
                  </a:rPr>
                  <a:t>blocchi,tavole</a:t>
                </a:r>
                <a:r>
                  <a:rPr lang="it-IT" sz="16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, pannelli)</a:t>
                </a:r>
                <a:endParaRPr lang="en-US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4096786" y="3924011"/>
                <a:ext cx="17723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stratificato</a:t>
                </a:r>
                <a:endParaRPr lang="en-US" sz="20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CasellaDiTesto 2"/>
            <p:cNvSpPr txBox="1"/>
            <p:nvPr/>
          </p:nvSpPr>
          <p:spPr>
            <a:xfrm>
              <a:off x="617390" y="2228288"/>
              <a:ext cx="16192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ORDITO</a:t>
              </a:r>
              <a:endParaRPr lang="en-US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609189" y="2654939"/>
              <a:ext cx="24179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ordito semplice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609189" y="3074544"/>
              <a:ext cx="3254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ordito doppio/multiplo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609189" y="3494149"/>
              <a:ext cx="3254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grigliato di travi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2372241" y="4823415"/>
              <a:ext cx="157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in legno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2372241" y="5199197"/>
              <a:ext cx="2200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in acciaio/metallo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2372241" y="5574980"/>
              <a:ext cx="1570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in vetro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TextBox 9"/>
            <p:cNvSpPr txBox="1"/>
            <p:nvPr/>
          </p:nvSpPr>
          <p:spPr>
            <a:xfrm>
              <a:off x="2372241" y="4423304"/>
              <a:ext cx="1604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it-IT" dirty="0">
                  <a:latin typeface="+mn-lt"/>
                </a:rPr>
                <a:t>MATERIALI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4811782" y="4799087"/>
              <a:ext cx="1772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a secco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4811782" y="5174870"/>
              <a:ext cx="2611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a concrezione </a:t>
              </a:r>
              <a:endParaRPr lang="en-US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TextBox 9"/>
            <p:cNvSpPr txBox="1"/>
            <p:nvPr/>
          </p:nvSpPr>
          <p:spPr>
            <a:xfrm>
              <a:off x="4811782" y="4423304"/>
              <a:ext cx="2082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it-IT" dirty="0">
                  <a:latin typeface="+mn-lt"/>
                </a:rPr>
                <a:t>TECNOLOGIA</a:t>
              </a: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2372241" y="5950762"/>
              <a:ext cx="2200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in polimeri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2372241" y="6302217"/>
              <a:ext cx="2200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tessuti</a:t>
              </a:r>
              <a:endParaRPr lang="en-US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996660" y="2034108"/>
            <a:ext cx="7150680" cy="4729435"/>
            <a:chOff x="943087" y="1972892"/>
            <a:chExt cx="7150680" cy="4729435"/>
          </a:xfrm>
        </p:grpSpPr>
        <p:grpSp>
          <p:nvGrpSpPr>
            <p:cNvPr id="41" name="Gruppo 40"/>
            <p:cNvGrpSpPr/>
            <p:nvPr/>
          </p:nvGrpSpPr>
          <p:grpSpPr>
            <a:xfrm>
              <a:off x="943087" y="1972892"/>
              <a:ext cx="7150680" cy="4729435"/>
              <a:chOff x="-6225845" y="610820"/>
              <a:chExt cx="7150680" cy="4729435"/>
            </a:xfrm>
          </p:grpSpPr>
          <p:pic>
            <p:nvPicPr>
              <p:cNvPr id="2" name="Immagine 1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6225845" y="610820"/>
                <a:ext cx="7150680" cy="4729435"/>
              </a:xfrm>
              <a:prstGeom prst="rect">
                <a:avLst/>
              </a:prstGeom>
            </p:spPr>
          </p:pic>
          <p:sp>
            <p:nvSpPr>
              <p:cNvPr id="29" name="Rettangolo 28"/>
              <p:cNvSpPr/>
              <p:nvPr/>
            </p:nvSpPr>
            <p:spPr>
              <a:xfrm>
                <a:off x="-4889106" y="3418794"/>
                <a:ext cx="2412269" cy="842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meccanismo di funzionamento della struttura in elevazione: trave (setto)</a:t>
                </a:r>
                <a:endParaRPr lang="en-US" sz="1400" b="1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32" name="Connettore diritto 31"/>
              <p:cNvCxnSpPr>
                <a:stCxn id="33" idx="4"/>
              </p:cNvCxnSpPr>
              <p:nvPr/>
            </p:nvCxnSpPr>
            <p:spPr>
              <a:xfrm>
                <a:off x="-4397077" y="2763253"/>
                <a:ext cx="70658" cy="655541"/>
              </a:xfrm>
              <a:prstGeom prst="line">
                <a:avLst/>
              </a:prstGeom>
              <a:ln w="38100">
                <a:solidFill>
                  <a:srgbClr val="A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e 32"/>
              <p:cNvSpPr/>
              <p:nvPr/>
            </p:nvSpPr>
            <p:spPr>
              <a:xfrm>
                <a:off x="-4467735" y="2621937"/>
                <a:ext cx="141316" cy="141316"/>
              </a:xfrm>
              <a:prstGeom prst="ellipse">
                <a:avLst/>
              </a:prstGeom>
              <a:solidFill>
                <a:srgbClr val="A20202"/>
              </a:solidFill>
              <a:ln>
                <a:solidFill>
                  <a:srgbClr val="A202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asellaDiTesto 35"/>
              <p:cNvSpPr txBox="1"/>
              <p:nvPr/>
            </p:nvSpPr>
            <p:spPr>
              <a:xfrm>
                <a:off x="-2476837" y="769489"/>
                <a:ext cx="2527069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algn="ctr">
                  <a:defRPr sz="14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it-IT" sz="1800" dirty="0">
                    <a:latin typeface="+mn-lt"/>
                  </a:rPr>
                  <a:t>carico di esercizio</a:t>
                </a:r>
                <a:endParaRPr lang="en-US" sz="1800" dirty="0">
                  <a:latin typeface="+mn-lt"/>
                </a:endParaRPr>
              </a:p>
            </p:txBody>
          </p:sp>
        </p:grpSp>
        <p:sp>
          <p:nvSpPr>
            <p:cNvPr id="47" name="Rettangolo 46"/>
            <p:cNvSpPr/>
            <p:nvPr/>
          </p:nvSpPr>
          <p:spPr>
            <a:xfrm>
              <a:off x="7144964" y="5162705"/>
              <a:ext cx="193976" cy="3757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7423533" y="5199197"/>
              <a:ext cx="670234" cy="327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olo 3">
            <a:extLst>
              <a:ext uri="{FF2B5EF4-FFF2-40B4-BE49-F238E27FC236}">
                <a16:creationId xmlns:a16="http://schemas.microsoft.com/office/drawing/2014/main" id="{73458325-BB92-1C3C-705E-8B8B0A6228C5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3B9EF389-7CAA-48D6-C35D-77E16976C52F}"/>
              </a:ext>
            </a:extLst>
          </p:cNvPr>
          <p:cNvSpPr txBox="1"/>
          <p:nvPr/>
        </p:nvSpPr>
        <p:spPr>
          <a:xfrm>
            <a:off x="1728973" y="652213"/>
            <a:ext cx="56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800" dirty="0">
                <a:solidFill>
                  <a:srgbClr val="C00000"/>
                </a:solidFill>
                <a:latin typeface="+mn-lt"/>
              </a:rPr>
              <a:t>PARTE RESISTENTE DELLE CO/PO</a:t>
            </a:r>
          </a:p>
        </p:txBody>
      </p:sp>
    </p:spTree>
    <p:extLst>
      <p:ext uri="{BB962C8B-B14F-4D97-AF65-F5344CB8AC3E}">
        <p14:creationId xmlns:p14="http://schemas.microsoft.com/office/powerpoint/2010/main" val="282118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9"/>
          <p:cNvSpPr txBox="1"/>
          <p:nvPr/>
        </p:nvSpPr>
        <p:spPr>
          <a:xfrm>
            <a:off x="0" y="1616370"/>
            <a:ext cx="898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+mn-lt"/>
              </a:rPr>
              <a:t>La luce libera viene ridotta mediante la </a:t>
            </a:r>
            <a:r>
              <a:rPr lang="it-IT" b="1" dirty="0">
                <a:latin typeface="+mn-lt"/>
              </a:rPr>
              <a:t>giustapposizione </a:t>
            </a:r>
            <a:r>
              <a:rPr lang="it-IT" dirty="0">
                <a:latin typeface="+mn-lt"/>
              </a:rPr>
              <a:t>di uno o più ordini di travi (</a:t>
            </a:r>
            <a:r>
              <a:rPr lang="it-IT" b="1" dirty="0">
                <a:latin typeface="+mn-lt"/>
              </a:rPr>
              <a:t>ordito</a:t>
            </a:r>
            <a:r>
              <a:rPr lang="it-IT" dirty="0">
                <a:latin typeface="+mn-lt"/>
              </a:rPr>
              <a:t>)  e da elementi di chiusura di piccole dimensioni (</a:t>
            </a:r>
            <a:r>
              <a:rPr lang="it-IT" b="1" dirty="0">
                <a:latin typeface="+mn-lt"/>
              </a:rPr>
              <a:t>impalcato</a:t>
            </a:r>
            <a:r>
              <a:rPr lang="it-IT" dirty="0">
                <a:latin typeface="+mn-lt"/>
              </a:rPr>
              <a:t>)</a:t>
            </a:r>
          </a:p>
        </p:txBody>
      </p:sp>
      <p:sp>
        <p:nvSpPr>
          <p:cNvPr id="37" name="TextBox 9"/>
          <p:cNvSpPr txBox="1"/>
          <p:nvPr/>
        </p:nvSpPr>
        <p:spPr>
          <a:xfrm>
            <a:off x="2543630" y="1169971"/>
            <a:ext cx="3891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+mn-lt"/>
              </a:rPr>
              <a:t>SOLAI A ORDITO PIU’ IMPALCATO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9" y="2308990"/>
            <a:ext cx="7029720" cy="4549010"/>
          </a:xfrm>
          <a:prstGeom prst="rect">
            <a:avLst/>
          </a:prstGeom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BADC3727-EED7-84BD-F6A2-28FEF067078E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8123D82C-EB39-1674-16B0-33B386F9DF7E}"/>
              </a:ext>
            </a:extLst>
          </p:cNvPr>
          <p:cNvSpPr txBox="1"/>
          <p:nvPr/>
        </p:nvSpPr>
        <p:spPr>
          <a:xfrm>
            <a:off x="1728973" y="652213"/>
            <a:ext cx="56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800" dirty="0">
                <a:solidFill>
                  <a:srgbClr val="C00000"/>
                </a:solidFill>
                <a:latin typeface="+mn-lt"/>
              </a:rPr>
              <a:t>PARTE RESISTENTE DELLE CO/PO</a:t>
            </a:r>
          </a:p>
        </p:txBody>
      </p:sp>
    </p:spTree>
    <p:extLst>
      <p:ext uri="{BB962C8B-B14F-4D97-AF65-F5344CB8AC3E}">
        <p14:creationId xmlns:p14="http://schemas.microsoft.com/office/powerpoint/2010/main" val="3955687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/>
          <p:cNvSpPr txBox="1"/>
          <p:nvPr/>
        </p:nvSpPr>
        <p:spPr>
          <a:xfrm>
            <a:off x="33250" y="1177019"/>
            <a:ext cx="453874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Solai a ordito semplice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571999" y="1135594"/>
            <a:ext cx="4538749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Solai a ordito multiplo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48908"/>
            <a:ext cx="4588282" cy="3333674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600" y="1948908"/>
            <a:ext cx="4442400" cy="3331800"/>
          </a:xfrm>
          <a:prstGeom prst="rect">
            <a:avLst/>
          </a:prstGeom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EDD3AFE4-ACF6-5BBF-131E-54144F34A8A4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77A1AF3C-B090-533F-C384-B9702D0E8724}"/>
              </a:ext>
            </a:extLst>
          </p:cNvPr>
          <p:cNvSpPr txBox="1"/>
          <p:nvPr/>
        </p:nvSpPr>
        <p:spPr>
          <a:xfrm>
            <a:off x="1728973" y="652213"/>
            <a:ext cx="56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sz="2800" dirty="0">
                <a:solidFill>
                  <a:srgbClr val="C00000"/>
                </a:solidFill>
                <a:latin typeface="+mn-lt"/>
              </a:rPr>
              <a:t>PARTE RESISTENTE DELLE CO/PO</a:t>
            </a:r>
          </a:p>
        </p:txBody>
      </p:sp>
    </p:spTree>
    <p:extLst>
      <p:ext uri="{BB962C8B-B14F-4D97-AF65-F5344CB8AC3E}">
        <p14:creationId xmlns:p14="http://schemas.microsoft.com/office/powerpoint/2010/main" val="1482064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ttangolo 110"/>
          <p:cNvSpPr/>
          <p:nvPr/>
        </p:nvSpPr>
        <p:spPr>
          <a:xfrm>
            <a:off x="0" y="1156485"/>
            <a:ext cx="9144000" cy="5701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1782083" y="563218"/>
            <a:ext cx="5557607" cy="50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Solai ordito di travi semplice o multiplo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96" name="Gruppo 95"/>
          <p:cNvGrpSpPr/>
          <p:nvPr/>
        </p:nvGrpSpPr>
        <p:grpSpPr>
          <a:xfrm>
            <a:off x="467705" y="1148415"/>
            <a:ext cx="8114563" cy="5023206"/>
            <a:chOff x="193251" y="1173387"/>
            <a:chExt cx="8114563" cy="5023206"/>
          </a:xfrm>
        </p:grpSpPr>
        <p:grpSp>
          <p:nvGrpSpPr>
            <p:cNvPr id="64" name="Gruppo 63"/>
            <p:cNvGrpSpPr/>
            <p:nvPr/>
          </p:nvGrpSpPr>
          <p:grpSpPr>
            <a:xfrm>
              <a:off x="193251" y="1173387"/>
              <a:ext cx="5513233" cy="2538117"/>
              <a:chOff x="151688" y="952862"/>
              <a:chExt cx="5513233" cy="2538117"/>
            </a:xfrm>
          </p:grpSpPr>
          <p:grpSp>
            <p:nvGrpSpPr>
              <p:cNvPr id="60" name="Gruppo 59"/>
              <p:cNvGrpSpPr/>
              <p:nvPr/>
            </p:nvGrpSpPr>
            <p:grpSpPr>
              <a:xfrm>
                <a:off x="151688" y="952863"/>
                <a:ext cx="2766079" cy="2538116"/>
                <a:chOff x="421402" y="1522944"/>
                <a:chExt cx="1980976" cy="1817717"/>
              </a:xfrm>
            </p:grpSpPr>
            <p:pic>
              <p:nvPicPr>
                <p:cNvPr id="54" name="Immagine 53"/>
                <p:cNvPicPr>
                  <a:picLocks noChangeAspect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4"/>
                <a:stretch/>
              </p:blipFill>
              <p:spPr>
                <a:xfrm>
                  <a:off x="421402" y="1522944"/>
                  <a:ext cx="1980976" cy="1817717"/>
                </a:xfrm>
                <a:prstGeom prst="rect">
                  <a:avLst/>
                </a:prstGeom>
              </p:spPr>
            </p:pic>
            <p:sp>
              <p:nvSpPr>
                <p:cNvPr id="59" name="Rettangolo 58"/>
                <p:cNvSpPr/>
                <p:nvPr/>
              </p:nvSpPr>
              <p:spPr>
                <a:xfrm>
                  <a:off x="1005840" y="1695796"/>
                  <a:ext cx="141316" cy="1567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uppo 62"/>
              <p:cNvGrpSpPr/>
              <p:nvPr/>
            </p:nvGrpSpPr>
            <p:grpSpPr>
              <a:xfrm>
                <a:off x="2876188" y="952862"/>
                <a:ext cx="2788733" cy="2538117"/>
                <a:chOff x="3089503" y="1096096"/>
                <a:chExt cx="1980976" cy="1665317"/>
              </a:xfrm>
            </p:grpSpPr>
            <p:pic>
              <p:nvPicPr>
                <p:cNvPr id="58" name="Immagine 57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089503" y="1096096"/>
                  <a:ext cx="1980976" cy="1665317"/>
                </a:xfrm>
                <a:prstGeom prst="rect">
                  <a:avLst/>
                </a:prstGeom>
              </p:spPr>
            </p:pic>
            <p:sp>
              <p:nvSpPr>
                <p:cNvPr id="61" name="Rettangolo 60"/>
                <p:cNvSpPr/>
                <p:nvPr/>
              </p:nvSpPr>
              <p:spPr>
                <a:xfrm>
                  <a:off x="3679309" y="1224096"/>
                  <a:ext cx="167869" cy="1890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8" name="Gruppo 77"/>
            <p:cNvGrpSpPr/>
            <p:nvPr/>
          </p:nvGrpSpPr>
          <p:grpSpPr>
            <a:xfrm>
              <a:off x="440575" y="1414745"/>
              <a:ext cx="2172104" cy="1303517"/>
              <a:chOff x="440575" y="1414745"/>
              <a:chExt cx="2172104" cy="1303517"/>
            </a:xfrm>
          </p:grpSpPr>
          <p:grpSp>
            <p:nvGrpSpPr>
              <p:cNvPr id="76" name="Gruppo 75"/>
              <p:cNvGrpSpPr/>
              <p:nvPr/>
            </p:nvGrpSpPr>
            <p:grpSpPr>
              <a:xfrm>
                <a:off x="440575" y="1414745"/>
                <a:ext cx="2172104" cy="1303517"/>
                <a:chOff x="440575" y="1414745"/>
                <a:chExt cx="2172104" cy="1303517"/>
              </a:xfrm>
            </p:grpSpPr>
            <p:cxnSp>
              <p:nvCxnSpPr>
                <p:cNvPr id="68" name="Connettore diritto 67"/>
                <p:cNvCxnSpPr/>
                <p:nvPr/>
              </p:nvCxnSpPr>
              <p:spPr>
                <a:xfrm flipH="1">
                  <a:off x="440575" y="1414745"/>
                  <a:ext cx="766062" cy="1303517"/>
                </a:xfrm>
                <a:prstGeom prst="line">
                  <a:avLst/>
                </a:prstGeom>
                <a:ln w="28575">
                  <a:solidFill>
                    <a:srgbClr val="A2020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ttore diritto 69"/>
                <p:cNvCxnSpPr/>
                <p:nvPr/>
              </p:nvCxnSpPr>
              <p:spPr>
                <a:xfrm>
                  <a:off x="448887" y="2718262"/>
                  <a:ext cx="1397730" cy="0"/>
                </a:xfrm>
                <a:prstGeom prst="line">
                  <a:avLst/>
                </a:prstGeom>
                <a:ln w="28575">
                  <a:solidFill>
                    <a:srgbClr val="A2020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ttore diritto 73"/>
                <p:cNvCxnSpPr/>
                <p:nvPr/>
              </p:nvCxnSpPr>
              <p:spPr>
                <a:xfrm flipH="1">
                  <a:off x="1846617" y="1414745"/>
                  <a:ext cx="766062" cy="1303517"/>
                </a:xfrm>
                <a:prstGeom prst="line">
                  <a:avLst/>
                </a:prstGeom>
                <a:ln w="28575">
                  <a:solidFill>
                    <a:srgbClr val="A2020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ttore diritto 74"/>
                <p:cNvCxnSpPr/>
                <p:nvPr/>
              </p:nvCxnSpPr>
              <p:spPr>
                <a:xfrm>
                  <a:off x="1214949" y="1414745"/>
                  <a:ext cx="1397730" cy="0"/>
                </a:xfrm>
                <a:prstGeom prst="line">
                  <a:avLst/>
                </a:prstGeom>
                <a:ln w="28575">
                  <a:solidFill>
                    <a:srgbClr val="A2020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7" name="Parallelogramma 76"/>
              <p:cNvSpPr/>
              <p:nvPr/>
            </p:nvSpPr>
            <p:spPr>
              <a:xfrm>
                <a:off x="575241" y="1462815"/>
                <a:ext cx="1932607" cy="1200374"/>
              </a:xfrm>
              <a:prstGeom prst="parallelogram">
                <a:avLst>
                  <a:gd name="adj" fmla="val 54598"/>
                </a:avLst>
              </a:prstGeom>
              <a:pattFill prst="pct5">
                <a:fgClr>
                  <a:srgbClr val="C0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uppo 86"/>
            <p:cNvGrpSpPr/>
            <p:nvPr/>
          </p:nvGrpSpPr>
          <p:grpSpPr>
            <a:xfrm>
              <a:off x="5706484" y="1173387"/>
              <a:ext cx="2601330" cy="2538117"/>
              <a:chOff x="5844704" y="1173387"/>
              <a:chExt cx="1865828" cy="1820488"/>
            </a:xfrm>
          </p:grpSpPr>
          <p:pic>
            <p:nvPicPr>
              <p:cNvPr id="38" name="Immagine 3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44704" y="1173387"/>
                <a:ext cx="1865828" cy="1820488"/>
              </a:xfrm>
              <a:prstGeom prst="rect">
                <a:avLst/>
              </a:prstGeom>
            </p:spPr>
          </p:pic>
          <p:sp>
            <p:nvSpPr>
              <p:cNvPr id="86" name="Rettangolo 85"/>
              <p:cNvSpPr/>
              <p:nvPr/>
            </p:nvSpPr>
            <p:spPr>
              <a:xfrm>
                <a:off x="6392487" y="1339021"/>
                <a:ext cx="102722" cy="1237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uppo 94"/>
            <p:cNvGrpSpPr/>
            <p:nvPr/>
          </p:nvGrpSpPr>
          <p:grpSpPr>
            <a:xfrm>
              <a:off x="193251" y="3711504"/>
              <a:ext cx="8114563" cy="2485089"/>
              <a:chOff x="112039" y="3838383"/>
              <a:chExt cx="8125527" cy="2485089"/>
            </a:xfrm>
          </p:grpSpPr>
          <p:grpSp>
            <p:nvGrpSpPr>
              <p:cNvPr id="94" name="Gruppo 93"/>
              <p:cNvGrpSpPr/>
              <p:nvPr/>
            </p:nvGrpSpPr>
            <p:grpSpPr>
              <a:xfrm>
                <a:off x="112039" y="3838383"/>
                <a:ext cx="5594445" cy="2485089"/>
                <a:chOff x="112039" y="3838383"/>
                <a:chExt cx="5594445" cy="2485089"/>
              </a:xfrm>
            </p:grpSpPr>
            <p:grpSp>
              <p:nvGrpSpPr>
                <p:cNvPr id="89" name="Gruppo 88"/>
                <p:cNvGrpSpPr/>
                <p:nvPr/>
              </p:nvGrpSpPr>
              <p:grpSpPr>
                <a:xfrm>
                  <a:off x="112039" y="3838383"/>
                  <a:ext cx="2859010" cy="2485087"/>
                  <a:chOff x="305460" y="3988580"/>
                  <a:chExt cx="1956035" cy="1700210"/>
                </a:xfrm>
              </p:grpSpPr>
              <p:pic>
                <p:nvPicPr>
                  <p:cNvPr id="56" name="Immagine 55"/>
                  <p:cNvPicPr>
                    <a:picLocks noChangeAspect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b="-4"/>
                  <a:stretch/>
                </p:blipFill>
                <p:spPr>
                  <a:xfrm>
                    <a:off x="305460" y="3988580"/>
                    <a:ext cx="1956035" cy="1700210"/>
                  </a:xfrm>
                  <a:prstGeom prst="rect">
                    <a:avLst/>
                  </a:prstGeom>
                </p:spPr>
              </p:pic>
              <p:sp>
                <p:nvSpPr>
                  <p:cNvPr id="88" name="Rettangolo 87"/>
                  <p:cNvSpPr/>
                  <p:nvPr/>
                </p:nvSpPr>
                <p:spPr>
                  <a:xfrm>
                    <a:off x="823606" y="4021779"/>
                    <a:ext cx="185708" cy="17423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uppo 90"/>
                <p:cNvGrpSpPr/>
                <p:nvPr/>
              </p:nvGrpSpPr>
              <p:grpSpPr>
                <a:xfrm>
                  <a:off x="2959330" y="3838386"/>
                  <a:ext cx="2747154" cy="2485086"/>
                  <a:chOff x="2623293" y="3838385"/>
                  <a:chExt cx="1956035" cy="1769436"/>
                </a:xfrm>
              </p:grpSpPr>
              <p:pic>
                <p:nvPicPr>
                  <p:cNvPr id="57" name="Immagine 56"/>
                  <p:cNvPicPr>
                    <a:picLocks noChangeAspect="1"/>
                  </p:cNvPicPr>
                  <p:nvPr/>
                </p:nvPicPr>
                <p:blipFill rotWithShape="1"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623293" y="3838385"/>
                    <a:ext cx="1956035" cy="1769436"/>
                  </a:xfrm>
                  <a:prstGeom prst="rect">
                    <a:avLst/>
                  </a:prstGeom>
                </p:spPr>
              </p:pic>
              <p:sp>
                <p:nvSpPr>
                  <p:cNvPr id="90" name="Rettangolo 89"/>
                  <p:cNvSpPr/>
                  <p:nvPr/>
                </p:nvSpPr>
                <p:spPr>
                  <a:xfrm>
                    <a:off x="3273239" y="3962942"/>
                    <a:ext cx="60691" cy="871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" name="Gruppo 92"/>
              <p:cNvGrpSpPr/>
              <p:nvPr/>
            </p:nvGrpSpPr>
            <p:grpSpPr>
              <a:xfrm>
                <a:off x="5706484" y="3838384"/>
                <a:ext cx="2531082" cy="2485087"/>
                <a:chOff x="5050126" y="3838384"/>
                <a:chExt cx="1865828" cy="1831922"/>
              </a:xfrm>
            </p:grpSpPr>
            <p:pic>
              <p:nvPicPr>
                <p:cNvPr id="55" name="Immagine 54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050126" y="3838384"/>
                  <a:ext cx="1865828" cy="1831922"/>
                </a:xfrm>
                <a:prstGeom prst="rect">
                  <a:avLst/>
                </a:prstGeom>
              </p:spPr>
            </p:pic>
            <p:sp>
              <p:nvSpPr>
                <p:cNvPr id="92" name="Rettangolo 91"/>
                <p:cNvSpPr/>
                <p:nvPr/>
              </p:nvSpPr>
              <p:spPr>
                <a:xfrm>
                  <a:off x="5619404" y="3942430"/>
                  <a:ext cx="87080" cy="1076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9" name="Gruppo 108"/>
          <p:cNvGrpSpPr/>
          <p:nvPr/>
        </p:nvGrpSpPr>
        <p:grpSpPr>
          <a:xfrm>
            <a:off x="469711" y="6383819"/>
            <a:ext cx="2642429" cy="301919"/>
            <a:chOff x="981307" y="6390717"/>
            <a:chExt cx="2642429" cy="301919"/>
          </a:xfrm>
        </p:grpSpPr>
        <p:sp>
          <p:nvSpPr>
            <p:cNvPr id="102" name="Rettangolo 101"/>
            <p:cNvSpPr/>
            <p:nvPr/>
          </p:nvSpPr>
          <p:spPr>
            <a:xfrm>
              <a:off x="3379117" y="6400801"/>
              <a:ext cx="244619" cy="490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ttangolo 96"/>
            <p:cNvSpPr/>
            <p:nvPr/>
          </p:nvSpPr>
          <p:spPr>
            <a:xfrm>
              <a:off x="981307" y="6400801"/>
              <a:ext cx="244619" cy="490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ttangolo 97"/>
            <p:cNvSpPr/>
            <p:nvPr/>
          </p:nvSpPr>
          <p:spPr>
            <a:xfrm>
              <a:off x="1339083" y="6400801"/>
              <a:ext cx="400091" cy="490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ttangolo 98"/>
            <p:cNvSpPr/>
            <p:nvPr/>
          </p:nvSpPr>
          <p:spPr>
            <a:xfrm>
              <a:off x="1848579" y="6400801"/>
              <a:ext cx="391867" cy="490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ttangolo 99"/>
            <p:cNvSpPr/>
            <p:nvPr/>
          </p:nvSpPr>
          <p:spPr>
            <a:xfrm>
              <a:off x="2361397" y="6400801"/>
              <a:ext cx="391867" cy="490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ttangolo 100"/>
            <p:cNvSpPr/>
            <p:nvPr/>
          </p:nvSpPr>
          <p:spPr>
            <a:xfrm>
              <a:off x="2867550" y="6400801"/>
              <a:ext cx="403239" cy="570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uppo 52"/>
            <p:cNvGrpSpPr/>
            <p:nvPr/>
          </p:nvGrpSpPr>
          <p:grpSpPr>
            <a:xfrm>
              <a:off x="1225926" y="6400801"/>
              <a:ext cx="2157355" cy="291835"/>
              <a:chOff x="1445175" y="6477283"/>
              <a:chExt cx="2157355" cy="291835"/>
            </a:xfrm>
            <a:solidFill>
              <a:srgbClr val="002060"/>
            </a:solidFill>
          </p:grpSpPr>
          <p:sp>
            <p:nvSpPr>
              <p:cNvPr id="48" name="Rettangolo 47"/>
              <p:cNvSpPr/>
              <p:nvPr/>
            </p:nvSpPr>
            <p:spPr>
              <a:xfrm>
                <a:off x="1445175" y="6477283"/>
                <a:ext cx="109405" cy="277000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ttangolo 48"/>
              <p:cNvSpPr/>
              <p:nvPr/>
            </p:nvSpPr>
            <p:spPr>
              <a:xfrm>
                <a:off x="1958423" y="6477283"/>
                <a:ext cx="109405" cy="283253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ttangolo 49"/>
              <p:cNvSpPr/>
              <p:nvPr/>
            </p:nvSpPr>
            <p:spPr>
              <a:xfrm>
                <a:off x="2459695" y="6477283"/>
                <a:ext cx="121381" cy="291835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ttangolo 50"/>
              <p:cNvSpPr/>
              <p:nvPr/>
            </p:nvSpPr>
            <p:spPr>
              <a:xfrm>
                <a:off x="2972943" y="6477283"/>
                <a:ext cx="108367" cy="283743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ttangolo 51"/>
              <p:cNvSpPr/>
              <p:nvPr/>
            </p:nvSpPr>
            <p:spPr>
              <a:xfrm>
                <a:off x="3486192" y="6477284"/>
                <a:ext cx="116338" cy="291834"/>
              </a:xfrm>
              <a:prstGeom prst="rect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4" name="Connettore diritto 103"/>
            <p:cNvCxnSpPr/>
            <p:nvPr/>
          </p:nvCxnSpPr>
          <p:spPr>
            <a:xfrm>
              <a:off x="981307" y="6390717"/>
              <a:ext cx="2642429" cy="221"/>
            </a:xfrm>
            <a:prstGeom prst="line">
              <a:avLst/>
            </a:prstGeom>
            <a:ln w="95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CasellaDiTesto 109"/>
          <p:cNvSpPr txBox="1"/>
          <p:nvPr/>
        </p:nvSpPr>
        <p:spPr>
          <a:xfrm>
            <a:off x="3409311" y="6455661"/>
            <a:ext cx="5614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2060"/>
                </a:solidFill>
                <a:cs typeface="Arial" panose="020B0604020202020204" pitchFamily="34" charset="0"/>
              </a:rPr>
              <a:t>ruolo dell’impalcato: chiudere la luce libera tra gli elementi dell’ordito</a:t>
            </a:r>
            <a:endParaRPr lang="en-US" sz="1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12" name="CasellaDiTesto 111"/>
          <p:cNvSpPr txBox="1"/>
          <p:nvPr/>
        </p:nvSpPr>
        <p:spPr>
          <a:xfrm>
            <a:off x="3463077" y="6145478"/>
            <a:ext cx="234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sezione resistente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5C75132D-146F-8B55-562F-B97BBBB4FB80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602489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uppo 1">
            <a:extLst>
              <a:ext uri="{FF2B5EF4-FFF2-40B4-BE49-F238E27FC236}">
                <a16:creationId xmlns:a16="http://schemas.microsoft.com/office/drawing/2014/main" id="{93730EE2-E407-C176-ED3C-9B2D9F31DCA7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550988"/>
            <a:ext cx="7793038" cy="5302250"/>
            <a:chOff x="334418" y="386948"/>
            <a:chExt cx="7594375" cy="5166537"/>
          </a:xfrm>
        </p:grpSpPr>
        <p:pic>
          <p:nvPicPr>
            <p:cNvPr id="10245" name="Immagine 3">
              <a:extLst>
                <a:ext uri="{FF2B5EF4-FFF2-40B4-BE49-F238E27FC236}">
                  <a16:creationId xmlns:a16="http://schemas.microsoft.com/office/drawing/2014/main" id="{79545DB6-3563-F3E4-9EFB-05DD5EAD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890" y="386948"/>
              <a:ext cx="3874903" cy="516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Immagine 4">
              <a:extLst>
                <a:ext uri="{FF2B5EF4-FFF2-40B4-BE49-F238E27FC236}">
                  <a16:creationId xmlns:a16="http://schemas.microsoft.com/office/drawing/2014/main" id="{C2C50152-C767-5712-0F8B-D65C4CDF5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418" y="399852"/>
              <a:ext cx="3422935" cy="5153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3" name="CasellaDiTesto 8">
            <a:extLst>
              <a:ext uri="{FF2B5EF4-FFF2-40B4-BE49-F238E27FC236}">
                <a16:creationId xmlns:a16="http://schemas.microsoft.com/office/drawing/2014/main" id="{1DC680F4-FAF1-8F11-BD6B-82DBB2344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8325"/>
            <a:ext cx="90360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SOLUZIONI TIPOLOGICHE PER SOLAI DI GRANDI LUCI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Grigliato di travi e piastra</a:t>
            </a:r>
            <a:endParaRPr lang="en-US" altLang="en-US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982B39A0-C09A-7A07-E825-E8561426296C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ttangolo 2"/>
          <p:cNvSpPr>
            <a:spLocks noChangeArrowheads="1"/>
          </p:cNvSpPr>
          <p:nvPr/>
        </p:nvSpPr>
        <p:spPr bwMode="auto">
          <a:xfrm>
            <a:off x="4211638" y="4437063"/>
            <a:ext cx="100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latin typeface="+mn-lt"/>
            </a:endParaRPr>
          </a:p>
        </p:txBody>
      </p:sp>
      <p:sp>
        <p:nvSpPr>
          <p:cNvPr id="7171" name="Rettangolo 4"/>
          <p:cNvSpPr>
            <a:spLocks noChangeArrowheads="1"/>
          </p:cNvSpPr>
          <p:nvPr/>
        </p:nvSpPr>
        <p:spPr bwMode="auto">
          <a:xfrm>
            <a:off x="6372225" y="981075"/>
            <a:ext cx="936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latin typeface="+mn-lt"/>
            </a:endParaRPr>
          </a:p>
        </p:txBody>
      </p:sp>
      <p:sp>
        <p:nvSpPr>
          <p:cNvPr id="50182" name="CasellaDiTesto 15"/>
          <p:cNvSpPr txBox="1">
            <a:spLocks noChangeArrowheads="1"/>
          </p:cNvSpPr>
          <p:nvPr/>
        </p:nvSpPr>
        <p:spPr bwMode="auto">
          <a:xfrm>
            <a:off x="1257300" y="600075"/>
            <a:ext cx="6697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 dirty="0">
                <a:solidFill>
                  <a:srgbClr val="A20202"/>
                </a:solidFill>
                <a:latin typeface="+mn-lt"/>
                <a:ea typeface="Calibri" panose="020F0502020204030204" pitchFamily="34" charset="0"/>
                <a:cs typeface="Consolas" panose="020B0609020204030204" pitchFamily="49" charset="0"/>
              </a:rPr>
              <a:t>STRATO DI LIVELLAMENTO</a:t>
            </a:r>
          </a:p>
        </p:txBody>
      </p:sp>
      <p:sp>
        <p:nvSpPr>
          <p:cNvPr id="7173" name="Rettangolo 22"/>
          <p:cNvSpPr>
            <a:spLocks noChangeArrowheads="1"/>
          </p:cNvSpPr>
          <p:nvPr/>
        </p:nvSpPr>
        <p:spPr bwMode="auto">
          <a:xfrm>
            <a:off x="8359775" y="2749550"/>
            <a:ext cx="315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latin typeface="+mn-lt"/>
              <a:ea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7174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1085850"/>
            <a:ext cx="334803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1085850"/>
            <a:ext cx="57150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Immagin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7338" y="4365625"/>
            <a:ext cx="50466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CasellaDiTesto 6"/>
          <p:cNvSpPr txBox="1">
            <a:spLocks noChangeArrowheads="1"/>
          </p:cNvSpPr>
          <p:nvPr/>
        </p:nvSpPr>
        <p:spPr bwMode="auto">
          <a:xfrm>
            <a:off x="287338" y="4659313"/>
            <a:ext cx="34925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rgbClr val="002060"/>
                </a:solidFill>
                <a:latin typeface="+mn-lt"/>
              </a:rPr>
              <a:t>massetti alleggeriti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rgbClr val="002060"/>
                </a:solidFill>
                <a:latin typeface="+mn-lt"/>
              </a:rPr>
              <a:t>massetti con materiali isolanti</a:t>
            </a:r>
            <a:endParaRPr lang="en-US" altLang="en-US" sz="18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178" name="CasellaDiTesto 15"/>
          <p:cNvSpPr txBox="1">
            <a:spLocks noChangeArrowheads="1"/>
          </p:cNvSpPr>
          <p:nvPr/>
        </p:nvSpPr>
        <p:spPr bwMode="auto">
          <a:xfrm>
            <a:off x="287338" y="5349875"/>
            <a:ext cx="3708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rgbClr val="002060"/>
                </a:solidFill>
                <a:latin typeface="+mn-lt"/>
              </a:rPr>
              <a:t>massetti a secco – </a:t>
            </a:r>
            <a:r>
              <a:rPr lang="it-IT" altLang="en-US" sz="1600" i="1">
                <a:solidFill>
                  <a:srgbClr val="002060"/>
                </a:solidFill>
                <a:latin typeface="+mn-lt"/>
              </a:rPr>
              <a:t>con pannelli o materiale sciolto</a:t>
            </a:r>
            <a:endParaRPr lang="en-US" altLang="en-US" sz="1600" i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179" name="CasellaDiTesto 16"/>
          <p:cNvSpPr txBox="1">
            <a:spLocks noChangeArrowheads="1"/>
          </p:cNvSpPr>
          <p:nvPr/>
        </p:nvSpPr>
        <p:spPr bwMode="auto">
          <a:xfrm>
            <a:off x="287338" y="6113463"/>
            <a:ext cx="349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800">
                <a:solidFill>
                  <a:srgbClr val="002060"/>
                </a:solidFill>
                <a:latin typeface="+mn-lt"/>
              </a:rPr>
              <a:t>spessori: da 6 a  10 cm</a:t>
            </a:r>
            <a:endParaRPr lang="en-US" altLang="en-US" sz="18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4F746CF7-54E5-76F6-E4D5-BCB0F5E40BE4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50867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5"/>
          <p:cNvSpPr txBox="1"/>
          <p:nvPr/>
        </p:nvSpPr>
        <p:spPr>
          <a:xfrm>
            <a:off x="6492935" y="3320778"/>
            <a:ext cx="2526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algn="l"/>
            <a:r>
              <a:rPr lang="it-IT" sz="2400" dirty="0">
                <a:latin typeface="+mn-lt"/>
                <a:cs typeface="Arial" panose="020B0604020202020204" pitchFamily="34" charset="0"/>
              </a:rPr>
              <a:t>PARTIZIONE</a:t>
            </a:r>
          </a:p>
          <a:p>
            <a:pPr algn="l"/>
            <a:r>
              <a:rPr lang="it-IT" sz="2400" dirty="0">
                <a:latin typeface="+mn-lt"/>
                <a:cs typeface="Arial" panose="020B0604020202020204" pitchFamily="34" charset="0"/>
              </a:rPr>
              <a:t>INTERNA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2816"/>
            <a:ext cx="6096000" cy="4572000"/>
          </a:xfrm>
          <a:prstGeom prst="rect">
            <a:avLst/>
          </a:prstGeom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CABC7C48-D06C-4F71-05A2-FF8600996F40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8AC0C9C-8477-E57B-B9AF-020CFD23B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CLASSIFICAZIONE DEL SISTEMA TECNOLOGICO</a:t>
            </a:r>
          </a:p>
        </p:txBody>
      </p:sp>
    </p:spTree>
    <p:extLst>
      <p:ext uri="{BB962C8B-B14F-4D97-AF65-F5344CB8AC3E}">
        <p14:creationId xmlns:p14="http://schemas.microsoft.com/office/powerpoint/2010/main" val="419653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ttangolo 4"/>
          <p:cNvSpPr>
            <a:spLocks noChangeArrowheads="1"/>
          </p:cNvSpPr>
          <p:nvPr/>
        </p:nvSpPr>
        <p:spPr bwMode="auto">
          <a:xfrm>
            <a:off x="6372225" y="981075"/>
            <a:ext cx="936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altLang="it-IT" sz="1800">
              <a:latin typeface="+mn-lt"/>
            </a:endParaRPr>
          </a:p>
        </p:txBody>
      </p:sp>
      <p:sp>
        <p:nvSpPr>
          <p:cNvPr id="10243" name="Rettangolo 22"/>
          <p:cNvSpPr>
            <a:spLocks noChangeArrowheads="1"/>
          </p:cNvSpPr>
          <p:nvPr/>
        </p:nvSpPr>
        <p:spPr bwMode="auto">
          <a:xfrm>
            <a:off x="8358188" y="2573338"/>
            <a:ext cx="315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it-IT" altLang="it-IT" sz="1800">
              <a:latin typeface="+mn-lt"/>
              <a:ea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244" name="CasellaDiTesto 12"/>
          <p:cNvSpPr txBox="1">
            <a:spLocks noChangeArrowheads="1"/>
          </p:cNvSpPr>
          <p:nvPr/>
        </p:nvSpPr>
        <p:spPr bwMode="auto">
          <a:xfrm>
            <a:off x="1141413" y="2151063"/>
            <a:ext cx="76327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en-US" sz="1800">
                <a:solidFill>
                  <a:srgbClr val="002060"/>
                </a:solidFill>
                <a:latin typeface="+mn-lt"/>
              </a:rPr>
              <a:t>Impedire il trasferimento diretto agli strati solidi sottostanti delle vibrazioni acustiche provocate da urti – </a:t>
            </a:r>
            <a:r>
              <a:rPr lang="it-IT" altLang="en-US" sz="1600" i="1">
                <a:solidFill>
                  <a:srgbClr val="002060"/>
                </a:solidFill>
                <a:latin typeface="+mn-lt"/>
              </a:rPr>
              <a:t>rumore da calpestio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it-IT" altLang="en-US" sz="1800">
                <a:solidFill>
                  <a:srgbClr val="002060"/>
                </a:solidFill>
                <a:latin typeface="+mn-lt"/>
              </a:rPr>
              <a:t>Impedire la trasmissione del rumore aereo</a:t>
            </a:r>
            <a:endParaRPr lang="en-US" altLang="en-US" sz="180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0182" name="CasellaDiTesto 15"/>
          <p:cNvSpPr txBox="1">
            <a:spLocks noChangeArrowheads="1"/>
          </p:cNvSpPr>
          <p:nvPr/>
        </p:nvSpPr>
        <p:spPr bwMode="auto">
          <a:xfrm>
            <a:off x="1273175" y="600075"/>
            <a:ext cx="6697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 dirty="0">
                <a:solidFill>
                  <a:srgbClr val="A20202"/>
                </a:solidFill>
                <a:latin typeface="+mn-lt"/>
                <a:ea typeface="Calibri" panose="020F0502020204030204" pitchFamily="34" charset="0"/>
                <a:cs typeface="Consolas" panose="020B0609020204030204" pitchFamily="49" charset="0"/>
              </a:rPr>
              <a:t>STRATI DI ISOLAMENTO</a:t>
            </a:r>
          </a:p>
        </p:txBody>
      </p:sp>
      <p:grpSp>
        <p:nvGrpSpPr>
          <p:cNvPr id="10246" name="Gruppo 7"/>
          <p:cNvGrpSpPr>
            <a:grpSpLocks/>
          </p:cNvGrpSpPr>
          <p:nvPr/>
        </p:nvGrpSpPr>
        <p:grpSpPr bwMode="auto">
          <a:xfrm>
            <a:off x="466725" y="1598613"/>
            <a:ext cx="8308975" cy="387798"/>
            <a:chOff x="467544" y="2047607"/>
            <a:chExt cx="8310173" cy="388067"/>
          </a:xfrm>
        </p:grpSpPr>
        <p:sp>
          <p:nvSpPr>
            <p:cNvPr id="10260" name="CasellaDiTesto 6"/>
            <p:cNvSpPr txBox="1">
              <a:spLocks noChangeArrowheads="1"/>
            </p:cNvSpPr>
            <p:nvPr/>
          </p:nvSpPr>
          <p:spPr bwMode="auto">
            <a:xfrm>
              <a:off x="467544" y="2047607"/>
              <a:ext cx="3492574" cy="38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solidFill>
                    <a:srgbClr val="A20202"/>
                  </a:solidFill>
                  <a:latin typeface="+mn-lt"/>
                </a:rPr>
                <a:t>ASSORBIMENTO ACUSTICO</a:t>
              </a:r>
              <a:endParaRPr lang="en-US" altLang="en-US" sz="1600" b="1">
                <a:solidFill>
                  <a:srgbClr val="A20202"/>
                </a:solidFill>
                <a:latin typeface="+mn-lt"/>
              </a:endParaRPr>
            </a:p>
          </p:txBody>
        </p:sp>
        <p:sp>
          <p:nvSpPr>
            <p:cNvPr id="10261" name="CasellaDiTesto 14"/>
            <p:cNvSpPr txBox="1">
              <a:spLocks noChangeArrowheads="1"/>
            </p:cNvSpPr>
            <p:nvPr/>
          </p:nvSpPr>
          <p:spPr bwMode="auto">
            <a:xfrm>
              <a:off x="4462908" y="2047607"/>
              <a:ext cx="4314809" cy="38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it-IT" altLang="en-US" sz="1600" b="1">
                  <a:solidFill>
                    <a:srgbClr val="A20202"/>
                  </a:solidFill>
                  <a:latin typeface="+mn-lt"/>
                </a:rPr>
                <a:t>AMMORTIZZAZIONE ACUSTICA</a:t>
              </a:r>
              <a:endParaRPr lang="en-US" altLang="en-US" sz="1600" b="1">
                <a:solidFill>
                  <a:srgbClr val="A20202"/>
                </a:solidFill>
                <a:latin typeface="+mn-lt"/>
              </a:endParaRPr>
            </a:p>
          </p:txBody>
        </p:sp>
      </p:grpSp>
      <p:sp>
        <p:nvSpPr>
          <p:cNvPr id="10247" name="CasellaDiTesto 17"/>
          <p:cNvSpPr txBox="1">
            <a:spLocks noChangeArrowheads="1"/>
          </p:cNvSpPr>
          <p:nvPr/>
        </p:nvSpPr>
        <p:spPr bwMode="auto">
          <a:xfrm>
            <a:off x="3130550" y="1117600"/>
            <a:ext cx="29813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002060"/>
                </a:solidFill>
                <a:latin typeface="+mn-lt"/>
              </a:rPr>
              <a:t>ISOLAMENTO ACUSTICO</a:t>
            </a:r>
            <a:endParaRPr lang="en-US" altLang="en-US" sz="1800" b="1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10248" name="Gruppo 3"/>
          <p:cNvGrpSpPr>
            <a:grpSpLocks/>
          </p:cNvGrpSpPr>
          <p:nvPr/>
        </p:nvGrpSpPr>
        <p:grpSpPr bwMode="auto">
          <a:xfrm>
            <a:off x="466725" y="3403600"/>
            <a:ext cx="8659813" cy="1073150"/>
            <a:chOff x="261856" y="3964136"/>
            <a:chExt cx="8659593" cy="1072936"/>
          </a:xfrm>
        </p:grpSpPr>
        <p:sp>
          <p:nvSpPr>
            <p:cNvPr id="10255" name="Rettangolo 2"/>
            <p:cNvSpPr>
              <a:spLocks noChangeArrowheads="1"/>
            </p:cNvSpPr>
            <p:nvPr/>
          </p:nvSpPr>
          <p:spPr bwMode="auto">
            <a:xfrm>
              <a:off x="4211638" y="4437063"/>
              <a:ext cx="1008062" cy="369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it-IT" altLang="it-IT" sz="1800">
                <a:latin typeface="+mn-lt"/>
              </a:endParaRPr>
            </a:p>
          </p:txBody>
        </p:sp>
        <p:sp>
          <p:nvSpPr>
            <p:cNvPr id="10256" name="CasellaDiTesto 18"/>
            <p:cNvSpPr txBox="1">
              <a:spLocks noChangeArrowheads="1"/>
            </p:cNvSpPr>
            <p:nvPr/>
          </p:nvSpPr>
          <p:spPr bwMode="auto">
            <a:xfrm>
              <a:off x="423620" y="3994657"/>
              <a:ext cx="3492574" cy="42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it-IT" altLang="en-US" sz="1800" b="1">
                  <a:solidFill>
                    <a:srgbClr val="002060"/>
                  </a:solidFill>
                  <a:latin typeface="+mn-lt"/>
                </a:rPr>
                <a:t>PAVIMENTO RESILIENTE</a:t>
              </a:r>
              <a:endParaRPr lang="en-US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0257" name="CasellaDiTesto 19"/>
            <p:cNvSpPr txBox="1">
              <a:spLocks noChangeArrowheads="1"/>
            </p:cNvSpPr>
            <p:nvPr/>
          </p:nvSpPr>
          <p:spPr bwMode="auto">
            <a:xfrm>
              <a:off x="4953936" y="3964136"/>
              <a:ext cx="3492574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it-IT" altLang="en-US" sz="1800" b="1">
                  <a:solidFill>
                    <a:srgbClr val="002060"/>
                  </a:solidFill>
                  <a:latin typeface="+mn-lt"/>
                </a:rPr>
                <a:t>PAVIMENTO GALLEGGIANTE</a:t>
              </a:r>
              <a:endParaRPr lang="en-US" altLang="en-US" sz="1800" b="1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0258" name="CasellaDiTesto 20"/>
            <p:cNvSpPr txBox="1">
              <a:spLocks noChangeArrowheads="1"/>
            </p:cNvSpPr>
            <p:nvPr/>
          </p:nvSpPr>
          <p:spPr bwMode="auto">
            <a:xfrm>
              <a:off x="261856" y="4427674"/>
              <a:ext cx="3816102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it-IT" altLang="en-US" sz="1400" dirty="0">
                  <a:solidFill>
                    <a:srgbClr val="002060"/>
                  </a:solidFill>
                  <a:latin typeface="+mn-lt"/>
                </a:rPr>
                <a:t>Rivestimento con strato smorzante </a:t>
              </a: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it-IT" altLang="en-US" sz="1400" dirty="0">
                  <a:solidFill>
                    <a:srgbClr val="002060"/>
                  </a:solidFill>
                  <a:latin typeface="+mn-lt"/>
                </a:rPr>
                <a:t>(pannello isolante in fibra minerale o naturale)</a:t>
              </a:r>
              <a:endParaRPr lang="en-US" altLang="en-US" sz="14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10259" name="CasellaDiTesto 21"/>
            <p:cNvSpPr txBox="1">
              <a:spLocks noChangeArrowheads="1"/>
            </p:cNvSpPr>
            <p:nvPr/>
          </p:nvSpPr>
          <p:spPr bwMode="auto">
            <a:xfrm>
              <a:off x="4478999" y="4427674"/>
              <a:ext cx="4442450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it-IT" altLang="en-US" sz="1400">
                  <a:solidFill>
                    <a:srgbClr val="002060"/>
                  </a:solidFill>
                  <a:latin typeface="+mn-lt"/>
                </a:rPr>
                <a:t>Inserimento strato di materiale elastico </a:t>
              </a: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it-IT" altLang="en-US" sz="1400">
                  <a:solidFill>
                    <a:srgbClr val="002060"/>
                  </a:solidFill>
                  <a:latin typeface="+mn-lt"/>
                </a:rPr>
                <a:t>tra solaio e massetto o massetto e pavimento</a:t>
              </a:r>
              <a:endParaRPr lang="en-US" altLang="en-US" sz="1400">
                <a:solidFill>
                  <a:srgbClr val="002060"/>
                </a:solidFill>
                <a:latin typeface="+mn-lt"/>
              </a:endParaRPr>
            </a:p>
          </p:txBody>
        </p:sp>
      </p:grpSp>
      <p:grpSp>
        <p:nvGrpSpPr>
          <p:cNvPr id="10249" name="Gruppo 4"/>
          <p:cNvGrpSpPr>
            <a:grpSpLocks/>
          </p:cNvGrpSpPr>
          <p:nvPr/>
        </p:nvGrpSpPr>
        <p:grpSpPr bwMode="auto">
          <a:xfrm>
            <a:off x="12700" y="4605338"/>
            <a:ext cx="9131300" cy="2625725"/>
            <a:chOff x="11911" y="4605924"/>
            <a:chExt cx="9132089" cy="2625139"/>
          </a:xfrm>
        </p:grpSpPr>
        <p:sp>
          <p:nvSpPr>
            <p:cNvPr id="10251" name="Rettangolo 22"/>
            <p:cNvSpPr>
              <a:spLocks noChangeArrowheads="1"/>
            </p:cNvSpPr>
            <p:nvPr/>
          </p:nvSpPr>
          <p:spPr bwMode="auto">
            <a:xfrm>
              <a:off x="8343900" y="6862763"/>
              <a:ext cx="31591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it-IT" altLang="it-IT" sz="1800">
                <a:latin typeface="Consolas" panose="020B0609020204030204" pitchFamily="49" charset="0"/>
                <a:ea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pic>
          <p:nvPicPr>
            <p:cNvPr id="10252" name="Immagine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096" y="4611397"/>
              <a:ext cx="3226904" cy="225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Immagin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398" y="4605924"/>
              <a:ext cx="2723339" cy="2250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Immagin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1" y="4605924"/>
              <a:ext cx="2903906" cy="225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257B2362-1EF3-6CBA-EC83-50BD300F1707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9349478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CasellaDiTesto 15"/>
          <p:cNvSpPr txBox="1">
            <a:spLocks noChangeArrowheads="1"/>
          </p:cNvSpPr>
          <p:nvPr/>
        </p:nvSpPr>
        <p:spPr bwMode="auto">
          <a:xfrm>
            <a:off x="1273175" y="417513"/>
            <a:ext cx="6697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 dirty="0">
                <a:solidFill>
                  <a:srgbClr val="A20202"/>
                </a:solidFill>
                <a:latin typeface="+mn-lt"/>
                <a:ea typeface="Calibri" panose="020F0502020204030204" pitchFamily="34" charset="0"/>
                <a:cs typeface="Consolas" panose="020B0609020204030204" pitchFamily="49" charset="0"/>
              </a:rPr>
              <a:t>PAVIMENTO</a:t>
            </a:r>
          </a:p>
        </p:txBody>
      </p:sp>
      <p:sp>
        <p:nvSpPr>
          <p:cNvPr id="12291" name="CasellaDiTesto 18"/>
          <p:cNvSpPr txBox="1">
            <a:spLocks noChangeArrowheads="1"/>
          </p:cNvSpPr>
          <p:nvPr/>
        </p:nvSpPr>
        <p:spPr bwMode="auto">
          <a:xfrm>
            <a:off x="504825" y="2484438"/>
            <a:ext cx="2357438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002060"/>
                </a:solidFill>
              </a:rPr>
              <a:t>PAVIMENTO CONTINUO</a:t>
            </a:r>
            <a:endParaRPr lang="en-US" altLang="en-US" sz="1800" b="1">
              <a:solidFill>
                <a:srgbClr val="002060"/>
              </a:solidFill>
            </a:endParaRPr>
          </a:p>
        </p:txBody>
      </p:sp>
      <p:sp>
        <p:nvSpPr>
          <p:cNvPr id="12292" name="CasellaDiTesto 19"/>
          <p:cNvSpPr txBox="1">
            <a:spLocks noChangeArrowheads="1"/>
          </p:cNvSpPr>
          <p:nvPr/>
        </p:nvSpPr>
        <p:spPr bwMode="auto">
          <a:xfrm>
            <a:off x="503238" y="5351463"/>
            <a:ext cx="248443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it-IT" altLang="en-US" sz="1800" b="1">
                <a:solidFill>
                  <a:srgbClr val="002060"/>
                </a:solidFill>
              </a:rPr>
              <a:t>PAVIMENTO DISCONTINUO</a:t>
            </a:r>
            <a:endParaRPr lang="en-US" altLang="en-US" sz="1800" b="1">
              <a:solidFill>
                <a:srgbClr val="002060"/>
              </a:solidFill>
            </a:endParaRPr>
          </a:p>
        </p:txBody>
      </p:sp>
      <p:sp>
        <p:nvSpPr>
          <p:cNvPr id="12293" name="Rettangolo 22"/>
          <p:cNvSpPr>
            <a:spLocks noChangeArrowheads="1"/>
          </p:cNvSpPr>
          <p:nvPr/>
        </p:nvSpPr>
        <p:spPr bwMode="auto">
          <a:xfrm>
            <a:off x="8343900" y="6862763"/>
            <a:ext cx="315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latin typeface="Consolas" panose="020B0609020204030204" pitchFamily="49" charset="0"/>
              <a:ea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2294" name="Connettore diritto 9"/>
          <p:cNvCxnSpPr>
            <a:cxnSpLocks noChangeShapeType="1"/>
            <a:stCxn id="12313" idx="3"/>
          </p:cNvCxnSpPr>
          <p:nvPr/>
        </p:nvCxnSpPr>
        <p:spPr bwMode="auto">
          <a:xfrm flipV="1">
            <a:off x="5653088" y="1192213"/>
            <a:ext cx="906462" cy="0"/>
          </a:xfrm>
          <a:prstGeom prst="line">
            <a:avLst/>
          </a:prstGeom>
          <a:noFill/>
          <a:ln w="952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5" name="Connettore diritto 33"/>
          <p:cNvCxnSpPr>
            <a:cxnSpLocks noChangeShapeType="1"/>
          </p:cNvCxnSpPr>
          <p:nvPr/>
        </p:nvCxnSpPr>
        <p:spPr bwMode="auto">
          <a:xfrm flipV="1">
            <a:off x="5653088" y="2149475"/>
            <a:ext cx="906462" cy="0"/>
          </a:xfrm>
          <a:prstGeom prst="line">
            <a:avLst/>
          </a:prstGeom>
          <a:noFill/>
          <a:ln w="952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6" name="Connettore diritto 34"/>
          <p:cNvCxnSpPr>
            <a:cxnSpLocks noChangeShapeType="1"/>
          </p:cNvCxnSpPr>
          <p:nvPr/>
        </p:nvCxnSpPr>
        <p:spPr bwMode="auto">
          <a:xfrm flipV="1">
            <a:off x="5653088" y="2962275"/>
            <a:ext cx="906462" cy="1588"/>
          </a:xfrm>
          <a:prstGeom prst="line">
            <a:avLst/>
          </a:prstGeom>
          <a:noFill/>
          <a:ln w="952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7" name="Connettore diritto 35"/>
          <p:cNvCxnSpPr>
            <a:cxnSpLocks noChangeShapeType="1"/>
          </p:cNvCxnSpPr>
          <p:nvPr/>
        </p:nvCxnSpPr>
        <p:spPr bwMode="auto">
          <a:xfrm flipV="1">
            <a:off x="5653088" y="3776663"/>
            <a:ext cx="906462" cy="0"/>
          </a:xfrm>
          <a:prstGeom prst="line">
            <a:avLst/>
          </a:prstGeom>
          <a:noFill/>
          <a:ln w="9525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8" name="Parentesi quadra aperta 10"/>
          <p:cNvSpPr>
            <a:spLocks/>
          </p:cNvSpPr>
          <p:nvPr/>
        </p:nvSpPr>
        <p:spPr bwMode="auto">
          <a:xfrm>
            <a:off x="3092450" y="960438"/>
            <a:ext cx="239713" cy="2990850"/>
          </a:xfrm>
          <a:prstGeom prst="leftBracket">
            <a:avLst>
              <a:gd name="adj" fmla="val 83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12299" name="Gruppo 30"/>
          <p:cNvGrpSpPr>
            <a:grpSpLocks/>
          </p:cNvGrpSpPr>
          <p:nvPr/>
        </p:nvGrpSpPr>
        <p:grpSpPr bwMode="auto">
          <a:xfrm>
            <a:off x="2747963" y="319088"/>
            <a:ext cx="6270625" cy="6392862"/>
            <a:chOff x="2747605" y="319540"/>
            <a:chExt cx="6271455" cy="6392274"/>
          </a:xfrm>
        </p:grpSpPr>
        <p:grpSp>
          <p:nvGrpSpPr>
            <p:cNvPr id="12301" name="Gruppo 2"/>
            <p:cNvGrpSpPr>
              <a:grpSpLocks/>
            </p:cNvGrpSpPr>
            <p:nvPr/>
          </p:nvGrpSpPr>
          <p:grpSpPr bwMode="auto">
            <a:xfrm>
              <a:off x="6300192" y="319540"/>
              <a:ext cx="2718868" cy="3891770"/>
              <a:chOff x="6372225" y="494469"/>
              <a:chExt cx="2718868" cy="3891770"/>
            </a:xfrm>
          </p:grpSpPr>
          <p:sp>
            <p:nvSpPr>
              <p:cNvPr id="12318" name="Rettangolo 4"/>
              <p:cNvSpPr>
                <a:spLocks noChangeArrowheads="1"/>
              </p:cNvSpPr>
              <p:nvPr/>
            </p:nvSpPr>
            <p:spPr bwMode="auto">
              <a:xfrm>
                <a:off x="6372225" y="981075"/>
                <a:ext cx="936625" cy="503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/>
              </a:p>
            </p:txBody>
          </p:sp>
          <p:sp>
            <p:nvSpPr>
              <p:cNvPr id="12319" name="Rettangolo 22"/>
              <p:cNvSpPr>
                <a:spLocks noChangeArrowheads="1"/>
              </p:cNvSpPr>
              <p:nvPr/>
            </p:nvSpPr>
            <p:spPr bwMode="auto">
              <a:xfrm>
                <a:off x="8359775" y="2749550"/>
                <a:ext cx="315913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it-IT" altLang="it-IT" sz="1800">
                  <a:latin typeface="Consolas" panose="020B0609020204030204" pitchFamily="49" charset="0"/>
                  <a:ea typeface="Consolas" panose="020B0609020204030204" pitchFamily="49" charset="0"/>
                  <a:cs typeface="Consolas" panose="020B0609020204030204" pitchFamily="49" charset="0"/>
                </a:endParaRPr>
              </a:p>
            </p:txBody>
          </p:sp>
          <p:sp>
            <p:nvSpPr>
              <p:cNvPr id="12320" name="CasellaDiTesto 20"/>
              <p:cNvSpPr txBox="1">
                <a:spLocks noChangeArrowheads="1"/>
              </p:cNvSpPr>
              <p:nvPr/>
            </p:nvSpPr>
            <p:spPr bwMode="auto">
              <a:xfrm>
                <a:off x="6631337" y="494469"/>
                <a:ext cx="2044351" cy="142192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a smalto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cementizio bitumIoso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cementizio resinoso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a spolvero 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a riporto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a riporto corazzato</a:t>
                </a:r>
              </a:p>
            </p:txBody>
          </p:sp>
          <p:sp>
            <p:nvSpPr>
              <p:cNvPr id="12321" name="CasellaDiTesto 20"/>
              <p:cNvSpPr txBox="1">
                <a:spLocks noChangeArrowheads="1"/>
              </p:cNvSpPr>
              <p:nvPr/>
            </p:nvSpPr>
            <p:spPr bwMode="auto">
              <a:xfrm>
                <a:off x="6631337" y="3629109"/>
                <a:ext cx="1747476" cy="75713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linoleum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gomma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PVC</a:t>
                </a:r>
              </a:p>
            </p:txBody>
          </p:sp>
          <p:sp>
            <p:nvSpPr>
              <p:cNvPr id="12322" name="CasellaDiTesto 20"/>
              <p:cNvSpPr txBox="1">
                <a:spLocks noChangeArrowheads="1"/>
              </p:cNvSpPr>
              <p:nvPr/>
            </p:nvSpPr>
            <p:spPr bwMode="auto">
              <a:xfrm>
                <a:off x="6631337" y="2805829"/>
                <a:ext cx="2459756" cy="75713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a impregnazione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a film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autolivellante</a:t>
                </a:r>
              </a:p>
            </p:txBody>
          </p:sp>
          <p:sp>
            <p:nvSpPr>
              <p:cNvPr id="12323" name="CasellaDiTesto 20"/>
              <p:cNvSpPr txBox="1">
                <a:spLocks noChangeArrowheads="1"/>
              </p:cNvSpPr>
              <p:nvPr/>
            </p:nvSpPr>
            <p:spPr bwMode="auto">
              <a:xfrm>
                <a:off x="6631337" y="1982548"/>
                <a:ext cx="2459756" cy="75713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battuto alla veneziana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mosaico </a:t>
                </a:r>
              </a:p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200">
                    <a:solidFill>
                      <a:srgbClr val="002060"/>
                    </a:solidFill>
                  </a:rPr>
                  <a:t>palladiana</a:t>
                </a:r>
              </a:p>
            </p:txBody>
          </p:sp>
        </p:grpSp>
        <p:grpSp>
          <p:nvGrpSpPr>
            <p:cNvPr id="12302" name="Gruppo 3"/>
            <p:cNvGrpSpPr>
              <a:grpSpLocks/>
            </p:cNvGrpSpPr>
            <p:nvPr/>
          </p:nvGrpSpPr>
          <p:grpSpPr bwMode="auto">
            <a:xfrm>
              <a:off x="3507816" y="1028943"/>
              <a:ext cx="3606825" cy="5682871"/>
              <a:chOff x="3255914" y="1132103"/>
              <a:chExt cx="3606825" cy="5682871"/>
            </a:xfrm>
          </p:grpSpPr>
          <p:grpSp>
            <p:nvGrpSpPr>
              <p:cNvPr id="12307" name="Gruppo 1"/>
              <p:cNvGrpSpPr>
                <a:grpSpLocks/>
              </p:cNvGrpSpPr>
              <p:nvPr/>
            </p:nvGrpSpPr>
            <p:grpSpPr bwMode="auto">
              <a:xfrm>
                <a:off x="3255914" y="1132103"/>
                <a:ext cx="2145553" cy="3402440"/>
                <a:chOff x="3277618" y="1132103"/>
                <a:chExt cx="2145553" cy="3402440"/>
              </a:xfrm>
            </p:grpSpPr>
            <p:sp>
              <p:nvSpPr>
                <p:cNvPr id="12313" name="CasellaDiTesto 20"/>
                <p:cNvSpPr txBox="1">
                  <a:spLocks noChangeArrowheads="1"/>
                </p:cNvSpPr>
                <p:nvPr/>
              </p:nvSpPr>
              <p:spPr bwMode="auto">
                <a:xfrm>
                  <a:off x="3277618" y="1132103"/>
                  <a:ext cx="2145553" cy="327077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altLang="en-US" sz="1400" dirty="0">
                      <a:solidFill>
                        <a:srgbClr val="002060"/>
                      </a:solidFill>
                    </a:rPr>
                    <a:t>Rivestimento cementizio</a:t>
                  </a:r>
                  <a:endParaRPr lang="en-US" altLang="en-US" sz="14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314" name="CasellaDiTesto 20"/>
                <p:cNvSpPr txBox="1">
                  <a:spLocks noChangeArrowheads="1"/>
                </p:cNvSpPr>
                <p:nvPr/>
              </p:nvSpPr>
              <p:spPr bwMode="auto">
                <a:xfrm>
                  <a:off x="3277618" y="2092859"/>
                  <a:ext cx="2145553" cy="327077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altLang="en-US" sz="1400">
                      <a:solidFill>
                        <a:srgbClr val="002060"/>
                      </a:solidFill>
                    </a:rPr>
                    <a:t>Rivestimento lapideo</a:t>
                  </a:r>
                  <a:endParaRPr lang="en-US" altLang="en-US" sz="14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315" name="CasellaDiTesto 20"/>
                <p:cNvSpPr txBox="1">
                  <a:spLocks noChangeArrowheads="1"/>
                </p:cNvSpPr>
                <p:nvPr/>
              </p:nvSpPr>
              <p:spPr bwMode="auto">
                <a:xfrm>
                  <a:off x="3277618" y="2882542"/>
                  <a:ext cx="2145553" cy="327077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altLang="en-US" sz="1400">
                      <a:solidFill>
                        <a:srgbClr val="002060"/>
                      </a:solidFill>
                    </a:rPr>
                    <a:t>Rivestimento resinoso</a:t>
                  </a:r>
                  <a:endParaRPr lang="en-US" altLang="en-US" sz="14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316" name="CasellaDiTesto 20"/>
                <p:cNvSpPr txBox="1">
                  <a:spLocks noChangeArrowheads="1"/>
                </p:cNvSpPr>
                <p:nvPr/>
              </p:nvSpPr>
              <p:spPr bwMode="auto">
                <a:xfrm>
                  <a:off x="3277618" y="3686418"/>
                  <a:ext cx="2145553" cy="327077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altLang="en-US" sz="1400">
                      <a:solidFill>
                        <a:srgbClr val="002060"/>
                      </a:solidFill>
                    </a:rPr>
                    <a:t>Rivestimento resiliente</a:t>
                  </a:r>
                  <a:endParaRPr lang="en-US" altLang="en-US" sz="140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317" name="CasellaDiTesto 21"/>
                <p:cNvSpPr txBox="1">
                  <a:spLocks noChangeArrowheads="1"/>
                </p:cNvSpPr>
                <p:nvPr/>
              </p:nvSpPr>
              <p:spPr bwMode="auto">
                <a:xfrm>
                  <a:off x="3277618" y="4207466"/>
                  <a:ext cx="2145553" cy="327077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altLang="en-US" sz="1400">
                      <a:solidFill>
                        <a:srgbClr val="002060"/>
                      </a:solidFill>
                    </a:rPr>
                    <a:t>Rivestimento tessile</a:t>
                  </a:r>
                  <a:endParaRPr lang="en-US" altLang="en-US" sz="140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2308" name="CasellaDiTesto 25"/>
              <p:cNvSpPr txBox="1">
                <a:spLocks noChangeArrowheads="1"/>
              </p:cNvSpPr>
              <p:nvPr/>
            </p:nvSpPr>
            <p:spPr bwMode="auto">
              <a:xfrm>
                <a:off x="3255914" y="4750001"/>
                <a:ext cx="2145553" cy="350865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400">
                    <a:solidFill>
                      <a:srgbClr val="002060"/>
                    </a:solidFill>
                  </a:rPr>
                  <a:t>Rivestimento ceramico</a:t>
                </a:r>
                <a:endParaRPr lang="en-US" altLang="en-US" sz="1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2309" name="CasellaDiTesto 26"/>
              <p:cNvSpPr txBox="1">
                <a:spLocks noChangeArrowheads="1"/>
              </p:cNvSpPr>
              <p:nvPr/>
            </p:nvSpPr>
            <p:spPr bwMode="auto">
              <a:xfrm>
                <a:off x="3255914" y="6035582"/>
                <a:ext cx="3606825" cy="35086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400">
                    <a:solidFill>
                      <a:srgbClr val="002060"/>
                    </a:solidFill>
                  </a:rPr>
                  <a:t>Rivestimento lapideo in conglomerato</a:t>
                </a:r>
                <a:endParaRPr lang="en-US" altLang="en-US" sz="1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2310" name="CasellaDiTesto 27"/>
              <p:cNvSpPr txBox="1">
                <a:spLocks noChangeArrowheads="1"/>
              </p:cNvSpPr>
              <p:nvPr/>
            </p:nvSpPr>
            <p:spPr bwMode="auto">
              <a:xfrm>
                <a:off x="3255914" y="6464109"/>
                <a:ext cx="2145553" cy="35086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400">
                    <a:solidFill>
                      <a:srgbClr val="002060"/>
                    </a:solidFill>
                  </a:rPr>
                  <a:t>Rivestimento ligneo</a:t>
                </a:r>
                <a:endParaRPr lang="en-US" altLang="en-US" sz="1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2311" name="CasellaDiTesto 28"/>
              <p:cNvSpPr txBox="1">
                <a:spLocks noChangeArrowheads="1"/>
              </p:cNvSpPr>
              <p:nvPr/>
            </p:nvSpPr>
            <p:spPr bwMode="auto">
              <a:xfrm>
                <a:off x="3255914" y="5178528"/>
                <a:ext cx="2145553" cy="35086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400">
                    <a:solidFill>
                      <a:srgbClr val="002060"/>
                    </a:solidFill>
                  </a:rPr>
                  <a:t>Rivestimento cementizio</a:t>
                </a:r>
                <a:endParaRPr lang="en-US" altLang="en-US" sz="1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2312" name="CasellaDiTesto 29"/>
              <p:cNvSpPr txBox="1">
                <a:spLocks noChangeArrowheads="1"/>
              </p:cNvSpPr>
              <p:nvPr/>
            </p:nvSpPr>
            <p:spPr bwMode="auto">
              <a:xfrm>
                <a:off x="3255914" y="5607055"/>
                <a:ext cx="3318793" cy="35086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400">
                    <a:solidFill>
                      <a:srgbClr val="002060"/>
                    </a:solidFill>
                  </a:rPr>
                  <a:t>Rivestimento lapideo di cava</a:t>
                </a:r>
                <a:endParaRPr lang="en-US" altLang="en-US" sz="14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2303" name="Parentesi quadra aperta 12"/>
            <p:cNvSpPr>
              <a:spLocks/>
            </p:cNvSpPr>
            <p:nvPr/>
          </p:nvSpPr>
          <p:spPr bwMode="auto">
            <a:xfrm>
              <a:off x="3092412" y="1028943"/>
              <a:ext cx="239368" cy="3402440"/>
            </a:xfrm>
            <a:prstGeom prst="leftBracket">
              <a:avLst>
                <a:gd name="adj" fmla="val 8357"/>
              </a:avLst>
            </a:prstGeom>
            <a:noFill/>
            <a:ln w="9525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  <p:cxnSp>
          <p:nvCxnSpPr>
            <p:cNvPr id="12304" name="Connettore diritto 16"/>
            <p:cNvCxnSpPr>
              <a:cxnSpLocks noChangeShapeType="1"/>
              <a:endCxn id="12303" idx="1"/>
            </p:cNvCxnSpPr>
            <p:nvPr/>
          </p:nvCxnSpPr>
          <p:spPr bwMode="auto">
            <a:xfrm>
              <a:off x="2771800" y="2730163"/>
              <a:ext cx="320612" cy="0"/>
            </a:xfrm>
            <a:prstGeom prst="line">
              <a:avLst/>
            </a:prstGeom>
            <a:noFill/>
            <a:ln w="9525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5" name="Connettore diritto 44"/>
            <p:cNvCxnSpPr>
              <a:cxnSpLocks noChangeShapeType="1"/>
            </p:cNvCxnSpPr>
            <p:nvPr/>
          </p:nvCxnSpPr>
          <p:spPr bwMode="auto">
            <a:xfrm>
              <a:off x="2747605" y="5733256"/>
              <a:ext cx="320612" cy="0"/>
            </a:xfrm>
            <a:prstGeom prst="line">
              <a:avLst/>
            </a:prstGeom>
            <a:noFill/>
            <a:ln w="9525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06" name="Parentesi quadra aperta 45"/>
            <p:cNvSpPr>
              <a:spLocks/>
            </p:cNvSpPr>
            <p:nvPr/>
          </p:nvSpPr>
          <p:spPr bwMode="auto">
            <a:xfrm>
              <a:off x="3075302" y="4646841"/>
              <a:ext cx="256478" cy="2064973"/>
            </a:xfrm>
            <a:prstGeom prst="leftBracket">
              <a:avLst>
                <a:gd name="adj" fmla="val 8349"/>
              </a:avLst>
            </a:prstGeom>
            <a:noFill/>
            <a:ln w="9525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F33AFD69-C8C9-86AA-3D6B-43D7FDA26249}"/>
              </a:ext>
            </a:extLst>
          </p:cNvPr>
          <p:cNvSpPr txBox="1">
            <a:spLocks/>
          </p:cNvSpPr>
          <p:nvPr/>
        </p:nvSpPr>
        <p:spPr>
          <a:xfrm>
            <a:off x="558602" y="80032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4186902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395288" y="908050"/>
            <a:ext cx="8099425" cy="5949950"/>
            <a:chOff x="34615" y="908050"/>
            <a:chExt cx="8099859" cy="5949950"/>
          </a:xfrm>
        </p:grpSpPr>
        <p:pic>
          <p:nvPicPr>
            <p:cNvPr id="13321" name="Immagin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5" y="908050"/>
              <a:ext cx="4462462" cy="594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Picture 6" descr="Limestone, pavimento in tessuto vinilico di 2tec2 | lartdevivre ...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908050"/>
              <a:ext cx="3346450" cy="594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0813" y="908050"/>
            <a:ext cx="6302375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8" y="793750"/>
            <a:ext cx="8080375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12700" y="793750"/>
            <a:ext cx="9144000" cy="6102350"/>
            <a:chOff x="0" y="788076"/>
            <a:chExt cx="9143999" cy="6102518"/>
          </a:xfrm>
        </p:grpSpPr>
        <p:pic>
          <p:nvPicPr>
            <p:cNvPr id="13319" name="Immagine 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88378"/>
              <a:ext cx="5994400" cy="610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0" name="Immagine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578215" y="2319299"/>
              <a:ext cx="6097008" cy="3034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olo 3">
            <a:extLst>
              <a:ext uri="{FF2B5EF4-FFF2-40B4-BE49-F238E27FC236}">
                <a16:creationId xmlns:a16="http://schemas.microsoft.com/office/drawing/2014/main" id="{A33FBFCC-8D7E-235A-123A-A723AAC2CB1B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88525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CasellaDiTesto 15"/>
          <p:cNvSpPr txBox="1">
            <a:spLocks noChangeArrowheads="1"/>
          </p:cNvSpPr>
          <p:nvPr/>
        </p:nvSpPr>
        <p:spPr bwMode="auto">
          <a:xfrm>
            <a:off x="1273968" y="628650"/>
            <a:ext cx="66976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 dirty="0">
                <a:solidFill>
                  <a:srgbClr val="A20202"/>
                </a:solidFill>
                <a:latin typeface="+mn-lt"/>
                <a:ea typeface="Calibri" panose="020F0502020204030204" pitchFamily="34" charset="0"/>
                <a:cs typeface="Consolas" panose="020B0609020204030204" pitchFamily="49" charset="0"/>
              </a:rPr>
              <a:t>FINITURA INTRADOSSALE</a:t>
            </a:r>
          </a:p>
        </p:txBody>
      </p:sp>
      <p:sp>
        <p:nvSpPr>
          <p:cNvPr id="14339" name="Rettangolo 22"/>
          <p:cNvSpPr>
            <a:spLocks noChangeArrowheads="1"/>
          </p:cNvSpPr>
          <p:nvPr/>
        </p:nvSpPr>
        <p:spPr bwMode="auto">
          <a:xfrm>
            <a:off x="8343900" y="6862763"/>
            <a:ext cx="315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1800">
              <a:latin typeface="Consolas" panose="020B0609020204030204" pitchFamily="49" charset="0"/>
              <a:ea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4340" name="Parentesi quadra aperta 10"/>
          <p:cNvSpPr>
            <a:spLocks/>
          </p:cNvSpPr>
          <p:nvPr/>
        </p:nvSpPr>
        <p:spPr bwMode="auto">
          <a:xfrm>
            <a:off x="3092450" y="960438"/>
            <a:ext cx="239713" cy="2990850"/>
          </a:xfrm>
          <a:prstGeom prst="leftBracket">
            <a:avLst>
              <a:gd name="adj" fmla="val 83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14" name="Gruppo 13"/>
          <p:cNvGrpSpPr>
            <a:grpSpLocks/>
          </p:cNvGrpSpPr>
          <p:nvPr/>
        </p:nvGrpSpPr>
        <p:grpSpPr bwMode="auto">
          <a:xfrm>
            <a:off x="4622800" y="1441450"/>
            <a:ext cx="4140200" cy="3138488"/>
            <a:chOff x="4588584" y="1441661"/>
            <a:chExt cx="4140361" cy="3138412"/>
          </a:xfrm>
        </p:grpSpPr>
        <p:sp>
          <p:nvSpPr>
            <p:cNvPr id="14355" name="CasellaDiTesto 19"/>
            <p:cNvSpPr txBox="1">
              <a:spLocks noChangeArrowheads="1"/>
            </p:cNvSpPr>
            <p:nvPr/>
          </p:nvSpPr>
          <p:spPr bwMode="auto">
            <a:xfrm>
              <a:off x="4588584" y="1441661"/>
              <a:ext cx="38519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it-IT" altLang="en-US" sz="2000" b="1">
                  <a:solidFill>
                    <a:srgbClr val="002060"/>
                  </a:solidFill>
                </a:rPr>
                <a:t>FINITURA DISCONTINUA</a:t>
              </a:r>
              <a:endParaRPr lang="en-US" altLang="en-US" sz="2000" b="1">
                <a:solidFill>
                  <a:srgbClr val="002060"/>
                </a:solidFill>
              </a:endParaRPr>
            </a:p>
          </p:txBody>
        </p:sp>
        <p:sp>
          <p:nvSpPr>
            <p:cNvPr id="14356" name="CasellaDiTesto 20"/>
            <p:cNvSpPr txBox="1">
              <a:spLocks noChangeArrowheads="1"/>
            </p:cNvSpPr>
            <p:nvPr/>
          </p:nvSpPr>
          <p:spPr bwMode="auto">
            <a:xfrm>
              <a:off x="4671498" y="2001310"/>
              <a:ext cx="3686093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it-IT" altLang="en-US" sz="1800" b="1">
                  <a:solidFill>
                    <a:srgbClr val="A20202"/>
                  </a:solidFill>
                </a:rPr>
                <a:t>rivestimento a controsoffitto</a:t>
              </a:r>
              <a:endParaRPr lang="en-US" altLang="en-US" sz="1800" b="1">
                <a:solidFill>
                  <a:srgbClr val="A20202"/>
                </a:solidFill>
              </a:endParaRPr>
            </a:p>
          </p:txBody>
        </p:sp>
        <p:sp>
          <p:nvSpPr>
            <p:cNvPr id="14357" name="CasellaDiTesto 20"/>
            <p:cNvSpPr txBox="1">
              <a:spLocks noChangeArrowheads="1"/>
            </p:cNvSpPr>
            <p:nvPr/>
          </p:nvSpPr>
          <p:spPr bwMode="auto">
            <a:xfrm>
              <a:off x="4714344" y="2460360"/>
              <a:ext cx="3600400" cy="394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it-IT" altLang="en-US" sz="1800">
                  <a:solidFill>
                    <a:srgbClr val="002060"/>
                  </a:solidFill>
                </a:rPr>
                <a:t>rimovibile, ispezionabile</a:t>
              </a:r>
              <a:endParaRPr lang="en-US" altLang="en-US" sz="1800">
                <a:solidFill>
                  <a:srgbClr val="002060"/>
                </a:solidFill>
              </a:endParaRPr>
            </a:p>
          </p:txBody>
        </p:sp>
        <p:grpSp>
          <p:nvGrpSpPr>
            <p:cNvPr id="14358" name="Gruppo 8"/>
            <p:cNvGrpSpPr>
              <a:grpSpLocks/>
            </p:cNvGrpSpPr>
            <p:nvPr/>
          </p:nvGrpSpPr>
          <p:grpSpPr bwMode="auto">
            <a:xfrm>
              <a:off x="5004048" y="3142517"/>
              <a:ext cx="3724897" cy="1437556"/>
              <a:chOff x="5131182" y="3292827"/>
              <a:chExt cx="3724897" cy="1437556"/>
            </a:xfrm>
          </p:grpSpPr>
          <p:grpSp>
            <p:nvGrpSpPr>
              <p:cNvPr id="14359" name="Gruppo 7"/>
              <p:cNvGrpSpPr>
                <a:grpSpLocks/>
              </p:cNvGrpSpPr>
              <p:nvPr/>
            </p:nvGrpSpPr>
            <p:grpSpPr bwMode="auto">
              <a:xfrm>
                <a:off x="7122328" y="3292827"/>
                <a:ext cx="1733751" cy="1437556"/>
                <a:chOff x="7415495" y="3292827"/>
                <a:chExt cx="1733751" cy="1437556"/>
              </a:xfrm>
            </p:grpSpPr>
            <p:sp>
              <p:nvSpPr>
                <p:cNvPr id="14366" name="CasellaDiTesto 41"/>
                <p:cNvSpPr txBox="1">
                  <a:spLocks noChangeArrowheads="1"/>
                </p:cNvSpPr>
                <p:nvPr/>
              </p:nvSpPr>
              <p:spPr bwMode="auto">
                <a:xfrm>
                  <a:off x="7415495" y="3292827"/>
                  <a:ext cx="855437" cy="3877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altLang="en-US" sz="1600" b="1">
                      <a:solidFill>
                        <a:srgbClr val="002060"/>
                      </a:solidFill>
                    </a:rPr>
                    <a:t>chiusi</a:t>
                  </a:r>
                  <a:endParaRPr lang="en-US" altLang="en-US" sz="1600" b="1">
                    <a:solidFill>
                      <a:srgbClr val="002060"/>
                    </a:solidFill>
                  </a:endParaRPr>
                </a:p>
              </p:txBody>
            </p:sp>
            <p:grpSp>
              <p:nvGrpSpPr>
                <p:cNvPr id="14367" name="Gruppo 5"/>
                <p:cNvGrpSpPr>
                  <a:grpSpLocks/>
                </p:cNvGrpSpPr>
                <p:nvPr/>
              </p:nvGrpSpPr>
              <p:grpSpPr bwMode="auto">
                <a:xfrm>
                  <a:off x="7415496" y="3686122"/>
                  <a:ext cx="1733750" cy="1044261"/>
                  <a:chOff x="7415496" y="3686122"/>
                  <a:chExt cx="1733750" cy="1044261"/>
                </a:xfrm>
              </p:grpSpPr>
              <p:sp>
                <p:nvSpPr>
                  <p:cNvPr id="14368" name="CasellaDiTesto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15496" y="3686122"/>
                    <a:ext cx="855437" cy="3606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en-US" sz="1600">
                        <a:solidFill>
                          <a:srgbClr val="002060"/>
                        </a:solidFill>
                      </a:rPr>
                      <a:t>doghe</a:t>
                    </a:r>
                    <a:endParaRPr lang="en-US" altLang="en-US" sz="16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4369" name="CasellaDiTesto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15496" y="4033331"/>
                    <a:ext cx="1733750" cy="3606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en-US" sz="1600">
                        <a:solidFill>
                          <a:srgbClr val="002060"/>
                        </a:solidFill>
                      </a:rPr>
                      <a:t>pannelli lisci</a:t>
                    </a:r>
                    <a:endParaRPr lang="en-US" altLang="en-US" sz="16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4370" name="CasellaDiTesto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15496" y="4369771"/>
                    <a:ext cx="1733750" cy="3606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en-US" sz="1600">
                        <a:solidFill>
                          <a:srgbClr val="002060"/>
                        </a:solidFill>
                      </a:rPr>
                      <a:t>pannelli forati</a:t>
                    </a:r>
                    <a:endParaRPr lang="en-US" altLang="en-US" sz="1600">
                      <a:solidFill>
                        <a:srgbClr val="002060"/>
                      </a:solidFill>
                    </a:endParaRPr>
                  </a:p>
                </p:txBody>
              </p:sp>
            </p:grpSp>
          </p:grpSp>
          <p:grpSp>
            <p:nvGrpSpPr>
              <p:cNvPr id="14360" name="Gruppo 6"/>
              <p:cNvGrpSpPr>
                <a:grpSpLocks/>
              </p:cNvGrpSpPr>
              <p:nvPr/>
            </p:nvGrpSpPr>
            <p:grpSpPr bwMode="auto">
              <a:xfrm>
                <a:off x="5131182" y="3292827"/>
                <a:ext cx="1405047" cy="1437556"/>
                <a:chOff x="4926057" y="3292827"/>
                <a:chExt cx="1405047" cy="1437556"/>
              </a:xfrm>
            </p:grpSpPr>
            <p:sp>
              <p:nvSpPr>
                <p:cNvPr id="14361" name="CasellaDiTesto 36"/>
                <p:cNvSpPr txBox="1">
                  <a:spLocks noChangeArrowheads="1"/>
                </p:cNvSpPr>
                <p:nvPr/>
              </p:nvSpPr>
              <p:spPr bwMode="auto">
                <a:xfrm>
                  <a:off x="4940699" y="3292827"/>
                  <a:ext cx="855437" cy="3877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it-IT" altLang="en-US" sz="1600" b="1">
                      <a:solidFill>
                        <a:srgbClr val="002060"/>
                      </a:solidFill>
                    </a:rPr>
                    <a:t>aperti</a:t>
                  </a:r>
                  <a:endParaRPr lang="en-US" altLang="en-US" sz="1600" b="1">
                    <a:solidFill>
                      <a:srgbClr val="002060"/>
                    </a:solidFill>
                  </a:endParaRPr>
                </a:p>
              </p:txBody>
            </p:sp>
            <p:grpSp>
              <p:nvGrpSpPr>
                <p:cNvPr id="14362" name="Gruppo 4"/>
                <p:cNvGrpSpPr>
                  <a:grpSpLocks/>
                </p:cNvGrpSpPr>
                <p:nvPr/>
              </p:nvGrpSpPr>
              <p:grpSpPr bwMode="auto">
                <a:xfrm>
                  <a:off x="4926057" y="3686122"/>
                  <a:ext cx="1405047" cy="1044261"/>
                  <a:chOff x="4926057" y="3686122"/>
                  <a:chExt cx="1405047" cy="1044261"/>
                </a:xfrm>
              </p:grpSpPr>
              <p:sp>
                <p:nvSpPr>
                  <p:cNvPr id="14363" name="CasellaDiTesto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26057" y="3686122"/>
                    <a:ext cx="1405047" cy="3877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en-US" sz="1600">
                        <a:solidFill>
                          <a:srgbClr val="002060"/>
                        </a:solidFill>
                      </a:rPr>
                      <a:t>schermo</a:t>
                    </a:r>
                    <a:endParaRPr lang="en-US" altLang="en-US" sz="16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4364" name="CasellaDiTesto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26057" y="4033331"/>
                    <a:ext cx="855437" cy="3606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en-US" sz="1600">
                        <a:solidFill>
                          <a:srgbClr val="002060"/>
                        </a:solidFill>
                      </a:rPr>
                      <a:t>griglia</a:t>
                    </a:r>
                    <a:endParaRPr lang="en-US" altLang="en-US" sz="160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14365" name="CasellaDiTesto 4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26057" y="4369771"/>
                    <a:ext cx="1405047" cy="36061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lnSpc>
                        <a:spcPct val="12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en-US" sz="1600">
                        <a:solidFill>
                          <a:srgbClr val="002060"/>
                        </a:solidFill>
                      </a:rPr>
                      <a:t>lamelle</a:t>
                    </a:r>
                    <a:endParaRPr lang="en-US" altLang="en-US" sz="1600">
                      <a:solidFill>
                        <a:srgbClr val="002060"/>
                      </a:solidFill>
                    </a:endParaRPr>
                  </a:p>
                </p:txBody>
              </p:sp>
            </p:grpSp>
          </p:grpSp>
        </p:grpSp>
      </p:grpSp>
      <p:pic>
        <p:nvPicPr>
          <p:cNvPr id="55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1531938"/>
            <a:ext cx="4460876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o 15"/>
          <p:cNvGrpSpPr>
            <a:grpSpLocks/>
          </p:cNvGrpSpPr>
          <p:nvPr/>
        </p:nvGrpSpPr>
        <p:grpSpPr bwMode="auto">
          <a:xfrm>
            <a:off x="323850" y="1446213"/>
            <a:ext cx="8820150" cy="5432425"/>
            <a:chOff x="361173" y="1441661"/>
            <a:chExt cx="8819672" cy="5432011"/>
          </a:xfrm>
        </p:grpSpPr>
        <p:grpSp>
          <p:nvGrpSpPr>
            <p:cNvPr id="14349" name="Gruppo 11"/>
            <p:cNvGrpSpPr>
              <a:grpSpLocks/>
            </p:cNvGrpSpPr>
            <p:nvPr/>
          </p:nvGrpSpPr>
          <p:grpSpPr bwMode="auto">
            <a:xfrm>
              <a:off x="361173" y="1441661"/>
              <a:ext cx="3600400" cy="2679585"/>
              <a:chOff x="361173" y="1441661"/>
              <a:chExt cx="3600400" cy="2679585"/>
            </a:xfrm>
          </p:grpSpPr>
          <p:sp>
            <p:nvSpPr>
              <p:cNvPr id="14351" name="CasellaDiTesto 18"/>
              <p:cNvSpPr txBox="1">
                <a:spLocks noChangeArrowheads="1"/>
              </p:cNvSpPr>
              <p:nvPr/>
            </p:nvSpPr>
            <p:spPr bwMode="auto">
              <a:xfrm>
                <a:off x="394465" y="1441661"/>
                <a:ext cx="353381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2000" b="1">
                    <a:solidFill>
                      <a:srgbClr val="002060"/>
                    </a:solidFill>
                  </a:rPr>
                  <a:t>FINITURA CONTINUA</a:t>
                </a:r>
                <a:endParaRPr lang="en-US" altLang="en-US" sz="20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14352" name="CasellaDiTesto 20"/>
              <p:cNvSpPr txBox="1">
                <a:spLocks noChangeArrowheads="1"/>
              </p:cNvSpPr>
              <p:nvPr/>
            </p:nvSpPr>
            <p:spPr bwMode="auto">
              <a:xfrm>
                <a:off x="708239" y="3142517"/>
                <a:ext cx="2906267" cy="9787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600">
                    <a:solidFill>
                      <a:srgbClr val="002060"/>
                    </a:solidFill>
                  </a:rPr>
                  <a:t>intonaco leggero su rete</a:t>
                </a:r>
              </a:p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600">
                    <a:solidFill>
                      <a:srgbClr val="002060"/>
                    </a:solidFill>
                  </a:rPr>
                  <a:t>+</a:t>
                </a:r>
              </a:p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600">
                    <a:solidFill>
                      <a:srgbClr val="002060"/>
                    </a:solidFill>
                  </a:rPr>
                  <a:t>pitturazione</a:t>
                </a:r>
                <a:endParaRPr lang="en-US" altLang="en-US" sz="16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353" name="CasellaDiTesto 20"/>
              <p:cNvSpPr txBox="1">
                <a:spLocks noChangeArrowheads="1"/>
              </p:cNvSpPr>
              <p:nvPr/>
            </p:nvSpPr>
            <p:spPr bwMode="auto">
              <a:xfrm>
                <a:off x="741531" y="2001310"/>
                <a:ext cx="2839684" cy="394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800" b="1">
                    <a:solidFill>
                      <a:srgbClr val="A20202"/>
                    </a:solidFill>
                  </a:rPr>
                  <a:t>rivestimento a soffitto</a:t>
                </a:r>
                <a:endParaRPr lang="en-US" altLang="en-US" sz="1800" b="1">
                  <a:solidFill>
                    <a:srgbClr val="A20202"/>
                  </a:solidFill>
                </a:endParaRPr>
              </a:p>
            </p:txBody>
          </p:sp>
          <p:sp>
            <p:nvSpPr>
              <p:cNvPr id="14354" name="CasellaDiTesto 20"/>
              <p:cNvSpPr txBox="1">
                <a:spLocks noChangeArrowheads="1"/>
              </p:cNvSpPr>
              <p:nvPr/>
            </p:nvSpPr>
            <p:spPr bwMode="auto">
              <a:xfrm>
                <a:off x="361173" y="2460360"/>
                <a:ext cx="3600400" cy="424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en-US" sz="1800">
                    <a:solidFill>
                      <a:srgbClr val="002060"/>
                    </a:solidFill>
                  </a:rPr>
                  <a:t>inamovibile, non ispezionabile</a:t>
                </a:r>
                <a:endParaRPr lang="en-US" altLang="en-US" sz="180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14350" name="Immagin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271" y="1530723"/>
              <a:ext cx="4638574" cy="534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1544638"/>
            <a:ext cx="4424363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magin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1395413"/>
            <a:ext cx="4691063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1520825"/>
            <a:ext cx="47910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" name="Immagine 5017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1395413"/>
            <a:ext cx="48006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510A345D-39D1-3CEB-1A9F-9BBB557C53E7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  <p:pic>
        <p:nvPicPr>
          <p:cNvPr id="5122" name="Immagin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66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74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42857" y="672228"/>
            <a:ext cx="78582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CLASSIFICAZIONE DEL SISTEMA TECNOLOGICO</a:t>
            </a:r>
          </a:p>
        </p:txBody>
      </p:sp>
      <p:sp>
        <p:nvSpPr>
          <p:cNvPr id="15" name="TextBox 45"/>
          <p:cNvSpPr txBox="1"/>
          <p:nvPr/>
        </p:nvSpPr>
        <p:spPr>
          <a:xfrm>
            <a:off x="6492935" y="3320778"/>
            <a:ext cx="2526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 b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algn="l"/>
            <a:r>
              <a:rPr lang="it-IT" sz="2400" dirty="0">
                <a:latin typeface="+mn-lt"/>
                <a:cs typeface="Arial" panose="020B0604020202020204" pitchFamily="34" charset="0"/>
              </a:rPr>
              <a:t>PARTIZIONE</a:t>
            </a:r>
          </a:p>
          <a:p>
            <a:pPr algn="l"/>
            <a:r>
              <a:rPr lang="it-IT" sz="2400" dirty="0">
                <a:latin typeface="+mn-lt"/>
                <a:cs typeface="Arial" panose="020B0604020202020204" pitchFamily="34" charset="0"/>
              </a:rPr>
              <a:t>ESTERNE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4258"/>
            <a:ext cx="6350000" cy="47625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4258"/>
            <a:ext cx="6398133" cy="4799631"/>
          </a:xfrm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834609EE-70C1-4CD3-524E-60925E666CD7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63406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61603" y="621207"/>
            <a:ext cx="8420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FUNZIONI DELLE CHIUSURE ORIZZONTALI / PARTIZIONI INTERNE ORIZZONTALI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759748" y="3291456"/>
            <a:ext cx="7624505" cy="1674854"/>
            <a:chOff x="1203609" y="3104964"/>
            <a:chExt cx="7624505" cy="1674854"/>
          </a:xfrm>
        </p:grpSpPr>
        <p:sp>
          <p:nvSpPr>
            <p:cNvPr id="12" name="CasellaDiTesto 11"/>
            <p:cNvSpPr txBox="1"/>
            <p:nvPr/>
          </p:nvSpPr>
          <p:spPr>
            <a:xfrm>
              <a:off x="5141630" y="3650003"/>
              <a:ext cx="348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it-IT" sz="1800" dirty="0">
                  <a:latin typeface="+mn-lt"/>
                </a:rPr>
                <a:t>Realizzare piani per lo svolgimento delle attività, a quote diverse</a:t>
              </a: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290" b="31287"/>
            <a:stretch/>
          </p:blipFill>
          <p:spPr bwMode="auto">
            <a:xfrm>
              <a:off x="1411779" y="3198402"/>
              <a:ext cx="3294324" cy="1487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ttangolo arrotondato 14"/>
            <p:cNvSpPr/>
            <p:nvPr/>
          </p:nvSpPr>
          <p:spPr>
            <a:xfrm>
              <a:off x="1203609" y="3104964"/>
              <a:ext cx="7624505" cy="1674854"/>
            </a:xfrm>
            <a:prstGeom prst="roundRect">
              <a:avLst/>
            </a:prstGeom>
            <a:noFill/>
            <a:ln w="38100" cap="rnd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759748" y="1571105"/>
            <a:ext cx="7624505" cy="1571293"/>
            <a:chOff x="759748" y="1571105"/>
            <a:chExt cx="7624505" cy="1571293"/>
          </a:xfrm>
        </p:grpSpPr>
        <p:grpSp>
          <p:nvGrpSpPr>
            <p:cNvPr id="3" name="Gruppo 2"/>
            <p:cNvGrpSpPr/>
            <p:nvPr/>
          </p:nvGrpSpPr>
          <p:grpSpPr>
            <a:xfrm>
              <a:off x="759748" y="1571105"/>
              <a:ext cx="7624505" cy="1571293"/>
              <a:chOff x="1203610" y="1479665"/>
              <a:chExt cx="7624505" cy="1571293"/>
            </a:xfrm>
          </p:grpSpPr>
          <p:sp>
            <p:nvSpPr>
              <p:cNvPr id="17" name="Rettangolo arrotondato 16"/>
              <p:cNvSpPr/>
              <p:nvPr/>
            </p:nvSpPr>
            <p:spPr>
              <a:xfrm>
                <a:off x="1203610" y="1479665"/>
                <a:ext cx="7624505" cy="1571293"/>
              </a:xfrm>
              <a:prstGeom prst="roundRect">
                <a:avLst/>
              </a:prstGeom>
              <a:noFill/>
              <a:ln w="38100" cap="rnd" cmpd="sng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20" name="CasellaDiTesto 39"/>
              <p:cNvSpPr txBox="1"/>
              <p:nvPr/>
            </p:nvSpPr>
            <p:spPr>
              <a:xfrm>
                <a:off x="5141631" y="2317125"/>
                <a:ext cx="34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Garantire condizioni di comfort per lo svolgimento delle attività</a:t>
                </a: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67313"/>
              <a:stretch/>
            </p:blipFill>
            <p:spPr bwMode="auto">
              <a:xfrm>
                <a:off x="1411779" y="1558820"/>
                <a:ext cx="3294324" cy="14129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CasellaDiTesto 22"/>
              <p:cNvSpPr txBox="1"/>
              <p:nvPr/>
            </p:nvSpPr>
            <p:spPr>
              <a:xfrm>
                <a:off x="4862592" y="1583292"/>
                <a:ext cx="37620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r">
                  <a:defRPr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it-IT" sz="1800" dirty="0">
                    <a:latin typeface="+mn-lt"/>
                  </a:rPr>
                  <a:t>Costituire ,sul piano verticale, l’elemento di confine esterno/interno</a:t>
                </a:r>
              </a:p>
            </p:txBody>
          </p:sp>
        </p:grpSp>
        <p:sp>
          <p:nvSpPr>
            <p:cNvPr id="27" name="Rettangolo 26"/>
            <p:cNvSpPr/>
            <p:nvPr/>
          </p:nvSpPr>
          <p:spPr>
            <a:xfrm>
              <a:off x="2344189" y="2137810"/>
              <a:ext cx="698269" cy="3241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b="1" dirty="0" err="1">
                  <a:solidFill>
                    <a:srgbClr val="C00000"/>
                  </a:solidFill>
                  <a:cs typeface="Arial" panose="020B0604020202020204" pitchFamily="34" charset="0"/>
                </a:rPr>
                <a:t>CO</a:t>
              </a:r>
              <a:r>
                <a:rPr lang="it-IT" sz="2400" b="1" baseline="-25000" dirty="0" err="1">
                  <a:solidFill>
                    <a:srgbClr val="C00000"/>
                  </a:solidFill>
                  <a:cs typeface="Arial" panose="020B0604020202020204" pitchFamily="34" charset="0"/>
                </a:rPr>
                <a:t>s</a:t>
              </a:r>
              <a:endParaRPr lang="en-US" sz="2400" b="1" baseline="-25000" dirty="0">
                <a:solidFill>
                  <a:srgbClr val="C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759748" y="5115367"/>
            <a:ext cx="7626778" cy="1599770"/>
            <a:chOff x="759748" y="5115367"/>
            <a:chExt cx="7626778" cy="1599770"/>
          </a:xfrm>
        </p:grpSpPr>
        <p:sp>
          <p:nvSpPr>
            <p:cNvPr id="16" name="Rettangolo arrotondato 15"/>
            <p:cNvSpPr/>
            <p:nvPr/>
          </p:nvSpPr>
          <p:spPr>
            <a:xfrm>
              <a:off x="759748" y="5115367"/>
              <a:ext cx="7626778" cy="1599769"/>
            </a:xfrm>
            <a:prstGeom prst="roundRect">
              <a:avLst/>
            </a:prstGeom>
            <a:noFill/>
            <a:ln w="38100" cap="rnd" cmpd="sng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4700041" y="5292005"/>
              <a:ext cx="34830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it-IT" sz="1800" dirty="0">
                  <a:latin typeface="+mn-lt"/>
                </a:rPr>
                <a:t>Costituire ,sul piano verticale, l’elemento di confine esterno/interno</a:t>
              </a:r>
            </a:p>
          </p:txBody>
        </p:sp>
        <p:sp>
          <p:nvSpPr>
            <p:cNvPr id="26" name="CasellaDiTesto 39"/>
            <p:cNvSpPr txBox="1"/>
            <p:nvPr/>
          </p:nvSpPr>
          <p:spPr>
            <a:xfrm>
              <a:off x="4700041" y="6068806"/>
              <a:ext cx="348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rgbClr val="C00000"/>
                  </a:solidFill>
                  <a:cs typeface="Arial" panose="020B0604020202020204" pitchFamily="34" charset="0"/>
                </a:rPr>
                <a:t>Garantire condizioni di comfort per lo svolgimento delle attività</a:t>
              </a:r>
            </a:p>
          </p:txBody>
        </p:sp>
        <p:grpSp>
          <p:nvGrpSpPr>
            <p:cNvPr id="37" name="Gruppo 36"/>
            <p:cNvGrpSpPr/>
            <p:nvPr/>
          </p:nvGrpSpPr>
          <p:grpSpPr>
            <a:xfrm>
              <a:off x="967917" y="5244842"/>
              <a:ext cx="3294324" cy="1263876"/>
              <a:chOff x="1035755" y="5212080"/>
              <a:chExt cx="3227623" cy="1263876"/>
            </a:xfrm>
          </p:grpSpPr>
          <p:sp>
            <p:nvSpPr>
              <p:cNvPr id="36" name="Rettangolo 35"/>
              <p:cNvSpPr/>
              <p:nvPr/>
            </p:nvSpPr>
            <p:spPr>
              <a:xfrm>
                <a:off x="1039091" y="5212080"/>
                <a:ext cx="3223150" cy="1263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grpSp>
            <p:nvGrpSpPr>
              <p:cNvPr id="35" name="Gruppo 34"/>
              <p:cNvGrpSpPr/>
              <p:nvPr/>
            </p:nvGrpSpPr>
            <p:grpSpPr>
              <a:xfrm>
                <a:off x="1035755" y="5222211"/>
                <a:ext cx="3227623" cy="1218321"/>
                <a:chOff x="1035755" y="5222211"/>
                <a:chExt cx="3227623" cy="1218321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49817" t="71816" r="4258"/>
                <a:stretch/>
              </p:blipFill>
              <p:spPr bwMode="auto">
                <a:xfrm>
                  <a:off x="2750461" y="5222211"/>
                  <a:ext cx="1512917" cy="12183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8" name="Rettangolo 27"/>
                <p:cNvSpPr/>
                <p:nvPr/>
              </p:nvSpPr>
              <p:spPr>
                <a:xfrm>
                  <a:off x="2327563" y="5222212"/>
                  <a:ext cx="714895" cy="3450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2400" b="1" dirty="0" err="1">
                      <a:solidFill>
                        <a:srgbClr val="C00000"/>
                      </a:solidFill>
                      <a:cs typeface="Arial" panose="020B0604020202020204" pitchFamily="34" charset="0"/>
                    </a:rPr>
                    <a:t>CO</a:t>
                  </a:r>
                  <a:r>
                    <a:rPr lang="it-IT" sz="2400" b="1" baseline="-25000" dirty="0" err="1">
                      <a:solidFill>
                        <a:srgbClr val="C00000"/>
                      </a:solidFill>
                      <a:cs typeface="Arial" panose="020B0604020202020204" pitchFamily="34" charset="0"/>
                    </a:rPr>
                    <a:t>i</a:t>
                  </a:r>
                  <a:endParaRPr lang="en-US" sz="2400" b="1" baseline="-25000" dirty="0">
                    <a:solidFill>
                      <a:srgbClr val="C00000"/>
                    </a:solidFill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71816" r="57332"/>
                <a:stretch/>
              </p:blipFill>
              <p:spPr bwMode="auto">
                <a:xfrm>
                  <a:off x="1035755" y="5222212"/>
                  <a:ext cx="1405615" cy="12183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C327CA20-D45B-3AAF-7962-CD1EA03B71A8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402670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61603" y="662115"/>
            <a:ext cx="8420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REQUISITI E PRESTAZIONI DELLE CO E PI 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-73522" y="1243140"/>
            <a:ext cx="9119499" cy="5402052"/>
            <a:chOff x="67794" y="1274683"/>
            <a:chExt cx="9119499" cy="5402052"/>
          </a:xfrm>
        </p:grpSpPr>
        <p:grpSp>
          <p:nvGrpSpPr>
            <p:cNvPr id="11" name="Gruppo 10"/>
            <p:cNvGrpSpPr/>
            <p:nvPr/>
          </p:nvGrpSpPr>
          <p:grpSpPr>
            <a:xfrm>
              <a:off x="67794" y="5474203"/>
              <a:ext cx="9076206" cy="1202532"/>
              <a:chOff x="67794" y="5474203"/>
              <a:chExt cx="9076206" cy="1202532"/>
            </a:xfrm>
          </p:grpSpPr>
          <p:sp>
            <p:nvSpPr>
              <p:cNvPr id="45" name="CasellaDiTesto 44"/>
              <p:cNvSpPr txBox="1"/>
              <p:nvPr/>
            </p:nvSpPr>
            <p:spPr>
              <a:xfrm>
                <a:off x="380562" y="5804514"/>
                <a:ext cx="24626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CO INFERIORI</a:t>
                </a:r>
              </a:p>
            </p:txBody>
          </p:sp>
          <p:sp>
            <p:nvSpPr>
              <p:cNvPr id="47" name="CasellaDiTesto 46"/>
              <p:cNvSpPr txBox="1"/>
              <p:nvPr/>
            </p:nvSpPr>
            <p:spPr>
              <a:xfrm>
                <a:off x="3277610" y="5474203"/>
                <a:ext cx="30881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A20202"/>
                    </a:solidFill>
                    <a:cs typeface="Arial" panose="020B0604020202020204" pitchFamily="34" charset="0"/>
                  </a:rPr>
                  <a:t>garantire protezione dall’umidità di risalita</a:t>
                </a:r>
              </a:p>
            </p:txBody>
          </p:sp>
          <p:sp>
            <p:nvSpPr>
              <p:cNvPr id="48" name="CasellaDiTesto 47"/>
              <p:cNvSpPr txBox="1"/>
              <p:nvPr/>
            </p:nvSpPr>
            <p:spPr>
              <a:xfrm>
                <a:off x="3277610" y="6091960"/>
                <a:ext cx="30881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it-IT" sz="1600" dirty="0">
                    <a:latin typeface="+mn-lt"/>
                  </a:rPr>
                  <a:t>garantire la sicurezza statica in esercizio</a:t>
                </a:r>
              </a:p>
            </p:txBody>
          </p:sp>
          <p:sp>
            <p:nvSpPr>
              <p:cNvPr id="54" name="CasellaDiTesto 53"/>
              <p:cNvSpPr txBox="1"/>
              <p:nvPr/>
            </p:nvSpPr>
            <p:spPr>
              <a:xfrm>
                <a:off x="67794" y="6175123"/>
                <a:ext cx="30881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i="1" dirty="0">
                    <a:solidFill>
                      <a:srgbClr val="A20202"/>
                    </a:solidFill>
                    <a:cs typeface="Arial" panose="020B0604020202020204" pitchFamily="34" charset="0"/>
                  </a:rPr>
                  <a:t>elemento di confine</a:t>
                </a:r>
              </a:p>
            </p:txBody>
          </p:sp>
          <p:sp>
            <p:nvSpPr>
              <p:cNvPr id="55" name="CasellaDiTesto 54"/>
              <p:cNvSpPr txBox="1"/>
              <p:nvPr/>
            </p:nvSpPr>
            <p:spPr>
              <a:xfrm>
                <a:off x="6312993" y="5478951"/>
                <a:ext cx="25655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sz="1400" dirty="0">
                    <a:latin typeface="+mn-lt"/>
                  </a:rPr>
                  <a:t>tenuta all’acqua meteorica</a:t>
                </a:r>
              </a:p>
            </p:txBody>
          </p:sp>
          <p:sp>
            <p:nvSpPr>
              <p:cNvPr id="56" name="CasellaDiTesto 55"/>
              <p:cNvSpPr txBox="1"/>
              <p:nvPr/>
            </p:nvSpPr>
            <p:spPr>
              <a:xfrm>
                <a:off x="6312993" y="6117477"/>
                <a:ext cx="28310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sz="1400" dirty="0">
                    <a:latin typeface="+mn-lt"/>
                  </a:rPr>
                  <a:t>portanza (carichi di esercizio)</a:t>
                </a:r>
              </a:p>
            </p:txBody>
          </p:sp>
          <p:sp>
            <p:nvSpPr>
              <p:cNvPr id="58" name="Parentesi graffa aperta 57"/>
              <p:cNvSpPr/>
              <p:nvPr/>
            </p:nvSpPr>
            <p:spPr>
              <a:xfrm>
                <a:off x="2931966" y="5505875"/>
                <a:ext cx="486557" cy="1130917"/>
              </a:xfrm>
              <a:prstGeom prst="leftBrace">
                <a:avLst>
                  <a:gd name="adj1" fmla="val 0"/>
                  <a:gd name="adj2" fmla="val 49525"/>
                </a:avLst>
              </a:prstGeom>
              <a:ln w="28575">
                <a:solidFill>
                  <a:srgbClr val="A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uppo 23"/>
            <p:cNvGrpSpPr/>
            <p:nvPr/>
          </p:nvGrpSpPr>
          <p:grpSpPr>
            <a:xfrm>
              <a:off x="67794" y="1274683"/>
              <a:ext cx="8770451" cy="1924031"/>
              <a:chOff x="-1044" y="1415640"/>
              <a:chExt cx="8770451" cy="1924031"/>
            </a:xfrm>
          </p:grpSpPr>
          <p:grpSp>
            <p:nvGrpSpPr>
              <p:cNvPr id="19" name="Gruppo 18"/>
              <p:cNvGrpSpPr/>
              <p:nvPr/>
            </p:nvGrpSpPr>
            <p:grpSpPr>
              <a:xfrm>
                <a:off x="6203892" y="1452621"/>
                <a:ext cx="2565515" cy="1564646"/>
                <a:chOff x="6203892" y="1452621"/>
                <a:chExt cx="2565515" cy="1564646"/>
              </a:xfrm>
            </p:grpSpPr>
            <p:sp>
              <p:nvSpPr>
                <p:cNvPr id="34" name="CasellaDiTesto 33"/>
                <p:cNvSpPr txBox="1"/>
                <p:nvPr/>
              </p:nvSpPr>
              <p:spPr>
                <a:xfrm>
                  <a:off x="6203892" y="2475973"/>
                  <a:ext cx="23265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it-IT" sz="1400" dirty="0">
                      <a:latin typeface="+mn-lt"/>
                    </a:rPr>
                    <a:t>portanza </a:t>
                  </a:r>
                  <a:r>
                    <a:rPr lang="it-IT" sz="1200" i="1" dirty="0">
                      <a:latin typeface="+mn-lt"/>
                    </a:rPr>
                    <a:t>(neve, vento)</a:t>
                  </a:r>
                </a:p>
              </p:txBody>
            </p:sp>
            <p:sp>
              <p:nvSpPr>
                <p:cNvPr id="40" name="CasellaDiTesto 39"/>
                <p:cNvSpPr txBox="1"/>
                <p:nvPr/>
              </p:nvSpPr>
              <p:spPr>
                <a:xfrm>
                  <a:off x="6203892" y="2709490"/>
                  <a:ext cx="196388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it-IT" sz="1400" dirty="0">
                      <a:latin typeface="+mn-lt"/>
                    </a:rPr>
                    <a:t>indeformabilità</a:t>
                  </a:r>
                </a:p>
              </p:txBody>
            </p:sp>
            <p:sp>
              <p:nvSpPr>
                <p:cNvPr id="41" name="CasellaDiTesto 40"/>
                <p:cNvSpPr txBox="1"/>
                <p:nvPr/>
              </p:nvSpPr>
              <p:spPr>
                <a:xfrm>
                  <a:off x="6203892" y="1452621"/>
                  <a:ext cx="256551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it-IT" sz="1400" dirty="0">
                      <a:latin typeface="+mn-lt"/>
                    </a:rPr>
                    <a:t>tenuta all’acqua meteorica</a:t>
                  </a:r>
                </a:p>
              </p:txBody>
            </p:sp>
            <p:sp>
              <p:nvSpPr>
                <p:cNvPr id="44" name="CasellaDiTesto 43"/>
                <p:cNvSpPr txBox="1"/>
                <p:nvPr/>
              </p:nvSpPr>
              <p:spPr>
                <a:xfrm>
                  <a:off x="6203892" y="1678517"/>
                  <a:ext cx="246576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it-IT" sz="1400" dirty="0">
                      <a:latin typeface="+mn-lt"/>
                    </a:rPr>
                    <a:t>tenuta all’aria</a:t>
                  </a:r>
                </a:p>
              </p:txBody>
            </p:sp>
          </p:grpSp>
          <p:grpSp>
            <p:nvGrpSpPr>
              <p:cNvPr id="6" name="Gruppo 5"/>
              <p:cNvGrpSpPr/>
              <p:nvPr/>
            </p:nvGrpSpPr>
            <p:grpSpPr>
              <a:xfrm>
                <a:off x="-1044" y="1415640"/>
                <a:ext cx="6374828" cy="1924031"/>
                <a:chOff x="-1044" y="1415640"/>
                <a:chExt cx="6374828" cy="1924031"/>
              </a:xfrm>
            </p:grpSpPr>
            <p:sp>
              <p:nvSpPr>
                <p:cNvPr id="25" name="CasellaDiTesto 24"/>
                <p:cNvSpPr txBox="1"/>
                <p:nvPr/>
              </p:nvSpPr>
              <p:spPr>
                <a:xfrm>
                  <a:off x="311724" y="2140858"/>
                  <a:ext cx="246264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400" b="1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CO SUPERIORI</a:t>
                  </a:r>
                </a:p>
              </p:txBody>
            </p:sp>
            <p:sp>
              <p:nvSpPr>
                <p:cNvPr id="30" name="CasellaDiTesto 29"/>
                <p:cNvSpPr txBox="1"/>
                <p:nvPr/>
              </p:nvSpPr>
              <p:spPr>
                <a:xfrm>
                  <a:off x="-1044" y="1832406"/>
                  <a:ext cx="30881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i="1" dirty="0">
                      <a:solidFill>
                        <a:srgbClr val="A20202"/>
                      </a:solidFill>
                      <a:cs typeface="Arial" panose="020B0604020202020204" pitchFamily="34" charset="0"/>
                    </a:rPr>
                    <a:t>elemento di confine</a:t>
                  </a:r>
                </a:p>
              </p:txBody>
            </p:sp>
            <p:sp>
              <p:nvSpPr>
                <p:cNvPr id="31" name="CasellaDiTesto 30"/>
                <p:cNvSpPr txBox="1"/>
                <p:nvPr/>
              </p:nvSpPr>
              <p:spPr>
                <a:xfrm>
                  <a:off x="3285604" y="1415640"/>
                  <a:ext cx="292763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rgbClr val="A20202"/>
                      </a:solidFill>
                      <a:cs typeface="Arial" panose="020B0604020202020204" pitchFamily="34" charset="0"/>
                    </a:rPr>
                    <a:t>garantire protezione dagli agenti atmosferici</a:t>
                  </a:r>
                </a:p>
              </p:txBody>
            </p:sp>
            <p:sp>
              <p:nvSpPr>
                <p:cNvPr id="32" name="CasellaDiTesto 31"/>
                <p:cNvSpPr txBox="1"/>
                <p:nvPr/>
              </p:nvSpPr>
              <p:spPr>
                <a:xfrm>
                  <a:off x="3305086" y="2411351"/>
                  <a:ext cx="290815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it-IT" sz="1600" dirty="0">
                      <a:latin typeface="+mn-lt"/>
                    </a:rPr>
                    <a:t>garantire la sicurezza statica in esercizio</a:t>
                  </a:r>
                </a:p>
              </p:txBody>
            </p:sp>
            <p:sp>
              <p:nvSpPr>
                <p:cNvPr id="33" name="CasellaDiTesto 32"/>
                <p:cNvSpPr txBox="1"/>
                <p:nvPr/>
              </p:nvSpPr>
              <p:spPr>
                <a:xfrm>
                  <a:off x="3305086" y="3001117"/>
                  <a:ext cx="306869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r>
                    <a:rPr lang="it-IT" sz="1600" dirty="0">
                      <a:latin typeface="+mn-lt"/>
                    </a:rPr>
                    <a:t>leggerezza </a:t>
                  </a:r>
                  <a:r>
                    <a:rPr lang="it-IT" sz="1400" dirty="0">
                      <a:latin typeface="+mn-lt"/>
                    </a:rPr>
                    <a:t>(a parità di prestazioni)</a:t>
                  </a:r>
                  <a:endParaRPr lang="it-IT" sz="1600" dirty="0">
                    <a:latin typeface="+mn-lt"/>
                  </a:endParaRPr>
                </a:p>
              </p:txBody>
            </p:sp>
            <p:sp>
              <p:nvSpPr>
                <p:cNvPr id="5" name="Parentesi graffa aperta 4"/>
                <p:cNvSpPr/>
                <p:nvPr/>
              </p:nvSpPr>
              <p:spPr>
                <a:xfrm>
                  <a:off x="2882434" y="1487770"/>
                  <a:ext cx="547081" cy="1816357"/>
                </a:xfrm>
                <a:prstGeom prst="leftBrace">
                  <a:avLst>
                    <a:gd name="adj1" fmla="val 0"/>
                    <a:gd name="adj2" fmla="val 49525"/>
                  </a:avLst>
                </a:prstGeom>
                <a:ln w="28575">
                  <a:solidFill>
                    <a:srgbClr val="A2020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8" name="CasellaDiTesto 67"/>
              <p:cNvSpPr txBox="1"/>
              <p:nvPr/>
            </p:nvSpPr>
            <p:spPr>
              <a:xfrm>
                <a:off x="3305086" y="2050621"/>
                <a:ext cx="30881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rgbClr val="A20202"/>
                    </a:solidFill>
                    <a:cs typeface="Arial" panose="020B0604020202020204" pitchFamily="34" charset="0"/>
                  </a:rPr>
                  <a:t>garantire comfort</a:t>
                </a:r>
              </a:p>
            </p:txBody>
          </p:sp>
          <p:sp>
            <p:nvSpPr>
              <p:cNvPr id="69" name="CasellaDiTesto 68"/>
              <p:cNvSpPr txBox="1"/>
              <p:nvPr/>
            </p:nvSpPr>
            <p:spPr>
              <a:xfrm>
                <a:off x="6203892" y="2013745"/>
                <a:ext cx="246576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sz="1400" dirty="0">
                    <a:latin typeface="+mn-lt"/>
                  </a:rPr>
                  <a:t>tenuta alla radiazione </a:t>
                </a:r>
                <a:r>
                  <a:rPr lang="it-IT" sz="1200" i="1" dirty="0">
                    <a:latin typeface="+mn-lt"/>
                  </a:rPr>
                  <a:t>(termica e luminosa)</a:t>
                </a:r>
              </a:p>
            </p:txBody>
          </p:sp>
        </p:grpSp>
        <p:grpSp>
          <p:nvGrpSpPr>
            <p:cNvPr id="2" name="Gruppo 1"/>
            <p:cNvGrpSpPr/>
            <p:nvPr/>
          </p:nvGrpSpPr>
          <p:grpSpPr>
            <a:xfrm>
              <a:off x="361603" y="3482589"/>
              <a:ext cx="8825690" cy="1550988"/>
              <a:chOff x="376403" y="3370260"/>
              <a:chExt cx="9013439" cy="1550988"/>
            </a:xfrm>
          </p:grpSpPr>
          <p:grpSp>
            <p:nvGrpSpPr>
              <p:cNvPr id="70" name="Gruppo 69"/>
              <p:cNvGrpSpPr/>
              <p:nvPr/>
            </p:nvGrpSpPr>
            <p:grpSpPr>
              <a:xfrm>
                <a:off x="376403" y="3370260"/>
                <a:ext cx="9013439" cy="1380243"/>
                <a:chOff x="307565" y="1547597"/>
                <a:chExt cx="9013439" cy="1380243"/>
              </a:xfrm>
            </p:grpSpPr>
            <p:grpSp>
              <p:nvGrpSpPr>
                <p:cNvPr id="71" name="Gruppo 70"/>
                <p:cNvGrpSpPr/>
                <p:nvPr/>
              </p:nvGrpSpPr>
              <p:grpSpPr>
                <a:xfrm>
                  <a:off x="6359329" y="1574553"/>
                  <a:ext cx="2961675" cy="1330880"/>
                  <a:chOff x="6359329" y="1574553"/>
                  <a:chExt cx="2961675" cy="1330880"/>
                </a:xfrm>
              </p:grpSpPr>
              <p:sp>
                <p:nvSpPr>
                  <p:cNvPr id="81" name="CasellaDiTesto 80"/>
                  <p:cNvSpPr txBox="1"/>
                  <p:nvPr/>
                </p:nvSpPr>
                <p:spPr>
                  <a:xfrm>
                    <a:off x="6359329" y="2364139"/>
                    <a:ext cx="296167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it-IT" sz="1400" dirty="0">
                        <a:latin typeface="+mn-lt"/>
                      </a:rPr>
                      <a:t>portanza </a:t>
                    </a:r>
                    <a:r>
                      <a:rPr lang="it-IT" sz="1200" i="1" dirty="0">
                        <a:latin typeface="+mn-lt"/>
                      </a:rPr>
                      <a:t>(carichi di esercizio)</a:t>
                    </a:r>
                  </a:p>
                </p:txBody>
              </p:sp>
              <p:sp>
                <p:nvSpPr>
                  <p:cNvPr id="82" name="CasellaDiTesto 81"/>
                  <p:cNvSpPr txBox="1"/>
                  <p:nvPr/>
                </p:nvSpPr>
                <p:spPr>
                  <a:xfrm>
                    <a:off x="6359329" y="2597656"/>
                    <a:ext cx="196388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it-IT" sz="1400" dirty="0">
                        <a:latin typeface="+mn-lt"/>
                      </a:rPr>
                      <a:t>indeformabilità</a:t>
                    </a:r>
                  </a:p>
                </p:txBody>
              </p:sp>
              <p:sp>
                <p:nvSpPr>
                  <p:cNvPr id="84" name="CasellaDiTesto 83"/>
                  <p:cNvSpPr txBox="1"/>
                  <p:nvPr/>
                </p:nvSpPr>
                <p:spPr>
                  <a:xfrm>
                    <a:off x="6359329" y="1574553"/>
                    <a:ext cx="246576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pPr marL="285750" indent="-285750">
                      <a:buFont typeface="Wingdings" panose="05000000000000000000" pitchFamily="2" charset="2"/>
                      <a:buChar char="Ø"/>
                    </a:pPr>
                    <a:r>
                      <a:rPr lang="it-IT" sz="1400" dirty="0">
                        <a:latin typeface="+mn-lt"/>
                      </a:rPr>
                      <a:t>tenuta all’aria</a:t>
                    </a:r>
                  </a:p>
                </p:txBody>
              </p:sp>
            </p:grpSp>
            <p:grpSp>
              <p:nvGrpSpPr>
                <p:cNvPr id="72" name="Gruppo 71"/>
                <p:cNvGrpSpPr/>
                <p:nvPr/>
              </p:nvGrpSpPr>
              <p:grpSpPr>
                <a:xfrm>
                  <a:off x="307565" y="1547597"/>
                  <a:ext cx="5905675" cy="1380243"/>
                  <a:chOff x="307565" y="1547597"/>
                  <a:chExt cx="5905675" cy="1380243"/>
                </a:xfrm>
              </p:grpSpPr>
              <p:sp>
                <p:nvSpPr>
                  <p:cNvPr id="75" name="CasellaDiTesto 74"/>
                  <p:cNvSpPr txBox="1"/>
                  <p:nvPr/>
                </p:nvSpPr>
                <p:spPr>
                  <a:xfrm>
                    <a:off x="307565" y="1842206"/>
                    <a:ext cx="2462645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2400" b="1" dirty="0">
                        <a:solidFill>
                          <a:srgbClr val="002060"/>
                        </a:solidFill>
                        <a:cs typeface="Arial" panose="020B0604020202020204" pitchFamily="34" charset="0"/>
                      </a:rPr>
                      <a:t>PARTIZIONI ORIZZONTALI</a:t>
                    </a:r>
                  </a:p>
                </p:txBody>
              </p:sp>
              <p:sp>
                <p:nvSpPr>
                  <p:cNvPr id="77" name="CasellaDiTesto 76"/>
                  <p:cNvSpPr txBox="1"/>
                  <p:nvPr/>
                </p:nvSpPr>
                <p:spPr>
                  <a:xfrm>
                    <a:off x="3276256" y="1547597"/>
                    <a:ext cx="292763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dirty="0">
                        <a:solidFill>
                          <a:srgbClr val="A20202"/>
                        </a:solidFill>
                        <a:cs typeface="Arial" panose="020B0604020202020204" pitchFamily="34" charset="0"/>
                      </a:rPr>
                      <a:t>garantire il comfort</a:t>
                    </a:r>
                  </a:p>
                </p:txBody>
              </p:sp>
              <p:sp>
                <p:nvSpPr>
                  <p:cNvPr id="78" name="CasellaDiTesto 77"/>
                  <p:cNvSpPr txBox="1"/>
                  <p:nvPr/>
                </p:nvSpPr>
                <p:spPr>
                  <a:xfrm>
                    <a:off x="3305086" y="2343065"/>
                    <a:ext cx="2908154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</a:lstStyle>
                  <a:p>
                    <a:r>
                      <a:rPr lang="it-IT" sz="1600" dirty="0">
                        <a:latin typeface="+mn-lt"/>
                      </a:rPr>
                      <a:t>garantire la sicurezza statica in esercizio</a:t>
                    </a:r>
                  </a:p>
                </p:txBody>
              </p:sp>
              <p:sp>
                <p:nvSpPr>
                  <p:cNvPr id="80" name="Parentesi graffa aperta 79"/>
                  <p:cNvSpPr/>
                  <p:nvPr/>
                </p:nvSpPr>
                <p:spPr>
                  <a:xfrm>
                    <a:off x="2882434" y="1605183"/>
                    <a:ext cx="547081" cy="1287239"/>
                  </a:xfrm>
                  <a:prstGeom prst="leftBrace">
                    <a:avLst>
                      <a:gd name="adj1" fmla="val 0"/>
                      <a:gd name="adj2" fmla="val 49525"/>
                    </a:avLst>
                  </a:prstGeom>
                  <a:ln w="28575">
                    <a:solidFill>
                      <a:srgbClr val="A2020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3" name="CasellaDiTesto 72"/>
                <p:cNvSpPr txBox="1"/>
                <p:nvPr/>
              </p:nvSpPr>
              <p:spPr>
                <a:xfrm>
                  <a:off x="3285604" y="1932853"/>
                  <a:ext cx="308818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600" dirty="0">
                      <a:solidFill>
                        <a:srgbClr val="A20202"/>
                      </a:solidFill>
                      <a:cs typeface="Arial" panose="020B0604020202020204" pitchFamily="34" charset="0"/>
                    </a:rPr>
                    <a:t>garantire l’</a:t>
                  </a:r>
                  <a:r>
                    <a:rPr lang="it-IT" sz="1600" dirty="0" err="1">
                      <a:solidFill>
                        <a:srgbClr val="A20202"/>
                      </a:solidFill>
                      <a:cs typeface="Arial" panose="020B0604020202020204" pitchFamily="34" charset="0"/>
                    </a:rPr>
                    <a:t>attrezzabilità</a:t>
                  </a:r>
                  <a:endParaRPr lang="it-IT" sz="1600" dirty="0">
                    <a:solidFill>
                      <a:srgbClr val="A20202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CasellaDiTesto 73"/>
                <p:cNvSpPr txBox="1"/>
                <p:nvPr/>
              </p:nvSpPr>
              <p:spPr>
                <a:xfrm>
                  <a:off x="6349980" y="1909695"/>
                  <a:ext cx="269670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</a:lstStyle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it-IT" sz="1400" dirty="0">
                      <a:latin typeface="+mn-lt"/>
                    </a:rPr>
                    <a:t>integrazione impiantistica</a:t>
                  </a:r>
                  <a:endParaRPr lang="it-IT" sz="1200" i="1" dirty="0">
                    <a:latin typeface="+mn-lt"/>
                  </a:endParaRPr>
                </a:p>
              </p:txBody>
            </p:sp>
          </p:grpSp>
          <p:sp>
            <p:nvSpPr>
              <p:cNvPr id="85" name="CasellaDiTesto 84"/>
              <p:cNvSpPr txBox="1"/>
              <p:nvPr/>
            </p:nvSpPr>
            <p:spPr>
              <a:xfrm>
                <a:off x="6428167" y="4613471"/>
                <a:ext cx="19638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sz="1400" dirty="0">
                    <a:latin typeface="+mn-lt"/>
                  </a:rPr>
                  <a:t>controventamento</a:t>
                </a:r>
              </a:p>
            </p:txBody>
          </p:sp>
        </p:grpSp>
      </p:grpSp>
      <p:sp>
        <p:nvSpPr>
          <p:cNvPr id="4" name="Titolo 3">
            <a:extLst>
              <a:ext uri="{FF2B5EF4-FFF2-40B4-BE49-F238E27FC236}">
                <a16:creationId xmlns:a16="http://schemas.microsoft.com/office/drawing/2014/main" id="{4ABEEEF8-2255-42CA-5EAB-7E6C8331B672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641670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342714" y="740900"/>
            <a:ext cx="8420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ELEMENTI TECNOLOGICI</a:t>
            </a:r>
          </a:p>
        </p:txBody>
      </p:sp>
      <p:grpSp>
        <p:nvGrpSpPr>
          <p:cNvPr id="107" name="Gruppo 106"/>
          <p:cNvGrpSpPr/>
          <p:nvPr/>
        </p:nvGrpSpPr>
        <p:grpSpPr>
          <a:xfrm>
            <a:off x="236980" y="3885203"/>
            <a:ext cx="3428659" cy="2900347"/>
            <a:chOff x="236980" y="4214431"/>
            <a:chExt cx="3428659" cy="2900347"/>
          </a:xfrm>
        </p:grpSpPr>
        <p:sp>
          <p:nvSpPr>
            <p:cNvPr id="87" name="CasellaDiTesto 86"/>
            <p:cNvSpPr txBox="1"/>
            <p:nvPr/>
          </p:nvSpPr>
          <p:spPr>
            <a:xfrm>
              <a:off x="239466" y="4806454"/>
              <a:ext cx="342617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cs typeface="Arial" panose="020B0604020202020204" pitchFamily="34" charset="0"/>
                </a:rPr>
                <a:t>Sostenere i carichi  </a:t>
              </a:r>
              <a:r>
                <a:rPr lang="it-IT" sz="1600" i="1" dirty="0">
                  <a:solidFill>
                    <a:schemeClr val="bg1"/>
                  </a:solidFill>
                  <a:cs typeface="Arial" panose="020B0604020202020204" pitchFamily="34" charset="0"/>
                </a:rPr>
                <a:t>(1+2</a:t>
              </a:r>
              <a:r>
                <a:rPr lang="it-IT" sz="1600" i="1" dirty="0">
                  <a:solidFill>
                    <a:schemeClr val="bg1"/>
                  </a:solidFill>
                  <a:cs typeface="Arial" panose="020B0604020202020204" pitchFamily="34" charset="0"/>
                  <a:sym typeface="Symbol"/>
                </a:rPr>
                <a:t>4 </a:t>
              </a:r>
              <a:r>
                <a:rPr lang="it-IT" sz="1600" i="1" dirty="0" err="1">
                  <a:solidFill>
                    <a:schemeClr val="bg1"/>
                  </a:solidFill>
                  <a:cs typeface="Arial" panose="020B0604020202020204" pitchFamily="34" charset="0"/>
                  <a:sym typeface="Symbol"/>
                </a:rPr>
                <a:t>kN</a:t>
              </a:r>
              <a:r>
                <a:rPr lang="it-IT" sz="1600" i="1" dirty="0">
                  <a:solidFill>
                    <a:schemeClr val="bg1"/>
                  </a:solidFill>
                  <a:cs typeface="Arial" panose="020B0604020202020204" pitchFamily="34" charset="0"/>
                  <a:sym typeface="Symbol"/>
                </a:rPr>
                <a:t>/m</a:t>
              </a:r>
              <a:r>
                <a:rPr lang="it-IT" sz="1600" i="1" baseline="30000" dirty="0">
                  <a:solidFill>
                    <a:schemeClr val="bg1"/>
                  </a:solidFill>
                  <a:cs typeface="Arial" panose="020B0604020202020204" pitchFamily="34" charset="0"/>
                  <a:sym typeface="Symbol"/>
                </a:rPr>
                <a:t>2</a:t>
              </a:r>
              <a:r>
                <a:rPr lang="it-IT" sz="1600" i="1" dirty="0">
                  <a:solidFill>
                    <a:schemeClr val="bg1"/>
                  </a:solidFill>
                  <a:cs typeface="Arial" panose="020B0604020202020204" pitchFamily="34" charset="0"/>
                  <a:sym typeface="Symbol"/>
                </a:rPr>
                <a:t>)</a:t>
              </a:r>
              <a:endParaRPr lang="it-IT" sz="1600" i="1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endParaRPr lang="it-IT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r>
                <a:rPr lang="it-IT" b="1" dirty="0">
                  <a:solidFill>
                    <a:schemeClr val="bg1"/>
                  </a:solidFill>
                  <a:cs typeface="Arial" panose="020B0604020202020204" pitchFamily="34" charset="0"/>
                </a:rPr>
                <a:t>Essere poco deformabile sotto carico </a:t>
              </a:r>
              <a:r>
                <a:rPr lang="it-IT" dirty="0">
                  <a:solidFill>
                    <a:schemeClr val="bg1"/>
                  </a:solidFill>
                  <a:cs typeface="Arial" panose="020B0604020202020204" pitchFamily="34" charset="0"/>
                </a:rPr>
                <a:t>(</a:t>
              </a:r>
              <a:r>
                <a:rPr lang="it-IT" sz="1600" i="1" dirty="0">
                  <a:solidFill>
                    <a:schemeClr val="bg1"/>
                  </a:solidFill>
                  <a:cs typeface="Arial" panose="020B0604020202020204" pitchFamily="34" charset="0"/>
                </a:rPr>
                <a:t>f </a:t>
              </a:r>
              <a:r>
                <a:rPr lang="it-IT" sz="1600" i="1" dirty="0">
                  <a:solidFill>
                    <a:schemeClr val="bg1"/>
                  </a:solidFill>
                  <a:cs typeface="Arial" panose="020B0604020202020204" pitchFamily="34" charset="0"/>
                  <a:sym typeface="Symbol"/>
                </a:rPr>
                <a:t> 1/500 L)</a:t>
              </a:r>
              <a:endParaRPr lang="it-IT" sz="1600" i="1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endParaRPr lang="it-IT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r>
                <a:rPr lang="it-IT" b="1" dirty="0">
                  <a:solidFill>
                    <a:schemeClr val="bg1"/>
                  </a:solidFill>
                  <a:cs typeface="Arial" panose="020B0604020202020204" pitchFamily="34" charset="0"/>
                </a:rPr>
                <a:t>Resistere al fuoco </a:t>
              </a:r>
              <a:r>
                <a:rPr lang="it-IT" sz="1600" dirty="0">
                  <a:solidFill>
                    <a:schemeClr val="bg1"/>
                  </a:solidFill>
                  <a:cs typeface="Arial" panose="020B0604020202020204" pitchFamily="34" charset="0"/>
                </a:rPr>
                <a:t>(R,E,I)</a:t>
              </a:r>
              <a:endParaRPr lang="it-IT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endParaRPr lang="it-IT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r>
                <a:rPr lang="it-IT" b="1" dirty="0">
                  <a:solidFill>
                    <a:schemeClr val="bg1"/>
                  </a:solidFill>
                  <a:cs typeface="Arial" panose="020B0604020202020204" pitchFamily="34" charset="0"/>
                </a:rPr>
                <a:t>Essere leggera</a:t>
              </a:r>
            </a:p>
          </p:txBody>
        </p:sp>
        <p:sp>
          <p:nvSpPr>
            <p:cNvPr id="88" name="CasellaDiTesto 87"/>
            <p:cNvSpPr txBox="1"/>
            <p:nvPr/>
          </p:nvSpPr>
          <p:spPr>
            <a:xfrm>
              <a:off x="236980" y="4214431"/>
              <a:ext cx="1702677" cy="646331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spAutoFit/>
            </a:bodyPr>
            <a:lstStyle/>
            <a:p>
              <a:r>
                <a:rPr lang="it-IT" b="1" dirty="0">
                  <a:solidFill>
                    <a:srgbClr val="A20202"/>
                  </a:solidFill>
                  <a:cs typeface="Arial" panose="020B0604020202020204" pitchFamily="34" charset="0"/>
                </a:rPr>
                <a:t>SICUREZZA STATICA</a:t>
              </a:r>
            </a:p>
          </p:txBody>
        </p:sp>
      </p:grpSp>
      <p:grpSp>
        <p:nvGrpSpPr>
          <p:cNvPr id="108" name="Gruppo 107"/>
          <p:cNvGrpSpPr/>
          <p:nvPr/>
        </p:nvGrpSpPr>
        <p:grpSpPr>
          <a:xfrm>
            <a:off x="3807989" y="4016690"/>
            <a:ext cx="2468461" cy="2130155"/>
            <a:chOff x="3665639" y="4430625"/>
            <a:chExt cx="2468461" cy="2130155"/>
          </a:xfrm>
        </p:grpSpPr>
        <p:sp>
          <p:nvSpPr>
            <p:cNvPr id="90" name="CasellaDiTesto 89"/>
            <p:cNvSpPr txBox="1"/>
            <p:nvPr/>
          </p:nvSpPr>
          <p:spPr>
            <a:xfrm>
              <a:off x="3668125" y="4806454"/>
              <a:ext cx="246597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cs typeface="Arial" panose="020B0604020202020204" pitchFamily="34" charset="0"/>
                </a:rPr>
                <a:t>Isolare termicamente</a:t>
              </a:r>
            </a:p>
            <a:p>
              <a:endParaRPr lang="it-IT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r>
                <a:rPr lang="it-IT" b="1" dirty="0">
                  <a:solidFill>
                    <a:schemeClr val="bg1"/>
                  </a:solidFill>
                  <a:cs typeface="Arial" panose="020B0604020202020204" pitchFamily="34" charset="0"/>
                </a:rPr>
                <a:t>Isolare acusticamente</a:t>
              </a:r>
            </a:p>
            <a:p>
              <a:endParaRPr lang="it-IT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r>
                <a:rPr lang="it-IT" b="1" dirty="0">
                  <a:solidFill>
                    <a:schemeClr val="bg1"/>
                  </a:solidFill>
                  <a:cs typeface="Arial" panose="020B0604020202020204" pitchFamily="34" charset="0"/>
                </a:rPr>
                <a:t>Proteggere dagli agenti atmosferici</a:t>
              </a:r>
            </a:p>
          </p:txBody>
        </p:sp>
        <p:sp>
          <p:nvSpPr>
            <p:cNvPr id="91" name="CasellaDiTesto 90"/>
            <p:cNvSpPr txBox="1"/>
            <p:nvPr/>
          </p:nvSpPr>
          <p:spPr>
            <a:xfrm>
              <a:off x="3665639" y="4430625"/>
              <a:ext cx="1960025" cy="369332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BENESSERE</a:t>
              </a:r>
            </a:p>
          </p:txBody>
        </p:sp>
      </p:grpSp>
      <p:grpSp>
        <p:nvGrpSpPr>
          <p:cNvPr id="109" name="Gruppo 108"/>
          <p:cNvGrpSpPr/>
          <p:nvPr/>
        </p:nvGrpSpPr>
        <p:grpSpPr>
          <a:xfrm>
            <a:off x="6418801" y="4033523"/>
            <a:ext cx="2629949" cy="980632"/>
            <a:chOff x="6418801" y="4472153"/>
            <a:chExt cx="2629949" cy="980632"/>
          </a:xfrm>
        </p:grpSpPr>
        <p:sp>
          <p:nvSpPr>
            <p:cNvPr id="93" name="CasellaDiTesto 92"/>
            <p:cNvSpPr txBox="1"/>
            <p:nvPr/>
          </p:nvSpPr>
          <p:spPr>
            <a:xfrm>
              <a:off x="6418801" y="4806454"/>
              <a:ext cx="26299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  <a:cs typeface="Arial" panose="020B0604020202020204" pitchFamily="34" charset="0"/>
                </a:rPr>
                <a:t>Consentire l’integrazione impiantistica</a:t>
              </a:r>
            </a:p>
          </p:txBody>
        </p:sp>
        <p:sp>
          <p:nvSpPr>
            <p:cNvPr id="94" name="CasellaDiTesto 93"/>
            <p:cNvSpPr txBox="1"/>
            <p:nvPr/>
          </p:nvSpPr>
          <p:spPr>
            <a:xfrm>
              <a:off x="6418801" y="4472153"/>
              <a:ext cx="1873302" cy="369332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GESTIONE</a:t>
              </a:r>
            </a:p>
          </p:txBody>
        </p:sp>
      </p:grpSp>
      <p:grpSp>
        <p:nvGrpSpPr>
          <p:cNvPr id="110" name="Gruppo 109"/>
          <p:cNvGrpSpPr/>
          <p:nvPr/>
        </p:nvGrpSpPr>
        <p:grpSpPr>
          <a:xfrm>
            <a:off x="888919" y="2451165"/>
            <a:ext cx="4922726" cy="469399"/>
            <a:chOff x="888919" y="2451165"/>
            <a:chExt cx="4922726" cy="469399"/>
          </a:xfrm>
        </p:grpSpPr>
        <p:sp>
          <p:nvSpPr>
            <p:cNvPr id="95" name="Rettangolo 94"/>
            <p:cNvSpPr/>
            <p:nvPr/>
          </p:nvSpPr>
          <p:spPr>
            <a:xfrm>
              <a:off x="3381375" y="2451165"/>
              <a:ext cx="2430270" cy="469399"/>
            </a:xfrm>
            <a:prstGeom prst="rect">
              <a:avLst/>
            </a:prstGeom>
            <a:pattFill prst="dkUpDiag">
              <a:fgClr>
                <a:srgbClr val="A2020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96" name="CasellaDiTesto 95"/>
            <p:cNvSpPr txBox="1"/>
            <p:nvPr/>
          </p:nvSpPr>
          <p:spPr>
            <a:xfrm>
              <a:off x="888919" y="2534337"/>
              <a:ext cx="2252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b="1" dirty="0">
                  <a:solidFill>
                    <a:srgbClr val="A20202"/>
                  </a:solidFill>
                  <a:cs typeface="Arial" panose="020B0604020202020204" pitchFamily="34" charset="0"/>
                </a:rPr>
                <a:t>PARTE RESISTENTE</a:t>
              </a:r>
            </a:p>
          </p:txBody>
        </p:sp>
      </p:grpSp>
      <p:grpSp>
        <p:nvGrpSpPr>
          <p:cNvPr id="106" name="Gruppo 105"/>
          <p:cNvGrpSpPr/>
          <p:nvPr/>
        </p:nvGrpSpPr>
        <p:grpSpPr>
          <a:xfrm>
            <a:off x="3381374" y="1958722"/>
            <a:ext cx="5366970" cy="472435"/>
            <a:chOff x="3381374" y="1958722"/>
            <a:chExt cx="5366970" cy="472435"/>
          </a:xfrm>
        </p:grpSpPr>
        <p:grpSp>
          <p:nvGrpSpPr>
            <p:cNvPr id="105" name="Gruppo 104"/>
            <p:cNvGrpSpPr/>
            <p:nvPr/>
          </p:nvGrpSpPr>
          <p:grpSpPr>
            <a:xfrm>
              <a:off x="3381374" y="1958722"/>
              <a:ext cx="2430271" cy="472435"/>
              <a:chOff x="3381374" y="1958722"/>
              <a:chExt cx="2430271" cy="472435"/>
            </a:xfrm>
          </p:grpSpPr>
          <p:sp>
            <p:nvSpPr>
              <p:cNvPr id="84" name="Rettangolo 83"/>
              <p:cNvSpPr/>
              <p:nvPr/>
            </p:nvSpPr>
            <p:spPr>
              <a:xfrm>
                <a:off x="3381375" y="2053115"/>
                <a:ext cx="2430270" cy="378042"/>
              </a:xfrm>
              <a:prstGeom prst="rect">
                <a:avLst/>
              </a:prstGeom>
              <a:solidFill>
                <a:srgbClr val="33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85" name="Rettangolo 84"/>
              <p:cNvSpPr/>
              <p:nvPr/>
            </p:nvSpPr>
            <p:spPr>
              <a:xfrm>
                <a:off x="3381374" y="1958722"/>
                <a:ext cx="2430271" cy="9439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</p:grpSp>
        <p:sp>
          <p:nvSpPr>
            <p:cNvPr id="98" name="CasellaDiTesto 97"/>
            <p:cNvSpPr txBox="1"/>
            <p:nvPr/>
          </p:nvSpPr>
          <p:spPr>
            <a:xfrm>
              <a:off x="5962559" y="2018049"/>
              <a:ext cx="27857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FINITURA ESTRADOSSALE</a:t>
              </a:r>
            </a:p>
          </p:txBody>
        </p:sp>
      </p:grpSp>
      <p:sp>
        <p:nvSpPr>
          <p:cNvPr id="99" name="CasellaDiTesto 98"/>
          <p:cNvSpPr txBox="1"/>
          <p:nvPr/>
        </p:nvSpPr>
        <p:spPr>
          <a:xfrm>
            <a:off x="5962559" y="3115947"/>
            <a:ext cx="2652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2060"/>
                </a:solidFill>
                <a:cs typeface="Arial" panose="020B0604020202020204" pitchFamily="34" charset="0"/>
              </a:rPr>
              <a:t>FINITURA INTRADOSSALE</a:t>
            </a:r>
          </a:p>
        </p:txBody>
      </p:sp>
      <p:sp>
        <p:nvSpPr>
          <p:cNvPr id="100" name="CasellaDiTesto 99"/>
          <p:cNvSpPr txBox="1"/>
          <p:nvPr/>
        </p:nvSpPr>
        <p:spPr>
          <a:xfrm>
            <a:off x="728939" y="2957234"/>
            <a:ext cx="2480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b="1" dirty="0">
                <a:solidFill>
                  <a:srgbClr val="002060"/>
                </a:solidFill>
                <a:cs typeface="Arial" panose="020B0604020202020204" pitchFamily="34" charset="0"/>
              </a:rPr>
              <a:t>SPAZIO VUOTO TECNICO</a:t>
            </a:r>
          </a:p>
        </p:txBody>
      </p:sp>
      <p:sp>
        <p:nvSpPr>
          <p:cNvPr id="102" name="Rettangolo 41"/>
          <p:cNvSpPr/>
          <p:nvPr/>
        </p:nvSpPr>
        <p:spPr>
          <a:xfrm>
            <a:off x="3381377" y="2927123"/>
            <a:ext cx="2447223" cy="2865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  <p:sp>
        <p:nvSpPr>
          <p:cNvPr id="103" name="Rettangolo 102"/>
          <p:cNvSpPr/>
          <p:nvPr/>
        </p:nvSpPr>
        <p:spPr>
          <a:xfrm>
            <a:off x="3381374" y="3213717"/>
            <a:ext cx="2447925" cy="1105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1" name="CasellaDiTesto 110"/>
          <p:cNvSpPr txBox="1"/>
          <p:nvPr/>
        </p:nvSpPr>
        <p:spPr>
          <a:xfrm>
            <a:off x="3788852" y="5995528"/>
            <a:ext cx="2629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336600"/>
                </a:solidFill>
                <a:cs typeface="Arial" panose="020B0604020202020204" pitchFamily="34" charset="0"/>
              </a:rPr>
              <a:t>Consentire l’integrazione impiantistica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3022CAFE-A242-F036-F6F0-A51518A98612}"/>
              </a:ext>
            </a:extLst>
          </p:cNvPr>
          <p:cNvSpPr txBox="1">
            <a:spLocks/>
          </p:cNvSpPr>
          <p:nvPr/>
        </p:nvSpPr>
        <p:spPr>
          <a:xfrm>
            <a:off x="617537" y="220115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10020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3" grpId="0" animBg="1"/>
      <p:bldP spid="111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7" ma:contentTypeDescription="Creare un nuovo documento." ma:contentTypeScope="" ma:versionID="6d84a5a2db293ba7b9ddef35512d199e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4eafed40efc22dd3354ec9b836758d8d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Props1.xml><?xml version="1.0" encoding="utf-8"?>
<ds:datastoreItem xmlns:ds="http://schemas.openxmlformats.org/officeDocument/2006/customXml" ds:itemID="{9BFCE860-B5FD-43DD-B359-99059ABA78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D28A46-EBC6-4AD2-A926-E60FC42A9C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6B979C-E32A-4BD1-85A5-2C97AB5D61A0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f3077446-a7b8-4994-9298-7551826f19f8"/>
    <ds:schemaRef ds:uri="http://purl.org/dc/dcmitype/"/>
    <ds:schemaRef ds:uri="http://schemas.microsoft.com/office/infopath/2007/PartnerControls"/>
    <ds:schemaRef ds:uri="ce2ceee5-4e98-448d-bd69-9759c291857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2371</TotalTime>
  <Words>2676</Words>
  <Application>Microsoft Office PowerPoint</Application>
  <PresentationFormat>Presentazione su schermo (4:3)</PresentationFormat>
  <Paragraphs>580</Paragraphs>
  <Slides>53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Consolas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GAROFOLO ILARIA</dc:creator>
  <cp:lastModifiedBy>GAROFOLO ILARIA</cp:lastModifiedBy>
  <cp:revision>198</cp:revision>
  <dcterms:created xsi:type="dcterms:W3CDTF">2020-04-12T09:21:19Z</dcterms:created>
  <dcterms:modified xsi:type="dcterms:W3CDTF">2025-05-01T08:09:18Z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