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8" r:id="rId4"/>
    <p:sldId id="277" r:id="rId5"/>
    <p:sldId id="27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92" r:id="rId18"/>
    <p:sldId id="293" r:id="rId19"/>
    <p:sldId id="290" r:id="rId20"/>
    <p:sldId id="289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095EB-6C8A-4869-80BA-40F11A6071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FEDD94-D9FA-4BFA-AB55-D43ACAAAB70B}">
      <dgm:prSet phldrT="[Testo]"/>
      <dgm:spPr/>
      <dgm:t>
        <a:bodyPr/>
        <a:lstStyle/>
        <a:p>
          <a:r>
            <a:rPr lang="it-IT" dirty="0" smtClean="0"/>
            <a:t>Evento acuto</a:t>
          </a:r>
        </a:p>
        <a:p>
          <a:r>
            <a:rPr lang="it-IT" dirty="0" smtClean="0"/>
            <a:t>Ascesso addominale</a:t>
          </a:r>
        </a:p>
        <a:p>
          <a:r>
            <a:rPr lang="it-IT" dirty="0" smtClean="0"/>
            <a:t>Stenosi</a:t>
          </a:r>
          <a:endParaRPr lang="it-IT" dirty="0"/>
        </a:p>
      </dgm:t>
    </dgm:pt>
    <dgm:pt modelId="{D5332915-7CE8-49E3-8E9F-A5A5F5F5346E}" type="parTrans" cxnId="{B828392E-29BE-46B2-B0BE-CA881915A7C2}">
      <dgm:prSet/>
      <dgm:spPr/>
      <dgm:t>
        <a:bodyPr/>
        <a:lstStyle/>
        <a:p>
          <a:endParaRPr lang="it-IT"/>
        </a:p>
      </dgm:t>
    </dgm:pt>
    <dgm:pt modelId="{0051BA29-4584-4618-975C-05D3A8B3247A}" type="sibTrans" cxnId="{B828392E-29BE-46B2-B0BE-CA881915A7C2}">
      <dgm:prSet/>
      <dgm:spPr/>
      <dgm:t>
        <a:bodyPr/>
        <a:lstStyle/>
        <a:p>
          <a:endParaRPr lang="it-IT"/>
        </a:p>
      </dgm:t>
    </dgm:pt>
    <dgm:pt modelId="{5FCE8138-6F27-4D59-9C05-1A81FF9E8EEB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 smtClean="0"/>
            <a:t>Ottimizzazione </a:t>
          </a:r>
          <a:r>
            <a:rPr lang="it-IT" dirty="0" err="1" smtClean="0"/>
            <a:t>pre</a:t>
          </a:r>
          <a:r>
            <a:rPr lang="it-IT" dirty="0" smtClean="0"/>
            <a:t> operatoria</a:t>
          </a:r>
          <a:endParaRPr lang="it-IT" dirty="0"/>
        </a:p>
      </dgm:t>
    </dgm:pt>
    <dgm:pt modelId="{99DC67E6-167F-4EFB-997F-7A87C3C13FFF}" type="parTrans" cxnId="{EBBF95C3-ED95-4990-8B79-64CCBCA7A8E8}">
      <dgm:prSet/>
      <dgm:spPr/>
      <dgm:t>
        <a:bodyPr/>
        <a:lstStyle/>
        <a:p>
          <a:endParaRPr lang="it-IT"/>
        </a:p>
      </dgm:t>
    </dgm:pt>
    <dgm:pt modelId="{BA7A199B-964C-499B-820B-076434266365}" type="sibTrans" cxnId="{EBBF95C3-ED95-4990-8B79-64CCBCA7A8E8}">
      <dgm:prSet/>
      <dgm:spPr/>
      <dgm:t>
        <a:bodyPr/>
        <a:lstStyle/>
        <a:p>
          <a:endParaRPr lang="it-IT"/>
        </a:p>
      </dgm:t>
    </dgm:pt>
    <dgm:pt modelId="{BE74A44D-C944-4A45-8DA9-C4DAB2107509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 smtClean="0"/>
            <a:t>Intervento chirurgico elettivo</a:t>
          </a:r>
          <a:endParaRPr lang="it-IT" dirty="0"/>
        </a:p>
      </dgm:t>
    </dgm:pt>
    <dgm:pt modelId="{D95CDA4A-C539-45B5-B2BC-2E3FB8AC2853}" type="parTrans" cxnId="{24FEC0B1-C408-4FDE-8EB9-AEBCC7A2D5FE}">
      <dgm:prSet/>
      <dgm:spPr/>
      <dgm:t>
        <a:bodyPr/>
        <a:lstStyle/>
        <a:p>
          <a:endParaRPr lang="it-IT"/>
        </a:p>
      </dgm:t>
    </dgm:pt>
    <dgm:pt modelId="{F18F8E9F-6843-4F2A-ABFA-BEC772C7DF51}" type="sibTrans" cxnId="{24FEC0B1-C408-4FDE-8EB9-AEBCC7A2D5FE}">
      <dgm:prSet/>
      <dgm:spPr/>
      <dgm:t>
        <a:bodyPr/>
        <a:lstStyle/>
        <a:p>
          <a:endParaRPr lang="it-IT"/>
        </a:p>
      </dgm:t>
    </dgm:pt>
    <dgm:pt modelId="{B2426502-5041-4562-8883-C35AA826D33B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Fallimento dell’ ottimizzazione </a:t>
          </a:r>
          <a:r>
            <a:rPr lang="it-IT" dirty="0" err="1" smtClean="0"/>
            <a:t>pre</a:t>
          </a:r>
          <a:r>
            <a:rPr lang="it-IT" dirty="0" smtClean="0"/>
            <a:t> operatoria</a:t>
          </a:r>
          <a:endParaRPr lang="it-IT" dirty="0"/>
        </a:p>
      </dgm:t>
    </dgm:pt>
    <dgm:pt modelId="{4622188F-70BD-468A-9C13-F20511DCC5C3}" type="parTrans" cxnId="{EB5EBFE2-3DBA-4051-9D93-10196FFDFB63}">
      <dgm:prSet/>
      <dgm:spPr/>
      <dgm:t>
        <a:bodyPr/>
        <a:lstStyle/>
        <a:p>
          <a:endParaRPr lang="it-IT"/>
        </a:p>
      </dgm:t>
    </dgm:pt>
    <dgm:pt modelId="{F140BF46-6A64-4BA3-978D-49B6945A6E7B}" type="sibTrans" cxnId="{EB5EBFE2-3DBA-4051-9D93-10196FFDFB63}">
      <dgm:prSet/>
      <dgm:spPr/>
      <dgm:t>
        <a:bodyPr/>
        <a:lstStyle/>
        <a:p>
          <a:endParaRPr lang="it-IT"/>
        </a:p>
      </dgm:t>
    </dgm:pt>
    <dgm:pt modelId="{BCE17C29-16D1-47E6-9B80-0F2FEED6EC2E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Intervento chirurgico d’urgenza </a:t>
          </a:r>
          <a:r>
            <a:rPr lang="it-IT" dirty="0" smtClean="0">
              <a:sym typeface="Wingdings" panose="05000000000000000000" pitchFamily="2" charset="2"/>
            </a:rPr>
            <a:t> </a:t>
          </a:r>
          <a:r>
            <a:rPr lang="it-IT" dirty="0" err="1" smtClean="0">
              <a:sym typeface="Wingdings" panose="05000000000000000000" pitchFamily="2" charset="2"/>
            </a:rPr>
            <a:t>stomia</a:t>
          </a:r>
          <a:endParaRPr lang="it-IT" dirty="0"/>
        </a:p>
      </dgm:t>
    </dgm:pt>
    <dgm:pt modelId="{212DAD5C-11A7-44A7-B001-61F9DF60558A}" type="parTrans" cxnId="{2B389B30-CD35-46AB-A36C-1F64108FFAA8}">
      <dgm:prSet/>
      <dgm:spPr/>
      <dgm:t>
        <a:bodyPr/>
        <a:lstStyle/>
        <a:p>
          <a:endParaRPr lang="it-IT"/>
        </a:p>
      </dgm:t>
    </dgm:pt>
    <dgm:pt modelId="{BE692A9E-53B3-442C-B7F1-BC97973905E4}" type="sibTrans" cxnId="{2B389B30-CD35-46AB-A36C-1F64108FFAA8}">
      <dgm:prSet/>
      <dgm:spPr/>
      <dgm:t>
        <a:bodyPr/>
        <a:lstStyle/>
        <a:p>
          <a:endParaRPr lang="it-IT"/>
        </a:p>
      </dgm:t>
    </dgm:pt>
    <dgm:pt modelId="{689E354A-1576-4FE8-8C28-D9122A90FB2C}" type="pres">
      <dgm:prSet presAssocID="{E30095EB-6C8A-4869-80BA-40F11A6071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8771629-103D-4AB5-8C51-450C9B0490B1}" type="pres">
      <dgm:prSet presAssocID="{1CFEDD94-D9FA-4BFA-AB55-D43ACAAAB70B}" presName="root1" presStyleCnt="0"/>
      <dgm:spPr/>
    </dgm:pt>
    <dgm:pt modelId="{F7AAB03E-E812-4961-BD5C-94754E3A5EDB}" type="pres">
      <dgm:prSet presAssocID="{1CFEDD94-D9FA-4BFA-AB55-D43ACAAAB70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8066A87-AA0A-43E2-BD29-24872EBA8040}" type="pres">
      <dgm:prSet presAssocID="{1CFEDD94-D9FA-4BFA-AB55-D43ACAAAB70B}" presName="level2hierChild" presStyleCnt="0"/>
      <dgm:spPr/>
    </dgm:pt>
    <dgm:pt modelId="{56625E40-1304-4C4D-81A6-A4DAD6838E58}" type="pres">
      <dgm:prSet presAssocID="{99DC67E6-167F-4EFB-997F-7A87C3C13FFF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5DA598B5-B19C-4BB3-87A8-B457B651BCAC}" type="pres">
      <dgm:prSet presAssocID="{99DC67E6-167F-4EFB-997F-7A87C3C13FFF}" presName="connTx" presStyleLbl="parChTrans1D2" presStyleIdx="0" presStyleCnt="2"/>
      <dgm:spPr/>
      <dgm:t>
        <a:bodyPr/>
        <a:lstStyle/>
        <a:p>
          <a:endParaRPr lang="it-IT"/>
        </a:p>
      </dgm:t>
    </dgm:pt>
    <dgm:pt modelId="{8A40DC98-6D53-4A94-90C2-6BD4774E0849}" type="pres">
      <dgm:prSet presAssocID="{5FCE8138-6F27-4D59-9C05-1A81FF9E8EEB}" presName="root2" presStyleCnt="0"/>
      <dgm:spPr/>
    </dgm:pt>
    <dgm:pt modelId="{90087421-875E-4827-8F17-9C08BC899BDA}" type="pres">
      <dgm:prSet presAssocID="{5FCE8138-6F27-4D59-9C05-1A81FF9E8E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BB3009F-2E8C-4F89-BF41-64939749E5E9}" type="pres">
      <dgm:prSet presAssocID="{5FCE8138-6F27-4D59-9C05-1A81FF9E8EEB}" presName="level3hierChild" presStyleCnt="0"/>
      <dgm:spPr/>
    </dgm:pt>
    <dgm:pt modelId="{0EFB43BB-9412-417D-A242-C0BA6F8D65B8}" type="pres">
      <dgm:prSet presAssocID="{D95CDA4A-C539-45B5-B2BC-2E3FB8AC2853}" presName="conn2-1" presStyleLbl="parChTrans1D3" presStyleIdx="0" presStyleCnt="2"/>
      <dgm:spPr/>
      <dgm:t>
        <a:bodyPr/>
        <a:lstStyle/>
        <a:p>
          <a:endParaRPr lang="it-IT"/>
        </a:p>
      </dgm:t>
    </dgm:pt>
    <dgm:pt modelId="{691314F2-AD5C-4C9C-AA79-80AC24695C86}" type="pres">
      <dgm:prSet presAssocID="{D95CDA4A-C539-45B5-B2BC-2E3FB8AC2853}" presName="connTx" presStyleLbl="parChTrans1D3" presStyleIdx="0" presStyleCnt="2"/>
      <dgm:spPr/>
      <dgm:t>
        <a:bodyPr/>
        <a:lstStyle/>
        <a:p>
          <a:endParaRPr lang="it-IT"/>
        </a:p>
      </dgm:t>
    </dgm:pt>
    <dgm:pt modelId="{7C66FAFF-F107-4788-80CF-3C6A6659BA63}" type="pres">
      <dgm:prSet presAssocID="{BE74A44D-C944-4A45-8DA9-C4DAB2107509}" presName="root2" presStyleCnt="0"/>
      <dgm:spPr/>
    </dgm:pt>
    <dgm:pt modelId="{393919E4-3740-44A7-B256-1C761DAB738E}" type="pres">
      <dgm:prSet presAssocID="{BE74A44D-C944-4A45-8DA9-C4DAB210750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B3B46C2-D4DB-4E80-9E18-B7C5E6652907}" type="pres">
      <dgm:prSet presAssocID="{BE74A44D-C944-4A45-8DA9-C4DAB2107509}" presName="level3hierChild" presStyleCnt="0"/>
      <dgm:spPr/>
    </dgm:pt>
    <dgm:pt modelId="{836B5D75-DC1E-47AF-9150-D430B7F03ADB}" type="pres">
      <dgm:prSet presAssocID="{4622188F-70BD-468A-9C13-F20511DCC5C3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568B8A60-509C-4F83-B743-227D10D5D683}" type="pres">
      <dgm:prSet presAssocID="{4622188F-70BD-468A-9C13-F20511DCC5C3}" presName="connTx" presStyleLbl="parChTrans1D2" presStyleIdx="1" presStyleCnt="2"/>
      <dgm:spPr/>
      <dgm:t>
        <a:bodyPr/>
        <a:lstStyle/>
        <a:p>
          <a:endParaRPr lang="it-IT"/>
        </a:p>
      </dgm:t>
    </dgm:pt>
    <dgm:pt modelId="{9E9F0662-E74E-4158-A014-DFD2EF91C630}" type="pres">
      <dgm:prSet presAssocID="{B2426502-5041-4562-8883-C35AA826D33B}" presName="root2" presStyleCnt="0"/>
      <dgm:spPr/>
    </dgm:pt>
    <dgm:pt modelId="{05357924-D0EB-4327-AD20-F0CD92D02B7E}" type="pres">
      <dgm:prSet presAssocID="{B2426502-5041-4562-8883-C35AA826D33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CBF6CBF-987B-489C-AE34-A4D3AF8E4F18}" type="pres">
      <dgm:prSet presAssocID="{B2426502-5041-4562-8883-C35AA826D33B}" presName="level3hierChild" presStyleCnt="0"/>
      <dgm:spPr/>
    </dgm:pt>
    <dgm:pt modelId="{3B787316-22A1-4989-AA36-137718A88846}" type="pres">
      <dgm:prSet presAssocID="{212DAD5C-11A7-44A7-B001-61F9DF60558A}" presName="conn2-1" presStyleLbl="parChTrans1D3" presStyleIdx="1" presStyleCnt="2"/>
      <dgm:spPr/>
      <dgm:t>
        <a:bodyPr/>
        <a:lstStyle/>
        <a:p>
          <a:endParaRPr lang="it-IT"/>
        </a:p>
      </dgm:t>
    </dgm:pt>
    <dgm:pt modelId="{E96C8CE7-81FB-4E0C-AFDD-901438D35B6B}" type="pres">
      <dgm:prSet presAssocID="{212DAD5C-11A7-44A7-B001-61F9DF60558A}" presName="connTx" presStyleLbl="parChTrans1D3" presStyleIdx="1" presStyleCnt="2"/>
      <dgm:spPr/>
      <dgm:t>
        <a:bodyPr/>
        <a:lstStyle/>
        <a:p>
          <a:endParaRPr lang="it-IT"/>
        </a:p>
      </dgm:t>
    </dgm:pt>
    <dgm:pt modelId="{FF634BBD-058F-4994-B445-FACFD93165AA}" type="pres">
      <dgm:prSet presAssocID="{BCE17C29-16D1-47E6-9B80-0F2FEED6EC2E}" presName="root2" presStyleCnt="0"/>
      <dgm:spPr/>
    </dgm:pt>
    <dgm:pt modelId="{DF8DC663-1788-4EE7-B027-F07ED9FED483}" type="pres">
      <dgm:prSet presAssocID="{BCE17C29-16D1-47E6-9B80-0F2FEED6EC2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6659CA8-9672-408B-B7D9-D57A73D91300}" type="pres">
      <dgm:prSet presAssocID="{BCE17C29-16D1-47E6-9B80-0F2FEED6EC2E}" presName="level3hierChild" presStyleCnt="0"/>
      <dgm:spPr/>
    </dgm:pt>
  </dgm:ptLst>
  <dgm:cxnLst>
    <dgm:cxn modelId="{AF34D59F-24F4-4DAA-A9F4-427ACB8DD18A}" type="presOf" srcId="{99DC67E6-167F-4EFB-997F-7A87C3C13FFF}" destId="{5DA598B5-B19C-4BB3-87A8-B457B651BCAC}" srcOrd="1" destOrd="0" presId="urn:microsoft.com/office/officeart/2005/8/layout/hierarchy2"/>
    <dgm:cxn modelId="{1A0E32AB-1DA8-4896-AED6-F657117D61EB}" type="presOf" srcId="{99DC67E6-167F-4EFB-997F-7A87C3C13FFF}" destId="{56625E40-1304-4C4D-81A6-A4DAD6838E58}" srcOrd="0" destOrd="0" presId="urn:microsoft.com/office/officeart/2005/8/layout/hierarchy2"/>
    <dgm:cxn modelId="{2B389B30-CD35-46AB-A36C-1F64108FFAA8}" srcId="{B2426502-5041-4562-8883-C35AA826D33B}" destId="{BCE17C29-16D1-47E6-9B80-0F2FEED6EC2E}" srcOrd="0" destOrd="0" parTransId="{212DAD5C-11A7-44A7-B001-61F9DF60558A}" sibTransId="{BE692A9E-53B3-442C-B7F1-BC97973905E4}"/>
    <dgm:cxn modelId="{24FEC0B1-C408-4FDE-8EB9-AEBCC7A2D5FE}" srcId="{5FCE8138-6F27-4D59-9C05-1A81FF9E8EEB}" destId="{BE74A44D-C944-4A45-8DA9-C4DAB2107509}" srcOrd="0" destOrd="0" parTransId="{D95CDA4A-C539-45B5-B2BC-2E3FB8AC2853}" sibTransId="{F18F8E9F-6843-4F2A-ABFA-BEC772C7DF51}"/>
    <dgm:cxn modelId="{D3757CE2-64B4-44A4-A6DE-F02906615AE6}" type="presOf" srcId="{D95CDA4A-C539-45B5-B2BC-2E3FB8AC2853}" destId="{691314F2-AD5C-4C9C-AA79-80AC24695C86}" srcOrd="1" destOrd="0" presId="urn:microsoft.com/office/officeart/2005/8/layout/hierarchy2"/>
    <dgm:cxn modelId="{4C7A0F4B-5FF5-4C97-9659-DAE65669722C}" type="presOf" srcId="{D95CDA4A-C539-45B5-B2BC-2E3FB8AC2853}" destId="{0EFB43BB-9412-417D-A242-C0BA6F8D65B8}" srcOrd="0" destOrd="0" presId="urn:microsoft.com/office/officeart/2005/8/layout/hierarchy2"/>
    <dgm:cxn modelId="{A32A36E3-1FFE-461A-AFC3-C210C733ABA2}" type="presOf" srcId="{BCE17C29-16D1-47E6-9B80-0F2FEED6EC2E}" destId="{DF8DC663-1788-4EE7-B027-F07ED9FED483}" srcOrd="0" destOrd="0" presId="urn:microsoft.com/office/officeart/2005/8/layout/hierarchy2"/>
    <dgm:cxn modelId="{EB5EBFE2-3DBA-4051-9D93-10196FFDFB63}" srcId="{1CFEDD94-D9FA-4BFA-AB55-D43ACAAAB70B}" destId="{B2426502-5041-4562-8883-C35AA826D33B}" srcOrd="1" destOrd="0" parTransId="{4622188F-70BD-468A-9C13-F20511DCC5C3}" sibTransId="{F140BF46-6A64-4BA3-978D-49B6945A6E7B}"/>
    <dgm:cxn modelId="{74FE4EAE-49D6-4990-8DAF-EB2A364C5C7E}" type="presOf" srcId="{BE74A44D-C944-4A45-8DA9-C4DAB2107509}" destId="{393919E4-3740-44A7-B256-1C761DAB738E}" srcOrd="0" destOrd="0" presId="urn:microsoft.com/office/officeart/2005/8/layout/hierarchy2"/>
    <dgm:cxn modelId="{6A0E8F6E-252F-44A4-920E-47653745E78E}" type="presOf" srcId="{B2426502-5041-4562-8883-C35AA826D33B}" destId="{05357924-D0EB-4327-AD20-F0CD92D02B7E}" srcOrd="0" destOrd="0" presId="urn:microsoft.com/office/officeart/2005/8/layout/hierarchy2"/>
    <dgm:cxn modelId="{66068BED-963C-4998-AB18-598BFD696877}" type="presOf" srcId="{212DAD5C-11A7-44A7-B001-61F9DF60558A}" destId="{E96C8CE7-81FB-4E0C-AFDD-901438D35B6B}" srcOrd="1" destOrd="0" presId="urn:microsoft.com/office/officeart/2005/8/layout/hierarchy2"/>
    <dgm:cxn modelId="{EBBF95C3-ED95-4990-8B79-64CCBCA7A8E8}" srcId="{1CFEDD94-D9FA-4BFA-AB55-D43ACAAAB70B}" destId="{5FCE8138-6F27-4D59-9C05-1A81FF9E8EEB}" srcOrd="0" destOrd="0" parTransId="{99DC67E6-167F-4EFB-997F-7A87C3C13FFF}" sibTransId="{BA7A199B-964C-499B-820B-076434266365}"/>
    <dgm:cxn modelId="{81231CCB-E228-4A77-9172-B3534640E373}" type="presOf" srcId="{5FCE8138-6F27-4D59-9C05-1A81FF9E8EEB}" destId="{90087421-875E-4827-8F17-9C08BC899BDA}" srcOrd="0" destOrd="0" presId="urn:microsoft.com/office/officeart/2005/8/layout/hierarchy2"/>
    <dgm:cxn modelId="{00D03EE3-7CF2-4B29-A780-B3157B85B0EA}" type="presOf" srcId="{4622188F-70BD-468A-9C13-F20511DCC5C3}" destId="{568B8A60-509C-4F83-B743-227D10D5D683}" srcOrd="1" destOrd="0" presId="urn:microsoft.com/office/officeart/2005/8/layout/hierarchy2"/>
    <dgm:cxn modelId="{929F8E4A-24BD-4DEF-8995-2137DC15AB47}" type="presOf" srcId="{1CFEDD94-D9FA-4BFA-AB55-D43ACAAAB70B}" destId="{F7AAB03E-E812-4961-BD5C-94754E3A5EDB}" srcOrd="0" destOrd="0" presId="urn:microsoft.com/office/officeart/2005/8/layout/hierarchy2"/>
    <dgm:cxn modelId="{616D5F06-A50C-4E00-A090-D83C27B40B62}" type="presOf" srcId="{E30095EB-6C8A-4869-80BA-40F11A607134}" destId="{689E354A-1576-4FE8-8C28-D9122A90FB2C}" srcOrd="0" destOrd="0" presId="urn:microsoft.com/office/officeart/2005/8/layout/hierarchy2"/>
    <dgm:cxn modelId="{291BCB11-FB67-49CF-A339-EFF8FD9B6E55}" type="presOf" srcId="{4622188F-70BD-468A-9C13-F20511DCC5C3}" destId="{836B5D75-DC1E-47AF-9150-D430B7F03ADB}" srcOrd="0" destOrd="0" presId="urn:microsoft.com/office/officeart/2005/8/layout/hierarchy2"/>
    <dgm:cxn modelId="{DBB5C4FD-6848-40EF-857B-29C691B20A75}" type="presOf" srcId="{212DAD5C-11A7-44A7-B001-61F9DF60558A}" destId="{3B787316-22A1-4989-AA36-137718A88846}" srcOrd="0" destOrd="0" presId="urn:microsoft.com/office/officeart/2005/8/layout/hierarchy2"/>
    <dgm:cxn modelId="{B828392E-29BE-46B2-B0BE-CA881915A7C2}" srcId="{E30095EB-6C8A-4869-80BA-40F11A607134}" destId="{1CFEDD94-D9FA-4BFA-AB55-D43ACAAAB70B}" srcOrd="0" destOrd="0" parTransId="{D5332915-7CE8-49E3-8E9F-A5A5F5F5346E}" sibTransId="{0051BA29-4584-4618-975C-05D3A8B3247A}"/>
    <dgm:cxn modelId="{0636A3FB-B9FF-4450-8C9B-ED2A1818534A}" type="presParOf" srcId="{689E354A-1576-4FE8-8C28-D9122A90FB2C}" destId="{98771629-103D-4AB5-8C51-450C9B0490B1}" srcOrd="0" destOrd="0" presId="urn:microsoft.com/office/officeart/2005/8/layout/hierarchy2"/>
    <dgm:cxn modelId="{3B781AC6-8D7A-497D-A77F-81C42700C4A6}" type="presParOf" srcId="{98771629-103D-4AB5-8C51-450C9B0490B1}" destId="{F7AAB03E-E812-4961-BD5C-94754E3A5EDB}" srcOrd="0" destOrd="0" presId="urn:microsoft.com/office/officeart/2005/8/layout/hierarchy2"/>
    <dgm:cxn modelId="{CBFAB0C8-151C-4FA1-91AA-2CA86B67A616}" type="presParOf" srcId="{98771629-103D-4AB5-8C51-450C9B0490B1}" destId="{D8066A87-AA0A-43E2-BD29-24872EBA8040}" srcOrd="1" destOrd="0" presId="urn:microsoft.com/office/officeart/2005/8/layout/hierarchy2"/>
    <dgm:cxn modelId="{FE61B9F9-FFE8-407C-AD3E-E8C94238E7D8}" type="presParOf" srcId="{D8066A87-AA0A-43E2-BD29-24872EBA8040}" destId="{56625E40-1304-4C4D-81A6-A4DAD6838E58}" srcOrd="0" destOrd="0" presId="urn:microsoft.com/office/officeart/2005/8/layout/hierarchy2"/>
    <dgm:cxn modelId="{9E098E90-5162-4513-96A9-3E1A4235F98B}" type="presParOf" srcId="{56625E40-1304-4C4D-81A6-A4DAD6838E58}" destId="{5DA598B5-B19C-4BB3-87A8-B457B651BCAC}" srcOrd="0" destOrd="0" presId="urn:microsoft.com/office/officeart/2005/8/layout/hierarchy2"/>
    <dgm:cxn modelId="{21246A45-C528-43EA-B29E-0241E631F4F3}" type="presParOf" srcId="{D8066A87-AA0A-43E2-BD29-24872EBA8040}" destId="{8A40DC98-6D53-4A94-90C2-6BD4774E0849}" srcOrd="1" destOrd="0" presId="urn:microsoft.com/office/officeart/2005/8/layout/hierarchy2"/>
    <dgm:cxn modelId="{A47842DE-096F-403C-BC1D-C7F9CD85DA38}" type="presParOf" srcId="{8A40DC98-6D53-4A94-90C2-6BD4774E0849}" destId="{90087421-875E-4827-8F17-9C08BC899BDA}" srcOrd="0" destOrd="0" presId="urn:microsoft.com/office/officeart/2005/8/layout/hierarchy2"/>
    <dgm:cxn modelId="{5D2B1799-DC3B-44FA-9B65-43B3F001D0AC}" type="presParOf" srcId="{8A40DC98-6D53-4A94-90C2-6BD4774E0849}" destId="{ABB3009F-2E8C-4F89-BF41-64939749E5E9}" srcOrd="1" destOrd="0" presId="urn:microsoft.com/office/officeart/2005/8/layout/hierarchy2"/>
    <dgm:cxn modelId="{72DA2A86-5CE0-4E44-996A-320F7E85AC06}" type="presParOf" srcId="{ABB3009F-2E8C-4F89-BF41-64939749E5E9}" destId="{0EFB43BB-9412-417D-A242-C0BA6F8D65B8}" srcOrd="0" destOrd="0" presId="urn:microsoft.com/office/officeart/2005/8/layout/hierarchy2"/>
    <dgm:cxn modelId="{1DE67271-9978-4D30-82DA-EE1562C2831E}" type="presParOf" srcId="{0EFB43BB-9412-417D-A242-C0BA6F8D65B8}" destId="{691314F2-AD5C-4C9C-AA79-80AC24695C86}" srcOrd="0" destOrd="0" presId="urn:microsoft.com/office/officeart/2005/8/layout/hierarchy2"/>
    <dgm:cxn modelId="{A4EF9C6B-6149-49D7-BF58-472ECAA8521B}" type="presParOf" srcId="{ABB3009F-2E8C-4F89-BF41-64939749E5E9}" destId="{7C66FAFF-F107-4788-80CF-3C6A6659BA63}" srcOrd="1" destOrd="0" presId="urn:microsoft.com/office/officeart/2005/8/layout/hierarchy2"/>
    <dgm:cxn modelId="{88D99C78-D745-43EE-BC2B-3CAFF5F559A9}" type="presParOf" srcId="{7C66FAFF-F107-4788-80CF-3C6A6659BA63}" destId="{393919E4-3740-44A7-B256-1C761DAB738E}" srcOrd="0" destOrd="0" presId="urn:microsoft.com/office/officeart/2005/8/layout/hierarchy2"/>
    <dgm:cxn modelId="{2AA942E3-FDC1-42EE-AEE8-47D11A9C4005}" type="presParOf" srcId="{7C66FAFF-F107-4788-80CF-3C6A6659BA63}" destId="{5B3B46C2-D4DB-4E80-9E18-B7C5E6652907}" srcOrd="1" destOrd="0" presId="urn:microsoft.com/office/officeart/2005/8/layout/hierarchy2"/>
    <dgm:cxn modelId="{039E34D3-E5C6-423B-BA93-B4DAA1A6FACF}" type="presParOf" srcId="{D8066A87-AA0A-43E2-BD29-24872EBA8040}" destId="{836B5D75-DC1E-47AF-9150-D430B7F03ADB}" srcOrd="2" destOrd="0" presId="urn:microsoft.com/office/officeart/2005/8/layout/hierarchy2"/>
    <dgm:cxn modelId="{F08FD945-D29D-48E7-B53F-9C110C434676}" type="presParOf" srcId="{836B5D75-DC1E-47AF-9150-D430B7F03ADB}" destId="{568B8A60-509C-4F83-B743-227D10D5D683}" srcOrd="0" destOrd="0" presId="urn:microsoft.com/office/officeart/2005/8/layout/hierarchy2"/>
    <dgm:cxn modelId="{2B4863C0-21B6-4D0C-BA6E-BFF6253507D0}" type="presParOf" srcId="{D8066A87-AA0A-43E2-BD29-24872EBA8040}" destId="{9E9F0662-E74E-4158-A014-DFD2EF91C630}" srcOrd="3" destOrd="0" presId="urn:microsoft.com/office/officeart/2005/8/layout/hierarchy2"/>
    <dgm:cxn modelId="{226A1D24-ECE7-4002-8471-A428CA30A1CE}" type="presParOf" srcId="{9E9F0662-E74E-4158-A014-DFD2EF91C630}" destId="{05357924-D0EB-4327-AD20-F0CD92D02B7E}" srcOrd="0" destOrd="0" presId="urn:microsoft.com/office/officeart/2005/8/layout/hierarchy2"/>
    <dgm:cxn modelId="{E3434083-D4F1-481C-8654-02946FFD1960}" type="presParOf" srcId="{9E9F0662-E74E-4158-A014-DFD2EF91C630}" destId="{1CBF6CBF-987B-489C-AE34-A4D3AF8E4F18}" srcOrd="1" destOrd="0" presId="urn:microsoft.com/office/officeart/2005/8/layout/hierarchy2"/>
    <dgm:cxn modelId="{C4289FFE-D6F6-41C5-8BBE-7A886BB3BB06}" type="presParOf" srcId="{1CBF6CBF-987B-489C-AE34-A4D3AF8E4F18}" destId="{3B787316-22A1-4989-AA36-137718A88846}" srcOrd="0" destOrd="0" presId="urn:microsoft.com/office/officeart/2005/8/layout/hierarchy2"/>
    <dgm:cxn modelId="{2B7243EF-248D-4B78-8A17-72EE982BE9D7}" type="presParOf" srcId="{3B787316-22A1-4989-AA36-137718A88846}" destId="{E96C8CE7-81FB-4E0C-AFDD-901438D35B6B}" srcOrd="0" destOrd="0" presId="urn:microsoft.com/office/officeart/2005/8/layout/hierarchy2"/>
    <dgm:cxn modelId="{0975F9E8-4FA3-49CD-A669-8457B2DCBF24}" type="presParOf" srcId="{1CBF6CBF-987B-489C-AE34-A4D3AF8E4F18}" destId="{FF634BBD-058F-4994-B445-FACFD93165AA}" srcOrd="1" destOrd="0" presId="urn:microsoft.com/office/officeart/2005/8/layout/hierarchy2"/>
    <dgm:cxn modelId="{A919AF86-8E16-4254-A121-A9C4D9D61985}" type="presParOf" srcId="{FF634BBD-058F-4994-B445-FACFD93165AA}" destId="{DF8DC663-1788-4EE7-B027-F07ED9FED483}" srcOrd="0" destOrd="0" presId="urn:microsoft.com/office/officeart/2005/8/layout/hierarchy2"/>
    <dgm:cxn modelId="{BEE237EB-F631-4EA9-A017-6E10AF9304ED}" type="presParOf" srcId="{FF634BBD-058F-4994-B445-FACFD93165AA}" destId="{76659CA8-9672-408B-B7D9-D57A73D913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095EB-6C8A-4869-80BA-40F11A6071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FEDD94-D9FA-4BFA-AB55-D43ACAAAB70B}">
      <dgm:prSet phldrT="[Testo]"/>
      <dgm:spPr/>
      <dgm:t>
        <a:bodyPr/>
        <a:lstStyle/>
        <a:p>
          <a:r>
            <a:rPr lang="it-IT" dirty="0" smtClean="0"/>
            <a:t>Evento acuto</a:t>
          </a:r>
        </a:p>
        <a:p>
          <a:r>
            <a:rPr lang="it-IT" dirty="0" smtClean="0"/>
            <a:t>Ascesso addominale</a:t>
          </a:r>
        </a:p>
        <a:p>
          <a:r>
            <a:rPr lang="it-IT" dirty="0" smtClean="0"/>
            <a:t>Stenosi</a:t>
          </a:r>
          <a:endParaRPr lang="it-IT" dirty="0"/>
        </a:p>
      </dgm:t>
    </dgm:pt>
    <dgm:pt modelId="{D5332915-7CE8-49E3-8E9F-A5A5F5F5346E}" type="parTrans" cxnId="{B828392E-29BE-46B2-B0BE-CA881915A7C2}">
      <dgm:prSet/>
      <dgm:spPr/>
      <dgm:t>
        <a:bodyPr/>
        <a:lstStyle/>
        <a:p>
          <a:endParaRPr lang="it-IT"/>
        </a:p>
      </dgm:t>
    </dgm:pt>
    <dgm:pt modelId="{0051BA29-4584-4618-975C-05D3A8B3247A}" type="sibTrans" cxnId="{B828392E-29BE-46B2-B0BE-CA881915A7C2}">
      <dgm:prSet/>
      <dgm:spPr/>
      <dgm:t>
        <a:bodyPr/>
        <a:lstStyle/>
        <a:p>
          <a:endParaRPr lang="it-IT"/>
        </a:p>
      </dgm:t>
    </dgm:pt>
    <dgm:pt modelId="{5FCE8138-6F27-4D59-9C05-1A81FF9E8EEB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 smtClean="0"/>
            <a:t>Ottimizzazione </a:t>
          </a:r>
          <a:r>
            <a:rPr lang="it-IT" dirty="0" err="1" smtClean="0"/>
            <a:t>pre</a:t>
          </a:r>
          <a:r>
            <a:rPr lang="it-IT" dirty="0" smtClean="0"/>
            <a:t> operatoria</a:t>
          </a:r>
          <a:endParaRPr lang="it-IT" dirty="0"/>
        </a:p>
      </dgm:t>
    </dgm:pt>
    <dgm:pt modelId="{99DC67E6-167F-4EFB-997F-7A87C3C13FFF}" type="parTrans" cxnId="{EBBF95C3-ED95-4990-8B79-64CCBCA7A8E8}">
      <dgm:prSet/>
      <dgm:spPr/>
      <dgm:t>
        <a:bodyPr/>
        <a:lstStyle/>
        <a:p>
          <a:endParaRPr lang="it-IT"/>
        </a:p>
      </dgm:t>
    </dgm:pt>
    <dgm:pt modelId="{BA7A199B-964C-499B-820B-076434266365}" type="sibTrans" cxnId="{EBBF95C3-ED95-4990-8B79-64CCBCA7A8E8}">
      <dgm:prSet/>
      <dgm:spPr/>
      <dgm:t>
        <a:bodyPr/>
        <a:lstStyle/>
        <a:p>
          <a:endParaRPr lang="it-IT"/>
        </a:p>
      </dgm:t>
    </dgm:pt>
    <dgm:pt modelId="{BE74A44D-C944-4A45-8DA9-C4DAB2107509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 smtClean="0"/>
            <a:t>Intervento chirurgico elettivo</a:t>
          </a:r>
          <a:endParaRPr lang="it-IT" dirty="0"/>
        </a:p>
      </dgm:t>
    </dgm:pt>
    <dgm:pt modelId="{D95CDA4A-C539-45B5-B2BC-2E3FB8AC2853}" type="parTrans" cxnId="{24FEC0B1-C408-4FDE-8EB9-AEBCC7A2D5FE}">
      <dgm:prSet/>
      <dgm:spPr/>
      <dgm:t>
        <a:bodyPr/>
        <a:lstStyle/>
        <a:p>
          <a:endParaRPr lang="it-IT"/>
        </a:p>
      </dgm:t>
    </dgm:pt>
    <dgm:pt modelId="{F18F8E9F-6843-4F2A-ABFA-BEC772C7DF51}" type="sibTrans" cxnId="{24FEC0B1-C408-4FDE-8EB9-AEBCC7A2D5FE}">
      <dgm:prSet/>
      <dgm:spPr/>
      <dgm:t>
        <a:bodyPr/>
        <a:lstStyle/>
        <a:p>
          <a:endParaRPr lang="it-IT"/>
        </a:p>
      </dgm:t>
    </dgm:pt>
    <dgm:pt modelId="{689E354A-1576-4FE8-8C28-D9122A90FB2C}" type="pres">
      <dgm:prSet presAssocID="{E30095EB-6C8A-4869-80BA-40F11A6071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8771629-103D-4AB5-8C51-450C9B0490B1}" type="pres">
      <dgm:prSet presAssocID="{1CFEDD94-D9FA-4BFA-AB55-D43ACAAAB70B}" presName="root1" presStyleCnt="0"/>
      <dgm:spPr/>
    </dgm:pt>
    <dgm:pt modelId="{F7AAB03E-E812-4961-BD5C-94754E3A5EDB}" type="pres">
      <dgm:prSet presAssocID="{1CFEDD94-D9FA-4BFA-AB55-D43ACAAAB70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8066A87-AA0A-43E2-BD29-24872EBA8040}" type="pres">
      <dgm:prSet presAssocID="{1CFEDD94-D9FA-4BFA-AB55-D43ACAAAB70B}" presName="level2hierChild" presStyleCnt="0"/>
      <dgm:spPr/>
    </dgm:pt>
    <dgm:pt modelId="{56625E40-1304-4C4D-81A6-A4DAD6838E58}" type="pres">
      <dgm:prSet presAssocID="{99DC67E6-167F-4EFB-997F-7A87C3C13FFF}" presName="conn2-1" presStyleLbl="parChTrans1D2" presStyleIdx="0" presStyleCnt="1"/>
      <dgm:spPr/>
      <dgm:t>
        <a:bodyPr/>
        <a:lstStyle/>
        <a:p>
          <a:endParaRPr lang="it-IT"/>
        </a:p>
      </dgm:t>
    </dgm:pt>
    <dgm:pt modelId="{5DA598B5-B19C-4BB3-87A8-B457B651BCAC}" type="pres">
      <dgm:prSet presAssocID="{99DC67E6-167F-4EFB-997F-7A87C3C13FFF}" presName="connTx" presStyleLbl="parChTrans1D2" presStyleIdx="0" presStyleCnt="1"/>
      <dgm:spPr/>
      <dgm:t>
        <a:bodyPr/>
        <a:lstStyle/>
        <a:p>
          <a:endParaRPr lang="it-IT"/>
        </a:p>
      </dgm:t>
    </dgm:pt>
    <dgm:pt modelId="{8A40DC98-6D53-4A94-90C2-6BD4774E0849}" type="pres">
      <dgm:prSet presAssocID="{5FCE8138-6F27-4D59-9C05-1A81FF9E8EEB}" presName="root2" presStyleCnt="0"/>
      <dgm:spPr/>
    </dgm:pt>
    <dgm:pt modelId="{90087421-875E-4827-8F17-9C08BC899BDA}" type="pres">
      <dgm:prSet presAssocID="{5FCE8138-6F27-4D59-9C05-1A81FF9E8EE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BB3009F-2E8C-4F89-BF41-64939749E5E9}" type="pres">
      <dgm:prSet presAssocID="{5FCE8138-6F27-4D59-9C05-1A81FF9E8EEB}" presName="level3hierChild" presStyleCnt="0"/>
      <dgm:spPr/>
    </dgm:pt>
    <dgm:pt modelId="{0EFB43BB-9412-417D-A242-C0BA6F8D65B8}" type="pres">
      <dgm:prSet presAssocID="{D95CDA4A-C539-45B5-B2BC-2E3FB8AC2853}" presName="conn2-1" presStyleLbl="parChTrans1D3" presStyleIdx="0" presStyleCnt="1"/>
      <dgm:spPr/>
      <dgm:t>
        <a:bodyPr/>
        <a:lstStyle/>
        <a:p>
          <a:endParaRPr lang="it-IT"/>
        </a:p>
      </dgm:t>
    </dgm:pt>
    <dgm:pt modelId="{691314F2-AD5C-4C9C-AA79-80AC24695C86}" type="pres">
      <dgm:prSet presAssocID="{D95CDA4A-C539-45B5-B2BC-2E3FB8AC2853}" presName="connTx" presStyleLbl="parChTrans1D3" presStyleIdx="0" presStyleCnt="1"/>
      <dgm:spPr/>
      <dgm:t>
        <a:bodyPr/>
        <a:lstStyle/>
        <a:p>
          <a:endParaRPr lang="it-IT"/>
        </a:p>
      </dgm:t>
    </dgm:pt>
    <dgm:pt modelId="{7C66FAFF-F107-4788-80CF-3C6A6659BA63}" type="pres">
      <dgm:prSet presAssocID="{BE74A44D-C944-4A45-8DA9-C4DAB2107509}" presName="root2" presStyleCnt="0"/>
      <dgm:spPr/>
    </dgm:pt>
    <dgm:pt modelId="{393919E4-3740-44A7-B256-1C761DAB738E}" type="pres">
      <dgm:prSet presAssocID="{BE74A44D-C944-4A45-8DA9-C4DAB2107509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B3B46C2-D4DB-4E80-9E18-B7C5E6652907}" type="pres">
      <dgm:prSet presAssocID="{BE74A44D-C944-4A45-8DA9-C4DAB2107509}" presName="level3hierChild" presStyleCnt="0"/>
      <dgm:spPr/>
    </dgm:pt>
  </dgm:ptLst>
  <dgm:cxnLst>
    <dgm:cxn modelId="{AF34D59F-24F4-4DAA-A9F4-427ACB8DD18A}" type="presOf" srcId="{99DC67E6-167F-4EFB-997F-7A87C3C13FFF}" destId="{5DA598B5-B19C-4BB3-87A8-B457B651BCAC}" srcOrd="1" destOrd="0" presId="urn:microsoft.com/office/officeart/2005/8/layout/hierarchy2"/>
    <dgm:cxn modelId="{1A0E32AB-1DA8-4896-AED6-F657117D61EB}" type="presOf" srcId="{99DC67E6-167F-4EFB-997F-7A87C3C13FFF}" destId="{56625E40-1304-4C4D-81A6-A4DAD6838E58}" srcOrd="0" destOrd="0" presId="urn:microsoft.com/office/officeart/2005/8/layout/hierarchy2"/>
    <dgm:cxn modelId="{D3757CE2-64B4-44A4-A6DE-F02906615AE6}" type="presOf" srcId="{D95CDA4A-C539-45B5-B2BC-2E3FB8AC2853}" destId="{691314F2-AD5C-4C9C-AA79-80AC24695C86}" srcOrd="1" destOrd="0" presId="urn:microsoft.com/office/officeart/2005/8/layout/hierarchy2"/>
    <dgm:cxn modelId="{24FEC0B1-C408-4FDE-8EB9-AEBCC7A2D5FE}" srcId="{5FCE8138-6F27-4D59-9C05-1A81FF9E8EEB}" destId="{BE74A44D-C944-4A45-8DA9-C4DAB2107509}" srcOrd="0" destOrd="0" parTransId="{D95CDA4A-C539-45B5-B2BC-2E3FB8AC2853}" sibTransId="{F18F8E9F-6843-4F2A-ABFA-BEC772C7DF51}"/>
    <dgm:cxn modelId="{4C7A0F4B-5FF5-4C97-9659-DAE65669722C}" type="presOf" srcId="{D95CDA4A-C539-45B5-B2BC-2E3FB8AC2853}" destId="{0EFB43BB-9412-417D-A242-C0BA6F8D65B8}" srcOrd="0" destOrd="0" presId="urn:microsoft.com/office/officeart/2005/8/layout/hierarchy2"/>
    <dgm:cxn modelId="{74FE4EAE-49D6-4990-8DAF-EB2A364C5C7E}" type="presOf" srcId="{BE74A44D-C944-4A45-8DA9-C4DAB2107509}" destId="{393919E4-3740-44A7-B256-1C761DAB738E}" srcOrd="0" destOrd="0" presId="urn:microsoft.com/office/officeart/2005/8/layout/hierarchy2"/>
    <dgm:cxn modelId="{EBBF95C3-ED95-4990-8B79-64CCBCA7A8E8}" srcId="{1CFEDD94-D9FA-4BFA-AB55-D43ACAAAB70B}" destId="{5FCE8138-6F27-4D59-9C05-1A81FF9E8EEB}" srcOrd="0" destOrd="0" parTransId="{99DC67E6-167F-4EFB-997F-7A87C3C13FFF}" sibTransId="{BA7A199B-964C-499B-820B-076434266365}"/>
    <dgm:cxn modelId="{81231CCB-E228-4A77-9172-B3534640E373}" type="presOf" srcId="{5FCE8138-6F27-4D59-9C05-1A81FF9E8EEB}" destId="{90087421-875E-4827-8F17-9C08BC899BDA}" srcOrd="0" destOrd="0" presId="urn:microsoft.com/office/officeart/2005/8/layout/hierarchy2"/>
    <dgm:cxn modelId="{929F8E4A-24BD-4DEF-8995-2137DC15AB47}" type="presOf" srcId="{1CFEDD94-D9FA-4BFA-AB55-D43ACAAAB70B}" destId="{F7AAB03E-E812-4961-BD5C-94754E3A5EDB}" srcOrd="0" destOrd="0" presId="urn:microsoft.com/office/officeart/2005/8/layout/hierarchy2"/>
    <dgm:cxn modelId="{616D5F06-A50C-4E00-A090-D83C27B40B62}" type="presOf" srcId="{E30095EB-6C8A-4869-80BA-40F11A607134}" destId="{689E354A-1576-4FE8-8C28-D9122A90FB2C}" srcOrd="0" destOrd="0" presId="urn:microsoft.com/office/officeart/2005/8/layout/hierarchy2"/>
    <dgm:cxn modelId="{B828392E-29BE-46B2-B0BE-CA881915A7C2}" srcId="{E30095EB-6C8A-4869-80BA-40F11A607134}" destId="{1CFEDD94-D9FA-4BFA-AB55-D43ACAAAB70B}" srcOrd="0" destOrd="0" parTransId="{D5332915-7CE8-49E3-8E9F-A5A5F5F5346E}" sibTransId="{0051BA29-4584-4618-975C-05D3A8B3247A}"/>
    <dgm:cxn modelId="{0636A3FB-B9FF-4450-8C9B-ED2A1818534A}" type="presParOf" srcId="{689E354A-1576-4FE8-8C28-D9122A90FB2C}" destId="{98771629-103D-4AB5-8C51-450C9B0490B1}" srcOrd="0" destOrd="0" presId="urn:microsoft.com/office/officeart/2005/8/layout/hierarchy2"/>
    <dgm:cxn modelId="{3B781AC6-8D7A-497D-A77F-81C42700C4A6}" type="presParOf" srcId="{98771629-103D-4AB5-8C51-450C9B0490B1}" destId="{F7AAB03E-E812-4961-BD5C-94754E3A5EDB}" srcOrd="0" destOrd="0" presId="urn:microsoft.com/office/officeart/2005/8/layout/hierarchy2"/>
    <dgm:cxn modelId="{CBFAB0C8-151C-4FA1-91AA-2CA86B67A616}" type="presParOf" srcId="{98771629-103D-4AB5-8C51-450C9B0490B1}" destId="{D8066A87-AA0A-43E2-BD29-24872EBA8040}" srcOrd="1" destOrd="0" presId="urn:microsoft.com/office/officeart/2005/8/layout/hierarchy2"/>
    <dgm:cxn modelId="{FE61B9F9-FFE8-407C-AD3E-E8C94238E7D8}" type="presParOf" srcId="{D8066A87-AA0A-43E2-BD29-24872EBA8040}" destId="{56625E40-1304-4C4D-81A6-A4DAD6838E58}" srcOrd="0" destOrd="0" presId="urn:microsoft.com/office/officeart/2005/8/layout/hierarchy2"/>
    <dgm:cxn modelId="{9E098E90-5162-4513-96A9-3E1A4235F98B}" type="presParOf" srcId="{56625E40-1304-4C4D-81A6-A4DAD6838E58}" destId="{5DA598B5-B19C-4BB3-87A8-B457B651BCAC}" srcOrd="0" destOrd="0" presId="urn:microsoft.com/office/officeart/2005/8/layout/hierarchy2"/>
    <dgm:cxn modelId="{21246A45-C528-43EA-B29E-0241E631F4F3}" type="presParOf" srcId="{D8066A87-AA0A-43E2-BD29-24872EBA8040}" destId="{8A40DC98-6D53-4A94-90C2-6BD4774E0849}" srcOrd="1" destOrd="0" presId="urn:microsoft.com/office/officeart/2005/8/layout/hierarchy2"/>
    <dgm:cxn modelId="{A47842DE-096F-403C-BC1D-C7F9CD85DA38}" type="presParOf" srcId="{8A40DC98-6D53-4A94-90C2-6BD4774E0849}" destId="{90087421-875E-4827-8F17-9C08BC899BDA}" srcOrd="0" destOrd="0" presId="urn:microsoft.com/office/officeart/2005/8/layout/hierarchy2"/>
    <dgm:cxn modelId="{5D2B1799-DC3B-44FA-9B65-43B3F001D0AC}" type="presParOf" srcId="{8A40DC98-6D53-4A94-90C2-6BD4774E0849}" destId="{ABB3009F-2E8C-4F89-BF41-64939749E5E9}" srcOrd="1" destOrd="0" presId="urn:microsoft.com/office/officeart/2005/8/layout/hierarchy2"/>
    <dgm:cxn modelId="{72DA2A86-5CE0-4E44-996A-320F7E85AC06}" type="presParOf" srcId="{ABB3009F-2E8C-4F89-BF41-64939749E5E9}" destId="{0EFB43BB-9412-417D-A242-C0BA6F8D65B8}" srcOrd="0" destOrd="0" presId="urn:microsoft.com/office/officeart/2005/8/layout/hierarchy2"/>
    <dgm:cxn modelId="{1DE67271-9978-4D30-82DA-EE1562C2831E}" type="presParOf" srcId="{0EFB43BB-9412-417D-A242-C0BA6F8D65B8}" destId="{691314F2-AD5C-4C9C-AA79-80AC24695C86}" srcOrd="0" destOrd="0" presId="urn:microsoft.com/office/officeart/2005/8/layout/hierarchy2"/>
    <dgm:cxn modelId="{A4EF9C6B-6149-49D7-BF58-472ECAA8521B}" type="presParOf" srcId="{ABB3009F-2E8C-4F89-BF41-64939749E5E9}" destId="{7C66FAFF-F107-4788-80CF-3C6A6659BA63}" srcOrd="1" destOrd="0" presId="urn:microsoft.com/office/officeart/2005/8/layout/hierarchy2"/>
    <dgm:cxn modelId="{88D99C78-D745-43EE-BC2B-3CAFF5F559A9}" type="presParOf" srcId="{7C66FAFF-F107-4788-80CF-3C6A6659BA63}" destId="{393919E4-3740-44A7-B256-1C761DAB738E}" srcOrd="0" destOrd="0" presId="urn:microsoft.com/office/officeart/2005/8/layout/hierarchy2"/>
    <dgm:cxn modelId="{2AA942E3-FDC1-42EE-AEE8-47D11A9C4005}" type="presParOf" srcId="{7C66FAFF-F107-4788-80CF-3C6A6659BA63}" destId="{5B3B46C2-D4DB-4E80-9E18-B7C5E6652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095EB-6C8A-4869-80BA-40F11A60713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FEDD94-D9FA-4BFA-AB55-D43ACAAAB70B}">
      <dgm:prSet phldrT="[Testo]"/>
      <dgm:spPr/>
      <dgm:t>
        <a:bodyPr/>
        <a:lstStyle/>
        <a:p>
          <a:r>
            <a:rPr lang="it-IT" dirty="0" smtClean="0"/>
            <a:t>Evento acuto</a:t>
          </a:r>
        </a:p>
        <a:p>
          <a:r>
            <a:rPr lang="it-IT" dirty="0" smtClean="0"/>
            <a:t>Ascesso addominale</a:t>
          </a:r>
        </a:p>
        <a:p>
          <a:r>
            <a:rPr lang="it-IT" dirty="0" smtClean="0"/>
            <a:t>Stenosi</a:t>
          </a:r>
          <a:endParaRPr lang="it-IT" dirty="0"/>
        </a:p>
      </dgm:t>
    </dgm:pt>
    <dgm:pt modelId="{D5332915-7CE8-49E3-8E9F-A5A5F5F5346E}" type="parTrans" cxnId="{B828392E-29BE-46B2-B0BE-CA881915A7C2}">
      <dgm:prSet/>
      <dgm:spPr/>
      <dgm:t>
        <a:bodyPr/>
        <a:lstStyle/>
        <a:p>
          <a:endParaRPr lang="it-IT"/>
        </a:p>
      </dgm:t>
    </dgm:pt>
    <dgm:pt modelId="{0051BA29-4584-4618-975C-05D3A8B3247A}" type="sibTrans" cxnId="{B828392E-29BE-46B2-B0BE-CA881915A7C2}">
      <dgm:prSet/>
      <dgm:spPr/>
      <dgm:t>
        <a:bodyPr/>
        <a:lstStyle/>
        <a:p>
          <a:endParaRPr lang="it-IT"/>
        </a:p>
      </dgm:t>
    </dgm:pt>
    <dgm:pt modelId="{5FCE8138-6F27-4D59-9C05-1A81FF9E8EEB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 smtClean="0"/>
            <a:t>Ottimizzazione </a:t>
          </a:r>
          <a:r>
            <a:rPr lang="it-IT" dirty="0" err="1" smtClean="0"/>
            <a:t>pre</a:t>
          </a:r>
          <a:r>
            <a:rPr lang="it-IT" dirty="0" smtClean="0"/>
            <a:t> operatoria</a:t>
          </a:r>
          <a:endParaRPr lang="it-IT" dirty="0"/>
        </a:p>
      </dgm:t>
    </dgm:pt>
    <dgm:pt modelId="{99DC67E6-167F-4EFB-997F-7A87C3C13FFF}" type="parTrans" cxnId="{EBBF95C3-ED95-4990-8B79-64CCBCA7A8E8}">
      <dgm:prSet/>
      <dgm:spPr/>
      <dgm:t>
        <a:bodyPr/>
        <a:lstStyle/>
        <a:p>
          <a:endParaRPr lang="it-IT"/>
        </a:p>
      </dgm:t>
    </dgm:pt>
    <dgm:pt modelId="{BA7A199B-964C-499B-820B-076434266365}" type="sibTrans" cxnId="{EBBF95C3-ED95-4990-8B79-64CCBCA7A8E8}">
      <dgm:prSet/>
      <dgm:spPr/>
      <dgm:t>
        <a:bodyPr/>
        <a:lstStyle/>
        <a:p>
          <a:endParaRPr lang="it-IT"/>
        </a:p>
      </dgm:t>
    </dgm:pt>
    <dgm:pt modelId="{BE74A44D-C944-4A45-8DA9-C4DAB2107509}">
      <dgm:prSet phldrT="[Testo]"/>
      <dgm:spPr>
        <a:solidFill>
          <a:schemeClr val="accent6"/>
        </a:solidFill>
      </dgm:spPr>
      <dgm:t>
        <a:bodyPr/>
        <a:lstStyle/>
        <a:p>
          <a:r>
            <a:rPr lang="it-IT" dirty="0" smtClean="0"/>
            <a:t>Intervento chirurgico elettivo</a:t>
          </a:r>
          <a:endParaRPr lang="it-IT" dirty="0"/>
        </a:p>
      </dgm:t>
    </dgm:pt>
    <dgm:pt modelId="{D95CDA4A-C539-45B5-B2BC-2E3FB8AC2853}" type="parTrans" cxnId="{24FEC0B1-C408-4FDE-8EB9-AEBCC7A2D5FE}">
      <dgm:prSet/>
      <dgm:spPr/>
      <dgm:t>
        <a:bodyPr/>
        <a:lstStyle/>
        <a:p>
          <a:endParaRPr lang="it-IT"/>
        </a:p>
      </dgm:t>
    </dgm:pt>
    <dgm:pt modelId="{F18F8E9F-6843-4F2A-ABFA-BEC772C7DF51}" type="sibTrans" cxnId="{24FEC0B1-C408-4FDE-8EB9-AEBCC7A2D5FE}">
      <dgm:prSet/>
      <dgm:spPr/>
      <dgm:t>
        <a:bodyPr/>
        <a:lstStyle/>
        <a:p>
          <a:endParaRPr lang="it-IT"/>
        </a:p>
      </dgm:t>
    </dgm:pt>
    <dgm:pt modelId="{689E354A-1576-4FE8-8C28-D9122A90FB2C}" type="pres">
      <dgm:prSet presAssocID="{E30095EB-6C8A-4869-80BA-40F11A60713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8771629-103D-4AB5-8C51-450C9B0490B1}" type="pres">
      <dgm:prSet presAssocID="{1CFEDD94-D9FA-4BFA-AB55-D43ACAAAB70B}" presName="root1" presStyleCnt="0"/>
      <dgm:spPr/>
    </dgm:pt>
    <dgm:pt modelId="{F7AAB03E-E812-4961-BD5C-94754E3A5EDB}" type="pres">
      <dgm:prSet presAssocID="{1CFEDD94-D9FA-4BFA-AB55-D43ACAAAB70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8066A87-AA0A-43E2-BD29-24872EBA8040}" type="pres">
      <dgm:prSet presAssocID="{1CFEDD94-D9FA-4BFA-AB55-D43ACAAAB70B}" presName="level2hierChild" presStyleCnt="0"/>
      <dgm:spPr/>
    </dgm:pt>
    <dgm:pt modelId="{56625E40-1304-4C4D-81A6-A4DAD6838E58}" type="pres">
      <dgm:prSet presAssocID="{99DC67E6-167F-4EFB-997F-7A87C3C13FFF}" presName="conn2-1" presStyleLbl="parChTrans1D2" presStyleIdx="0" presStyleCnt="1"/>
      <dgm:spPr/>
      <dgm:t>
        <a:bodyPr/>
        <a:lstStyle/>
        <a:p>
          <a:endParaRPr lang="it-IT"/>
        </a:p>
      </dgm:t>
    </dgm:pt>
    <dgm:pt modelId="{5DA598B5-B19C-4BB3-87A8-B457B651BCAC}" type="pres">
      <dgm:prSet presAssocID="{99DC67E6-167F-4EFB-997F-7A87C3C13FFF}" presName="connTx" presStyleLbl="parChTrans1D2" presStyleIdx="0" presStyleCnt="1"/>
      <dgm:spPr/>
      <dgm:t>
        <a:bodyPr/>
        <a:lstStyle/>
        <a:p>
          <a:endParaRPr lang="it-IT"/>
        </a:p>
      </dgm:t>
    </dgm:pt>
    <dgm:pt modelId="{8A40DC98-6D53-4A94-90C2-6BD4774E0849}" type="pres">
      <dgm:prSet presAssocID="{5FCE8138-6F27-4D59-9C05-1A81FF9E8EEB}" presName="root2" presStyleCnt="0"/>
      <dgm:spPr/>
    </dgm:pt>
    <dgm:pt modelId="{90087421-875E-4827-8F17-9C08BC899BDA}" type="pres">
      <dgm:prSet presAssocID="{5FCE8138-6F27-4D59-9C05-1A81FF9E8EE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BB3009F-2E8C-4F89-BF41-64939749E5E9}" type="pres">
      <dgm:prSet presAssocID="{5FCE8138-6F27-4D59-9C05-1A81FF9E8EEB}" presName="level3hierChild" presStyleCnt="0"/>
      <dgm:spPr/>
    </dgm:pt>
    <dgm:pt modelId="{0EFB43BB-9412-417D-A242-C0BA6F8D65B8}" type="pres">
      <dgm:prSet presAssocID="{D95CDA4A-C539-45B5-B2BC-2E3FB8AC2853}" presName="conn2-1" presStyleLbl="parChTrans1D3" presStyleIdx="0" presStyleCnt="1"/>
      <dgm:spPr/>
      <dgm:t>
        <a:bodyPr/>
        <a:lstStyle/>
        <a:p>
          <a:endParaRPr lang="it-IT"/>
        </a:p>
      </dgm:t>
    </dgm:pt>
    <dgm:pt modelId="{691314F2-AD5C-4C9C-AA79-80AC24695C86}" type="pres">
      <dgm:prSet presAssocID="{D95CDA4A-C539-45B5-B2BC-2E3FB8AC2853}" presName="connTx" presStyleLbl="parChTrans1D3" presStyleIdx="0" presStyleCnt="1"/>
      <dgm:spPr/>
      <dgm:t>
        <a:bodyPr/>
        <a:lstStyle/>
        <a:p>
          <a:endParaRPr lang="it-IT"/>
        </a:p>
      </dgm:t>
    </dgm:pt>
    <dgm:pt modelId="{7C66FAFF-F107-4788-80CF-3C6A6659BA63}" type="pres">
      <dgm:prSet presAssocID="{BE74A44D-C944-4A45-8DA9-C4DAB2107509}" presName="root2" presStyleCnt="0"/>
      <dgm:spPr/>
    </dgm:pt>
    <dgm:pt modelId="{393919E4-3740-44A7-B256-1C761DAB738E}" type="pres">
      <dgm:prSet presAssocID="{BE74A44D-C944-4A45-8DA9-C4DAB2107509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B3B46C2-D4DB-4E80-9E18-B7C5E6652907}" type="pres">
      <dgm:prSet presAssocID="{BE74A44D-C944-4A45-8DA9-C4DAB2107509}" presName="level3hierChild" presStyleCnt="0"/>
      <dgm:spPr/>
    </dgm:pt>
  </dgm:ptLst>
  <dgm:cxnLst>
    <dgm:cxn modelId="{AF34D59F-24F4-4DAA-A9F4-427ACB8DD18A}" type="presOf" srcId="{99DC67E6-167F-4EFB-997F-7A87C3C13FFF}" destId="{5DA598B5-B19C-4BB3-87A8-B457B651BCAC}" srcOrd="1" destOrd="0" presId="urn:microsoft.com/office/officeart/2005/8/layout/hierarchy2"/>
    <dgm:cxn modelId="{1A0E32AB-1DA8-4896-AED6-F657117D61EB}" type="presOf" srcId="{99DC67E6-167F-4EFB-997F-7A87C3C13FFF}" destId="{56625E40-1304-4C4D-81A6-A4DAD6838E58}" srcOrd="0" destOrd="0" presId="urn:microsoft.com/office/officeart/2005/8/layout/hierarchy2"/>
    <dgm:cxn modelId="{D3757CE2-64B4-44A4-A6DE-F02906615AE6}" type="presOf" srcId="{D95CDA4A-C539-45B5-B2BC-2E3FB8AC2853}" destId="{691314F2-AD5C-4C9C-AA79-80AC24695C86}" srcOrd="1" destOrd="0" presId="urn:microsoft.com/office/officeart/2005/8/layout/hierarchy2"/>
    <dgm:cxn modelId="{24FEC0B1-C408-4FDE-8EB9-AEBCC7A2D5FE}" srcId="{5FCE8138-6F27-4D59-9C05-1A81FF9E8EEB}" destId="{BE74A44D-C944-4A45-8DA9-C4DAB2107509}" srcOrd="0" destOrd="0" parTransId="{D95CDA4A-C539-45B5-B2BC-2E3FB8AC2853}" sibTransId="{F18F8E9F-6843-4F2A-ABFA-BEC772C7DF51}"/>
    <dgm:cxn modelId="{4C7A0F4B-5FF5-4C97-9659-DAE65669722C}" type="presOf" srcId="{D95CDA4A-C539-45B5-B2BC-2E3FB8AC2853}" destId="{0EFB43BB-9412-417D-A242-C0BA6F8D65B8}" srcOrd="0" destOrd="0" presId="urn:microsoft.com/office/officeart/2005/8/layout/hierarchy2"/>
    <dgm:cxn modelId="{74FE4EAE-49D6-4990-8DAF-EB2A364C5C7E}" type="presOf" srcId="{BE74A44D-C944-4A45-8DA9-C4DAB2107509}" destId="{393919E4-3740-44A7-B256-1C761DAB738E}" srcOrd="0" destOrd="0" presId="urn:microsoft.com/office/officeart/2005/8/layout/hierarchy2"/>
    <dgm:cxn modelId="{EBBF95C3-ED95-4990-8B79-64CCBCA7A8E8}" srcId="{1CFEDD94-D9FA-4BFA-AB55-D43ACAAAB70B}" destId="{5FCE8138-6F27-4D59-9C05-1A81FF9E8EEB}" srcOrd="0" destOrd="0" parTransId="{99DC67E6-167F-4EFB-997F-7A87C3C13FFF}" sibTransId="{BA7A199B-964C-499B-820B-076434266365}"/>
    <dgm:cxn modelId="{81231CCB-E228-4A77-9172-B3534640E373}" type="presOf" srcId="{5FCE8138-6F27-4D59-9C05-1A81FF9E8EEB}" destId="{90087421-875E-4827-8F17-9C08BC899BDA}" srcOrd="0" destOrd="0" presId="urn:microsoft.com/office/officeart/2005/8/layout/hierarchy2"/>
    <dgm:cxn modelId="{929F8E4A-24BD-4DEF-8995-2137DC15AB47}" type="presOf" srcId="{1CFEDD94-D9FA-4BFA-AB55-D43ACAAAB70B}" destId="{F7AAB03E-E812-4961-BD5C-94754E3A5EDB}" srcOrd="0" destOrd="0" presId="urn:microsoft.com/office/officeart/2005/8/layout/hierarchy2"/>
    <dgm:cxn modelId="{616D5F06-A50C-4E00-A090-D83C27B40B62}" type="presOf" srcId="{E30095EB-6C8A-4869-80BA-40F11A607134}" destId="{689E354A-1576-4FE8-8C28-D9122A90FB2C}" srcOrd="0" destOrd="0" presId="urn:microsoft.com/office/officeart/2005/8/layout/hierarchy2"/>
    <dgm:cxn modelId="{B828392E-29BE-46B2-B0BE-CA881915A7C2}" srcId="{E30095EB-6C8A-4869-80BA-40F11A607134}" destId="{1CFEDD94-D9FA-4BFA-AB55-D43ACAAAB70B}" srcOrd="0" destOrd="0" parTransId="{D5332915-7CE8-49E3-8E9F-A5A5F5F5346E}" sibTransId="{0051BA29-4584-4618-975C-05D3A8B3247A}"/>
    <dgm:cxn modelId="{0636A3FB-B9FF-4450-8C9B-ED2A1818534A}" type="presParOf" srcId="{689E354A-1576-4FE8-8C28-D9122A90FB2C}" destId="{98771629-103D-4AB5-8C51-450C9B0490B1}" srcOrd="0" destOrd="0" presId="urn:microsoft.com/office/officeart/2005/8/layout/hierarchy2"/>
    <dgm:cxn modelId="{3B781AC6-8D7A-497D-A77F-81C42700C4A6}" type="presParOf" srcId="{98771629-103D-4AB5-8C51-450C9B0490B1}" destId="{F7AAB03E-E812-4961-BD5C-94754E3A5EDB}" srcOrd="0" destOrd="0" presId="urn:microsoft.com/office/officeart/2005/8/layout/hierarchy2"/>
    <dgm:cxn modelId="{CBFAB0C8-151C-4FA1-91AA-2CA86B67A616}" type="presParOf" srcId="{98771629-103D-4AB5-8C51-450C9B0490B1}" destId="{D8066A87-AA0A-43E2-BD29-24872EBA8040}" srcOrd="1" destOrd="0" presId="urn:microsoft.com/office/officeart/2005/8/layout/hierarchy2"/>
    <dgm:cxn modelId="{FE61B9F9-FFE8-407C-AD3E-E8C94238E7D8}" type="presParOf" srcId="{D8066A87-AA0A-43E2-BD29-24872EBA8040}" destId="{56625E40-1304-4C4D-81A6-A4DAD6838E58}" srcOrd="0" destOrd="0" presId="urn:microsoft.com/office/officeart/2005/8/layout/hierarchy2"/>
    <dgm:cxn modelId="{9E098E90-5162-4513-96A9-3E1A4235F98B}" type="presParOf" srcId="{56625E40-1304-4C4D-81A6-A4DAD6838E58}" destId="{5DA598B5-B19C-4BB3-87A8-B457B651BCAC}" srcOrd="0" destOrd="0" presId="urn:microsoft.com/office/officeart/2005/8/layout/hierarchy2"/>
    <dgm:cxn modelId="{21246A45-C528-43EA-B29E-0241E631F4F3}" type="presParOf" srcId="{D8066A87-AA0A-43E2-BD29-24872EBA8040}" destId="{8A40DC98-6D53-4A94-90C2-6BD4774E0849}" srcOrd="1" destOrd="0" presId="urn:microsoft.com/office/officeart/2005/8/layout/hierarchy2"/>
    <dgm:cxn modelId="{A47842DE-096F-403C-BC1D-C7F9CD85DA38}" type="presParOf" srcId="{8A40DC98-6D53-4A94-90C2-6BD4774E0849}" destId="{90087421-875E-4827-8F17-9C08BC899BDA}" srcOrd="0" destOrd="0" presId="urn:microsoft.com/office/officeart/2005/8/layout/hierarchy2"/>
    <dgm:cxn modelId="{5D2B1799-DC3B-44FA-9B65-43B3F001D0AC}" type="presParOf" srcId="{8A40DC98-6D53-4A94-90C2-6BD4774E0849}" destId="{ABB3009F-2E8C-4F89-BF41-64939749E5E9}" srcOrd="1" destOrd="0" presId="urn:microsoft.com/office/officeart/2005/8/layout/hierarchy2"/>
    <dgm:cxn modelId="{72DA2A86-5CE0-4E44-996A-320F7E85AC06}" type="presParOf" srcId="{ABB3009F-2E8C-4F89-BF41-64939749E5E9}" destId="{0EFB43BB-9412-417D-A242-C0BA6F8D65B8}" srcOrd="0" destOrd="0" presId="urn:microsoft.com/office/officeart/2005/8/layout/hierarchy2"/>
    <dgm:cxn modelId="{1DE67271-9978-4D30-82DA-EE1562C2831E}" type="presParOf" srcId="{0EFB43BB-9412-417D-A242-C0BA6F8D65B8}" destId="{691314F2-AD5C-4C9C-AA79-80AC24695C86}" srcOrd="0" destOrd="0" presId="urn:microsoft.com/office/officeart/2005/8/layout/hierarchy2"/>
    <dgm:cxn modelId="{A4EF9C6B-6149-49D7-BF58-472ECAA8521B}" type="presParOf" srcId="{ABB3009F-2E8C-4F89-BF41-64939749E5E9}" destId="{7C66FAFF-F107-4788-80CF-3C6A6659BA63}" srcOrd="1" destOrd="0" presId="urn:microsoft.com/office/officeart/2005/8/layout/hierarchy2"/>
    <dgm:cxn modelId="{88D99C78-D745-43EE-BC2B-3CAFF5F559A9}" type="presParOf" srcId="{7C66FAFF-F107-4788-80CF-3C6A6659BA63}" destId="{393919E4-3740-44A7-B256-1C761DAB738E}" srcOrd="0" destOrd="0" presId="urn:microsoft.com/office/officeart/2005/8/layout/hierarchy2"/>
    <dgm:cxn modelId="{2AA942E3-FDC1-42EE-AEE8-47D11A9C4005}" type="presParOf" srcId="{7C66FAFF-F107-4788-80CF-3C6A6659BA63}" destId="{5B3B46C2-D4DB-4E80-9E18-B7C5E6652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AB03E-E812-4961-BD5C-94754E3A5EDB}">
      <dsp:nvSpPr>
        <dsp:cNvPr id="0" name=""/>
        <dsp:cNvSpPr/>
      </dsp:nvSpPr>
      <dsp:spPr>
        <a:xfrm>
          <a:off x="2116" y="2174875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Evento acuto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Ascesso addominale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Stenosi</a:t>
          </a:r>
          <a:endParaRPr lang="it-IT" sz="1800" kern="1200" dirty="0"/>
        </a:p>
      </dsp:txBody>
      <dsp:txXfrm>
        <a:off x="33423" y="2206182"/>
        <a:ext cx="2075219" cy="1006302"/>
      </dsp:txXfrm>
    </dsp:sp>
    <dsp:sp modelId="{56625E40-1304-4C4D-81A6-A4DAD6838E58}">
      <dsp:nvSpPr>
        <dsp:cNvPr id="0" name=""/>
        <dsp:cNvSpPr/>
      </dsp:nvSpPr>
      <dsp:spPr>
        <a:xfrm rot="19457599">
          <a:off x="2040966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541189" y="2375692"/>
        <a:ext cx="52654" cy="52654"/>
      </dsp:txXfrm>
    </dsp:sp>
    <dsp:sp modelId="{90087421-875E-4827-8F17-9C08BC899BDA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Ottimizzazione </a:t>
          </a:r>
          <a:r>
            <a:rPr lang="it-IT" sz="1800" kern="1200" dirty="0" err="1" smtClean="0"/>
            <a:t>pre</a:t>
          </a:r>
          <a:r>
            <a:rPr lang="it-IT" sz="1800" kern="1200" dirty="0" smtClean="0"/>
            <a:t> operatoria</a:t>
          </a:r>
          <a:endParaRPr lang="it-IT" sz="1800" kern="1200" dirty="0"/>
        </a:p>
      </dsp:txBody>
      <dsp:txXfrm>
        <a:off x="3026390" y="1591555"/>
        <a:ext cx="2075219" cy="1006302"/>
      </dsp:txXfrm>
    </dsp:sp>
    <dsp:sp modelId="{0EFB43BB-9412-417D-A242-C0BA6F8D65B8}">
      <dsp:nvSpPr>
        <dsp:cNvPr id="0" name=""/>
        <dsp:cNvSpPr/>
      </dsp:nvSpPr>
      <dsp:spPr>
        <a:xfrm>
          <a:off x="5132916" y="2076952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539105" y="2073328"/>
        <a:ext cx="42756" cy="42756"/>
      </dsp:txXfrm>
    </dsp:sp>
    <dsp:sp modelId="{393919E4-3740-44A7-B256-1C761DAB738E}">
      <dsp:nvSpPr>
        <dsp:cNvPr id="0" name=""/>
        <dsp:cNvSpPr/>
      </dsp:nvSpPr>
      <dsp:spPr>
        <a:xfrm>
          <a:off x="5988050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Intervento chirurgico elettivo</a:t>
          </a:r>
          <a:endParaRPr lang="it-IT" sz="1800" kern="1200" dirty="0"/>
        </a:p>
      </dsp:txBody>
      <dsp:txXfrm>
        <a:off x="6019357" y="1591555"/>
        <a:ext cx="2075219" cy="1006302"/>
      </dsp:txXfrm>
    </dsp:sp>
    <dsp:sp modelId="{836B5D75-DC1E-47AF-9150-D430B7F03ADB}">
      <dsp:nvSpPr>
        <dsp:cNvPr id="0" name=""/>
        <dsp:cNvSpPr/>
      </dsp:nvSpPr>
      <dsp:spPr>
        <a:xfrm rot="2142401">
          <a:off x="2040966" y="2998893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541189" y="2990319"/>
        <a:ext cx="52654" cy="52654"/>
      </dsp:txXfrm>
    </dsp:sp>
    <dsp:sp modelId="{05357924-D0EB-4327-AD20-F0CD92D02B7E}">
      <dsp:nvSpPr>
        <dsp:cNvPr id="0" name=""/>
        <dsp:cNvSpPr/>
      </dsp:nvSpPr>
      <dsp:spPr>
        <a:xfrm>
          <a:off x="2995083" y="2789502"/>
          <a:ext cx="2137833" cy="106891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Fallimento dell’ ottimizzazione </a:t>
          </a:r>
          <a:r>
            <a:rPr lang="it-IT" sz="1800" kern="1200" dirty="0" err="1" smtClean="0"/>
            <a:t>pre</a:t>
          </a:r>
          <a:r>
            <a:rPr lang="it-IT" sz="1800" kern="1200" dirty="0" smtClean="0"/>
            <a:t> operatoria</a:t>
          </a:r>
          <a:endParaRPr lang="it-IT" sz="1800" kern="1200" dirty="0"/>
        </a:p>
      </dsp:txBody>
      <dsp:txXfrm>
        <a:off x="3026390" y="2820809"/>
        <a:ext cx="2075219" cy="1006302"/>
      </dsp:txXfrm>
    </dsp:sp>
    <dsp:sp modelId="{3B787316-22A1-4989-AA36-137718A88846}">
      <dsp:nvSpPr>
        <dsp:cNvPr id="0" name=""/>
        <dsp:cNvSpPr/>
      </dsp:nvSpPr>
      <dsp:spPr>
        <a:xfrm>
          <a:off x="5132916" y="3306206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539105" y="3302582"/>
        <a:ext cx="42756" cy="42756"/>
      </dsp:txXfrm>
    </dsp:sp>
    <dsp:sp modelId="{DF8DC663-1788-4EE7-B027-F07ED9FED483}">
      <dsp:nvSpPr>
        <dsp:cNvPr id="0" name=""/>
        <dsp:cNvSpPr/>
      </dsp:nvSpPr>
      <dsp:spPr>
        <a:xfrm>
          <a:off x="5988050" y="2789502"/>
          <a:ext cx="2137833" cy="1068916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Intervento chirurgico d’urgenza </a:t>
          </a:r>
          <a:r>
            <a:rPr lang="it-IT" sz="1800" kern="1200" dirty="0" smtClean="0">
              <a:sym typeface="Wingdings" panose="05000000000000000000" pitchFamily="2" charset="2"/>
            </a:rPr>
            <a:t> </a:t>
          </a:r>
          <a:r>
            <a:rPr lang="it-IT" sz="1800" kern="1200" dirty="0" err="1" smtClean="0">
              <a:sym typeface="Wingdings" panose="05000000000000000000" pitchFamily="2" charset="2"/>
            </a:rPr>
            <a:t>stomia</a:t>
          </a:r>
          <a:endParaRPr lang="it-IT" sz="1800" kern="1200" dirty="0"/>
        </a:p>
      </dsp:txBody>
      <dsp:txXfrm>
        <a:off x="6019357" y="2820809"/>
        <a:ext cx="2075219" cy="1006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AB03E-E812-4961-BD5C-94754E3A5EDB}">
      <dsp:nvSpPr>
        <dsp:cNvPr id="0" name=""/>
        <dsp:cNvSpPr/>
      </dsp:nvSpPr>
      <dsp:spPr>
        <a:xfrm>
          <a:off x="945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Evento acuto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Ascesso addominale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Stenosi</a:t>
          </a:r>
          <a:endParaRPr lang="it-IT" sz="1800" kern="1200" dirty="0"/>
        </a:p>
      </dsp:txBody>
      <dsp:txXfrm>
        <a:off x="32262" y="311352"/>
        <a:ext cx="2075815" cy="1006590"/>
      </dsp:txXfrm>
    </dsp:sp>
    <dsp:sp modelId="{56625E40-1304-4C4D-81A6-A4DAD6838E58}">
      <dsp:nvSpPr>
        <dsp:cNvPr id="0" name=""/>
        <dsp:cNvSpPr/>
      </dsp:nvSpPr>
      <dsp:spPr>
        <a:xfrm>
          <a:off x="2139395" y="755584"/>
          <a:ext cx="855379" cy="118125"/>
        </a:xfrm>
        <a:custGeom>
          <a:avLst/>
          <a:gdLst/>
          <a:ahLst/>
          <a:cxnLst/>
          <a:rect l="0" t="0" r="0" b="0"/>
          <a:pathLst>
            <a:path>
              <a:moveTo>
                <a:pt x="0" y="59062"/>
              </a:moveTo>
              <a:lnTo>
                <a:pt x="855379" y="59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545700" y="793263"/>
        <a:ext cx="42768" cy="42768"/>
      </dsp:txXfrm>
    </dsp:sp>
    <dsp:sp modelId="{90087421-875E-4827-8F17-9C08BC899BDA}">
      <dsp:nvSpPr>
        <dsp:cNvPr id="0" name=""/>
        <dsp:cNvSpPr/>
      </dsp:nvSpPr>
      <dsp:spPr>
        <a:xfrm>
          <a:off x="2994775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Ottimizzazione </a:t>
          </a:r>
          <a:r>
            <a:rPr lang="it-IT" sz="1800" kern="1200" dirty="0" err="1" smtClean="0"/>
            <a:t>pre</a:t>
          </a:r>
          <a:r>
            <a:rPr lang="it-IT" sz="1800" kern="1200" dirty="0" smtClean="0"/>
            <a:t> operatoria</a:t>
          </a:r>
          <a:endParaRPr lang="it-IT" sz="1800" kern="1200" dirty="0"/>
        </a:p>
      </dsp:txBody>
      <dsp:txXfrm>
        <a:off x="3026092" y="311352"/>
        <a:ext cx="2075815" cy="1006590"/>
      </dsp:txXfrm>
    </dsp:sp>
    <dsp:sp modelId="{0EFB43BB-9412-417D-A242-C0BA6F8D65B8}">
      <dsp:nvSpPr>
        <dsp:cNvPr id="0" name=""/>
        <dsp:cNvSpPr/>
      </dsp:nvSpPr>
      <dsp:spPr>
        <a:xfrm>
          <a:off x="5133224" y="755584"/>
          <a:ext cx="855379" cy="118125"/>
        </a:xfrm>
        <a:custGeom>
          <a:avLst/>
          <a:gdLst/>
          <a:ahLst/>
          <a:cxnLst/>
          <a:rect l="0" t="0" r="0" b="0"/>
          <a:pathLst>
            <a:path>
              <a:moveTo>
                <a:pt x="0" y="59062"/>
              </a:moveTo>
              <a:lnTo>
                <a:pt x="855379" y="59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539530" y="793263"/>
        <a:ext cx="42768" cy="42768"/>
      </dsp:txXfrm>
    </dsp:sp>
    <dsp:sp modelId="{393919E4-3740-44A7-B256-1C761DAB738E}">
      <dsp:nvSpPr>
        <dsp:cNvPr id="0" name=""/>
        <dsp:cNvSpPr/>
      </dsp:nvSpPr>
      <dsp:spPr>
        <a:xfrm>
          <a:off x="5988604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Intervento chirurgico elettivo</a:t>
          </a:r>
          <a:endParaRPr lang="it-IT" sz="1800" kern="1200" dirty="0"/>
        </a:p>
      </dsp:txBody>
      <dsp:txXfrm>
        <a:off x="6019921" y="311352"/>
        <a:ext cx="2075815" cy="1006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AB03E-E812-4961-BD5C-94754E3A5EDB}">
      <dsp:nvSpPr>
        <dsp:cNvPr id="0" name=""/>
        <dsp:cNvSpPr/>
      </dsp:nvSpPr>
      <dsp:spPr>
        <a:xfrm>
          <a:off x="945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Evento acuto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Ascesso addominale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Stenosi</a:t>
          </a:r>
          <a:endParaRPr lang="it-IT" sz="1800" kern="1200" dirty="0"/>
        </a:p>
      </dsp:txBody>
      <dsp:txXfrm>
        <a:off x="32262" y="311352"/>
        <a:ext cx="2075815" cy="1006590"/>
      </dsp:txXfrm>
    </dsp:sp>
    <dsp:sp modelId="{56625E40-1304-4C4D-81A6-A4DAD6838E58}">
      <dsp:nvSpPr>
        <dsp:cNvPr id="0" name=""/>
        <dsp:cNvSpPr/>
      </dsp:nvSpPr>
      <dsp:spPr>
        <a:xfrm>
          <a:off x="2139395" y="755584"/>
          <a:ext cx="855379" cy="118125"/>
        </a:xfrm>
        <a:custGeom>
          <a:avLst/>
          <a:gdLst/>
          <a:ahLst/>
          <a:cxnLst/>
          <a:rect l="0" t="0" r="0" b="0"/>
          <a:pathLst>
            <a:path>
              <a:moveTo>
                <a:pt x="0" y="59062"/>
              </a:moveTo>
              <a:lnTo>
                <a:pt x="855379" y="59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545700" y="793263"/>
        <a:ext cx="42768" cy="42768"/>
      </dsp:txXfrm>
    </dsp:sp>
    <dsp:sp modelId="{90087421-875E-4827-8F17-9C08BC899BDA}">
      <dsp:nvSpPr>
        <dsp:cNvPr id="0" name=""/>
        <dsp:cNvSpPr/>
      </dsp:nvSpPr>
      <dsp:spPr>
        <a:xfrm>
          <a:off x="2994775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Ottimizzazione </a:t>
          </a:r>
          <a:r>
            <a:rPr lang="it-IT" sz="1800" kern="1200" dirty="0" err="1" smtClean="0"/>
            <a:t>pre</a:t>
          </a:r>
          <a:r>
            <a:rPr lang="it-IT" sz="1800" kern="1200" dirty="0" smtClean="0"/>
            <a:t> operatoria</a:t>
          </a:r>
          <a:endParaRPr lang="it-IT" sz="1800" kern="1200" dirty="0"/>
        </a:p>
      </dsp:txBody>
      <dsp:txXfrm>
        <a:off x="3026092" y="311352"/>
        <a:ext cx="2075815" cy="1006590"/>
      </dsp:txXfrm>
    </dsp:sp>
    <dsp:sp modelId="{0EFB43BB-9412-417D-A242-C0BA6F8D65B8}">
      <dsp:nvSpPr>
        <dsp:cNvPr id="0" name=""/>
        <dsp:cNvSpPr/>
      </dsp:nvSpPr>
      <dsp:spPr>
        <a:xfrm>
          <a:off x="5133224" y="755584"/>
          <a:ext cx="855379" cy="118125"/>
        </a:xfrm>
        <a:custGeom>
          <a:avLst/>
          <a:gdLst/>
          <a:ahLst/>
          <a:cxnLst/>
          <a:rect l="0" t="0" r="0" b="0"/>
          <a:pathLst>
            <a:path>
              <a:moveTo>
                <a:pt x="0" y="59062"/>
              </a:moveTo>
              <a:lnTo>
                <a:pt x="855379" y="59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539530" y="793263"/>
        <a:ext cx="42768" cy="42768"/>
      </dsp:txXfrm>
    </dsp:sp>
    <dsp:sp modelId="{393919E4-3740-44A7-B256-1C761DAB738E}">
      <dsp:nvSpPr>
        <dsp:cNvPr id="0" name=""/>
        <dsp:cNvSpPr/>
      </dsp:nvSpPr>
      <dsp:spPr>
        <a:xfrm>
          <a:off x="5988604" y="280035"/>
          <a:ext cx="2138449" cy="106922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Intervento chirurgico elettivo</a:t>
          </a:r>
          <a:endParaRPr lang="it-IT" sz="1800" kern="1200" dirty="0"/>
        </a:p>
      </dsp:txBody>
      <dsp:txXfrm>
        <a:off x="6019921" y="311352"/>
        <a:ext cx="2075815" cy="1006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2C1E-14D1-4B6B-89F2-1527506AB19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8094-EB1A-4841-B1CD-CD885461B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9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928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IBD in contesti elettivi e </a:t>
            </a:r>
            <a:r>
              <a:rPr lang="it-IT" dirty="0" smtClean="0"/>
              <a:t>di urgenza/emergenza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Prof. Silvia Palmisano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702608606"/>
              </p:ext>
            </p:extLst>
          </p:nvPr>
        </p:nvGraphicFramePr>
        <p:xfrm>
          <a:off x="1774306" y="1147156"/>
          <a:ext cx="8128000" cy="162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84909" y="3350029"/>
            <a:ext cx="589095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Localizzazione colica della malattia di </a:t>
            </a:r>
            <a:r>
              <a:rPr lang="it-IT" sz="2400" dirty="0" err="1" smtClean="0"/>
              <a:t>Crohn</a:t>
            </a:r>
            <a:r>
              <a:rPr lang="it-IT" sz="2400" dirty="0" smtClean="0"/>
              <a:t>: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393469" y="4385272"/>
            <a:ext cx="11405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Resezione segmentale: localizzazione singola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Colectomia subtotale</a:t>
            </a:r>
            <a:r>
              <a:rPr lang="it-IT" sz="2400" dirty="0"/>
              <a:t> : localizzazione </a:t>
            </a:r>
            <a:r>
              <a:rPr lang="it-IT" sz="2400" dirty="0" smtClean="0"/>
              <a:t>multipla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 smtClean="0"/>
              <a:t>Proctocolectomia</a:t>
            </a:r>
            <a:r>
              <a:rPr lang="it-IT" sz="2400" dirty="0" smtClean="0"/>
              <a:t> totale in caso di concomitante k colon-retto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943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71" y="1075271"/>
            <a:ext cx="8523065" cy="56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10738" y="7478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 err="1" smtClean="0"/>
              <a:t>Restorative</a:t>
            </a:r>
            <a:r>
              <a:rPr lang="it-IT" sz="3200" dirty="0" smtClean="0"/>
              <a:t> </a:t>
            </a:r>
            <a:r>
              <a:rPr lang="it-IT" sz="3200" dirty="0" err="1" smtClean="0"/>
              <a:t>proctocolectomy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 </a:t>
            </a:r>
            <a:r>
              <a:rPr lang="it-IT" sz="3200" dirty="0" err="1" smtClean="0"/>
              <a:t>ileal</a:t>
            </a:r>
            <a:r>
              <a:rPr lang="it-IT" sz="3200" dirty="0" smtClean="0"/>
              <a:t> </a:t>
            </a:r>
            <a:r>
              <a:rPr lang="it-IT" sz="3200" dirty="0" err="1" smtClean="0"/>
              <a:t>pouch-anal</a:t>
            </a:r>
            <a:r>
              <a:rPr lang="it-IT" sz="3200" dirty="0" smtClean="0"/>
              <a:t> </a:t>
            </a:r>
            <a:r>
              <a:rPr lang="it-IT" sz="3200" dirty="0" err="1" smtClean="0"/>
              <a:t>anastomosis</a:t>
            </a:r>
            <a:endParaRPr lang="it-IT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723" y="1823107"/>
            <a:ext cx="8042553" cy="47651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"/>
            <a:ext cx="12192000" cy="10752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820488" y="1238596"/>
            <a:ext cx="675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/>
              <a:t>RettoColite</a:t>
            </a:r>
            <a:r>
              <a:rPr lang="it-IT" sz="4000" dirty="0" smtClean="0"/>
              <a:t> Ulcerosa (RCU)</a:t>
            </a:r>
            <a:endParaRPr lang="it-IT" sz="4000" dirty="0"/>
          </a:p>
        </p:txBody>
      </p:sp>
      <p:sp>
        <p:nvSpPr>
          <p:cNvPr id="8" name="Rettangolo 7"/>
          <p:cNvSpPr/>
          <p:nvPr/>
        </p:nvSpPr>
        <p:spPr>
          <a:xfrm>
            <a:off x="766156" y="4442643"/>
            <a:ext cx="10659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L’RCU </a:t>
            </a:r>
            <a:r>
              <a:rPr lang="it-IT" sz="2400" dirty="0"/>
              <a:t>è una </a:t>
            </a:r>
            <a:r>
              <a:rPr lang="it-IT" sz="2400" dirty="0" smtClean="0"/>
              <a:t>life-long </a:t>
            </a:r>
            <a:r>
              <a:rPr lang="it-IT" sz="2400" dirty="0" err="1" smtClean="0"/>
              <a:t>disease</a:t>
            </a:r>
            <a:r>
              <a:rPr lang="it-IT" sz="2400" dirty="0" smtClean="0"/>
              <a:t> </a:t>
            </a:r>
            <a:r>
              <a:rPr lang="it-IT" sz="2400" dirty="0"/>
              <a:t>e la gestione ottimale </a:t>
            </a:r>
            <a:r>
              <a:rPr lang="it-IT" sz="2400" dirty="0" smtClean="0"/>
              <a:t>deve essere multidisciplinare e </a:t>
            </a:r>
            <a:r>
              <a:rPr lang="it-IT" sz="2400" dirty="0"/>
              <a:t>interprofessionale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329055" y="1854230"/>
            <a:ext cx="48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/>
              <a:t>Crohn’s</a:t>
            </a:r>
            <a:r>
              <a:rPr lang="it-IT" dirty="0"/>
              <a:t> and </a:t>
            </a:r>
            <a:r>
              <a:rPr lang="it-IT" dirty="0" err="1"/>
              <a:t>Colitis</a:t>
            </a:r>
            <a:r>
              <a:rPr lang="it-IT" dirty="0"/>
              <a:t> </a:t>
            </a:r>
            <a:r>
              <a:rPr lang="it-IT" dirty="0" err="1"/>
              <a:t>Organisation</a:t>
            </a:r>
            <a:r>
              <a:rPr lang="it-IT" dirty="0"/>
              <a:t> [ECCO]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2223562"/>
            <a:ext cx="5834062" cy="1814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828500" y="5334335"/>
            <a:ext cx="10368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Sia la forma </a:t>
            </a:r>
            <a:r>
              <a:rPr lang="it-IT" sz="2400" dirty="0"/>
              <a:t>acuta grave </a:t>
            </a:r>
            <a:r>
              <a:rPr lang="it-IT" sz="2400" dirty="0" smtClean="0"/>
              <a:t>sia quella clinicamente </a:t>
            </a:r>
            <a:r>
              <a:rPr lang="it-IT" sz="2400" dirty="0"/>
              <a:t>refrattaria </a:t>
            </a:r>
            <a:r>
              <a:rPr lang="it-IT" sz="2400" dirty="0" smtClean="0"/>
              <a:t>alla terapia medica rappresentano le principali indicazioni </a:t>
            </a:r>
            <a:r>
              <a:rPr lang="it-IT" sz="2400" dirty="0"/>
              <a:t>all'intervento </a:t>
            </a:r>
            <a:r>
              <a:rPr lang="it-IT" sz="2400" dirty="0" smtClean="0"/>
              <a:t>chirurgico (</a:t>
            </a:r>
            <a:r>
              <a:rPr lang="en-US" sz="2400" dirty="0" err="1" smtClean="0"/>
              <a:t>criteri</a:t>
            </a:r>
            <a:r>
              <a:rPr lang="en-US" sz="2400" dirty="0" smtClean="0"/>
              <a:t> di </a:t>
            </a:r>
            <a:r>
              <a:rPr lang="en-US" sz="2400" dirty="0"/>
              <a:t>Truelove and </a:t>
            </a:r>
            <a:r>
              <a:rPr lang="en-US" sz="2400" dirty="0" err="1" smtClean="0"/>
              <a:t>Witts</a:t>
            </a:r>
            <a:r>
              <a:rPr lang="en-US" sz="2400" dirty="0" smtClean="0"/>
              <a:t>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02942" y="153968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RCU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86828" y="1349032"/>
            <a:ext cx="5418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Criteri </a:t>
            </a:r>
            <a:r>
              <a:rPr lang="it-IT" sz="3600" dirty="0"/>
              <a:t>di </a:t>
            </a:r>
            <a:r>
              <a:rPr lang="it-IT" sz="3600" dirty="0" err="1"/>
              <a:t>Truelove</a:t>
            </a:r>
            <a:r>
              <a:rPr lang="it-IT" sz="3600" dirty="0"/>
              <a:t> and </a:t>
            </a:r>
            <a:r>
              <a:rPr lang="it-IT" sz="3600" dirty="0" err="1"/>
              <a:t>Witts</a:t>
            </a:r>
            <a:endParaRPr lang="it-IT" sz="36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2442103"/>
            <a:ext cx="12090400" cy="3091556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 rot="13857161">
            <a:off x="9533467" y="4978400"/>
            <a:ext cx="1185333" cy="1075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452534" y="5749566"/>
            <a:ext cx="400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Ospedalizzazione immediata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302942" y="153968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RCU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302942" y="153968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RCU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19667" y="1430867"/>
            <a:ext cx="882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Gestione del paziente con RCU severa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812800" y="2308629"/>
            <a:ext cx="10947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La terapia iniziale </a:t>
            </a:r>
            <a:r>
              <a:rPr lang="it-IT" sz="2400" dirty="0" smtClean="0"/>
              <a:t>standard consiste </a:t>
            </a:r>
            <a:r>
              <a:rPr lang="it-IT" sz="2400" dirty="0"/>
              <a:t>di corticosteroidi per via </a:t>
            </a:r>
            <a:r>
              <a:rPr lang="it-IT" sz="2400" dirty="0" smtClean="0"/>
              <a:t>endovenosa.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Tuttavia</a:t>
            </a:r>
            <a:r>
              <a:rPr lang="it-IT" sz="2400" dirty="0"/>
              <a:t>, </a:t>
            </a:r>
            <a:r>
              <a:rPr lang="it-IT" sz="2400" dirty="0" smtClean="0"/>
              <a:t>approssimativamente il </a:t>
            </a:r>
            <a:r>
              <a:rPr lang="it-IT" sz="2400" dirty="0"/>
              <a:t>30% dei pazienti non risponde ai trattamenti conservativi</a:t>
            </a:r>
            <a:r>
              <a:rPr lang="it-IT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Fallimento può </a:t>
            </a:r>
            <a:r>
              <a:rPr lang="it-IT" sz="2400" dirty="0"/>
              <a:t>essere previsto utilizzando il criterio di </a:t>
            </a:r>
            <a:r>
              <a:rPr lang="it-IT" sz="2400" dirty="0" err="1" smtClean="0"/>
              <a:t>Travis</a:t>
            </a:r>
            <a:r>
              <a:rPr lang="it-IT" sz="2400" dirty="0" smtClean="0"/>
              <a:t>, che </a:t>
            </a:r>
            <a:r>
              <a:rPr lang="it-IT" sz="2400" dirty="0"/>
              <a:t>combina </a:t>
            </a:r>
            <a:r>
              <a:rPr lang="it-IT" sz="2400" dirty="0" smtClean="0"/>
              <a:t>il numero </a:t>
            </a:r>
            <a:r>
              <a:rPr lang="it-IT" sz="2400" dirty="0"/>
              <a:t>di </a:t>
            </a:r>
            <a:r>
              <a:rPr lang="it-IT" sz="2400" dirty="0" smtClean="0"/>
              <a:t>evacuazioni </a:t>
            </a:r>
            <a:r>
              <a:rPr lang="it-IT" sz="2400" dirty="0"/>
              <a:t>dopo 3 giorni di terapia con corticosteroidi e </a:t>
            </a:r>
            <a:r>
              <a:rPr lang="it-IT" sz="2400" dirty="0" smtClean="0"/>
              <a:t>il livello della proteina C-reattiva sierica (fattori </a:t>
            </a:r>
            <a:r>
              <a:rPr lang="it-IT" sz="2400" dirty="0" smtClean="0"/>
              <a:t>pr</a:t>
            </a:r>
            <a:r>
              <a:rPr lang="it-IT" sz="2400" dirty="0" smtClean="0"/>
              <a:t>ognostici </a:t>
            </a:r>
            <a:r>
              <a:rPr lang="it-IT" sz="2400" dirty="0" smtClean="0"/>
              <a:t>negativi</a:t>
            </a:r>
            <a:r>
              <a:rPr lang="it-IT" sz="2400" dirty="0"/>
              <a:t>: </a:t>
            </a:r>
            <a:r>
              <a:rPr lang="it-IT" sz="2400" dirty="0" smtClean="0"/>
              <a:t>pazienti </a:t>
            </a:r>
            <a:r>
              <a:rPr lang="it-IT" sz="2400" dirty="0"/>
              <a:t>che </a:t>
            </a:r>
            <a:r>
              <a:rPr lang="it-IT" sz="2400" dirty="0" smtClean="0"/>
              <a:t>continuano ad avere </a:t>
            </a:r>
            <a:r>
              <a:rPr lang="it-IT" sz="2400" dirty="0"/>
              <a:t>feci frequenti (&gt;8 </a:t>
            </a:r>
            <a:r>
              <a:rPr lang="it-IT" sz="2400" dirty="0" smtClean="0"/>
              <a:t>dopo 3 giorni di terapia), </a:t>
            </a:r>
            <a:r>
              <a:rPr lang="it-IT" sz="2400" dirty="0"/>
              <a:t>o </a:t>
            </a:r>
            <a:r>
              <a:rPr lang="it-IT" sz="2400" dirty="0" smtClean="0"/>
              <a:t>aumento </a:t>
            </a:r>
            <a:r>
              <a:rPr lang="it-IT" sz="2400" dirty="0"/>
              <a:t>della PCR al giorno 3 (&gt;45 </a:t>
            </a:r>
            <a:r>
              <a:rPr lang="it-IT" sz="2400" dirty="0" smtClean="0"/>
              <a:t>mg/l)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Tuttavia, dopo 7 giorni senza miglioramenti </a:t>
            </a:r>
            <a:r>
              <a:rPr lang="it-IT" sz="2400" dirty="0" smtClean="0"/>
              <a:t>significativi, un </a:t>
            </a:r>
            <a:r>
              <a:rPr lang="it-IT" sz="2400" dirty="0"/>
              <a:t>intervento chirurgico è altamente raccomandato</a:t>
            </a:r>
          </a:p>
        </p:txBody>
      </p:sp>
    </p:spTree>
    <p:extLst>
      <p:ext uri="{BB962C8B-B14F-4D97-AF65-F5344CB8AC3E}">
        <p14:creationId xmlns:p14="http://schemas.microsoft.com/office/powerpoint/2010/main" val="1208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60713" y="1189037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 smtClean="0">
                <a:latin typeface="Times New Roman" panose="02020603050405020304" pitchFamily="18" charset="0"/>
              </a:rPr>
              <a:t>Modalità d’esordio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2332037"/>
            <a:ext cx="8229600" cy="4525963"/>
          </a:xfrm>
        </p:spPr>
        <p:txBody>
          <a:bodyPr/>
          <a:lstStyle/>
          <a:p>
            <a:pPr marL="341313" indent="-341313" algn="just"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u="sng" smtClean="0">
                <a:latin typeface="Times New Roman" panose="02020603050405020304" pitchFamily="18" charset="0"/>
              </a:rPr>
              <a:t>Acuto</a:t>
            </a:r>
            <a:r>
              <a:rPr lang="it-IT" altLang="it-IT" smtClean="0">
                <a:latin typeface="Times New Roman" panose="02020603050405020304" pitchFamily="18" charset="0"/>
              </a:rPr>
              <a:t>: dolori violenti, diarrea sanguinolenta con muco, febbre, anemia</a:t>
            </a:r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 rot="2340000">
            <a:off x="4103082" y="4037389"/>
            <a:ext cx="1295400" cy="360363"/>
          </a:xfrm>
          <a:prstGeom prst="curvedUpArrow">
            <a:avLst>
              <a:gd name="adj1" fmla="val 71894"/>
              <a:gd name="adj2" fmla="val 143788"/>
              <a:gd name="adj3" fmla="val 33333"/>
            </a:avLst>
          </a:prstGeom>
          <a:solidFill>
            <a:srgbClr val="BBE0E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661025" y="3544888"/>
            <a:ext cx="3665538" cy="25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i="1">
                <a:latin typeface="Times New Roman" panose="02020603050405020304" pitchFamily="18" charset="0"/>
              </a:rPr>
              <a:t>Complicazioni</a:t>
            </a:r>
            <a:r>
              <a:rPr lang="it-IT" altLang="it-IT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  <a:buFont typeface="Wingdings" panose="05000000000000000000" pitchFamily="2" charset="2"/>
              <a:buChar char=""/>
            </a:pPr>
            <a:r>
              <a:rPr lang="it-IT" altLang="it-IT">
                <a:latin typeface="Times New Roman" panose="02020603050405020304" pitchFamily="18" charset="0"/>
              </a:rPr>
              <a:t>Emorragie massive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  <a:buFont typeface="Wingdings" panose="05000000000000000000" pitchFamily="2" charset="2"/>
              <a:buChar char=""/>
            </a:pPr>
            <a:r>
              <a:rPr lang="it-IT" altLang="it-IT">
                <a:latin typeface="Times New Roman" panose="02020603050405020304" pitchFamily="18" charset="0"/>
              </a:rPr>
              <a:t>Megacolon tossico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  <a:buFont typeface="Wingdings" panose="05000000000000000000" pitchFamily="2" charset="2"/>
              <a:buChar char=""/>
            </a:pPr>
            <a:r>
              <a:rPr lang="it-IT" altLang="it-IT">
                <a:latin typeface="Times New Roman" panose="02020603050405020304" pitchFamily="18" charset="0"/>
              </a:rPr>
              <a:t>Perforazioni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</a:pPr>
            <a:endParaRPr lang="it-IT" altLang="it-IT">
              <a:latin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311254" y="140922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RCU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9369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4"/>
          <p:cNvSpPr>
            <a:spLocks noGrp="1" noChangeArrowheads="1"/>
          </p:cNvSpPr>
          <p:nvPr>
            <p:ph type="title"/>
          </p:nvPr>
        </p:nvSpPr>
        <p:spPr>
          <a:xfrm>
            <a:off x="335280" y="1216193"/>
            <a:ext cx="8228013" cy="1433513"/>
          </a:xfrm>
        </p:spPr>
        <p:txBody>
          <a:bodyPr/>
          <a:lstStyle/>
          <a:p>
            <a:r>
              <a:rPr lang="it-IT" alt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Megacolon</a:t>
            </a: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tossico</a:t>
            </a:r>
            <a:b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</a:p>
        </p:txBody>
      </p:sp>
      <p:sp>
        <p:nvSpPr>
          <p:cNvPr id="25603" name="Segnaposto contenuto 5"/>
          <p:cNvSpPr>
            <a:spLocks noGrp="1" noChangeArrowheads="1"/>
          </p:cNvSpPr>
          <p:nvPr>
            <p:ph idx="1"/>
          </p:nvPr>
        </p:nvSpPr>
        <p:spPr>
          <a:xfrm>
            <a:off x="2137438" y="2413319"/>
            <a:ext cx="8929687" cy="42618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processo infiammatorio si estende compromettendo i pressi nervosi della sottomucosa con successiva paralisi dell’attività muscolare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contenuto del colon non progredisce e causa la distensione del viscere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L’enorme distensione assottiglia la parete del </a:t>
            </a:r>
            <a:r>
              <a:rPr lang="it-IT" alt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Traslocazione batterica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Tossico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Compressione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delle arterie e delle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vene 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di </a:t>
            </a:r>
            <a:r>
              <a:rPr lang="it-IT" alt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microischemia</a:t>
            </a:r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successiva perforazione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11254" y="140922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RCU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7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4"/>
          <p:cNvSpPr>
            <a:spLocks noGrp="1" noChangeArrowheads="1"/>
          </p:cNvSpPr>
          <p:nvPr>
            <p:ph type="title"/>
          </p:nvPr>
        </p:nvSpPr>
        <p:spPr>
          <a:xfrm>
            <a:off x="1914700" y="792826"/>
            <a:ext cx="8228013" cy="1433513"/>
          </a:xfrm>
        </p:spPr>
        <p:txBody>
          <a:bodyPr/>
          <a:lstStyle/>
          <a:p>
            <a:r>
              <a:rPr lang="it-IT" alt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Megacolon</a:t>
            </a: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tossico</a:t>
            </a:r>
          </a:p>
        </p:txBody>
      </p:sp>
      <p:sp>
        <p:nvSpPr>
          <p:cNvPr id="26627" name="Segnaposto contenuto 5"/>
          <p:cNvSpPr>
            <a:spLocks noGrp="1" noChangeArrowheads="1"/>
          </p:cNvSpPr>
          <p:nvPr>
            <p:ph idx="1"/>
          </p:nvPr>
        </p:nvSpPr>
        <p:spPr>
          <a:xfrm>
            <a:off x="819093" y="2087679"/>
            <a:ext cx="4946650" cy="452437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Evidenza radiologica di </a:t>
            </a:r>
            <a:r>
              <a:rPr lang="it-IT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colectasia</a:t>
            </a:r>
            <a:endParaRPr lang="it-IT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Contemporaneamente la presenza di almeno 3 dei seguenti parametri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Febbre &gt; 38°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Tachicardia &gt; 120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Leucocitosi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Ematocrito ed emoglobina &lt; 60% rispetto alla norma</a:t>
            </a:r>
          </a:p>
          <a:p>
            <a:pPr marL="457200" indent="-457200"/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Presenza di almeno uno dei seguenti elementi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Disidratazione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Squilibrio </a:t>
            </a:r>
            <a:r>
              <a:rPr lang="it-IT" alt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idroelettrolitico</a:t>
            </a:r>
            <a:endParaRPr lang="it-IT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Ipotensione</a:t>
            </a:r>
          </a:p>
          <a:p>
            <a:pPr marL="857250" lvl="1" indent="-457200"/>
            <a:r>
              <a:rPr lang="it-IT" alt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Alterazione dello stato mentale</a:t>
            </a:r>
          </a:p>
        </p:txBody>
      </p:sp>
      <p:pic>
        <p:nvPicPr>
          <p:cNvPr id="26628" name="Immagin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59" y="2074979"/>
            <a:ext cx="4127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11254" y="140922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RCU</a:t>
            </a:r>
            <a:endParaRPr lang="it-IT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302942" y="153968"/>
            <a:ext cx="261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FFFF00"/>
                </a:solidFill>
              </a:rPr>
              <a:t>RCU</a:t>
            </a:r>
            <a:endParaRPr lang="it-IT" sz="4400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19667" y="1430867"/>
            <a:ext cx="882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Indicazioni ad intervento chirurgico d’ URGENZA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795251" y="23607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Colite tossica con o senza </a:t>
            </a:r>
            <a:r>
              <a:rPr lang="it-IT" sz="2400" dirty="0" err="1"/>
              <a:t>megacolon</a:t>
            </a:r>
            <a:r>
              <a:rPr lang="it-IT" sz="2400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Emorragia </a:t>
            </a:r>
            <a:r>
              <a:rPr lang="it-IT" sz="2400" dirty="0"/>
              <a:t>massiccia,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Perforazione </a:t>
            </a:r>
            <a:r>
              <a:rPr lang="it-IT" sz="2400" dirty="0"/>
              <a:t>libera</a:t>
            </a:r>
          </a:p>
        </p:txBody>
      </p:sp>
      <p:sp>
        <p:nvSpPr>
          <p:cNvPr id="5" name="Rettangolo 4"/>
          <p:cNvSpPr/>
          <p:nvPr/>
        </p:nvSpPr>
        <p:spPr>
          <a:xfrm>
            <a:off x="719667" y="3751687"/>
            <a:ext cx="11033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Nei </a:t>
            </a:r>
            <a:r>
              <a:rPr lang="it-IT" sz="2400" dirty="0"/>
              <a:t>pazienti emodinamicamente </a:t>
            </a:r>
            <a:r>
              <a:rPr lang="it-IT" sz="2400" dirty="0" smtClean="0"/>
              <a:t>instabili, </a:t>
            </a:r>
            <a:r>
              <a:rPr lang="it-IT" sz="2400" dirty="0"/>
              <a:t>che presentano perforazione del colon e che non rispondono al trattamento medico, </a:t>
            </a:r>
            <a:r>
              <a:rPr lang="it-IT" sz="2400" dirty="0" err="1"/>
              <a:t>megacolon</a:t>
            </a:r>
            <a:r>
              <a:rPr lang="it-IT" sz="2400" dirty="0"/>
              <a:t> tossico complicato da perforazione, sanguinamento massiccio (pazienti instabili), deterioramento clinico e segni di shock, l'intervento chirurgico è obbligatorio. </a:t>
            </a:r>
            <a:endParaRPr lang="it-IT" sz="2400" dirty="0" smtClean="0"/>
          </a:p>
          <a:p>
            <a:r>
              <a:rPr lang="it-IT" sz="2400" dirty="0" smtClean="0"/>
              <a:t>La </a:t>
            </a:r>
            <a:r>
              <a:rPr lang="it-IT" sz="2400" dirty="0"/>
              <a:t>colectomia subtotale con ileostomia è il trattamento chirurgico di </a:t>
            </a:r>
            <a:r>
              <a:rPr lang="it-IT" sz="2400" dirty="0" smtClean="0"/>
              <a:t>scelta</a:t>
            </a:r>
          </a:p>
          <a:p>
            <a:r>
              <a:rPr lang="it-IT" sz="2400" dirty="0" smtClean="0"/>
              <a:t>La continuità digestiva con anastomosi </a:t>
            </a:r>
            <a:r>
              <a:rPr lang="it-IT" sz="2400" dirty="0" smtClean="0"/>
              <a:t>ileo-rettale </a:t>
            </a:r>
            <a:r>
              <a:rPr lang="it-IT" sz="2400" dirty="0" smtClean="0"/>
              <a:t>verrà ripristinata in un secondo intervento quando il paziente sarà clinicamente stabile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617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42458" y="123859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Malattia di </a:t>
            </a:r>
            <a:r>
              <a:rPr lang="it-IT" sz="4000" dirty="0" err="1" smtClean="0"/>
              <a:t>Crohn</a:t>
            </a:r>
            <a:endParaRPr lang="it-IT" sz="4000" dirty="0"/>
          </a:p>
        </p:txBody>
      </p:sp>
      <p:sp>
        <p:nvSpPr>
          <p:cNvPr id="8" name="Rettangolo 7"/>
          <p:cNvSpPr/>
          <p:nvPr/>
        </p:nvSpPr>
        <p:spPr>
          <a:xfrm>
            <a:off x="766156" y="4243137"/>
            <a:ext cx="10659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morbo di </a:t>
            </a:r>
            <a:r>
              <a:rPr lang="it-IT" sz="2400" dirty="0" err="1" smtClean="0"/>
              <a:t>Crohn</a:t>
            </a:r>
            <a:r>
              <a:rPr lang="it-IT" sz="2400" dirty="0" smtClean="0"/>
              <a:t> </a:t>
            </a:r>
            <a:r>
              <a:rPr lang="it-IT" sz="2400" dirty="0"/>
              <a:t>è una </a:t>
            </a:r>
            <a:r>
              <a:rPr lang="it-IT" sz="2400" dirty="0" smtClean="0"/>
              <a:t>life-long </a:t>
            </a:r>
            <a:r>
              <a:rPr lang="it-IT" sz="2400" dirty="0" err="1" smtClean="0"/>
              <a:t>disease</a:t>
            </a:r>
            <a:r>
              <a:rPr lang="it-IT" sz="2400" dirty="0" smtClean="0"/>
              <a:t> </a:t>
            </a:r>
            <a:r>
              <a:rPr lang="it-IT" sz="2400" dirty="0"/>
              <a:t>e la gestione ottimale </a:t>
            </a:r>
            <a:r>
              <a:rPr lang="it-IT" sz="2400" dirty="0" smtClean="0"/>
              <a:t>deve essere multidisciplinare e </a:t>
            </a:r>
            <a:r>
              <a:rPr lang="it-IT" sz="2400" dirty="0"/>
              <a:t>interprofessionale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66156" y="5326097"/>
            <a:ext cx="10659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La </a:t>
            </a:r>
            <a:r>
              <a:rPr lang="it-IT" sz="2400" dirty="0"/>
              <a:t>metà dei pazienti con malattia di </a:t>
            </a:r>
            <a:r>
              <a:rPr lang="it-IT" sz="2400" dirty="0" err="1"/>
              <a:t>Crohn</a:t>
            </a:r>
            <a:r>
              <a:rPr lang="it-IT" sz="2400" dirty="0"/>
              <a:t> </a:t>
            </a:r>
            <a:r>
              <a:rPr lang="it-IT" sz="2400" dirty="0" smtClean="0"/>
              <a:t>verrà </a:t>
            </a:r>
            <a:r>
              <a:rPr lang="it-IT" sz="2400" dirty="0"/>
              <a:t>sottoposta a uno o più interventi </a:t>
            </a:r>
            <a:r>
              <a:rPr lang="it-IT" sz="2400" dirty="0" smtClean="0"/>
              <a:t>chirurgici durante la </a:t>
            </a:r>
            <a:r>
              <a:rPr lang="it-IT" sz="2400" dirty="0"/>
              <a:t>vita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94" y="2240243"/>
            <a:ext cx="6496050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asellaDiTesto 13"/>
          <p:cNvSpPr txBox="1"/>
          <p:nvPr/>
        </p:nvSpPr>
        <p:spPr>
          <a:xfrm>
            <a:off x="7329055" y="1854230"/>
            <a:ext cx="486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/>
              <a:t>Crohn’s</a:t>
            </a:r>
            <a:r>
              <a:rPr lang="it-IT" dirty="0"/>
              <a:t> and </a:t>
            </a:r>
            <a:r>
              <a:rPr lang="it-IT" dirty="0" err="1"/>
              <a:t>Colitis</a:t>
            </a:r>
            <a:r>
              <a:rPr lang="it-IT" dirty="0"/>
              <a:t> </a:t>
            </a:r>
            <a:r>
              <a:rPr lang="it-IT" dirty="0" err="1"/>
              <a:t>Organisation</a:t>
            </a:r>
            <a:r>
              <a:rPr lang="it-IT" dirty="0"/>
              <a:t> [ECCO]</a:t>
            </a:r>
          </a:p>
        </p:txBody>
      </p:sp>
    </p:spTree>
    <p:extLst>
      <p:ext uri="{BB962C8B-B14F-4D97-AF65-F5344CB8AC3E}">
        <p14:creationId xmlns:p14="http://schemas.microsoft.com/office/powerpoint/2010/main" val="24379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10738" y="7478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 err="1" smtClean="0"/>
              <a:t>Restorative</a:t>
            </a:r>
            <a:r>
              <a:rPr lang="it-IT" sz="3200" dirty="0" smtClean="0"/>
              <a:t> </a:t>
            </a:r>
            <a:r>
              <a:rPr lang="it-IT" sz="3200" dirty="0" err="1" smtClean="0"/>
              <a:t>proctocolectomy</a:t>
            </a:r>
            <a:r>
              <a:rPr lang="it-IT" sz="3200" dirty="0" smtClean="0"/>
              <a:t> </a:t>
            </a:r>
            <a:r>
              <a:rPr lang="it-IT" sz="3200" dirty="0" err="1" smtClean="0"/>
              <a:t>with</a:t>
            </a:r>
            <a:r>
              <a:rPr lang="it-IT" sz="3200" dirty="0" smtClean="0"/>
              <a:t> </a:t>
            </a:r>
            <a:r>
              <a:rPr lang="it-IT" sz="3200" dirty="0" err="1" smtClean="0"/>
              <a:t>ileal</a:t>
            </a:r>
            <a:r>
              <a:rPr lang="it-IT" sz="3200" dirty="0" smtClean="0"/>
              <a:t> </a:t>
            </a:r>
            <a:r>
              <a:rPr lang="it-IT" sz="3200" dirty="0" err="1" smtClean="0"/>
              <a:t>pouch-anal</a:t>
            </a:r>
            <a:r>
              <a:rPr lang="it-IT" sz="3200" dirty="0" smtClean="0"/>
              <a:t> </a:t>
            </a:r>
            <a:r>
              <a:rPr lang="it-IT" sz="3200" dirty="0" err="1" smtClean="0"/>
              <a:t>anastomosis</a:t>
            </a:r>
            <a:endParaRPr lang="it-IT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723" y="1823107"/>
            <a:ext cx="8042553" cy="47651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"/>
            <a:ext cx="12192000" cy="10752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RCU</a:t>
            </a: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53985" y="1208572"/>
            <a:ext cx="984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Ottimizzazione preoperatoria del paziente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645620" y="1830184"/>
            <a:ext cx="11374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Le attuali linee guida sottolineano </a:t>
            </a:r>
            <a:r>
              <a:rPr lang="it-IT" sz="2400" dirty="0"/>
              <a:t>l’importanza della fase </a:t>
            </a:r>
            <a:r>
              <a:rPr lang="it-IT" sz="2400" dirty="0" smtClean="0"/>
              <a:t>di ottimizzazione del paziente per periodo preoperatorio per evitare, </a:t>
            </a:r>
            <a:r>
              <a:rPr lang="it-IT" sz="2400" dirty="0"/>
              <a:t>quando possibile, </a:t>
            </a:r>
            <a:r>
              <a:rPr lang="it-IT" sz="2400" dirty="0" smtClean="0"/>
              <a:t>gli </a:t>
            </a:r>
            <a:r>
              <a:rPr lang="it-IT" sz="2400" dirty="0"/>
              <a:t>interventi </a:t>
            </a:r>
            <a:r>
              <a:rPr lang="it-IT" sz="2400" dirty="0" smtClean="0"/>
              <a:t>chirurgici in urgenza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579119" y="3384088"/>
            <a:ext cx="1112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Le resezione </a:t>
            </a:r>
            <a:r>
              <a:rPr lang="it-IT" sz="2400" dirty="0"/>
              <a:t>intestinale </a:t>
            </a:r>
            <a:r>
              <a:rPr lang="it-IT" sz="2400" dirty="0" smtClean="0"/>
              <a:t>d'urgenza sono associate </a:t>
            </a:r>
            <a:r>
              <a:rPr lang="it-IT" sz="2400" dirty="0"/>
              <a:t>a un </a:t>
            </a:r>
            <a:r>
              <a:rPr lang="it-IT" sz="2400" b="1" u="sng" dirty="0"/>
              <a:t>rischio più elevato </a:t>
            </a:r>
            <a:r>
              <a:rPr lang="it-IT" sz="2400" dirty="0"/>
              <a:t>di complicanze postoperatorie </a:t>
            </a:r>
            <a:r>
              <a:rPr lang="it-IT" sz="2400" dirty="0" smtClean="0"/>
              <a:t>complessive, </a:t>
            </a:r>
            <a:r>
              <a:rPr lang="it-IT" sz="2400" dirty="0"/>
              <a:t>di complicanze settiche </a:t>
            </a:r>
            <a:r>
              <a:rPr lang="it-IT" sz="2400" dirty="0" smtClean="0"/>
              <a:t>addominali e di deiscenze anastomotiche con maggiore probabilità di confezionamento di una </a:t>
            </a:r>
            <a:r>
              <a:rPr lang="it-IT" sz="2400" dirty="0" err="1" smtClean="0"/>
              <a:t>stomia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41272" y="2772204"/>
            <a:ext cx="21003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EVIDENZE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347257" y="4873135"/>
            <a:ext cx="46883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BASI FISIOPATOLOGICHE</a:t>
            </a:r>
            <a:endParaRPr lang="it-IT" sz="3600" dirty="0"/>
          </a:p>
        </p:txBody>
      </p:sp>
      <p:sp>
        <p:nvSpPr>
          <p:cNvPr id="10" name="Rettangolo 9"/>
          <p:cNvSpPr/>
          <p:nvPr/>
        </p:nvSpPr>
        <p:spPr>
          <a:xfrm>
            <a:off x="637307" y="5657671"/>
            <a:ext cx="11374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resezione d'urgenza [entro 48 ore dal ricovero] viene eseguita sul tessuto caratterizzato da edema </a:t>
            </a:r>
            <a:r>
              <a:rPr lang="it-IT" sz="2400" dirty="0" smtClean="0"/>
              <a:t>profuso e </a:t>
            </a:r>
            <a:r>
              <a:rPr lang="it-IT" sz="2400" dirty="0"/>
              <a:t>infiammazione acuta, in un paziente spesso in condizioni instabili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593570" y="2134137"/>
            <a:ext cx="6475615" cy="2923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ECCEZIONE</a:t>
            </a:r>
          </a:p>
          <a:p>
            <a:pPr algn="ctr"/>
            <a:endParaRPr lang="it-IT" sz="3200" dirty="0"/>
          </a:p>
          <a:p>
            <a:pPr algn="ctr"/>
            <a:r>
              <a:rPr lang="it-IT" sz="3600" u="sng" dirty="0" smtClean="0"/>
              <a:t>Perforazione intestinale</a:t>
            </a:r>
            <a:r>
              <a:rPr lang="it-IT" sz="3600" dirty="0" smtClean="0"/>
              <a:t> che richiede si da subito un intervento chirurgico d’urgenza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432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37855" y="1509087"/>
            <a:ext cx="984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Ottimizzazione preoperatoria del paziente</a:t>
            </a:r>
            <a:endParaRPr lang="it-IT" sz="3600" dirty="0"/>
          </a:p>
        </p:txBody>
      </p:sp>
      <p:sp>
        <p:nvSpPr>
          <p:cNvPr id="7" name="Rettangolo 6"/>
          <p:cNvSpPr/>
          <p:nvPr/>
        </p:nvSpPr>
        <p:spPr>
          <a:xfrm>
            <a:off x="232757" y="2588181"/>
            <a:ext cx="11064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Si raccomanda il </a:t>
            </a:r>
            <a:r>
              <a:rPr lang="it-IT" sz="2400" u="sng" dirty="0"/>
              <a:t>controllo preoperatorio della sepsi </a:t>
            </a:r>
            <a:r>
              <a:rPr lang="it-IT" sz="2400" dirty="0"/>
              <a:t>prima di un intervento chirurgico addominale per la malattia di </a:t>
            </a:r>
            <a:r>
              <a:rPr lang="it-IT" sz="2400" dirty="0" err="1"/>
              <a:t>Crohn</a:t>
            </a:r>
            <a:r>
              <a:rPr lang="it-IT" sz="2400" dirty="0" smtClean="0"/>
              <a:t>. La </a:t>
            </a:r>
            <a:r>
              <a:rPr lang="it-IT" sz="2400" dirty="0"/>
              <a:t>chirurgia nel contesto della sepsi comporta un alto rischio di complicanze postoperatorie, comprese </a:t>
            </a:r>
            <a:r>
              <a:rPr lang="it-IT" sz="2400" dirty="0" smtClean="0"/>
              <a:t>le deiscenze anastomotiche </a:t>
            </a:r>
            <a:r>
              <a:rPr lang="it-IT" sz="2400" dirty="0"/>
              <a:t>e </a:t>
            </a:r>
            <a:r>
              <a:rPr lang="it-IT" sz="2400" dirty="0" smtClean="0"/>
              <a:t>la persistenza della </a:t>
            </a:r>
            <a:r>
              <a:rPr lang="it-IT" sz="2400" dirty="0"/>
              <a:t>sepsi addominale. 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err="1" smtClean="0"/>
              <a:t>Sourse</a:t>
            </a:r>
            <a:r>
              <a:rPr lang="it-IT" sz="2400" dirty="0" smtClean="0"/>
              <a:t> control: terapia </a:t>
            </a:r>
            <a:r>
              <a:rPr lang="it-IT" sz="2400" dirty="0"/>
              <a:t>antibiotica e </a:t>
            </a:r>
            <a:r>
              <a:rPr lang="it-IT" sz="2400" dirty="0" smtClean="0"/>
              <a:t>drenaggio radioguidato dell'ascesso intra-addominale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Sospendere o ridurre il dosaggio della terapia con corticosteroidi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Mantenimento della terapia con biologici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Ottimizzazione dello </a:t>
            </a:r>
            <a:r>
              <a:rPr lang="it-IT" sz="2400" u="sng" dirty="0" smtClean="0"/>
              <a:t>status nutrizionale</a:t>
            </a:r>
          </a:p>
        </p:txBody>
      </p:sp>
    </p:spTree>
    <p:extLst>
      <p:ext uri="{BB962C8B-B14F-4D97-AF65-F5344CB8AC3E}">
        <p14:creationId xmlns:p14="http://schemas.microsoft.com/office/powerpoint/2010/main" val="25327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48281" y="1448785"/>
            <a:ext cx="104954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2800" dirty="0"/>
              <a:t>Gestione chirurgica della malattia di </a:t>
            </a:r>
            <a:r>
              <a:rPr lang="it-IT" sz="2800" dirty="0" err="1" smtClean="0"/>
              <a:t>Crohn</a:t>
            </a:r>
            <a:r>
              <a:rPr lang="it-IT" sz="2800" dirty="0" smtClean="0"/>
              <a:t> a localizzazione </a:t>
            </a:r>
            <a:r>
              <a:rPr lang="it-IT" sz="2800" dirty="0"/>
              <a:t>addominale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3687" y="2765426"/>
            <a:ext cx="112000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/>
              <a:t>Approccio all'ascesso intra-addominale</a:t>
            </a:r>
          </a:p>
          <a:p>
            <a:endParaRPr lang="it-IT" dirty="0"/>
          </a:p>
          <a:p>
            <a:r>
              <a:rPr lang="it-IT" sz="2400" dirty="0"/>
              <a:t>Come approccio primario si </a:t>
            </a:r>
            <a:r>
              <a:rPr lang="it-IT" sz="2400" dirty="0" smtClean="0"/>
              <a:t>raccomanda: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I</a:t>
            </a:r>
            <a:r>
              <a:rPr lang="it-IT" sz="2400" dirty="0" smtClean="0"/>
              <a:t>l </a:t>
            </a:r>
            <a:r>
              <a:rPr lang="it-IT" sz="2400" u="sng" dirty="0"/>
              <a:t>drenaggio percutaneo guidato </a:t>
            </a:r>
            <a:r>
              <a:rPr lang="it-IT" sz="2400" dirty="0"/>
              <a:t>da immagini di ascessi intra-addominali accessibili e ben definiti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Ottimizzazione della nutrizione e </a:t>
            </a:r>
            <a:r>
              <a:rPr lang="it-IT" sz="2400" dirty="0" smtClean="0"/>
              <a:t>antibiotici </a:t>
            </a:r>
            <a:r>
              <a:rPr lang="it-IT" sz="2400" dirty="0" err="1" smtClean="0"/>
              <a:t>ev</a:t>
            </a:r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Sospensione della terapia con corticosteroidi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Dopo il successo del drenaggio </a:t>
            </a:r>
            <a:r>
              <a:rPr lang="it-IT" sz="2400" dirty="0" smtClean="0"/>
              <a:t>guidato, l’intervento chirurgico di resezione intestinale può essere preso </a:t>
            </a:r>
            <a:r>
              <a:rPr lang="it-IT" sz="2400" dirty="0"/>
              <a:t>in considerazione </a:t>
            </a:r>
            <a:r>
              <a:rPr lang="it-IT" sz="2400" dirty="0" smtClean="0"/>
              <a:t>a 2-4 settimane, per ridurre sia il rischio di complicanze sia di confezionamento di una </a:t>
            </a:r>
            <a:r>
              <a:rPr lang="it-IT" sz="2400" dirty="0" err="1" smtClean="0"/>
              <a:t>stomia</a:t>
            </a:r>
            <a:r>
              <a:rPr lang="it-IT" sz="2400" dirty="0" smtClean="0"/>
              <a:t>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106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48281" y="1448785"/>
            <a:ext cx="104954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2800" dirty="0"/>
              <a:t>Gestione chirurgica della malattia di </a:t>
            </a:r>
            <a:r>
              <a:rPr lang="it-IT" sz="2800" dirty="0" err="1" smtClean="0"/>
              <a:t>Crohn</a:t>
            </a:r>
            <a:r>
              <a:rPr lang="it-IT" sz="2800" dirty="0" smtClean="0"/>
              <a:t> a localizzazione </a:t>
            </a:r>
            <a:r>
              <a:rPr lang="it-IT" sz="2800" dirty="0"/>
              <a:t>addominale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3687" y="2765426"/>
            <a:ext cx="1120001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/>
              <a:t>Approccio </a:t>
            </a:r>
            <a:r>
              <a:rPr lang="it-IT" sz="2800" u="sng" dirty="0" smtClean="0"/>
              <a:t>alla stenosi intestinale</a:t>
            </a:r>
            <a:endParaRPr lang="it-IT" sz="2800" u="sng" dirty="0"/>
          </a:p>
          <a:p>
            <a:endParaRPr lang="it-IT" dirty="0"/>
          </a:p>
          <a:p>
            <a:r>
              <a:rPr lang="it-IT" sz="2400" dirty="0"/>
              <a:t>Come approccio primario si </a:t>
            </a:r>
            <a:r>
              <a:rPr lang="it-IT" sz="2400" dirty="0" smtClean="0"/>
              <a:t>raccomanda: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Reidratazione </a:t>
            </a:r>
            <a:r>
              <a:rPr lang="it-IT" sz="2400" dirty="0" err="1" smtClean="0"/>
              <a:t>ev</a:t>
            </a:r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Posizionamento di SNG a scopo detentivo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Somministrazione di alte dosi di corticosteroidi per ridurre l’edema e l’infiammazione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 smtClean="0"/>
              <a:t>Ottimizzazione </a:t>
            </a:r>
            <a:r>
              <a:rPr lang="it-IT" sz="2400" dirty="0"/>
              <a:t>della </a:t>
            </a:r>
            <a:r>
              <a:rPr lang="it-IT" sz="2400" dirty="0" smtClean="0"/>
              <a:t>nutrizione prima per via parenterale e appena possibile per via enterale (migliorare la composizione del </a:t>
            </a:r>
            <a:r>
              <a:rPr lang="it-IT" sz="2400" dirty="0" err="1" smtClean="0"/>
              <a:t>microbiota</a:t>
            </a:r>
            <a:r>
              <a:rPr lang="it-IT" sz="2400" dirty="0" smtClean="0"/>
              <a:t>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561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48281" y="1448785"/>
            <a:ext cx="1049543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it-IT" sz="2800" dirty="0"/>
              <a:t>Gestione chirurgica della malattia di </a:t>
            </a:r>
            <a:r>
              <a:rPr lang="it-IT" sz="2800" dirty="0" err="1" smtClean="0"/>
              <a:t>Crohn</a:t>
            </a:r>
            <a:r>
              <a:rPr lang="it-IT" sz="2800" dirty="0" smtClean="0"/>
              <a:t> a localizzazione </a:t>
            </a:r>
            <a:r>
              <a:rPr lang="it-IT" sz="2800" dirty="0"/>
              <a:t>addominale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878131142"/>
              </p:ext>
            </p:extLst>
          </p:nvPr>
        </p:nvGraphicFramePr>
        <p:xfrm>
          <a:off x="1799244" y="12600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7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702608606"/>
              </p:ext>
            </p:extLst>
          </p:nvPr>
        </p:nvGraphicFramePr>
        <p:xfrm>
          <a:off x="1774306" y="1147156"/>
          <a:ext cx="8128000" cy="162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84909" y="3350029"/>
            <a:ext cx="561109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Localizzazione ileale della malattia di </a:t>
            </a:r>
            <a:r>
              <a:rPr lang="it-IT" sz="2400" dirty="0" err="1" smtClean="0"/>
              <a:t>Crohn</a:t>
            </a:r>
            <a:r>
              <a:rPr lang="it-IT" sz="2400" dirty="0" smtClean="0"/>
              <a:t>: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465513" y="4100822"/>
            <a:ext cx="11405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Resezione intestinale che </a:t>
            </a:r>
            <a:r>
              <a:rPr lang="it-IT" sz="2400" u="sng" dirty="0"/>
              <a:t>massimizza la conservazione </a:t>
            </a:r>
            <a:r>
              <a:rPr lang="it-IT" sz="2400" u="sng" dirty="0" smtClean="0"/>
              <a:t>dell'intestino</a:t>
            </a:r>
            <a:r>
              <a:rPr lang="it-IT" sz="2400" dirty="0" smtClean="0"/>
              <a:t>: una </a:t>
            </a:r>
            <a:r>
              <a:rPr lang="it-IT" sz="2400" dirty="0" err="1"/>
              <a:t>stomia</a:t>
            </a:r>
            <a:r>
              <a:rPr lang="it-IT" sz="2400" dirty="0"/>
              <a:t> temporanea dovrebbe essere presa in considerazione se gli steroidi non possono essere sospesi o ridotti significativamente prima dell’intervento </a:t>
            </a:r>
            <a:r>
              <a:rPr lang="it-IT" sz="2400" dirty="0" smtClean="0"/>
              <a:t>chirurgico (fallimento </a:t>
            </a:r>
            <a:r>
              <a:rPr lang="it-IT" sz="2400" dirty="0" err="1" smtClean="0"/>
              <a:t>ottimizzazine</a:t>
            </a:r>
            <a:r>
              <a:rPr lang="it-IT" sz="2400" dirty="0" smtClean="0"/>
              <a:t> </a:t>
            </a:r>
            <a:r>
              <a:rPr lang="it-IT" sz="2400" dirty="0" err="1" smtClean="0"/>
              <a:t>pre</a:t>
            </a:r>
            <a:r>
              <a:rPr lang="it-IT" sz="2400" dirty="0" smtClean="0"/>
              <a:t> operatoria)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it-IT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 smtClean="0"/>
              <a:t>Stricturoplastica</a:t>
            </a:r>
            <a:r>
              <a:rPr lang="it-IT" sz="2400" dirty="0" smtClean="0"/>
              <a:t>: come trattamento alternativo alla resezione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147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968538" y="184746"/>
            <a:ext cx="5536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FF00"/>
                </a:solidFill>
              </a:rPr>
              <a:t>Malattia di </a:t>
            </a:r>
            <a:r>
              <a:rPr lang="it-IT" sz="4000" dirty="0" err="1" smtClean="0">
                <a:solidFill>
                  <a:srgbClr val="FFFF00"/>
                </a:solidFill>
              </a:rPr>
              <a:t>Crohn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62992" y="1285417"/>
            <a:ext cx="561109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Localizzazione ileale della malattia di </a:t>
            </a:r>
            <a:r>
              <a:rPr lang="it-IT" sz="2400" dirty="0" err="1" smtClean="0"/>
              <a:t>Crohn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393469" y="2172269"/>
            <a:ext cx="313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Resezione </a:t>
            </a:r>
            <a:r>
              <a:rPr lang="it-IT" sz="2400" dirty="0" smtClean="0"/>
              <a:t>intestinale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495" y="3074913"/>
            <a:ext cx="5228706" cy="31362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2" y="2754442"/>
            <a:ext cx="4590182" cy="370454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841517" y="2172269"/>
            <a:ext cx="313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err="1" smtClean="0"/>
              <a:t>Stricturoplastica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7198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944</Words>
  <Application>Microsoft Office PowerPoint</Application>
  <PresentationFormat>Widescreen</PresentationFormat>
  <Paragraphs>130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Times New Roman</vt:lpstr>
      <vt:lpstr>Wingdings</vt:lpstr>
      <vt:lpstr>Tema di Office</vt:lpstr>
      <vt:lpstr> IBD in contesti elettivi e di urgenza/emergenza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Restorative proctocolectomy with ileal pouch-anal anastomosis</vt:lpstr>
      <vt:lpstr>Presentazione standard di PowerPoint</vt:lpstr>
      <vt:lpstr>Presentazione standard di PowerPoint</vt:lpstr>
      <vt:lpstr>Presentazione standard di PowerPoint</vt:lpstr>
      <vt:lpstr>Modalità d’esordio</vt:lpstr>
      <vt:lpstr>Megacolon tossico Cause </vt:lpstr>
      <vt:lpstr>Megacolon tossico</vt:lpstr>
      <vt:lpstr>Presentazione standard di PowerPoint</vt:lpstr>
      <vt:lpstr>Restorative proctocolectomy with ileal pouch-anal anastomosis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Silvia Palmisano</cp:lastModifiedBy>
  <cp:revision>54</cp:revision>
  <dcterms:created xsi:type="dcterms:W3CDTF">2023-10-17T19:18:35Z</dcterms:created>
  <dcterms:modified xsi:type="dcterms:W3CDTF">2025-04-15T08:27:39Z</dcterms:modified>
</cp:coreProperties>
</file>