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259" r:id="rId3"/>
    <p:sldId id="377" r:id="rId4"/>
    <p:sldId id="260" r:id="rId5"/>
    <p:sldId id="261" r:id="rId6"/>
    <p:sldId id="303" r:id="rId7"/>
    <p:sldId id="304" r:id="rId8"/>
    <p:sldId id="362" r:id="rId9"/>
    <p:sldId id="305" r:id="rId10"/>
    <p:sldId id="312" r:id="rId11"/>
    <p:sldId id="311" r:id="rId12"/>
    <p:sldId id="306" r:id="rId13"/>
    <p:sldId id="315" r:id="rId14"/>
    <p:sldId id="313" r:id="rId15"/>
    <p:sldId id="310" r:id="rId16"/>
    <p:sldId id="302" r:id="rId17"/>
    <p:sldId id="363" r:id="rId18"/>
    <p:sldId id="364" r:id="rId19"/>
    <p:sldId id="314" r:id="rId20"/>
    <p:sldId id="316" r:id="rId21"/>
    <p:sldId id="279" r:id="rId22"/>
    <p:sldId id="319" r:id="rId23"/>
    <p:sldId id="266" r:id="rId24"/>
    <p:sldId id="288" r:id="rId25"/>
    <p:sldId id="289" r:id="rId26"/>
    <p:sldId id="268" r:id="rId27"/>
    <p:sldId id="309" r:id="rId28"/>
    <p:sldId id="318" r:id="rId29"/>
    <p:sldId id="317" r:id="rId30"/>
    <p:sldId id="308" r:id="rId31"/>
    <p:sldId id="284" r:id="rId32"/>
    <p:sldId id="285" r:id="rId33"/>
    <p:sldId id="286" r:id="rId34"/>
    <p:sldId id="287" r:id="rId35"/>
    <p:sldId id="320" r:id="rId36"/>
    <p:sldId id="321" r:id="rId37"/>
    <p:sldId id="297" r:id="rId38"/>
    <p:sldId id="298" r:id="rId39"/>
    <p:sldId id="299" r:id="rId40"/>
    <p:sldId id="378" r:id="rId41"/>
    <p:sldId id="379" r:id="rId42"/>
    <p:sldId id="322" r:id="rId43"/>
    <p:sldId id="323" r:id="rId44"/>
    <p:sldId id="307" r:id="rId45"/>
    <p:sldId id="300" r:id="rId46"/>
    <p:sldId id="301" r:id="rId47"/>
    <p:sldId id="32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6" autoAdjust="0"/>
    <p:restoredTop sz="94660"/>
  </p:normalViewPr>
  <p:slideViewPr>
    <p:cSldViewPr snapToGrid="0">
      <p:cViewPr>
        <p:scale>
          <a:sx n="130" d="100"/>
          <a:sy n="130" d="100"/>
        </p:scale>
        <p:origin x="-20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AE78D7-CD75-6E46-A744-D404EC09DAE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6001A6B-FC16-BE48-BB4D-D27E223253E5}">
      <dgm:prSet/>
      <dgm:spPr/>
      <dgm:t>
        <a:bodyPr/>
        <a:lstStyle/>
        <a:p>
          <a:r>
            <a:rPr lang="en-US"/>
            <a:t>Software as accessory to medical device</a:t>
          </a:r>
        </a:p>
      </dgm:t>
    </dgm:pt>
    <dgm:pt modelId="{E13938A4-5B82-4940-8C6C-E9A6DEA18E6F}" type="parTrans" cxnId="{3E1DCB2E-4635-DB45-B392-D0AAD7136C9A}">
      <dgm:prSet/>
      <dgm:spPr/>
      <dgm:t>
        <a:bodyPr/>
        <a:lstStyle/>
        <a:p>
          <a:endParaRPr lang="en-US"/>
        </a:p>
      </dgm:t>
    </dgm:pt>
    <dgm:pt modelId="{65D09F2E-DE3A-3B47-A0E1-B9D5EBB660EE}" type="sibTrans" cxnId="{3E1DCB2E-4635-DB45-B392-D0AAD7136C9A}">
      <dgm:prSet/>
      <dgm:spPr/>
      <dgm:t>
        <a:bodyPr/>
        <a:lstStyle/>
        <a:p>
          <a:endParaRPr lang="en-US"/>
        </a:p>
      </dgm:t>
    </dgm:pt>
    <dgm:pt modelId="{72007048-612E-0E49-A109-C22DE9DD35A2}">
      <dgm:prSet/>
      <dgm:spPr/>
      <dgm:t>
        <a:bodyPr/>
        <a:lstStyle/>
        <a:p>
          <a:r>
            <a:rPr lang="en-US" dirty="0"/>
            <a:t>‘accessory for a medical device’ means an article which, whilst not being itself a medical device, is intended by its manufacturer to be used together with one or several particular medical device(s) to specifically enable the medical device(s) to be used in accordance with its/their intended purpose(s) or to specifically and directly assist the medical functionality of the medical device(s) in terms of its/their intended purpose(s);</a:t>
          </a:r>
        </a:p>
      </dgm:t>
    </dgm:pt>
    <dgm:pt modelId="{8E002A33-9EC8-544C-A65B-FD1E46E7B7CD}" type="parTrans" cxnId="{A5F6C6AB-C991-694B-95F6-7B02711F3DCB}">
      <dgm:prSet/>
      <dgm:spPr/>
      <dgm:t>
        <a:bodyPr/>
        <a:lstStyle/>
        <a:p>
          <a:endParaRPr lang="en-US"/>
        </a:p>
      </dgm:t>
    </dgm:pt>
    <dgm:pt modelId="{E04BF261-BAD7-F945-86A5-2549E82FBA48}" type="sibTrans" cxnId="{A5F6C6AB-C991-694B-95F6-7B02711F3DCB}">
      <dgm:prSet/>
      <dgm:spPr/>
      <dgm:t>
        <a:bodyPr/>
        <a:lstStyle/>
        <a:p>
          <a:endParaRPr lang="en-US"/>
        </a:p>
      </dgm:t>
    </dgm:pt>
    <dgm:pt modelId="{DB33727E-DCAC-0B48-AD9C-9317EFDA2F80}">
      <dgm:prSet/>
      <dgm:spPr/>
      <dgm:t>
        <a:bodyPr/>
        <a:lstStyle/>
        <a:p>
          <a:r>
            <a:rPr lang="en-US"/>
            <a:t>Software as medical device (SaMD)</a:t>
          </a:r>
        </a:p>
      </dgm:t>
    </dgm:pt>
    <dgm:pt modelId="{28657193-AA13-BB45-88D9-37C4C2156C63}" type="parTrans" cxnId="{00FB0B7B-1DBF-404D-A779-053CC854A306}">
      <dgm:prSet/>
      <dgm:spPr/>
      <dgm:t>
        <a:bodyPr/>
        <a:lstStyle/>
        <a:p>
          <a:endParaRPr lang="en-US"/>
        </a:p>
      </dgm:t>
    </dgm:pt>
    <dgm:pt modelId="{FDBA8A7E-DF8B-5C40-A3C4-F31A372B6B5F}" type="sibTrans" cxnId="{00FB0B7B-1DBF-404D-A779-053CC854A306}">
      <dgm:prSet/>
      <dgm:spPr/>
      <dgm:t>
        <a:bodyPr/>
        <a:lstStyle/>
        <a:p>
          <a:endParaRPr lang="en-US"/>
        </a:p>
      </dgm:t>
    </dgm:pt>
    <dgm:pt modelId="{EDCE75C6-49C3-DC4B-9D63-B18A51B21A45}">
      <dgm:prSet/>
      <dgm:spPr/>
      <dgm:t>
        <a:bodyPr/>
        <a:lstStyle/>
        <a:p>
          <a:r>
            <a:rPr lang="en-US"/>
            <a:t>The term “Software as a Medical Device” (SaMD) is defined as software intended to be used for one or more medical purposes that perform these purposes without being part of a hardware medical device</a:t>
          </a:r>
        </a:p>
      </dgm:t>
    </dgm:pt>
    <dgm:pt modelId="{4418067A-14B5-BB4A-AEDE-205EF89EDD96}" type="parTrans" cxnId="{4B8AF8CB-605C-7545-ABBF-0DECF9C9E7F0}">
      <dgm:prSet/>
      <dgm:spPr/>
      <dgm:t>
        <a:bodyPr/>
        <a:lstStyle/>
        <a:p>
          <a:endParaRPr lang="en-US"/>
        </a:p>
      </dgm:t>
    </dgm:pt>
    <dgm:pt modelId="{41CE7796-9BA1-5E4F-B5F2-FA2BF553CFF5}" type="sibTrans" cxnId="{4B8AF8CB-605C-7545-ABBF-0DECF9C9E7F0}">
      <dgm:prSet/>
      <dgm:spPr/>
      <dgm:t>
        <a:bodyPr/>
        <a:lstStyle/>
        <a:p>
          <a:endParaRPr lang="en-US"/>
        </a:p>
      </dgm:t>
    </dgm:pt>
    <dgm:pt modelId="{D0C684AA-8CC3-9840-AD3A-AAEFBD554A05}" type="pres">
      <dgm:prSet presAssocID="{22AE78D7-CD75-6E46-A744-D404EC09DAE5}" presName="linear" presStyleCnt="0">
        <dgm:presLayoutVars>
          <dgm:animLvl val="lvl"/>
          <dgm:resizeHandles val="exact"/>
        </dgm:presLayoutVars>
      </dgm:prSet>
      <dgm:spPr/>
    </dgm:pt>
    <dgm:pt modelId="{B3C46D4C-983E-9142-95C0-EF4C56B79B86}" type="pres">
      <dgm:prSet presAssocID="{B6001A6B-FC16-BE48-BB4D-D27E223253E5}" presName="parentText" presStyleLbl="node1" presStyleIdx="0" presStyleCnt="2">
        <dgm:presLayoutVars>
          <dgm:chMax val="0"/>
          <dgm:bulletEnabled val="1"/>
        </dgm:presLayoutVars>
      </dgm:prSet>
      <dgm:spPr/>
    </dgm:pt>
    <dgm:pt modelId="{A1AEAA6B-1B80-4A4B-AE36-2CACFAC62C4B}" type="pres">
      <dgm:prSet presAssocID="{B6001A6B-FC16-BE48-BB4D-D27E223253E5}" presName="childText" presStyleLbl="revTx" presStyleIdx="0" presStyleCnt="2">
        <dgm:presLayoutVars>
          <dgm:bulletEnabled val="1"/>
        </dgm:presLayoutVars>
      </dgm:prSet>
      <dgm:spPr/>
    </dgm:pt>
    <dgm:pt modelId="{FE6D0918-9056-564C-85D6-F5ECA1172AE4}" type="pres">
      <dgm:prSet presAssocID="{DB33727E-DCAC-0B48-AD9C-9317EFDA2F80}" presName="parentText" presStyleLbl="node1" presStyleIdx="1" presStyleCnt="2">
        <dgm:presLayoutVars>
          <dgm:chMax val="0"/>
          <dgm:bulletEnabled val="1"/>
        </dgm:presLayoutVars>
      </dgm:prSet>
      <dgm:spPr/>
    </dgm:pt>
    <dgm:pt modelId="{783B4089-73F0-894B-9964-B5C17BEE5D01}" type="pres">
      <dgm:prSet presAssocID="{DB33727E-DCAC-0B48-AD9C-9317EFDA2F80}" presName="childText" presStyleLbl="revTx" presStyleIdx="1" presStyleCnt="2">
        <dgm:presLayoutVars>
          <dgm:bulletEnabled val="1"/>
        </dgm:presLayoutVars>
      </dgm:prSet>
      <dgm:spPr/>
    </dgm:pt>
  </dgm:ptLst>
  <dgm:cxnLst>
    <dgm:cxn modelId="{3E1DCB2E-4635-DB45-B392-D0AAD7136C9A}" srcId="{22AE78D7-CD75-6E46-A744-D404EC09DAE5}" destId="{B6001A6B-FC16-BE48-BB4D-D27E223253E5}" srcOrd="0" destOrd="0" parTransId="{E13938A4-5B82-4940-8C6C-E9A6DEA18E6F}" sibTransId="{65D09F2E-DE3A-3B47-A0E1-B9D5EBB660EE}"/>
    <dgm:cxn modelId="{AF56863D-BD34-6147-958C-7C31297F589B}" type="presOf" srcId="{72007048-612E-0E49-A109-C22DE9DD35A2}" destId="{A1AEAA6B-1B80-4A4B-AE36-2CACFAC62C4B}" srcOrd="0" destOrd="0" presId="urn:microsoft.com/office/officeart/2005/8/layout/vList2"/>
    <dgm:cxn modelId="{33F2AF5F-EC3F-8A44-8690-1D5FD8A87277}" type="presOf" srcId="{B6001A6B-FC16-BE48-BB4D-D27E223253E5}" destId="{B3C46D4C-983E-9142-95C0-EF4C56B79B86}" srcOrd="0" destOrd="0" presId="urn:microsoft.com/office/officeart/2005/8/layout/vList2"/>
    <dgm:cxn modelId="{00FB0B7B-1DBF-404D-A779-053CC854A306}" srcId="{22AE78D7-CD75-6E46-A744-D404EC09DAE5}" destId="{DB33727E-DCAC-0B48-AD9C-9317EFDA2F80}" srcOrd="1" destOrd="0" parTransId="{28657193-AA13-BB45-88D9-37C4C2156C63}" sibTransId="{FDBA8A7E-DF8B-5C40-A3C4-F31A372B6B5F}"/>
    <dgm:cxn modelId="{FBB1858B-8448-FC4A-ACE4-8AC6DED9DA63}" type="presOf" srcId="{22AE78D7-CD75-6E46-A744-D404EC09DAE5}" destId="{D0C684AA-8CC3-9840-AD3A-AAEFBD554A05}" srcOrd="0" destOrd="0" presId="urn:microsoft.com/office/officeart/2005/8/layout/vList2"/>
    <dgm:cxn modelId="{A5F6C6AB-C991-694B-95F6-7B02711F3DCB}" srcId="{B6001A6B-FC16-BE48-BB4D-D27E223253E5}" destId="{72007048-612E-0E49-A109-C22DE9DD35A2}" srcOrd="0" destOrd="0" parTransId="{8E002A33-9EC8-544C-A65B-FD1E46E7B7CD}" sibTransId="{E04BF261-BAD7-F945-86A5-2549E82FBA48}"/>
    <dgm:cxn modelId="{C69894BF-187F-5044-85BE-0175B1775860}" type="presOf" srcId="{EDCE75C6-49C3-DC4B-9D63-B18A51B21A45}" destId="{783B4089-73F0-894B-9964-B5C17BEE5D01}" srcOrd="0" destOrd="0" presId="urn:microsoft.com/office/officeart/2005/8/layout/vList2"/>
    <dgm:cxn modelId="{4B8AF8CB-605C-7545-ABBF-0DECF9C9E7F0}" srcId="{DB33727E-DCAC-0B48-AD9C-9317EFDA2F80}" destId="{EDCE75C6-49C3-DC4B-9D63-B18A51B21A45}" srcOrd="0" destOrd="0" parTransId="{4418067A-14B5-BB4A-AEDE-205EF89EDD96}" sibTransId="{41CE7796-9BA1-5E4F-B5F2-FA2BF553CFF5}"/>
    <dgm:cxn modelId="{FD64A7E2-0856-B747-A0D1-3E0200FFCCF7}" type="presOf" srcId="{DB33727E-DCAC-0B48-AD9C-9317EFDA2F80}" destId="{FE6D0918-9056-564C-85D6-F5ECA1172AE4}" srcOrd="0" destOrd="0" presId="urn:microsoft.com/office/officeart/2005/8/layout/vList2"/>
    <dgm:cxn modelId="{20235195-F7F7-F144-A275-C3E8D8ACAFD9}" type="presParOf" srcId="{D0C684AA-8CC3-9840-AD3A-AAEFBD554A05}" destId="{B3C46D4C-983E-9142-95C0-EF4C56B79B86}" srcOrd="0" destOrd="0" presId="urn:microsoft.com/office/officeart/2005/8/layout/vList2"/>
    <dgm:cxn modelId="{A3F746B5-3F39-604D-A487-F6F4A7E9F35A}" type="presParOf" srcId="{D0C684AA-8CC3-9840-AD3A-AAEFBD554A05}" destId="{A1AEAA6B-1B80-4A4B-AE36-2CACFAC62C4B}" srcOrd="1" destOrd="0" presId="urn:microsoft.com/office/officeart/2005/8/layout/vList2"/>
    <dgm:cxn modelId="{F79B6CD9-E2E2-124C-9DC4-29EC7A03991B}" type="presParOf" srcId="{D0C684AA-8CC3-9840-AD3A-AAEFBD554A05}" destId="{FE6D0918-9056-564C-85D6-F5ECA1172AE4}" srcOrd="2" destOrd="0" presId="urn:microsoft.com/office/officeart/2005/8/layout/vList2"/>
    <dgm:cxn modelId="{5AE0B8CA-ACEE-A742-80C1-A69DF974516B}" type="presParOf" srcId="{D0C684AA-8CC3-9840-AD3A-AAEFBD554A05}" destId="{783B4089-73F0-894B-9964-B5C17BEE5D0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ADBE6B-9F05-A646-A77E-E151CE2983FF}"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6B230C24-0AD8-CD4C-ADCD-D9BD1001B3E2}">
      <dgm:prSet/>
      <dgm:spPr/>
      <dgm:t>
        <a:bodyPr/>
        <a:lstStyle/>
        <a:p>
          <a:r>
            <a:rPr lang="en-US" b="0" i="0" dirty="0">
              <a:latin typeface="Arial" panose="020B0604020202020204" pitchFamily="34" charset="0"/>
              <a:cs typeface="Arial" panose="020B0604020202020204" pitchFamily="34" charset="0"/>
            </a:rPr>
            <a:t>Risk</a:t>
          </a:r>
        </a:p>
      </dgm:t>
    </dgm:pt>
    <dgm:pt modelId="{A7D159C5-0B47-4B4E-875A-23FB3CB9F583}" type="parTrans" cxnId="{CB8900BC-496F-664F-A60C-76BF20F41A85}">
      <dgm:prSet/>
      <dgm:spPr/>
      <dgm:t>
        <a:bodyPr/>
        <a:lstStyle/>
        <a:p>
          <a:endParaRPr lang="en-US" b="0" i="0">
            <a:latin typeface="Arial" panose="020B0604020202020204" pitchFamily="34" charset="0"/>
            <a:cs typeface="Arial" panose="020B0604020202020204" pitchFamily="34" charset="0"/>
          </a:endParaRPr>
        </a:p>
      </dgm:t>
    </dgm:pt>
    <dgm:pt modelId="{C4E7A64C-2000-5949-AA14-218874CD3832}" type="sibTrans" cxnId="{CB8900BC-496F-664F-A60C-76BF20F41A85}">
      <dgm:prSet/>
      <dgm:spPr/>
      <dgm:t>
        <a:bodyPr/>
        <a:lstStyle/>
        <a:p>
          <a:endParaRPr lang="en-US" b="0" i="0">
            <a:latin typeface="Arial" panose="020B0604020202020204" pitchFamily="34" charset="0"/>
            <a:cs typeface="Arial" panose="020B0604020202020204" pitchFamily="34" charset="0"/>
          </a:endParaRPr>
        </a:p>
      </dgm:t>
    </dgm:pt>
    <dgm:pt modelId="{E4503B14-184B-5D48-9E9C-00CF1516740A}">
      <dgm:prSet/>
      <dgm:spPr/>
      <dgm:t>
        <a:bodyPr/>
        <a:lstStyle/>
        <a:p>
          <a:r>
            <a:rPr lang="en-US" b="0" i="0" dirty="0">
              <a:latin typeface="Arial" panose="020B0604020202020204" pitchFamily="34" charset="0"/>
              <a:cs typeface="Arial" panose="020B0604020202020204" pitchFamily="34" charset="0"/>
            </a:rPr>
            <a:t>Patient harm</a:t>
          </a:r>
        </a:p>
      </dgm:t>
    </dgm:pt>
    <dgm:pt modelId="{886E0E32-2AAF-E34C-98B0-7274428FAA47}" type="parTrans" cxnId="{D3ECADF9-3DE5-1140-92C7-032AA61DCDE7}">
      <dgm:prSet/>
      <dgm:spPr/>
      <dgm:t>
        <a:bodyPr/>
        <a:lstStyle/>
        <a:p>
          <a:endParaRPr lang="en-US" b="0" i="0">
            <a:latin typeface="Arial" panose="020B0604020202020204" pitchFamily="34" charset="0"/>
            <a:cs typeface="Arial" panose="020B0604020202020204" pitchFamily="34" charset="0"/>
          </a:endParaRPr>
        </a:p>
      </dgm:t>
    </dgm:pt>
    <dgm:pt modelId="{B169B4E8-AE5C-F44B-AA6A-2ECD48CFF503}" type="sibTrans" cxnId="{D3ECADF9-3DE5-1140-92C7-032AA61DCDE7}">
      <dgm:prSet/>
      <dgm:spPr/>
      <dgm:t>
        <a:bodyPr/>
        <a:lstStyle/>
        <a:p>
          <a:endParaRPr lang="en-US" b="0" i="0">
            <a:latin typeface="Arial" panose="020B0604020202020204" pitchFamily="34" charset="0"/>
            <a:cs typeface="Arial" panose="020B0604020202020204" pitchFamily="34" charset="0"/>
          </a:endParaRPr>
        </a:p>
      </dgm:t>
    </dgm:pt>
    <dgm:pt modelId="{B4F7FA66-1449-674B-9AC1-E41B14C2C360}">
      <dgm:prSet/>
      <dgm:spPr/>
      <dgm:t>
        <a:bodyPr/>
        <a:lstStyle/>
        <a:p>
          <a:r>
            <a:rPr lang="en-US" b="0" i="0" dirty="0">
              <a:latin typeface="Arial" panose="020B0604020202020204" pitchFamily="34" charset="0"/>
              <a:cs typeface="Arial" panose="020B0604020202020204" pitchFamily="34" charset="0"/>
            </a:rPr>
            <a:t>Risk Analysis</a:t>
          </a:r>
        </a:p>
      </dgm:t>
    </dgm:pt>
    <dgm:pt modelId="{0F4D29C9-0D6E-364B-8274-8369059254C7}" type="parTrans" cxnId="{F51913F5-8C00-7449-B0F2-1FB456586B7F}">
      <dgm:prSet/>
      <dgm:spPr/>
      <dgm:t>
        <a:bodyPr/>
        <a:lstStyle/>
        <a:p>
          <a:endParaRPr lang="en-US" b="0" i="0">
            <a:latin typeface="Arial" panose="020B0604020202020204" pitchFamily="34" charset="0"/>
            <a:cs typeface="Arial" panose="020B0604020202020204" pitchFamily="34" charset="0"/>
          </a:endParaRPr>
        </a:p>
      </dgm:t>
    </dgm:pt>
    <dgm:pt modelId="{E207D40A-C025-E74E-8D86-97286D02A3A7}" type="sibTrans" cxnId="{F51913F5-8C00-7449-B0F2-1FB456586B7F}">
      <dgm:prSet/>
      <dgm:spPr/>
      <dgm:t>
        <a:bodyPr/>
        <a:lstStyle/>
        <a:p>
          <a:endParaRPr lang="en-US" b="0" i="0">
            <a:latin typeface="Arial" panose="020B0604020202020204" pitchFamily="34" charset="0"/>
            <a:cs typeface="Arial" panose="020B0604020202020204" pitchFamily="34" charset="0"/>
          </a:endParaRPr>
        </a:p>
      </dgm:t>
    </dgm:pt>
    <dgm:pt modelId="{89BE2FC9-91CE-DF4E-8102-A2EEA5FDF7CE}">
      <dgm:prSet/>
      <dgm:spPr/>
      <dgm:t>
        <a:bodyPr/>
        <a:lstStyle/>
        <a:p>
          <a:r>
            <a:rPr lang="en-US" b="0" i="0" dirty="0">
              <a:latin typeface="Arial" panose="020B0604020202020204" pitchFamily="34" charset="0"/>
              <a:cs typeface="Arial" panose="020B0604020202020204" pitchFamily="34" charset="0"/>
            </a:rPr>
            <a:t>The combination of the probability of occurrence of harm and the severity of that harm.</a:t>
          </a:r>
        </a:p>
      </dgm:t>
    </dgm:pt>
    <dgm:pt modelId="{6737CF07-60BD-8F45-9AF8-CA034765D905}" type="parTrans" cxnId="{9AF565B0-77D6-F348-8D57-8511205AB32E}">
      <dgm:prSet/>
      <dgm:spPr/>
      <dgm:t>
        <a:bodyPr/>
        <a:lstStyle/>
        <a:p>
          <a:endParaRPr lang="en-US" b="0" i="0">
            <a:latin typeface="Arial" panose="020B0604020202020204" pitchFamily="34" charset="0"/>
            <a:cs typeface="Arial" panose="020B0604020202020204" pitchFamily="34" charset="0"/>
          </a:endParaRPr>
        </a:p>
      </dgm:t>
    </dgm:pt>
    <dgm:pt modelId="{8A2F1D25-0883-EF4A-B7F2-3C7CEF8FE52F}" type="sibTrans" cxnId="{9AF565B0-77D6-F348-8D57-8511205AB32E}">
      <dgm:prSet/>
      <dgm:spPr/>
      <dgm:t>
        <a:bodyPr/>
        <a:lstStyle/>
        <a:p>
          <a:endParaRPr lang="en-US" b="0" i="0">
            <a:latin typeface="Arial" panose="020B0604020202020204" pitchFamily="34" charset="0"/>
            <a:cs typeface="Arial" panose="020B0604020202020204" pitchFamily="34" charset="0"/>
          </a:endParaRPr>
        </a:p>
      </dgm:t>
    </dgm:pt>
    <dgm:pt modelId="{5C0504DC-1B1E-1B4A-BA27-AA4278B44F91}">
      <dgm:prSet/>
      <dgm:spPr/>
      <dgm:t>
        <a:bodyPr/>
        <a:lstStyle/>
        <a:p>
          <a:r>
            <a:rPr lang="en-US" b="0" i="0" dirty="0">
              <a:latin typeface="Arial" panose="020B0604020202020204" pitchFamily="34" charset="0"/>
              <a:cs typeface="Arial" panose="020B0604020202020204" pitchFamily="34" charset="0"/>
            </a:rPr>
            <a:t>Physical injury or damage to the health of patients, including death.</a:t>
          </a:r>
        </a:p>
      </dgm:t>
    </dgm:pt>
    <dgm:pt modelId="{53CD374A-CC79-F44C-A502-F1BB5ADD55BE}" type="parTrans" cxnId="{22A84BE1-02FB-C441-8009-4D09E256C967}">
      <dgm:prSet/>
      <dgm:spPr/>
      <dgm:t>
        <a:bodyPr/>
        <a:lstStyle/>
        <a:p>
          <a:endParaRPr lang="en-US" b="0" i="0">
            <a:latin typeface="Arial" panose="020B0604020202020204" pitchFamily="34" charset="0"/>
            <a:cs typeface="Arial" panose="020B0604020202020204" pitchFamily="34" charset="0"/>
          </a:endParaRPr>
        </a:p>
      </dgm:t>
    </dgm:pt>
    <dgm:pt modelId="{ACEFA63D-279E-2541-BBA3-115AB0F4420B}" type="sibTrans" cxnId="{22A84BE1-02FB-C441-8009-4D09E256C967}">
      <dgm:prSet/>
      <dgm:spPr/>
      <dgm:t>
        <a:bodyPr/>
        <a:lstStyle/>
        <a:p>
          <a:endParaRPr lang="en-US" b="0" i="0">
            <a:latin typeface="Arial" panose="020B0604020202020204" pitchFamily="34" charset="0"/>
            <a:cs typeface="Arial" panose="020B0604020202020204" pitchFamily="34" charset="0"/>
          </a:endParaRPr>
        </a:p>
      </dgm:t>
    </dgm:pt>
    <dgm:pt modelId="{C87BBEA6-20F1-BD42-BA79-E70917B42EC3}">
      <dgm:prSet/>
      <dgm:spPr/>
      <dgm:t>
        <a:bodyPr/>
        <a:lstStyle/>
        <a:p>
          <a:r>
            <a:rPr lang="en-US" b="0" i="0" dirty="0">
              <a:latin typeface="Arial" panose="020B0604020202020204" pitchFamily="34" charset="0"/>
              <a:cs typeface="Arial" panose="020B0604020202020204" pitchFamily="34" charset="0"/>
            </a:rPr>
            <a:t>The systematic use of available information to identify hazards and to estimate the risk.</a:t>
          </a:r>
        </a:p>
      </dgm:t>
    </dgm:pt>
    <dgm:pt modelId="{9EA24A32-5084-1944-936D-DAAE3A523793}" type="parTrans" cxnId="{EA63F708-4466-154D-A357-434E928DAED4}">
      <dgm:prSet/>
      <dgm:spPr/>
      <dgm:t>
        <a:bodyPr/>
        <a:lstStyle/>
        <a:p>
          <a:endParaRPr lang="en-US" b="0" i="0">
            <a:latin typeface="Arial" panose="020B0604020202020204" pitchFamily="34" charset="0"/>
            <a:cs typeface="Arial" panose="020B0604020202020204" pitchFamily="34" charset="0"/>
          </a:endParaRPr>
        </a:p>
      </dgm:t>
    </dgm:pt>
    <dgm:pt modelId="{2E071830-A092-A848-8B0B-B6B88F470E24}" type="sibTrans" cxnId="{EA63F708-4466-154D-A357-434E928DAED4}">
      <dgm:prSet/>
      <dgm:spPr/>
      <dgm:t>
        <a:bodyPr/>
        <a:lstStyle/>
        <a:p>
          <a:endParaRPr lang="en-US" b="0" i="0">
            <a:latin typeface="Arial" panose="020B0604020202020204" pitchFamily="34" charset="0"/>
            <a:cs typeface="Arial" panose="020B0604020202020204" pitchFamily="34" charset="0"/>
          </a:endParaRPr>
        </a:p>
      </dgm:t>
    </dgm:pt>
    <dgm:pt modelId="{6A041BBF-31B8-B64A-B2CA-B3E9DBF44B27}">
      <dgm:prSet/>
      <dgm:spPr/>
      <dgm:t>
        <a:bodyPr/>
        <a:lstStyle/>
        <a:p>
          <a:r>
            <a:rPr lang="en-US" b="0" i="0" u="none" dirty="0">
              <a:latin typeface="Arial" panose="020B0604020202020204" pitchFamily="34" charset="0"/>
              <a:cs typeface="Arial" panose="020B0604020202020204" pitchFamily="34" charset="0"/>
            </a:rPr>
            <a:t>Threat</a:t>
          </a:r>
          <a:endParaRPr lang="en-US" b="0" i="0" dirty="0">
            <a:latin typeface="Arial" panose="020B0604020202020204" pitchFamily="34" charset="0"/>
            <a:cs typeface="Arial" panose="020B0604020202020204" pitchFamily="34" charset="0"/>
          </a:endParaRPr>
        </a:p>
      </dgm:t>
    </dgm:pt>
    <dgm:pt modelId="{8482A850-EAB5-324B-B11D-41258B0981B1}" type="parTrans" cxnId="{E77AB4EB-0CB4-0F46-8281-4E8F1F409F95}">
      <dgm:prSet/>
      <dgm:spPr/>
      <dgm:t>
        <a:bodyPr/>
        <a:lstStyle/>
        <a:p>
          <a:endParaRPr lang="en-US" b="0" i="0">
            <a:latin typeface="Arial" panose="020B0604020202020204" pitchFamily="34" charset="0"/>
            <a:cs typeface="Arial" panose="020B0604020202020204" pitchFamily="34" charset="0"/>
          </a:endParaRPr>
        </a:p>
      </dgm:t>
    </dgm:pt>
    <dgm:pt modelId="{C59B1B1C-802B-884E-8C13-AE6216F3D7AB}" type="sibTrans" cxnId="{E77AB4EB-0CB4-0F46-8281-4E8F1F409F95}">
      <dgm:prSet/>
      <dgm:spPr/>
      <dgm:t>
        <a:bodyPr/>
        <a:lstStyle/>
        <a:p>
          <a:endParaRPr lang="en-US" b="0" i="0">
            <a:latin typeface="Arial" panose="020B0604020202020204" pitchFamily="34" charset="0"/>
            <a:cs typeface="Arial" panose="020B0604020202020204" pitchFamily="34" charset="0"/>
          </a:endParaRPr>
        </a:p>
      </dgm:t>
    </dgm:pt>
    <dgm:pt modelId="{5669AB43-9119-1044-9CF2-EFEB9D6936B4}">
      <dgm:prSet/>
      <dgm:spPr/>
      <dgm:t>
        <a:bodyPr/>
        <a:lstStyle/>
        <a:p>
          <a:r>
            <a:rPr lang="en-US" b="0" i="0" u="none" dirty="0">
              <a:latin typeface="Arial" panose="020B0604020202020204" pitchFamily="34" charset="0"/>
              <a:cs typeface="Arial" panose="020B0604020202020204" pitchFamily="34" charset="0"/>
            </a:rPr>
            <a:t>a process that magnifies the likelihood of a negative event, such as the exploit of a vulnerability. </a:t>
          </a:r>
          <a:endParaRPr lang="en-US" b="0" i="0" dirty="0">
            <a:latin typeface="Arial" panose="020B0604020202020204" pitchFamily="34" charset="0"/>
            <a:cs typeface="Arial" panose="020B0604020202020204" pitchFamily="34" charset="0"/>
          </a:endParaRPr>
        </a:p>
      </dgm:t>
    </dgm:pt>
    <dgm:pt modelId="{F573936E-B6A6-5641-A8D0-2CE542A13D3F}" type="parTrans" cxnId="{02B8FFCC-A4E0-1C4E-9438-509208C28D9E}">
      <dgm:prSet/>
      <dgm:spPr/>
      <dgm:t>
        <a:bodyPr/>
        <a:lstStyle/>
        <a:p>
          <a:endParaRPr lang="en-US" b="0" i="0">
            <a:latin typeface="Arial" panose="020B0604020202020204" pitchFamily="34" charset="0"/>
            <a:cs typeface="Arial" panose="020B0604020202020204" pitchFamily="34" charset="0"/>
          </a:endParaRPr>
        </a:p>
      </dgm:t>
    </dgm:pt>
    <dgm:pt modelId="{B22B65A2-7DF2-A845-8522-4ECA9C0C240A}" type="sibTrans" cxnId="{02B8FFCC-A4E0-1C4E-9438-509208C28D9E}">
      <dgm:prSet/>
      <dgm:spPr/>
      <dgm:t>
        <a:bodyPr/>
        <a:lstStyle/>
        <a:p>
          <a:endParaRPr lang="en-US" b="0" i="0">
            <a:latin typeface="Arial" panose="020B0604020202020204" pitchFamily="34" charset="0"/>
            <a:cs typeface="Arial" panose="020B0604020202020204" pitchFamily="34" charset="0"/>
          </a:endParaRPr>
        </a:p>
      </dgm:t>
    </dgm:pt>
    <dgm:pt modelId="{7A1CB3E2-F16F-6843-B3FB-857350C53811}">
      <dgm:prSet/>
      <dgm:spPr/>
      <dgm:t>
        <a:bodyPr/>
        <a:lstStyle/>
        <a:p>
          <a:r>
            <a:rPr lang="en-US" b="0" i="0" u="none" dirty="0">
              <a:latin typeface="Arial" panose="020B0604020202020204" pitchFamily="34" charset="0"/>
              <a:cs typeface="Arial" panose="020B0604020202020204" pitchFamily="34" charset="0"/>
            </a:rPr>
            <a:t>Vulnerability </a:t>
          </a:r>
          <a:endParaRPr lang="en-US" b="0" i="0" dirty="0">
            <a:latin typeface="Arial" panose="020B0604020202020204" pitchFamily="34" charset="0"/>
            <a:cs typeface="Arial" panose="020B0604020202020204" pitchFamily="34" charset="0"/>
          </a:endParaRPr>
        </a:p>
      </dgm:t>
    </dgm:pt>
    <dgm:pt modelId="{A22BCC28-FF08-1944-AA13-0C5574FC1E7D}" type="parTrans" cxnId="{368657ED-DDB2-B74B-8CB6-7CA6AAD6EEDC}">
      <dgm:prSet/>
      <dgm:spPr/>
      <dgm:t>
        <a:bodyPr/>
        <a:lstStyle/>
        <a:p>
          <a:endParaRPr lang="en-US" b="0" i="0">
            <a:latin typeface="Arial" panose="020B0604020202020204" pitchFamily="34" charset="0"/>
            <a:cs typeface="Arial" panose="020B0604020202020204" pitchFamily="34" charset="0"/>
          </a:endParaRPr>
        </a:p>
      </dgm:t>
    </dgm:pt>
    <dgm:pt modelId="{0EEE9275-DF27-C14A-86CC-DFFEB43E0F59}" type="sibTrans" cxnId="{368657ED-DDB2-B74B-8CB6-7CA6AAD6EEDC}">
      <dgm:prSet/>
      <dgm:spPr/>
      <dgm:t>
        <a:bodyPr/>
        <a:lstStyle/>
        <a:p>
          <a:endParaRPr lang="en-US" b="0" i="0">
            <a:latin typeface="Arial" panose="020B0604020202020204" pitchFamily="34" charset="0"/>
            <a:cs typeface="Arial" panose="020B0604020202020204" pitchFamily="34" charset="0"/>
          </a:endParaRPr>
        </a:p>
      </dgm:t>
    </dgm:pt>
    <dgm:pt modelId="{7181B7F2-F496-0A42-B4C2-4B684C048525}">
      <dgm:prSet/>
      <dgm:spPr/>
      <dgm:t>
        <a:bodyPr/>
        <a:lstStyle/>
        <a:p>
          <a:r>
            <a:rPr lang="en-US" b="0" i="0" u="none" dirty="0">
              <a:latin typeface="Arial" panose="020B0604020202020204" pitchFamily="34" charset="0"/>
              <a:cs typeface="Arial" panose="020B0604020202020204" pitchFamily="34" charset="0"/>
            </a:rPr>
            <a:t>a weakness in the infrastructure, networks or applications that potentially exposes to threats.  </a:t>
          </a:r>
          <a:endParaRPr lang="en-US" b="0" i="0" dirty="0">
            <a:latin typeface="Arial" panose="020B0604020202020204" pitchFamily="34" charset="0"/>
            <a:cs typeface="Arial" panose="020B0604020202020204" pitchFamily="34" charset="0"/>
          </a:endParaRPr>
        </a:p>
      </dgm:t>
    </dgm:pt>
    <dgm:pt modelId="{9F8A7BCA-FD15-E345-8C11-772CBB314A7D}" type="parTrans" cxnId="{632CF4D1-111D-8A43-910E-ABD69D85BFD4}">
      <dgm:prSet/>
      <dgm:spPr/>
      <dgm:t>
        <a:bodyPr/>
        <a:lstStyle/>
        <a:p>
          <a:endParaRPr lang="en-US" b="0" i="0">
            <a:latin typeface="Arial" panose="020B0604020202020204" pitchFamily="34" charset="0"/>
            <a:cs typeface="Arial" panose="020B0604020202020204" pitchFamily="34" charset="0"/>
          </a:endParaRPr>
        </a:p>
      </dgm:t>
    </dgm:pt>
    <dgm:pt modelId="{91450672-5B0C-7F41-997C-AA5B51F2E19B}" type="sibTrans" cxnId="{632CF4D1-111D-8A43-910E-ABD69D85BFD4}">
      <dgm:prSet/>
      <dgm:spPr/>
      <dgm:t>
        <a:bodyPr/>
        <a:lstStyle/>
        <a:p>
          <a:endParaRPr lang="en-US" b="0" i="0">
            <a:latin typeface="Arial" panose="020B0604020202020204" pitchFamily="34" charset="0"/>
            <a:cs typeface="Arial" panose="020B0604020202020204" pitchFamily="34" charset="0"/>
          </a:endParaRPr>
        </a:p>
      </dgm:t>
    </dgm:pt>
    <dgm:pt modelId="{5AE8BA60-F6C2-4649-97D5-ADC8F57073AF}" type="pres">
      <dgm:prSet presAssocID="{BDADBE6B-9F05-A646-A77E-E151CE2983FF}" presName="linear" presStyleCnt="0">
        <dgm:presLayoutVars>
          <dgm:animLvl val="lvl"/>
          <dgm:resizeHandles val="exact"/>
        </dgm:presLayoutVars>
      </dgm:prSet>
      <dgm:spPr/>
    </dgm:pt>
    <dgm:pt modelId="{40D9E031-01C6-FB41-9A77-3AF07AA56FEE}" type="pres">
      <dgm:prSet presAssocID="{6B230C24-0AD8-CD4C-ADCD-D9BD1001B3E2}" presName="parentText" presStyleLbl="node1" presStyleIdx="0" presStyleCnt="5">
        <dgm:presLayoutVars>
          <dgm:chMax val="0"/>
          <dgm:bulletEnabled val="1"/>
        </dgm:presLayoutVars>
      </dgm:prSet>
      <dgm:spPr/>
    </dgm:pt>
    <dgm:pt modelId="{35596142-81D0-A146-861D-CE723C1806E2}" type="pres">
      <dgm:prSet presAssocID="{6B230C24-0AD8-CD4C-ADCD-D9BD1001B3E2}" presName="childText" presStyleLbl="revTx" presStyleIdx="0" presStyleCnt="5">
        <dgm:presLayoutVars>
          <dgm:bulletEnabled val="1"/>
        </dgm:presLayoutVars>
      </dgm:prSet>
      <dgm:spPr/>
    </dgm:pt>
    <dgm:pt modelId="{5F54FFEB-2A25-0647-9CEA-91D27BF9D827}" type="pres">
      <dgm:prSet presAssocID="{E4503B14-184B-5D48-9E9C-00CF1516740A}" presName="parentText" presStyleLbl="node1" presStyleIdx="1" presStyleCnt="5">
        <dgm:presLayoutVars>
          <dgm:chMax val="0"/>
          <dgm:bulletEnabled val="1"/>
        </dgm:presLayoutVars>
      </dgm:prSet>
      <dgm:spPr/>
    </dgm:pt>
    <dgm:pt modelId="{41D6C58C-7688-A741-BBB1-D8809E46AEDE}" type="pres">
      <dgm:prSet presAssocID="{E4503B14-184B-5D48-9E9C-00CF1516740A}" presName="childText" presStyleLbl="revTx" presStyleIdx="1" presStyleCnt="5">
        <dgm:presLayoutVars>
          <dgm:bulletEnabled val="1"/>
        </dgm:presLayoutVars>
      </dgm:prSet>
      <dgm:spPr/>
    </dgm:pt>
    <dgm:pt modelId="{09C5C741-C35B-8E40-B72E-953F59A1CDF9}" type="pres">
      <dgm:prSet presAssocID="{B4F7FA66-1449-674B-9AC1-E41B14C2C360}" presName="parentText" presStyleLbl="node1" presStyleIdx="2" presStyleCnt="5">
        <dgm:presLayoutVars>
          <dgm:chMax val="0"/>
          <dgm:bulletEnabled val="1"/>
        </dgm:presLayoutVars>
      </dgm:prSet>
      <dgm:spPr/>
    </dgm:pt>
    <dgm:pt modelId="{AF6D5606-01FC-344F-B66F-FD8DCD092325}" type="pres">
      <dgm:prSet presAssocID="{B4F7FA66-1449-674B-9AC1-E41B14C2C360}" presName="childText" presStyleLbl="revTx" presStyleIdx="2" presStyleCnt="5">
        <dgm:presLayoutVars>
          <dgm:bulletEnabled val="1"/>
        </dgm:presLayoutVars>
      </dgm:prSet>
      <dgm:spPr/>
    </dgm:pt>
    <dgm:pt modelId="{12D0FB27-E259-DC49-8982-66BBD140061B}" type="pres">
      <dgm:prSet presAssocID="{6A041BBF-31B8-B64A-B2CA-B3E9DBF44B27}" presName="parentText" presStyleLbl="node1" presStyleIdx="3" presStyleCnt="5">
        <dgm:presLayoutVars>
          <dgm:chMax val="0"/>
          <dgm:bulletEnabled val="1"/>
        </dgm:presLayoutVars>
      </dgm:prSet>
      <dgm:spPr/>
    </dgm:pt>
    <dgm:pt modelId="{800FC6EC-B8C0-B545-B2E0-463D43DDCFCB}" type="pres">
      <dgm:prSet presAssocID="{6A041BBF-31B8-B64A-B2CA-B3E9DBF44B27}" presName="childText" presStyleLbl="revTx" presStyleIdx="3" presStyleCnt="5">
        <dgm:presLayoutVars>
          <dgm:bulletEnabled val="1"/>
        </dgm:presLayoutVars>
      </dgm:prSet>
      <dgm:spPr/>
    </dgm:pt>
    <dgm:pt modelId="{5D1698DD-EE36-CE4D-B12A-F96F3635428D}" type="pres">
      <dgm:prSet presAssocID="{7A1CB3E2-F16F-6843-B3FB-857350C53811}" presName="parentText" presStyleLbl="node1" presStyleIdx="4" presStyleCnt="5">
        <dgm:presLayoutVars>
          <dgm:chMax val="0"/>
          <dgm:bulletEnabled val="1"/>
        </dgm:presLayoutVars>
      </dgm:prSet>
      <dgm:spPr/>
    </dgm:pt>
    <dgm:pt modelId="{EA3D7DF8-A785-564A-A796-991C181B7217}" type="pres">
      <dgm:prSet presAssocID="{7A1CB3E2-F16F-6843-B3FB-857350C53811}" presName="childText" presStyleLbl="revTx" presStyleIdx="4" presStyleCnt="5">
        <dgm:presLayoutVars>
          <dgm:bulletEnabled val="1"/>
        </dgm:presLayoutVars>
      </dgm:prSet>
      <dgm:spPr/>
    </dgm:pt>
  </dgm:ptLst>
  <dgm:cxnLst>
    <dgm:cxn modelId="{EA63F708-4466-154D-A357-434E928DAED4}" srcId="{B4F7FA66-1449-674B-9AC1-E41B14C2C360}" destId="{C87BBEA6-20F1-BD42-BA79-E70917B42EC3}" srcOrd="0" destOrd="0" parTransId="{9EA24A32-5084-1944-936D-DAAE3A523793}" sibTransId="{2E071830-A092-A848-8B0B-B6B88F470E24}"/>
    <dgm:cxn modelId="{6E72FA4C-D993-B440-A47C-A30D78A453C9}" type="presOf" srcId="{7181B7F2-F496-0A42-B4C2-4B684C048525}" destId="{EA3D7DF8-A785-564A-A796-991C181B7217}" srcOrd="0" destOrd="0" presId="urn:microsoft.com/office/officeart/2005/8/layout/vList2"/>
    <dgm:cxn modelId="{C960054E-B6AB-B346-B46A-C54A2DB0C09A}" type="presOf" srcId="{89BE2FC9-91CE-DF4E-8102-A2EEA5FDF7CE}" destId="{35596142-81D0-A146-861D-CE723C1806E2}" srcOrd="0" destOrd="0" presId="urn:microsoft.com/office/officeart/2005/8/layout/vList2"/>
    <dgm:cxn modelId="{C1A3BC74-9154-DA41-88EA-406889F25FB2}" type="presOf" srcId="{BDADBE6B-9F05-A646-A77E-E151CE2983FF}" destId="{5AE8BA60-F6C2-4649-97D5-ADC8F57073AF}" srcOrd="0" destOrd="0" presId="urn:microsoft.com/office/officeart/2005/8/layout/vList2"/>
    <dgm:cxn modelId="{EF497B7D-551E-7342-B061-CCFB16E8F880}" type="presOf" srcId="{6B230C24-0AD8-CD4C-ADCD-D9BD1001B3E2}" destId="{40D9E031-01C6-FB41-9A77-3AF07AA56FEE}" srcOrd="0" destOrd="0" presId="urn:microsoft.com/office/officeart/2005/8/layout/vList2"/>
    <dgm:cxn modelId="{BF404A82-F87A-0646-8BCB-5524F6A44831}" type="presOf" srcId="{B4F7FA66-1449-674B-9AC1-E41B14C2C360}" destId="{09C5C741-C35B-8E40-B72E-953F59A1CDF9}" srcOrd="0" destOrd="0" presId="urn:microsoft.com/office/officeart/2005/8/layout/vList2"/>
    <dgm:cxn modelId="{1BCA488F-A423-FE4E-9825-80FFD46CA08F}" type="presOf" srcId="{5669AB43-9119-1044-9CF2-EFEB9D6936B4}" destId="{800FC6EC-B8C0-B545-B2E0-463D43DDCFCB}" srcOrd="0" destOrd="0" presId="urn:microsoft.com/office/officeart/2005/8/layout/vList2"/>
    <dgm:cxn modelId="{F9488CAD-1612-6149-B3A1-401737C66198}" type="presOf" srcId="{E4503B14-184B-5D48-9E9C-00CF1516740A}" destId="{5F54FFEB-2A25-0647-9CEA-91D27BF9D827}" srcOrd="0" destOrd="0" presId="urn:microsoft.com/office/officeart/2005/8/layout/vList2"/>
    <dgm:cxn modelId="{9AF565B0-77D6-F348-8D57-8511205AB32E}" srcId="{6B230C24-0AD8-CD4C-ADCD-D9BD1001B3E2}" destId="{89BE2FC9-91CE-DF4E-8102-A2EEA5FDF7CE}" srcOrd="0" destOrd="0" parTransId="{6737CF07-60BD-8F45-9AF8-CA034765D905}" sibTransId="{8A2F1D25-0883-EF4A-B7F2-3C7CEF8FE52F}"/>
    <dgm:cxn modelId="{CB8900BC-496F-664F-A60C-76BF20F41A85}" srcId="{BDADBE6B-9F05-A646-A77E-E151CE2983FF}" destId="{6B230C24-0AD8-CD4C-ADCD-D9BD1001B3E2}" srcOrd="0" destOrd="0" parTransId="{A7D159C5-0B47-4B4E-875A-23FB3CB9F583}" sibTransId="{C4E7A64C-2000-5949-AA14-218874CD3832}"/>
    <dgm:cxn modelId="{4E8C65CB-89A7-E642-9ABD-50C59F632985}" type="presOf" srcId="{5C0504DC-1B1E-1B4A-BA27-AA4278B44F91}" destId="{41D6C58C-7688-A741-BBB1-D8809E46AEDE}" srcOrd="0" destOrd="0" presId="urn:microsoft.com/office/officeart/2005/8/layout/vList2"/>
    <dgm:cxn modelId="{02B8FFCC-A4E0-1C4E-9438-509208C28D9E}" srcId="{6A041BBF-31B8-B64A-B2CA-B3E9DBF44B27}" destId="{5669AB43-9119-1044-9CF2-EFEB9D6936B4}" srcOrd="0" destOrd="0" parTransId="{F573936E-B6A6-5641-A8D0-2CE542A13D3F}" sibTransId="{B22B65A2-7DF2-A845-8522-4ECA9C0C240A}"/>
    <dgm:cxn modelId="{632CF4D1-111D-8A43-910E-ABD69D85BFD4}" srcId="{7A1CB3E2-F16F-6843-B3FB-857350C53811}" destId="{7181B7F2-F496-0A42-B4C2-4B684C048525}" srcOrd="0" destOrd="0" parTransId="{9F8A7BCA-FD15-E345-8C11-772CBB314A7D}" sibTransId="{91450672-5B0C-7F41-997C-AA5B51F2E19B}"/>
    <dgm:cxn modelId="{22A84BE1-02FB-C441-8009-4D09E256C967}" srcId="{E4503B14-184B-5D48-9E9C-00CF1516740A}" destId="{5C0504DC-1B1E-1B4A-BA27-AA4278B44F91}" srcOrd="0" destOrd="0" parTransId="{53CD374A-CC79-F44C-A502-F1BB5ADD55BE}" sibTransId="{ACEFA63D-279E-2541-BBA3-115AB0F4420B}"/>
    <dgm:cxn modelId="{E77AB4EB-0CB4-0F46-8281-4E8F1F409F95}" srcId="{BDADBE6B-9F05-A646-A77E-E151CE2983FF}" destId="{6A041BBF-31B8-B64A-B2CA-B3E9DBF44B27}" srcOrd="3" destOrd="0" parTransId="{8482A850-EAB5-324B-B11D-41258B0981B1}" sibTransId="{C59B1B1C-802B-884E-8C13-AE6216F3D7AB}"/>
    <dgm:cxn modelId="{368657ED-DDB2-B74B-8CB6-7CA6AAD6EEDC}" srcId="{BDADBE6B-9F05-A646-A77E-E151CE2983FF}" destId="{7A1CB3E2-F16F-6843-B3FB-857350C53811}" srcOrd="4" destOrd="0" parTransId="{A22BCC28-FF08-1944-AA13-0C5574FC1E7D}" sibTransId="{0EEE9275-DF27-C14A-86CC-DFFEB43E0F59}"/>
    <dgm:cxn modelId="{F7A33DF1-8E05-8547-924C-3A10F9133EDE}" type="presOf" srcId="{6A041BBF-31B8-B64A-B2CA-B3E9DBF44B27}" destId="{12D0FB27-E259-DC49-8982-66BBD140061B}" srcOrd="0" destOrd="0" presId="urn:microsoft.com/office/officeart/2005/8/layout/vList2"/>
    <dgm:cxn modelId="{B511F4F2-7AEE-CF4C-B021-6EDB8142E421}" type="presOf" srcId="{7A1CB3E2-F16F-6843-B3FB-857350C53811}" destId="{5D1698DD-EE36-CE4D-B12A-F96F3635428D}" srcOrd="0" destOrd="0" presId="urn:microsoft.com/office/officeart/2005/8/layout/vList2"/>
    <dgm:cxn modelId="{F51913F5-8C00-7449-B0F2-1FB456586B7F}" srcId="{BDADBE6B-9F05-A646-A77E-E151CE2983FF}" destId="{B4F7FA66-1449-674B-9AC1-E41B14C2C360}" srcOrd="2" destOrd="0" parTransId="{0F4D29C9-0D6E-364B-8274-8369059254C7}" sibTransId="{E207D40A-C025-E74E-8D86-97286D02A3A7}"/>
    <dgm:cxn modelId="{D3ECADF9-3DE5-1140-92C7-032AA61DCDE7}" srcId="{BDADBE6B-9F05-A646-A77E-E151CE2983FF}" destId="{E4503B14-184B-5D48-9E9C-00CF1516740A}" srcOrd="1" destOrd="0" parTransId="{886E0E32-2AAF-E34C-98B0-7274428FAA47}" sibTransId="{B169B4E8-AE5C-F44B-AA6A-2ECD48CFF503}"/>
    <dgm:cxn modelId="{02AADEFF-7FBA-A342-83BE-9C0CF9FEFB54}" type="presOf" srcId="{C87BBEA6-20F1-BD42-BA79-E70917B42EC3}" destId="{AF6D5606-01FC-344F-B66F-FD8DCD092325}" srcOrd="0" destOrd="0" presId="urn:microsoft.com/office/officeart/2005/8/layout/vList2"/>
    <dgm:cxn modelId="{D9B33A5D-34F7-F748-B5B1-11A7274207AE}" type="presParOf" srcId="{5AE8BA60-F6C2-4649-97D5-ADC8F57073AF}" destId="{40D9E031-01C6-FB41-9A77-3AF07AA56FEE}" srcOrd="0" destOrd="0" presId="urn:microsoft.com/office/officeart/2005/8/layout/vList2"/>
    <dgm:cxn modelId="{85E59CF0-1C5F-F242-A2C6-8F1ECFD730B9}" type="presParOf" srcId="{5AE8BA60-F6C2-4649-97D5-ADC8F57073AF}" destId="{35596142-81D0-A146-861D-CE723C1806E2}" srcOrd="1" destOrd="0" presId="urn:microsoft.com/office/officeart/2005/8/layout/vList2"/>
    <dgm:cxn modelId="{1BC45137-CF7D-614F-B81C-81A9A3DC79E9}" type="presParOf" srcId="{5AE8BA60-F6C2-4649-97D5-ADC8F57073AF}" destId="{5F54FFEB-2A25-0647-9CEA-91D27BF9D827}" srcOrd="2" destOrd="0" presId="urn:microsoft.com/office/officeart/2005/8/layout/vList2"/>
    <dgm:cxn modelId="{90E9721E-AFD0-384B-8CDC-359FEA064403}" type="presParOf" srcId="{5AE8BA60-F6C2-4649-97D5-ADC8F57073AF}" destId="{41D6C58C-7688-A741-BBB1-D8809E46AEDE}" srcOrd="3" destOrd="0" presId="urn:microsoft.com/office/officeart/2005/8/layout/vList2"/>
    <dgm:cxn modelId="{A21AFEBE-F211-7A49-B7F7-70F6BBF8E34D}" type="presParOf" srcId="{5AE8BA60-F6C2-4649-97D5-ADC8F57073AF}" destId="{09C5C741-C35B-8E40-B72E-953F59A1CDF9}" srcOrd="4" destOrd="0" presId="urn:microsoft.com/office/officeart/2005/8/layout/vList2"/>
    <dgm:cxn modelId="{0D3FCCA1-839F-B249-961D-7B902309F328}" type="presParOf" srcId="{5AE8BA60-F6C2-4649-97D5-ADC8F57073AF}" destId="{AF6D5606-01FC-344F-B66F-FD8DCD092325}" srcOrd="5" destOrd="0" presId="urn:microsoft.com/office/officeart/2005/8/layout/vList2"/>
    <dgm:cxn modelId="{78711B83-47C2-634B-9A43-BF2295D157BE}" type="presParOf" srcId="{5AE8BA60-F6C2-4649-97D5-ADC8F57073AF}" destId="{12D0FB27-E259-DC49-8982-66BBD140061B}" srcOrd="6" destOrd="0" presId="urn:microsoft.com/office/officeart/2005/8/layout/vList2"/>
    <dgm:cxn modelId="{189C3859-BA6D-F646-9550-9CA4597EE165}" type="presParOf" srcId="{5AE8BA60-F6C2-4649-97D5-ADC8F57073AF}" destId="{800FC6EC-B8C0-B545-B2E0-463D43DDCFCB}" srcOrd="7" destOrd="0" presId="urn:microsoft.com/office/officeart/2005/8/layout/vList2"/>
    <dgm:cxn modelId="{9D5E70B2-CE0D-D042-ABF1-EB4A00B83EAA}" type="presParOf" srcId="{5AE8BA60-F6C2-4649-97D5-ADC8F57073AF}" destId="{5D1698DD-EE36-CE4D-B12A-F96F3635428D}" srcOrd="8" destOrd="0" presId="urn:microsoft.com/office/officeart/2005/8/layout/vList2"/>
    <dgm:cxn modelId="{B143F8C4-B63C-064C-A73F-CC65E901A185}" type="presParOf" srcId="{5AE8BA60-F6C2-4649-97D5-ADC8F57073AF}" destId="{EA3D7DF8-A785-564A-A796-991C181B7217}"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48A175-868E-A642-A611-A5E87757520B}"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B4C980FE-3CAD-014E-A777-586CCE701C03}">
      <dgm:prSet/>
      <dgm:spPr/>
      <dgm:t>
        <a:bodyPr/>
        <a:lstStyle/>
        <a:p>
          <a:r>
            <a:rPr lang="en-US">
              <a:latin typeface="Arial" panose="020B0604020202020204" pitchFamily="34" charset="0"/>
              <a:cs typeface="Arial" panose="020B0604020202020204" pitchFamily="34" charset="0"/>
            </a:rPr>
            <a:t>Loss of authenticity</a:t>
          </a:r>
        </a:p>
      </dgm:t>
    </dgm:pt>
    <dgm:pt modelId="{29737BB6-849B-F441-AE79-95C3205E37F5}" type="parTrans" cxnId="{57DD5E99-A29C-B341-8B7C-82CB57C37E31}">
      <dgm:prSet/>
      <dgm:spPr/>
      <dgm:t>
        <a:bodyPr/>
        <a:lstStyle/>
        <a:p>
          <a:endParaRPr lang="en-US">
            <a:latin typeface="Arial" panose="020B0604020202020204" pitchFamily="34" charset="0"/>
            <a:cs typeface="Arial" panose="020B0604020202020204" pitchFamily="34" charset="0"/>
          </a:endParaRPr>
        </a:p>
      </dgm:t>
    </dgm:pt>
    <dgm:pt modelId="{B6F4B1CC-47D6-C449-815D-78315BF18B27}" type="sibTrans" cxnId="{57DD5E99-A29C-B341-8B7C-82CB57C37E31}">
      <dgm:prSet/>
      <dgm:spPr/>
      <dgm:t>
        <a:bodyPr/>
        <a:lstStyle/>
        <a:p>
          <a:endParaRPr lang="en-US">
            <a:latin typeface="Arial" panose="020B0604020202020204" pitchFamily="34" charset="0"/>
            <a:cs typeface="Arial" panose="020B0604020202020204" pitchFamily="34" charset="0"/>
          </a:endParaRPr>
        </a:p>
      </dgm:t>
    </dgm:pt>
    <dgm:pt modelId="{17143A87-CD1E-D847-9D5B-F9FC701E16CA}">
      <dgm:prSet/>
      <dgm:spPr/>
      <dgm:t>
        <a:bodyPr/>
        <a:lstStyle/>
        <a:p>
          <a:r>
            <a:rPr lang="en-US">
              <a:latin typeface="Arial" panose="020B0604020202020204" pitchFamily="34" charset="0"/>
              <a:cs typeface="Arial" panose="020B0604020202020204" pitchFamily="34" charset="0"/>
            </a:rPr>
            <a:t>the property of being genuine and being able to be verified and trusted; confidence that the contents of a message originates from the expected party and has not been modified during transmission or storage</a:t>
          </a:r>
        </a:p>
      </dgm:t>
    </dgm:pt>
    <dgm:pt modelId="{45F7D2C8-BC68-AD44-B131-D5D23CFB67DC}" type="parTrans" cxnId="{34A2EF25-E92F-DA42-8CDE-259D96020DE5}">
      <dgm:prSet/>
      <dgm:spPr/>
      <dgm:t>
        <a:bodyPr/>
        <a:lstStyle/>
        <a:p>
          <a:endParaRPr lang="en-US">
            <a:latin typeface="Arial" panose="020B0604020202020204" pitchFamily="34" charset="0"/>
            <a:cs typeface="Arial" panose="020B0604020202020204" pitchFamily="34" charset="0"/>
          </a:endParaRPr>
        </a:p>
      </dgm:t>
    </dgm:pt>
    <dgm:pt modelId="{9F5E069A-574A-2140-AE13-20E236CA4343}" type="sibTrans" cxnId="{34A2EF25-E92F-DA42-8CDE-259D96020DE5}">
      <dgm:prSet/>
      <dgm:spPr/>
      <dgm:t>
        <a:bodyPr/>
        <a:lstStyle/>
        <a:p>
          <a:endParaRPr lang="en-US">
            <a:latin typeface="Arial" panose="020B0604020202020204" pitchFamily="34" charset="0"/>
            <a:cs typeface="Arial" panose="020B0604020202020204" pitchFamily="34" charset="0"/>
          </a:endParaRPr>
        </a:p>
      </dgm:t>
    </dgm:pt>
    <dgm:pt modelId="{DA9F06B2-56A3-D14E-990B-EC18D61B8315}">
      <dgm:prSet/>
      <dgm:spPr/>
      <dgm:t>
        <a:bodyPr/>
        <a:lstStyle/>
        <a:p>
          <a:r>
            <a:rPr lang="en-US">
              <a:latin typeface="Arial" panose="020B0604020202020204" pitchFamily="34" charset="0"/>
              <a:cs typeface="Arial" panose="020B0604020202020204" pitchFamily="34" charset="0"/>
            </a:rPr>
            <a:t>Loss of availability</a:t>
          </a:r>
        </a:p>
      </dgm:t>
    </dgm:pt>
    <dgm:pt modelId="{0127C4A9-8686-E94E-A5C6-0CBC36E58B1F}" type="parTrans" cxnId="{520ABEEE-82BC-7A42-872F-BF1C88B07027}">
      <dgm:prSet/>
      <dgm:spPr/>
      <dgm:t>
        <a:bodyPr/>
        <a:lstStyle/>
        <a:p>
          <a:endParaRPr lang="en-US">
            <a:latin typeface="Arial" panose="020B0604020202020204" pitchFamily="34" charset="0"/>
            <a:cs typeface="Arial" panose="020B0604020202020204" pitchFamily="34" charset="0"/>
          </a:endParaRPr>
        </a:p>
      </dgm:t>
    </dgm:pt>
    <dgm:pt modelId="{2507EF25-5A8A-8B4C-88D0-36E52CDCCF7F}" type="sibTrans" cxnId="{520ABEEE-82BC-7A42-872F-BF1C88B07027}">
      <dgm:prSet/>
      <dgm:spPr/>
      <dgm:t>
        <a:bodyPr/>
        <a:lstStyle/>
        <a:p>
          <a:endParaRPr lang="en-US">
            <a:latin typeface="Arial" panose="020B0604020202020204" pitchFamily="34" charset="0"/>
            <a:cs typeface="Arial" panose="020B0604020202020204" pitchFamily="34" charset="0"/>
          </a:endParaRPr>
        </a:p>
      </dgm:t>
    </dgm:pt>
    <dgm:pt modelId="{3275DDD0-59CF-9647-A241-EC5DD1587B28}">
      <dgm:prSet/>
      <dgm:spPr/>
      <dgm:t>
        <a:bodyPr/>
        <a:lstStyle/>
        <a:p>
          <a:r>
            <a:rPr lang="en-US">
              <a:latin typeface="Arial" panose="020B0604020202020204" pitchFamily="34" charset="0"/>
              <a:cs typeface="Arial" panose="020B0604020202020204" pitchFamily="34" charset="0"/>
            </a:rPr>
            <a:t>the property of data, information, and information systems to be accessible and usable on a timely basis in the expected manner (i.e. the assurance that information will be available when needed). </a:t>
          </a:r>
        </a:p>
      </dgm:t>
    </dgm:pt>
    <dgm:pt modelId="{1A37457F-966B-E441-9452-C856CFAF3EE0}" type="parTrans" cxnId="{CBC2DBB2-CD1C-ED40-A129-CFD585220706}">
      <dgm:prSet/>
      <dgm:spPr/>
      <dgm:t>
        <a:bodyPr/>
        <a:lstStyle/>
        <a:p>
          <a:endParaRPr lang="en-US">
            <a:latin typeface="Arial" panose="020B0604020202020204" pitchFamily="34" charset="0"/>
            <a:cs typeface="Arial" panose="020B0604020202020204" pitchFamily="34" charset="0"/>
          </a:endParaRPr>
        </a:p>
      </dgm:t>
    </dgm:pt>
    <dgm:pt modelId="{D5D6C70D-E5A8-CC49-AE3A-B62C714C4414}" type="sibTrans" cxnId="{CBC2DBB2-CD1C-ED40-A129-CFD585220706}">
      <dgm:prSet/>
      <dgm:spPr/>
      <dgm:t>
        <a:bodyPr/>
        <a:lstStyle/>
        <a:p>
          <a:endParaRPr lang="en-US">
            <a:latin typeface="Arial" panose="020B0604020202020204" pitchFamily="34" charset="0"/>
            <a:cs typeface="Arial" panose="020B0604020202020204" pitchFamily="34" charset="0"/>
          </a:endParaRPr>
        </a:p>
      </dgm:t>
    </dgm:pt>
    <dgm:pt modelId="{9043516A-9203-D144-B7FB-1E866979AF1F}">
      <dgm:prSet/>
      <dgm:spPr/>
      <dgm:t>
        <a:bodyPr/>
        <a:lstStyle/>
        <a:p>
          <a:r>
            <a:rPr lang="en-US">
              <a:latin typeface="Arial" panose="020B0604020202020204" pitchFamily="34" charset="0"/>
              <a:cs typeface="Arial" panose="020B0604020202020204" pitchFamily="34" charset="0"/>
            </a:rPr>
            <a:t>Loss of integrity</a:t>
          </a:r>
        </a:p>
      </dgm:t>
    </dgm:pt>
    <dgm:pt modelId="{B3562F8A-F32C-1E4E-8BA1-F68CF86F7B7B}" type="parTrans" cxnId="{2262637C-C5EC-1946-A4F5-E4D21385A7AA}">
      <dgm:prSet/>
      <dgm:spPr/>
      <dgm:t>
        <a:bodyPr/>
        <a:lstStyle/>
        <a:p>
          <a:endParaRPr lang="en-US">
            <a:latin typeface="Arial" panose="020B0604020202020204" pitchFamily="34" charset="0"/>
            <a:cs typeface="Arial" panose="020B0604020202020204" pitchFamily="34" charset="0"/>
          </a:endParaRPr>
        </a:p>
      </dgm:t>
    </dgm:pt>
    <dgm:pt modelId="{32B00949-FC53-5049-98D0-F61CAE15E035}" type="sibTrans" cxnId="{2262637C-C5EC-1946-A4F5-E4D21385A7AA}">
      <dgm:prSet/>
      <dgm:spPr/>
      <dgm:t>
        <a:bodyPr/>
        <a:lstStyle/>
        <a:p>
          <a:endParaRPr lang="en-US">
            <a:latin typeface="Arial" panose="020B0604020202020204" pitchFamily="34" charset="0"/>
            <a:cs typeface="Arial" panose="020B0604020202020204" pitchFamily="34" charset="0"/>
          </a:endParaRPr>
        </a:p>
      </dgm:t>
    </dgm:pt>
    <dgm:pt modelId="{A2952773-B2AC-1147-8F84-77A7C6D517FE}">
      <dgm:prSet/>
      <dgm:spPr/>
      <dgm:t>
        <a:bodyPr/>
        <a:lstStyle/>
        <a:p>
          <a:r>
            <a:rPr lang="en-US">
              <a:latin typeface="Arial" panose="020B0604020202020204" pitchFamily="34" charset="0"/>
              <a:cs typeface="Arial" panose="020B0604020202020204" pitchFamily="34" charset="0"/>
            </a:rPr>
            <a:t>the property of data, information and software to be accurate and complete and have not been improperly modified</a:t>
          </a:r>
        </a:p>
      </dgm:t>
    </dgm:pt>
    <dgm:pt modelId="{195C61D1-24B4-E34E-BF2D-3DF8A3A1A82C}" type="parTrans" cxnId="{C93BAACB-B3AE-604A-88C2-584C27E4748E}">
      <dgm:prSet/>
      <dgm:spPr/>
      <dgm:t>
        <a:bodyPr/>
        <a:lstStyle/>
        <a:p>
          <a:endParaRPr lang="en-US">
            <a:latin typeface="Arial" panose="020B0604020202020204" pitchFamily="34" charset="0"/>
            <a:cs typeface="Arial" panose="020B0604020202020204" pitchFamily="34" charset="0"/>
          </a:endParaRPr>
        </a:p>
      </dgm:t>
    </dgm:pt>
    <dgm:pt modelId="{DF6A4C97-784A-3344-B173-8C36BA0E2DFE}" type="sibTrans" cxnId="{C93BAACB-B3AE-604A-88C2-584C27E4748E}">
      <dgm:prSet/>
      <dgm:spPr/>
      <dgm:t>
        <a:bodyPr/>
        <a:lstStyle/>
        <a:p>
          <a:endParaRPr lang="en-US">
            <a:latin typeface="Arial" panose="020B0604020202020204" pitchFamily="34" charset="0"/>
            <a:cs typeface="Arial" panose="020B0604020202020204" pitchFamily="34" charset="0"/>
          </a:endParaRPr>
        </a:p>
      </dgm:t>
    </dgm:pt>
    <dgm:pt modelId="{183F6F81-1A59-8747-854C-B2D119F65751}">
      <dgm:prSet/>
      <dgm:spPr/>
      <dgm:t>
        <a:bodyPr/>
        <a:lstStyle/>
        <a:p>
          <a:r>
            <a:rPr lang="en-US">
              <a:latin typeface="Arial" panose="020B0604020202020204" pitchFamily="34" charset="0"/>
              <a:cs typeface="Arial" panose="020B0604020202020204" pitchFamily="34" charset="0"/>
            </a:rPr>
            <a:t>Loss of confidentiality</a:t>
          </a:r>
        </a:p>
      </dgm:t>
    </dgm:pt>
    <dgm:pt modelId="{652E5C92-D3E6-9248-BEB3-7A8AD203464E}" type="parTrans" cxnId="{85038C53-AF58-274A-8513-6A2E9F53AA46}">
      <dgm:prSet/>
      <dgm:spPr/>
      <dgm:t>
        <a:bodyPr/>
        <a:lstStyle/>
        <a:p>
          <a:endParaRPr lang="en-US">
            <a:latin typeface="Arial" panose="020B0604020202020204" pitchFamily="34" charset="0"/>
            <a:cs typeface="Arial" panose="020B0604020202020204" pitchFamily="34" charset="0"/>
          </a:endParaRPr>
        </a:p>
      </dgm:t>
    </dgm:pt>
    <dgm:pt modelId="{9498EDFB-D828-F749-BFF9-16B2B6D7F4FF}" type="sibTrans" cxnId="{85038C53-AF58-274A-8513-6A2E9F53AA46}">
      <dgm:prSet/>
      <dgm:spPr/>
      <dgm:t>
        <a:bodyPr/>
        <a:lstStyle/>
        <a:p>
          <a:endParaRPr lang="en-US">
            <a:latin typeface="Arial" panose="020B0604020202020204" pitchFamily="34" charset="0"/>
            <a:cs typeface="Arial" panose="020B0604020202020204" pitchFamily="34" charset="0"/>
          </a:endParaRPr>
        </a:p>
      </dgm:t>
    </dgm:pt>
    <dgm:pt modelId="{52E77773-5959-604C-A3A5-16C2E0422B38}">
      <dgm:prSet/>
      <dgm:spPr/>
      <dgm:t>
        <a:bodyPr/>
        <a:lstStyle/>
        <a:p>
          <a:r>
            <a:rPr lang="en-US">
              <a:latin typeface="Arial" panose="020B0604020202020204" pitchFamily="34" charset="0"/>
              <a:cs typeface="Arial" panose="020B0604020202020204" pitchFamily="34" charset="0"/>
            </a:rPr>
            <a:t>the property of data, information, or system structures to be accessible only to authorized persons and entities and are processed at authorized times and in the authorized manner, thereby helping ensure data and system security. Confidentiality provides the assurance that no unauthorized users (i.e., only trusted users) have access to the data, information, or system structures. </a:t>
          </a:r>
        </a:p>
      </dgm:t>
    </dgm:pt>
    <dgm:pt modelId="{66DE58E6-7D1F-8C4D-B0D3-C776EFD638AA}" type="parTrans" cxnId="{D5FD16E1-DA37-8844-8B00-851B781B10E1}">
      <dgm:prSet/>
      <dgm:spPr/>
      <dgm:t>
        <a:bodyPr/>
        <a:lstStyle/>
        <a:p>
          <a:endParaRPr lang="en-US">
            <a:latin typeface="Arial" panose="020B0604020202020204" pitchFamily="34" charset="0"/>
            <a:cs typeface="Arial" panose="020B0604020202020204" pitchFamily="34" charset="0"/>
          </a:endParaRPr>
        </a:p>
      </dgm:t>
    </dgm:pt>
    <dgm:pt modelId="{1A8AB1A5-8A9B-7A45-871C-0938692D0667}" type="sibTrans" cxnId="{D5FD16E1-DA37-8844-8B00-851B781B10E1}">
      <dgm:prSet/>
      <dgm:spPr/>
      <dgm:t>
        <a:bodyPr/>
        <a:lstStyle/>
        <a:p>
          <a:endParaRPr lang="en-US">
            <a:latin typeface="Arial" panose="020B0604020202020204" pitchFamily="34" charset="0"/>
            <a:cs typeface="Arial" panose="020B0604020202020204" pitchFamily="34" charset="0"/>
          </a:endParaRPr>
        </a:p>
      </dgm:t>
    </dgm:pt>
    <dgm:pt modelId="{3F5CA1F6-27E4-FE4C-A1B6-205AB4AD9863}" type="pres">
      <dgm:prSet presAssocID="{FA48A175-868E-A642-A611-A5E87757520B}" presName="linear" presStyleCnt="0">
        <dgm:presLayoutVars>
          <dgm:animLvl val="lvl"/>
          <dgm:resizeHandles val="exact"/>
        </dgm:presLayoutVars>
      </dgm:prSet>
      <dgm:spPr/>
    </dgm:pt>
    <dgm:pt modelId="{6D88D1F7-A7FD-624C-8825-ED8F967BFDC0}" type="pres">
      <dgm:prSet presAssocID="{B4C980FE-3CAD-014E-A777-586CCE701C03}" presName="parentText" presStyleLbl="node1" presStyleIdx="0" presStyleCnt="4">
        <dgm:presLayoutVars>
          <dgm:chMax val="0"/>
          <dgm:bulletEnabled val="1"/>
        </dgm:presLayoutVars>
      </dgm:prSet>
      <dgm:spPr/>
    </dgm:pt>
    <dgm:pt modelId="{FABBB12B-21F5-524E-ACE5-C8AEC7E60EB8}" type="pres">
      <dgm:prSet presAssocID="{B4C980FE-3CAD-014E-A777-586CCE701C03}" presName="childText" presStyleLbl="revTx" presStyleIdx="0" presStyleCnt="4">
        <dgm:presLayoutVars>
          <dgm:bulletEnabled val="1"/>
        </dgm:presLayoutVars>
      </dgm:prSet>
      <dgm:spPr/>
    </dgm:pt>
    <dgm:pt modelId="{13200276-5799-C740-BD42-CE7BC236FBF7}" type="pres">
      <dgm:prSet presAssocID="{DA9F06B2-56A3-D14E-990B-EC18D61B8315}" presName="parentText" presStyleLbl="node1" presStyleIdx="1" presStyleCnt="4">
        <dgm:presLayoutVars>
          <dgm:chMax val="0"/>
          <dgm:bulletEnabled val="1"/>
        </dgm:presLayoutVars>
      </dgm:prSet>
      <dgm:spPr/>
    </dgm:pt>
    <dgm:pt modelId="{F5B53350-5B86-E341-8520-53B7C2561C80}" type="pres">
      <dgm:prSet presAssocID="{DA9F06B2-56A3-D14E-990B-EC18D61B8315}" presName="childText" presStyleLbl="revTx" presStyleIdx="1" presStyleCnt="4">
        <dgm:presLayoutVars>
          <dgm:bulletEnabled val="1"/>
        </dgm:presLayoutVars>
      </dgm:prSet>
      <dgm:spPr/>
    </dgm:pt>
    <dgm:pt modelId="{BA8753D8-D258-3A4A-A026-7B4944691B6E}" type="pres">
      <dgm:prSet presAssocID="{9043516A-9203-D144-B7FB-1E866979AF1F}" presName="parentText" presStyleLbl="node1" presStyleIdx="2" presStyleCnt="4">
        <dgm:presLayoutVars>
          <dgm:chMax val="0"/>
          <dgm:bulletEnabled val="1"/>
        </dgm:presLayoutVars>
      </dgm:prSet>
      <dgm:spPr/>
    </dgm:pt>
    <dgm:pt modelId="{E20FB9B3-66BA-E348-A143-1BCB8C0F8DFD}" type="pres">
      <dgm:prSet presAssocID="{9043516A-9203-D144-B7FB-1E866979AF1F}" presName="childText" presStyleLbl="revTx" presStyleIdx="2" presStyleCnt="4">
        <dgm:presLayoutVars>
          <dgm:bulletEnabled val="1"/>
        </dgm:presLayoutVars>
      </dgm:prSet>
      <dgm:spPr/>
    </dgm:pt>
    <dgm:pt modelId="{1D5E0D5A-9FCE-6E4E-B9E4-77AAABBE9107}" type="pres">
      <dgm:prSet presAssocID="{183F6F81-1A59-8747-854C-B2D119F65751}" presName="parentText" presStyleLbl="node1" presStyleIdx="3" presStyleCnt="4">
        <dgm:presLayoutVars>
          <dgm:chMax val="0"/>
          <dgm:bulletEnabled val="1"/>
        </dgm:presLayoutVars>
      </dgm:prSet>
      <dgm:spPr/>
    </dgm:pt>
    <dgm:pt modelId="{3A75FD9E-7990-FB48-8D48-FC0DF7CB175B}" type="pres">
      <dgm:prSet presAssocID="{183F6F81-1A59-8747-854C-B2D119F65751}" presName="childText" presStyleLbl="revTx" presStyleIdx="3" presStyleCnt="4">
        <dgm:presLayoutVars>
          <dgm:bulletEnabled val="1"/>
        </dgm:presLayoutVars>
      </dgm:prSet>
      <dgm:spPr/>
    </dgm:pt>
  </dgm:ptLst>
  <dgm:cxnLst>
    <dgm:cxn modelId="{D9DB3012-F0D8-5B49-BDA8-9FBF12EA7EF0}" type="presOf" srcId="{B4C980FE-3CAD-014E-A777-586CCE701C03}" destId="{6D88D1F7-A7FD-624C-8825-ED8F967BFDC0}" srcOrd="0" destOrd="0" presId="urn:microsoft.com/office/officeart/2005/8/layout/vList2"/>
    <dgm:cxn modelId="{8F1ED422-B286-CA45-9E11-5068B7C0225B}" type="presOf" srcId="{17143A87-CD1E-D847-9D5B-F9FC701E16CA}" destId="{FABBB12B-21F5-524E-ACE5-C8AEC7E60EB8}" srcOrd="0" destOrd="0" presId="urn:microsoft.com/office/officeart/2005/8/layout/vList2"/>
    <dgm:cxn modelId="{C6208525-2BDB-6D4D-A17D-87D6D4596333}" type="presOf" srcId="{3275DDD0-59CF-9647-A241-EC5DD1587B28}" destId="{F5B53350-5B86-E341-8520-53B7C2561C80}" srcOrd="0" destOrd="0" presId="urn:microsoft.com/office/officeart/2005/8/layout/vList2"/>
    <dgm:cxn modelId="{34A2EF25-E92F-DA42-8CDE-259D96020DE5}" srcId="{B4C980FE-3CAD-014E-A777-586CCE701C03}" destId="{17143A87-CD1E-D847-9D5B-F9FC701E16CA}" srcOrd="0" destOrd="0" parTransId="{45F7D2C8-BC68-AD44-B131-D5D23CFB67DC}" sibTransId="{9F5E069A-574A-2140-AE13-20E236CA4343}"/>
    <dgm:cxn modelId="{85038C53-AF58-274A-8513-6A2E9F53AA46}" srcId="{FA48A175-868E-A642-A611-A5E87757520B}" destId="{183F6F81-1A59-8747-854C-B2D119F65751}" srcOrd="3" destOrd="0" parTransId="{652E5C92-D3E6-9248-BEB3-7A8AD203464E}" sibTransId="{9498EDFB-D828-F749-BFF9-16B2B6D7F4FF}"/>
    <dgm:cxn modelId="{7B6FD361-592D-854C-8F20-F24177C77ED8}" type="presOf" srcId="{52E77773-5959-604C-A3A5-16C2E0422B38}" destId="{3A75FD9E-7990-FB48-8D48-FC0DF7CB175B}" srcOrd="0" destOrd="0" presId="urn:microsoft.com/office/officeart/2005/8/layout/vList2"/>
    <dgm:cxn modelId="{9FF75276-9401-CC45-BCCB-4EC42B0F53B0}" type="presOf" srcId="{DA9F06B2-56A3-D14E-990B-EC18D61B8315}" destId="{13200276-5799-C740-BD42-CE7BC236FBF7}" srcOrd="0" destOrd="0" presId="urn:microsoft.com/office/officeart/2005/8/layout/vList2"/>
    <dgm:cxn modelId="{2262637C-C5EC-1946-A4F5-E4D21385A7AA}" srcId="{FA48A175-868E-A642-A611-A5E87757520B}" destId="{9043516A-9203-D144-B7FB-1E866979AF1F}" srcOrd="2" destOrd="0" parTransId="{B3562F8A-F32C-1E4E-8BA1-F68CF86F7B7B}" sibTransId="{32B00949-FC53-5049-98D0-F61CAE15E035}"/>
    <dgm:cxn modelId="{57DD5E99-A29C-B341-8B7C-82CB57C37E31}" srcId="{FA48A175-868E-A642-A611-A5E87757520B}" destId="{B4C980FE-3CAD-014E-A777-586CCE701C03}" srcOrd="0" destOrd="0" parTransId="{29737BB6-849B-F441-AE79-95C3205E37F5}" sibTransId="{B6F4B1CC-47D6-C449-815D-78315BF18B27}"/>
    <dgm:cxn modelId="{0BE081B0-4CD8-D64F-A6C3-44157FD46E12}" type="presOf" srcId="{A2952773-B2AC-1147-8F84-77A7C6D517FE}" destId="{E20FB9B3-66BA-E348-A143-1BCB8C0F8DFD}" srcOrd="0" destOrd="0" presId="urn:microsoft.com/office/officeart/2005/8/layout/vList2"/>
    <dgm:cxn modelId="{CBC2DBB2-CD1C-ED40-A129-CFD585220706}" srcId="{DA9F06B2-56A3-D14E-990B-EC18D61B8315}" destId="{3275DDD0-59CF-9647-A241-EC5DD1587B28}" srcOrd="0" destOrd="0" parTransId="{1A37457F-966B-E441-9452-C856CFAF3EE0}" sibTransId="{D5D6C70D-E5A8-CC49-AE3A-B62C714C4414}"/>
    <dgm:cxn modelId="{157C43B8-2A95-F843-8CC6-080318B423C6}" type="presOf" srcId="{9043516A-9203-D144-B7FB-1E866979AF1F}" destId="{BA8753D8-D258-3A4A-A026-7B4944691B6E}" srcOrd="0" destOrd="0" presId="urn:microsoft.com/office/officeart/2005/8/layout/vList2"/>
    <dgm:cxn modelId="{C93BAACB-B3AE-604A-88C2-584C27E4748E}" srcId="{9043516A-9203-D144-B7FB-1E866979AF1F}" destId="{A2952773-B2AC-1147-8F84-77A7C6D517FE}" srcOrd="0" destOrd="0" parTransId="{195C61D1-24B4-E34E-BF2D-3DF8A3A1A82C}" sibTransId="{DF6A4C97-784A-3344-B173-8C36BA0E2DFE}"/>
    <dgm:cxn modelId="{C751D1CE-F0E3-A743-B580-BA18431325A5}" type="presOf" srcId="{FA48A175-868E-A642-A611-A5E87757520B}" destId="{3F5CA1F6-27E4-FE4C-A1B6-205AB4AD9863}" srcOrd="0" destOrd="0" presId="urn:microsoft.com/office/officeart/2005/8/layout/vList2"/>
    <dgm:cxn modelId="{D5FD16E1-DA37-8844-8B00-851B781B10E1}" srcId="{183F6F81-1A59-8747-854C-B2D119F65751}" destId="{52E77773-5959-604C-A3A5-16C2E0422B38}" srcOrd="0" destOrd="0" parTransId="{66DE58E6-7D1F-8C4D-B0D3-C776EFD638AA}" sibTransId="{1A8AB1A5-8A9B-7A45-871C-0938692D0667}"/>
    <dgm:cxn modelId="{520ABEEE-82BC-7A42-872F-BF1C88B07027}" srcId="{FA48A175-868E-A642-A611-A5E87757520B}" destId="{DA9F06B2-56A3-D14E-990B-EC18D61B8315}" srcOrd="1" destOrd="0" parTransId="{0127C4A9-8686-E94E-A5C6-0CBC36E58B1F}" sibTransId="{2507EF25-5A8A-8B4C-88D0-36E52CDCCF7F}"/>
    <dgm:cxn modelId="{CF135CF3-AB4F-C446-BFA6-2D926AE275F3}" type="presOf" srcId="{183F6F81-1A59-8747-854C-B2D119F65751}" destId="{1D5E0D5A-9FCE-6E4E-B9E4-77AAABBE9107}" srcOrd="0" destOrd="0" presId="urn:microsoft.com/office/officeart/2005/8/layout/vList2"/>
    <dgm:cxn modelId="{376E2C43-85DA-B548-A607-1A764543F724}" type="presParOf" srcId="{3F5CA1F6-27E4-FE4C-A1B6-205AB4AD9863}" destId="{6D88D1F7-A7FD-624C-8825-ED8F967BFDC0}" srcOrd="0" destOrd="0" presId="urn:microsoft.com/office/officeart/2005/8/layout/vList2"/>
    <dgm:cxn modelId="{C9741107-7476-6845-94AB-D94C30297F39}" type="presParOf" srcId="{3F5CA1F6-27E4-FE4C-A1B6-205AB4AD9863}" destId="{FABBB12B-21F5-524E-ACE5-C8AEC7E60EB8}" srcOrd="1" destOrd="0" presId="urn:microsoft.com/office/officeart/2005/8/layout/vList2"/>
    <dgm:cxn modelId="{876D69D2-A7F7-4447-9DEC-B2AEAF666431}" type="presParOf" srcId="{3F5CA1F6-27E4-FE4C-A1B6-205AB4AD9863}" destId="{13200276-5799-C740-BD42-CE7BC236FBF7}" srcOrd="2" destOrd="0" presId="urn:microsoft.com/office/officeart/2005/8/layout/vList2"/>
    <dgm:cxn modelId="{A5BDB400-F3C6-FA44-867C-C39C93BFFB6A}" type="presParOf" srcId="{3F5CA1F6-27E4-FE4C-A1B6-205AB4AD9863}" destId="{F5B53350-5B86-E341-8520-53B7C2561C80}" srcOrd="3" destOrd="0" presId="urn:microsoft.com/office/officeart/2005/8/layout/vList2"/>
    <dgm:cxn modelId="{6793D5DA-538F-2544-8B50-C6B4AAB7690E}" type="presParOf" srcId="{3F5CA1F6-27E4-FE4C-A1B6-205AB4AD9863}" destId="{BA8753D8-D258-3A4A-A026-7B4944691B6E}" srcOrd="4" destOrd="0" presId="urn:microsoft.com/office/officeart/2005/8/layout/vList2"/>
    <dgm:cxn modelId="{2FED5903-72F0-404A-A280-DF8E484A8C84}" type="presParOf" srcId="{3F5CA1F6-27E4-FE4C-A1B6-205AB4AD9863}" destId="{E20FB9B3-66BA-E348-A143-1BCB8C0F8DFD}" srcOrd="5" destOrd="0" presId="urn:microsoft.com/office/officeart/2005/8/layout/vList2"/>
    <dgm:cxn modelId="{F90D5CEB-8C55-4A49-BB43-D3CA0B214065}" type="presParOf" srcId="{3F5CA1F6-27E4-FE4C-A1B6-205AB4AD9863}" destId="{1D5E0D5A-9FCE-6E4E-B9E4-77AAABBE9107}" srcOrd="6" destOrd="0" presId="urn:microsoft.com/office/officeart/2005/8/layout/vList2"/>
    <dgm:cxn modelId="{174A650B-CE4D-0C46-BFF7-61372598BE1D}" type="presParOf" srcId="{3F5CA1F6-27E4-FE4C-A1B6-205AB4AD9863}" destId="{3A75FD9E-7990-FB48-8D48-FC0DF7CB175B}"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64F659-5024-C24F-B9A4-6B5803E99A02}"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DBE78004-5FC0-F240-967C-BF270CE64F7A}">
      <dgm:prSet/>
      <dgm:spPr/>
      <dgm:t>
        <a:bodyPr/>
        <a:lstStyle/>
        <a:p>
          <a:r>
            <a:rPr lang="en-US"/>
            <a:t>Higher cybersecurity risk</a:t>
          </a:r>
        </a:p>
      </dgm:t>
    </dgm:pt>
    <dgm:pt modelId="{8AA07D31-DF9A-0347-9586-475F9F47A004}" type="parTrans" cxnId="{66422445-BD89-F443-B763-1169ECACE5A8}">
      <dgm:prSet/>
      <dgm:spPr/>
      <dgm:t>
        <a:bodyPr/>
        <a:lstStyle/>
        <a:p>
          <a:endParaRPr lang="en-US"/>
        </a:p>
      </dgm:t>
    </dgm:pt>
    <dgm:pt modelId="{D50AB2D6-99AC-5B4B-A870-CE408D51D471}" type="sibTrans" cxnId="{66422445-BD89-F443-B763-1169ECACE5A8}">
      <dgm:prSet/>
      <dgm:spPr/>
      <dgm:t>
        <a:bodyPr/>
        <a:lstStyle/>
        <a:p>
          <a:endParaRPr lang="en-US"/>
        </a:p>
      </dgm:t>
    </dgm:pt>
    <dgm:pt modelId="{576A8C61-A473-EC40-9826-82F6B7518F95}">
      <dgm:prSet/>
      <dgm:spPr/>
      <dgm:t>
        <a:bodyPr/>
        <a:lstStyle/>
        <a:p>
          <a:r>
            <a:rPr lang="en-US" dirty="0"/>
            <a:t>The device is capable of connecting (e.g., wired, wirelessly) to another medical or non-medical product, or to a network, or to the Internet; 		AND</a:t>
          </a:r>
        </a:p>
      </dgm:t>
    </dgm:pt>
    <dgm:pt modelId="{FC1D0798-6DDB-554A-B179-480EAE9306B1}" type="parTrans" cxnId="{D373F17B-C1FD-354C-8C9C-F04A2732D50C}">
      <dgm:prSet/>
      <dgm:spPr/>
      <dgm:t>
        <a:bodyPr/>
        <a:lstStyle/>
        <a:p>
          <a:endParaRPr lang="en-US"/>
        </a:p>
      </dgm:t>
    </dgm:pt>
    <dgm:pt modelId="{513A6D0F-B577-BD4E-ADA2-1043E039B56F}" type="sibTrans" cxnId="{D373F17B-C1FD-354C-8C9C-F04A2732D50C}">
      <dgm:prSet/>
      <dgm:spPr/>
      <dgm:t>
        <a:bodyPr/>
        <a:lstStyle/>
        <a:p>
          <a:endParaRPr lang="en-US"/>
        </a:p>
      </dgm:t>
    </dgm:pt>
    <dgm:pt modelId="{2C924F5E-D7AD-CA48-8F1A-2669D4767048}">
      <dgm:prSet/>
      <dgm:spPr/>
      <dgm:t>
        <a:bodyPr/>
        <a:lstStyle/>
        <a:p>
          <a:r>
            <a:rPr lang="en-US"/>
            <a:t>A cybersecurity incident affecting the device could directly result in patient harm to multiple patients.</a:t>
          </a:r>
        </a:p>
      </dgm:t>
    </dgm:pt>
    <dgm:pt modelId="{20C1F47E-7060-BC4C-B384-DAC0BAAEB058}" type="parTrans" cxnId="{1BCC10F5-1DB4-3147-92F2-30249A8509A2}">
      <dgm:prSet/>
      <dgm:spPr/>
      <dgm:t>
        <a:bodyPr/>
        <a:lstStyle/>
        <a:p>
          <a:endParaRPr lang="en-US"/>
        </a:p>
      </dgm:t>
    </dgm:pt>
    <dgm:pt modelId="{58ED3DB5-4272-4841-BF52-DA960C839A95}" type="sibTrans" cxnId="{1BCC10F5-1DB4-3147-92F2-30249A8509A2}">
      <dgm:prSet/>
      <dgm:spPr/>
      <dgm:t>
        <a:bodyPr/>
        <a:lstStyle/>
        <a:p>
          <a:endParaRPr lang="en-US"/>
        </a:p>
      </dgm:t>
    </dgm:pt>
    <dgm:pt modelId="{E3F87DCA-36DD-2140-90BD-4171A1BB47E5}">
      <dgm:prSet/>
      <dgm:spPr/>
      <dgm:t>
        <a:bodyPr/>
        <a:lstStyle/>
        <a:p>
          <a:r>
            <a:rPr lang="en-US"/>
            <a:t>Examples: implantable cardioverter, defibrillators (ICDs), pacemakers, left ventricular assist devices (LVADs), brain stimulators and neurostimulators, dialysis devices, infusion and insulin pumps, and the supporting connected systems that interact with these devices such as home monitors and those with command and control functionality such as programmers.</a:t>
          </a:r>
        </a:p>
      </dgm:t>
    </dgm:pt>
    <dgm:pt modelId="{358DFA22-B2CB-ED47-8E15-8E985B9F8C87}" type="parTrans" cxnId="{DAEAD3D2-F217-AE48-90B6-8424E59221AE}">
      <dgm:prSet/>
      <dgm:spPr/>
      <dgm:t>
        <a:bodyPr/>
        <a:lstStyle/>
        <a:p>
          <a:endParaRPr lang="en-US"/>
        </a:p>
      </dgm:t>
    </dgm:pt>
    <dgm:pt modelId="{AFA7DA41-BA3B-2F48-B33B-9E780EE8307D}" type="sibTrans" cxnId="{DAEAD3D2-F217-AE48-90B6-8424E59221AE}">
      <dgm:prSet/>
      <dgm:spPr/>
      <dgm:t>
        <a:bodyPr/>
        <a:lstStyle/>
        <a:p>
          <a:endParaRPr lang="en-US"/>
        </a:p>
      </dgm:t>
    </dgm:pt>
    <dgm:pt modelId="{3F82C201-479F-064E-9772-17A63C402583}">
      <dgm:prSet/>
      <dgm:spPr/>
      <dgm:t>
        <a:bodyPr/>
        <a:lstStyle/>
        <a:p>
          <a:r>
            <a:rPr lang="en-US"/>
            <a:t>Standard cybersecurity risk</a:t>
          </a:r>
        </a:p>
      </dgm:t>
    </dgm:pt>
    <dgm:pt modelId="{27800094-FFDB-F74F-AF86-5AE6E46FF441}" type="parTrans" cxnId="{A993B26B-1457-E749-8657-21F092A25F2D}">
      <dgm:prSet/>
      <dgm:spPr/>
      <dgm:t>
        <a:bodyPr/>
        <a:lstStyle/>
        <a:p>
          <a:endParaRPr lang="en-US"/>
        </a:p>
      </dgm:t>
    </dgm:pt>
    <dgm:pt modelId="{E44723E9-7270-B443-8B28-30B16527C7F5}" type="sibTrans" cxnId="{A993B26B-1457-E749-8657-21F092A25F2D}">
      <dgm:prSet/>
      <dgm:spPr/>
      <dgm:t>
        <a:bodyPr/>
        <a:lstStyle/>
        <a:p>
          <a:endParaRPr lang="en-US"/>
        </a:p>
      </dgm:t>
    </dgm:pt>
    <dgm:pt modelId="{A01CBECA-DD0E-9B41-B11A-8F6D2F948DDF}">
      <dgm:prSet/>
      <dgm:spPr/>
      <dgm:t>
        <a:bodyPr/>
        <a:lstStyle/>
        <a:p>
          <a:r>
            <a:rPr lang="en-US"/>
            <a:t>Medical device not meeting the criteria for higher risk</a:t>
          </a:r>
        </a:p>
      </dgm:t>
    </dgm:pt>
    <dgm:pt modelId="{4EF12016-5F28-8A41-A873-861568F84DF5}" type="parTrans" cxnId="{09B4C490-7A2E-4847-AC2A-A414D683EE3E}">
      <dgm:prSet/>
      <dgm:spPr/>
      <dgm:t>
        <a:bodyPr/>
        <a:lstStyle/>
        <a:p>
          <a:endParaRPr lang="en-US"/>
        </a:p>
      </dgm:t>
    </dgm:pt>
    <dgm:pt modelId="{6D332076-A6F3-C741-BCDD-4FF30D0825A9}" type="sibTrans" cxnId="{09B4C490-7A2E-4847-AC2A-A414D683EE3E}">
      <dgm:prSet/>
      <dgm:spPr/>
      <dgm:t>
        <a:bodyPr/>
        <a:lstStyle/>
        <a:p>
          <a:endParaRPr lang="en-US"/>
        </a:p>
      </dgm:t>
    </dgm:pt>
    <dgm:pt modelId="{333E50FC-0189-1E47-89FA-CD05E84E8F39}" type="pres">
      <dgm:prSet presAssocID="{B064F659-5024-C24F-B9A4-6B5803E99A02}" presName="Name0" presStyleCnt="0">
        <dgm:presLayoutVars>
          <dgm:dir/>
          <dgm:animLvl val="lvl"/>
          <dgm:resizeHandles val="exact"/>
        </dgm:presLayoutVars>
      </dgm:prSet>
      <dgm:spPr/>
    </dgm:pt>
    <dgm:pt modelId="{A0F5BDD6-782F-104F-B681-7FC0D5068F72}" type="pres">
      <dgm:prSet presAssocID="{DBE78004-5FC0-F240-967C-BF270CE64F7A}" presName="composite" presStyleCnt="0"/>
      <dgm:spPr/>
    </dgm:pt>
    <dgm:pt modelId="{B7C65986-68FC-5947-81FC-69359C5D2519}" type="pres">
      <dgm:prSet presAssocID="{DBE78004-5FC0-F240-967C-BF270CE64F7A}" presName="parTx" presStyleLbl="alignNode1" presStyleIdx="0" presStyleCnt="2">
        <dgm:presLayoutVars>
          <dgm:chMax val="0"/>
          <dgm:chPref val="0"/>
          <dgm:bulletEnabled val="1"/>
        </dgm:presLayoutVars>
      </dgm:prSet>
      <dgm:spPr/>
    </dgm:pt>
    <dgm:pt modelId="{8D8BF9CE-363D-1A42-9DA0-DD04526D8ECF}" type="pres">
      <dgm:prSet presAssocID="{DBE78004-5FC0-F240-967C-BF270CE64F7A}" presName="desTx" presStyleLbl="alignAccFollowNode1" presStyleIdx="0" presStyleCnt="2">
        <dgm:presLayoutVars>
          <dgm:bulletEnabled val="1"/>
        </dgm:presLayoutVars>
      </dgm:prSet>
      <dgm:spPr/>
    </dgm:pt>
    <dgm:pt modelId="{F1AC7AC3-84E8-584D-B28E-A73D708BD23F}" type="pres">
      <dgm:prSet presAssocID="{D50AB2D6-99AC-5B4B-A870-CE408D51D471}" presName="space" presStyleCnt="0"/>
      <dgm:spPr/>
    </dgm:pt>
    <dgm:pt modelId="{45EC21A3-30B4-3F42-9383-75DCB9F74026}" type="pres">
      <dgm:prSet presAssocID="{3F82C201-479F-064E-9772-17A63C402583}" presName="composite" presStyleCnt="0"/>
      <dgm:spPr/>
    </dgm:pt>
    <dgm:pt modelId="{95F7AE62-0166-0348-9F75-17DB1838FFC2}" type="pres">
      <dgm:prSet presAssocID="{3F82C201-479F-064E-9772-17A63C402583}" presName="parTx" presStyleLbl="alignNode1" presStyleIdx="1" presStyleCnt="2">
        <dgm:presLayoutVars>
          <dgm:chMax val="0"/>
          <dgm:chPref val="0"/>
          <dgm:bulletEnabled val="1"/>
        </dgm:presLayoutVars>
      </dgm:prSet>
      <dgm:spPr/>
    </dgm:pt>
    <dgm:pt modelId="{58149678-EB69-624F-91EE-846F80DEEDDF}" type="pres">
      <dgm:prSet presAssocID="{3F82C201-479F-064E-9772-17A63C402583}" presName="desTx" presStyleLbl="alignAccFollowNode1" presStyleIdx="1" presStyleCnt="2">
        <dgm:presLayoutVars>
          <dgm:bulletEnabled val="1"/>
        </dgm:presLayoutVars>
      </dgm:prSet>
      <dgm:spPr/>
    </dgm:pt>
  </dgm:ptLst>
  <dgm:cxnLst>
    <dgm:cxn modelId="{53503212-2D7C-0648-8B83-4B3737011F3A}" type="presOf" srcId="{E3F87DCA-36DD-2140-90BD-4171A1BB47E5}" destId="{8D8BF9CE-363D-1A42-9DA0-DD04526D8ECF}" srcOrd="0" destOrd="2" presId="urn:microsoft.com/office/officeart/2005/8/layout/hList1"/>
    <dgm:cxn modelId="{5D76EE22-AF70-D74A-A668-D1A516C90208}" type="presOf" srcId="{576A8C61-A473-EC40-9826-82F6B7518F95}" destId="{8D8BF9CE-363D-1A42-9DA0-DD04526D8ECF}" srcOrd="0" destOrd="0" presId="urn:microsoft.com/office/officeart/2005/8/layout/hList1"/>
    <dgm:cxn modelId="{66422445-BD89-F443-B763-1169ECACE5A8}" srcId="{B064F659-5024-C24F-B9A4-6B5803E99A02}" destId="{DBE78004-5FC0-F240-967C-BF270CE64F7A}" srcOrd="0" destOrd="0" parTransId="{8AA07D31-DF9A-0347-9586-475F9F47A004}" sibTransId="{D50AB2D6-99AC-5B4B-A870-CE408D51D471}"/>
    <dgm:cxn modelId="{DD6EB847-1EED-8946-99ED-2B2E3EBDBC35}" type="presOf" srcId="{DBE78004-5FC0-F240-967C-BF270CE64F7A}" destId="{B7C65986-68FC-5947-81FC-69359C5D2519}" srcOrd="0" destOrd="0" presId="urn:microsoft.com/office/officeart/2005/8/layout/hList1"/>
    <dgm:cxn modelId="{A993B26B-1457-E749-8657-21F092A25F2D}" srcId="{B064F659-5024-C24F-B9A4-6B5803E99A02}" destId="{3F82C201-479F-064E-9772-17A63C402583}" srcOrd="1" destOrd="0" parTransId="{27800094-FFDB-F74F-AF86-5AE6E46FF441}" sibTransId="{E44723E9-7270-B443-8B28-30B16527C7F5}"/>
    <dgm:cxn modelId="{70793F73-8211-C345-A3F8-1952AE551FCA}" type="presOf" srcId="{B064F659-5024-C24F-B9A4-6B5803E99A02}" destId="{333E50FC-0189-1E47-89FA-CD05E84E8F39}" srcOrd="0" destOrd="0" presId="urn:microsoft.com/office/officeart/2005/8/layout/hList1"/>
    <dgm:cxn modelId="{D373F17B-C1FD-354C-8C9C-F04A2732D50C}" srcId="{DBE78004-5FC0-F240-967C-BF270CE64F7A}" destId="{576A8C61-A473-EC40-9826-82F6B7518F95}" srcOrd="0" destOrd="0" parTransId="{FC1D0798-6DDB-554A-B179-480EAE9306B1}" sibTransId="{513A6D0F-B577-BD4E-ADA2-1043E039B56F}"/>
    <dgm:cxn modelId="{09B4C490-7A2E-4847-AC2A-A414D683EE3E}" srcId="{3F82C201-479F-064E-9772-17A63C402583}" destId="{A01CBECA-DD0E-9B41-B11A-8F6D2F948DDF}" srcOrd="0" destOrd="0" parTransId="{4EF12016-5F28-8A41-A873-861568F84DF5}" sibTransId="{6D332076-A6F3-C741-BCDD-4FF30D0825A9}"/>
    <dgm:cxn modelId="{97E942BC-0D6E-7F4F-845D-FC77A189C777}" type="presOf" srcId="{2C924F5E-D7AD-CA48-8F1A-2669D4767048}" destId="{8D8BF9CE-363D-1A42-9DA0-DD04526D8ECF}" srcOrd="0" destOrd="1" presId="urn:microsoft.com/office/officeart/2005/8/layout/hList1"/>
    <dgm:cxn modelId="{2E1974BC-594A-C64B-A445-204D4CBBDD14}" type="presOf" srcId="{A01CBECA-DD0E-9B41-B11A-8F6D2F948DDF}" destId="{58149678-EB69-624F-91EE-846F80DEEDDF}" srcOrd="0" destOrd="0" presId="urn:microsoft.com/office/officeart/2005/8/layout/hList1"/>
    <dgm:cxn modelId="{DAEAD3D2-F217-AE48-90B6-8424E59221AE}" srcId="{DBE78004-5FC0-F240-967C-BF270CE64F7A}" destId="{E3F87DCA-36DD-2140-90BD-4171A1BB47E5}" srcOrd="2" destOrd="0" parTransId="{358DFA22-B2CB-ED47-8E15-8E985B9F8C87}" sibTransId="{AFA7DA41-BA3B-2F48-B33B-9E780EE8307D}"/>
    <dgm:cxn modelId="{508687E7-3E50-D442-ADC8-677706D89859}" type="presOf" srcId="{3F82C201-479F-064E-9772-17A63C402583}" destId="{95F7AE62-0166-0348-9F75-17DB1838FFC2}" srcOrd="0" destOrd="0" presId="urn:microsoft.com/office/officeart/2005/8/layout/hList1"/>
    <dgm:cxn modelId="{1BCC10F5-1DB4-3147-92F2-30249A8509A2}" srcId="{DBE78004-5FC0-F240-967C-BF270CE64F7A}" destId="{2C924F5E-D7AD-CA48-8F1A-2669D4767048}" srcOrd="1" destOrd="0" parTransId="{20C1F47E-7060-BC4C-B384-DAC0BAAEB058}" sibTransId="{58ED3DB5-4272-4841-BF52-DA960C839A95}"/>
    <dgm:cxn modelId="{794F503E-B5DE-8F4B-8E58-66368DB8695B}" type="presParOf" srcId="{333E50FC-0189-1E47-89FA-CD05E84E8F39}" destId="{A0F5BDD6-782F-104F-B681-7FC0D5068F72}" srcOrd="0" destOrd="0" presId="urn:microsoft.com/office/officeart/2005/8/layout/hList1"/>
    <dgm:cxn modelId="{E0B85B10-08A3-7D4C-A267-292F7C7F5130}" type="presParOf" srcId="{A0F5BDD6-782F-104F-B681-7FC0D5068F72}" destId="{B7C65986-68FC-5947-81FC-69359C5D2519}" srcOrd="0" destOrd="0" presId="urn:microsoft.com/office/officeart/2005/8/layout/hList1"/>
    <dgm:cxn modelId="{62C22974-0279-1E48-B414-E39147BB01DB}" type="presParOf" srcId="{A0F5BDD6-782F-104F-B681-7FC0D5068F72}" destId="{8D8BF9CE-363D-1A42-9DA0-DD04526D8ECF}" srcOrd="1" destOrd="0" presId="urn:microsoft.com/office/officeart/2005/8/layout/hList1"/>
    <dgm:cxn modelId="{4A35869E-1C7A-E244-B488-0597365092A9}" type="presParOf" srcId="{333E50FC-0189-1E47-89FA-CD05E84E8F39}" destId="{F1AC7AC3-84E8-584D-B28E-A73D708BD23F}" srcOrd="1" destOrd="0" presId="urn:microsoft.com/office/officeart/2005/8/layout/hList1"/>
    <dgm:cxn modelId="{88939EF5-0C80-6F4A-B23B-97B69E3784C2}" type="presParOf" srcId="{333E50FC-0189-1E47-89FA-CD05E84E8F39}" destId="{45EC21A3-30B4-3F42-9383-75DCB9F74026}" srcOrd="2" destOrd="0" presId="urn:microsoft.com/office/officeart/2005/8/layout/hList1"/>
    <dgm:cxn modelId="{4D18054E-981D-6E44-B1CA-5865709640D8}" type="presParOf" srcId="{45EC21A3-30B4-3F42-9383-75DCB9F74026}" destId="{95F7AE62-0166-0348-9F75-17DB1838FFC2}" srcOrd="0" destOrd="0" presId="urn:microsoft.com/office/officeart/2005/8/layout/hList1"/>
    <dgm:cxn modelId="{7938C936-8F69-BE47-8EE5-67E23C3F3259}" type="presParOf" srcId="{45EC21A3-30B4-3F42-9383-75DCB9F74026}" destId="{58149678-EB69-624F-91EE-846F80DEEDD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192F41-1142-324F-82DB-D2A61C1FCA3D}" type="doc">
      <dgm:prSet loTypeId="urn:microsoft.com/office/officeart/2005/8/layout/vList2" loCatId="" qsTypeId="urn:microsoft.com/office/officeart/2005/8/quickstyle/simple4" qsCatId="simple" csTypeId="urn:microsoft.com/office/officeart/2005/8/colors/accent2_4" csCatId="accent2" phldr="1"/>
      <dgm:spPr/>
      <dgm:t>
        <a:bodyPr/>
        <a:lstStyle/>
        <a:p>
          <a:endParaRPr lang="it-IT"/>
        </a:p>
      </dgm:t>
    </dgm:pt>
    <dgm:pt modelId="{5681003A-DED6-9B48-A5CF-FA86630E8E34}">
      <dgm:prSet/>
      <dgm:spPr/>
      <dgm:t>
        <a:bodyPr/>
        <a:lstStyle/>
        <a:p>
          <a:pPr rtl="0"/>
          <a:r>
            <a:rPr lang="it-IT" dirty="0" err="1"/>
            <a:t>Authentication</a:t>
          </a:r>
          <a:r>
            <a:rPr lang="it-IT" dirty="0"/>
            <a:t>:</a:t>
          </a:r>
        </a:p>
      </dgm:t>
    </dgm:pt>
    <dgm:pt modelId="{FF6A01DE-A6A3-C246-A4BE-8ACDAF45ECB8}" type="parTrans" cxnId="{589CDCF1-0124-5942-83DE-7AE67705E6B0}">
      <dgm:prSet/>
      <dgm:spPr/>
      <dgm:t>
        <a:bodyPr/>
        <a:lstStyle/>
        <a:p>
          <a:endParaRPr lang="it-IT"/>
        </a:p>
      </dgm:t>
    </dgm:pt>
    <dgm:pt modelId="{4A8C5874-E93F-214E-938D-43C668414031}" type="sibTrans" cxnId="{589CDCF1-0124-5942-83DE-7AE67705E6B0}">
      <dgm:prSet/>
      <dgm:spPr/>
      <dgm:t>
        <a:bodyPr/>
        <a:lstStyle/>
        <a:p>
          <a:endParaRPr lang="it-IT"/>
        </a:p>
      </dgm:t>
    </dgm:pt>
    <dgm:pt modelId="{7A2A9EC7-302F-5246-8726-0D03014CE819}">
      <dgm:prSet/>
      <dgm:spPr/>
      <dgm:t>
        <a:bodyPr/>
        <a:lstStyle/>
        <a:p>
          <a:pPr rtl="0"/>
          <a:r>
            <a:rPr lang="it-IT"/>
            <a:t>Process of verifying the identity of an object/actor</a:t>
          </a:r>
        </a:p>
      </dgm:t>
    </dgm:pt>
    <dgm:pt modelId="{E4FF5F99-8D11-E745-BAC0-7F56C1834538}" type="parTrans" cxnId="{41DDE2A2-E6F7-5E4A-9003-B0E2392B4A29}">
      <dgm:prSet/>
      <dgm:spPr/>
      <dgm:t>
        <a:bodyPr/>
        <a:lstStyle/>
        <a:p>
          <a:endParaRPr lang="it-IT"/>
        </a:p>
      </dgm:t>
    </dgm:pt>
    <dgm:pt modelId="{57121B9B-6EE8-7E40-9AB1-7842971ED25A}" type="sibTrans" cxnId="{41DDE2A2-E6F7-5E4A-9003-B0E2392B4A29}">
      <dgm:prSet/>
      <dgm:spPr/>
      <dgm:t>
        <a:bodyPr/>
        <a:lstStyle/>
        <a:p>
          <a:endParaRPr lang="it-IT"/>
        </a:p>
      </dgm:t>
    </dgm:pt>
    <dgm:pt modelId="{D7E71DBE-8A39-9D4B-8E54-3DE739449ADA}">
      <dgm:prSet/>
      <dgm:spPr/>
      <dgm:t>
        <a:bodyPr/>
        <a:lstStyle/>
        <a:p>
          <a:pPr rtl="0"/>
          <a:r>
            <a:rPr lang="it-IT"/>
            <a:t>Identification</a:t>
          </a:r>
        </a:p>
      </dgm:t>
    </dgm:pt>
    <dgm:pt modelId="{4F1A2C57-6EA2-7D46-9125-A7669EE19D01}" type="parTrans" cxnId="{75040694-9D07-B048-A023-79E96B513378}">
      <dgm:prSet/>
      <dgm:spPr/>
      <dgm:t>
        <a:bodyPr/>
        <a:lstStyle/>
        <a:p>
          <a:endParaRPr lang="it-IT"/>
        </a:p>
      </dgm:t>
    </dgm:pt>
    <dgm:pt modelId="{1AF9AB6D-6AE0-B14A-A215-F25BF34BD0A8}" type="sibTrans" cxnId="{75040694-9D07-B048-A023-79E96B513378}">
      <dgm:prSet/>
      <dgm:spPr/>
      <dgm:t>
        <a:bodyPr/>
        <a:lstStyle/>
        <a:p>
          <a:endParaRPr lang="it-IT"/>
        </a:p>
      </dgm:t>
    </dgm:pt>
    <dgm:pt modelId="{E4290CEC-C354-D946-82C2-2F468973CFBF}">
      <dgm:prSet/>
      <dgm:spPr/>
      <dgm:t>
        <a:bodyPr/>
        <a:lstStyle/>
        <a:p>
          <a:pPr rtl="0"/>
          <a:r>
            <a:rPr lang="it-IT"/>
            <a:t>Autentication that defines univocally the identity of an object/actor</a:t>
          </a:r>
        </a:p>
      </dgm:t>
    </dgm:pt>
    <dgm:pt modelId="{8715F5A2-0F3E-3749-BE5F-7B68A1417D26}" type="parTrans" cxnId="{B8FED98C-0153-2D43-9C9F-A79C30FA9BF4}">
      <dgm:prSet/>
      <dgm:spPr/>
      <dgm:t>
        <a:bodyPr/>
        <a:lstStyle/>
        <a:p>
          <a:endParaRPr lang="it-IT"/>
        </a:p>
      </dgm:t>
    </dgm:pt>
    <dgm:pt modelId="{D8FBA6C3-084D-0346-9EBC-A34D69325341}" type="sibTrans" cxnId="{B8FED98C-0153-2D43-9C9F-A79C30FA9BF4}">
      <dgm:prSet/>
      <dgm:spPr/>
      <dgm:t>
        <a:bodyPr/>
        <a:lstStyle/>
        <a:p>
          <a:endParaRPr lang="it-IT"/>
        </a:p>
      </dgm:t>
    </dgm:pt>
    <dgm:pt modelId="{505452CF-B02A-7E41-9125-A077ED5A5697}">
      <dgm:prSet/>
      <dgm:spPr/>
      <dgm:t>
        <a:bodyPr/>
        <a:lstStyle/>
        <a:p>
          <a:pPr rtl="0"/>
          <a:r>
            <a:rPr lang="it-IT"/>
            <a:t>Authorization</a:t>
          </a:r>
        </a:p>
      </dgm:t>
    </dgm:pt>
    <dgm:pt modelId="{A6556138-A49E-A047-88AB-85377EF89C40}" type="parTrans" cxnId="{51814155-930D-624F-A019-8CACBCA768F4}">
      <dgm:prSet/>
      <dgm:spPr/>
      <dgm:t>
        <a:bodyPr/>
        <a:lstStyle/>
        <a:p>
          <a:endParaRPr lang="it-IT"/>
        </a:p>
      </dgm:t>
    </dgm:pt>
    <dgm:pt modelId="{24AAF0BB-B1FC-8548-A4E3-53C47F3C3A10}" type="sibTrans" cxnId="{51814155-930D-624F-A019-8CACBCA768F4}">
      <dgm:prSet/>
      <dgm:spPr/>
      <dgm:t>
        <a:bodyPr/>
        <a:lstStyle/>
        <a:p>
          <a:endParaRPr lang="it-IT"/>
        </a:p>
      </dgm:t>
    </dgm:pt>
    <dgm:pt modelId="{E2A7F4A3-539B-814B-A68C-37A750BCDE98}">
      <dgm:prSet/>
      <dgm:spPr/>
      <dgm:t>
        <a:bodyPr/>
        <a:lstStyle/>
        <a:p>
          <a:pPr rtl="0"/>
          <a:r>
            <a:rPr lang="it-IT" dirty="0" err="1"/>
            <a:t>Process</a:t>
          </a:r>
          <a:r>
            <a:rPr lang="it-IT" dirty="0"/>
            <a:t> of </a:t>
          </a:r>
          <a:r>
            <a:rPr lang="it-IT" dirty="0" err="1"/>
            <a:t>allowing</a:t>
          </a:r>
          <a:r>
            <a:rPr lang="it-IT" dirty="0"/>
            <a:t> to use a </a:t>
          </a:r>
          <a:r>
            <a:rPr lang="it-IT" dirty="0" err="1"/>
            <a:t>specific</a:t>
          </a:r>
          <a:r>
            <a:rPr lang="it-IT" dirty="0"/>
            <a:t> </a:t>
          </a:r>
          <a:r>
            <a:rPr lang="it-IT" dirty="0" err="1"/>
            <a:t>object</a:t>
          </a:r>
          <a:r>
            <a:rPr lang="it-IT" dirty="0"/>
            <a:t> or </a:t>
          </a:r>
          <a:r>
            <a:rPr lang="it-IT" dirty="0" err="1"/>
            <a:t>accessing</a:t>
          </a:r>
          <a:r>
            <a:rPr lang="it-IT" dirty="0"/>
            <a:t> a </a:t>
          </a:r>
          <a:r>
            <a:rPr lang="it-IT" dirty="0" err="1"/>
            <a:t>specific</a:t>
          </a:r>
          <a:r>
            <a:rPr lang="it-IT" dirty="0"/>
            <a:t> information</a:t>
          </a:r>
        </a:p>
      </dgm:t>
    </dgm:pt>
    <dgm:pt modelId="{B3336F41-82F2-E840-8DD0-E47D3FE0D6AE}" type="parTrans" cxnId="{1A08D5DE-4EA2-B646-87F4-4D445034B8BF}">
      <dgm:prSet/>
      <dgm:spPr/>
      <dgm:t>
        <a:bodyPr/>
        <a:lstStyle/>
        <a:p>
          <a:endParaRPr lang="it-IT"/>
        </a:p>
      </dgm:t>
    </dgm:pt>
    <dgm:pt modelId="{BA3F9FA3-3374-5F4A-BFA7-370D1BE2BD75}" type="sibTrans" cxnId="{1A08D5DE-4EA2-B646-87F4-4D445034B8BF}">
      <dgm:prSet/>
      <dgm:spPr/>
      <dgm:t>
        <a:bodyPr/>
        <a:lstStyle/>
        <a:p>
          <a:endParaRPr lang="it-IT"/>
        </a:p>
      </dgm:t>
    </dgm:pt>
    <dgm:pt modelId="{9FC0D146-5243-184A-A5B8-016541C40CF9}">
      <dgm:prSet/>
      <dgm:spPr/>
      <dgm:t>
        <a:bodyPr/>
        <a:lstStyle/>
        <a:p>
          <a:pPr rtl="0"/>
          <a:r>
            <a:rPr lang="it-IT" dirty="0"/>
            <a:t>Access control </a:t>
          </a:r>
        </a:p>
      </dgm:t>
    </dgm:pt>
    <dgm:pt modelId="{C2E9BEC7-DB77-B94D-8407-D852DF647239}" type="parTrans" cxnId="{68421CB6-6714-DE4D-8BDC-F53E0CD6D5D3}">
      <dgm:prSet/>
      <dgm:spPr/>
      <dgm:t>
        <a:bodyPr/>
        <a:lstStyle/>
        <a:p>
          <a:endParaRPr lang="it-IT"/>
        </a:p>
      </dgm:t>
    </dgm:pt>
    <dgm:pt modelId="{7E61A1E0-8469-8A42-8518-405E40A016E7}" type="sibTrans" cxnId="{68421CB6-6714-DE4D-8BDC-F53E0CD6D5D3}">
      <dgm:prSet/>
      <dgm:spPr/>
      <dgm:t>
        <a:bodyPr/>
        <a:lstStyle/>
        <a:p>
          <a:endParaRPr lang="it-IT"/>
        </a:p>
      </dgm:t>
    </dgm:pt>
    <dgm:pt modelId="{A684968B-610A-1844-B351-5A6B7160590F}">
      <dgm:prSet/>
      <dgm:spPr/>
      <dgm:t>
        <a:bodyPr/>
        <a:lstStyle/>
        <a:p>
          <a:pPr rtl="0"/>
          <a:r>
            <a:rPr lang="it-IT" dirty="0" err="1"/>
            <a:t>Process</a:t>
          </a:r>
          <a:r>
            <a:rPr lang="it-IT" dirty="0"/>
            <a:t> </a:t>
          </a:r>
          <a:r>
            <a:rPr lang="it-IT" dirty="0" err="1"/>
            <a:t>guaranteeing</a:t>
          </a:r>
          <a:r>
            <a:rPr lang="it-IT" dirty="0"/>
            <a:t> </a:t>
          </a:r>
          <a:r>
            <a:rPr lang="it-IT" dirty="0" err="1"/>
            <a:t>that</a:t>
          </a:r>
          <a:r>
            <a:rPr lang="it-IT" dirty="0"/>
            <a:t> the </a:t>
          </a:r>
          <a:r>
            <a:rPr lang="it-IT" dirty="0" err="1"/>
            <a:t>content</a:t>
          </a:r>
          <a:r>
            <a:rPr lang="it-IT" dirty="0"/>
            <a:t> of an </a:t>
          </a:r>
          <a:r>
            <a:rPr lang="it-IT" dirty="0" err="1"/>
            <a:t>object</a:t>
          </a:r>
          <a:r>
            <a:rPr lang="it-IT" dirty="0"/>
            <a:t> </a:t>
          </a:r>
          <a:r>
            <a:rPr lang="it-IT" dirty="0" err="1"/>
            <a:t>is</a:t>
          </a:r>
          <a:r>
            <a:rPr lang="it-IT" dirty="0"/>
            <a:t> </a:t>
          </a:r>
          <a:r>
            <a:rPr lang="it-IT" dirty="0" err="1"/>
            <a:t>known</a:t>
          </a:r>
          <a:r>
            <a:rPr lang="it-IT" dirty="0"/>
            <a:t> </a:t>
          </a:r>
          <a:r>
            <a:rPr lang="it-IT" dirty="0" err="1"/>
            <a:t>only</a:t>
          </a:r>
          <a:r>
            <a:rPr lang="it-IT" dirty="0"/>
            <a:t> to </a:t>
          </a:r>
          <a:r>
            <a:rPr lang="it-IT" dirty="0" err="1"/>
            <a:t>its</a:t>
          </a:r>
          <a:r>
            <a:rPr lang="it-IT" dirty="0"/>
            <a:t> creator or to </a:t>
          </a:r>
          <a:r>
            <a:rPr lang="it-IT" dirty="0" err="1"/>
            <a:t>whom</a:t>
          </a:r>
          <a:r>
            <a:rPr lang="it-IT" dirty="0"/>
            <a:t> </a:t>
          </a:r>
          <a:r>
            <a:rPr lang="it-IT" dirty="0" err="1"/>
            <a:t>is</a:t>
          </a:r>
          <a:r>
            <a:rPr lang="it-IT" dirty="0"/>
            <a:t> </a:t>
          </a:r>
          <a:r>
            <a:rPr lang="it-IT" dirty="0" err="1"/>
            <a:t>allowed</a:t>
          </a:r>
          <a:r>
            <a:rPr lang="it-IT" dirty="0"/>
            <a:t> to use </a:t>
          </a:r>
          <a:r>
            <a:rPr lang="it-IT" dirty="0" err="1"/>
            <a:t>it</a:t>
          </a:r>
          <a:endParaRPr lang="it-IT" dirty="0"/>
        </a:p>
      </dgm:t>
    </dgm:pt>
    <dgm:pt modelId="{BBDA107D-C045-B94E-A7E1-273EB75EB504}" type="parTrans" cxnId="{EE32214B-99B1-B348-8288-164DC341AA92}">
      <dgm:prSet/>
      <dgm:spPr/>
      <dgm:t>
        <a:bodyPr/>
        <a:lstStyle/>
        <a:p>
          <a:endParaRPr lang="it-IT"/>
        </a:p>
      </dgm:t>
    </dgm:pt>
    <dgm:pt modelId="{C75971E0-4304-D64E-B448-480A55F72EA1}" type="sibTrans" cxnId="{EE32214B-99B1-B348-8288-164DC341AA92}">
      <dgm:prSet/>
      <dgm:spPr/>
      <dgm:t>
        <a:bodyPr/>
        <a:lstStyle/>
        <a:p>
          <a:endParaRPr lang="it-IT"/>
        </a:p>
      </dgm:t>
    </dgm:pt>
    <dgm:pt modelId="{EC9AFFE2-B139-5243-8111-50607D6F202A}">
      <dgm:prSet/>
      <dgm:spPr/>
      <dgm:t>
        <a:bodyPr/>
        <a:lstStyle/>
        <a:p>
          <a:pPr rtl="0"/>
          <a:r>
            <a:rPr lang="it-IT" dirty="0" err="1"/>
            <a:t>Accountability</a:t>
          </a:r>
          <a:endParaRPr lang="it-IT" dirty="0"/>
        </a:p>
      </dgm:t>
    </dgm:pt>
    <dgm:pt modelId="{05BAE765-2D9E-1F45-8626-AD1790042AD9}" type="parTrans" cxnId="{41394345-4CE6-174A-9C91-A405056511BF}">
      <dgm:prSet/>
      <dgm:spPr/>
      <dgm:t>
        <a:bodyPr/>
        <a:lstStyle/>
        <a:p>
          <a:endParaRPr lang="it-IT"/>
        </a:p>
      </dgm:t>
    </dgm:pt>
    <dgm:pt modelId="{1378A716-928B-C94D-8E2B-DA4B840C126E}" type="sibTrans" cxnId="{41394345-4CE6-174A-9C91-A405056511BF}">
      <dgm:prSet/>
      <dgm:spPr/>
      <dgm:t>
        <a:bodyPr/>
        <a:lstStyle/>
        <a:p>
          <a:endParaRPr lang="it-IT"/>
        </a:p>
      </dgm:t>
    </dgm:pt>
    <dgm:pt modelId="{E84ECE0A-0068-0C4E-9F42-7180C5EEC06A}">
      <dgm:prSet/>
      <dgm:spPr/>
      <dgm:t>
        <a:bodyPr/>
        <a:lstStyle/>
        <a:p>
          <a:pPr rtl="0"/>
          <a:r>
            <a:rPr lang="it-IT"/>
            <a:t>Signature of who is responsible for the content of an object (cannot be denied)</a:t>
          </a:r>
        </a:p>
      </dgm:t>
    </dgm:pt>
    <dgm:pt modelId="{7D06678B-C416-1940-BB5C-0113BAFC3778}" type="parTrans" cxnId="{37069FA3-0B58-934B-BF28-5D35E6A7E1E6}">
      <dgm:prSet/>
      <dgm:spPr/>
      <dgm:t>
        <a:bodyPr/>
        <a:lstStyle/>
        <a:p>
          <a:endParaRPr lang="it-IT"/>
        </a:p>
      </dgm:t>
    </dgm:pt>
    <dgm:pt modelId="{FE7062E3-0B60-804B-A53B-08984B27639E}" type="sibTrans" cxnId="{37069FA3-0B58-934B-BF28-5D35E6A7E1E6}">
      <dgm:prSet/>
      <dgm:spPr/>
      <dgm:t>
        <a:bodyPr/>
        <a:lstStyle/>
        <a:p>
          <a:endParaRPr lang="it-IT"/>
        </a:p>
      </dgm:t>
    </dgm:pt>
    <dgm:pt modelId="{A222D484-C6E1-CA4B-8DDB-44B1DBA50811}">
      <dgm:prSet/>
      <dgm:spPr/>
      <dgm:t>
        <a:bodyPr/>
        <a:lstStyle/>
        <a:p>
          <a:r>
            <a:rPr lang="en-US" dirty="0"/>
            <a:t>Audit</a:t>
          </a:r>
        </a:p>
      </dgm:t>
    </dgm:pt>
    <dgm:pt modelId="{A6876597-A3E3-EB45-B971-952DB2C5775E}" type="parTrans" cxnId="{3DF5493A-B13C-C846-9568-A46B56072911}">
      <dgm:prSet/>
      <dgm:spPr/>
      <dgm:t>
        <a:bodyPr/>
        <a:lstStyle/>
        <a:p>
          <a:endParaRPr lang="en-US"/>
        </a:p>
      </dgm:t>
    </dgm:pt>
    <dgm:pt modelId="{15B62BD9-80D4-DA4E-8F4F-4C854A05CA08}" type="sibTrans" cxnId="{3DF5493A-B13C-C846-9568-A46B56072911}">
      <dgm:prSet/>
      <dgm:spPr/>
      <dgm:t>
        <a:bodyPr/>
        <a:lstStyle/>
        <a:p>
          <a:endParaRPr lang="en-US"/>
        </a:p>
      </dgm:t>
    </dgm:pt>
    <dgm:pt modelId="{7EA25476-C0F5-854A-BD39-95DC68FE37D4}">
      <dgm:prSet/>
      <dgm:spPr/>
      <dgm:t>
        <a:bodyPr/>
        <a:lstStyle/>
        <a:p>
          <a:r>
            <a:rPr lang="en-US" dirty="0"/>
            <a:t>Process that guarantee that the security measures declared are properly set up and working</a:t>
          </a:r>
        </a:p>
      </dgm:t>
    </dgm:pt>
    <dgm:pt modelId="{8E49B21C-48A9-E14B-A221-A551920E2448}" type="parTrans" cxnId="{20349BD1-C0FD-2943-B164-74D7D5C41BCC}">
      <dgm:prSet/>
      <dgm:spPr/>
      <dgm:t>
        <a:bodyPr/>
        <a:lstStyle/>
        <a:p>
          <a:endParaRPr lang="en-US"/>
        </a:p>
      </dgm:t>
    </dgm:pt>
    <dgm:pt modelId="{15355FC9-1232-8847-AC95-457EDFB1DEF0}" type="sibTrans" cxnId="{20349BD1-C0FD-2943-B164-74D7D5C41BCC}">
      <dgm:prSet/>
      <dgm:spPr/>
      <dgm:t>
        <a:bodyPr/>
        <a:lstStyle/>
        <a:p>
          <a:endParaRPr lang="en-US"/>
        </a:p>
      </dgm:t>
    </dgm:pt>
    <dgm:pt modelId="{BA36554B-DB6C-5844-952D-E1B667B336D4}" type="pres">
      <dgm:prSet presAssocID="{41192F41-1142-324F-82DB-D2A61C1FCA3D}" presName="linear" presStyleCnt="0">
        <dgm:presLayoutVars>
          <dgm:animLvl val="lvl"/>
          <dgm:resizeHandles val="exact"/>
        </dgm:presLayoutVars>
      </dgm:prSet>
      <dgm:spPr/>
    </dgm:pt>
    <dgm:pt modelId="{F1D98D90-77D4-754D-B674-EE3C123CF6F7}" type="pres">
      <dgm:prSet presAssocID="{5681003A-DED6-9B48-A5CF-FA86630E8E34}" presName="parentText" presStyleLbl="node1" presStyleIdx="0" presStyleCnt="6">
        <dgm:presLayoutVars>
          <dgm:chMax val="0"/>
          <dgm:bulletEnabled val="1"/>
        </dgm:presLayoutVars>
      </dgm:prSet>
      <dgm:spPr/>
    </dgm:pt>
    <dgm:pt modelId="{DB80DEE4-6F72-BE4F-B70E-CC8C40DEBCFF}" type="pres">
      <dgm:prSet presAssocID="{5681003A-DED6-9B48-A5CF-FA86630E8E34}" presName="childText" presStyleLbl="revTx" presStyleIdx="0" presStyleCnt="6">
        <dgm:presLayoutVars>
          <dgm:bulletEnabled val="1"/>
        </dgm:presLayoutVars>
      </dgm:prSet>
      <dgm:spPr/>
    </dgm:pt>
    <dgm:pt modelId="{DADFED67-83F7-1E42-ACB0-89A28C3DC1BA}" type="pres">
      <dgm:prSet presAssocID="{D7E71DBE-8A39-9D4B-8E54-3DE739449ADA}" presName="parentText" presStyleLbl="node1" presStyleIdx="1" presStyleCnt="6">
        <dgm:presLayoutVars>
          <dgm:chMax val="0"/>
          <dgm:bulletEnabled val="1"/>
        </dgm:presLayoutVars>
      </dgm:prSet>
      <dgm:spPr/>
    </dgm:pt>
    <dgm:pt modelId="{FB40E414-6702-4945-B6CD-7E01EB583505}" type="pres">
      <dgm:prSet presAssocID="{D7E71DBE-8A39-9D4B-8E54-3DE739449ADA}" presName="childText" presStyleLbl="revTx" presStyleIdx="1" presStyleCnt="6">
        <dgm:presLayoutVars>
          <dgm:bulletEnabled val="1"/>
        </dgm:presLayoutVars>
      </dgm:prSet>
      <dgm:spPr/>
    </dgm:pt>
    <dgm:pt modelId="{A779330D-75DF-3B43-8799-4CB2E3EE5BCF}" type="pres">
      <dgm:prSet presAssocID="{505452CF-B02A-7E41-9125-A077ED5A5697}" presName="parentText" presStyleLbl="node1" presStyleIdx="2" presStyleCnt="6">
        <dgm:presLayoutVars>
          <dgm:chMax val="0"/>
          <dgm:bulletEnabled val="1"/>
        </dgm:presLayoutVars>
      </dgm:prSet>
      <dgm:spPr/>
    </dgm:pt>
    <dgm:pt modelId="{1306AD7D-B925-1240-8FFC-145B5A947F67}" type="pres">
      <dgm:prSet presAssocID="{505452CF-B02A-7E41-9125-A077ED5A5697}" presName="childText" presStyleLbl="revTx" presStyleIdx="2" presStyleCnt="6">
        <dgm:presLayoutVars>
          <dgm:bulletEnabled val="1"/>
        </dgm:presLayoutVars>
      </dgm:prSet>
      <dgm:spPr/>
    </dgm:pt>
    <dgm:pt modelId="{A6D9D384-80F9-9141-A149-E0B88336E23D}" type="pres">
      <dgm:prSet presAssocID="{9FC0D146-5243-184A-A5B8-016541C40CF9}" presName="parentText" presStyleLbl="node1" presStyleIdx="3" presStyleCnt="6">
        <dgm:presLayoutVars>
          <dgm:chMax val="0"/>
          <dgm:bulletEnabled val="1"/>
        </dgm:presLayoutVars>
      </dgm:prSet>
      <dgm:spPr/>
    </dgm:pt>
    <dgm:pt modelId="{5C12B7F1-F796-E942-B550-840FB0497587}" type="pres">
      <dgm:prSet presAssocID="{9FC0D146-5243-184A-A5B8-016541C40CF9}" presName="childText" presStyleLbl="revTx" presStyleIdx="3" presStyleCnt="6">
        <dgm:presLayoutVars>
          <dgm:bulletEnabled val="1"/>
        </dgm:presLayoutVars>
      </dgm:prSet>
      <dgm:spPr/>
    </dgm:pt>
    <dgm:pt modelId="{18456BBE-769C-0949-9953-65AAB1EF206E}" type="pres">
      <dgm:prSet presAssocID="{EC9AFFE2-B139-5243-8111-50607D6F202A}" presName="parentText" presStyleLbl="node1" presStyleIdx="4" presStyleCnt="6">
        <dgm:presLayoutVars>
          <dgm:chMax val="0"/>
          <dgm:bulletEnabled val="1"/>
        </dgm:presLayoutVars>
      </dgm:prSet>
      <dgm:spPr/>
    </dgm:pt>
    <dgm:pt modelId="{FB3AB30B-80B6-AA47-BB51-8DA3EA79ADA0}" type="pres">
      <dgm:prSet presAssocID="{EC9AFFE2-B139-5243-8111-50607D6F202A}" presName="childText" presStyleLbl="revTx" presStyleIdx="4" presStyleCnt="6">
        <dgm:presLayoutVars>
          <dgm:bulletEnabled val="1"/>
        </dgm:presLayoutVars>
      </dgm:prSet>
      <dgm:spPr/>
    </dgm:pt>
    <dgm:pt modelId="{B5A85DE9-90D2-1949-95EC-AE98EDC2DB62}" type="pres">
      <dgm:prSet presAssocID="{A222D484-C6E1-CA4B-8DDB-44B1DBA50811}" presName="parentText" presStyleLbl="node1" presStyleIdx="5" presStyleCnt="6">
        <dgm:presLayoutVars>
          <dgm:chMax val="0"/>
          <dgm:bulletEnabled val="1"/>
        </dgm:presLayoutVars>
      </dgm:prSet>
      <dgm:spPr/>
    </dgm:pt>
    <dgm:pt modelId="{5012326B-66D6-3E4C-BAE6-FD437069D0CC}" type="pres">
      <dgm:prSet presAssocID="{A222D484-C6E1-CA4B-8DDB-44B1DBA50811}" presName="childText" presStyleLbl="revTx" presStyleIdx="5" presStyleCnt="6">
        <dgm:presLayoutVars>
          <dgm:bulletEnabled val="1"/>
        </dgm:presLayoutVars>
      </dgm:prSet>
      <dgm:spPr/>
    </dgm:pt>
  </dgm:ptLst>
  <dgm:cxnLst>
    <dgm:cxn modelId="{A3D13639-3E6B-6945-BF0A-7AB57545F0DD}" type="presOf" srcId="{D7E71DBE-8A39-9D4B-8E54-3DE739449ADA}" destId="{DADFED67-83F7-1E42-ACB0-89A28C3DC1BA}" srcOrd="0" destOrd="0" presId="urn:microsoft.com/office/officeart/2005/8/layout/vList2"/>
    <dgm:cxn modelId="{3DF5493A-B13C-C846-9568-A46B56072911}" srcId="{41192F41-1142-324F-82DB-D2A61C1FCA3D}" destId="{A222D484-C6E1-CA4B-8DDB-44B1DBA50811}" srcOrd="5" destOrd="0" parTransId="{A6876597-A3E3-EB45-B971-952DB2C5775E}" sibTransId="{15B62BD9-80D4-DA4E-8F4F-4C854A05CA08}"/>
    <dgm:cxn modelId="{9E811E3D-AD33-764D-8D83-1C1AF6224562}" type="presOf" srcId="{EC9AFFE2-B139-5243-8111-50607D6F202A}" destId="{18456BBE-769C-0949-9953-65AAB1EF206E}" srcOrd="0" destOrd="0" presId="urn:microsoft.com/office/officeart/2005/8/layout/vList2"/>
    <dgm:cxn modelId="{49F6EA44-CB28-CA45-A716-86F25E3B675D}" type="presOf" srcId="{E2A7F4A3-539B-814B-A68C-37A750BCDE98}" destId="{1306AD7D-B925-1240-8FFC-145B5A947F67}" srcOrd="0" destOrd="0" presId="urn:microsoft.com/office/officeart/2005/8/layout/vList2"/>
    <dgm:cxn modelId="{41394345-4CE6-174A-9C91-A405056511BF}" srcId="{41192F41-1142-324F-82DB-D2A61C1FCA3D}" destId="{EC9AFFE2-B139-5243-8111-50607D6F202A}" srcOrd="4" destOrd="0" parTransId="{05BAE765-2D9E-1F45-8626-AD1790042AD9}" sibTransId="{1378A716-928B-C94D-8E2B-DA4B840C126E}"/>
    <dgm:cxn modelId="{14D2DA46-5334-6449-96CA-5BC8999D6475}" type="presOf" srcId="{A684968B-610A-1844-B351-5A6B7160590F}" destId="{5C12B7F1-F796-E942-B550-840FB0497587}" srcOrd="0" destOrd="0" presId="urn:microsoft.com/office/officeart/2005/8/layout/vList2"/>
    <dgm:cxn modelId="{EC34CA47-5AED-9B4E-8578-756911903871}" type="presOf" srcId="{E84ECE0A-0068-0C4E-9F42-7180C5EEC06A}" destId="{FB3AB30B-80B6-AA47-BB51-8DA3EA79ADA0}" srcOrd="0" destOrd="0" presId="urn:microsoft.com/office/officeart/2005/8/layout/vList2"/>
    <dgm:cxn modelId="{EE32214B-99B1-B348-8288-164DC341AA92}" srcId="{9FC0D146-5243-184A-A5B8-016541C40CF9}" destId="{A684968B-610A-1844-B351-5A6B7160590F}" srcOrd="0" destOrd="0" parTransId="{BBDA107D-C045-B94E-A7E1-273EB75EB504}" sibTransId="{C75971E0-4304-D64E-B448-480A55F72EA1}"/>
    <dgm:cxn modelId="{51814155-930D-624F-A019-8CACBCA768F4}" srcId="{41192F41-1142-324F-82DB-D2A61C1FCA3D}" destId="{505452CF-B02A-7E41-9125-A077ED5A5697}" srcOrd="2" destOrd="0" parTransId="{A6556138-A49E-A047-88AB-85377EF89C40}" sibTransId="{24AAF0BB-B1FC-8548-A4E3-53C47F3C3A10}"/>
    <dgm:cxn modelId="{C79A065B-E7CF-C44D-894B-899B0FC59D22}" type="presOf" srcId="{A222D484-C6E1-CA4B-8DDB-44B1DBA50811}" destId="{B5A85DE9-90D2-1949-95EC-AE98EDC2DB62}" srcOrd="0" destOrd="0" presId="urn:microsoft.com/office/officeart/2005/8/layout/vList2"/>
    <dgm:cxn modelId="{D24C2366-8AC4-9F4C-B7E7-E068ADDB05EC}" type="presOf" srcId="{7A2A9EC7-302F-5246-8726-0D03014CE819}" destId="{DB80DEE4-6F72-BE4F-B70E-CC8C40DEBCFF}" srcOrd="0" destOrd="0" presId="urn:microsoft.com/office/officeart/2005/8/layout/vList2"/>
    <dgm:cxn modelId="{ED425C72-4E1E-FE49-8430-3D1483344F15}" type="presOf" srcId="{9FC0D146-5243-184A-A5B8-016541C40CF9}" destId="{A6D9D384-80F9-9141-A149-E0B88336E23D}" srcOrd="0" destOrd="0" presId="urn:microsoft.com/office/officeart/2005/8/layout/vList2"/>
    <dgm:cxn modelId="{B8FED98C-0153-2D43-9C9F-A79C30FA9BF4}" srcId="{D7E71DBE-8A39-9D4B-8E54-3DE739449ADA}" destId="{E4290CEC-C354-D946-82C2-2F468973CFBF}" srcOrd="0" destOrd="0" parTransId="{8715F5A2-0F3E-3749-BE5F-7B68A1417D26}" sibTransId="{D8FBA6C3-084D-0346-9EBC-A34D69325341}"/>
    <dgm:cxn modelId="{75040694-9D07-B048-A023-79E96B513378}" srcId="{41192F41-1142-324F-82DB-D2A61C1FCA3D}" destId="{D7E71DBE-8A39-9D4B-8E54-3DE739449ADA}" srcOrd="1" destOrd="0" parTransId="{4F1A2C57-6EA2-7D46-9125-A7669EE19D01}" sibTransId="{1AF9AB6D-6AE0-B14A-A215-F25BF34BD0A8}"/>
    <dgm:cxn modelId="{8DB97B9E-ED0C-464C-9AF4-03AE3CE2DF05}" type="presOf" srcId="{E4290CEC-C354-D946-82C2-2F468973CFBF}" destId="{FB40E414-6702-4945-B6CD-7E01EB583505}" srcOrd="0" destOrd="0" presId="urn:microsoft.com/office/officeart/2005/8/layout/vList2"/>
    <dgm:cxn modelId="{41DDE2A2-E6F7-5E4A-9003-B0E2392B4A29}" srcId="{5681003A-DED6-9B48-A5CF-FA86630E8E34}" destId="{7A2A9EC7-302F-5246-8726-0D03014CE819}" srcOrd="0" destOrd="0" parTransId="{E4FF5F99-8D11-E745-BAC0-7F56C1834538}" sibTransId="{57121B9B-6EE8-7E40-9AB1-7842971ED25A}"/>
    <dgm:cxn modelId="{37069FA3-0B58-934B-BF28-5D35E6A7E1E6}" srcId="{EC9AFFE2-B139-5243-8111-50607D6F202A}" destId="{E84ECE0A-0068-0C4E-9F42-7180C5EEC06A}" srcOrd="0" destOrd="0" parTransId="{7D06678B-C416-1940-BB5C-0113BAFC3778}" sibTransId="{FE7062E3-0B60-804B-A53B-08984B27639E}"/>
    <dgm:cxn modelId="{92CBBDA9-8E9A-BC4D-8EF3-B3137B87F903}" type="presOf" srcId="{505452CF-B02A-7E41-9125-A077ED5A5697}" destId="{A779330D-75DF-3B43-8799-4CB2E3EE5BCF}" srcOrd="0" destOrd="0" presId="urn:microsoft.com/office/officeart/2005/8/layout/vList2"/>
    <dgm:cxn modelId="{68421CB6-6714-DE4D-8BDC-F53E0CD6D5D3}" srcId="{41192F41-1142-324F-82DB-D2A61C1FCA3D}" destId="{9FC0D146-5243-184A-A5B8-016541C40CF9}" srcOrd="3" destOrd="0" parTransId="{C2E9BEC7-DB77-B94D-8407-D852DF647239}" sibTransId="{7E61A1E0-8469-8A42-8518-405E40A016E7}"/>
    <dgm:cxn modelId="{9D7839C7-FAE6-BC4F-ADF9-4BC5D75DC087}" type="presOf" srcId="{7EA25476-C0F5-854A-BD39-95DC68FE37D4}" destId="{5012326B-66D6-3E4C-BAE6-FD437069D0CC}" srcOrd="0" destOrd="0" presId="urn:microsoft.com/office/officeart/2005/8/layout/vList2"/>
    <dgm:cxn modelId="{01225DC7-3870-B740-9C1A-D128DE0EE8FF}" type="presOf" srcId="{5681003A-DED6-9B48-A5CF-FA86630E8E34}" destId="{F1D98D90-77D4-754D-B674-EE3C123CF6F7}" srcOrd="0" destOrd="0" presId="urn:microsoft.com/office/officeart/2005/8/layout/vList2"/>
    <dgm:cxn modelId="{5488F0CC-C3C1-A340-BB9F-8D6DF79A287E}" type="presOf" srcId="{41192F41-1142-324F-82DB-D2A61C1FCA3D}" destId="{BA36554B-DB6C-5844-952D-E1B667B336D4}" srcOrd="0" destOrd="0" presId="urn:microsoft.com/office/officeart/2005/8/layout/vList2"/>
    <dgm:cxn modelId="{20349BD1-C0FD-2943-B164-74D7D5C41BCC}" srcId="{A222D484-C6E1-CA4B-8DDB-44B1DBA50811}" destId="{7EA25476-C0F5-854A-BD39-95DC68FE37D4}" srcOrd="0" destOrd="0" parTransId="{8E49B21C-48A9-E14B-A221-A551920E2448}" sibTransId="{15355FC9-1232-8847-AC95-457EDFB1DEF0}"/>
    <dgm:cxn modelId="{1A08D5DE-4EA2-B646-87F4-4D445034B8BF}" srcId="{505452CF-B02A-7E41-9125-A077ED5A5697}" destId="{E2A7F4A3-539B-814B-A68C-37A750BCDE98}" srcOrd="0" destOrd="0" parTransId="{B3336F41-82F2-E840-8DD0-E47D3FE0D6AE}" sibTransId="{BA3F9FA3-3374-5F4A-BFA7-370D1BE2BD75}"/>
    <dgm:cxn modelId="{589CDCF1-0124-5942-83DE-7AE67705E6B0}" srcId="{41192F41-1142-324F-82DB-D2A61C1FCA3D}" destId="{5681003A-DED6-9B48-A5CF-FA86630E8E34}" srcOrd="0" destOrd="0" parTransId="{FF6A01DE-A6A3-C246-A4BE-8ACDAF45ECB8}" sibTransId="{4A8C5874-E93F-214E-938D-43C668414031}"/>
    <dgm:cxn modelId="{7CD7494E-1E68-F047-AE82-316DECECA1A7}" type="presParOf" srcId="{BA36554B-DB6C-5844-952D-E1B667B336D4}" destId="{F1D98D90-77D4-754D-B674-EE3C123CF6F7}" srcOrd="0" destOrd="0" presId="urn:microsoft.com/office/officeart/2005/8/layout/vList2"/>
    <dgm:cxn modelId="{7311A79A-6F61-D844-8AC6-F745DC3DA924}" type="presParOf" srcId="{BA36554B-DB6C-5844-952D-E1B667B336D4}" destId="{DB80DEE4-6F72-BE4F-B70E-CC8C40DEBCFF}" srcOrd="1" destOrd="0" presId="urn:microsoft.com/office/officeart/2005/8/layout/vList2"/>
    <dgm:cxn modelId="{831F4F13-391D-ED49-8C4F-D0AA287F854D}" type="presParOf" srcId="{BA36554B-DB6C-5844-952D-E1B667B336D4}" destId="{DADFED67-83F7-1E42-ACB0-89A28C3DC1BA}" srcOrd="2" destOrd="0" presId="urn:microsoft.com/office/officeart/2005/8/layout/vList2"/>
    <dgm:cxn modelId="{24D5B121-23D2-A841-BE21-E6CF9E1AA951}" type="presParOf" srcId="{BA36554B-DB6C-5844-952D-E1B667B336D4}" destId="{FB40E414-6702-4945-B6CD-7E01EB583505}" srcOrd="3" destOrd="0" presId="urn:microsoft.com/office/officeart/2005/8/layout/vList2"/>
    <dgm:cxn modelId="{43604AE2-4236-7A4B-9EA3-BECC0B9D798B}" type="presParOf" srcId="{BA36554B-DB6C-5844-952D-E1B667B336D4}" destId="{A779330D-75DF-3B43-8799-4CB2E3EE5BCF}" srcOrd="4" destOrd="0" presId="urn:microsoft.com/office/officeart/2005/8/layout/vList2"/>
    <dgm:cxn modelId="{4BF537EE-CB04-8E46-8C0D-827054CA7A7C}" type="presParOf" srcId="{BA36554B-DB6C-5844-952D-E1B667B336D4}" destId="{1306AD7D-B925-1240-8FFC-145B5A947F67}" srcOrd="5" destOrd="0" presId="urn:microsoft.com/office/officeart/2005/8/layout/vList2"/>
    <dgm:cxn modelId="{D235061D-D511-0746-87C1-3C64EB55035D}" type="presParOf" srcId="{BA36554B-DB6C-5844-952D-E1B667B336D4}" destId="{A6D9D384-80F9-9141-A149-E0B88336E23D}" srcOrd="6" destOrd="0" presId="urn:microsoft.com/office/officeart/2005/8/layout/vList2"/>
    <dgm:cxn modelId="{562864F0-A1FF-C943-A39E-E9F5C2022088}" type="presParOf" srcId="{BA36554B-DB6C-5844-952D-E1B667B336D4}" destId="{5C12B7F1-F796-E942-B550-840FB0497587}" srcOrd="7" destOrd="0" presId="urn:microsoft.com/office/officeart/2005/8/layout/vList2"/>
    <dgm:cxn modelId="{E2F92713-1702-054F-89F1-80BF5F3D8477}" type="presParOf" srcId="{BA36554B-DB6C-5844-952D-E1B667B336D4}" destId="{18456BBE-769C-0949-9953-65AAB1EF206E}" srcOrd="8" destOrd="0" presId="urn:microsoft.com/office/officeart/2005/8/layout/vList2"/>
    <dgm:cxn modelId="{216FBA34-59CF-5E45-8F70-257C7FAA8620}" type="presParOf" srcId="{BA36554B-DB6C-5844-952D-E1B667B336D4}" destId="{FB3AB30B-80B6-AA47-BB51-8DA3EA79ADA0}" srcOrd="9" destOrd="0" presId="urn:microsoft.com/office/officeart/2005/8/layout/vList2"/>
    <dgm:cxn modelId="{A016C19D-0B16-BA43-B02C-5C1C60D5F977}" type="presParOf" srcId="{BA36554B-DB6C-5844-952D-E1B667B336D4}" destId="{B5A85DE9-90D2-1949-95EC-AE98EDC2DB62}" srcOrd="10" destOrd="0" presId="urn:microsoft.com/office/officeart/2005/8/layout/vList2"/>
    <dgm:cxn modelId="{4F2B1805-98C8-2B4E-8352-CB6D57DCEDA5}" type="presParOf" srcId="{BA36554B-DB6C-5844-952D-E1B667B336D4}" destId="{5012326B-66D6-3E4C-BAE6-FD437069D0CC}"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DB2D1D-0462-FE4F-BF8D-AFDB708E81C4}"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1566F9FD-2880-2C44-AD65-93CB18BF40B7}">
      <dgm:prSet/>
      <dgm:spPr/>
      <dgm:t>
        <a:bodyPr/>
        <a:lstStyle/>
        <a:p>
          <a:r>
            <a:rPr lang="en-US"/>
            <a:t>Confidentiality</a:t>
          </a:r>
        </a:p>
      </dgm:t>
    </dgm:pt>
    <dgm:pt modelId="{248C8F33-0E71-9A4E-877E-D4454A0D54F2}" type="parTrans" cxnId="{42DD6D2D-0078-3A43-85D5-2A983F428907}">
      <dgm:prSet/>
      <dgm:spPr/>
      <dgm:t>
        <a:bodyPr/>
        <a:lstStyle/>
        <a:p>
          <a:endParaRPr lang="en-US"/>
        </a:p>
      </dgm:t>
    </dgm:pt>
    <dgm:pt modelId="{8A51AF38-8886-1C46-9DF6-3FE3A6FB75B1}" type="sibTrans" cxnId="{42DD6D2D-0078-3A43-85D5-2A983F428907}">
      <dgm:prSet/>
      <dgm:spPr/>
      <dgm:t>
        <a:bodyPr/>
        <a:lstStyle/>
        <a:p>
          <a:endParaRPr lang="en-US"/>
        </a:p>
      </dgm:t>
    </dgm:pt>
    <dgm:pt modelId="{2F73A9A7-F5D7-D140-B8CB-0F9D6C196D68}">
      <dgm:prSet/>
      <dgm:spPr/>
      <dgm:t>
        <a:bodyPr/>
        <a:lstStyle/>
        <a:p>
          <a:r>
            <a:rPr lang="en-US"/>
            <a:t>defined by the International Organization for Standardization in ISO/IEC 27002 as “ensuring that information is accessible only to those authorized to have access.”</a:t>
          </a:r>
        </a:p>
      </dgm:t>
    </dgm:pt>
    <dgm:pt modelId="{19B30B69-713E-D042-8CD6-1D5371C3BFF4}" type="parTrans" cxnId="{914548C8-016A-7340-9B93-1CD906A65830}">
      <dgm:prSet/>
      <dgm:spPr/>
      <dgm:t>
        <a:bodyPr/>
        <a:lstStyle/>
        <a:p>
          <a:endParaRPr lang="en-US"/>
        </a:p>
      </dgm:t>
    </dgm:pt>
    <dgm:pt modelId="{2EA1257B-B791-324C-A82F-90D49C9A925F}" type="sibTrans" cxnId="{914548C8-016A-7340-9B93-1CD906A65830}">
      <dgm:prSet/>
      <dgm:spPr/>
      <dgm:t>
        <a:bodyPr/>
        <a:lstStyle/>
        <a:p>
          <a:endParaRPr lang="en-US"/>
        </a:p>
      </dgm:t>
    </dgm:pt>
    <dgm:pt modelId="{787C9F93-71E2-3E4A-B658-58E3B406284F}">
      <dgm:prSet/>
      <dgm:spPr/>
      <dgm:t>
        <a:bodyPr/>
        <a:lstStyle/>
        <a:p>
          <a:r>
            <a:rPr lang="en-US"/>
            <a:t>confidentiality breach primarily means eavesdropping on information somewhere between the source (e.g., sensor) and the receiver (e.g., personal computer, physician’s computer, hospital server) or unauthorized access to stored information</a:t>
          </a:r>
        </a:p>
      </dgm:t>
    </dgm:pt>
    <dgm:pt modelId="{AF3B3130-E39B-3248-B88C-BD0414596086}" type="parTrans" cxnId="{251165C5-AB3E-9A4A-9C9D-BDFF78866D8F}">
      <dgm:prSet/>
      <dgm:spPr/>
      <dgm:t>
        <a:bodyPr/>
        <a:lstStyle/>
        <a:p>
          <a:endParaRPr lang="en-US"/>
        </a:p>
      </dgm:t>
    </dgm:pt>
    <dgm:pt modelId="{73F280BB-1AE1-E54A-A927-2F29A3CA7E8B}" type="sibTrans" cxnId="{251165C5-AB3E-9A4A-9C9D-BDFF78866D8F}">
      <dgm:prSet/>
      <dgm:spPr/>
      <dgm:t>
        <a:bodyPr/>
        <a:lstStyle/>
        <a:p>
          <a:endParaRPr lang="en-US"/>
        </a:p>
      </dgm:t>
    </dgm:pt>
    <dgm:pt modelId="{4DB1E694-B527-3643-89D6-F27FC8CE5CB3}">
      <dgm:prSet/>
      <dgm:spPr/>
      <dgm:t>
        <a:bodyPr/>
        <a:lstStyle/>
        <a:p>
          <a:r>
            <a:rPr lang="en-US"/>
            <a:t>Integrity</a:t>
          </a:r>
        </a:p>
      </dgm:t>
    </dgm:pt>
    <dgm:pt modelId="{1DAE8E54-5A61-D242-8343-70B481B3D717}" type="parTrans" cxnId="{7182C37B-21BC-4047-9E49-7CC9B353020B}">
      <dgm:prSet/>
      <dgm:spPr/>
      <dgm:t>
        <a:bodyPr/>
        <a:lstStyle/>
        <a:p>
          <a:endParaRPr lang="en-US"/>
        </a:p>
      </dgm:t>
    </dgm:pt>
    <dgm:pt modelId="{3CF307A7-7138-FA41-B51C-582296FE59D3}" type="sibTrans" cxnId="{7182C37B-21BC-4047-9E49-7CC9B353020B}">
      <dgm:prSet/>
      <dgm:spPr/>
      <dgm:t>
        <a:bodyPr/>
        <a:lstStyle/>
        <a:p>
          <a:endParaRPr lang="en-US"/>
        </a:p>
      </dgm:t>
    </dgm:pt>
    <dgm:pt modelId="{00AC149F-688D-8D43-82D0-40E07B17E0C9}">
      <dgm:prSet/>
      <dgm:spPr/>
      <dgm:t>
        <a:bodyPr/>
        <a:lstStyle/>
        <a:p>
          <a:r>
            <a:rPr lang="en-US"/>
            <a:t>Aka authenticity: data is not modified or deleted without authorization. </a:t>
          </a:r>
        </a:p>
      </dgm:t>
    </dgm:pt>
    <dgm:pt modelId="{1EBF2ECE-8A8A-0147-8F60-C98B7753528B}" type="parTrans" cxnId="{F0F59A7C-D134-8B4B-82A1-9B81C7983912}">
      <dgm:prSet/>
      <dgm:spPr/>
      <dgm:t>
        <a:bodyPr/>
        <a:lstStyle/>
        <a:p>
          <a:endParaRPr lang="en-US"/>
        </a:p>
      </dgm:t>
    </dgm:pt>
    <dgm:pt modelId="{AA92156B-D9A7-9741-B9D1-0DF3FFE175A6}" type="sibTrans" cxnId="{F0F59A7C-D134-8B4B-82A1-9B81C7983912}">
      <dgm:prSet/>
      <dgm:spPr/>
      <dgm:t>
        <a:bodyPr/>
        <a:lstStyle/>
        <a:p>
          <a:endParaRPr lang="en-US"/>
        </a:p>
      </dgm:t>
    </dgm:pt>
    <dgm:pt modelId="{8415ECD1-B8BB-8B45-B35E-72C212430EEF}">
      <dgm:prSet/>
      <dgm:spPr/>
      <dgm:t>
        <a:bodyPr/>
        <a:lstStyle/>
        <a:p>
          <a:r>
            <a:rPr lang="en-US"/>
            <a:t>Integrity is violated when information is changed by a user that is not authorized to do so (directly on the devices e.g., because of a virus or on the way from information source to receiver)</a:t>
          </a:r>
        </a:p>
      </dgm:t>
    </dgm:pt>
    <dgm:pt modelId="{C0CBE33B-0DEF-E547-94F7-472317B9F7DA}" type="parTrans" cxnId="{ED12A149-1A14-C548-8C31-5F89FBB6D4D1}">
      <dgm:prSet/>
      <dgm:spPr/>
      <dgm:t>
        <a:bodyPr/>
        <a:lstStyle/>
        <a:p>
          <a:endParaRPr lang="en-US"/>
        </a:p>
      </dgm:t>
    </dgm:pt>
    <dgm:pt modelId="{57448AF8-33A1-4B42-A622-2942658C18B5}" type="sibTrans" cxnId="{ED12A149-1A14-C548-8C31-5F89FBB6D4D1}">
      <dgm:prSet/>
      <dgm:spPr/>
      <dgm:t>
        <a:bodyPr/>
        <a:lstStyle/>
        <a:p>
          <a:endParaRPr lang="en-US"/>
        </a:p>
      </dgm:t>
    </dgm:pt>
    <dgm:pt modelId="{C9AE9618-159B-D147-9018-9631C5D137D9}">
      <dgm:prSet/>
      <dgm:spPr/>
      <dgm:t>
        <a:bodyPr/>
        <a:lstStyle/>
        <a:p>
          <a:r>
            <a:rPr lang="en-US"/>
            <a:t>Authentication technologies help ensure that the original data is not altered or deleted during the transfer. They also provide technological means to check if the data came from the right sender and not from a sender that only pretends to be the sender (electronic signatures and certificates).</a:t>
          </a:r>
        </a:p>
      </dgm:t>
    </dgm:pt>
    <dgm:pt modelId="{A3D1BFA6-5B37-854D-8EC3-0C9CA30C4BBF}" type="parTrans" cxnId="{72ACCBEE-9B0C-584F-A4B3-D68153FD4774}">
      <dgm:prSet/>
      <dgm:spPr/>
      <dgm:t>
        <a:bodyPr/>
        <a:lstStyle/>
        <a:p>
          <a:endParaRPr lang="en-US"/>
        </a:p>
      </dgm:t>
    </dgm:pt>
    <dgm:pt modelId="{17A6C09F-33BE-6C41-8468-A324B7D9AF5E}" type="sibTrans" cxnId="{72ACCBEE-9B0C-584F-A4B3-D68153FD4774}">
      <dgm:prSet/>
      <dgm:spPr/>
      <dgm:t>
        <a:bodyPr/>
        <a:lstStyle/>
        <a:p>
          <a:endParaRPr lang="en-US"/>
        </a:p>
      </dgm:t>
    </dgm:pt>
    <dgm:pt modelId="{630A0E6A-A34E-6144-93F3-CACD6B0E4F0B}">
      <dgm:prSet/>
      <dgm:spPr/>
      <dgm:t>
        <a:bodyPr/>
        <a:lstStyle/>
        <a:p>
          <a:r>
            <a:rPr lang="en-US"/>
            <a:t>Availability </a:t>
          </a:r>
        </a:p>
      </dgm:t>
    </dgm:pt>
    <dgm:pt modelId="{761059FF-260B-1A49-B17F-B3A0A42E1259}" type="parTrans" cxnId="{14424A81-68DF-1F42-A0C1-448DB59DA25A}">
      <dgm:prSet/>
      <dgm:spPr/>
      <dgm:t>
        <a:bodyPr/>
        <a:lstStyle/>
        <a:p>
          <a:endParaRPr lang="en-US"/>
        </a:p>
      </dgm:t>
    </dgm:pt>
    <dgm:pt modelId="{8EB9BF69-745D-BF46-8CE1-FB1B69001D4D}" type="sibTrans" cxnId="{14424A81-68DF-1F42-A0C1-448DB59DA25A}">
      <dgm:prSet/>
      <dgm:spPr/>
      <dgm:t>
        <a:bodyPr/>
        <a:lstStyle/>
        <a:p>
          <a:endParaRPr lang="en-US"/>
        </a:p>
      </dgm:t>
    </dgm:pt>
    <dgm:pt modelId="{ECCFA720-C68C-1948-BF26-13D2A0BD7A65}">
      <dgm:prSet/>
      <dgm:spPr/>
      <dgm:t>
        <a:bodyPr/>
        <a:lstStyle/>
        <a:p>
          <a:r>
            <a:rPr lang="en-US"/>
            <a:t>The information is available when it is needed by authorized users.</a:t>
          </a:r>
        </a:p>
      </dgm:t>
    </dgm:pt>
    <dgm:pt modelId="{2633D8E3-5443-0E48-99C9-B3F7F49974D6}" type="parTrans" cxnId="{04F9C973-0297-DE42-B38F-23004A69EE9A}">
      <dgm:prSet/>
      <dgm:spPr/>
      <dgm:t>
        <a:bodyPr/>
        <a:lstStyle/>
        <a:p>
          <a:endParaRPr lang="en-US"/>
        </a:p>
      </dgm:t>
    </dgm:pt>
    <dgm:pt modelId="{DABADB43-E754-E64E-BB1D-28766015F152}" type="sibTrans" cxnId="{04F9C973-0297-DE42-B38F-23004A69EE9A}">
      <dgm:prSet/>
      <dgm:spPr/>
      <dgm:t>
        <a:bodyPr/>
        <a:lstStyle/>
        <a:p>
          <a:endParaRPr lang="en-US"/>
        </a:p>
      </dgm:t>
    </dgm:pt>
    <dgm:pt modelId="{FEAEBA34-E560-FB4F-BB89-39C50CC6077A}">
      <dgm:prSet/>
      <dgm:spPr/>
      <dgm:t>
        <a:bodyPr/>
        <a:lstStyle/>
        <a:p>
          <a:r>
            <a:rPr lang="en-US"/>
            <a:t>Non repudiation</a:t>
          </a:r>
        </a:p>
      </dgm:t>
    </dgm:pt>
    <dgm:pt modelId="{825333FE-DD87-6446-B412-010AF7173041}" type="parTrans" cxnId="{8CB7A761-A1B7-B541-9507-3E821AE38706}">
      <dgm:prSet/>
      <dgm:spPr/>
      <dgm:t>
        <a:bodyPr/>
        <a:lstStyle/>
        <a:p>
          <a:endParaRPr lang="en-US"/>
        </a:p>
      </dgm:t>
    </dgm:pt>
    <dgm:pt modelId="{3FFBC484-674F-FC48-BD9B-BD6067FFC805}" type="sibTrans" cxnId="{8CB7A761-A1B7-B541-9507-3E821AE38706}">
      <dgm:prSet/>
      <dgm:spPr/>
      <dgm:t>
        <a:bodyPr/>
        <a:lstStyle/>
        <a:p>
          <a:endParaRPr lang="en-US"/>
        </a:p>
      </dgm:t>
    </dgm:pt>
    <dgm:pt modelId="{DE55CF89-C503-B04B-A7E6-CC93128A4686}">
      <dgm:prSet/>
      <dgm:spPr/>
      <dgm:t>
        <a:bodyPr/>
        <a:lstStyle/>
        <a:p>
          <a:r>
            <a:rPr lang="en-US"/>
            <a:t>undeniable and immutable account about where the received information originates, where it is going, who is requesting it, and who is providing it, in such a way that no entity can deny what its contribution was to the overall activity. </a:t>
          </a:r>
        </a:p>
      </dgm:t>
    </dgm:pt>
    <dgm:pt modelId="{19CBF50F-B416-B143-A3B2-0788945F7274}" type="parTrans" cxnId="{4E3223AD-BA15-E94E-A2C5-B6D7434E24CA}">
      <dgm:prSet/>
      <dgm:spPr/>
      <dgm:t>
        <a:bodyPr/>
        <a:lstStyle/>
        <a:p>
          <a:endParaRPr lang="en-US"/>
        </a:p>
      </dgm:t>
    </dgm:pt>
    <dgm:pt modelId="{B010A52F-7A4A-C946-A03F-85AE50FD4945}" type="sibTrans" cxnId="{4E3223AD-BA15-E94E-A2C5-B6D7434E24CA}">
      <dgm:prSet/>
      <dgm:spPr/>
      <dgm:t>
        <a:bodyPr/>
        <a:lstStyle/>
        <a:p>
          <a:endParaRPr lang="en-US"/>
        </a:p>
      </dgm:t>
    </dgm:pt>
    <dgm:pt modelId="{0A71C723-CC09-9145-B395-11181F35AC62}">
      <dgm:prSet/>
      <dgm:spPr/>
      <dgm:t>
        <a:bodyPr/>
        <a:lstStyle/>
        <a:p>
          <a:r>
            <a:rPr lang="en-US"/>
            <a:t>Non-repudiation can be achieved through electronic signatures and audit trails.</a:t>
          </a:r>
        </a:p>
      </dgm:t>
    </dgm:pt>
    <dgm:pt modelId="{5A96CC38-9AE1-4145-A6B7-6AB2D1ADFAAF}" type="parTrans" cxnId="{6C3736C5-5EDE-8346-B9EF-C9B4211C1400}">
      <dgm:prSet/>
      <dgm:spPr/>
      <dgm:t>
        <a:bodyPr/>
        <a:lstStyle/>
        <a:p>
          <a:endParaRPr lang="en-US"/>
        </a:p>
      </dgm:t>
    </dgm:pt>
    <dgm:pt modelId="{2FD91B3D-00A0-0B41-95B4-B320995BBE57}" type="sibTrans" cxnId="{6C3736C5-5EDE-8346-B9EF-C9B4211C1400}">
      <dgm:prSet/>
      <dgm:spPr/>
      <dgm:t>
        <a:bodyPr/>
        <a:lstStyle/>
        <a:p>
          <a:endParaRPr lang="en-US"/>
        </a:p>
      </dgm:t>
    </dgm:pt>
    <dgm:pt modelId="{9C392B03-72E1-D048-8578-9DE4DC9199AD}" type="pres">
      <dgm:prSet presAssocID="{2CDB2D1D-0462-FE4F-BF8D-AFDB708E81C4}" presName="linear" presStyleCnt="0">
        <dgm:presLayoutVars>
          <dgm:animLvl val="lvl"/>
          <dgm:resizeHandles val="exact"/>
        </dgm:presLayoutVars>
      </dgm:prSet>
      <dgm:spPr/>
    </dgm:pt>
    <dgm:pt modelId="{346B50AB-2114-3246-8244-7F092FD10A67}" type="pres">
      <dgm:prSet presAssocID="{1566F9FD-2880-2C44-AD65-93CB18BF40B7}" presName="parentText" presStyleLbl="node1" presStyleIdx="0" presStyleCnt="4">
        <dgm:presLayoutVars>
          <dgm:chMax val="0"/>
          <dgm:bulletEnabled val="1"/>
        </dgm:presLayoutVars>
      </dgm:prSet>
      <dgm:spPr/>
    </dgm:pt>
    <dgm:pt modelId="{47B9824D-ED96-E74F-843E-ABC7D2845D31}" type="pres">
      <dgm:prSet presAssocID="{1566F9FD-2880-2C44-AD65-93CB18BF40B7}" presName="childText" presStyleLbl="revTx" presStyleIdx="0" presStyleCnt="4">
        <dgm:presLayoutVars>
          <dgm:bulletEnabled val="1"/>
        </dgm:presLayoutVars>
      </dgm:prSet>
      <dgm:spPr/>
    </dgm:pt>
    <dgm:pt modelId="{4542E35D-A71D-734D-9068-750554E7E215}" type="pres">
      <dgm:prSet presAssocID="{4DB1E694-B527-3643-89D6-F27FC8CE5CB3}" presName="parentText" presStyleLbl="node1" presStyleIdx="1" presStyleCnt="4">
        <dgm:presLayoutVars>
          <dgm:chMax val="0"/>
          <dgm:bulletEnabled val="1"/>
        </dgm:presLayoutVars>
      </dgm:prSet>
      <dgm:spPr/>
    </dgm:pt>
    <dgm:pt modelId="{918AE4D8-57DA-8B45-91F0-8A871021B37F}" type="pres">
      <dgm:prSet presAssocID="{4DB1E694-B527-3643-89D6-F27FC8CE5CB3}" presName="childText" presStyleLbl="revTx" presStyleIdx="1" presStyleCnt="4">
        <dgm:presLayoutVars>
          <dgm:bulletEnabled val="1"/>
        </dgm:presLayoutVars>
      </dgm:prSet>
      <dgm:spPr/>
    </dgm:pt>
    <dgm:pt modelId="{0963B048-2513-6B49-BA6F-EAA0758E531C}" type="pres">
      <dgm:prSet presAssocID="{630A0E6A-A34E-6144-93F3-CACD6B0E4F0B}" presName="parentText" presStyleLbl="node1" presStyleIdx="2" presStyleCnt="4">
        <dgm:presLayoutVars>
          <dgm:chMax val="0"/>
          <dgm:bulletEnabled val="1"/>
        </dgm:presLayoutVars>
      </dgm:prSet>
      <dgm:spPr/>
    </dgm:pt>
    <dgm:pt modelId="{6B4FC473-2476-4744-819B-37B3CCC6917C}" type="pres">
      <dgm:prSet presAssocID="{630A0E6A-A34E-6144-93F3-CACD6B0E4F0B}" presName="childText" presStyleLbl="revTx" presStyleIdx="2" presStyleCnt="4">
        <dgm:presLayoutVars>
          <dgm:bulletEnabled val="1"/>
        </dgm:presLayoutVars>
      </dgm:prSet>
      <dgm:spPr/>
    </dgm:pt>
    <dgm:pt modelId="{BE86E4A4-2C65-0848-AF70-04C6A6B19C1B}" type="pres">
      <dgm:prSet presAssocID="{FEAEBA34-E560-FB4F-BB89-39C50CC6077A}" presName="parentText" presStyleLbl="node1" presStyleIdx="3" presStyleCnt="4">
        <dgm:presLayoutVars>
          <dgm:chMax val="0"/>
          <dgm:bulletEnabled val="1"/>
        </dgm:presLayoutVars>
      </dgm:prSet>
      <dgm:spPr/>
    </dgm:pt>
    <dgm:pt modelId="{1E675FEF-5BB8-1847-818C-2501EAA8CDC2}" type="pres">
      <dgm:prSet presAssocID="{FEAEBA34-E560-FB4F-BB89-39C50CC6077A}" presName="childText" presStyleLbl="revTx" presStyleIdx="3" presStyleCnt="4">
        <dgm:presLayoutVars>
          <dgm:bulletEnabled val="1"/>
        </dgm:presLayoutVars>
      </dgm:prSet>
      <dgm:spPr/>
    </dgm:pt>
  </dgm:ptLst>
  <dgm:cxnLst>
    <dgm:cxn modelId="{15802E05-955B-D543-B768-70C6B4E02107}" type="presOf" srcId="{0A71C723-CC09-9145-B395-11181F35AC62}" destId="{1E675FEF-5BB8-1847-818C-2501EAA8CDC2}" srcOrd="0" destOrd="1" presId="urn:microsoft.com/office/officeart/2005/8/layout/vList2"/>
    <dgm:cxn modelId="{15479E1A-3282-734D-A073-BC4F8B39FDE5}" type="presOf" srcId="{FEAEBA34-E560-FB4F-BB89-39C50CC6077A}" destId="{BE86E4A4-2C65-0848-AF70-04C6A6B19C1B}" srcOrd="0" destOrd="0" presId="urn:microsoft.com/office/officeart/2005/8/layout/vList2"/>
    <dgm:cxn modelId="{DFE0D026-8C28-EF4F-AFC8-9B4E7498C8B4}" type="presOf" srcId="{C9AE9618-159B-D147-9018-9631C5D137D9}" destId="{918AE4D8-57DA-8B45-91F0-8A871021B37F}" srcOrd="0" destOrd="2" presId="urn:microsoft.com/office/officeart/2005/8/layout/vList2"/>
    <dgm:cxn modelId="{42DD6D2D-0078-3A43-85D5-2A983F428907}" srcId="{2CDB2D1D-0462-FE4F-BF8D-AFDB708E81C4}" destId="{1566F9FD-2880-2C44-AD65-93CB18BF40B7}" srcOrd="0" destOrd="0" parTransId="{248C8F33-0E71-9A4E-877E-D4454A0D54F2}" sibTransId="{8A51AF38-8886-1C46-9DF6-3FE3A6FB75B1}"/>
    <dgm:cxn modelId="{2BDDA33F-8C43-9645-97CD-AA7B7923441A}" type="presOf" srcId="{DE55CF89-C503-B04B-A7E6-CC93128A4686}" destId="{1E675FEF-5BB8-1847-818C-2501EAA8CDC2}" srcOrd="0" destOrd="0" presId="urn:microsoft.com/office/officeart/2005/8/layout/vList2"/>
    <dgm:cxn modelId="{ED12A149-1A14-C548-8C31-5F89FBB6D4D1}" srcId="{4DB1E694-B527-3643-89D6-F27FC8CE5CB3}" destId="{8415ECD1-B8BB-8B45-B35E-72C212430EEF}" srcOrd="1" destOrd="0" parTransId="{C0CBE33B-0DEF-E547-94F7-472317B9F7DA}" sibTransId="{57448AF8-33A1-4B42-A622-2942658C18B5}"/>
    <dgm:cxn modelId="{FE07EA4D-E49E-8841-B9DF-8A6ED08A6F55}" type="presOf" srcId="{00AC149F-688D-8D43-82D0-40E07B17E0C9}" destId="{918AE4D8-57DA-8B45-91F0-8A871021B37F}" srcOrd="0" destOrd="0" presId="urn:microsoft.com/office/officeart/2005/8/layout/vList2"/>
    <dgm:cxn modelId="{9C91FA5F-8084-4C45-B03B-520190A85F30}" type="presOf" srcId="{ECCFA720-C68C-1948-BF26-13D2A0BD7A65}" destId="{6B4FC473-2476-4744-819B-37B3CCC6917C}" srcOrd="0" destOrd="0" presId="urn:microsoft.com/office/officeart/2005/8/layout/vList2"/>
    <dgm:cxn modelId="{8CB7A761-A1B7-B541-9507-3E821AE38706}" srcId="{2CDB2D1D-0462-FE4F-BF8D-AFDB708E81C4}" destId="{FEAEBA34-E560-FB4F-BB89-39C50CC6077A}" srcOrd="3" destOrd="0" parTransId="{825333FE-DD87-6446-B412-010AF7173041}" sibTransId="{3FFBC484-674F-FC48-BD9B-BD6067FFC805}"/>
    <dgm:cxn modelId="{252C3362-F673-3747-8002-19C5743165A3}" type="presOf" srcId="{787C9F93-71E2-3E4A-B658-58E3B406284F}" destId="{47B9824D-ED96-E74F-843E-ABC7D2845D31}" srcOrd="0" destOrd="1" presId="urn:microsoft.com/office/officeart/2005/8/layout/vList2"/>
    <dgm:cxn modelId="{04F9C973-0297-DE42-B38F-23004A69EE9A}" srcId="{630A0E6A-A34E-6144-93F3-CACD6B0E4F0B}" destId="{ECCFA720-C68C-1948-BF26-13D2A0BD7A65}" srcOrd="0" destOrd="0" parTransId="{2633D8E3-5443-0E48-99C9-B3F7F49974D6}" sibTransId="{DABADB43-E754-E64E-BB1D-28766015F152}"/>
    <dgm:cxn modelId="{334F9379-BA2A-D041-8DEA-EDA65C3E3292}" type="presOf" srcId="{8415ECD1-B8BB-8B45-B35E-72C212430EEF}" destId="{918AE4D8-57DA-8B45-91F0-8A871021B37F}" srcOrd="0" destOrd="1" presId="urn:microsoft.com/office/officeart/2005/8/layout/vList2"/>
    <dgm:cxn modelId="{F1BB377B-3137-454C-9B6F-5DD609CFF6BF}" type="presOf" srcId="{2CDB2D1D-0462-FE4F-BF8D-AFDB708E81C4}" destId="{9C392B03-72E1-D048-8578-9DE4DC9199AD}" srcOrd="0" destOrd="0" presId="urn:microsoft.com/office/officeart/2005/8/layout/vList2"/>
    <dgm:cxn modelId="{7182C37B-21BC-4047-9E49-7CC9B353020B}" srcId="{2CDB2D1D-0462-FE4F-BF8D-AFDB708E81C4}" destId="{4DB1E694-B527-3643-89D6-F27FC8CE5CB3}" srcOrd="1" destOrd="0" parTransId="{1DAE8E54-5A61-D242-8343-70B481B3D717}" sibTransId="{3CF307A7-7138-FA41-B51C-582296FE59D3}"/>
    <dgm:cxn modelId="{F0F59A7C-D134-8B4B-82A1-9B81C7983912}" srcId="{4DB1E694-B527-3643-89D6-F27FC8CE5CB3}" destId="{00AC149F-688D-8D43-82D0-40E07B17E0C9}" srcOrd="0" destOrd="0" parTransId="{1EBF2ECE-8A8A-0147-8F60-C98B7753528B}" sibTransId="{AA92156B-D9A7-9741-B9D1-0DF3FFE175A6}"/>
    <dgm:cxn modelId="{14424A81-68DF-1F42-A0C1-448DB59DA25A}" srcId="{2CDB2D1D-0462-FE4F-BF8D-AFDB708E81C4}" destId="{630A0E6A-A34E-6144-93F3-CACD6B0E4F0B}" srcOrd="2" destOrd="0" parTransId="{761059FF-260B-1A49-B17F-B3A0A42E1259}" sibTransId="{8EB9BF69-745D-BF46-8CE1-FB1B69001D4D}"/>
    <dgm:cxn modelId="{7571FD9A-1721-374A-A5A9-70D3FF842662}" type="presOf" srcId="{1566F9FD-2880-2C44-AD65-93CB18BF40B7}" destId="{346B50AB-2114-3246-8244-7F092FD10A67}" srcOrd="0" destOrd="0" presId="urn:microsoft.com/office/officeart/2005/8/layout/vList2"/>
    <dgm:cxn modelId="{4E3223AD-BA15-E94E-A2C5-B6D7434E24CA}" srcId="{FEAEBA34-E560-FB4F-BB89-39C50CC6077A}" destId="{DE55CF89-C503-B04B-A7E6-CC93128A4686}" srcOrd="0" destOrd="0" parTransId="{19CBF50F-B416-B143-A3B2-0788945F7274}" sibTransId="{B010A52F-7A4A-C946-A03F-85AE50FD4945}"/>
    <dgm:cxn modelId="{6C3736C5-5EDE-8346-B9EF-C9B4211C1400}" srcId="{FEAEBA34-E560-FB4F-BB89-39C50CC6077A}" destId="{0A71C723-CC09-9145-B395-11181F35AC62}" srcOrd="1" destOrd="0" parTransId="{5A96CC38-9AE1-4145-A6B7-6AB2D1ADFAAF}" sibTransId="{2FD91B3D-00A0-0B41-95B4-B320995BBE57}"/>
    <dgm:cxn modelId="{251165C5-AB3E-9A4A-9C9D-BDFF78866D8F}" srcId="{1566F9FD-2880-2C44-AD65-93CB18BF40B7}" destId="{787C9F93-71E2-3E4A-B658-58E3B406284F}" srcOrd="1" destOrd="0" parTransId="{AF3B3130-E39B-3248-B88C-BD0414596086}" sibTransId="{73F280BB-1AE1-E54A-A927-2F29A3CA7E8B}"/>
    <dgm:cxn modelId="{914548C8-016A-7340-9B93-1CD906A65830}" srcId="{1566F9FD-2880-2C44-AD65-93CB18BF40B7}" destId="{2F73A9A7-F5D7-D140-B8CB-0F9D6C196D68}" srcOrd="0" destOrd="0" parTransId="{19B30B69-713E-D042-8CD6-1D5371C3BFF4}" sibTransId="{2EA1257B-B791-324C-A82F-90D49C9A925F}"/>
    <dgm:cxn modelId="{675A49CF-8D4A-6842-BFC4-E8686E23B0BF}" type="presOf" srcId="{2F73A9A7-F5D7-D140-B8CB-0F9D6C196D68}" destId="{47B9824D-ED96-E74F-843E-ABC7D2845D31}" srcOrd="0" destOrd="0" presId="urn:microsoft.com/office/officeart/2005/8/layout/vList2"/>
    <dgm:cxn modelId="{449654E3-F683-CD46-8395-52436CE20110}" type="presOf" srcId="{4DB1E694-B527-3643-89D6-F27FC8CE5CB3}" destId="{4542E35D-A71D-734D-9068-750554E7E215}" srcOrd="0" destOrd="0" presId="urn:microsoft.com/office/officeart/2005/8/layout/vList2"/>
    <dgm:cxn modelId="{72ACCBEE-9B0C-584F-A4B3-D68153FD4774}" srcId="{4DB1E694-B527-3643-89D6-F27FC8CE5CB3}" destId="{C9AE9618-159B-D147-9018-9631C5D137D9}" srcOrd="2" destOrd="0" parTransId="{A3D1BFA6-5B37-854D-8EC3-0C9CA30C4BBF}" sibTransId="{17A6C09F-33BE-6C41-8468-A324B7D9AF5E}"/>
    <dgm:cxn modelId="{A5AD40F1-9C58-CF4B-BDD9-54E1EA79B9AA}" type="presOf" srcId="{630A0E6A-A34E-6144-93F3-CACD6B0E4F0B}" destId="{0963B048-2513-6B49-BA6F-EAA0758E531C}" srcOrd="0" destOrd="0" presId="urn:microsoft.com/office/officeart/2005/8/layout/vList2"/>
    <dgm:cxn modelId="{B5CA9321-930F-0D4B-807A-C72398092084}" type="presParOf" srcId="{9C392B03-72E1-D048-8578-9DE4DC9199AD}" destId="{346B50AB-2114-3246-8244-7F092FD10A67}" srcOrd="0" destOrd="0" presId="urn:microsoft.com/office/officeart/2005/8/layout/vList2"/>
    <dgm:cxn modelId="{98DDDE7E-B2C3-4942-A5BE-DDE56A00C682}" type="presParOf" srcId="{9C392B03-72E1-D048-8578-9DE4DC9199AD}" destId="{47B9824D-ED96-E74F-843E-ABC7D2845D31}" srcOrd="1" destOrd="0" presId="urn:microsoft.com/office/officeart/2005/8/layout/vList2"/>
    <dgm:cxn modelId="{E07D2CDF-2A28-8A47-B442-606DE2A6E1B5}" type="presParOf" srcId="{9C392B03-72E1-D048-8578-9DE4DC9199AD}" destId="{4542E35D-A71D-734D-9068-750554E7E215}" srcOrd="2" destOrd="0" presId="urn:microsoft.com/office/officeart/2005/8/layout/vList2"/>
    <dgm:cxn modelId="{226A00E2-C029-2949-B520-0A8975AB8F31}" type="presParOf" srcId="{9C392B03-72E1-D048-8578-9DE4DC9199AD}" destId="{918AE4D8-57DA-8B45-91F0-8A871021B37F}" srcOrd="3" destOrd="0" presId="urn:microsoft.com/office/officeart/2005/8/layout/vList2"/>
    <dgm:cxn modelId="{1877B5A6-D721-BE43-B118-8CB89E66B11D}" type="presParOf" srcId="{9C392B03-72E1-D048-8578-9DE4DC9199AD}" destId="{0963B048-2513-6B49-BA6F-EAA0758E531C}" srcOrd="4" destOrd="0" presId="urn:microsoft.com/office/officeart/2005/8/layout/vList2"/>
    <dgm:cxn modelId="{BAA04096-BCEF-9B43-8F23-EBC308081483}" type="presParOf" srcId="{9C392B03-72E1-D048-8578-9DE4DC9199AD}" destId="{6B4FC473-2476-4744-819B-37B3CCC6917C}" srcOrd="5" destOrd="0" presId="urn:microsoft.com/office/officeart/2005/8/layout/vList2"/>
    <dgm:cxn modelId="{81379377-6E21-EA49-A8FA-965E10297221}" type="presParOf" srcId="{9C392B03-72E1-D048-8578-9DE4DC9199AD}" destId="{BE86E4A4-2C65-0848-AF70-04C6A6B19C1B}" srcOrd="6" destOrd="0" presId="urn:microsoft.com/office/officeart/2005/8/layout/vList2"/>
    <dgm:cxn modelId="{5A3FE3E0-5876-1943-9F69-21DFEC5CE76B}" type="presParOf" srcId="{9C392B03-72E1-D048-8578-9DE4DC9199AD}" destId="{1E675FEF-5BB8-1847-818C-2501EAA8CDC2}"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AB92EE-9066-3347-B826-D0846CDDECD3}"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96381384-1B0A-6A49-B984-4837CD35C2C3}">
      <dgm:prSet/>
      <dgm:spPr/>
      <dgm:t>
        <a:bodyPr/>
        <a:lstStyle/>
        <a:p>
          <a:r>
            <a:rPr lang="en-US">
              <a:latin typeface="Arial" panose="020B0604020202020204" pitchFamily="34" charset="0"/>
              <a:cs typeface="Arial" panose="020B0604020202020204" pitchFamily="34" charset="0"/>
            </a:rPr>
            <a:t>Prevent all unauthorized use</a:t>
          </a:r>
        </a:p>
      </dgm:t>
    </dgm:pt>
    <dgm:pt modelId="{6EA4028B-E5EB-E74E-BEB5-BDFF14C16A01}" type="parTrans" cxnId="{6A0AC666-A146-9F40-A079-10D40EC4628B}">
      <dgm:prSet/>
      <dgm:spPr/>
      <dgm:t>
        <a:bodyPr/>
        <a:lstStyle/>
        <a:p>
          <a:endParaRPr lang="en-US">
            <a:latin typeface="Arial" panose="020B0604020202020204" pitchFamily="34" charset="0"/>
            <a:cs typeface="Arial" panose="020B0604020202020204" pitchFamily="34" charset="0"/>
          </a:endParaRPr>
        </a:p>
      </dgm:t>
    </dgm:pt>
    <dgm:pt modelId="{1F9DB9E6-91FF-A741-B921-111DC3E3CBE6}" type="sibTrans" cxnId="{6A0AC666-A146-9F40-A079-10D40EC4628B}">
      <dgm:prSet/>
      <dgm:spPr/>
      <dgm:t>
        <a:bodyPr/>
        <a:lstStyle/>
        <a:p>
          <a:endParaRPr lang="en-US">
            <a:latin typeface="Arial" panose="020B0604020202020204" pitchFamily="34" charset="0"/>
            <a:cs typeface="Arial" panose="020B0604020202020204" pitchFamily="34" charset="0"/>
          </a:endParaRPr>
        </a:p>
      </dgm:t>
    </dgm:pt>
    <dgm:pt modelId="{C9F86F19-3E73-FB4A-A5E2-8AE21C4DB9B6}">
      <dgm:prSet/>
      <dgm:spPr/>
      <dgm:t>
        <a:bodyPr/>
        <a:lstStyle/>
        <a:p>
          <a:r>
            <a:rPr lang="en-US">
              <a:latin typeface="Arial" panose="020B0604020202020204" pitchFamily="34" charset="0"/>
              <a:cs typeface="Arial" panose="020B0604020202020204" pitchFamily="34" charset="0"/>
            </a:rPr>
            <a:t>Ensure code, data, and execution integrity</a:t>
          </a:r>
        </a:p>
      </dgm:t>
    </dgm:pt>
    <dgm:pt modelId="{7B92B1C4-01CD-A54B-A848-AB9302674A83}" type="parTrans" cxnId="{D9CE3D1E-5A38-C140-93B8-65733177F3FB}">
      <dgm:prSet/>
      <dgm:spPr/>
      <dgm:t>
        <a:bodyPr/>
        <a:lstStyle/>
        <a:p>
          <a:endParaRPr lang="en-US">
            <a:latin typeface="Arial" panose="020B0604020202020204" pitchFamily="34" charset="0"/>
            <a:cs typeface="Arial" panose="020B0604020202020204" pitchFamily="34" charset="0"/>
          </a:endParaRPr>
        </a:p>
      </dgm:t>
    </dgm:pt>
    <dgm:pt modelId="{ED1C2773-CC60-8E48-ADA2-B987044796D0}" type="sibTrans" cxnId="{D9CE3D1E-5A38-C140-93B8-65733177F3FB}">
      <dgm:prSet/>
      <dgm:spPr/>
      <dgm:t>
        <a:bodyPr/>
        <a:lstStyle/>
        <a:p>
          <a:endParaRPr lang="en-US">
            <a:latin typeface="Arial" panose="020B0604020202020204" pitchFamily="34" charset="0"/>
            <a:cs typeface="Arial" panose="020B0604020202020204" pitchFamily="34" charset="0"/>
          </a:endParaRPr>
        </a:p>
      </dgm:t>
    </dgm:pt>
    <dgm:pt modelId="{F28291A3-93CD-E646-8FB8-CE45073B582F}">
      <dgm:prSet/>
      <dgm:spPr/>
      <dgm:t>
        <a:bodyPr/>
        <a:lstStyle/>
        <a:p>
          <a:r>
            <a:rPr lang="en-US">
              <a:latin typeface="Arial" panose="020B0604020202020204" pitchFamily="34" charset="0"/>
              <a:cs typeface="Arial" panose="020B0604020202020204" pitchFamily="34" charset="0"/>
            </a:rPr>
            <a:t>Protect confidentiality of data</a:t>
          </a:r>
        </a:p>
      </dgm:t>
    </dgm:pt>
    <dgm:pt modelId="{DC821BC7-A57C-1C45-B33A-ADEFA0586EC6}" type="parTrans" cxnId="{EE789143-A224-5745-B1F6-C11965FA94F5}">
      <dgm:prSet/>
      <dgm:spPr/>
      <dgm:t>
        <a:bodyPr/>
        <a:lstStyle/>
        <a:p>
          <a:endParaRPr lang="en-US">
            <a:latin typeface="Arial" panose="020B0604020202020204" pitchFamily="34" charset="0"/>
            <a:cs typeface="Arial" panose="020B0604020202020204" pitchFamily="34" charset="0"/>
          </a:endParaRPr>
        </a:p>
      </dgm:t>
    </dgm:pt>
    <dgm:pt modelId="{96AD5BCC-6888-E041-ACCD-FD17539B42A1}" type="sibTrans" cxnId="{EE789143-A224-5745-B1F6-C11965FA94F5}">
      <dgm:prSet/>
      <dgm:spPr/>
      <dgm:t>
        <a:bodyPr/>
        <a:lstStyle/>
        <a:p>
          <a:endParaRPr lang="en-US">
            <a:latin typeface="Arial" panose="020B0604020202020204" pitchFamily="34" charset="0"/>
            <a:cs typeface="Arial" panose="020B0604020202020204" pitchFamily="34" charset="0"/>
          </a:endParaRPr>
        </a:p>
      </dgm:t>
    </dgm:pt>
    <dgm:pt modelId="{4D138EED-0EFE-C441-A92C-CC336F9D2834}" type="pres">
      <dgm:prSet presAssocID="{70AB92EE-9066-3347-B826-D0846CDDECD3}" presName="linear" presStyleCnt="0">
        <dgm:presLayoutVars>
          <dgm:animLvl val="lvl"/>
          <dgm:resizeHandles val="exact"/>
        </dgm:presLayoutVars>
      </dgm:prSet>
      <dgm:spPr/>
    </dgm:pt>
    <dgm:pt modelId="{04BB19A1-7904-9242-A740-DAD8EF905DFC}" type="pres">
      <dgm:prSet presAssocID="{96381384-1B0A-6A49-B984-4837CD35C2C3}" presName="parentText" presStyleLbl="node1" presStyleIdx="0" presStyleCnt="3">
        <dgm:presLayoutVars>
          <dgm:chMax val="0"/>
          <dgm:bulletEnabled val="1"/>
        </dgm:presLayoutVars>
      </dgm:prSet>
      <dgm:spPr/>
    </dgm:pt>
    <dgm:pt modelId="{7693EB4A-DBB8-9744-B676-4C560DA3F6EB}" type="pres">
      <dgm:prSet presAssocID="{1F9DB9E6-91FF-A741-B921-111DC3E3CBE6}" presName="spacer" presStyleCnt="0"/>
      <dgm:spPr/>
    </dgm:pt>
    <dgm:pt modelId="{C9D405AD-8211-8E49-8507-B3C12082FC9F}" type="pres">
      <dgm:prSet presAssocID="{C9F86F19-3E73-FB4A-A5E2-8AE21C4DB9B6}" presName="parentText" presStyleLbl="node1" presStyleIdx="1" presStyleCnt="3">
        <dgm:presLayoutVars>
          <dgm:chMax val="0"/>
          <dgm:bulletEnabled val="1"/>
        </dgm:presLayoutVars>
      </dgm:prSet>
      <dgm:spPr/>
    </dgm:pt>
    <dgm:pt modelId="{D13AF070-3A1F-8D47-BF45-1815AED35101}" type="pres">
      <dgm:prSet presAssocID="{ED1C2773-CC60-8E48-ADA2-B987044796D0}" presName="spacer" presStyleCnt="0"/>
      <dgm:spPr/>
    </dgm:pt>
    <dgm:pt modelId="{50D82215-5380-8E49-B63B-1A49731EC192}" type="pres">
      <dgm:prSet presAssocID="{F28291A3-93CD-E646-8FB8-CE45073B582F}" presName="parentText" presStyleLbl="node1" presStyleIdx="2" presStyleCnt="3">
        <dgm:presLayoutVars>
          <dgm:chMax val="0"/>
          <dgm:bulletEnabled val="1"/>
        </dgm:presLayoutVars>
      </dgm:prSet>
      <dgm:spPr/>
    </dgm:pt>
  </dgm:ptLst>
  <dgm:cxnLst>
    <dgm:cxn modelId="{7370E41D-EFEE-894D-B63A-2AD64DB20F32}" type="presOf" srcId="{C9F86F19-3E73-FB4A-A5E2-8AE21C4DB9B6}" destId="{C9D405AD-8211-8E49-8507-B3C12082FC9F}" srcOrd="0" destOrd="0" presId="urn:microsoft.com/office/officeart/2005/8/layout/vList2"/>
    <dgm:cxn modelId="{D9CE3D1E-5A38-C140-93B8-65733177F3FB}" srcId="{70AB92EE-9066-3347-B826-D0846CDDECD3}" destId="{C9F86F19-3E73-FB4A-A5E2-8AE21C4DB9B6}" srcOrd="1" destOrd="0" parTransId="{7B92B1C4-01CD-A54B-A848-AB9302674A83}" sibTransId="{ED1C2773-CC60-8E48-ADA2-B987044796D0}"/>
    <dgm:cxn modelId="{EE789143-A224-5745-B1F6-C11965FA94F5}" srcId="{70AB92EE-9066-3347-B826-D0846CDDECD3}" destId="{F28291A3-93CD-E646-8FB8-CE45073B582F}" srcOrd="2" destOrd="0" parTransId="{DC821BC7-A57C-1C45-B33A-ADEFA0586EC6}" sibTransId="{96AD5BCC-6888-E041-ACCD-FD17539B42A1}"/>
    <dgm:cxn modelId="{083E7A45-C61B-B54F-A564-FF9DDD698A6F}" type="presOf" srcId="{96381384-1B0A-6A49-B984-4837CD35C2C3}" destId="{04BB19A1-7904-9242-A740-DAD8EF905DFC}" srcOrd="0" destOrd="0" presId="urn:microsoft.com/office/officeart/2005/8/layout/vList2"/>
    <dgm:cxn modelId="{6A0AC666-A146-9F40-A079-10D40EC4628B}" srcId="{70AB92EE-9066-3347-B826-D0846CDDECD3}" destId="{96381384-1B0A-6A49-B984-4837CD35C2C3}" srcOrd="0" destOrd="0" parTransId="{6EA4028B-E5EB-E74E-BEB5-BDFF14C16A01}" sibTransId="{1F9DB9E6-91FF-A741-B921-111DC3E3CBE6}"/>
    <dgm:cxn modelId="{F0E5EA87-F148-4C4A-91BD-AAE58A9BC8F0}" type="presOf" srcId="{F28291A3-93CD-E646-8FB8-CE45073B582F}" destId="{50D82215-5380-8E49-B63B-1A49731EC192}" srcOrd="0" destOrd="0" presId="urn:microsoft.com/office/officeart/2005/8/layout/vList2"/>
    <dgm:cxn modelId="{47535CCF-F2B9-9E4F-9F4E-6985BBAC43D2}" type="presOf" srcId="{70AB92EE-9066-3347-B826-D0846CDDECD3}" destId="{4D138EED-0EFE-C441-A92C-CC336F9D2834}" srcOrd="0" destOrd="0" presId="urn:microsoft.com/office/officeart/2005/8/layout/vList2"/>
    <dgm:cxn modelId="{EE2F650A-E762-F241-ABE0-AD82F7072609}" type="presParOf" srcId="{4D138EED-0EFE-C441-A92C-CC336F9D2834}" destId="{04BB19A1-7904-9242-A740-DAD8EF905DFC}" srcOrd="0" destOrd="0" presId="urn:microsoft.com/office/officeart/2005/8/layout/vList2"/>
    <dgm:cxn modelId="{D732D400-9B66-9E45-8E34-DD6F9750333E}" type="presParOf" srcId="{4D138EED-0EFE-C441-A92C-CC336F9D2834}" destId="{7693EB4A-DBB8-9744-B676-4C560DA3F6EB}" srcOrd="1" destOrd="0" presId="urn:microsoft.com/office/officeart/2005/8/layout/vList2"/>
    <dgm:cxn modelId="{141B944A-F680-CA4A-96EE-B8D24AA86D94}" type="presParOf" srcId="{4D138EED-0EFE-C441-A92C-CC336F9D2834}" destId="{C9D405AD-8211-8E49-8507-B3C12082FC9F}" srcOrd="2" destOrd="0" presId="urn:microsoft.com/office/officeart/2005/8/layout/vList2"/>
    <dgm:cxn modelId="{8B15DA3E-4B8E-1A4C-A8D3-C3780AF2916B}" type="presParOf" srcId="{4D138EED-0EFE-C441-A92C-CC336F9D2834}" destId="{D13AF070-3A1F-8D47-BF45-1815AED35101}" srcOrd="3" destOrd="0" presId="urn:microsoft.com/office/officeart/2005/8/layout/vList2"/>
    <dgm:cxn modelId="{CF475A1A-0B53-3644-98C0-9F8163EB08AA}" type="presParOf" srcId="{4D138EED-0EFE-C441-A92C-CC336F9D2834}" destId="{50D82215-5380-8E49-B63B-1A49731EC19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46D4C-983E-9142-95C0-EF4C56B79B86}">
      <dsp:nvSpPr>
        <dsp:cNvPr id="0" name=""/>
        <dsp:cNvSpPr/>
      </dsp:nvSpPr>
      <dsp:spPr>
        <a:xfrm>
          <a:off x="0" y="115029"/>
          <a:ext cx="10515600" cy="66338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Software as accessory to medical device</a:t>
          </a:r>
        </a:p>
      </dsp:txBody>
      <dsp:txXfrm>
        <a:off x="32384" y="147413"/>
        <a:ext cx="10450832" cy="598621"/>
      </dsp:txXfrm>
    </dsp:sp>
    <dsp:sp modelId="{A1AEAA6B-1B80-4A4B-AE36-2CACFAC62C4B}">
      <dsp:nvSpPr>
        <dsp:cNvPr id="0" name=""/>
        <dsp:cNvSpPr/>
      </dsp:nvSpPr>
      <dsp:spPr>
        <a:xfrm>
          <a:off x="0" y="778419"/>
          <a:ext cx="10515600" cy="184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‘accessory for a medical device’ means an article which, whilst not being itself a medical device, is intended by its manufacturer to be used together with one or several particular medical device(s) to specifically enable the medical device(s) to be used in accordance with its/their intended purpose(s) or to specifically and directly assist the medical functionality of the medical device(s) in terms of its/their intended purpose(s);</a:t>
          </a:r>
        </a:p>
      </dsp:txBody>
      <dsp:txXfrm>
        <a:off x="0" y="778419"/>
        <a:ext cx="10515600" cy="1844369"/>
      </dsp:txXfrm>
    </dsp:sp>
    <dsp:sp modelId="{FE6D0918-9056-564C-85D6-F5ECA1172AE4}">
      <dsp:nvSpPr>
        <dsp:cNvPr id="0" name=""/>
        <dsp:cNvSpPr/>
      </dsp:nvSpPr>
      <dsp:spPr>
        <a:xfrm>
          <a:off x="0" y="2622789"/>
          <a:ext cx="10515600" cy="663389"/>
        </a:xfrm>
        <a:prstGeom prst="roundRec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Software as medical device (SaMD)</a:t>
          </a:r>
        </a:p>
      </dsp:txBody>
      <dsp:txXfrm>
        <a:off x="32384" y="2655173"/>
        <a:ext cx="10450832" cy="598621"/>
      </dsp:txXfrm>
    </dsp:sp>
    <dsp:sp modelId="{783B4089-73F0-894B-9964-B5C17BEE5D01}">
      <dsp:nvSpPr>
        <dsp:cNvPr id="0" name=""/>
        <dsp:cNvSpPr/>
      </dsp:nvSpPr>
      <dsp:spPr>
        <a:xfrm>
          <a:off x="0" y="3286178"/>
          <a:ext cx="10515600" cy="95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The term “Software as a Medical Device” (SaMD) is defined as software intended to be used for one or more medical purposes that perform these purposes without being part of a hardware medical device</a:t>
          </a:r>
        </a:p>
      </dsp:txBody>
      <dsp:txXfrm>
        <a:off x="0" y="3286178"/>
        <a:ext cx="10515600" cy="9501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9E031-01C6-FB41-9A77-3AF07AA56FEE}">
      <dsp:nvSpPr>
        <dsp:cNvPr id="0" name=""/>
        <dsp:cNvSpPr/>
      </dsp:nvSpPr>
      <dsp:spPr>
        <a:xfrm>
          <a:off x="0" y="59032"/>
          <a:ext cx="11466786" cy="5850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a:latin typeface="Arial" panose="020B0604020202020204" pitchFamily="34" charset="0"/>
              <a:cs typeface="Arial" panose="020B0604020202020204" pitchFamily="34" charset="0"/>
            </a:rPr>
            <a:t>Risk</a:t>
          </a:r>
        </a:p>
      </dsp:txBody>
      <dsp:txXfrm>
        <a:off x="28557" y="87589"/>
        <a:ext cx="11409672" cy="527886"/>
      </dsp:txXfrm>
    </dsp:sp>
    <dsp:sp modelId="{35596142-81D0-A146-861D-CE723C1806E2}">
      <dsp:nvSpPr>
        <dsp:cNvPr id="0" name=""/>
        <dsp:cNvSpPr/>
      </dsp:nvSpPr>
      <dsp:spPr>
        <a:xfrm>
          <a:off x="0" y="644033"/>
          <a:ext cx="11466786"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07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0" i="0" kern="1200" dirty="0">
              <a:latin typeface="Arial" panose="020B0604020202020204" pitchFamily="34" charset="0"/>
              <a:cs typeface="Arial" panose="020B0604020202020204" pitchFamily="34" charset="0"/>
            </a:rPr>
            <a:t>The combination of the probability of occurrence of harm and the severity of that harm.</a:t>
          </a:r>
        </a:p>
      </dsp:txBody>
      <dsp:txXfrm>
        <a:off x="0" y="644033"/>
        <a:ext cx="11466786" cy="414000"/>
      </dsp:txXfrm>
    </dsp:sp>
    <dsp:sp modelId="{5F54FFEB-2A25-0647-9CEA-91D27BF9D827}">
      <dsp:nvSpPr>
        <dsp:cNvPr id="0" name=""/>
        <dsp:cNvSpPr/>
      </dsp:nvSpPr>
      <dsp:spPr>
        <a:xfrm>
          <a:off x="0" y="1058033"/>
          <a:ext cx="11466786" cy="585000"/>
        </a:xfrm>
        <a:prstGeom prst="roundRect">
          <a:avLst/>
        </a:prstGeom>
        <a:solidFill>
          <a:schemeClr val="accent3">
            <a:hueOff val="1029291"/>
            <a:satOff val="6178"/>
            <a:lumOff val="470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a:latin typeface="Arial" panose="020B0604020202020204" pitchFamily="34" charset="0"/>
              <a:cs typeface="Arial" panose="020B0604020202020204" pitchFamily="34" charset="0"/>
            </a:rPr>
            <a:t>Patient harm</a:t>
          </a:r>
        </a:p>
      </dsp:txBody>
      <dsp:txXfrm>
        <a:off x="28557" y="1086590"/>
        <a:ext cx="11409672" cy="527886"/>
      </dsp:txXfrm>
    </dsp:sp>
    <dsp:sp modelId="{41D6C58C-7688-A741-BBB1-D8809E46AEDE}">
      <dsp:nvSpPr>
        <dsp:cNvPr id="0" name=""/>
        <dsp:cNvSpPr/>
      </dsp:nvSpPr>
      <dsp:spPr>
        <a:xfrm>
          <a:off x="0" y="1643033"/>
          <a:ext cx="11466786"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07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0" i="0" kern="1200" dirty="0">
              <a:latin typeface="Arial" panose="020B0604020202020204" pitchFamily="34" charset="0"/>
              <a:cs typeface="Arial" panose="020B0604020202020204" pitchFamily="34" charset="0"/>
            </a:rPr>
            <a:t>Physical injury or damage to the health of patients, including death.</a:t>
          </a:r>
        </a:p>
      </dsp:txBody>
      <dsp:txXfrm>
        <a:off x="0" y="1643033"/>
        <a:ext cx="11466786" cy="414000"/>
      </dsp:txXfrm>
    </dsp:sp>
    <dsp:sp modelId="{09C5C741-C35B-8E40-B72E-953F59A1CDF9}">
      <dsp:nvSpPr>
        <dsp:cNvPr id="0" name=""/>
        <dsp:cNvSpPr/>
      </dsp:nvSpPr>
      <dsp:spPr>
        <a:xfrm>
          <a:off x="0" y="2057033"/>
          <a:ext cx="11466786" cy="585000"/>
        </a:xfrm>
        <a:prstGeom prst="roundRect">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a:latin typeface="Arial" panose="020B0604020202020204" pitchFamily="34" charset="0"/>
              <a:cs typeface="Arial" panose="020B0604020202020204" pitchFamily="34" charset="0"/>
            </a:rPr>
            <a:t>Risk Analysis</a:t>
          </a:r>
        </a:p>
      </dsp:txBody>
      <dsp:txXfrm>
        <a:off x="28557" y="2085590"/>
        <a:ext cx="11409672" cy="527886"/>
      </dsp:txXfrm>
    </dsp:sp>
    <dsp:sp modelId="{AF6D5606-01FC-344F-B66F-FD8DCD092325}">
      <dsp:nvSpPr>
        <dsp:cNvPr id="0" name=""/>
        <dsp:cNvSpPr/>
      </dsp:nvSpPr>
      <dsp:spPr>
        <a:xfrm>
          <a:off x="0" y="2642033"/>
          <a:ext cx="11466786"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07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0" i="0" kern="1200" dirty="0">
              <a:latin typeface="Arial" panose="020B0604020202020204" pitchFamily="34" charset="0"/>
              <a:cs typeface="Arial" panose="020B0604020202020204" pitchFamily="34" charset="0"/>
            </a:rPr>
            <a:t>The systematic use of available information to identify hazards and to estimate the risk.</a:t>
          </a:r>
        </a:p>
      </dsp:txBody>
      <dsp:txXfrm>
        <a:off x="0" y="2642033"/>
        <a:ext cx="11466786" cy="414000"/>
      </dsp:txXfrm>
    </dsp:sp>
    <dsp:sp modelId="{12D0FB27-E259-DC49-8982-66BBD140061B}">
      <dsp:nvSpPr>
        <dsp:cNvPr id="0" name=""/>
        <dsp:cNvSpPr/>
      </dsp:nvSpPr>
      <dsp:spPr>
        <a:xfrm>
          <a:off x="0" y="3056033"/>
          <a:ext cx="11466786" cy="585000"/>
        </a:xfrm>
        <a:prstGeom prst="roundRect">
          <a:avLst/>
        </a:prstGeom>
        <a:solidFill>
          <a:schemeClr val="accent3">
            <a:hueOff val="3087872"/>
            <a:satOff val="18534"/>
            <a:lumOff val="141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u="none" kern="1200" dirty="0">
              <a:latin typeface="Arial" panose="020B0604020202020204" pitchFamily="34" charset="0"/>
              <a:cs typeface="Arial" panose="020B0604020202020204" pitchFamily="34" charset="0"/>
            </a:rPr>
            <a:t>Threat</a:t>
          </a:r>
          <a:endParaRPr lang="en-US" sz="2500" b="0" i="0" kern="1200" dirty="0">
            <a:latin typeface="Arial" panose="020B0604020202020204" pitchFamily="34" charset="0"/>
            <a:cs typeface="Arial" panose="020B0604020202020204" pitchFamily="34" charset="0"/>
          </a:endParaRPr>
        </a:p>
      </dsp:txBody>
      <dsp:txXfrm>
        <a:off x="28557" y="3084590"/>
        <a:ext cx="11409672" cy="527886"/>
      </dsp:txXfrm>
    </dsp:sp>
    <dsp:sp modelId="{800FC6EC-B8C0-B545-B2E0-463D43DDCFCB}">
      <dsp:nvSpPr>
        <dsp:cNvPr id="0" name=""/>
        <dsp:cNvSpPr/>
      </dsp:nvSpPr>
      <dsp:spPr>
        <a:xfrm>
          <a:off x="0" y="3641033"/>
          <a:ext cx="11466786"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07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0" i="0" u="none" kern="1200" dirty="0">
              <a:latin typeface="Arial" panose="020B0604020202020204" pitchFamily="34" charset="0"/>
              <a:cs typeface="Arial" panose="020B0604020202020204" pitchFamily="34" charset="0"/>
            </a:rPr>
            <a:t>a process that magnifies the likelihood of a negative event, such as the exploit of a vulnerability. </a:t>
          </a:r>
          <a:endParaRPr lang="en-US" sz="2000" b="0" i="0" kern="1200" dirty="0">
            <a:latin typeface="Arial" panose="020B0604020202020204" pitchFamily="34" charset="0"/>
            <a:cs typeface="Arial" panose="020B0604020202020204" pitchFamily="34" charset="0"/>
          </a:endParaRPr>
        </a:p>
      </dsp:txBody>
      <dsp:txXfrm>
        <a:off x="0" y="3641033"/>
        <a:ext cx="11466786" cy="595125"/>
      </dsp:txXfrm>
    </dsp:sp>
    <dsp:sp modelId="{5D1698DD-EE36-CE4D-B12A-F96F3635428D}">
      <dsp:nvSpPr>
        <dsp:cNvPr id="0" name=""/>
        <dsp:cNvSpPr/>
      </dsp:nvSpPr>
      <dsp:spPr>
        <a:xfrm>
          <a:off x="0" y="4236158"/>
          <a:ext cx="11466786" cy="585000"/>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u="none" kern="1200" dirty="0">
              <a:latin typeface="Arial" panose="020B0604020202020204" pitchFamily="34" charset="0"/>
              <a:cs typeface="Arial" panose="020B0604020202020204" pitchFamily="34" charset="0"/>
            </a:rPr>
            <a:t>Vulnerability </a:t>
          </a:r>
          <a:endParaRPr lang="en-US" sz="2500" b="0" i="0" kern="1200" dirty="0">
            <a:latin typeface="Arial" panose="020B0604020202020204" pitchFamily="34" charset="0"/>
            <a:cs typeface="Arial" panose="020B0604020202020204" pitchFamily="34" charset="0"/>
          </a:endParaRPr>
        </a:p>
      </dsp:txBody>
      <dsp:txXfrm>
        <a:off x="28557" y="4264715"/>
        <a:ext cx="11409672" cy="527886"/>
      </dsp:txXfrm>
    </dsp:sp>
    <dsp:sp modelId="{EA3D7DF8-A785-564A-A796-991C181B7217}">
      <dsp:nvSpPr>
        <dsp:cNvPr id="0" name=""/>
        <dsp:cNvSpPr/>
      </dsp:nvSpPr>
      <dsp:spPr>
        <a:xfrm>
          <a:off x="0" y="4821157"/>
          <a:ext cx="11466786"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07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0" i="0" u="none" kern="1200" dirty="0">
              <a:latin typeface="Arial" panose="020B0604020202020204" pitchFamily="34" charset="0"/>
              <a:cs typeface="Arial" panose="020B0604020202020204" pitchFamily="34" charset="0"/>
            </a:rPr>
            <a:t>a weakness in the infrastructure, networks or applications that potentially exposes to threats.  </a:t>
          </a:r>
          <a:endParaRPr lang="en-US" sz="2000" b="0" i="0" kern="1200" dirty="0">
            <a:latin typeface="Arial" panose="020B0604020202020204" pitchFamily="34" charset="0"/>
            <a:cs typeface="Arial" panose="020B0604020202020204" pitchFamily="34" charset="0"/>
          </a:endParaRPr>
        </a:p>
      </dsp:txBody>
      <dsp:txXfrm>
        <a:off x="0" y="4821157"/>
        <a:ext cx="11466786" cy="414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8D1F7-A7FD-624C-8825-ED8F967BFDC0}">
      <dsp:nvSpPr>
        <dsp:cNvPr id="0" name=""/>
        <dsp:cNvSpPr/>
      </dsp:nvSpPr>
      <dsp:spPr>
        <a:xfrm>
          <a:off x="0" y="285211"/>
          <a:ext cx="10515600" cy="5148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Loss of authenticity</a:t>
          </a:r>
        </a:p>
      </dsp:txBody>
      <dsp:txXfrm>
        <a:off x="25130" y="310341"/>
        <a:ext cx="10465340" cy="464540"/>
      </dsp:txXfrm>
    </dsp:sp>
    <dsp:sp modelId="{FABBB12B-21F5-524E-ACE5-C8AEC7E60EB8}">
      <dsp:nvSpPr>
        <dsp:cNvPr id="0" name=""/>
        <dsp:cNvSpPr/>
      </dsp:nvSpPr>
      <dsp:spPr>
        <a:xfrm>
          <a:off x="0" y="800011"/>
          <a:ext cx="10515600" cy="72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latin typeface="Arial" panose="020B0604020202020204" pitchFamily="34" charset="0"/>
              <a:cs typeface="Arial" panose="020B0604020202020204" pitchFamily="34" charset="0"/>
            </a:rPr>
            <a:t>the property of being genuine and being able to be verified and trusted; confidence that the contents of a message originates from the expected party and has not been modified during transmission or storage</a:t>
          </a:r>
        </a:p>
      </dsp:txBody>
      <dsp:txXfrm>
        <a:off x="0" y="800011"/>
        <a:ext cx="10515600" cy="728640"/>
      </dsp:txXfrm>
    </dsp:sp>
    <dsp:sp modelId="{13200276-5799-C740-BD42-CE7BC236FBF7}">
      <dsp:nvSpPr>
        <dsp:cNvPr id="0" name=""/>
        <dsp:cNvSpPr/>
      </dsp:nvSpPr>
      <dsp:spPr>
        <a:xfrm>
          <a:off x="0" y="1528652"/>
          <a:ext cx="10515600" cy="514800"/>
        </a:xfrm>
        <a:prstGeom prst="roundRect">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Loss of availability</a:t>
          </a:r>
        </a:p>
      </dsp:txBody>
      <dsp:txXfrm>
        <a:off x="25130" y="1553782"/>
        <a:ext cx="10465340" cy="464540"/>
      </dsp:txXfrm>
    </dsp:sp>
    <dsp:sp modelId="{F5B53350-5B86-E341-8520-53B7C2561C80}">
      <dsp:nvSpPr>
        <dsp:cNvPr id="0" name=""/>
        <dsp:cNvSpPr/>
      </dsp:nvSpPr>
      <dsp:spPr>
        <a:xfrm>
          <a:off x="0" y="2043452"/>
          <a:ext cx="10515600" cy="512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latin typeface="Arial" panose="020B0604020202020204" pitchFamily="34" charset="0"/>
              <a:cs typeface="Arial" panose="020B0604020202020204" pitchFamily="34" charset="0"/>
            </a:rPr>
            <a:t>the property of data, information, and information systems to be accessible and usable on a timely basis in the expected manner (i.e. the assurance that information will be available when needed). </a:t>
          </a:r>
        </a:p>
      </dsp:txBody>
      <dsp:txXfrm>
        <a:off x="0" y="2043452"/>
        <a:ext cx="10515600" cy="512325"/>
      </dsp:txXfrm>
    </dsp:sp>
    <dsp:sp modelId="{BA8753D8-D258-3A4A-A026-7B4944691B6E}">
      <dsp:nvSpPr>
        <dsp:cNvPr id="0" name=""/>
        <dsp:cNvSpPr/>
      </dsp:nvSpPr>
      <dsp:spPr>
        <a:xfrm>
          <a:off x="0" y="2555777"/>
          <a:ext cx="10515600" cy="514800"/>
        </a:xfrm>
        <a:prstGeom prst="roundRect">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Loss of integrity</a:t>
          </a:r>
        </a:p>
      </dsp:txBody>
      <dsp:txXfrm>
        <a:off x="25130" y="2580907"/>
        <a:ext cx="10465340" cy="464540"/>
      </dsp:txXfrm>
    </dsp:sp>
    <dsp:sp modelId="{E20FB9B3-66BA-E348-A143-1BCB8C0F8DFD}">
      <dsp:nvSpPr>
        <dsp:cNvPr id="0" name=""/>
        <dsp:cNvSpPr/>
      </dsp:nvSpPr>
      <dsp:spPr>
        <a:xfrm>
          <a:off x="0" y="3070577"/>
          <a:ext cx="10515600" cy="512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latin typeface="Arial" panose="020B0604020202020204" pitchFamily="34" charset="0"/>
              <a:cs typeface="Arial" panose="020B0604020202020204" pitchFamily="34" charset="0"/>
            </a:rPr>
            <a:t>the property of data, information and software to be accurate and complete and have not been improperly modified</a:t>
          </a:r>
        </a:p>
      </dsp:txBody>
      <dsp:txXfrm>
        <a:off x="0" y="3070577"/>
        <a:ext cx="10515600" cy="512325"/>
      </dsp:txXfrm>
    </dsp:sp>
    <dsp:sp modelId="{1D5E0D5A-9FCE-6E4E-B9E4-77AAABBE9107}">
      <dsp:nvSpPr>
        <dsp:cNvPr id="0" name=""/>
        <dsp:cNvSpPr/>
      </dsp:nvSpPr>
      <dsp:spPr>
        <a:xfrm>
          <a:off x="0" y="3582902"/>
          <a:ext cx="10515600" cy="514800"/>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Loss of confidentiality</a:t>
          </a:r>
        </a:p>
      </dsp:txBody>
      <dsp:txXfrm>
        <a:off x="25130" y="3608032"/>
        <a:ext cx="10465340" cy="464540"/>
      </dsp:txXfrm>
    </dsp:sp>
    <dsp:sp modelId="{3A75FD9E-7990-FB48-8D48-FC0DF7CB175B}">
      <dsp:nvSpPr>
        <dsp:cNvPr id="0" name=""/>
        <dsp:cNvSpPr/>
      </dsp:nvSpPr>
      <dsp:spPr>
        <a:xfrm>
          <a:off x="0" y="4097702"/>
          <a:ext cx="10515600" cy="95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latin typeface="Arial" panose="020B0604020202020204" pitchFamily="34" charset="0"/>
              <a:cs typeface="Arial" panose="020B0604020202020204" pitchFamily="34" charset="0"/>
            </a:rPr>
            <a:t>the property of data, information, or system structures to be accessible only to authorized persons and entities and are processed at authorized times and in the authorized manner, thereby helping ensure data and system security. Confidentiality provides the assurance that no unauthorized users (i.e., only trusted users) have access to the data, information, or system structures. </a:t>
          </a:r>
        </a:p>
      </dsp:txBody>
      <dsp:txXfrm>
        <a:off x="0" y="4097702"/>
        <a:ext cx="10515600" cy="9563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65986-68FC-5947-81FC-69359C5D2519}">
      <dsp:nvSpPr>
        <dsp:cNvPr id="0" name=""/>
        <dsp:cNvSpPr/>
      </dsp:nvSpPr>
      <dsp:spPr>
        <a:xfrm>
          <a:off x="51" y="149187"/>
          <a:ext cx="4913783" cy="489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Higher cybersecurity risk</a:t>
          </a:r>
        </a:p>
      </dsp:txBody>
      <dsp:txXfrm>
        <a:off x="51" y="149187"/>
        <a:ext cx="4913783" cy="489600"/>
      </dsp:txXfrm>
    </dsp:sp>
    <dsp:sp modelId="{8D8BF9CE-363D-1A42-9DA0-DD04526D8ECF}">
      <dsp:nvSpPr>
        <dsp:cNvPr id="0" name=""/>
        <dsp:cNvSpPr/>
      </dsp:nvSpPr>
      <dsp:spPr>
        <a:xfrm>
          <a:off x="51" y="638787"/>
          <a:ext cx="4913783" cy="39198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The device is capable of connecting (e.g., wired, wirelessly) to another medical or non-medical product, or to a network, or to the Internet; 		AND</a:t>
          </a:r>
        </a:p>
        <a:p>
          <a:pPr marL="171450" lvl="1" indent="-171450" algn="l" defTabSz="755650">
            <a:lnSpc>
              <a:spcPct val="90000"/>
            </a:lnSpc>
            <a:spcBef>
              <a:spcPct val="0"/>
            </a:spcBef>
            <a:spcAft>
              <a:spcPct val="15000"/>
            </a:spcAft>
            <a:buChar char="•"/>
          </a:pPr>
          <a:r>
            <a:rPr lang="en-US" sz="1700" kern="1200"/>
            <a:t>A cybersecurity incident affecting the device could directly result in patient harm to multiple patients.</a:t>
          </a:r>
        </a:p>
        <a:p>
          <a:pPr marL="171450" lvl="1" indent="-171450" algn="l" defTabSz="755650">
            <a:lnSpc>
              <a:spcPct val="90000"/>
            </a:lnSpc>
            <a:spcBef>
              <a:spcPct val="0"/>
            </a:spcBef>
            <a:spcAft>
              <a:spcPct val="15000"/>
            </a:spcAft>
            <a:buChar char="•"/>
          </a:pPr>
          <a:r>
            <a:rPr lang="en-US" sz="1700" kern="1200"/>
            <a:t>Examples: implantable cardioverter, defibrillators (ICDs), pacemakers, left ventricular assist devices (LVADs), brain stimulators and neurostimulators, dialysis devices, infusion and insulin pumps, and the supporting connected systems that interact with these devices such as home monitors and those with command and control functionality such as programmers.</a:t>
          </a:r>
        </a:p>
      </dsp:txBody>
      <dsp:txXfrm>
        <a:off x="51" y="638787"/>
        <a:ext cx="4913783" cy="3919860"/>
      </dsp:txXfrm>
    </dsp:sp>
    <dsp:sp modelId="{95F7AE62-0166-0348-9F75-17DB1838FFC2}">
      <dsp:nvSpPr>
        <dsp:cNvPr id="0" name=""/>
        <dsp:cNvSpPr/>
      </dsp:nvSpPr>
      <dsp:spPr>
        <a:xfrm>
          <a:off x="5601764" y="149187"/>
          <a:ext cx="4913783" cy="489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Standard cybersecurity risk</a:t>
          </a:r>
        </a:p>
      </dsp:txBody>
      <dsp:txXfrm>
        <a:off x="5601764" y="149187"/>
        <a:ext cx="4913783" cy="489600"/>
      </dsp:txXfrm>
    </dsp:sp>
    <dsp:sp modelId="{58149678-EB69-624F-91EE-846F80DEEDDF}">
      <dsp:nvSpPr>
        <dsp:cNvPr id="0" name=""/>
        <dsp:cNvSpPr/>
      </dsp:nvSpPr>
      <dsp:spPr>
        <a:xfrm>
          <a:off x="5601764" y="638787"/>
          <a:ext cx="4913783" cy="39198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Medical device not meeting the criteria for higher risk</a:t>
          </a:r>
        </a:p>
      </dsp:txBody>
      <dsp:txXfrm>
        <a:off x="5601764" y="638787"/>
        <a:ext cx="4913783" cy="39198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98D90-77D4-754D-B674-EE3C123CF6F7}">
      <dsp:nvSpPr>
        <dsp:cNvPr id="0" name=""/>
        <dsp:cNvSpPr/>
      </dsp:nvSpPr>
      <dsp:spPr>
        <a:xfrm>
          <a:off x="0" y="10275"/>
          <a:ext cx="11490718" cy="540540"/>
        </a:xfrm>
        <a:prstGeom prst="round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it-IT" sz="2200" kern="1200" dirty="0" err="1"/>
            <a:t>Authentication</a:t>
          </a:r>
          <a:r>
            <a:rPr lang="it-IT" sz="2200" kern="1200" dirty="0"/>
            <a:t>:</a:t>
          </a:r>
        </a:p>
      </dsp:txBody>
      <dsp:txXfrm>
        <a:off x="26387" y="36662"/>
        <a:ext cx="11437944" cy="487766"/>
      </dsp:txXfrm>
    </dsp:sp>
    <dsp:sp modelId="{DB80DEE4-6F72-BE4F-B70E-CC8C40DEBCFF}">
      <dsp:nvSpPr>
        <dsp:cNvPr id="0" name=""/>
        <dsp:cNvSpPr/>
      </dsp:nvSpPr>
      <dsp:spPr>
        <a:xfrm>
          <a:off x="0" y="550815"/>
          <a:ext cx="1149071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83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it-IT" sz="1700" kern="1200"/>
            <a:t>Process of verifying the identity of an object/actor</a:t>
          </a:r>
        </a:p>
      </dsp:txBody>
      <dsp:txXfrm>
        <a:off x="0" y="550815"/>
        <a:ext cx="11490718" cy="364320"/>
      </dsp:txXfrm>
    </dsp:sp>
    <dsp:sp modelId="{DADFED67-83F7-1E42-ACB0-89A28C3DC1BA}">
      <dsp:nvSpPr>
        <dsp:cNvPr id="0" name=""/>
        <dsp:cNvSpPr/>
      </dsp:nvSpPr>
      <dsp:spPr>
        <a:xfrm>
          <a:off x="0" y="915135"/>
          <a:ext cx="11490718" cy="540540"/>
        </a:xfrm>
        <a:prstGeom prst="roundRect">
          <a:avLst/>
        </a:prstGeom>
        <a:gradFill rotWithShape="0">
          <a:gsLst>
            <a:gs pos="0">
              <a:schemeClr val="accent2">
                <a:shade val="50000"/>
                <a:hueOff val="-182950"/>
                <a:satOff val="1457"/>
                <a:lumOff val="15581"/>
                <a:alphaOff val="0"/>
                <a:satMod val="103000"/>
                <a:lumMod val="102000"/>
                <a:tint val="94000"/>
              </a:schemeClr>
            </a:gs>
            <a:gs pos="50000">
              <a:schemeClr val="accent2">
                <a:shade val="50000"/>
                <a:hueOff val="-182950"/>
                <a:satOff val="1457"/>
                <a:lumOff val="15581"/>
                <a:alphaOff val="0"/>
                <a:satMod val="110000"/>
                <a:lumMod val="100000"/>
                <a:shade val="100000"/>
              </a:schemeClr>
            </a:gs>
            <a:gs pos="100000">
              <a:schemeClr val="accent2">
                <a:shade val="50000"/>
                <a:hueOff val="-182950"/>
                <a:satOff val="1457"/>
                <a:lumOff val="155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it-IT" sz="2200" kern="1200"/>
            <a:t>Identification</a:t>
          </a:r>
        </a:p>
      </dsp:txBody>
      <dsp:txXfrm>
        <a:off x="26387" y="941522"/>
        <a:ext cx="11437944" cy="487766"/>
      </dsp:txXfrm>
    </dsp:sp>
    <dsp:sp modelId="{FB40E414-6702-4945-B6CD-7E01EB583505}">
      <dsp:nvSpPr>
        <dsp:cNvPr id="0" name=""/>
        <dsp:cNvSpPr/>
      </dsp:nvSpPr>
      <dsp:spPr>
        <a:xfrm>
          <a:off x="0" y="1455675"/>
          <a:ext cx="1149071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83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it-IT" sz="1700" kern="1200"/>
            <a:t>Autentication that defines univocally the identity of an object/actor</a:t>
          </a:r>
        </a:p>
      </dsp:txBody>
      <dsp:txXfrm>
        <a:off x="0" y="1455675"/>
        <a:ext cx="11490718" cy="364320"/>
      </dsp:txXfrm>
    </dsp:sp>
    <dsp:sp modelId="{A779330D-75DF-3B43-8799-4CB2E3EE5BCF}">
      <dsp:nvSpPr>
        <dsp:cNvPr id="0" name=""/>
        <dsp:cNvSpPr/>
      </dsp:nvSpPr>
      <dsp:spPr>
        <a:xfrm>
          <a:off x="0" y="1819995"/>
          <a:ext cx="11490718" cy="540540"/>
        </a:xfrm>
        <a:prstGeom prst="roundRect">
          <a:avLst/>
        </a:prstGeom>
        <a:gradFill rotWithShape="0">
          <a:gsLst>
            <a:gs pos="0">
              <a:schemeClr val="accent2">
                <a:shade val="50000"/>
                <a:hueOff val="-365900"/>
                <a:satOff val="2915"/>
                <a:lumOff val="31163"/>
                <a:alphaOff val="0"/>
                <a:satMod val="103000"/>
                <a:lumMod val="102000"/>
                <a:tint val="94000"/>
              </a:schemeClr>
            </a:gs>
            <a:gs pos="50000">
              <a:schemeClr val="accent2">
                <a:shade val="50000"/>
                <a:hueOff val="-365900"/>
                <a:satOff val="2915"/>
                <a:lumOff val="31163"/>
                <a:alphaOff val="0"/>
                <a:satMod val="110000"/>
                <a:lumMod val="100000"/>
                <a:shade val="100000"/>
              </a:schemeClr>
            </a:gs>
            <a:gs pos="100000">
              <a:schemeClr val="accent2">
                <a:shade val="50000"/>
                <a:hueOff val="-365900"/>
                <a:satOff val="2915"/>
                <a:lumOff val="3116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it-IT" sz="2200" kern="1200"/>
            <a:t>Authorization</a:t>
          </a:r>
        </a:p>
      </dsp:txBody>
      <dsp:txXfrm>
        <a:off x="26387" y="1846382"/>
        <a:ext cx="11437944" cy="487766"/>
      </dsp:txXfrm>
    </dsp:sp>
    <dsp:sp modelId="{1306AD7D-B925-1240-8FFC-145B5A947F67}">
      <dsp:nvSpPr>
        <dsp:cNvPr id="0" name=""/>
        <dsp:cNvSpPr/>
      </dsp:nvSpPr>
      <dsp:spPr>
        <a:xfrm>
          <a:off x="0" y="2360535"/>
          <a:ext cx="1149071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83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it-IT" sz="1700" kern="1200" dirty="0" err="1"/>
            <a:t>Process</a:t>
          </a:r>
          <a:r>
            <a:rPr lang="it-IT" sz="1700" kern="1200" dirty="0"/>
            <a:t> of </a:t>
          </a:r>
          <a:r>
            <a:rPr lang="it-IT" sz="1700" kern="1200" dirty="0" err="1"/>
            <a:t>allowing</a:t>
          </a:r>
          <a:r>
            <a:rPr lang="it-IT" sz="1700" kern="1200" dirty="0"/>
            <a:t> to use a </a:t>
          </a:r>
          <a:r>
            <a:rPr lang="it-IT" sz="1700" kern="1200" dirty="0" err="1"/>
            <a:t>specific</a:t>
          </a:r>
          <a:r>
            <a:rPr lang="it-IT" sz="1700" kern="1200" dirty="0"/>
            <a:t> </a:t>
          </a:r>
          <a:r>
            <a:rPr lang="it-IT" sz="1700" kern="1200" dirty="0" err="1"/>
            <a:t>object</a:t>
          </a:r>
          <a:r>
            <a:rPr lang="it-IT" sz="1700" kern="1200" dirty="0"/>
            <a:t> or </a:t>
          </a:r>
          <a:r>
            <a:rPr lang="it-IT" sz="1700" kern="1200" dirty="0" err="1"/>
            <a:t>accessing</a:t>
          </a:r>
          <a:r>
            <a:rPr lang="it-IT" sz="1700" kern="1200" dirty="0"/>
            <a:t> a </a:t>
          </a:r>
          <a:r>
            <a:rPr lang="it-IT" sz="1700" kern="1200" dirty="0" err="1"/>
            <a:t>specific</a:t>
          </a:r>
          <a:r>
            <a:rPr lang="it-IT" sz="1700" kern="1200" dirty="0"/>
            <a:t> information</a:t>
          </a:r>
        </a:p>
      </dsp:txBody>
      <dsp:txXfrm>
        <a:off x="0" y="2360535"/>
        <a:ext cx="11490718" cy="364320"/>
      </dsp:txXfrm>
    </dsp:sp>
    <dsp:sp modelId="{A6D9D384-80F9-9141-A149-E0B88336E23D}">
      <dsp:nvSpPr>
        <dsp:cNvPr id="0" name=""/>
        <dsp:cNvSpPr/>
      </dsp:nvSpPr>
      <dsp:spPr>
        <a:xfrm>
          <a:off x="0" y="2724855"/>
          <a:ext cx="11490718" cy="540540"/>
        </a:xfrm>
        <a:prstGeom prst="roundRect">
          <a:avLst/>
        </a:prstGeom>
        <a:gradFill rotWithShape="0">
          <a:gsLst>
            <a:gs pos="0">
              <a:schemeClr val="accent2">
                <a:shade val="50000"/>
                <a:hueOff val="-548850"/>
                <a:satOff val="4372"/>
                <a:lumOff val="46744"/>
                <a:alphaOff val="0"/>
                <a:satMod val="103000"/>
                <a:lumMod val="102000"/>
                <a:tint val="94000"/>
              </a:schemeClr>
            </a:gs>
            <a:gs pos="50000">
              <a:schemeClr val="accent2">
                <a:shade val="50000"/>
                <a:hueOff val="-548850"/>
                <a:satOff val="4372"/>
                <a:lumOff val="46744"/>
                <a:alphaOff val="0"/>
                <a:satMod val="110000"/>
                <a:lumMod val="100000"/>
                <a:shade val="100000"/>
              </a:schemeClr>
            </a:gs>
            <a:gs pos="100000">
              <a:schemeClr val="accent2">
                <a:shade val="50000"/>
                <a:hueOff val="-548850"/>
                <a:satOff val="4372"/>
                <a:lumOff val="4674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it-IT" sz="2200" kern="1200" dirty="0"/>
            <a:t>Access control </a:t>
          </a:r>
        </a:p>
      </dsp:txBody>
      <dsp:txXfrm>
        <a:off x="26387" y="2751242"/>
        <a:ext cx="11437944" cy="487766"/>
      </dsp:txXfrm>
    </dsp:sp>
    <dsp:sp modelId="{5C12B7F1-F796-E942-B550-840FB0497587}">
      <dsp:nvSpPr>
        <dsp:cNvPr id="0" name=""/>
        <dsp:cNvSpPr/>
      </dsp:nvSpPr>
      <dsp:spPr>
        <a:xfrm>
          <a:off x="0" y="3265395"/>
          <a:ext cx="1149071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83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it-IT" sz="1700" kern="1200" dirty="0" err="1"/>
            <a:t>Process</a:t>
          </a:r>
          <a:r>
            <a:rPr lang="it-IT" sz="1700" kern="1200" dirty="0"/>
            <a:t> </a:t>
          </a:r>
          <a:r>
            <a:rPr lang="it-IT" sz="1700" kern="1200" dirty="0" err="1"/>
            <a:t>guaranteeing</a:t>
          </a:r>
          <a:r>
            <a:rPr lang="it-IT" sz="1700" kern="1200" dirty="0"/>
            <a:t> </a:t>
          </a:r>
          <a:r>
            <a:rPr lang="it-IT" sz="1700" kern="1200" dirty="0" err="1"/>
            <a:t>that</a:t>
          </a:r>
          <a:r>
            <a:rPr lang="it-IT" sz="1700" kern="1200" dirty="0"/>
            <a:t> the </a:t>
          </a:r>
          <a:r>
            <a:rPr lang="it-IT" sz="1700" kern="1200" dirty="0" err="1"/>
            <a:t>content</a:t>
          </a:r>
          <a:r>
            <a:rPr lang="it-IT" sz="1700" kern="1200" dirty="0"/>
            <a:t> of an </a:t>
          </a:r>
          <a:r>
            <a:rPr lang="it-IT" sz="1700" kern="1200" dirty="0" err="1"/>
            <a:t>object</a:t>
          </a:r>
          <a:r>
            <a:rPr lang="it-IT" sz="1700" kern="1200" dirty="0"/>
            <a:t> </a:t>
          </a:r>
          <a:r>
            <a:rPr lang="it-IT" sz="1700" kern="1200" dirty="0" err="1"/>
            <a:t>is</a:t>
          </a:r>
          <a:r>
            <a:rPr lang="it-IT" sz="1700" kern="1200" dirty="0"/>
            <a:t> </a:t>
          </a:r>
          <a:r>
            <a:rPr lang="it-IT" sz="1700" kern="1200" dirty="0" err="1"/>
            <a:t>known</a:t>
          </a:r>
          <a:r>
            <a:rPr lang="it-IT" sz="1700" kern="1200" dirty="0"/>
            <a:t> </a:t>
          </a:r>
          <a:r>
            <a:rPr lang="it-IT" sz="1700" kern="1200" dirty="0" err="1"/>
            <a:t>only</a:t>
          </a:r>
          <a:r>
            <a:rPr lang="it-IT" sz="1700" kern="1200" dirty="0"/>
            <a:t> to </a:t>
          </a:r>
          <a:r>
            <a:rPr lang="it-IT" sz="1700" kern="1200" dirty="0" err="1"/>
            <a:t>its</a:t>
          </a:r>
          <a:r>
            <a:rPr lang="it-IT" sz="1700" kern="1200" dirty="0"/>
            <a:t> creator or to </a:t>
          </a:r>
          <a:r>
            <a:rPr lang="it-IT" sz="1700" kern="1200" dirty="0" err="1"/>
            <a:t>whom</a:t>
          </a:r>
          <a:r>
            <a:rPr lang="it-IT" sz="1700" kern="1200" dirty="0"/>
            <a:t> </a:t>
          </a:r>
          <a:r>
            <a:rPr lang="it-IT" sz="1700" kern="1200" dirty="0" err="1"/>
            <a:t>is</a:t>
          </a:r>
          <a:r>
            <a:rPr lang="it-IT" sz="1700" kern="1200" dirty="0"/>
            <a:t> </a:t>
          </a:r>
          <a:r>
            <a:rPr lang="it-IT" sz="1700" kern="1200" dirty="0" err="1"/>
            <a:t>allowed</a:t>
          </a:r>
          <a:r>
            <a:rPr lang="it-IT" sz="1700" kern="1200" dirty="0"/>
            <a:t> to use </a:t>
          </a:r>
          <a:r>
            <a:rPr lang="it-IT" sz="1700" kern="1200" dirty="0" err="1"/>
            <a:t>it</a:t>
          </a:r>
          <a:endParaRPr lang="it-IT" sz="1700" kern="1200" dirty="0"/>
        </a:p>
      </dsp:txBody>
      <dsp:txXfrm>
        <a:off x="0" y="3265395"/>
        <a:ext cx="11490718" cy="364320"/>
      </dsp:txXfrm>
    </dsp:sp>
    <dsp:sp modelId="{18456BBE-769C-0949-9953-65AAB1EF206E}">
      <dsp:nvSpPr>
        <dsp:cNvPr id="0" name=""/>
        <dsp:cNvSpPr/>
      </dsp:nvSpPr>
      <dsp:spPr>
        <a:xfrm>
          <a:off x="0" y="3629715"/>
          <a:ext cx="11490718" cy="540540"/>
        </a:xfrm>
        <a:prstGeom prst="roundRect">
          <a:avLst/>
        </a:prstGeom>
        <a:gradFill rotWithShape="0">
          <a:gsLst>
            <a:gs pos="0">
              <a:schemeClr val="accent2">
                <a:shade val="50000"/>
                <a:hueOff val="-365900"/>
                <a:satOff val="2915"/>
                <a:lumOff val="31163"/>
                <a:alphaOff val="0"/>
                <a:satMod val="103000"/>
                <a:lumMod val="102000"/>
                <a:tint val="94000"/>
              </a:schemeClr>
            </a:gs>
            <a:gs pos="50000">
              <a:schemeClr val="accent2">
                <a:shade val="50000"/>
                <a:hueOff val="-365900"/>
                <a:satOff val="2915"/>
                <a:lumOff val="31163"/>
                <a:alphaOff val="0"/>
                <a:satMod val="110000"/>
                <a:lumMod val="100000"/>
                <a:shade val="100000"/>
              </a:schemeClr>
            </a:gs>
            <a:gs pos="100000">
              <a:schemeClr val="accent2">
                <a:shade val="50000"/>
                <a:hueOff val="-365900"/>
                <a:satOff val="2915"/>
                <a:lumOff val="3116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it-IT" sz="2200" kern="1200" dirty="0" err="1"/>
            <a:t>Accountability</a:t>
          </a:r>
          <a:endParaRPr lang="it-IT" sz="2200" kern="1200" dirty="0"/>
        </a:p>
      </dsp:txBody>
      <dsp:txXfrm>
        <a:off x="26387" y="3656102"/>
        <a:ext cx="11437944" cy="487766"/>
      </dsp:txXfrm>
    </dsp:sp>
    <dsp:sp modelId="{FB3AB30B-80B6-AA47-BB51-8DA3EA79ADA0}">
      <dsp:nvSpPr>
        <dsp:cNvPr id="0" name=""/>
        <dsp:cNvSpPr/>
      </dsp:nvSpPr>
      <dsp:spPr>
        <a:xfrm>
          <a:off x="0" y="4170255"/>
          <a:ext cx="1149071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83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it-IT" sz="1700" kern="1200"/>
            <a:t>Signature of who is responsible for the content of an object (cannot be denied)</a:t>
          </a:r>
        </a:p>
      </dsp:txBody>
      <dsp:txXfrm>
        <a:off x="0" y="4170255"/>
        <a:ext cx="11490718" cy="364320"/>
      </dsp:txXfrm>
    </dsp:sp>
    <dsp:sp modelId="{B5A85DE9-90D2-1949-95EC-AE98EDC2DB62}">
      <dsp:nvSpPr>
        <dsp:cNvPr id="0" name=""/>
        <dsp:cNvSpPr/>
      </dsp:nvSpPr>
      <dsp:spPr>
        <a:xfrm>
          <a:off x="0" y="4534575"/>
          <a:ext cx="11490718" cy="540540"/>
        </a:xfrm>
        <a:prstGeom prst="roundRect">
          <a:avLst/>
        </a:prstGeom>
        <a:gradFill rotWithShape="0">
          <a:gsLst>
            <a:gs pos="0">
              <a:schemeClr val="accent2">
                <a:shade val="50000"/>
                <a:hueOff val="-182950"/>
                <a:satOff val="1457"/>
                <a:lumOff val="15581"/>
                <a:alphaOff val="0"/>
                <a:satMod val="103000"/>
                <a:lumMod val="102000"/>
                <a:tint val="94000"/>
              </a:schemeClr>
            </a:gs>
            <a:gs pos="50000">
              <a:schemeClr val="accent2">
                <a:shade val="50000"/>
                <a:hueOff val="-182950"/>
                <a:satOff val="1457"/>
                <a:lumOff val="15581"/>
                <a:alphaOff val="0"/>
                <a:satMod val="110000"/>
                <a:lumMod val="100000"/>
                <a:shade val="100000"/>
              </a:schemeClr>
            </a:gs>
            <a:gs pos="100000">
              <a:schemeClr val="accent2">
                <a:shade val="50000"/>
                <a:hueOff val="-182950"/>
                <a:satOff val="1457"/>
                <a:lumOff val="155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Audit</a:t>
          </a:r>
        </a:p>
      </dsp:txBody>
      <dsp:txXfrm>
        <a:off x="26387" y="4560962"/>
        <a:ext cx="11437944" cy="487766"/>
      </dsp:txXfrm>
    </dsp:sp>
    <dsp:sp modelId="{5012326B-66D6-3E4C-BAE6-FD437069D0CC}">
      <dsp:nvSpPr>
        <dsp:cNvPr id="0" name=""/>
        <dsp:cNvSpPr/>
      </dsp:nvSpPr>
      <dsp:spPr>
        <a:xfrm>
          <a:off x="0" y="5075115"/>
          <a:ext cx="1149071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83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Process that guarantee that the security measures declared are properly set up and working</a:t>
          </a:r>
        </a:p>
      </dsp:txBody>
      <dsp:txXfrm>
        <a:off x="0" y="5075115"/>
        <a:ext cx="11490718" cy="3643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B50AB-2114-3246-8244-7F092FD10A67}">
      <dsp:nvSpPr>
        <dsp:cNvPr id="0" name=""/>
        <dsp:cNvSpPr/>
      </dsp:nvSpPr>
      <dsp:spPr>
        <a:xfrm>
          <a:off x="0" y="55965"/>
          <a:ext cx="10515600" cy="46683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Confidentiality</a:t>
          </a:r>
        </a:p>
      </dsp:txBody>
      <dsp:txXfrm>
        <a:off x="22789" y="78754"/>
        <a:ext cx="10470022" cy="421252"/>
      </dsp:txXfrm>
    </dsp:sp>
    <dsp:sp modelId="{47B9824D-ED96-E74F-843E-ABC7D2845D31}">
      <dsp:nvSpPr>
        <dsp:cNvPr id="0" name=""/>
        <dsp:cNvSpPr/>
      </dsp:nvSpPr>
      <dsp:spPr>
        <a:xfrm>
          <a:off x="0" y="522795"/>
          <a:ext cx="10515600"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defined by the International Organization for Standardization in ISO/IEC 27002 as “ensuring that information is accessible only to those authorized to have access.”</a:t>
          </a:r>
        </a:p>
        <a:p>
          <a:pPr marL="114300" lvl="1" indent="-114300" algn="l" defTabSz="666750">
            <a:lnSpc>
              <a:spcPct val="90000"/>
            </a:lnSpc>
            <a:spcBef>
              <a:spcPct val="0"/>
            </a:spcBef>
            <a:spcAft>
              <a:spcPct val="20000"/>
            </a:spcAft>
            <a:buChar char="•"/>
          </a:pPr>
          <a:r>
            <a:rPr lang="en-US" sz="1500" kern="1200"/>
            <a:t>confidentiality breach primarily means eavesdropping on information somewhere between the source (e.g., sensor) and the receiver (e.g., personal computer, physician’s computer, hospital server) or unauthorized access to stored information</a:t>
          </a:r>
        </a:p>
      </dsp:txBody>
      <dsp:txXfrm>
        <a:off x="0" y="522795"/>
        <a:ext cx="10515600" cy="943920"/>
      </dsp:txXfrm>
    </dsp:sp>
    <dsp:sp modelId="{4542E35D-A71D-734D-9068-750554E7E215}">
      <dsp:nvSpPr>
        <dsp:cNvPr id="0" name=""/>
        <dsp:cNvSpPr/>
      </dsp:nvSpPr>
      <dsp:spPr>
        <a:xfrm>
          <a:off x="0" y="1466715"/>
          <a:ext cx="10515600" cy="466830"/>
        </a:xfrm>
        <a:prstGeom prst="roundRect">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Integrity</a:t>
          </a:r>
        </a:p>
      </dsp:txBody>
      <dsp:txXfrm>
        <a:off x="22789" y="1489504"/>
        <a:ext cx="10470022" cy="421252"/>
      </dsp:txXfrm>
    </dsp:sp>
    <dsp:sp modelId="{918AE4D8-57DA-8B45-91F0-8A871021B37F}">
      <dsp:nvSpPr>
        <dsp:cNvPr id="0" name=""/>
        <dsp:cNvSpPr/>
      </dsp:nvSpPr>
      <dsp:spPr>
        <a:xfrm>
          <a:off x="0" y="1933545"/>
          <a:ext cx="10515600" cy="141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Aka authenticity: data is not modified or deleted without authorization. </a:t>
          </a:r>
        </a:p>
        <a:p>
          <a:pPr marL="114300" lvl="1" indent="-114300" algn="l" defTabSz="666750">
            <a:lnSpc>
              <a:spcPct val="90000"/>
            </a:lnSpc>
            <a:spcBef>
              <a:spcPct val="0"/>
            </a:spcBef>
            <a:spcAft>
              <a:spcPct val="20000"/>
            </a:spcAft>
            <a:buChar char="•"/>
          </a:pPr>
          <a:r>
            <a:rPr lang="en-US" sz="1500" kern="1200"/>
            <a:t>Integrity is violated when information is changed by a user that is not authorized to do so (directly on the devices e.g., because of a virus or on the way from information source to receiver)</a:t>
          </a:r>
        </a:p>
        <a:p>
          <a:pPr marL="114300" lvl="1" indent="-114300" algn="l" defTabSz="666750">
            <a:lnSpc>
              <a:spcPct val="90000"/>
            </a:lnSpc>
            <a:spcBef>
              <a:spcPct val="0"/>
            </a:spcBef>
            <a:spcAft>
              <a:spcPct val="20000"/>
            </a:spcAft>
            <a:buChar char="•"/>
          </a:pPr>
          <a:r>
            <a:rPr lang="en-US" sz="1500" kern="1200"/>
            <a:t>Authentication technologies help ensure that the original data is not altered or deleted during the transfer. They also provide technological means to check if the data came from the right sender and not from a sender that only pretends to be the sender (electronic signatures and certificates).</a:t>
          </a:r>
        </a:p>
      </dsp:txBody>
      <dsp:txXfrm>
        <a:off x="0" y="1933545"/>
        <a:ext cx="10515600" cy="1415880"/>
      </dsp:txXfrm>
    </dsp:sp>
    <dsp:sp modelId="{0963B048-2513-6B49-BA6F-EAA0758E531C}">
      <dsp:nvSpPr>
        <dsp:cNvPr id="0" name=""/>
        <dsp:cNvSpPr/>
      </dsp:nvSpPr>
      <dsp:spPr>
        <a:xfrm>
          <a:off x="0" y="3349425"/>
          <a:ext cx="10515600" cy="466830"/>
        </a:xfrm>
        <a:prstGeom prst="roundRect">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Availability </a:t>
          </a:r>
        </a:p>
      </dsp:txBody>
      <dsp:txXfrm>
        <a:off x="22789" y="3372214"/>
        <a:ext cx="10470022" cy="421252"/>
      </dsp:txXfrm>
    </dsp:sp>
    <dsp:sp modelId="{6B4FC473-2476-4744-819B-37B3CCC6917C}">
      <dsp:nvSpPr>
        <dsp:cNvPr id="0" name=""/>
        <dsp:cNvSpPr/>
      </dsp:nvSpPr>
      <dsp:spPr>
        <a:xfrm>
          <a:off x="0" y="3816255"/>
          <a:ext cx="10515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The information is available when it is needed by authorized users.</a:t>
          </a:r>
        </a:p>
      </dsp:txBody>
      <dsp:txXfrm>
        <a:off x="0" y="3816255"/>
        <a:ext cx="10515600" cy="314640"/>
      </dsp:txXfrm>
    </dsp:sp>
    <dsp:sp modelId="{BE86E4A4-2C65-0848-AF70-04C6A6B19C1B}">
      <dsp:nvSpPr>
        <dsp:cNvPr id="0" name=""/>
        <dsp:cNvSpPr/>
      </dsp:nvSpPr>
      <dsp:spPr>
        <a:xfrm>
          <a:off x="0" y="4130895"/>
          <a:ext cx="10515600" cy="466830"/>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Non repudiation</a:t>
          </a:r>
        </a:p>
      </dsp:txBody>
      <dsp:txXfrm>
        <a:off x="22789" y="4153684"/>
        <a:ext cx="10470022" cy="421252"/>
      </dsp:txXfrm>
    </dsp:sp>
    <dsp:sp modelId="{1E675FEF-5BB8-1847-818C-2501EAA8CDC2}">
      <dsp:nvSpPr>
        <dsp:cNvPr id="0" name=""/>
        <dsp:cNvSpPr/>
      </dsp:nvSpPr>
      <dsp:spPr>
        <a:xfrm>
          <a:off x="0" y="4597725"/>
          <a:ext cx="10515600" cy="727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undeniable and immutable account about where the received information originates, where it is going, who is requesting it, and who is providing it, in such a way that no entity can deny what its contribution was to the overall activity. </a:t>
          </a:r>
        </a:p>
        <a:p>
          <a:pPr marL="114300" lvl="1" indent="-114300" algn="l" defTabSz="666750">
            <a:lnSpc>
              <a:spcPct val="90000"/>
            </a:lnSpc>
            <a:spcBef>
              <a:spcPct val="0"/>
            </a:spcBef>
            <a:spcAft>
              <a:spcPct val="20000"/>
            </a:spcAft>
            <a:buChar char="•"/>
          </a:pPr>
          <a:r>
            <a:rPr lang="en-US" sz="1500" kern="1200"/>
            <a:t>Non-repudiation can be achieved through electronic signatures and audit trails.</a:t>
          </a:r>
        </a:p>
      </dsp:txBody>
      <dsp:txXfrm>
        <a:off x="0" y="4597725"/>
        <a:ext cx="10515600" cy="7276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B19A1-7904-9242-A740-DAD8EF905DFC}">
      <dsp:nvSpPr>
        <dsp:cNvPr id="0" name=""/>
        <dsp:cNvSpPr/>
      </dsp:nvSpPr>
      <dsp:spPr>
        <a:xfrm>
          <a:off x="0" y="580509"/>
          <a:ext cx="10515600" cy="98279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latin typeface="Arial" panose="020B0604020202020204" pitchFamily="34" charset="0"/>
              <a:cs typeface="Arial" panose="020B0604020202020204" pitchFamily="34" charset="0"/>
            </a:rPr>
            <a:t>Prevent all unauthorized use</a:t>
          </a:r>
        </a:p>
      </dsp:txBody>
      <dsp:txXfrm>
        <a:off x="47976" y="628485"/>
        <a:ext cx="10419648" cy="886847"/>
      </dsp:txXfrm>
    </dsp:sp>
    <dsp:sp modelId="{C9D405AD-8211-8E49-8507-B3C12082FC9F}">
      <dsp:nvSpPr>
        <dsp:cNvPr id="0" name=""/>
        <dsp:cNvSpPr/>
      </dsp:nvSpPr>
      <dsp:spPr>
        <a:xfrm>
          <a:off x="0" y="1684269"/>
          <a:ext cx="10515600" cy="982799"/>
        </a:xfrm>
        <a:prstGeom prst="roundRect">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latin typeface="Arial" panose="020B0604020202020204" pitchFamily="34" charset="0"/>
              <a:cs typeface="Arial" panose="020B0604020202020204" pitchFamily="34" charset="0"/>
            </a:rPr>
            <a:t>Ensure code, data, and execution integrity</a:t>
          </a:r>
        </a:p>
      </dsp:txBody>
      <dsp:txXfrm>
        <a:off x="47976" y="1732245"/>
        <a:ext cx="10419648" cy="886847"/>
      </dsp:txXfrm>
    </dsp:sp>
    <dsp:sp modelId="{50D82215-5380-8E49-B63B-1A49731EC192}">
      <dsp:nvSpPr>
        <dsp:cNvPr id="0" name=""/>
        <dsp:cNvSpPr/>
      </dsp:nvSpPr>
      <dsp:spPr>
        <a:xfrm>
          <a:off x="0" y="2788029"/>
          <a:ext cx="10515600" cy="982799"/>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latin typeface="Arial" panose="020B0604020202020204" pitchFamily="34" charset="0"/>
              <a:cs typeface="Arial" panose="020B0604020202020204" pitchFamily="34" charset="0"/>
            </a:rPr>
            <a:t>Protect confidentiality of data</a:t>
          </a:r>
        </a:p>
      </dsp:txBody>
      <dsp:txXfrm>
        <a:off x="47976" y="2836005"/>
        <a:ext cx="10419648" cy="8868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F4E7E-EDB5-4053-B16E-B5891273E437}" type="datetimeFigureOut">
              <a:rPr lang="en-US" smtClean="0"/>
              <a:t>4/16/25</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A591C-F90E-4BBB-9AF8-7E773CAA1F0F}" type="slidenum">
              <a:rPr lang="en-US" smtClean="0"/>
              <a:t>‹#›</a:t>
            </a:fld>
            <a:endParaRPr lang="en-US"/>
          </a:p>
        </p:txBody>
      </p:sp>
    </p:spTree>
    <p:extLst>
      <p:ext uri="{BB962C8B-B14F-4D97-AF65-F5344CB8AC3E}">
        <p14:creationId xmlns:p14="http://schemas.microsoft.com/office/powerpoint/2010/main" val="3882359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778CC856-6290-427D-A1F6-74D6DC2DA5D7}" type="slidenum">
              <a:rPr lang="it-IT"/>
              <a:pPr/>
              <a:t>34</a:t>
            </a:fld>
            <a:endParaRPr lang="it-IT"/>
          </a:p>
        </p:txBody>
      </p:sp>
      <p:sp>
        <p:nvSpPr>
          <p:cNvPr id="126979" name="Rectangle 2"/>
          <p:cNvSpPr>
            <a:spLocks noGrp="1" noRot="1" noChangeAspect="1" noChangeArrowheads="1" noTextEdit="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extLst>
      <p:ext uri="{BB962C8B-B14F-4D97-AF65-F5344CB8AC3E}">
        <p14:creationId xmlns:p14="http://schemas.microsoft.com/office/powerpoint/2010/main" val="1597368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4B400CA2-B383-4237-93F5-6F1ADEC16B65}" type="slidenum">
              <a:rPr lang="it-IT"/>
              <a:pPr/>
              <a:t>35</a:t>
            </a:fld>
            <a:endParaRPr lang="it-IT"/>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extLst>
      <p:ext uri="{BB962C8B-B14F-4D97-AF65-F5344CB8AC3E}">
        <p14:creationId xmlns:p14="http://schemas.microsoft.com/office/powerpoint/2010/main" val="1304241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0E4562CA-DDF8-438B-8211-3B3B3002E3AD}" type="slidenum">
              <a:rPr lang="it-IT"/>
              <a:pPr/>
              <a:t>37</a:t>
            </a:fld>
            <a:endParaRPr lang="it-IT"/>
          </a:p>
        </p:txBody>
      </p:sp>
      <p:sp>
        <p:nvSpPr>
          <p:cNvPr id="132099" name="Rectangle 2"/>
          <p:cNvSpPr>
            <a:spLocks noGrp="1" noRot="1" noChangeAspect="1" noChangeArrowheads="1" noTextEdit="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extLst>
      <p:ext uri="{BB962C8B-B14F-4D97-AF65-F5344CB8AC3E}">
        <p14:creationId xmlns:p14="http://schemas.microsoft.com/office/powerpoint/2010/main" val="2042422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49285BB6-1D33-4D94-884F-FA0326B4B659}" type="slidenum">
              <a:rPr lang="it-IT"/>
              <a:pPr/>
              <a:t>38</a:t>
            </a:fld>
            <a:endParaRPr lang="it-IT"/>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extLst>
      <p:ext uri="{BB962C8B-B14F-4D97-AF65-F5344CB8AC3E}">
        <p14:creationId xmlns:p14="http://schemas.microsoft.com/office/powerpoint/2010/main" val="641291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1504B4DD-E50B-4E8A-A082-0E5214CEF388}" type="slidenum">
              <a:rPr lang="it-IT"/>
              <a:pPr/>
              <a:t>39</a:t>
            </a:fld>
            <a:endParaRPr lang="it-IT"/>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extLst>
      <p:ext uri="{BB962C8B-B14F-4D97-AF65-F5344CB8AC3E}">
        <p14:creationId xmlns:p14="http://schemas.microsoft.com/office/powerpoint/2010/main" val="419483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1504B4DD-E50B-4E8A-A082-0E5214CEF388}" type="slidenum">
              <a:rPr lang="it-IT"/>
              <a:pPr/>
              <a:t>40</a:t>
            </a:fld>
            <a:endParaRPr lang="it-IT"/>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extLst>
      <p:ext uri="{BB962C8B-B14F-4D97-AF65-F5344CB8AC3E}">
        <p14:creationId xmlns:p14="http://schemas.microsoft.com/office/powerpoint/2010/main" val="3195089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1504B4DD-E50B-4E8A-A082-0E5214CEF388}" type="slidenum">
              <a:rPr lang="it-IT"/>
              <a:pPr/>
              <a:t>41</a:t>
            </a:fld>
            <a:endParaRPr lang="it-IT"/>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endParaRPr lang="it-IT"/>
          </a:p>
        </p:txBody>
      </p:sp>
    </p:spTree>
    <p:extLst>
      <p:ext uri="{BB962C8B-B14F-4D97-AF65-F5344CB8AC3E}">
        <p14:creationId xmlns:p14="http://schemas.microsoft.com/office/powerpoint/2010/main" val="2788201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9CF151-055F-AC85-C788-22638F907DA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D62F26C2-3372-027C-EF72-9AA1DD2386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CFAA67BD-1FCC-3E87-BD50-A1A0878F2F19}"/>
              </a:ext>
            </a:extLst>
          </p:cNvPr>
          <p:cNvSpPr>
            <a:spLocks noGrp="1"/>
          </p:cNvSpPr>
          <p:nvPr>
            <p:ph type="dt" sz="half" idx="10"/>
          </p:nvPr>
        </p:nvSpPr>
        <p:spPr/>
        <p:txBody>
          <a:bodyPr/>
          <a:lstStyle/>
          <a:p>
            <a:fld id="{58B27571-3551-4717-8422-BFBA1A6040C2}" type="datetimeFigureOut">
              <a:rPr lang="en-US" smtClean="0"/>
              <a:t>4/16/25</a:t>
            </a:fld>
            <a:endParaRPr lang="en-US"/>
          </a:p>
        </p:txBody>
      </p:sp>
      <p:sp>
        <p:nvSpPr>
          <p:cNvPr id="5" name="Segnaposto piè di pagina 4">
            <a:extLst>
              <a:ext uri="{FF2B5EF4-FFF2-40B4-BE49-F238E27FC236}">
                <a16:creationId xmlns:a16="http://schemas.microsoft.com/office/drawing/2014/main" id="{6294A50E-667F-0BBB-EFDD-EB3D00515D9A}"/>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8A12FC83-5CE5-2918-525E-73F65D2AC310}"/>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3506839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2FD758-F971-3098-3C6A-6D5A55C3D100}"/>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B5E4EF85-C479-37A1-B7C9-B282230226C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CAFCD7B-CA47-95BE-677F-7EA0D77CE53E}"/>
              </a:ext>
            </a:extLst>
          </p:cNvPr>
          <p:cNvSpPr>
            <a:spLocks noGrp="1"/>
          </p:cNvSpPr>
          <p:nvPr>
            <p:ph type="dt" sz="half" idx="10"/>
          </p:nvPr>
        </p:nvSpPr>
        <p:spPr/>
        <p:txBody>
          <a:bodyPr/>
          <a:lstStyle/>
          <a:p>
            <a:fld id="{58B27571-3551-4717-8422-BFBA1A6040C2}" type="datetimeFigureOut">
              <a:rPr lang="en-US" smtClean="0"/>
              <a:t>4/16/25</a:t>
            </a:fld>
            <a:endParaRPr lang="en-US"/>
          </a:p>
        </p:txBody>
      </p:sp>
      <p:sp>
        <p:nvSpPr>
          <p:cNvPr id="5" name="Segnaposto piè di pagina 4">
            <a:extLst>
              <a:ext uri="{FF2B5EF4-FFF2-40B4-BE49-F238E27FC236}">
                <a16:creationId xmlns:a16="http://schemas.microsoft.com/office/drawing/2014/main" id="{275C6275-2D95-D52B-270F-1D8638DF85C4}"/>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14F8D7D5-3450-C14E-320E-E521E7668F91}"/>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2994153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E7D68BE-9BB8-D2AB-21DD-C74477E0F96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395B0ABB-C13D-C95C-51ED-D9511488712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F409FC7F-8350-184D-3C24-DA45726EC737}"/>
              </a:ext>
            </a:extLst>
          </p:cNvPr>
          <p:cNvSpPr>
            <a:spLocks noGrp="1"/>
          </p:cNvSpPr>
          <p:nvPr>
            <p:ph type="dt" sz="half" idx="10"/>
          </p:nvPr>
        </p:nvSpPr>
        <p:spPr/>
        <p:txBody>
          <a:bodyPr/>
          <a:lstStyle/>
          <a:p>
            <a:fld id="{58B27571-3551-4717-8422-BFBA1A6040C2}" type="datetimeFigureOut">
              <a:rPr lang="en-US" smtClean="0"/>
              <a:t>4/16/25</a:t>
            </a:fld>
            <a:endParaRPr lang="en-US"/>
          </a:p>
        </p:txBody>
      </p:sp>
      <p:sp>
        <p:nvSpPr>
          <p:cNvPr id="5" name="Segnaposto piè di pagina 4">
            <a:extLst>
              <a:ext uri="{FF2B5EF4-FFF2-40B4-BE49-F238E27FC236}">
                <a16:creationId xmlns:a16="http://schemas.microsoft.com/office/drawing/2014/main" id="{C79D1EC6-0A75-0E26-CCCF-D4D0AFC17784}"/>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3D379470-150F-C51D-74B0-E34598C8186B}"/>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2824876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it-IT" dirty="0"/>
          </a:p>
        </p:txBody>
      </p:sp>
      <p:sp>
        <p:nvSpPr>
          <p:cNvPr id="6" name="Segnaposto contenuto 2"/>
          <p:cNvSpPr>
            <a:spLocks noGrp="1"/>
          </p:cNvSpPr>
          <p:nvPr>
            <p:ph idx="1"/>
          </p:nvPr>
        </p:nvSpPr>
        <p:spPr>
          <a:xfrm>
            <a:off x="914400" y="1162051"/>
            <a:ext cx="10363200" cy="5038725"/>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it-IT" dirty="0"/>
          </a:p>
        </p:txBody>
      </p:sp>
    </p:spTree>
    <p:extLst>
      <p:ext uri="{BB962C8B-B14F-4D97-AF65-F5344CB8AC3E}">
        <p14:creationId xmlns:p14="http://schemas.microsoft.com/office/powerpoint/2010/main" val="4013786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D1358A-FB1E-9991-1F4C-4236A264BD29}"/>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69309635-002F-398C-BB4A-27D7C55A46A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8B618662-D3A9-E872-C54C-BBEC26CAF1BB}"/>
              </a:ext>
            </a:extLst>
          </p:cNvPr>
          <p:cNvSpPr>
            <a:spLocks noGrp="1"/>
          </p:cNvSpPr>
          <p:nvPr>
            <p:ph type="dt" sz="half" idx="10"/>
          </p:nvPr>
        </p:nvSpPr>
        <p:spPr/>
        <p:txBody>
          <a:bodyPr/>
          <a:lstStyle/>
          <a:p>
            <a:fld id="{58B27571-3551-4717-8422-BFBA1A6040C2}" type="datetimeFigureOut">
              <a:rPr lang="en-US" smtClean="0"/>
              <a:t>4/16/25</a:t>
            </a:fld>
            <a:endParaRPr lang="en-US"/>
          </a:p>
        </p:txBody>
      </p:sp>
      <p:sp>
        <p:nvSpPr>
          <p:cNvPr id="5" name="Segnaposto piè di pagina 4">
            <a:extLst>
              <a:ext uri="{FF2B5EF4-FFF2-40B4-BE49-F238E27FC236}">
                <a16:creationId xmlns:a16="http://schemas.microsoft.com/office/drawing/2014/main" id="{5307F9E6-B0DD-B548-CB08-F39B3FE04254}"/>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2DA029CE-80AD-7DC8-D501-A7DD2C569147}"/>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3802748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501034-2619-3016-2FDF-8265ED9F989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30DAC799-FB86-3797-E14B-DF8DC38B84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79A0464-B34A-DDCC-680D-9F2CB8B7D12D}"/>
              </a:ext>
            </a:extLst>
          </p:cNvPr>
          <p:cNvSpPr>
            <a:spLocks noGrp="1"/>
          </p:cNvSpPr>
          <p:nvPr>
            <p:ph type="dt" sz="half" idx="10"/>
          </p:nvPr>
        </p:nvSpPr>
        <p:spPr/>
        <p:txBody>
          <a:bodyPr/>
          <a:lstStyle/>
          <a:p>
            <a:fld id="{58B27571-3551-4717-8422-BFBA1A6040C2}" type="datetimeFigureOut">
              <a:rPr lang="en-US" smtClean="0"/>
              <a:t>4/16/25</a:t>
            </a:fld>
            <a:endParaRPr lang="en-US"/>
          </a:p>
        </p:txBody>
      </p:sp>
      <p:sp>
        <p:nvSpPr>
          <p:cNvPr id="5" name="Segnaposto piè di pagina 4">
            <a:extLst>
              <a:ext uri="{FF2B5EF4-FFF2-40B4-BE49-F238E27FC236}">
                <a16:creationId xmlns:a16="http://schemas.microsoft.com/office/drawing/2014/main" id="{0CE95970-068D-435B-0B0F-3E04C3171A2F}"/>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A53CF1D9-7F27-EBF0-87E2-D2C20079B8E1}"/>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4085212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2CA9F0-A6D5-C3D5-9F58-F04BC753E84D}"/>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1E141EA0-213C-58FA-3242-44158B9CC3D7}"/>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66DF95A6-739B-7682-9046-1AFB0A233D3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4A3CBC93-EF30-EA36-B882-E8DBD5A081FA}"/>
              </a:ext>
            </a:extLst>
          </p:cNvPr>
          <p:cNvSpPr>
            <a:spLocks noGrp="1"/>
          </p:cNvSpPr>
          <p:nvPr>
            <p:ph type="dt" sz="half" idx="10"/>
          </p:nvPr>
        </p:nvSpPr>
        <p:spPr/>
        <p:txBody>
          <a:bodyPr/>
          <a:lstStyle/>
          <a:p>
            <a:fld id="{58B27571-3551-4717-8422-BFBA1A6040C2}" type="datetimeFigureOut">
              <a:rPr lang="en-US" smtClean="0"/>
              <a:t>4/16/25</a:t>
            </a:fld>
            <a:endParaRPr lang="en-US"/>
          </a:p>
        </p:txBody>
      </p:sp>
      <p:sp>
        <p:nvSpPr>
          <p:cNvPr id="6" name="Segnaposto piè di pagina 5">
            <a:extLst>
              <a:ext uri="{FF2B5EF4-FFF2-40B4-BE49-F238E27FC236}">
                <a16:creationId xmlns:a16="http://schemas.microsoft.com/office/drawing/2014/main" id="{46766AC8-5F30-1646-1700-2D17758E74F0}"/>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BE270AB0-9FBC-7F16-6BBA-E5B73D4D5180}"/>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1798303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CED177-BB64-16FB-5696-D071E72BE351}"/>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8D76C5E7-25DD-2C5A-DC04-309162593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29B4296-C07B-7FEA-A0DE-C7222F9E494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444C2AC1-D93B-4A2A-7EF5-90A66616E6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B45E955-47B5-074A-EC2F-A3BCEA831CC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50AA96C7-4739-B31D-6108-C6FCA9939308}"/>
              </a:ext>
            </a:extLst>
          </p:cNvPr>
          <p:cNvSpPr>
            <a:spLocks noGrp="1"/>
          </p:cNvSpPr>
          <p:nvPr>
            <p:ph type="dt" sz="half" idx="10"/>
          </p:nvPr>
        </p:nvSpPr>
        <p:spPr/>
        <p:txBody>
          <a:bodyPr/>
          <a:lstStyle/>
          <a:p>
            <a:fld id="{58B27571-3551-4717-8422-BFBA1A6040C2}" type="datetimeFigureOut">
              <a:rPr lang="en-US" smtClean="0"/>
              <a:t>4/16/25</a:t>
            </a:fld>
            <a:endParaRPr lang="en-US"/>
          </a:p>
        </p:txBody>
      </p:sp>
      <p:sp>
        <p:nvSpPr>
          <p:cNvPr id="8" name="Segnaposto piè di pagina 7">
            <a:extLst>
              <a:ext uri="{FF2B5EF4-FFF2-40B4-BE49-F238E27FC236}">
                <a16:creationId xmlns:a16="http://schemas.microsoft.com/office/drawing/2014/main" id="{156FF090-F2D8-4AEF-FEBE-273A95344700}"/>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5DFF1A90-A018-B516-0325-ECE810989CAA}"/>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1557956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80F800-24F3-7072-494C-14538ADB7177}"/>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CD4C23D6-40A5-CD4D-909E-017948CBEAEF}"/>
              </a:ext>
            </a:extLst>
          </p:cNvPr>
          <p:cNvSpPr>
            <a:spLocks noGrp="1"/>
          </p:cNvSpPr>
          <p:nvPr>
            <p:ph type="dt" sz="half" idx="10"/>
          </p:nvPr>
        </p:nvSpPr>
        <p:spPr/>
        <p:txBody>
          <a:bodyPr/>
          <a:lstStyle/>
          <a:p>
            <a:fld id="{58B27571-3551-4717-8422-BFBA1A6040C2}" type="datetimeFigureOut">
              <a:rPr lang="en-US" smtClean="0"/>
              <a:t>4/16/25</a:t>
            </a:fld>
            <a:endParaRPr lang="en-US"/>
          </a:p>
        </p:txBody>
      </p:sp>
      <p:sp>
        <p:nvSpPr>
          <p:cNvPr id="4" name="Segnaposto piè di pagina 3">
            <a:extLst>
              <a:ext uri="{FF2B5EF4-FFF2-40B4-BE49-F238E27FC236}">
                <a16:creationId xmlns:a16="http://schemas.microsoft.com/office/drawing/2014/main" id="{7154F06D-65B6-0BED-A8BB-9C1068977F7A}"/>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C73728A7-A8E9-2EFF-A104-8CC3E679C5E8}"/>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1585315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96ABDF4-994C-4C76-30BC-3E2CEACAB1CF}"/>
              </a:ext>
            </a:extLst>
          </p:cNvPr>
          <p:cNvSpPr>
            <a:spLocks noGrp="1"/>
          </p:cNvSpPr>
          <p:nvPr>
            <p:ph type="dt" sz="half" idx="10"/>
          </p:nvPr>
        </p:nvSpPr>
        <p:spPr/>
        <p:txBody>
          <a:bodyPr/>
          <a:lstStyle/>
          <a:p>
            <a:fld id="{58B27571-3551-4717-8422-BFBA1A6040C2}" type="datetimeFigureOut">
              <a:rPr lang="en-US" smtClean="0"/>
              <a:t>4/16/25</a:t>
            </a:fld>
            <a:endParaRPr lang="en-US"/>
          </a:p>
        </p:txBody>
      </p:sp>
      <p:sp>
        <p:nvSpPr>
          <p:cNvPr id="3" name="Segnaposto piè di pagina 2">
            <a:extLst>
              <a:ext uri="{FF2B5EF4-FFF2-40B4-BE49-F238E27FC236}">
                <a16:creationId xmlns:a16="http://schemas.microsoft.com/office/drawing/2014/main" id="{B51D028F-6CC2-34AC-E8BC-91F69C4A4D52}"/>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550C51A9-4F77-687A-B9E9-303231B2F19E}"/>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1987788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205705-6E53-1262-532F-C1A1A12D442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42D3E18A-DCAA-C464-6679-BF3DC80355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F195BCE7-5DE7-461B-6D24-02F7669A9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09CB88A-C962-CF08-5C16-CEF9DABD2081}"/>
              </a:ext>
            </a:extLst>
          </p:cNvPr>
          <p:cNvSpPr>
            <a:spLocks noGrp="1"/>
          </p:cNvSpPr>
          <p:nvPr>
            <p:ph type="dt" sz="half" idx="10"/>
          </p:nvPr>
        </p:nvSpPr>
        <p:spPr/>
        <p:txBody>
          <a:bodyPr/>
          <a:lstStyle/>
          <a:p>
            <a:fld id="{58B27571-3551-4717-8422-BFBA1A6040C2}" type="datetimeFigureOut">
              <a:rPr lang="en-US" smtClean="0"/>
              <a:t>4/16/25</a:t>
            </a:fld>
            <a:endParaRPr lang="en-US"/>
          </a:p>
        </p:txBody>
      </p:sp>
      <p:sp>
        <p:nvSpPr>
          <p:cNvPr id="6" name="Segnaposto piè di pagina 5">
            <a:extLst>
              <a:ext uri="{FF2B5EF4-FFF2-40B4-BE49-F238E27FC236}">
                <a16:creationId xmlns:a16="http://schemas.microsoft.com/office/drawing/2014/main" id="{2CEF132A-2004-8F71-A8D6-B94BDF51A8BC}"/>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134C464A-B327-533C-43E7-FF7AE1525CDE}"/>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4096472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061DE3-0EC9-1C43-CC72-93DB083FDE3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F9450E66-8506-E427-F681-6C386A4C9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FFE9906A-56FF-2FE8-6370-6C8DC2510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8902A2D-BFFC-8CFB-AC5D-B5ECE79C0EB4}"/>
              </a:ext>
            </a:extLst>
          </p:cNvPr>
          <p:cNvSpPr>
            <a:spLocks noGrp="1"/>
          </p:cNvSpPr>
          <p:nvPr>
            <p:ph type="dt" sz="half" idx="10"/>
          </p:nvPr>
        </p:nvSpPr>
        <p:spPr/>
        <p:txBody>
          <a:bodyPr/>
          <a:lstStyle/>
          <a:p>
            <a:fld id="{58B27571-3551-4717-8422-BFBA1A6040C2}" type="datetimeFigureOut">
              <a:rPr lang="en-US" smtClean="0"/>
              <a:t>4/16/25</a:t>
            </a:fld>
            <a:endParaRPr lang="en-US"/>
          </a:p>
        </p:txBody>
      </p:sp>
      <p:sp>
        <p:nvSpPr>
          <p:cNvPr id="6" name="Segnaposto piè di pagina 5">
            <a:extLst>
              <a:ext uri="{FF2B5EF4-FFF2-40B4-BE49-F238E27FC236}">
                <a16:creationId xmlns:a16="http://schemas.microsoft.com/office/drawing/2014/main" id="{723F92AE-3618-C402-2268-98AC702FA811}"/>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775EEB7D-7993-1B7D-1640-1CD1BE894E65}"/>
              </a:ext>
            </a:extLst>
          </p:cNvPr>
          <p:cNvSpPr>
            <a:spLocks noGrp="1"/>
          </p:cNvSpPr>
          <p:nvPr>
            <p:ph type="sldNum" sz="quarter" idx="12"/>
          </p:nvPr>
        </p:nvSpPr>
        <p:spPr/>
        <p:txBody>
          <a:bodyPr/>
          <a:lstStyle/>
          <a:p>
            <a:fld id="{BF794B04-E15F-483D-BCFE-ECBF5D7BE208}" type="slidenum">
              <a:rPr lang="en-US" smtClean="0"/>
              <a:t>‹#›</a:t>
            </a:fld>
            <a:endParaRPr lang="en-US"/>
          </a:p>
        </p:txBody>
      </p:sp>
    </p:spTree>
    <p:extLst>
      <p:ext uri="{BB962C8B-B14F-4D97-AF65-F5344CB8AC3E}">
        <p14:creationId xmlns:p14="http://schemas.microsoft.com/office/powerpoint/2010/main" val="3662699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38AF0FB-2650-51C8-7744-AE644B491C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44249A82-70D5-613C-37FB-8B3DA8F2EB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65C0117-18BE-95F9-0D43-86CBE5943F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B27571-3551-4717-8422-BFBA1A6040C2}" type="datetimeFigureOut">
              <a:rPr lang="en-US" smtClean="0"/>
              <a:t>4/16/25</a:t>
            </a:fld>
            <a:endParaRPr lang="en-US"/>
          </a:p>
        </p:txBody>
      </p:sp>
      <p:sp>
        <p:nvSpPr>
          <p:cNvPr id="5" name="Segnaposto piè di pagina 4">
            <a:extLst>
              <a:ext uri="{FF2B5EF4-FFF2-40B4-BE49-F238E27FC236}">
                <a16:creationId xmlns:a16="http://schemas.microsoft.com/office/drawing/2014/main" id="{42687522-589F-7EE0-53A8-E684EB41B1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egnaposto numero diapositiva 5">
            <a:extLst>
              <a:ext uri="{FF2B5EF4-FFF2-40B4-BE49-F238E27FC236}">
                <a16:creationId xmlns:a16="http://schemas.microsoft.com/office/drawing/2014/main" id="{86C1118A-A544-B518-46CE-4AF9329C41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794B04-E15F-483D-BCFE-ECBF5D7BE208}" type="slidenum">
              <a:rPr lang="en-US" smtClean="0"/>
              <a:t>‹#›</a:t>
            </a:fld>
            <a:endParaRPr lang="en-US"/>
          </a:p>
        </p:txBody>
      </p:sp>
    </p:spTree>
    <p:extLst>
      <p:ext uri="{BB962C8B-B14F-4D97-AF65-F5344CB8AC3E}">
        <p14:creationId xmlns:p14="http://schemas.microsoft.com/office/powerpoint/2010/main" val="724225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1.bin"/><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10.w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13.tiff"/></Relationships>
</file>

<file path=ppt/slides/_rels/slide2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C30932-BB03-0BB4-6495-7EEC739F2575}"/>
              </a:ext>
            </a:extLst>
          </p:cNvPr>
          <p:cNvSpPr/>
          <p:nvPr/>
        </p:nvSpPr>
        <p:spPr>
          <a:xfrm>
            <a:off x="0" y="0"/>
            <a:ext cx="12192000" cy="590092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a:extLst>
              <a:ext uri="{FF2B5EF4-FFF2-40B4-BE49-F238E27FC236}">
                <a16:creationId xmlns:a16="http://schemas.microsoft.com/office/drawing/2014/main" id="{C612A730-24F7-1D0C-59D4-768FCF85CE0E}"/>
              </a:ext>
            </a:extLst>
          </p:cNvPr>
          <p:cNvSpPr>
            <a:spLocks noGrp="1"/>
          </p:cNvSpPr>
          <p:nvPr>
            <p:ph type="ctrTitle"/>
          </p:nvPr>
        </p:nvSpPr>
        <p:spPr/>
        <p:txBody>
          <a:bodyPr>
            <a:normAutofit fontScale="90000"/>
          </a:bodyPr>
          <a:lstStyle/>
          <a:p>
            <a:r>
              <a:rPr lang="en-US" sz="6000" dirty="0">
                <a:solidFill>
                  <a:schemeClr val="bg1"/>
                </a:solidFill>
              </a:rPr>
              <a:t>DATA PROTECTION AND CYBERSECURITY IN </a:t>
            </a:r>
            <a:r>
              <a:rPr lang="en-US" sz="6000" dirty="0" err="1">
                <a:solidFill>
                  <a:schemeClr val="bg1"/>
                </a:solidFill>
              </a:rPr>
              <a:t>eHEALTH</a:t>
            </a:r>
            <a:r>
              <a:rPr lang="en-US" sz="6000" dirty="0">
                <a:solidFill>
                  <a:schemeClr val="bg1"/>
                </a:solidFill>
              </a:rPr>
              <a:t> SYSTEMS</a:t>
            </a:r>
          </a:p>
        </p:txBody>
      </p:sp>
      <p:pic>
        <p:nvPicPr>
          <p:cNvPr id="5" name="Picture 2" descr="logo centenario">
            <a:extLst>
              <a:ext uri="{FF2B5EF4-FFF2-40B4-BE49-F238E27FC236}">
                <a16:creationId xmlns:a16="http://schemas.microsoft.com/office/drawing/2014/main" id="{4107BCF0-34FF-CDC8-EF76-F81FFE6EC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40582"/>
            <a:ext cx="4112489" cy="72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070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80F9DE-A52D-2741-A7DC-5806F8E08745}"/>
              </a:ext>
            </a:extLst>
          </p:cNvPr>
          <p:cNvPicPr>
            <a:picLocks noChangeAspect="1"/>
          </p:cNvPicPr>
          <p:nvPr/>
        </p:nvPicPr>
        <p:blipFill>
          <a:blip r:embed="rId2"/>
          <a:stretch>
            <a:fillRect/>
          </a:stretch>
        </p:blipFill>
        <p:spPr>
          <a:xfrm>
            <a:off x="2581165" y="1188106"/>
            <a:ext cx="6508636" cy="5669894"/>
          </a:xfrm>
          <a:prstGeom prst="rect">
            <a:avLst/>
          </a:prstGeom>
        </p:spPr>
      </p:pic>
      <p:sp>
        <p:nvSpPr>
          <p:cNvPr id="5" name="TextBox 4">
            <a:extLst>
              <a:ext uri="{FF2B5EF4-FFF2-40B4-BE49-F238E27FC236}">
                <a16:creationId xmlns:a16="http://schemas.microsoft.com/office/drawing/2014/main" id="{A73EB4CA-5B5B-8240-B8F1-029504E03DEE}"/>
              </a:ext>
            </a:extLst>
          </p:cNvPr>
          <p:cNvSpPr txBox="1"/>
          <p:nvPr/>
        </p:nvSpPr>
        <p:spPr>
          <a:xfrm>
            <a:off x="8681546" y="1692165"/>
            <a:ext cx="2785241" cy="800219"/>
          </a:xfrm>
          <a:prstGeom prst="rect">
            <a:avLst/>
          </a:prstGeom>
          <a:noFill/>
        </p:spPr>
        <p:txBody>
          <a:bodyPr wrap="square" rtlCol="0">
            <a:spAutoFit/>
          </a:bodyPr>
          <a:lstStyle/>
          <a:p>
            <a:pPr algn="ctr"/>
            <a:r>
              <a:rPr lang="en-US" sz="2300" dirty="0">
                <a:latin typeface="Arial" panose="020B0604020202020204" pitchFamily="34" charset="0"/>
                <a:cs typeface="Arial" panose="020B0604020202020204" pitchFamily="34" charset="0"/>
              </a:rPr>
              <a:t>Performance verification</a:t>
            </a:r>
          </a:p>
        </p:txBody>
      </p:sp>
      <p:sp>
        <p:nvSpPr>
          <p:cNvPr id="6" name="TextBox 5">
            <a:extLst>
              <a:ext uri="{FF2B5EF4-FFF2-40B4-BE49-F238E27FC236}">
                <a16:creationId xmlns:a16="http://schemas.microsoft.com/office/drawing/2014/main" id="{1FE7F79F-CBDD-B24C-B3BD-89454FD311FE}"/>
              </a:ext>
            </a:extLst>
          </p:cNvPr>
          <p:cNvSpPr txBox="1"/>
          <p:nvPr/>
        </p:nvSpPr>
        <p:spPr>
          <a:xfrm>
            <a:off x="528735" y="3833867"/>
            <a:ext cx="2052430" cy="800219"/>
          </a:xfrm>
          <a:prstGeom prst="rect">
            <a:avLst/>
          </a:prstGeom>
          <a:noFill/>
        </p:spPr>
        <p:txBody>
          <a:bodyPr wrap="square" rtlCol="0">
            <a:spAutoFit/>
          </a:bodyPr>
          <a:lstStyle/>
          <a:p>
            <a:pPr algn="ctr"/>
            <a:r>
              <a:rPr lang="en-US" sz="2300" dirty="0">
                <a:latin typeface="Arial" panose="020B0604020202020204" pitchFamily="34" charset="0"/>
                <a:cs typeface="Arial" panose="020B0604020202020204" pitchFamily="34" charset="0"/>
              </a:rPr>
              <a:t>Risk assessment</a:t>
            </a:r>
          </a:p>
        </p:txBody>
      </p:sp>
      <p:sp>
        <p:nvSpPr>
          <p:cNvPr id="2" name="Rectangle 1">
            <a:extLst>
              <a:ext uri="{FF2B5EF4-FFF2-40B4-BE49-F238E27FC236}">
                <a16:creationId xmlns:a16="http://schemas.microsoft.com/office/drawing/2014/main" id="{3AFA2BF5-6728-8998-F070-7142EB5801B3}"/>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2" descr="logo centenario">
            <a:extLst>
              <a:ext uri="{FF2B5EF4-FFF2-40B4-BE49-F238E27FC236}">
                <a16:creationId xmlns:a16="http://schemas.microsoft.com/office/drawing/2014/main" id="{91237A98-3A83-A95A-2706-00CA249E1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F0C10935-F560-4F0F-856B-92EA1E35D5FE}"/>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GENERAL APPROACH TO SOFTWARE QUALITY</a:t>
            </a:r>
            <a:endParaRPr lang="en-GB" sz="2400" b="1" dirty="0">
              <a:solidFill>
                <a:schemeClr val="bg1"/>
              </a:solidFill>
              <a:latin typeface="+mj-lt"/>
            </a:endParaRPr>
          </a:p>
        </p:txBody>
      </p:sp>
    </p:spTree>
    <p:extLst>
      <p:ext uri="{BB962C8B-B14F-4D97-AF65-F5344CB8AC3E}">
        <p14:creationId xmlns:p14="http://schemas.microsoft.com/office/powerpoint/2010/main" val="654941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BB8E173-5364-FB4C-A66F-AC42FDA07C83}"/>
              </a:ext>
            </a:extLst>
          </p:cNvPr>
          <p:cNvGraphicFramePr/>
          <p:nvPr/>
        </p:nvGraphicFramePr>
        <p:xfrm>
          <a:off x="472966" y="1381247"/>
          <a:ext cx="11466786" cy="5294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1">
            <a:extLst>
              <a:ext uri="{FF2B5EF4-FFF2-40B4-BE49-F238E27FC236}">
                <a16:creationId xmlns:a16="http://schemas.microsoft.com/office/drawing/2014/main" id="{FFAEB85B-62F8-C9D6-E4DA-AFAEBDCDC036}"/>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06F7E28B-3E3B-2D89-5BE9-34FF8BC45E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124A6EAA-9F16-335A-7EF4-318BE1FB4377}"/>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RISK ANALYSIS</a:t>
            </a:r>
            <a:endParaRPr lang="en-GB" sz="2400" b="1" dirty="0">
              <a:solidFill>
                <a:schemeClr val="bg1"/>
              </a:solidFill>
              <a:latin typeface="+mj-lt"/>
            </a:endParaRPr>
          </a:p>
        </p:txBody>
      </p:sp>
    </p:spTree>
    <p:extLst>
      <p:ext uri="{BB962C8B-B14F-4D97-AF65-F5344CB8AC3E}">
        <p14:creationId xmlns:p14="http://schemas.microsoft.com/office/powerpoint/2010/main" val="1204198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E06481-9B2E-704B-A6D7-B49C951D21E2}"/>
              </a:ext>
            </a:extLst>
          </p:cNvPr>
          <p:cNvSpPr>
            <a:spLocks noGrp="1"/>
          </p:cNvSpPr>
          <p:nvPr>
            <p:ph idx="1"/>
          </p:nvPr>
        </p:nvSpPr>
        <p:spPr>
          <a:xfrm>
            <a:off x="838200" y="1197569"/>
            <a:ext cx="10515600" cy="2112832"/>
          </a:xfrm>
        </p:spPr>
        <p:txBody>
          <a:bodyPr>
            <a:normAutofit lnSpcReduction="10000"/>
          </a:bodyPr>
          <a:lstStyle/>
          <a:p>
            <a:pPr marL="0" indent="0" algn="ctr">
              <a:lnSpc>
                <a:spcPct val="120000"/>
              </a:lnSpc>
              <a:buNone/>
            </a:pPr>
            <a:r>
              <a:rPr lang="en-US" dirty="0">
                <a:latin typeface="Arial" panose="020B0604020202020204" pitchFamily="34" charset="0"/>
                <a:cs typeface="Arial" panose="020B0604020202020204" pitchFamily="34" charset="0"/>
              </a:rPr>
              <a:t>Process of </a:t>
            </a:r>
            <a:r>
              <a:rPr lang="en-US" b="1" dirty="0">
                <a:latin typeface="Arial" panose="020B0604020202020204" pitchFamily="34" charset="0"/>
                <a:cs typeface="Arial" panose="020B0604020202020204" pitchFamily="34" charset="0"/>
              </a:rPr>
              <a:t>preventing unauthorized access, modification, misuse or denial of use, or the unauthorized use of information that is stored, accessed, or transferred </a:t>
            </a:r>
            <a:r>
              <a:rPr lang="en-US" dirty="0">
                <a:latin typeface="Arial" panose="020B0604020202020204" pitchFamily="34" charset="0"/>
                <a:cs typeface="Arial" panose="020B0604020202020204" pitchFamily="34" charset="0"/>
              </a:rPr>
              <a:t>from a medical device to an external recipient. </a:t>
            </a:r>
          </a:p>
          <a:p>
            <a:pPr marL="0" indent="0" algn="ctr">
              <a:buNone/>
            </a:pPr>
            <a:endParaRPr lang="en-US"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AACAC40-CCF1-D844-B5EE-27AEB9BBE10D}"/>
              </a:ext>
            </a:extLst>
          </p:cNvPr>
          <p:cNvSpPr txBox="1"/>
          <p:nvPr/>
        </p:nvSpPr>
        <p:spPr>
          <a:xfrm>
            <a:off x="2112152" y="3876115"/>
            <a:ext cx="2963918" cy="1154162"/>
          </a:xfrm>
          <a:prstGeom prst="rect">
            <a:avLst/>
          </a:prstGeom>
          <a:noFill/>
        </p:spPr>
        <p:txBody>
          <a:bodyPr wrap="square" rtlCol="0">
            <a:spAutoFit/>
          </a:bodyPr>
          <a:lstStyle/>
          <a:p>
            <a:pPr algn="ctr"/>
            <a:r>
              <a:rPr lang="en-US" sz="2300" b="1" dirty="0">
                <a:solidFill>
                  <a:srgbClr val="00B050"/>
                </a:solidFill>
                <a:latin typeface="Arial" panose="020B0604020202020204" pitchFamily="34" charset="0"/>
                <a:cs typeface="Arial" panose="020B0604020202020204" pitchFamily="34" charset="0"/>
              </a:rPr>
              <a:t>DATA AND INFORMATION PROTECTION</a:t>
            </a:r>
          </a:p>
        </p:txBody>
      </p:sp>
      <p:sp>
        <p:nvSpPr>
          <p:cNvPr id="5" name="TextBox 4">
            <a:extLst>
              <a:ext uri="{FF2B5EF4-FFF2-40B4-BE49-F238E27FC236}">
                <a16:creationId xmlns:a16="http://schemas.microsoft.com/office/drawing/2014/main" id="{071D6FB2-1E77-904B-953F-3C11480DEF01}"/>
              </a:ext>
            </a:extLst>
          </p:cNvPr>
          <p:cNvSpPr txBox="1"/>
          <p:nvPr/>
        </p:nvSpPr>
        <p:spPr>
          <a:xfrm>
            <a:off x="7309945" y="3783725"/>
            <a:ext cx="2963918" cy="1154162"/>
          </a:xfrm>
          <a:prstGeom prst="rect">
            <a:avLst/>
          </a:prstGeom>
          <a:noFill/>
        </p:spPr>
        <p:txBody>
          <a:bodyPr wrap="square" rtlCol="0">
            <a:spAutoFit/>
          </a:bodyPr>
          <a:lstStyle/>
          <a:p>
            <a:pPr algn="ctr"/>
            <a:r>
              <a:rPr lang="en-US" sz="2300" b="1" dirty="0">
                <a:solidFill>
                  <a:schemeClr val="accent1">
                    <a:lumMod val="75000"/>
                  </a:schemeClr>
                </a:solidFill>
                <a:latin typeface="Arial" panose="020B0604020202020204" pitchFamily="34" charset="0"/>
                <a:cs typeface="Arial" panose="020B0604020202020204" pitchFamily="34" charset="0"/>
              </a:rPr>
              <a:t>PROTECTION OF SOFTWARE FUNCTIONALITY </a:t>
            </a:r>
          </a:p>
        </p:txBody>
      </p:sp>
      <p:sp>
        <p:nvSpPr>
          <p:cNvPr id="6" name="TextBox 5">
            <a:extLst>
              <a:ext uri="{FF2B5EF4-FFF2-40B4-BE49-F238E27FC236}">
                <a16:creationId xmlns:a16="http://schemas.microsoft.com/office/drawing/2014/main" id="{32B1018A-E303-184E-A7BA-ABF258C70EDF}"/>
              </a:ext>
            </a:extLst>
          </p:cNvPr>
          <p:cNvSpPr txBox="1"/>
          <p:nvPr/>
        </p:nvSpPr>
        <p:spPr>
          <a:xfrm>
            <a:off x="1565471" y="5619639"/>
            <a:ext cx="4057279" cy="800219"/>
          </a:xfrm>
          <a:prstGeom prst="rect">
            <a:avLst/>
          </a:prstGeom>
          <a:noFill/>
        </p:spPr>
        <p:txBody>
          <a:bodyPr wrap="square" rtlCol="0">
            <a:spAutoFit/>
          </a:bodyPr>
          <a:lstStyle/>
          <a:p>
            <a:pPr algn="ctr"/>
            <a:r>
              <a:rPr lang="en-US" sz="2300" b="1" dirty="0">
                <a:solidFill>
                  <a:srgbClr val="00B050"/>
                </a:solidFill>
                <a:latin typeface="Arial" panose="020B0604020202020204" pitchFamily="34" charset="0"/>
                <a:cs typeface="Arial" panose="020B0604020202020204" pitchFamily="34" charset="0"/>
              </a:rPr>
              <a:t>DATA PRIVACY/ CONFIDENTIALITY</a:t>
            </a:r>
          </a:p>
        </p:txBody>
      </p:sp>
      <p:sp>
        <p:nvSpPr>
          <p:cNvPr id="7" name="TextBox 6">
            <a:extLst>
              <a:ext uri="{FF2B5EF4-FFF2-40B4-BE49-F238E27FC236}">
                <a16:creationId xmlns:a16="http://schemas.microsoft.com/office/drawing/2014/main" id="{5740F17C-758C-6C4E-8985-6F374B64C49C}"/>
              </a:ext>
            </a:extLst>
          </p:cNvPr>
          <p:cNvSpPr txBox="1"/>
          <p:nvPr/>
        </p:nvSpPr>
        <p:spPr>
          <a:xfrm>
            <a:off x="7309945" y="5527248"/>
            <a:ext cx="2843191" cy="800219"/>
          </a:xfrm>
          <a:prstGeom prst="rect">
            <a:avLst/>
          </a:prstGeom>
          <a:noFill/>
        </p:spPr>
        <p:txBody>
          <a:bodyPr wrap="square" rtlCol="0">
            <a:spAutoFit/>
          </a:bodyPr>
          <a:lstStyle/>
          <a:p>
            <a:pPr algn="ctr"/>
            <a:r>
              <a:rPr lang="en-US" sz="2300" b="1" dirty="0">
                <a:solidFill>
                  <a:schemeClr val="accent1">
                    <a:lumMod val="75000"/>
                  </a:schemeClr>
                </a:solidFill>
                <a:latin typeface="Arial" panose="020B0604020202020204" pitchFamily="34" charset="0"/>
                <a:cs typeface="Arial" panose="020B0604020202020204" pitchFamily="34" charset="0"/>
              </a:rPr>
              <a:t>PATIENT’S SAFETY</a:t>
            </a:r>
          </a:p>
        </p:txBody>
      </p:sp>
      <p:sp>
        <p:nvSpPr>
          <p:cNvPr id="8" name="Down Arrow 7">
            <a:extLst>
              <a:ext uri="{FF2B5EF4-FFF2-40B4-BE49-F238E27FC236}">
                <a16:creationId xmlns:a16="http://schemas.microsoft.com/office/drawing/2014/main" id="{F428BE63-6F8F-1542-9BB5-A8A38B443869}"/>
              </a:ext>
            </a:extLst>
          </p:cNvPr>
          <p:cNvSpPr/>
          <p:nvPr/>
        </p:nvSpPr>
        <p:spPr>
          <a:xfrm>
            <a:off x="3289311" y="5126845"/>
            <a:ext cx="441434" cy="49279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891239B7-93C3-914F-AC8E-2EB856C0634D}"/>
              </a:ext>
            </a:extLst>
          </p:cNvPr>
          <p:cNvSpPr/>
          <p:nvPr/>
        </p:nvSpPr>
        <p:spPr>
          <a:xfrm>
            <a:off x="8510823" y="4971059"/>
            <a:ext cx="441434" cy="4927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a:extLst>
              <a:ext uri="{FF2B5EF4-FFF2-40B4-BE49-F238E27FC236}">
                <a16:creationId xmlns:a16="http://schemas.microsoft.com/office/drawing/2014/main" id="{C3243C2D-BBD8-CD54-691A-AC3AF6FFBB04}"/>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1" name="Picture 2" descr="logo centenario">
            <a:extLst>
              <a:ext uri="{FF2B5EF4-FFF2-40B4-BE49-F238E27FC236}">
                <a16:creationId xmlns:a16="http://schemas.microsoft.com/office/drawing/2014/main" id="{C7583BB2-B0D9-10D2-497D-BEAD2448A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3">
            <a:extLst>
              <a:ext uri="{FF2B5EF4-FFF2-40B4-BE49-F238E27FC236}">
                <a16:creationId xmlns:a16="http://schemas.microsoft.com/office/drawing/2014/main" id="{6F912826-C742-0A87-F303-6156E29E7C19}"/>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CYBERSECURITY RISKS</a:t>
            </a:r>
            <a:endParaRPr lang="en-GB" sz="2400" b="1" dirty="0">
              <a:solidFill>
                <a:schemeClr val="bg1"/>
              </a:solidFill>
              <a:latin typeface="+mj-lt"/>
            </a:endParaRPr>
          </a:p>
        </p:txBody>
      </p:sp>
    </p:spTree>
    <p:extLst>
      <p:ext uri="{BB962C8B-B14F-4D97-AF65-F5344CB8AC3E}">
        <p14:creationId xmlns:p14="http://schemas.microsoft.com/office/powerpoint/2010/main" val="1126166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BFE8139-7702-8341-9019-9675351AD998}"/>
              </a:ext>
            </a:extLst>
          </p:cNvPr>
          <p:cNvGraphicFramePr>
            <a:graphicFrameLocks noGrp="1"/>
          </p:cNvGraphicFramePr>
          <p:nvPr>
            <p:ph idx="1"/>
          </p:nvPr>
        </p:nvGraphicFramePr>
        <p:xfrm>
          <a:off x="838200" y="1177160"/>
          <a:ext cx="10515600" cy="5339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60A5F3D4-A347-2CD7-7305-1314907E86E8}"/>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864C6CF0-6853-5424-CAAA-DCB52B3F6C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5A4A3138-4A7C-B4BF-7E7F-EC76D6CF0DD3}"/>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TYPES OF CYBERSECURITY RISKS</a:t>
            </a:r>
            <a:endParaRPr lang="en-GB" sz="2400" b="1" dirty="0">
              <a:solidFill>
                <a:schemeClr val="bg1"/>
              </a:solidFill>
              <a:latin typeface="+mj-lt"/>
            </a:endParaRPr>
          </a:p>
        </p:txBody>
      </p:sp>
    </p:spTree>
    <p:extLst>
      <p:ext uri="{BB962C8B-B14F-4D97-AF65-F5344CB8AC3E}">
        <p14:creationId xmlns:p14="http://schemas.microsoft.com/office/powerpoint/2010/main" val="2536790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53F3B36-DB16-EE45-9D04-999709F30805}"/>
              </a:ext>
            </a:extLst>
          </p:cNvPr>
          <p:cNvGraphicFramePr>
            <a:graphicFrameLocks noGrp="1"/>
          </p:cNvGraphicFramePr>
          <p:nvPr>
            <p:ph idx="1"/>
          </p:nvPr>
        </p:nvGraphicFramePr>
        <p:xfrm>
          <a:off x="838200" y="1430205"/>
          <a:ext cx="10515600" cy="4707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1">
            <a:extLst>
              <a:ext uri="{FF2B5EF4-FFF2-40B4-BE49-F238E27FC236}">
                <a16:creationId xmlns:a16="http://schemas.microsoft.com/office/drawing/2014/main" id="{22369391-7AE9-9244-221A-F362D593426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C3709184-E56B-4ED6-8B20-D1C4C3E4FC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B7EA007B-FA39-846D-AF49-48F1D3FB7B0C}"/>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LEVEL OF CYBERSECURITY RISK</a:t>
            </a:r>
            <a:endParaRPr lang="en-GB" sz="2400" b="1" dirty="0">
              <a:solidFill>
                <a:schemeClr val="bg1"/>
              </a:solidFill>
              <a:latin typeface="+mj-lt"/>
            </a:endParaRPr>
          </a:p>
        </p:txBody>
      </p:sp>
    </p:spTree>
    <p:extLst>
      <p:ext uri="{BB962C8B-B14F-4D97-AF65-F5344CB8AC3E}">
        <p14:creationId xmlns:p14="http://schemas.microsoft.com/office/powerpoint/2010/main" val="2304664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0FC6EF-800E-B242-AE01-B3209D219E22}"/>
              </a:ext>
            </a:extLst>
          </p:cNvPr>
          <p:cNvPicPr>
            <a:picLocks noChangeAspect="1"/>
          </p:cNvPicPr>
          <p:nvPr/>
        </p:nvPicPr>
        <p:blipFill rotWithShape="1">
          <a:blip r:embed="rId2"/>
          <a:srcRect l="22501" r="21666" b="3704"/>
          <a:stretch/>
        </p:blipFill>
        <p:spPr>
          <a:xfrm>
            <a:off x="554421" y="1299279"/>
            <a:ext cx="5541579" cy="5376159"/>
          </a:xfrm>
          <a:prstGeom prst="rect">
            <a:avLst/>
          </a:prstGeom>
        </p:spPr>
      </p:pic>
      <p:pic>
        <p:nvPicPr>
          <p:cNvPr id="6" name="Picture 5">
            <a:extLst>
              <a:ext uri="{FF2B5EF4-FFF2-40B4-BE49-F238E27FC236}">
                <a16:creationId xmlns:a16="http://schemas.microsoft.com/office/drawing/2014/main" id="{E953FA57-1F33-D342-BBD9-050D39DE7D96}"/>
              </a:ext>
            </a:extLst>
          </p:cNvPr>
          <p:cNvPicPr>
            <a:picLocks noChangeAspect="1"/>
          </p:cNvPicPr>
          <p:nvPr/>
        </p:nvPicPr>
        <p:blipFill rotWithShape="1">
          <a:blip r:embed="rId3"/>
          <a:srcRect l="22509"/>
          <a:stretch/>
        </p:blipFill>
        <p:spPr>
          <a:xfrm>
            <a:off x="7214393" y="1299278"/>
            <a:ext cx="3537690" cy="3243777"/>
          </a:xfrm>
          <a:prstGeom prst="rect">
            <a:avLst/>
          </a:prstGeom>
        </p:spPr>
      </p:pic>
      <p:sp>
        <p:nvSpPr>
          <p:cNvPr id="7" name="TextBox 6">
            <a:extLst>
              <a:ext uri="{FF2B5EF4-FFF2-40B4-BE49-F238E27FC236}">
                <a16:creationId xmlns:a16="http://schemas.microsoft.com/office/drawing/2014/main" id="{A27D5872-6D9C-234F-A6EB-835B80265166}"/>
              </a:ext>
            </a:extLst>
          </p:cNvPr>
          <p:cNvSpPr txBox="1"/>
          <p:nvPr/>
        </p:nvSpPr>
        <p:spPr>
          <a:xfrm>
            <a:off x="7071668" y="4981641"/>
            <a:ext cx="4292641" cy="1154162"/>
          </a:xfrm>
          <a:prstGeom prst="rect">
            <a:avLst/>
          </a:prstGeom>
          <a:noFill/>
        </p:spPr>
        <p:txBody>
          <a:bodyPr wrap="square" rtlCol="0">
            <a:spAutoFit/>
          </a:bodyPr>
          <a:lstStyle/>
          <a:p>
            <a:pPr marL="171450" indent="-171450">
              <a:buFont typeface="Arial" panose="020B0604020202020204" pitchFamily="34" charset="0"/>
              <a:buChar char="•"/>
            </a:pPr>
            <a:r>
              <a:rPr lang="en-US" sz="2300" dirty="0">
                <a:latin typeface="Arial" panose="020B0604020202020204" pitchFamily="34" charset="0"/>
                <a:cs typeface="Arial" panose="020B0604020202020204" pitchFamily="34" charset="0"/>
              </a:rPr>
              <a:t>Neuromodulation devices</a:t>
            </a:r>
          </a:p>
          <a:p>
            <a:pPr marL="171450" indent="-171450">
              <a:buFont typeface="Arial" panose="020B0604020202020204" pitchFamily="34" charset="0"/>
              <a:buChar char="•"/>
            </a:pPr>
            <a:r>
              <a:rPr lang="en-US" sz="2300" dirty="0">
                <a:latin typeface="Arial" panose="020B0604020202020204" pitchFamily="34" charset="0"/>
                <a:cs typeface="Arial" panose="020B0604020202020204" pitchFamily="34" charset="0"/>
              </a:rPr>
              <a:t>Pacemakers</a:t>
            </a:r>
          </a:p>
          <a:p>
            <a:pPr marL="171450" indent="-171450">
              <a:buFont typeface="Arial" panose="020B0604020202020204" pitchFamily="34" charset="0"/>
              <a:buChar char="•"/>
            </a:pPr>
            <a:r>
              <a:rPr lang="en-US" sz="2300" dirty="0">
                <a:latin typeface="Arial" panose="020B0604020202020204" pitchFamily="34" charset="0"/>
                <a:cs typeface="Arial" panose="020B0604020202020204" pitchFamily="34" charset="0"/>
              </a:rPr>
              <a:t>Implantable defibrillators</a:t>
            </a:r>
          </a:p>
        </p:txBody>
      </p:sp>
      <p:sp>
        <p:nvSpPr>
          <p:cNvPr id="3" name="Rectangle 1">
            <a:extLst>
              <a:ext uri="{FF2B5EF4-FFF2-40B4-BE49-F238E27FC236}">
                <a16:creationId xmlns:a16="http://schemas.microsoft.com/office/drawing/2014/main" id="{3BAA6CCA-5709-CD91-BE5F-C8AEF4847803}"/>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2B1500E6-A622-E403-26AD-3722FBF87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45695581-774E-A0D1-E45C-275FE9D6E509}"/>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PROTECTION OF SOFTWARE</a:t>
            </a:r>
            <a:endParaRPr lang="en-GB" sz="2400" b="1" dirty="0">
              <a:solidFill>
                <a:schemeClr val="bg1"/>
              </a:solidFill>
              <a:latin typeface="+mj-lt"/>
            </a:endParaRPr>
          </a:p>
        </p:txBody>
      </p:sp>
    </p:spTree>
    <p:extLst>
      <p:ext uri="{BB962C8B-B14F-4D97-AF65-F5344CB8AC3E}">
        <p14:creationId xmlns:p14="http://schemas.microsoft.com/office/powerpoint/2010/main" val="2982700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14"/>
          <p:cNvSpPr txBox="1">
            <a:spLocks noChangeArrowheads="1"/>
          </p:cNvSpPr>
          <p:nvPr/>
        </p:nvSpPr>
        <p:spPr bwMode="auto">
          <a:xfrm>
            <a:off x="4341813" y="1447801"/>
            <a:ext cx="7672892" cy="2015936"/>
          </a:xfrm>
          <a:prstGeom prst="rect">
            <a:avLst/>
          </a:prstGeom>
          <a:noFill/>
          <a:ln w="9525">
            <a:noFill/>
            <a:miter lim="800000"/>
            <a:headEnd/>
            <a:tailEnd/>
          </a:ln>
        </p:spPr>
        <p:txBody>
          <a:bodyPr wrap="square">
            <a:spAutoFit/>
          </a:bodyPr>
          <a:lstStyle/>
          <a:p>
            <a:pPr>
              <a:spcBef>
                <a:spcPct val="50000"/>
              </a:spcBef>
              <a:buFont typeface="Arial" pitchFamily="34" charset="0"/>
              <a:buChar char="•"/>
            </a:pPr>
            <a:r>
              <a:rPr lang="en-US" sz="2500" dirty="0">
                <a:solidFill>
                  <a:srgbClr val="FF0000"/>
                </a:solidFill>
                <a:latin typeface="Arial" panose="020B0604020202020204" pitchFamily="34" charset="0"/>
                <a:cs typeface="Arial" panose="020B0604020202020204" pitchFamily="34" charset="0"/>
              </a:rPr>
              <a:t>Service interrupted (earthquakes, fire, energy, malware)</a:t>
            </a:r>
          </a:p>
          <a:p>
            <a:pPr>
              <a:spcBef>
                <a:spcPct val="50000"/>
              </a:spcBef>
              <a:buFont typeface="Arial" pitchFamily="34" charset="0"/>
              <a:buChar char="•"/>
            </a:pPr>
            <a:r>
              <a:rPr lang="en-US" sz="2500" dirty="0">
                <a:solidFill>
                  <a:srgbClr val="FF0000"/>
                </a:solidFill>
                <a:latin typeface="Arial" panose="020B0604020202020204" pitchFamily="34" charset="0"/>
                <a:cs typeface="Arial" panose="020B0604020202020204" pitchFamily="34" charset="0"/>
              </a:rPr>
              <a:t>Destruction (natural events)</a:t>
            </a:r>
          </a:p>
          <a:p>
            <a:pPr>
              <a:spcBef>
                <a:spcPct val="50000"/>
              </a:spcBef>
              <a:buFont typeface="Arial" pitchFamily="34" charset="0"/>
              <a:buChar char="•"/>
            </a:pPr>
            <a:r>
              <a:rPr lang="en-US" sz="2500" dirty="0">
                <a:solidFill>
                  <a:srgbClr val="FF0000"/>
                </a:solidFill>
                <a:latin typeface="Arial" panose="020B0604020202020204" pitchFamily="34" charset="0"/>
                <a:cs typeface="Arial" panose="020B0604020202020204" pitchFamily="34" charset="0"/>
              </a:rPr>
              <a:t>Theft (or delete)</a:t>
            </a:r>
            <a:endParaRPr lang="it-IT" sz="2500" dirty="0">
              <a:solidFill>
                <a:srgbClr val="FF0000"/>
              </a:solidFill>
              <a:latin typeface="Arial" panose="020B0604020202020204" pitchFamily="34" charset="0"/>
              <a:cs typeface="Arial" panose="020B0604020202020204" pitchFamily="34" charset="0"/>
            </a:endParaRPr>
          </a:p>
        </p:txBody>
      </p:sp>
      <p:sp>
        <p:nvSpPr>
          <p:cNvPr id="67588" name="Text Box 15"/>
          <p:cNvSpPr txBox="1">
            <a:spLocks noChangeArrowheads="1"/>
          </p:cNvSpPr>
          <p:nvPr/>
        </p:nvSpPr>
        <p:spPr bwMode="auto">
          <a:xfrm>
            <a:off x="4341814" y="4114801"/>
            <a:ext cx="7850186" cy="2400657"/>
          </a:xfrm>
          <a:prstGeom prst="rect">
            <a:avLst/>
          </a:prstGeom>
          <a:noFill/>
          <a:ln w="9525">
            <a:noFill/>
            <a:miter lim="800000"/>
            <a:headEnd/>
            <a:tailEnd/>
          </a:ln>
        </p:spPr>
        <p:txBody>
          <a:bodyPr wrap="square">
            <a:spAutoFit/>
          </a:bodyPr>
          <a:lstStyle/>
          <a:p>
            <a:pPr>
              <a:spcBef>
                <a:spcPct val="50000"/>
              </a:spcBef>
              <a:buFontTx/>
              <a:buChar char="•"/>
            </a:pPr>
            <a:r>
              <a:rPr lang="en-US" sz="2500" dirty="0">
                <a:solidFill>
                  <a:srgbClr val="00B050"/>
                </a:solidFill>
                <a:latin typeface="Arial" panose="020B0604020202020204" pitchFamily="34" charset="0"/>
                <a:cs typeface="Arial" panose="020B0604020202020204" pitchFamily="34" charset="0"/>
              </a:rPr>
              <a:t>Local backup (immediate, RAID, mirror disks)</a:t>
            </a:r>
          </a:p>
          <a:p>
            <a:pPr>
              <a:spcBef>
                <a:spcPct val="50000"/>
              </a:spcBef>
              <a:buFontTx/>
              <a:buChar char="•"/>
            </a:pPr>
            <a:r>
              <a:rPr lang="en-US" sz="2500" dirty="0">
                <a:solidFill>
                  <a:srgbClr val="00B050"/>
                </a:solidFill>
                <a:latin typeface="Arial" panose="020B0604020202020204" pitchFamily="34" charset="0"/>
                <a:cs typeface="Arial" panose="020B0604020202020204" pitchFamily="34" charset="0"/>
              </a:rPr>
              <a:t>Remote backup with short recovery time (depends on the system and the network)</a:t>
            </a:r>
          </a:p>
          <a:p>
            <a:pPr>
              <a:spcBef>
                <a:spcPct val="50000"/>
              </a:spcBef>
              <a:buFontTx/>
              <a:buChar char="•"/>
            </a:pPr>
            <a:r>
              <a:rPr lang="en-US" sz="2500" dirty="0">
                <a:solidFill>
                  <a:srgbClr val="00B050"/>
                </a:solidFill>
                <a:latin typeface="Arial" panose="020B0604020202020204" pitchFamily="34" charset="0"/>
                <a:cs typeface="Arial" panose="020B0604020202020204" pitchFamily="34" charset="0"/>
              </a:rPr>
              <a:t>Remote backup with long recovery time ( &gt;30 km, non continuous)</a:t>
            </a:r>
            <a:endParaRPr lang="it-IT" sz="2500" dirty="0">
              <a:solidFill>
                <a:srgbClr val="00B050"/>
              </a:solidFill>
              <a:latin typeface="Arial" panose="020B0604020202020204" pitchFamily="34" charset="0"/>
              <a:cs typeface="Arial" panose="020B0604020202020204" pitchFamily="34" charset="0"/>
            </a:endParaRPr>
          </a:p>
        </p:txBody>
      </p:sp>
      <p:sp>
        <p:nvSpPr>
          <p:cNvPr id="65552" name="Text Box 16"/>
          <p:cNvSpPr txBox="1">
            <a:spLocks noChangeArrowheads="1"/>
          </p:cNvSpPr>
          <p:nvPr/>
        </p:nvSpPr>
        <p:spPr bwMode="auto">
          <a:xfrm>
            <a:off x="705069" y="2223869"/>
            <a:ext cx="3348888" cy="477054"/>
          </a:xfrm>
          <a:prstGeom prst="rect">
            <a:avLst/>
          </a:prstGeom>
          <a:noFill/>
          <a:ln w="9525">
            <a:noFill/>
            <a:miter lim="800000"/>
            <a:headEnd/>
            <a:tailEnd/>
          </a:ln>
          <a:effectLst/>
        </p:spPr>
        <p:txBody>
          <a:bodyPr wrap="square">
            <a:spAutoFit/>
          </a:bodyPr>
          <a:lstStyle/>
          <a:p>
            <a:pPr algn="ctr">
              <a:spcBef>
                <a:spcPct val="50000"/>
              </a:spcBef>
              <a:defRPr/>
            </a:pPr>
            <a:r>
              <a:rPr lang="en-US" sz="2500"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POSSIBLE CAUSES</a:t>
            </a:r>
            <a:endParaRPr lang="it-IT" sz="2500"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5553" name="Text Box 17"/>
          <p:cNvSpPr txBox="1">
            <a:spLocks noChangeArrowheads="1"/>
          </p:cNvSpPr>
          <p:nvPr/>
        </p:nvSpPr>
        <p:spPr bwMode="auto">
          <a:xfrm>
            <a:off x="775625" y="5184419"/>
            <a:ext cx="2976789" cy="477054"/>
          </a:xfrm>
          <a:prstGeom prst="rect">
            <a:avLst/>
          </a:prstGeom>
          <a:noFill/>
          <a:ln w="9525">
            <a:noFill/>
            <a:miter lim="800000"/>
            <a:headEnd/>
            <a:tailEnd/>
          </a:ln>
          <a:effectLst/>
        </p:spPr>
        <p:txBody>
          <a:bodyPr wrap="square">
            <a:spAutoFit/>
          </a:bodyPr>
          <a:lstStyle/>
          <a:p>
            <a:pPr algn="ctr">
              <a:spcBef>
                <a:spcPct val="50000"/>
              </a:spcBef>
              <a:defRPr/>
            </a:pPr>
            <a:r>
              <a:rPr lang="en-US" sz="2500" dirty="0">
                <a:solidFill>
                  <a:srgbClr val="00B050"/>
                </a:solidFill>
                <a:effectLst>
                  <a:outerShdw blurRad="38100" dist="38100" dir="2700000" algn="tl">
                    <a:srgbClr val="000000"/>
                  </a:outerShdw>
                </a:effectLst>
                <a:latin typeface="Arial" panose="020B0604020202020204" pitchFamily="34" charset="0"/>
                <a:cs typeface="Arial" panose="020B0604020202020204" pitchFamily="34" charset="0"/>
              </a:rPr>
              <a:t>BACKUP LEVELS</a:t>
            </a:r>
            <a:endParaRPr lang="it-IT" sz="2500" dirty="0">
              <a:solidFill>
                <a:srgbClr val="00B05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Segnaposto numero diapositiva 8"/>
          <p:cNvSpPr>
            <a:spLocks noGrp="1"/>
          </p:cNvSpPr>
          <p:nvPr>
            <p:ph type="sldNum" sz="quarter" idx="10"/>
          </p:nvPr>
        </p:nvSpPr>
        <p:spPr/>
        <p:txBody>
          <a:bodyPr/>
          <a:lstStyle/>
          <a:p>
            <a:pPr>
              <a:defRPr/>
            </a:pPr>
            <a:fld id="{04C33AEF-6F77-477B-AE63-A60DBF6626F0}" type="slidenum">
              <a:rPr lang="it-IT" smtClean="0"/>
              <a:pPr>
                <a:defRPr/>
              </a:pPr>
              <a:t>16</a:t>
            </a:fld>
            <a:endParaRPr lang="it-IT" dirty="0"/>
          </a:p>
        </p:txBody>
      </p:sp>
      <p:sp>
        <p:nvSpPr>
          <p:cNvPr id="3" name="Rectangle 1">
            <a:extLst>
              <a:ext uri="{FF2B5EF4-FFF2-40B4-BE49-F238E27FC236}">
                <a16:creationId xmlns:a16="http://schemas.microsoft.com/office/drawing/2014/main" id="{7DFA54A8-B02E-52F5-CFB4-FB65B7CF85E1}"/>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2ED28E85-200C-EA00-C355-CB4A5000E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4C4F4FC7-BDD5-60D2-6EB1-4A9686D630EC}"/>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PHYSICAL SAFETY: DATA BACKUP</a:t>
            </a:r>
            <a:endParaRPr lang="en-GB" sz="2400" b="1" dirty="0">
              <a:solidFill>
                <a:schemeClr val="bg1"/>
              </a:solidFill>
              <a:latin typeface="+mj-lt"/>
            </a:endParaRPr>
          </a:p>
        </p:txBody>
      </p:sp>
    </p:spTree>
    <p:extLst>
      <p:ext uri="{BB962C8B-B14F-4D97-AF65-F5344CB8AC3E}">
        <p14:creationId xmlns:p14="http://schemas.microsoft.com/office/powerpoint/2010/main" val="122377560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nvPr>
        </p:nvGraphicFramePr>
        <p:xfrm>
          <a:off x="343929" y="1219201"/>
          <a:ext cx="11490719" cy="5449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egnaposto numero diapositiva 7"/>
          <p:cNvSpPr>
            <a:spLocks noGrp="1"/>
          </p:cNvSpPr>
          <p:nvPr>
            <p:ph type="sldNum" sz="quarter" idx="10"/>
          </p:nvPr>
        </p:nvSpPr>
        <p:spPr/>
        <p:txBody>
          <a:bodyPr/>
          <a:lstStyle/>
          <a:p>
            <a:pPr>
              <a:defRPr/>
            </a:pPr>
            <a:fld id="{59528A38-FF14-41CE-B41B-A44710326791}" type="slidenum">
              <a:rPr lang="it-IT" smtClean="0"/>
              <a:pPr>
                <a:defRPr/>
              </a:pPr>
              <a:t>17</a:t>
            </a:fld>
            <a:endParaRPr lang="it-IT"/>
          </a:p>
        </p:txBody>
      </p:sp>
      <p:sp>
        <p:nvSpPr>
          <p:cNvPr id="3" name="Rectangle 1">
            <a:extLst>
              <a:ext uri="{FF2B5EF4-FFF2-40B4-BE49-F238E27FC236}">
                <a16:creationId xmlns:a16="http://schemas.microsoft.com/office/drawing/2014/main" id="{B5B516FF-0972-027F-D469-23E9F4499036}"/>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481F10FD-C878-2B78-ABE0-7C0827117D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79420C21-F397-255D-BF91-15E0229B48C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DATA PROTECTION: BASIC CONCEPTS</a:t>
            </a:r>
            <a:endParaRPr lang="en-GB" sz="2400" b="1" dirty="0">
              <a:solidFill>
                <a:schemeClr val="bg1"/>
              </a:solidFill>
              <a:latin typeface="+mj-lt"/>
            </a:endParaRPr>
          </a:p>
        </p:txBody>
      </p:sp>
    </p:spTree>
    <p:extLst>
      <p:ext uri="{BB962C8B-B14F-4D97-AF65-F5344CB8AC3E}">
        <p14:creationId xmlns:p14="http://schemas.microsoft.com/office/powerpoint/2010/main" val="19760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D0EFF15-A9B6-2ACF-827C-3397E24CE695}"/>
              </a:ext>
            </a:extLst>
          </p:cNvPr>
          <p:cNvGraphicFramePr>
            <a:graphicFrameLocks noGrp="1"/>
          </p:cNvGraphicFramePr>
          <p:nvPr>
            <p:ph idx="1"/>
          </p:nvPr>
        </p:nvGraphicFramePr>
        <p:xfrm>
          <a:off x="838200" y="1187670"/>
          <a:ext cx="10515600" cy="5381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
            <a:extLst>
              <a:ext uri="{FF2B5EF4-FFF2-40B4-BE49-F238E27FC236}">
                <a16:creationId xmlns:a16="http://schemas.microsoft.com/office/drawing/2014/main" id="{1BAE61D9-5213-3FFE-C69F-BC20A9CAAB71}"/>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2" descr="logo centenario">
            <a:extLst>
              <a:ext uri="{FF2B5EF4-FFF2-40B4-BE49-F238E27FC236}">
                <a16:creationId xmlns:a16="http://schemas.microsoft.com/office/drawing/2014/main" id="{AD9D93AE-FC45-67E0-55A3-BBDBD20C5C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F3B6B5AA-14D8-36CC-DE12-E54C6FF08323}"/>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CYBERSECURITY CORE CONCEPTS: CIA</a:t>
            </a:r>
            <a:endParaRPr lang="en-GB" sz="2400" b="1" dirty="0">
              <a:solidFill>
                <a:schemeClr val="bg1"/>
              </a:solidFill>
              <a:latin typeface="+mj-lt"/>
            </a:endParaRPr>
          </a:p>
        </p:txBody>
      </p:sp>
    </p:spTree>
    <p:extLst>
      <p:ext uri="{BB962C8B-B14F-4D97-AF65-F5344CB8AC3E}">
        <p14:creationId xmlns:p14="http://schemas.microsoft.com/office/powerpoint/2010/main" val="582853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06A456F-B6D7-734D-B6FB-E3B9A9712C0D}"/>
              </a:ext>
            </a:extLst>
          </p:cNvPr>
          <p:cNvGraphicFramePr>
            <a:graphicFrameLocks noGrp="1"/>
          </p:cNvGraphicFramePr>
          <p:nvPr>
            <p:ph idx="1"/>
          </p:nvPr>
        </p:nvGraphicFramePr>
        <p:xfrm>
          <a:off x="838200" y="143020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92DD6C9E-1D27-1A44-8377-ADA4D817EF0A}"/>
              </a:ext>
            </a:extLst>
          </p:cNvPr>
          <p:cNvSpPr/>
          <p:nvPr/>
        </p:nvSpPr>
        <p:spPr>
          <a:xfrm>
            <a:off x="470338" y="5564429"/>
            <a:ext cx="6096000" cy="1015663"/>
          </a:xfrm>
          <a:prstGeom prst="rect">
            <a:avLst/>
          </a:prstGeom>
        </p:spPr>
        <p:txBody>
          <a:bodyPr>
            <a:spAutoFit/>
          </a:bodyPr>
          <a:lstStyle/>
          <a:p>
            <a:r>
              <a:rPr lang="en-US" sz="1500" i="1" dirty="0">
                <a:latin typeface="Arial" panose="020B0604020202020204" pitchFamily="34" charset="0"/>
                <a:cs typeface="Arial" panose="020B0604020202020204" pitchFamily="34" charset="0"/>
              </a:rPr>
              <a:t>Content of Premarket Submissions for Management of Cybersecurity in Medical Devices</a:t>
            </a:r>
          </a:p>
          <a:p>
            <a:r>
              <a:rPr lang="en-US" sz="1500" i="1" dirty="0">
                <a:latin typeface="Arial" panose="020B0604020202020204" pitchFamily="34" charset="0"/>
                <a:cs typeface="Arial" panose="020B0604020202020204" pitchFamily="34" charset="0"/>
              </a:rPr>
              <a:t>Draft Guidance for Industry and Food and Drug Administration Staff</a:t>
            </a:r>
          </a:p>
          <a:p>
            <a:r>
              <a:rPr lang="en-US" sz="1500" i="1" dirty="0">
                <a:effectLst/>
                <a:latin typeface="Arial" panose="020B0604020202020204" pitchFamily="34" charset="0"/>
                <a:cs typeface="Arial" panose="020B0604020202020204" pitchFamily="34" charset="0"/>
              </a:rPr>
              <a:t>October 2018</a:t>
            </a:r>
          </a:p>
        </p:txBody>
      </p:sp>
      <p:sp>
        <p:nvSpPr>
          <p:cNvPr id="3" name="Rectangle 1">
            <a:extLst>
              <a:ext uri="{FF2B5EF4-FFF2-40B4-BE49-F238E27FC236}">
                <a16:creationId xmlns:a16="http://schemas.microsoft.com/office/drawing/2014/main" id="{FE1EFF83-5D0E-3EBD-8879-F7BD866B4CE7}"/>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2" descr="logo centenario">
            <a:extLst>
              <a:ext uri="{FF2B5EF4-FFF2-40B4-BE49-F238E27FC236}">
                <a16:creationId xmlns:a16="http://schemas.microsoft.com/office/drawing/2014/main" id="{C75999CF-AF40-06CD-3FB4-BF895B3E07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17BC4CA7-3C4C-EC68-E649-4511CC9B5215}"/>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CYBERSECURITY MEASURES</a:t>
            </a:r>
            <a:endParaRPr lang="en-GB" sz="2400" b="1" dirty="0">
              <a:solidFill>
                <a:schemeClr val="bg1"/>
              </a:solidFill>
              <a:latin typeface="+mj-lt"/>
            </a:endParaRPr>
          </a:p>
        </p:txBody>
      </p:sp>
    </p:spTree>
    <p:extLst>
      <p:ext uri="{BB962C8B-B14F-4D97-AF65-F5344CB8AC3E}">
        <p14:creationId xmlns:p14="http://schemas.microsoft.com/office/powerpoint/2010/main" val="2706724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egnaposto numero diapositiva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MS PGothic" charset="-128"/>
              </a:defRPr>
            </a:lvl1pPr>
            <a:lvl2pPr marL="742950" indent="-285750">
              <a:buClr>
                <a:srgbClr val="004C80"/>
              </a:buClr>
              <a:buSzPct val="85000"/>
              <a:buFont typeface="Wingdings" charset="2"/>
              <a:buChar char="§"/>
              <a:defRPr sz="2000">
                <a:solidFill>
                  <a:schemeClr val="tx1"/>
                </a:solidFill>
                <a:latin typeface="Arial" charset="0"/>
                <a:ea typeface="MS PGothic" charset="-128"/>
              </a:defRPr>
            </a:lvl2pPr>
            <a:lvl3pPr marL="1143000" indent="-228600">
              <a:buClr>
                <a:srgbClr val="004D82"/>
              </a:buClr>
              <a:buChar char="•"/>
              <a:defRPr>
                <a:solidFill>
                  <a:schemeClr val="tx1"/>
                </a:solidFill>
                <a:latin typeface="Arial" charset="0"/>
                <a:ea typeface="MS PGothic" charset="-128"/>
              </a:defRPr>
            </a:lvl3pPr>
            <a:lvl4pPr marL="1600200" indent="-228600">
              <a:buClr>
                <a:srgbClr val="004C80"/>
              </a:buClr>
              <a:buChar char="–"/>
              <a:defRPr>
                <a:solidFill>
                  <a:schemeClr val="tx1"/>
                </a:solidFill>
                <a:latin typeface="Arial" charset="0"/>
                <a:ea typeface="MS PGothic" charset="-128"/>
              </a:defRPr>
            </a:lvl4pPr>
            <a:lvl5pPr marL="2057400" indent="-228600">
              <a:buChar char="»"/>
              <a:defRPr>
                <a:solidFill>
                  <a:schemeClr val="tx1"/>
                </a:solidFill>
                <a:latin typeface="Minion Web" charset="0"/>
                <a:ea typeface="MS PGothic" charset="-128"/>
              </a:defRPr>
            </a:lvl5pPr>
            <a:lvl6pPr marL="2514600" indent="-228600" eaLnBrk="0" fontAlgn="base" hangingPunct="0">
              <a:spcBef>
                <a:spcPct val="20000"/>
              </a:spcBef>
              <a:spcAft>
                <a:spcPct val="0"/>
              </a:spcAft>
              <a:buChar char="»"/>
              <a:defRPr>
                <a:solidFill>
                  <a:schemeClr val="tx1"/>
                </a:solidFill>
                <a:latin typeface="Minion Web" charset="0"/>
                <a:ea typeface="MS PGothic" charset="-128"/>
              </a:defRPr>
            </a:lvl6pPr>
            <a:lvl7pPr marL="2971800" indent="-228600" eaLnBrk="0" fontAlgn="base" hangingPunct="0">
              <a:spcBef>
                <a:spcPct val="20000"/>
              </a:spcBef>
              <a:spcAft>
                <a:spcPct val="0"/>
              </a:spcAft>
              <a:buChar char="»"/>
              <a:defRPr>
                <a:solidFill>
                  <a:schemeClr val="tx1"/>
                </a:solidFill>
                <a:latin typeface="Minion Web" charset="0"/>
                <a:ea typeface="MS PGothic" charset="-128"/>
              </a:defRPr>
            </a:lvl7pPr>
            <a:lvl8pPr marL="3429000" indent="-228600" eaLnBrk="0" fontAlgn="base" hangingPunct="0">
              <a:spcBef>
                <a:spcPct val="20000"/>
              </a:spcBef>
              <a:spcAft>
                <a:spcPct val="0"/>
              </a:spcAft>
              <a:buChar char="»"/>
              <a:defRPr>
                <a:solidFill>
                  <a:schemeClr val="tx1"/>
                </a:solidFill>
                <a:latin typeface="Minion Web" charset="0"/>
                <a:ea typeface="MS PGothic" charset="-128"/>
              </a:defRPr>
            </a:lvl8pPr>
            <a:lvl9pPr marL="3886200" indent="-228600" eaLnBrk="0" fontAlgn="base" hangingPunct="0">
              <a:spcBef>
                <a:spcPct val="20000"/>
              </a:spcBef>
              <a:spcAft>
                <a:spcPct val="0"/>
              </a:spcAft>
              <a:buChar char="»"/>
              <a:defRPr>
                <a:solidFill>
                  <a:schemeClr val="tx1"/>
                </a:solidFill>
                <a:latin typeface="Minion Web" charset="0"/>
                <a:ea typeface="MS PGothic" charset="-128"/>
              </a:defRPr>
            </a:lvl9pPr>
          </a:lstStyle>
          <a:p>
            <a:fld id="{796F306E-7710-0640-910A-6352BE66F3B4}" type="slidenum">
              <a:rPr lang="it-IT" altLang="it-IT" sz="1600">
                <a:solidFill>
                  <a:srgbClr val="FF9900"/>
                </a:solidFill>
              </a:rPr>
              <a:pPr/>
              <a:t>2</a:t>
            </a:fld>
            <a:endParaRPr lang="it-IT" altLang="it-IT" sz="1600">
              <a:solidFill>
                <a:srgbClr val="FF9900"/>
              </a:solidFill>
            </a:endParaRPr>
          </a:p>
        </p:txBody>
      </p:sp>
      <p:sp>
        <p:nvSpPr>
          <p:cNvPr id="2" name="Rectangle 1">
            <a:extLst>
              <a:ext uri="{FF2B5EF4-FFF2-40B4-BE49-F238E27FC236}">
                <a16:creationId xmlns:a16="http://schemas.microsoft.com/office/drawing/2014/main" id="{17B3884D-B8EC-3A92-3AC1-5C82C3335571}"/>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5512C1DB-B5D8-8869-87DE-7797FE371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5B898C6B-6271-3F73-9B22-075107E3B6E3}"/>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WHAT’S HACKING – OPEN DISCUSSION</a:t>
            </a:r>
            <a:endParaRPr lang="en-GB" sz="2400" b="1" dirty="0">
              <a:solidFill>
                <a:schemeClr val="bg1"/>
              </a:solidFill>
              <a:latin typeface="+mj-lt"/>
            </a:endParaRPr>
          </a:p>
        </p:txBody>
      </p:sp>
      <p:sp>
        <p:nvSpPr>
          <p:cNvPr id="17" name="CasellaDiTesto 16">
            <a:extLst>
              <a:ext uri="{FF2B5EF4-FFF2-40B4-BE49-F238E27FC236}">
                <a16:creationId xmlns:a16="http://schemas.microsoft.com/office/drawing/2014/main" id="{934F45F3-4FCC-0E42-A182-AD92E750FD60}"/>
              </a:ext>
            </a:extLst>
          </p:cNvPr>
          <p:cNvSpPr txBox="1"/>
          <p:nvPr/>
        </p:nvSpPr>
        <p:spPr>
          <a:xfrm>
            <a:off x="1351004" y="1702649"/>
            <a:ext cx="6096000" cy="3970318"/>
          </a:xfrm>
          <a:prstGeom prst="rect">
            <a:avLst/>
          </a:prstGeom>
          <a:noFill/>
        </p:spPr>
        <p:txBody>
          <a:bodyPr wrap="square">
            <a:spAutoFit/>
          </a:bodyPr>
          <a:lstStyle/>
          <a:p>
            <a:r>
              <a:rPr lang="en-US" dirty="0"/>
              <a:t>Denial-of-service attack and DDoS</a:t>
            </a:r>
          </a:p>
          <a:p>
            <a:r>
              <a:rPr lang="en-US" dirty="0"/>
              <a:t>Spoofing</a:t>
            </a:r>
          </a:p>
          <a:p>
            <a:r>
              <a:rPr lang="en-US" dirty="0"/>
              <a:t>Mixed threat attack</a:t>
            </a:r>
          </a:p>
          <a:p>
            <a:r>
              <a:rPr lang="en-US" dirty="0"/>
              <a:t>Man-in-the-middle</a:t>
            </a:r>
          </a:p>
          <a:p>
            <a:r>
              <a:rPr lang="en-US" dirty="0"/>
              <a:t>Man-in-the-browser</a:t>
            </a:r>
          </a:p>
          <a:p>
            <a:r>
              <a:rPr lang="en-US" dirty="0"/>
              <a:t>ARP poisoning</a:t>
            </a:r>
          </a:p>
          <a:p>
            <a:r>
              <a:rPr lang="en-US" dirty="0"/>
              <a:t>Ping flood</a:t>
            </a:r>
          </a:p>
          <a:p>
            <a:r>
              <a:rPr lang="en-US" dirty="0"/>
              <a:t>Ping of death</a:t>
            </a:r>
          </a:p>
          <a:p>
            <a:r>
              <a:rPr lang="en-US" dirty="0"/>
              <a:t>Smurf attack</a:t>
            </a:r>
          </a:p>
          <a:p>
            <a:r>
              <a:rPr lang="en-US" dirty="0"/>
              <a:t>Format string attack</a:t>
            </a:r>
          </a:p>
          <a:p>
            <a:r>
              <a:rPr lang="en-US" dirty="0"/>
              <a:t>Supply chain attack</a:t>
            </a:r>
          </a:p>
          <a:p>
            <a:r>
              <a:rPr lang="en-US" dirty="0"/>
              <a:t>Social engineering</a:t>
            </a:r>
          </a:p>
          <a:p>
            <a:r>
              <a:rPr lang="en-US" dirty="0"/>
              <a:t>Exploit</a:t>
            </a:r>
          </a:p>
          <a:p>
            <a:endParaRPr lang="en-US" dirty="0"/>
          </a:p>
        </p:txBody>
      </p:sp>
      <p:sp>
        <p:nvSpPr>
          <p:cNvPr id="21" name="CasellaDiTesto 20">
            <a:extLst>
              <a:ext uri="{FF2B5EF4-FFF2-40B4-BE49-F238E27FC236}">
                <a16:creationId xmlns:a16="http://schemas.microsoft.com/office/drawing/2014/main" id="{0CD2EBD3-317A-DD58-4264-21A46007AED9}"/>
              </a:ext>
            </a:extLst>
          </p:cNvPr>
          <p:cNvSpPr txBox="1"/>
          <p:nvPr/>
        </p:nvSpPr>
        <p:spPr>
          <a:xfrm>
            <a:off x="7684477" y="1570616"/>
            <a:ext cx="4237893" cy="3970318"/>
          </a:xfrm>
          <a:prstGeom prst="rect">
            <a:avLst/>
          </a:prstGeom>
          <a:noFill/>
        </p:spPr>
        <p:txBody>
          <a:bodyPr wrap="square">
            <a:spAutoFit/>
          </a:bodyPr>
          <a:lstStyle/>
          <a:p>
            <a:r>
              <a:rPr lang="en-US" dirty="0"/>
              <a:t>Thermal attack</a:t>
            </a:r>
          </a:p>
          <a:p>
            <a:r>
              <a:rPr lang="en-US" dirty="0"/>
              <a:t>Smudge attack</a:t>
            </a:r>
          </a:p>
          <a:p>
            <a:r>
              <a:rPr lang="en-US" dirty="0"/>
              <a:t>Shoulder surfing (computer security)</a:t>
            </a:r>
          </a:p>
          <a:p>
            <a:r>
              <a:rPr lang="en-US" dirty="0"/>
              <a:t>Network</a:t>
            </a:r>
          </a:p>
          <a:p>
            <a:r>
              <a:rPr lang="en-US" dirty="0"/>
              <a:t>Wiretapping</a:t>
            </a:r>
          </a:p>
          <a:p>
            <a:r>
              <a:rPr lang="en-US" dirty="0"/>
              <a:t>Fiber tapping</a:t>
            </a:r>
          </a:p>
          <a:p>
            <a:r>
              <a:rPr lang="en-US" dirty="0"/>
              <a:t>Port scan</a:t>
            </a:r>
          </a:p>
          <a:p>
            <a:r>
              <a:rPr lang="en-US" dirty="0"/>
              <a:t>Idle scan</a:t>
            </a:r>
          </a:p>
          <a:p>
            <a:r>
              <a:rPr lang="en-US" dirty="0"/>
              <a:t>Keystroke logging</a:t>
            </a:r>
          </a:p>
          <a:p>
            <a:r>
              <a:rPr lang="en-US" dirty="0"/>
              <a:t>Data scraping</a:t>
            </a:r>
          </a:p>
          <a:p>
            <a:r>
              <a:rPr lang="en-US" dirty="0"/>
              <a:t>Backdoor</a:t>
            </a:r>
          </a:p>
          <a:p>
            <a:r>
              <a:rPr lang="en-US" dirty="0"/>
              <a:t>Buffer overflow</a:t>
            </a:r>
          </a:p>
          <a:p>
            <a:r>
              <a:rPr lang="en-US" dirty="0"/>
              <a:t>Heap overflow</a:t>
            </a:r>
          </a:p>
          <a:p>
            <a:r>
              <a:rPr lang="en-US" dirty="0"/>
              <a:t>Stack overflow</a:t>
            </a:r>
          </a:p>
        </p:txBody>
      </p:sp>
      <p:sp>
        <p:nvSpPr>
          <p:cNvPr id="23" name="CasellaDiTesto 22">
            <a:extLst>
              <a:ext uri="{FF2B5EF4-FFF2-40B4-BE49-F238E27FC236}">
                <a16:creationId xmlns:a16="http://schemas.microsoft.com/office/drawing/2014/main" id="{E6E58F4F-AABC-F342-C98E-E956644FAC84}"/>
              </a:ext>
            </a:extLst>
          </p:cNvPr>
          <p:cNvSpPr txBox="1"/>
          <p:nvPr/>
        </p:nvSpPr>
        <p:spPr>
          <a:xfrm>
            <a:off x="5111261" y="6359283"/>
            <a:ext cx="6096000" cy="369332"/>
          </a:xfrm>
          <a:prstGeom prst="rect">
            <a:avLst/>
          </a:prstGeom>
          <a:noFill/>
        </p:spPr>
        <p:txBody>
          <a:bodyPr wrap="square">
            <a:spAutoFit/>
          </a:bodyPr>
          <a:lstStyle/>
          <a:p>
            <a:r>
              <a:rPr lang="en-US" dirty="0"/>
              <a:t>Little excerpt from https://en.wikipedia.org/wiki/Cyberattack</a:t>
            </a:r>
          </a:p>
        </p:txBody>
      </p:sp>
    </p:spTree>
    <p:extLst>
      <p:ext uri="{BB962C8B-B14F-4D97-AF65-F5344CB8AC3E}">
        <p14:creationId xmlns:p14="http://schemas.microsoft.com/office/powerpoint/2010/main" val="1216627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4BC79-E206-B54B-8B56-C6251B7CF20D}"/>
              </a:ext>
            </a:extLst>
          </p:cNvPr>
          <p:cNvSpPr>
            <a:spLocks noGrp="1"/>
          </p:cNvSpPr>
          <p:nvPr>
            <p:ph idx="1"/>
          </p:nvPr>
        </p:nvSpPr>
        <p:spPr>
          <a:xfrm>
            <a:off x="343929" y="1325101"/>
            <a:ext cx="11763987" cy="4823450"/>
          </a:xfrm>
        </p:spPr>
        <p:txBody>
          <a:bodyPr>
            <a:noAutofit/>
          </a:bodyPr>
          <a:lstStyle/>
          <a:p>
            <a:pPr>
              <a:lnSpc>
                <a:spcPct val="120000"/>
              </a:lnSpc>
            </a:pPr>
            <a:r>
              <a:rPr lang="en-US" sz="2100" dirty="0">
                <a:latin typeface="+mj-lt"/>
                <a:cs typeface="Arial" panose="020B0604020202020204" pitchFamily="34" charset="0"/>
              </a:rPr>
              <a:t>Limit access to devices through the </a:t>
            </a:r>
            <a:r>
              <a:rPr lang="en-US" sz="2100" b="1" dirty="0">
                <a:latin typeface="+mj-lt"/>
                <a:cs typeface="Arial" panose="020B0604020202020204" pitchFamily="34" charset="0"/>
              </a:rPr>
              <a:t>authentication of users</a:t>
            </a:r>
          </a:p>
          <a:p>
            <a:pPr>
              <a:lnSpc>
                <a:spcPct val="120000"/>
              </a:lnSpc>
            </a:pPr>
            <a:r>
              <a:rPr lang="en-US" sz="2100" dirty="0">
                <a:latin typeface="+mj-lt"/>
                <a:cs typeface="Arial" panose="020B0604020202020204" pitchFamily="34" charset="0"/>
              </a:rPr>
              <a:t>Use automatic timed methods to terminate sessions within the system where appropriate for the use environment.</a:t>
            </a:r>
          </a:p>
          <a:p>
            <a:pPr>
              <a:lnSpc>
                <a:spcPct val="120000"/>
              </a:lnSpc>
            </a:pPr>
            <a:r>
              <a:rPr lang="en-US" sz="2100" dirty="0">
                <a:latin typeface="+mj-lt"/>
                <a:cs typeface="Arial" panose="020B0604020202020204" pitchFamily="34" charset="0"/>
              </a:rPr>
              <a:t>Employ a </a:t>
            </a:r>
            <a:r>
              <a:rPr lang="en-US" sz="2100" b="1" dirty="0">
                <a:latin typeface="+mj-lt"/>
                <a:cs typeface="Arial" panose="020B0604020202020204" pitchFamily="34" charset="0"/>
              </a:rPr>
              <a:t>layered authorization model </a:t>
            </a:r>
            <a:r>
              <a:rPr lang="en-US" sz="2100" dirty="0">
                <a:latin typeface="+mj-lt"/>
                <a:cs typeface="Arial" panose="020B0604020202020204" pitchFamily="34" charset="0"/>
              </a:rPr>
              <a:t>by differentiating privileges based on the user role (e.g., caregiver, patient, health care provider, system administrator) or device functions.</a:t>
            </a:r>
          </a:p>
          <a:p>
            <a:pPr>
              <a:lnSpc>
                <a:spcPct val="120000"/>
              </a:lnSpc>
            </a:pPr>
            <a:r>
              <a:rPr lang="en-US" sz="2100" dirty="0">
                <a:latin typeface="+mj-lt"/>
                <a:cs typeface="Arial" panose="020B0604020202020204" pitchFamily="34" charset="0"/>
              </a:rPr>
              <a:t>Use appropriate authentication (e.g., multi-factor authentication to permit privileged device access to system administrators, service technicians, maintenance personnel). </a:t>
            </a:r>
          </a:p>
          <a:p>
            <a:pPr>
              <a:lnSpc>
                <a:spcPct val="120000"/>
              </a:lnSpc>
            </a:pPr>
            <a:r>
              <a:rPr lang="en-US" sz="2100" dirty="0">
                <a:latin typeface="+mj-lt"/>
                <a:cs typeface="Arial" panose="020B0604020202020204" pitchFamily="34" charset="0"/>
              </a:rPr>
              <a:t>Strengthen password protection. Do not use credentials that are hardcoded, default, easily-guessed, easily compromised (i.e., passwords which are the same for each device; unchangeable; can persist as default; difficult to change; and vulnerable to public disclosure). Limit public access to passwords used for privileged device access. </a:t>
            </a:r>
          </a:p>
          <a:p>
            <a:pPr>
              <a:lnSpc>
                <a:spcPct val="120000"/>
              </a:lnSpc>
            </a:pPr>
            <a:r>
              <a:rPr lang="en-US" sz="2100" dirty="0">
                <a:latin typeface="+mj-lt"/>
                <a:cs typeface="Arial" panose="020B0604020202020204" pitchFamily="34" charset="0"/>
              </a:rPr>
              <a:t>Consider </a:t>
            </a:r>
            <a:r>
              <a:rPr lang="en-US" sz="2100" b="1" dirty="0">
                <a:latin typeface="+mj-lt"/>
                <a:cs typeface="Arial" panose="020B0604020202020204" pitchFamily="34" charset="0"/>
              </a:rPr>
              <a:t>physical locks on devices </a:t>
            </a:r>
            <a:r>
              <a:rPr lang="en-US" sz="2100" dirty="0">
                <a:latin typeface="+mj-lt"/>
                <a:cs typeface="Arial" panose="020B0604020202020204" pitchFamily="34" charset="0"/>
              </a:rPr>
              <a:t>and their communication ports to minimize tampering. </a:t>
            </a:r>
          </a:p>
        </p:txBody>
      </p:sp>
      <p:sp>
        <p:nvSpPr>
          <p:cNvPr id="4" name="Rectangle 1">
            <a:extLst>
              <a:ext uri="{FF2B5EF4-FFF2-40B4-BE49-F238E27FC236}">
                <a16:creationId xmlns:a16="http://schemas.microsoft.com/office/drawing/2014/main" id="{7EF301BA-E48F-C96D-7C6D-08EE3038796B}"/>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CB4E70D7-8950-5C5F-26E9-A0A6FAD51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858004E5-5839-95D9-A8CF-FF851DC7EF27}"/>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PREVENT UNAUTHORIZED USE: ACCESS TRUSTED</a:t>
            </a:r>
            <a:endParaRPr lang="en-GB" sz="2400" b="1" dirty="0">
              <a:solidFill>
                <a:schemeClr val="bg1"/>
              </a:solidFill>
              <a:latin typeface="+mj-lt"/>
            </a:endParaRPr>
          </a:p>
        </p:txBody>
      </p:sp>
    </p:spTree>
    <p:extLst>
      <p:ext uri="{BB962C8B-B14F-4D97-AF65-F5344CB8AC3E}">
        <p14:creationId xmlns:p14="http://schemas.microsoft.com/office/powerpoint/2010/main" val="3629899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cstate="print"/>
          <a:srcRect/>
          <a:stretch>
            <a:fillRect/>
          </a:stretch>
        </p:blipFill>
        <p:spPr bwMode="auto">
          <a:xfrm>
            <a:off x="6096000" y="1633482"/>
            <a:ext cx="5334000" cy="4954588"/>
          </a:xfrm>
          <a:prstGeom prst="rect">
            <a:avLst/>
          </a:prstGeom>
          <a:noFill/>
          <a:ln w="9525">
            <a:noFill/>
            <a:miter lim="800000"/>
            <a:headEnd/>
            <a:tailEnd/>
          </a:ln>
        </p:spPr>
      </p:pic>
      <p:pic>
        <p:nvPicPr>
          <p:cNvPr id="50180" name="Picture 4"/>
          <p:cNvPicPr>
            <a:picLocks noChangeAspect="1" noChangeArrowheads="1"/>
          </p:cNvPicPr>
          <p:nvPr/>
        </p:nvPicPr>
        <p:blipFill>
          <a:blip r:embed="rId3" cstate="print"/>
          <a:srcRect/>
          <a:stretch>
            <a:fillRect/>
          </a:stretch>
        </p:blipFill>
        <p:spPr bwMode="auto">
          <a:xfrm>
            <a:off x="692856" y="3572095"/>
            <a:ext cx="3513665" cy="1882775"/>
          </a:xfrm>
          <a:prstGeom prst="rect">
            <a:avLst/>
          </a:prstGeom>
          <a:noFill/>
          <a:ln w="9525">
            <a:noFill/>
            <a:miter lim="800000"/>
            <a:headEnd/>
            <a:tailEnd/>
          </a:ln>
        </p:spPr>
      </p:pic>
      <p:sp>
        <p:nvSpPr>
          <p:cNvPr id="50181" name="Text Box 5"/>
          <p:cNvSpPr txBox="1">
            <a:spLocks noChangeArrowheads="1"/>
          </p:cNvSpPr>
          <p:nvPr/>
        </p:nvSpPr>
        <p:spPr bwMode="auto">
          <a:xfrm>
            <a:off x="989188" y="2388525"/>
            <a:ext cx="2895600" cy="415498"/>
          </a:xfrm>
          <a:prstGeom prst="rect">
            <a:avLst/>
          </a:prstGeom>
          <a:noFill/>
          <a:ln w="9525">
            <a:noFill/>
            <a:miter lim="800000"/>
            <a:headEnd/>
            <a:tailEnd/>
          </a:ln>
        </p:spPr>
        <p:txBody>
          <a:bodyPr>
            <a:spAutoFit/>
          </a:bodyPr>
          <a:lstStyle/>
          <a:p>
            <a:pPr algn="ctr">
              <a:spcBef>
                <a:spcPct val="50000"/>
              </a:spcBef>
            </a:pPr>
            <a:r>
              <a:rPr lang="en-US" sz="2100" dirty="0"/>
              <a:t>AND port</a:t>
            </a:r>
            <a:endParaRPr lang="it-IT" sz="2100" dirty="0"/>
          </a:p>
        </p:txBody>
      </p:sp>
      <p:sp>
        <p:nvSpPr>
          <p:cNvPr id="50182" name="Line 6"/>
          <p:cNvSpPr>
            <a:spLocks noChangeShapeType="1"/>
          </p:cNvSpPr>
          <p:nvPr/>
        </p:nvSpPr>
        <p:spPr bwMode="auto">
          <a:xfrm>
            <a:off x="2369255" y="2940269"/>
            <a:ext cx="0" cy="533400"/>
          </a:xfrm>
          <a:prstGeom prst="line">
            <a:avLst/>
          </a:prstGeom>
          <a:noFill/>
          <a:ln w="76200">
            <a:solidFill>
              <a:schemeClr val="tx1"/>
            </a:solidFill>
            <a:round/>
            <a:headEnd/>
            <a:tailEnd type="triangle" w="med" len="med"/>
          </a:ln>
        </p:spPr>
        <p:txBody>
          <a:bodyPr/>
          <a:lstStyle/>
          <a:p>
            <a:endParaRPr lang="it-IT"/>
          </a:p>
        </p:txBody>
      </p:sp>
      <p:sp>
        <p:nvSpPr>
          <p:cNvPr id="9" name="Segnaposto numero diapositiva 8"/>
          <p:cNvSpPr>
            <a:spLocks noGrp="1"/>
          </p:cNvSpPr>
          <p:nvPr>
            <p:ph type="sldNum" sz="quarter" idx="10"/>
          </p:nvPr>
        </p:nvSpPr>
        <p:spPr/>
        <p:txBody>
          <a:bodyPr/>
          <a:lstStyle/>
          <a:p>
            <a:pPr>
              <a:defRPr/>
            </a:pPr>
            <a:fld id="{04C33AEF-6F77-477B-AE63-A60DBF6626F0}" type="slidenum">
              <a:rPr lang="it-IT" smtClean="0"/>
              <a:pPr>
                <a:defRPr/>
              </a:pPr>
              <a:t>21</a:t>
            </a:fld>
            <a:endParaRPr lang="it-IT" dirty="0"/>
          </a:p>
        </p:txBody>
      </p:sp>
      <p:sp>
        <p:nvSpPr>
          <p:cNvPr id="3" name="CasellaDiTesto 2"/>
          <p:cNvSpPr txBox="1"/>
          <p:nvPr/>
        </p:nvSpPr>
        <p:spPr>
          <a:xfrm>
            <a:off x="842434" y="3798226"/>
            <a:ext cx="959555" cy="615553"/>
          </a:xfrm>
          <a:prstGeom prst="rect">
            <a:avLst/>
          </a:prstGeom>
          <a:solidFill>
            <a:schemeClr val="bg1"/>
          </a:solidFill>
        </p:spPr>
        <p:txBody>
          <a:bodyPr wrap="square" rtlCol="0">
            <a:spAutoFit/>
          </a:bodyPr>
          <a:lstStyle/>
          <a:p>
            <a:r>
              <a:rPr lang="it-IT" sz="1700" dirty="0"/>
              <a:t>Access </a:t>
            </a:r>
            <a:r>
              <a:rPr lang="it-IT" sz="1700" dirty="0" err="1"/>
              <a:t>verified</a:t>
            </a:r>
            <a:endParaRPr lang="it-IT" sz="1700" dirty="0"/>
          </a:p>
        </p:txBody>
      </p:sp>
      <p:sp>
        <p:nvSpPr>
          <p:cNvPr id="10" name="CasellaDiTesto 9"/>
          <p:cNvSpPr txBox="1"/>
          <p:nvPr/>
        </p:nvSpPr>
        <p:spPr>
          <a:xfrm>
            <a:off x="839612" y="4571515"/>
            <a:ext cx="959555" cy="615553"/>
          </a:xfrm>
          <a:prstGeom prst="rect">
            <a:avLst/>
          </a:prstGeom>
          <a:solidFill>
            <a:schemeClr val="bg1"/>
          </a:solidFill>
        </p:spPr>
        <p:txBody>
          <a:bodyPr wrap="square" rtlCol="0">
            <a:spAutoFit/>
          </a:bodyPr>
          <a:lstStyle/>
          <a:p>
            <a:r>
              <a:rPr lang="it-IT" sz="1700" dirty="0"/>
              <a:t>Access </a:t>
            </a:r>
            <a:r>
              <a:rPr lang="it-IT" sz="1700" dirty="0" err="1"/>
              <a:t>request</a:t>
            </a:r>
            <a:endParaRPr lang="it-IT" sz="1700" dirty="0"/>
          </a:p>
        </p:txBody>
      </p:sp>
      <p:sp>
        <p:nvSpPr>
          <p:cNvPr id="11" name="CasellaDiTesto 10"/>
          <p:cNvSpPr txBox="1"/>
          <p:nvPr/>
        </p:nvSpPr>
        <p:spPr>
          <a:xfrm>
            <a:off x="3066345" y="4159471"/>
            <a:ext cx="959555" cy="615553"/>
          </a:xfrm>
          <a:prstGeom prst="rect">
            <a:avLst/>
          </a:prstGeom>
          <a:solidFill>
            <a:schemeClr val="bg1"/>
          </a:solidFill>
        </p:spPr>
        <p:txBody>
          <a:bodyPr wrap="square" rtlCol="0">
            <a:spAutoFit/>
          </a:bodyPr>
          <a:lstStyle/>
          <a:p>
            <a:r>
              <a:rPr lang="it-IT" sz="1700" dirty="0"/>
              <a:t>Access </a:t>
            </a:r>
            <a:r>
              <a:rPr lang="it-IT" sz="1700" dirty="0" err="1"/>
              <a:t>granted</a:t>
            </a:r>
            <a:endParaRPr lang="it-IT" sz="1700" dirty="0"/>
          </a:p>
        </p:txBody>
      </p:sp>
      <p:sp>
        <p:nvSpPr>
          <p:cNvPr id="12" name="CasellaDiTesto 11"/>
          <p:cNvSpPr txBox="1"/>
          <p:nvPr/>
        </p:nvSpPr>
        <p:spPr>
          <a:xfrm>
            <a:off x="6352825" y="1684285"/>
            <a:ext cx="1349023" cy="800219"/>
          </a:xfrm>
          <a:prstGeom prst="rect">
            <a:avLst/>
          </a:prstGeom>
          <a:solidFill>
            <a:schemeClr val="bg1"/>
          </a:solidFill>
        </p:spPr>
        <p:txBody>
          <a:bodyPr wrap="square" rtlCol="0">
            <a:spAutoFit/>
          </a:bodyPr>
          <a:lstStyle/>
          <a:p>
            <a:pPr algn="ctr"/>
            <a:r>
              <a:rPr lang="it-IT" sz="2300" dirty="0"/>
              <a:t>USER</a:t>
            </a:r>
          </a:p>
          <a:p>
            <a:pPr algn="ctr"/>
            <a:endParaRPr lang="it-IT" sz="2300" dirty="0"/>
          </a:p>
        </p:txBody>
      </p:sp>
      <p:sp>
        <p:nvSpPr>
          <p:cNvPr id="13" name="CasellaDiTesto 12"/>
          <p:cNvSpPr txBox="1"/>
          <p:nvPr/>
        </p:nvSpPr>
        <p:spPr>
          <a:xfrm>
            <a:off x="8706559" y="1695574"/>
            <a:ext cx="1972730" cy="800219"/>
          </a:xfrm>
          <a:prstGeom prst="rect">
            <a:avLst/>
          </a:prstGeom>
          <a:solidFill>
            <a:schemeClr val="bg1"/>
          </a:solidFill>
        </p:spPr>
        <p:txBody>
          <a:bodyPr wrap="square" rtlCol="0">
            <a:spAutoFit/>
          </a:bodyPr>
          <a:lstStyle/>
          <a:p>
            <a:pPr algn="ctr"/>
            <a:r>
              <a:rPr lang="it-IT" sz="2300" dirty="0"/>
              <a:t>SERVICE PROVIDER</a:t>
            </a:r>
          </a:p>
        </p:txBody>
      </p:sp>
      <p:sp>
        <p:nvSpPr>
          <p:cNvPr id="14" name="CasellaDiTesto 13"/>
          <p:cNvSpPr txBox="1"/>
          <p:nvPr/>
        </p:nvSpPr>
        <p:spPr>
          <a:xfrm>
            <a:off x="6141156" y="2516840"/>
            <a:ext cx="1518355" cy="292388"/>
          </a:xfrm>
          <a:prstGeom prst="rect">
            <a:avLst/>
          </a:prstGeom>
          <a:solidFill>
            <a:schemeClr val="bg1"/>
          </a:solidFill>
        </p:spPr>
        <p:txBody>
          <a:bodyPr wrap="square" rtlCol="0">
            <a:spAutoFit/>
          </a:bodyPr>
          <a:lstStyle/>
          <a:p>
            <a:r>
              <a:rPr lang="it-IT" sz="1300" dirty="0"/>
              <a:t>Access </a:t>
            </a:r>
            <a:r>
              <a:rPr lang="it-IT" sz="1300" dirty="0" err="1"/>
              <a:t>request</a:t>
            </a:r>
            <a:endParaRPr lang="it-IT" sz="1300" dirty="0"/>
          </a:p>
        </p:txBody>
      </p:sp>
      <p:sp>
        <p:nvSpPr>
          <p:cNvPr id="15" name="CasellaDiTesto 14"/>
          <p:cNvSpPr txBox="1"/>
          <p:nvPr/>
        </p:nvSpPr>
        <p:spPr>
          <a:xfrm>
            <a:off x="6115762" y="3346742"/>
            <a:ext cx="1409646" cy="492443"/>
          </a:xfrm>
          <a:prstGeom prst="rect">
            <a:avLst/>
          </a:prstGeom>
          <a:solidFill>
            <a:schemeClr val="bg1"/>
          </a:solidFill>
        </p:spPr>
        <p:txBody>
          <a:bodyPr wrap="square" rtlCol="0">
            <a:spAutoFit/>
          </a:bodyPr>
          <a:lstStyle/>
          <a:p>
            <a:r>
              <a:rPr lang="it-IT" sz="1300" dirty="0" err="1"/>
              <a:t>Credentials</a:t>
            </a:r>
            <a:r>
              <a:rPr lang="it-IT" sz="1300" dirty="0"/>
              <a:t> </a:t>
            </a:r>
            <a:r>
              <a:rPr lang="it-IT" sz="1300" dirty="0" err="1"/>
              <a:t>presentation</a:t>
            </a:r>
            <a:endParaRPr lang="it-IT" sz="1300" dirty="0"/>
          </a:p>
        </p:txBody>
      </p:sp>
      <p:sp>
        <p:nvSpPr>
          <p:cNvPr id="16" name="CasellaDiTesto 15"/>
          <p:cNvSpPr txBox="1"/>
          <p:nvPr/>
        </p:nvSpPr>
        <p:spPr>
          <a:xfrm>
            <a:off x="6234288" y="5968420"/>
            <a:ext cx="1594556" cy="492443"/>
          </a:xfrm>
          <a:prstGeom prst="rect">
            <a:avLst/>
          </a:prstGeom>
          <a:solidFill>
            <a:schemeClr val="bg1"/>
          </a:solidFill>
        </p:spPr>
        <p:txBody>
          <a:bodyPr wrap="square" rtlCol="0">
            <a:spAutoFit/>
          </a:bodyPr>
          <a:lstStyle/>
          <a:p>
            <a:r>
              <a:rPr lang="it-IT" sz="1300" dirty="0" err="1"/>
              <a:t>Decision</a:t>
            </a:r>
            <a:r>
              <a:rPr lang="it-IT" sz="1300" dirty="0"/>
              <a:t> </a:t>
            </a:r>
            <a:r>
              <a:rPr lang="it-IT" sz="1300" dirty="0" err="1"/>
              <a:t>acknowledge</a:t>
            </a:r>
            <a:endParaRPr lang="it-IT" sz="1300" dirty="0"/>
          </a:p>
        </p:txBody>
      </p:sp>
      <p:sp>
        <p:nvSpPr>
          <p:cNvPr id="17" name="CasellaDiTesto 16"/>
          <p:cNvSpPr txBox="1"/>
          <p:nvPr/>
        </p:nvSpPr>
        <p:spPr>
          <a:xfrm>
            <a:off x="8593667" y="2598684"/>
            <a:ext cx="2381956" cy="292388"/>
          </a:xfrm>
          <a:prstGeom prst="rect">
            <a:avLst/>
          </a:prstGeom>
          <a:solidFill>
            <a:schemeClr val="bg1"/>
          </a:solidFill>
        </p:spPr>
        <p:txBody>
          <a:bodyPr wrap="square" rtlCol="0">
            <a:spAutoFit/>
          </a:bodyPr>
          <a:lstStyle/>
          <a:p>
            <a:r>
              <a:rPr lang="it-IT" sz="1300" dirty="0"/>
              <a:t>Access </a:t>
            </a:r>
            <a:r>
              <a:rPr lang="it-IT" sz="1300" dirty="0" err="1"/>
              <a:t>request</a:t>
            </a:r>
            <a:r>
              <a:rPr lang="it-IT" sz="1300" dirty="0"/>
              <a:t> </a:t>
            </a:r>
            <a:r>
              <a:rPr lang="it-IT" sz="1300" dirty="0" err="1"/>
              <a:t>acknowledge</a:t>
            </a:r>
            <a:endParaRPr lang="it-IT" sz="1300" dirty="0"/>
          </a:p>
        </p:txBody>
      </p:sp>
      <p:sp>
        <p:nvSpPr>
          <p:cNvPr id="18" name="CasellaDiTesto 17"/>
          <p:cNvSpPr txBox="1"/>
          <p:nvPr/>
        </p:nvSpPr>
        <p:spPr>
          <a:xfrm>
            <a:off x="8506178" y="3061529"/>
            <a:ext cx="2381956" cy="292388"/>
          </a:xfrm>
          <a:prstGeom prst="rect">
            <a:avLst/>
          </a:prstGeom>
          <a:solidFill>
            <a:schemeClr val="bg1"/>
          </a:solidFill>
        </p:spPr>
        <p:txBody>
          <a:bodyPr wrap="square" rtlCol="0">
            <a:spAutoFit/>
          </a:bodyPr>
          <a:lstStyle/>
          <a:p>
            <a:r>
              <a:rPr lang="it-IT" sz="1300" dirty="0" err="1"/>
              <a:t>Identification</a:t>
            </a:r>
            <a:r>
              <a:rPr lang="it-IT" sz="1300" dirty="0"/>
              <a:t> </a:t>
            </a:r>
            <a:r>
              <a:rPr lang="it-IT" sz="1300" dirty="0" err="1"/>
              <a:t>request</a:t>
            </a:r>
            <a:endParaRPr lang="it-IT" sz="1300" dirty="0"/>
          </a:p>
        </p:txBody>
      </p:sp>
      <p:sp>
        <p:nvSpPr>
          <p:cNvPr id="19" name="CasellaDiTesto 18"/>
          <p:cNvSpPr txBox="1"/>
          <p:nvPr/>
        </p:nvSpPr>
        <p:spPr>
          <a:xfrm>
            <a:off x="8517468" y="3411483"/>
            <a:ext cx="2381956" cy="292388"/>
          </a:xfrm>
          <a:prstGeom prst="rect">
            <a:avLst/>
          </a:prstGeom>
          <a:solidFill>
            <a:schemeClr val="bg1"/>
          </a:solidFill>
        </p:spPr>
        <p:txBody>
          <a:bodyPr wrap="square" rtlCol="0">
            <a:spAutoFit/>
          </a:bodyPr>
          <a:lstStyle/>
          <a:p>
            <a:r>
              <a:rPr lang="it-IT" sz="1300" dirty="0" err="1"/>
              <a:t>Identification</a:t>
            </a:r>
            <a:r>
              <a:rPr lang="it-IT" sz="1300" dirty="0"/>
              <a:t> </a:t>
            </a:r>
            <a:r>
              <a:rPr lang="it-IT" sz="1300" dirty="0" err="1"/>
              <a:t>received</a:t>
            </a:r>
            <a:endParaRPr lang="it-IT" sz="1300" dirty="0"/>
          </a:p>
        </p:txBody>
      </p:sp>
      <p:sp>
        <p:nvSpPr>
          <p:cNvPr id="20" name="CasellaDiTesto 19"/>
          <p:cNvSpPr txBox="1"/>
          <p:nvPr/>
        </p:nvSpPr>
        <p:spPr>
          <a:xfrm>
            <a:off x="8514648" y="3817884"/>
            <a:ext cx="1275643" cy="492443"/>
          </a:xfrm>
          <a:prstGeom prst="rect">
            <a:avLst/>
          </a:prstGeom>
          <a:solidFill>
            <a:schemeClr val="bg1"/>
          </a:solidFill>
        </p:spPr>
        <p:txBody>
          <a:bodyPr wrap="square" rtlCol="0">
            <a:spAutoFit/>
          </a:bodyPr>
          <a:lstStyle/>
          <a:p>
            <a:r>
              <a:rPr lang="it-IT" sz="1300" dirty="0"/>
              <a:t>Access list </a:t>
            </a:r>
            <a:r>
              <a:rPr lang="it-IT" sz="1300" dirty="0" err="1"/>
              <a:t>verification</a:t>
            </a:r>
            <a:endParaRPr lang="it-IT" sz="1300" dirty="0"/>
          </a:p>
        </p:txBody>
      </p:sp>
      <p:sp>
        <p:nvSpPr>
          <p:cNvPr id="22" name="CasellaDiTesto 21"/>
          <p:cNvSpPr txBox="1"/>
          <p:nvPr/>
        </p:nvSpPr>
        <p:spPr>
          <a:xfrm>
            <a:off x="8638824" y="5649503"/>
            <a:ext cx="1275643" cy="292388"/>
          </a:xfrm>
          <a:prstGeom prst="rect">
            <a:avLst/>
          </a:prstGeom>
          <a:solidFill>
            <a:schemeClr val="bg1"/>
          </a:solidFill>
        </p:spPr>
        <p:txBody>
          <a:bodyPr wrap="square" rtlCol="0">
            <a:spAutoFit/>
          </a:bodyPr>
          <a:lstStyle/>
          <a:p>
            <a:pPr algn="ctr"/>
            <a:r>
              <a:rPr lang="it-IT" sz="1300" dirty="0" err="1"/>
              <a:t>Decision</a:t>
            </a:r>
            <a:r>
              <a:rPr lang="it-IT" sz="1300" dirty="0"/>
              <a:t> </a:t>
            </a:r>
          </a:p>
        </p:txBody>
      </p:sp>
      <p:sp>
        <p:nvSpPr>
          <p:cNvPr id="5" name="CasellaDiTesto 4"/>
          <p:cNvSpPr txBox="1"/>
          <p:nvPr/>
        </p:nvSpPr>
        <p:spPr>
          <a:xfrm>
            <a:off x="9733845" y="3682417"/>
            <a:ext cx="1763890" cy="2185214"/>
          </a:xfrm>
          <a:prstGeom prst="rect">
            <a:avLst/>
          </a:prstGeom>
          <a:solidFill>
            <a:srgbClr val="FFFFFF"/>
          </a:solidFill>
          <a:ln>
            <a:solidFill>
              <a:schemeClr val="tx1"/>
            </a:solidFill>
          </a:ln>
        </p:spPr>
        <p:txBody>
          <a:bodyPr wrap="square" rtlCol="0">
            <a:spAutoFit/>
          </a:bodyPr>
          <a:lstStyle/>
          <a:p>
            <a:endParaRPr lang="it-IT" sz="1700" dirty="0"/>
          </a:p>
          <a:p>
            <a:r>
              <a:rPr lang="it-IT" sz="1700" dirty="0"/>
              <a:t>The </a:t>
            </a:r>
            <a:r>
              <a:rPr lang="it-IT" sz="1700" dirty="0" err="1"/>
              <a:t>type</a:t>
            </a:r>
            <a:r>
              <a:rPr lang="it-IT" sz="1700" dirty="0"/>
              <a:t> of </a:t>
            </a:r>
            <a:r>
              <a:rPr lang="it-IT" sz="1700" dirty="0" err="1"/>
              <a:t>access</a:t>
            </a:r>
            <a:r>
              <a:rPr lang="it-IT" sz="1700" dirty="0"/>
              <a:t> list </a:t>
            </a:r>
            <a:r>
              <a:rPr lang="it-IT" sz="1700" dirty="0" err="1"/>
              <a:t>depends</a:t>
            </a:r>
            <a:r>
              <a:rPr lang="it-IT" sz="1700" dirty="0"/>
              <a:t> on the </a:t>
            </a:r>
            <a:r>
              <a:rPr lang="it-IT" sz="1700" dirty="0" err="1"/>
              <a:t>method</a:t>
            </a:r>
            <a:r>
              <a:rPr lang="it-IT" sz="1700" dirty="0"/>
              <a:t> </a:t>
            </a:r>
            <a:r>
              <a:rPr lang="it-IT" sz="1700" dirty="0" err="1"/>
              <a:t>used</a:t>
            </a:r>
            <a:r>
              <a:rPr lang="it-IT" sz="1700" dirty="0"/>
              <a:t> to </a:t>
            </a:r>
            <a:r>
              <a:rPr lang="it-IT" sz="1700" dirty="0" err="1"/>
              <a:t>implement</a:t>
            </a:r>
            <a:r>
              <a:rPr lang="it-IT" sz="1700" dirty="0"/>
              <a:t> the checkpoint</a:t>
            </a:r>
          </a:p>
          <a:p>
            <a:endParaRPr lang="it-IT" sz="1700" dirty="0"/>
          </a:p>
        </p:txBody>
      </p:sp>
      <p:sp>
        <p:nvSpPr>
          <p:cNvPr id="23" name="CasellaDiTesto 22"/>
          <p:cNvSpPr txBox="1"/>
          <p:nvPr/>
        </p:nvSpPr>
        <p:spPr>
          <a:xfrm>
            <a:off x="8610602" y="6044616"/>
            <a:ext cx="1927576" cy="292388"/>
          </a:xfrm>
          <a:prstGeom prst="rect">
            <a:avLst/>
          </a:prstGeom>
          <a:solidFill>
            <a:schemeClr val="bg1"/>
          </a:solidFill>
        </p:spPr>
        <p:txBody>
          <a:bodyPr wrap="square" rtlCol="0">
            <a:spAutoFit/>
          </a:bodyPr>
          <a:lstStyle/>
          <a:p>
            <a:r>
              <a:rPr lang="it-IT" sz="1300" dirty="0" err="1"/>
              <a:t>Decision</a:t>
            </a:r>
            <a:r>
              <a:rPr lang="it-IT" sz="1300" dirty="0"/>
              <a:t> </a:t>
            </a:r>
            <a:r>
              <a:rPr lang="it-IT" sz="1300" dirty="0" err="1"/>
              <a:t>notification</a:t>
            </a:r>
            <a:endParaRPr lang="it-IT" sz="1300" dirty="0"/>
          </a:p>
        </p:txBody>
      </p:sp>
      <p:sp>
        <p:nvSpPr>
          <p:cNvPr id="4" name="Rectangle 1">
            <a:extLst>
              <a:ext uri="{FF2B5EF4-FFF2-40B4-BE49-F238E27FC236}">
                <a16:creationId xmlns:a16="http://schemas.microsoft.com/office/drawing/2014/main" id="{D356306D-45F0-DDFA-FB08-7A21338BC639}"/>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2" descr="logo centenario">
            <a:extLst>
              <a:ext uri="{FF2B5EF4-FFF2-40B4-BE49-F238E27FC236}">
                <a16:creationId xmlns:a16="http://schemas.microsoft.com/office/drawing/2014/main" id="{9A1B4257-1FE9-45A7-9DBB-7063CFA2B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A850CFDB-C456-A850-B4DA-412599B9288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AUTHENTICATION AND IDENTIFICATION</a:t>
            </a:r>
            <a:endParaRPr lang="en-GB" sz="2400" b="1" dirty="0">
              <a:solidFill>
                <a:schemeClr val="bg1"/>
              </a:solidFill>
              <a:latin typeface="+mj-lt"/>
            </a:endParaRPr>
          </a:p>
        </p:txBody>
      </p:sp>
    </p:spTree>
    <p:extLst>
      <p:ext uri="{BB962C8B-B14F-4D97-AF65-F5344CB8AC3E}">
        <p14:creationId xmlns:p14="http://schemas.microsoft.com/office/powerpoint/2010/main" val="15805460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numero diapositiva 2"/>
          <p:cNvSpPr>
            <a:spLocks noGrp="1"/>
          </p:cNvSpPr>
          <p:nvPr>
            <p:ph type="sldNum" sz="quarter" idx="10"/>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F508A3E-6D12-4324-BB13-33C7E1E0BF36}" type="slidenum">
              <a:rPr lang="en-US" altLang="it-IT" sz="1600">
                <a:solidFill>
                  <a:srgbClr val="FF9900"/>
                </a:solidFill>
              </a:rPr>
              <a:pPr/>
              <a:t>22</a:t>
            </a:fld>
            <a:endParaRPr lang="en-US" altLang="it-IT" sz="1600">
              <a:solidFill>
                <a:srgbClr val="FF9900"/>
              </a:solidFill>
            </a:endParaRPr>
          </a:p>
        </p:txBody>
      </p:sp>
      <p:sp>
        <p:nvSpPr>
          <p:cNvPr id="21507" name="Oval 3"/>
          <p:cNvSpPr>
            <a:spLocks noChangeArrowheads="1"/>
          </p:cNvSpPr>
          <p:nvPr/>
        </p:nvSpPr>
        <p:spPr bwMode="auto">
          <a:xfrm>
            <a:off x="4146550" y="1273176"/>
            <a:ext cx="4191000" cy="987425"/>
          </a:xfrm>
          <a:prstGeom prst="ellipse">
            <a:avLst/>
          </a:prstGeom>
          <a:solidFill>
            <a:srgbClr val="E6E6E6"/>
          </a:solidFill>
          <a:ln w="5724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9pPr>
          </a:lstStyle>
          <a:p>
            <a:pPr algn="ctr" eaLnBrk="1" hangingPunct="1"/>
            <a:r>
              <a:rPr lang="en-US" altLang="it-IT" dirty="0">
                <a:solidFill>
                  <a:srgbClr val="000000"/>
                </a:solidFill>
                <a:cs typeface="Arial" panose="020B0604020202020204" pitchFamily="34" charset="0"/>
              </a:rPr>
              <a:t>AUTHENTICATION </a:t>
            </a:r>
          </a:p>
          <a:p>
            <a:pPr algn="ctr" eaLnBrk="1" hangingPunct="1"/>
            <a:r>
              <a:rPr lang="en-US" altLang="it-IT" dirty="0">
                <a:solidFill>
                  <a:srgbClr val="000000"/>
                </a:solidFill>
                <a:cs typeface="Arial" panose="020B0604020202020204" pitchFamily="34" charset="0"/>
              </a:rPr>
              <a:t>METHODS</a:t>
            </a:r>
          </a:p>
        </p:txBody>
      </p:sp>
      <p:sp>
        <p:nvSpPr>
          <p:cNvPr id="21508" name="Text Box 4"/>
          <p:cNvSpPr txBox="1">
            <a:spLocks noChangeArrowheads="1"/>
          </p:cNvSpPr>
          <p:nvPr/>
        </p:nvSpPr>
        <p:spPr bwMode="auto">
          <a:xfrm>
            <a:off x="8683896" y="2987676"/>
            <a:ext cx="3124200" cy="31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9pPr>
          </a:lstStyle>
          <a:p>
            <a:pPr algn="ctr" eaLnBrk="1" hangingPunct="1">
              <a:spcBef>
                <a:spcPts val="1500"/>
              </a:spcBef>
            </a:pPr>
            <a:r>
              <a:rPr lang="en-US" altLang="it-IT" dirty="0">
                <a:solidFill>
                  <a:srgbClr val="000000"/>
                </a:solidFill>
                <a:cs typeface="Arial" panose="020B0604020202020204" pitchFamily="34" charset="0"/>
              </a:rPr>
              <a:t>CIÒ CHE SI </a:t>
            </a:r>
            <a:r>
              <a:rPr lang="en-US" altLang="it-IT" dirty="0" err="1">
                <a:solidFill>
                  <a:srgbClr val="000000"/>
                </a:solidFill>
                <a:cs typeface="Arial" panose="020B0604020202020204" pitchFamily="34" charset="0"/>
              </a:rPr>
              <a:t>È</a:t>
            </a:r>
            <a:r>
              <a:rPr lang="en-US" altLang="it-IT" dirty="0">
                <a:solidFill>
                  <a:srgbClr val="000000"/>
                </a:solidFill>
                <a:cs typeface="Arial" panose="020B0604020202020204" pitchFamily="34" charset="0"/>
              </a:rPr>
              <a:t> (</a:t>
            </a:r>
            <a:r>
              <a:rPr lang="en-US" altLang="it-IT" dirty="0" err="1">
                <a:solidFill>
                  <a:srgbClr val="000000"/>
                </a:solidFill>
                <a:cs typeface="Arial" panose="020B0604020202020204" pitchFamily="34" charset="0"/>
              </a:rPr>
              <a:t>caratteristiche</a:t>
            </a:r>
            <a:r>
              <a:rPr lang="en-US" altLang="it-IT" dirty="0">
                <a:solidFill>
                  <a:srgbClr val="000000"/>
                </a:solidFill>
                <a:cs typeface="Arial" panose="020B0604020202020204" pitchFamily="34" charset="0"/>
              </a:rPr>
              <a:t> </a:t>
            </a:r>
            <a:r>
              <a:rPr lang="en-US" altLang="it-IT" dirty="0" err="1">
                <a:solidFill>
                  <a:srgbClr val="000000"/>
                </a:solidFill>
                <a:cs typeface="Arial" panose="020B0604020202020204" pitchFamily="34" charset="0"/>
              </a:rPr>
              <a:t>personali</a:t>
            </a:r>
            <a:r>
              <a:rPr lang="en-US" altLang="it-IT" dirty="0">
                <a:solidFill>
                  <a:srgbClr val="000000"/>
                </a:solidFill>
                <a:cs typeface="Arial" panose="020B0604020202020204" pitchFamily="34" charset="0"/>
              </a:rPr>
              <a:t>)</a:t>
            </a:r>
          </a:p>
          <a:p>
            <a:pPr eaLnBrk="1" hangingPunct="1">
              <a:spcBef>
                <a:spcPts val="1063"/>
              </a:spcBef>
            </a:pPr>
            <a:r>
              <a:rPr lang="en-US" altLang="it-IT" sz="1700" dirty="0" err="1">
                <a:solidFill>
                  <a:srgbClr val="000000"/>
                </a:solidFill>
                <a:cs typeface="Arial" panose="020B0604020202020204" pitchFamily="34" charset="0"/>
              </a:rPr>
              <a:t>Riconoscimento</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biometrico</a:t>
            </a:r>
            <a:r>
              <a:rPr lang="en-US" altLang="it-IT" sz="1700" dirty="0">
                <a:solidFill>
                  <a:srgbClr val="000000"/>
                </a:solidFill>
                <a:cs typeface="Arial" panose="020B0604020202020204" pitchFamily="34" charset="0"/>
              </a:rPr>
              <a:t>=</a:t>
            </a:r>
            <a:r>
              <a:rPr lang="en-US" altLang="it-IT" sz="1700" dirty="0" err="1">
                <a:solidFill>
                  <a:srgbClr val="000000"/>
                </a:solidFill>
                <a:cs typeface="Arial" panose="020B0604020202020204" pitchFamily="34" charset="0"/>
              </a:rPr>
              <a:t>valutazione</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delle</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caratteristiche</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fisiche</a:t>
            </a:r>
            <a:r>
              <a:rPr lang="en-US" altLang="it-IT" sz="1700" dirty="0">
                <a:solidFill>
                  <a:srgbClr val="000000"/>
                </a:solidFill>
                <a:cs typeface="Arial" panose="020B0604020202020204" pitchFamily="34" charset="0"/>
              </a:rPr>
              <a:t> o </a:t>
            </a:r>
            <a:r>
              <a:rPr lang="en-US" altLang="it-IT" sz="1700" dirty="0" err="1">
                <a:solidFill>
                  <a:srgbClr val="000000"/>
                </a:solidFill>
                <a:cs typeface="Arial" panose="020B0604020202020204" pitchFamily="34" charset="0"/>
              </a:rPr>
              <a:t>comportamentali</a:t>
            </a:r>
            <a:r>
              <a:rPr lang="en-US" altLang="it-IT" sz="1700" dirty="0">
                <a:solidFill>
                  <a:srgbClr val="000000"/>
                </a:solidFill>
                <a:cs typeface="Arial" panose="020B0604020202020204" pitchFamily="34" charset="0"/>
              </a:rPr>
              <a:t> del </a:t>
            </a:r>
            <a:r>
              <a:rPr lang="en-US" altLang="it-IT" sz="1700" dirty="0" err="1">
                <a:solidFill>
                  <a:srgbClr val="000000"/>
                </a:solidFill>
                <a:cs typeface="Arial" panose="020B0604020202020204" pitchFamily="34" charset="0"/>
              </a:rPr>
              <a:t>soggetto</a:t>
            </a:r>
            <a:endParaRPr lang="en-US" altLang="it-IT" sz="1700" dirty="0">
              <a:solidFill>
                <a:srgbClr val="000000"/>
              </a:solidFill>
              <a:cs typeface="Arial" panose="020B0604020202020204" pitchFamily="34" charset="0"/>
            </a:endParaRPr>
          </a:p>
          <a:p>
            <a:pPr eaLnBrk="1" hangingPunct="1">
              <a:spcBef>
                <a:spcPts val="1063"/>
              </a:spcBef>
            </a:pPr>
            <a:r>
              <a:rPr lang="en-US" altLang="it-IT" sz="1700" dirty="0">
                <a:solidFill>
                  <a:srgbClr val="000000"/>
                </a:solidFill>
                <a:cs typeface="Arial" panose="020B0604020202020204" pitchFamily="34" charset="0"/>
              </a:rPr>
              <a:t>Non </a:t>
            </a:r>
            <a:r>
              <a:rPr lang="en-US" altLang="it-IT" sz="1700" dirty="0" err="1">
                <a:solidFill>
                  <a:srgbClr val="000000"/>
                </a:solidFill>
                <a:cs typeface="Arial" panose="020B0604020202020204" pitchFamily="34" charset="0"/>
              </a:rPr>
              <a:t>possono</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essere</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segreti</a:t>
            </a:r>
            <a:endParaRPr lang="en-US" altLang="it-IT" sz="1700" dirty="0">
              <a:solidFill>
                <a:srgbClr val="000000"/>
              </a:solidFill>
              <a:cs typeface="Arial" panose="020B0604020202020204" pitchFamily="34" charset="0"/>
            </a:endParaRPr>
          </a:p>
          <a:p>
            <a:pPr eaLnBrk="1" hangingPunct="1">
              <a:spcBef>
                <a:spcPts val="1063"/>
              </a:spcBef>
            </a:pPr>
            <a:r>
              <a:rPr lang="en-US" altLang="it-IT" sz="1700" dirty="0" err="1">
                <a:solidFill>
                  <a:srgbClr val="000000"/>
                </a:solidFill>
                <a:cs typeface="Arial" panose="020B0604020202020204" pitchFamily="34" charset="0"/>
              </a:rPr>
              <a:t>Identificazione</a:t>
            </a:r>
            <a:r>
              <a:rPr lang="en-US" altLang="it-IT" sz="1700" dirty="0">
                <a:solidFill>
                  <a:srgbClr val="000000"/>
                </a:solidFill>
                <a:cs typeface="Arial" panose="020B0604020202020204" pitchFamily="34" charset="0"/>
              </a:rPr>
              <a:t> non </a:t>
            </a:r>
            <a:r>
              <a:rPr lang="en-US" altLang="it-IT" sz="1700" dirty="0" err="1">
                <a:solidFill>
                  <a:srgbClr val="000000"/>
                </a:solidFill>
                <a:cs typeface="Arial" panose="020B0604020202020204" pitchFamily="34" charset="0"/>
              </a:rPr>
              <a:t>certa</a:t>
            </a:r>
            <a:endParaRPr lang="en-US" altLang="it-IT" sz="1700" dirty="0">
              <a:solidFill>
                <a:srgbClr val="000000"/>
              </a:solidFill>
              <a:cs typeface="Arial" panose="020B0604020202020204" pitchFamily="34" charset="0"/>
            </a:endParaRPr>
          </a:p>
        </p:txBody>
      </p:sp>
      <p:sp>
        <p:nvSpPr>
          <p:cNvPr id="21509" name="Text Box 5"/>
          <p:cNvSpPr txBox="1">
            <a:spLocks noChangeArrowheads="1"/>
          </p:cNvSpPr>
          <p:nvPr/>
        </p:nvSpPr>
        <p:spPr bwMode="auto">
          <a:xfrm>
            <a:off x="4792663" y="3022601"/>
            <a:ext cx="2895600" cy="349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9pPr>
          </a:lstStyle>
          <a:p>
            <a:pPr algn="ctr" eaLnBrk="1" hangingPunct="1">
              <a:spcBef>
                <a:spcPts val="1500"/>
              </a:spcBef>
            </a:pPr>
            <a:r>
              <a:rPr lang="en-US" altLang="it-IT" dirty="0">
                <a:solidFill>
                  <a:srgbClr val="000000"/>
                </a:solidFill>
                <a:cs typeface="Arial" panose="020B0604020202020204" pitchFamily="34" charset="0"/>
              </a:rPr>
              <a:t>CIÒ CHE SI HA (</a:t>
            </a:r>
            <a:r>
              <a:rPr lang="en-US" altLang="it-IT" dirty="0" err="1">
                <a:solidFill>
                  <a:srgbClr val="000000"/>
                </a:solidFill>
                <a:cs typeface="Arial" panose="020B0604020202020204" pitchFamily="34" charset="0"/>
              </a:rPr>
              <a:t>oggetti</a:t>
            </a:r>
            <a:r>
              <a:rPr lang="en-US" altLang="it-IT" dirty="0">
                <a:solidFill>
                  <a:srgbClr val="000000"/>
                </a:solidFill>
                <a:cs typeface="Arial" panose="020B0604020202020204" pitchFamily="34" charset="0"/>
              </a:rPr>
              <a:t>)</a:t>
            </a:r>
          </a:p>
          <a:p>
            <a:pPr eaLnBrk="1" hangingPunct="1">
              <a:spcBef>
                <a:spcPts val="1063"/>
              </a:spcBef>
            </a:pPr>
            <a:endParaRPr lang="en-US" altLang="it-IT" sz="1700" dirty="0">
              <a:solidFill>
                <a:srgbClr val="000000"/>
              </a:solidFill>
              <a:cs typeface="Arial" panose="020B0604020202020204" pitchFamily="34" charset="0"/>
            </a:endParaRPr>
          </a:p>
          <a:p>
            <a:pPr eaLnBrk="1" hangingPunct="1">
              <a:spcBef>
                <a:spcPts val="1063"/>
              </a:spcBef>
            </a:pPr>
            <a:r>
              <a:rPr lang="en-US" altLang="it-IT" sz="1700" dirty="0" err="1">
                <a:solidFill>
                  <a:srgbClr val="000000"/>
                </a:solidFill>
                <a:cs typeface="Arial" panose="020B0604020202020204" pitchFamily="34" charset="0"/>
              </a:rPr>
              <a:t>Basati</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su</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qualcosa</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che</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l’individuo</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possiede</a:t>
            </a:r>
            <a:r>
              <a:rPr lang="en-US" altLang="it-IT" sz="1700" dirty="0">
                <a:solidFill>
                  <a:srgbClr val="000000"/>
                </a:solidFill>
                <a:cs typeface="Arial" panose="020B0604020202020204" pitchFamily="34" charset="0"/>
              </a:rPr>
              <a:t>: Smart card, badge, </a:t>
            </a:r>
          </a:p>
          <a:p>
            <a:pPr eaLnBrk="1" hangingPunct="1">
              <a:spcBef>
                <a:spcPts val="1063"/>
              </a:spcBef>
            </a:pPr>
            <a:r>
              <a:rPr lang="en-US" altLang="it-IT" sz="1700" dirty="0" err="1">
                <a:solidFill>
                  <a:srgbClr val="000000"/>
                </a:solidFill>
                <a:cs typeface="Arial" panose="020B0604020202020204" pitchFamily="34" charset="0"/>
              </a:rPr>
              <a:t>Custodia</a:t>
            </a:r>
            <a:r>
              <a:rPr lang="en-US" altLang="it-IT" sz="1700" dirty="0">
                <a:solidFill>
                  <a:srgbClr val="000000"/>
                </a:solidFill>
                <a:cs typeface="Arial" panose="020B0604020202020204" pitchFamily="34" charset="0"/>
              </a:rPr>
              <a:t> del </a:t>
            </a:r>
            <a:r>
              <a:rPr lang="en-US" altLang="it-IT" sz="1700" dirty="0" err="1">
                <a:solidFill>
                  <a:srgbClr val="000000"/>
                </a:solidFill>
                <a:cs typeface="Arial" panose="020B0604020202020204" pitchFamily="34" charset="0"/>
              </a:rPr>
              <a:t>dispositivo</a:t>
            </a:r>
            <a:r>
              <a:rPr lang="en-US" altLang="it-IT" sz="1700" dirty="0">
                <a:solidFill>
                  <a:srgbClr val="000000"/>
                </a:solidFill>
                <a:cs typeface="Arial" panose="020B0604020202020204" pitchFamily="34" charset="0"/>
              </a:rPr>
              <a:t>/</a:t>
            </a:r>
            <a:r>
              <a:rPr lang="en-US" altLang="it-IT" sz="1700" dirty="0" err="1">
                <a:solidFill>
                  <a:srgbClr val="000000"/>
                </a:solidFill>
                <a:cs typeface="Arial" panose="020B0604020202020204" pitchFamily="34" charset="0"/>
              </a:rPr>
              <a:t>facilità</a:t>
            </a:r>
            <a:r>
              <a:rPr lang="en-US" altLang="it-IT" sz="1700" dirty="0">
                <a:solidFill>
                  <a:srgbClr val="000000"/>
                </a:solidFill>
                <a:cs typeface="Arial" panose="020B0604020202020204" pitchFamily="34" charset="0"/>
              </a:rPr>
              <a:t> di </a:t>
            </a:r>
            <a:r>
              <a:rPr lang="en-US" altLang="it-IT" sz="1700" dirty="0" err="1">
                <a:solidFill>
                  <a:srgbClr val="000000"/>
                </a:solidFill>
                <a:cs typeface="Arial" panose="020B0604020202020204" pitchFamily="34" charset="0"/>
              </a:rPr>
              <a:t>smarrimento</a:t>
            </a:r>
            <a:endParaRPr lang="en-US" altLang="it-IT" sz="1700" dirty="0">
              <a:solidFill>
                <a:srgbClr val="000000"/>
              </a:solidFill>
              <a:cs typeface="Arial" panose="020B0604020202020204" pitchFamily="34" charset="0"/>
            </a:endParaRPr>
          </a:p>
          <a:p>
            <a:pPr eaLnBrk="1" hangingPunct="1">
              <a:spcBef>
                <a:spcPts val="1063"/>
              </a:spcBef>
            </a:pPr>
            <a:r>
              <a:rPr lang="en-US" altLang="it-IT" sz="1700" dirty="0" err="1">
                <a:solidFill>
                  <a:srgbClr val="000000"/>
                </a:solidFill>
                <a:cs typeface="Arial" panose="020B0604020202020204" pitchFamily="34" charset="0"/>
              </a:rPr>
              <a:t>Necessità</a:t>
            </a:r>
            <a:r>
              <a:rPr lang="en-US" altLang="it-IT" sz="1700" dirty="0">
                <a:solidFill>
                  <a:srgbClr val="000000"/>
                </a:solidFill>
                <a:cs typeface="Arial" panose="020B0604020202020204" pitchFamily="34" charset="0"/>
              </a:rPr>
              <a:t> di </a:t>
            </a:r>
            <a:r>
              <a:rPr lang="en-US" altLang="it-IT" sz="1700" dirty="0" err="1">
                <a:solidFill>
                  <a:srgbClr val="000000"/>
                </a:solidFill>
                <a:cs typeface="Arial" panose="020B0604020202020204" pitchFamily="34" charset="0"/>
              </a:rPr>
              <a:t>punti</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lettori</a:t>
            </a:r>
            <a:endParaRPr lang="en-US" altLang="it-IT" sz="1700" dirty="0">
              <a:solidFill>
                <a:srgbClr val="000000"/>
              </a:solidFill>
              <a:cs typeface="Arial" panose="020B0604020202020204" pitchFamily="34" charset="0"/>
            </a:endParaRPr>
          </a:p>
        </p:txBody>
      </p:sp>
      <p:sp>
        <p:nvSpPr>
          <p:cNvPr id="21510" name="Text Box 6"/>
          <p:cNvSpPr txBox="1">
            <a:spLocks noChangeArrowheads="1"/>
          </p:cNvSpPr>
          <p:nvPr/>
        </p:nvSpPr>
        <p:spPr bwMode="auto">
          <a:xfrm>
            <a:off x="646389" y="3000376"/>
            <a:ext cx="2836863" cy="349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9pPr>
          </a:lstStyle>
          <a:p>
            <a:pPr algn="ctr" eaLnBrk="1" hangingPunct="1">
              <a:spcBef>
                <a:spcPts val="1500"/>
              </a:spcBef>
            </a:pPr>
            <a:r>
              <a:rPr lang="en-US" altLang="it-IT" dirty="0">
                <a:solidFill>
                  <a:srgbClr val="000000"/>
                </a:solidFill>
                <a:cs typeface="Arial" panose="020B0604020202020204" pitchFamily="34" charset="0"/>
              </a:rPr>
              <a:t>CIÒ CHE SI SA (</a:t>
            </a:r>
            <a:r>
              <a:rPr lang="en-US" altLang="it-IT" dirty="0" err="1">
                <a:solidFill>
                  <a:srgbClr val="000000"/>
                </a:solidFill>
                <a:cs typeface="Arial" panose="020B0604020202020204" pitchFamily="34" charset="0"/>
              </a:rPr>
              <a:t>informazione</a:t>
            </a:r>
            <a:r>
              <a:rPr lang="en-US" altLang="it-IT" dirty="0">
                <a:solidFill>
                  <a:srgbClr val="000000"/>
                </a:solidFill>
                <a:cs typeface="Arial" panose="020B0604020202020204" pitchFamily="34" charset="0"/>
              </a:rPr>
              <a:t>)</a:t>
            </a:r>
          </a:p>
          <a:p>
            <a:pPr eaLnBrk="1" hangingPunct="1">
              <a:spcBef>
                <a:spcPts val="1063"/>
              </a:spcBef>
            </a:pPr>
            <a:endParaRPr lang="en-US" altLang="it-IT" sz="1700" dirty="0">
              <a:solidFill>
                <a:srgbClr val="000000"/>
              </a:solidFill>
              <a:cs typeface="Arial" panose="020B0604020202020204" pitchFamily="34" charset="0"/>
            </a:endParaRPr>
          </a:p>
          <a:p>
            <a:pPr eaLnBrk="1" hangingPunct="1">
              <a:spcBef>
                <a:spcPts val="1063"/>
              </a:spcBef>
            </a:pPr>
            <a:r>
              <a:rPr lang="en-US" altLang="it-IT" sz="1700" dirty="0" err="1">
                <a:solidFill>
                  <a:srgbClr val="000000"/>
                </a:solidFill>
                <a:cs typeface="Arial" panose="020B0604020202020204" pitchFamily="34" charset="0"/>
              </a:rPr>
              <a:t>Informazioni</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che</a:t>
            </a:r>
            <a:r>
              <a:rPr lang="en-US" altLang="it-IT" sz="1700" dirty="0">
                <a:solidFill>
                  <a:srgbClr val="000000"/>
                </a:solidFill>
                <a:cs typeface="Arial" panose="020B0604020202020204" pitchFamily="34" charset="0"/>
              </a:rPr>
              <a:t> solo il </a:t>
            </a:r>
            <a:r>
              <a:rPr lang="en-US" altLang="it-IT" sz="1700" dirty="0" err="1">
                <a:solidFill>
                  <a:srgbClr val="000000"/>
                </a:solidFill>
                <a:cs typeface="Arial" panose="020B0604020202020204" pitchFamily="34" charset="0"/>
              </a:rPr>
              <a:t>soggetto</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può</a:t>
            </a:r>
            <a:r>
              <a:rPr lang="en-US" altLang="it-IT" sz="1700" dirty="0">
                <a:solidFill>
                  <a:srgbClr val="000000"/>
                </a:solidFill>
                <a:cs typeface="Arial" panose="020B0604020202020204" pitchFamily="34" charset="0"/>
              </a:rPr>
              <a:t> </a:t>
            </a:r>
            <a:r>
              <a:rPr lang="en-US" altLang="it-IT" sz="1700" dirty="0" err="1">
                <a:solidFill>
                  <a:srgbClr val="000000"/>
                </a:solidFill>
                <a:cs typeface="Arial" panose="020B0604020202020204" pitchFamily="34" charset="0"/>
              </a:rPr>
              <a:t>conoscere</a:t>
            </a:r>
            <a:r>
              <a:rPr lang="en-US" altLang="it-IT" sz="1700" dirty="0">
                <a:solidFill>
                  <a:srgbClr val="000000"/>
                </a:solidFill>
                <a:cs typeface="Arial" panose="020B0604020202020204" pitchFamily="34" charset="0"/>
              </a:rPr>
              <a:t> </a:t>
            </a:r>
          </a:p>
          <a:p>
            <a:pPr eaLnBrk="1" hangingPunct="1">
              <a:spcBef>
                <a:spcPts val="1063"/>
              </a:spcBef>
            </a:pPr>
            <a:r>
              <a:rPr lang="en-US" altLang="it-IT" sz="1700" dirty="0">
                <a:solidFill>
                  <a:srgbClr val="000000"/>
                </a:solidFill>
                <a:cs typeface="Arial" panose="020B0604020202020204" pitchFamily="34" charset="0"/>
              </a:rPr>
              <a:t>Password, passphrase, PIN, </a:t>
            </a:r>
            <a:r>
              <a:rPr lang="en-US" altLang="it-IT" sz="1700" dirty="0" err="1">
                <a:solidFill>
                  <a:srgbClr val="000000"/>
                </a:solidFill>
                <a:cs typeface="Arial" panose="020B0604020202020204" pitchFamily="34" charset="0"/>
              </a:rPr>
              <a:t>codice</a:t>
            </a:r>
            <a:r>
              <a:rPr lang="en-US" altLang="it-IT" sz="1700" dirty="0">
                <a:solidFill>
                  <a:srgbClr val="000000"/>
                </a:solidFill>
                <a:cs typeface="Arial" panose="020B0604020202020204" pitchFamily="34" charset="0"/>
              </a:rPr>
              <a:t> di accesso</a:t>
            </a:r>
          </a:p>
          <a:p>
            <a:pPr eaLnBrk="1" hangingPunct="1">
              <a:spcBef>
                <a:spcPts val="1063"/>
              </a:spcBef>
            </a:pPr>
            <a:r>
              <a:rPr lang="en-US" altLang="it-IT" sz="1700" dirty="0" err="1">
                <a:solidFill>
                  <a:srgbClr val="000000"/>
                </a:solidFill>
                <a:cs typeface="Arial" panose="020B0604020202020204" pitchFamily="34" charset="0"/>
              </a:rPr>
              <a:t>Facilità</a:t>
            </a:r>
            <a:r>
              <a:rPr lang="en-US" altLang="it-IT" sz="1700" dirty="0">
                <a:solidFill>
                  <a:srgbClr val="000000"/>
                </a:solidFill>
                <a:cs typeface="Arial" panose="020B0604020202020204" pitchFamily="34" charset="0"/>
              </a:rPr>
              <a:t> di </a:t>
            </a:r>
            <a:r>
              <a:rPr lang="en-US" altLang="it-IT" sz="1700" dirty="0" err="1">
                <a:solidFill>
                  <a:srgbClr val="000000"/>
                </a:solidFill>
                <a:cs typeface="Arial" panose="020B0604020202020204" pitchFamily="34" charset="0"/>
              </a:rPr>
              <a:t>individuazione</a:t>
            </a:r>
            <a:r>
              <a:rPr lang="en-US" altLang="it-IT" sz="1700" dirty="0">
                <a:solidFill>
                  <a:srgbClr val="000000"/>
                </a:solidFill>
                <a:cs typeface="Arial" panose="020B0604020202020204" pitchFamily="34" charset="0"/>
              </a:rPr>
              <a:t>/</a:t>
            </a:r>
            <a:r>
              <a:rPr lang="en-US" altLang="it-IT" sz="1700" dirty="0" err="1">
                <a:solidFill>
                  <a:srgbClr val="000000"/>
                </a:solidFill>
                <a:cs typeface="Arial" panose="020B0604020202020204" pitchFamily="34" charset="0"/>
              </a:rPr>
              <a:t>difficolta</a:t>
            </a:r>
            <a:r>
              <a:rPr lang="en-US" altLang="it-IT" sz="1700" dirty="0">
                <a:solidFill>
                  <a:srgbClr val="000000"/>
                </a:solidFill>
                <a:cs typeface="Arial" panose="020B0604020202020204" pitchFamily="34" charset="0"/>
              </a:rPr>
              <a:t> di </a:t>
            </a:r>
            <a:r>
              <a:rPr lang="en-US" altLang="it-IT" sz="1700" dirty="0" err="1">
                <a:solidFill>
                  <a:srgbClr val="000000"/>
                </a:solidFill>
                <a:cs typeface="Arial" panose="020B0604020202020204" pitchFamily="34" charset="0"/>
              </a:rPr>
              <a:t>memorizzazione</a:t>
            </a:r>
            <a:endParaRPr lang="en-US" altLang="it-IT" sz="1700" dirty="0">
              <a:solidFill>
                <a:srgbClr val="000000"/>
              </a:solidFill>
              <a:cs typeface="Arial" panose="020B0604020202020204" pitchFamily="34" charset="0"/>
            </a:endParaRPr>
          </a:p>
        </p:txBody>
      </p:sp>
      <p:cxnSp>
        <p:nvCxnSpPr>
          <p:cNvPr id="21511" name="AutoShape 7"/>
          <p:cNvCxnSpPr>
            <a:cxnSpLocks noChangeShapeType="1"/>
            <a:stCxn id="21507" idx="2"/>
            <a:endCxn id="21510" idx="0"/>
          </p:cNvCxnSpPr>
          <p:nvPr/>
        </p:nvCxnSpPr>
        <p:spPr bwMode="auto">
          <a:xfrm rot="10800000" flipV="1">
            <a:off x="2064822" y="1766888"/>
            <a:ext cx="2081729" cy="1233487"/>
          </a:xfrm>
          <a:prstGeom prst="bentConnector2">
            <a:avLst/>
          </a:prstGeom>
          <a:noFill/>
          <a:ln w="57240">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21512" name="AutoShape 8"/>
          <p:cNvCxnSpPr>
            <a:cxnSpLocks noChangeShapeType="1"/>
            <a:stCxn id="21507" idx="6"/>
            <a:endCxn id="21508" idx="0"/>
          </p:cNvCxnSpPr>
          <p:nvPr/>
        </p:nvCxnSpPr>
        <p:spPr bwMode="auto">
          <a:xfrm>
            <a:off x="8337550" y="1766889"/>
            <a:ext cx="1908446" cy="1220787"/>
          </a:xfrm>
          <a:prstGeom prst="bentConnector2">
            <a:avLst/>
          </a:prstGeom>
          <a:noFill/>
          <a:ln w="57240">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21513" name="AutoShape 9"/>
          <p:cNvCxnSpPr>
            <a:cxnSpLocks noChangeShapeType="1"/>
            <a:stCxn id="21507" idx="4"/>
            <a:endCxn id="21509" idx="0"/>
          </p:cNvCxnSpPr>
          <p:nvPr/>
        </p:nvCxnSpPr>
        <p:spPr bwMode="auto">
          <a:xfrm flipH="1">
            <a:off x="6240464" y="2260600"/>
            <a:ext cx="1587" cy="762000"/>
          </a:xfrm>
          <a:prstGeom prst="straightConnector1">
            <a:avLst/>
          </a:prstGeom>
          <a:noFill/>
          <a:ln w="5724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2" name="Rectangle 1">
            <a:extLst>
              <a:ext uri="{FF2B5EF4-FFF2-40B4-BE49-F238E27FC236}">
                <a16:creationId xmlns:a16="http://schemas.microsoft.com/office/drawing/2014/main" id="{FAD1D102-76DC-A8D9-9C64-33233A7A75E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FD55281C-49E4-1DC9-FE2C-8A88831DB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A0A518-AEED-ECAB-8393-AEB2567EA25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METHODS OF AUTHENTICATION</a:t>
            </a:r>
            <a:endParaRPr lang="en-GB" sz="2400" b="1" dirty="0">
              <a:solidFill>
                <a:schemeClr val="bg1"/>
              </a:solidFill>
              <a:latin typeface="+mj-lt"/>
            </a:endParaRPr>
          </a:p>
        </p:txBody>
      </p:sp>
    </p:spTree>
    <p:extLst>
      <p:ext uri="{BB962C8B-B14F-4D97-AF65-F5344CB8AC3E}">
        <p14:creationId xmlns:p14="http://schemas.microsoft.com/office/powerpoint/2010/main" val="2091752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3"/>
          <p:cNvGrpSpPr/>
          <p:nvPr/>
        </p:nvGrpSpPr>
        <p:grpSpPr>
          <a:xfrm>
            <a:off x="2133600" y="1524000"/>
            <a:ext cx="762000" cy="1676400"/>
            <a:chOff x="11506200" y="0"/>
            <a:chExt cx="762000" cy="1676400"/>
          </a:xfrm>
          <a:noFill/>
        </p:grpSpPr>
        <p:sp>
          <p:nvSpPr>
            <p:cNvPr id="5" name="Ovale 4"/>
            <p:cNvSpPr/>
            <p:nvPr/>
          </p:nvSpPr>
          <p:spPr>
            <a:xfrm>
              <a:off x="11582400" y="0"/>
              <a:ext cx="533400" cy="533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Connettore 1 5"/>
            <p:cNvCxnSpPr>
              <a:stCxn id="5" idx="4"/>
            </p:cNvCxnSpPr>
            <p:nvPr/>
          </p:nvCxnSpPr>
          <p:spPr>
            <a:xfrm rot="16200000" flipH="1">
              <a:off x="11562556" y="819944"/>
              <a:ext cx="610394" cy="3730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11506200" y="762000"/>
              <a:ext cx="762000" cy="1588"/>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rot="16200000" flipH="1">
              <a:off x="11811000" y="1219200"/>
              <a:ext cx="533400" cy="38100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rot="5400000">
              <a:off x="11430000" y="1219200"/>
              <a:ext cx="533400" cy="38100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Ovale 9"/>
          <p:cNvSpPr/>
          <p:nvPr/>
        </p:nvSpPr>
        <p:spPr>
          <a:xfrm>
            <a:off x="3581400" y="1676400"/>
            <a:ext cx="2743200" cy="1143000"/>
          </a:xfrm>
          <a:prstGeom prst="ellipse">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Decisione 11"/>
          <p:cNvSpPr/>
          <p:nvPr/>
        </p:nvSpPr>
        <p:spPr>
          <a:xfrm>
            <a:off x="6858000" y="3200400"/>
            <a:ext cx="2895600" cy="1752600"/>
          </a:xfrm>
          <a:prstGeom prst="flowChartDecision">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e 12"/>
          <p:cNvSpPr/>
          <p:nvPr/>
        </p:nvSpPr>
        <p:spPr>
          <a:xfrm>
            <a:off x="6934200" y="5295900"/>
            <a:ext cx="2743200" cy="990600"/>
          </a:xfrm>
          <a:prstGeom prst="ellipse">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e 13"/>
          <p:cNvSpPr/>
          <p:nvPr/>
        </p:nvSpPr>
        <p:spPr>
          <a:xfrm>
            <a:off x="3810000" y="5105400"/>
            <a:ext cx="2590800" cy="1371600"/>
          </a:xfrm>
          <a:prstGeom prst="ellipse">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e 14"/>
          <p:cNvSpPr/>
          <p:nvPr/>
        </p:nvSpPr>
        <p:spPr>
          <a:xfrm>
            <a:off x="6934200" y="1676400"/>
            <a:ext cx="2743200" cy="1143000"/>
          </a:xfrm>
          <a:prstGeom prst="ellipse">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56" name="CasellaDiTesto 15"/>
          <p:cNvSpPr txBox="1">
            <a:spLocks noChangeArrowheads="1"/>
          </p:cNvSpPr>
          <p:nvPr/>
        </p:nvSpPr>
        <p:spPr bwMode="auto">
          <a:xfrm>
            <a:off x="3810000" y="2024064"/>
            <a:ext cx="22098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altLang="it-IT" sz="2300">
                <a:latin typeface="Verdana" pitchFamily="34" charset="0"/>
              </a:rPr>
              <a:t>SENSORE</a:t>
            </a:r>
            <a:endParaRPr lang="en-US" altLang="it-IT" sz="2300">
              <a:latin typeface="Verdana" pitchFamily="34" charset="0"/>
            </a:endParaRPr>
          </a:p>
        </p:txBody>
      </p:sp>
      <p:sp>
        <p:nvSpPr>
          <p:cNvPr id="27657" name="CasellaDiTesto 16"/>
          <p:cNvSpPr txBox="1">
            <a:spLocks noChangeArrowheads="1"/>
          </p:cNvSpPr>
          <p:nvPr/>
        </p:nvSpPr>
        <p:spPr bwMode="auto">
          <a:xfrm>
            <a:off x="6858000" y="1909764"/>
            <a:ext cx="28956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altLang="it-IT" sz="1900">
                <a:latin typeface="Verdana" pitchFamily="34" charset="0"/>
              </a:rPr>
              <a:t>ESTRAZIONE CARATTERISTICHE</a:t>
            </a:r>
            <a:endParaRPr lang="en-US" altLang="it-IT" sz="1900">
              <a:latin typeface="Verdana" pitchFamily="34" charset="0"/>
            </a:endParaRPr>
          </a:p>
        </p:txBody>
      </p:sp>
      <p:sp>
        <p:nvSpPr>
          <p:cNvPr id="27658" name="CasellaDiTesto 17"/>
          <p:cNvSpPr txBox="1">
            <a:spLocks noChangeArrowheads="1"/>
          </p:cNvSpPr>
          <p:nvPr/>
        </p:nvSpPr>
        <p:spPr bwMode="auto">
          <a:xfrm>
            <a:off x="7315200" y="3657601"/>
            <a:ext cx="19812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altLang="it-IT" sz="1900">
                <a:latin typeface="Verdana" pitchFamily="34" charset="0"/>
              </a:rPr>
              <a:t>CONFRONTO CON TEMPLATE</a:t>
            </a:r>
            <a:endParaRPr lang="en-US" altLang="it-IT" sz="1900">
              <a:latin typeface="Verdana" pitchFamily="34" charset="0"/>
            </a:endParaRPr>
          </a:p>
        </p:txBody>
      </p:sp>
      <p:sp>
        <p:nvSpPr>
          <p:cNvPr id="27659" name="CasellaDiTesto 18"/>
          <p:cNvSpPr txBox="1">
            <a:spLocks noChangeArrowheads="1"/>
          </p:cNvSpPr>
          <p:nvPr/>
        </p:nvSpPr>
        <p:spPr bwMode="auto">
          <a:xfrm>
            <a:off x="7200900" y="5562600"/>
            <a:ext cx="22098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altLang="it-IT" sz="2300">
                <a:latin typeface="Verdana" pitchFamily="34" charset="0"/>
              </a:rPr>
              <a:t>SOGLIA</a:t>
            </a:r>
            <a:endParaRPr lang="en-US" altLang="it-IT" sz="2300">
              <a:latin typeface="Verdana" pitchFamily="34" charset="0"/>
            </a:endParaRPr>
          </a:p>
        </p:txBody>
      </p:sp>
      <p:sp>
        <p:nvSpPr>
          <p:cNvPr id="27660" name="CasellaDiTesto 19"/>
          <p:cNvSpPr txBox="1">
            <a:spLocks noChangeArrowheads="1"/>
          </p:cNvSpPr>
          <p:nvPr/>
        </p:nvSpPr>
        <p:spPr bwMode="auto">
          <a:xfrm>
            <a:off x="4038600" y="5573714"/>
            <a:ext cx="22098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altLang="it-IT" sz="2300">
                <a:latin typeface="Verdana" pitchFamily="34" charset="0"/>
              </a:rPr>
              <a:t>DECISIONE</a:t>
            </a:r>
            <a:endParaRPr lang="en-US" altLang="it-IT" sz="2300">
              <a:latin typeface="Verdana" pitchFamily="34" charset="0"/>
            </a:endParaRPr>
          </a:p>
        </p:txBody>
      </p:sp>
      <p:cxnSp>
        <p:nvCxnSpPr>
          <p:cNvPr id="23" name="Connettore 2 22"/>
          <p:cNvCxnSpPr/>
          <p:nvPr/>
        </p:nvCxnSpPr>
        <p:spPr>
          <a:xfrm>
            <a:off x="6324600" y="2246314"/>
            <a:ext cx="533400" cy="3175"/>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a:stCxn id="15" idx="4"/>
            <a:endCxn id="12" idx="0"/>
          </p:cNvCxnSpPr>
          <p:nvPr/>
        </p:nvCxnSpPr>
        <p:spPr>
          <a:xfrm rot="5400000">
            <a:off x="8115301" y="3009901"/>
            <a:ext cx="381000" cy="3175"/>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a:stCxn id="12" idx="2"/>
          </p:cNvCxnSpPr>
          <p:nvPr/>
        </p:nvCxnSpPr>
        <p:spPr>
          <a:xfrm rot="5400000">
            <a:off x="8132763" y="5124451"/>
            <a:ext cx="344488" cy="1587"/>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rot="10800000">
            <a:off x="6400800" y="5789614"/>
            <a:ext cx="533400" cy="3175"/>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27665" name="CasellaDiTesto 49"/>
          <p:cNvSpPr txBox="1">
            <a:spLocks noChangeArrowheads="1"/>
          </p:cNvSpPr>
          <p:nvPr/>
        </p:nvSpPr>
        <p:spPr bwMode="auto">
          <a:xfrm>
            <a:off x="5943600" y="1427164"/>
            <a:ext cx="1371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altLang="it-IT" sz="1500">
                <a:latin typeface="Verdana" pitchFamily="34" charset="0"/>
              </a:rPr>
              <a:t>SEGNALE O IMMAGINE</a:t>
            </a:r>
            <a:endParaRPr lang="en-US" altLang="it-IT" sz="1500">
              <a:latin typeface="Verdana" pitchFamily="34" charset="0"/>
            </a:endParaRPr>
          </a:p>
        </p:txBody>
      </p:sp>
      <p:sp>
        <p:nvSpPr>
          <p:cNvPr id="27666" name="CasellaDiTesto 50"/>
          <p:cNvSpPr txBox="1">
            <a:spLocks noChangeArrowheads="1"/>
          </p:cNvSpPr>
          <p:nvPr/>
        </p:nvSpPr>
        <p:spPr bwMode="auto">
          <a:xfrm>
            <a:off x="8229600" y="2876550"/>
            <a:ext cx="2209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altLang="it-IT" sz="1500">
                <a:latin typeface="Verdana" pitchFamily="34" charset="0"/>
              </a:rPr>
              <a:t>CARATTERISTICHE</a:t>
            </a:r>
            <a:endParaRPr lang="en-US" altLang="it-IT" sz="1500">
              <a:latin typeface="Verdana" pitchFamily="34" charset="0"/>
            </a:endParaRPr>
          </a:p>
        </p:txBody>
      </p:sp>
      <p:sp>
        <p:nvSpPr>
          <p:cNvPr id="27667" name="CasellaDiTesto 52"/>
          <p:cNvSpPr txBox="1">
            <a:spLocks noChangeArrowheads="1"/>
          </p:cNvSpPr>
          <p:nvPr/>
        </p:nvSpPr>
        <p:spPr bwMode="auto">
          <a:xfrm>
            <a:off x="4191000" y="3868739"/>
            <a:ext cx="2057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it-IT" altLang="it-IT" sz="2100">
                <a:latin typeface="Verdana" pitchFamily="34" charset="0"/>
              </a:rPr>
              <a:t>TEMPLATE</a:t>
            </a:r>
            <a:endParaRPr lang="en-US" altLang="it-IT" sz="2100">
              <a:latin typeface="Verdana" pitchFamily="34" charset="0"/>
            </a:endParaRPr>
          </a:p>
        </p:txBody>
      </p:sp>
      <p:cxnSp>
        <p:nvCxnSpPr>
          <p:cNvPr id="55" name="Connettore 2 54"/>
          <p:cNvCxnSpPr>
            <a:stCxn id="27667" idx="3"/>
            <a:endCxn id="12" idx="1"/>
          </p:cNvCxnSpPr>
          <p:nvPr/>
        </p:nvCxnSpPr>
        <p:spPr>
          <a:xfrm>
            <a:off x="6248400" y="4076700"/>
            <a:ext cx="609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669" name="CasellaDiTesto 55"/>
          <p:cNvSpPr txBox="1">
            <a:spLocks noChangeArrowheads="1"/>
          </p:cNvSpPr>
          <p:nvPr/>
        </p:nvSpPr>
        <p:spPr bwMode="auto">
          <a:xfrm>
            <a:off x="8229600" y="4779964"/>
            <a:ext cx="2209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it-IT" altLang="it-IT" sz="1500">
                <a:latin typeface="Verdana" pitchFamily="34" charset="0"/>
              </a:rPr>
              <a:t>PUNTEGGIO DI MATCHING</a:t>
            </a:r>
            <a:endParaRPr lang="en-US" altLang="it-IT" sz="1500">
              <a:latin typeface="Verdana" pitchFamily="34" charset="0"/>
            </a:endParaRPr>
          </a:p>
        </p:txBody>
      </p:sp>
      <p:cxnSp>
        <p:nvCxnSpPr>
          <p:cNvPr id="31" name="Connettore 2 30"/>
          <p:cNvCxnSpPr/>
          <p:nvPr/>
        </p:nvCxnSpPr>
        <p:spPr>
          <a:xfrm>
            <a:off x="2971800" y="2284414"/>
            <a:ext cx="533400" cy="1587"/>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4" name="Rectangle 1">
            <a:extLst>
              <a:ext uri="{FF2B5EF4-FFF2-40B4-BE49-F238E27FC236}">
                <a16:creationId xmlns:a16="http://schemas.microsoft.com/office/drawing/2014/main" id="{1F427810-854A-EDB7-D962-5716E2E6A87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1" name="Picture 2" descr="logo centenario">
            <a:extLst>
              <a:ext uri="{FF2B5EF4-FFF2-40B4-BE49-F238E27FC236}">
                <a16:creationId xmlns:a16="http://schemas.microsoft.com/office/drawing/2014/main" id="{8790CDCC-EE40-59AD-5C50-FFCA4558A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3">
            <a:extLst>
              <a:ext uri="{FF2B5EF4-FFF2-40B4-BE49-F238E27FC236}">
                <a16:creationId xmlns:a16="http://schemas.microsoft.com/office/drawing/2014/main" id="{C9271199-AC7B-F572-0136-4FF11F0D5951}"/>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BIOMETRICS</a:t>
            </a:r>
            <a:endParaRPr lang="en-GB" sz="2400" b="1" dirty="0">
              <a:solidFill>
                <a:schemeClr val="bg1"/>
              </a:solidFill>
              <a:latin typeface="+mj-lt"/>
            </a:endParaRPr>
          </a:p>
        </p:txBody>
      </p:sp>
    </p:spTree>
    <p:extLst>
      <p:ext uri="{BB962C8B-B14F-4D97-AF65-F5344CB8AC3E}">
        <p14:creationId xmlns:p14="http://schemas.microsoft.com/office/powerpoint/2010/main" val="193480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8EA61C-A709-6A49-9E00-D1A315D4F561}"/>
              </a:ext>
            </a:extLst>
          </p:cNvPr>
          <p:cNvSpPr>
            <a:spLocks noGrp="1"/>
          </p:cNvSpPr>
          <p:nvPr>
            <p:ph idx="1"/>
          </p:nvPr>
        </p:nvSpPr>
        <p:spPr>
          <a:xfrm>
            <a:off x="630621" y="1162051"/>
            <a:ext cx="11361682" cy="5038725"/>
          </a:xfrm>
        </p:spPr>
        <p:txBody>
          <a:bodyPr>
            <a:normAutofit lnSpcReduction="10000"/>
          </a:bodyPr>
          <a:lstStyle/>
          <a:p>
            <a:r>
              <a:rPr lang="it-IT" dirty="0">
                <a:latin typeface="Arial" panose="020B0604020202020204" pitchFamily="34" charset="0"/>
                <a:ea typeface="Verdana" panose="020B0604030504040204" pitchFamily="34" charset="0"/>
                <a:cs typeface="Arial" panose="020B0604020202020204" pitchFamily="34" charset="0"/>
              </a:rPr>
              <a:t>L’identificazione basata su biometria non è certa </a:t>
            </a:r>
            <a:r>
              <a:rPr lang="it-IT" dirty="0" err="1">
                <a:latin typeface="Arial" panose="020B0604020202020204" pitchFamily="34" charset="0"/>
                <a:ea typeface="Verdana" panose="020B0604030504040204" pitchFamily="34" charset="0"/>
                <a:cs typeface="Arial" panose="020B0604020202020204" pitchFamily="34" charset="0"/>
              </a:rPr>
              <a:t>perchè</a:t>
            </a:r>
            <a:r>
              <a:rPr lang="it-IT" dirty="0">
                <a:latin typeface="Arial" panose="020B0604020202020204" pitchFamily="34" charset="0"/>
                <a:ea typeface="Verdana" panose="020B0604030504040204" pitchFamily="34" charset="0"/>
                <a:cs typeface="Arial" panose="020B0604020202020204" pitchFamily="34" charset="0"/>
              </a:rPr>
              <a:t> è basata su caratteristiche personali che non sono sempre stabili</a:t>
            </a:r>
          </a:p>
          <a:p>
            <a:r>
              <a:rPr lang="it-IT" dirty="0">
                <a:latin typeface="Arial" panose="020B0604020202020204" pitchFamily="34" charset="0"/>
                <a:ea typeface="Verdana" panose="020B0604030504040204" pitchFamily="34" charset="0"/>
                <a:cs typeface="Arial" panose="020B0604020202020204" pitchFamily="34" charset="0"/>
              </a:rPr>
              <a:t>Elementi di variabilità:</a:t>
            </a:r>
          </a:p>
          <a:p>
            <a:pPr lvl="1"/>
            <a:r>
              <a:rPr lang="it-IT" dirty="0">
                <a:latin typeface="Arial" panose="020B0604020202020204" pitchFamily="34" charset="0"/>
                <a:ea typeface="Verdana" panose="020B0604030504040204" pitchFamily="34" charset="0"/>
                <a:cs typeface="Arial" panose="020B0604020202020204" pitchFamily="34" charset="0"/>
              </a:rPr>
              <a:t>Variabilità intrinseca della caratteristica biometrica (es: voce rauca, mano sudata, etc.)</a:t>
            </a:r>
          </a:p>
          <a:p>
            <a:pPr lvl="1"/>
            <a:r>
              <a:rPr lang="it-IT" dirty="0">
                <a:latin typeface="Arial" panose="020B0604020202020204" pitchFamily="34" charset="0"/>
                <a:ea typeface="Verdana" panose="020B0604030504040204" pitchFamily="34" charset="0"/>
                <a:cs typeface="Arial" panose="020B0604020202020204" pitchFamily="34" charset="0"/>
              </a:rPr>
              <a:t>Variabilità introdotta dal sensore (es: sensore sporco)</a:t>
            </a:r>
          </a:p>
          <a:p>
            <a:pPr lvl="1"/>
            <a:r>
              <a:rPr lang="it-IT" dirty="0">
                <a:latin typeface="Arial" panose="020B0604020202020204" pitchFamily="34" charset="0"/>
                <a:ea typeface="Verdana" panose="020B0604030504040204" pitchFamily="34" charset="0"/>
                <a:cs typeface="Arial" panose="020B0604020202020204" pitchFamily="34" charset="0"/>
              </a:rPr>
              <a:t>Variabilità del metodo di misurazione (es: posizione dell’occhio rispetto al sensore)</a:t>
            </a:r>
          </a:p>
          <a:p>
            <a:pPr lvl="1"/>
            <a:r>
              <a:rPr lang="it-IT" dirty="0">
                <a:latin typeface="Arial" panose="020B0604020202020204" pitchFamily="34" charset="0"/>
                <a:ea typeface="Verdana" panose="020B0604030504040204" pitchFamily="34" charset="0"/>
                <a:cs typeface="Arial" panose="020B0604020202020204" pitchFamily="34" charset="0"/>
              </a:rPr>
              <a:t>Fattori esterni (es: luminosità dell’ambiente, rumore di fondo)</a:t>
            </a:r>
          </a:p>
          <a:p>
            <a:pPr lvl="1"/>
            <a:r>
              <a:rPr lang="it-IT" dirty="0">
                <a:latin typeface="Arial" panose="020B0604020202020204" pitchFamily="34" charset="0"/>
                <a:ea typeface="Verdana" panose="020B0604030504040204" pitchFamily="34" charset="0"/>
                <a:cs typeface="Arial" panose="020B0604020202020204" pitchFamily="34" charset="0"/>
              </a:rPr>
              <a:t>Incertezza della stima della caratteristica (metodo matematico di stima o ricostruzione)</a:t>
            </a:r>
          </a:p>
          <a:p>
            <a:r>
              <a:rPr lang="it-IT" dirty="0">
                <a:latin typeface="Arial" panose="020B0604020202020204" pitchFamily="34" charset="0"/>
                <a:ea typeface="Verdana" panose="020B0604030504040204" pitchFamily="34" charset="0"/>
                <a:cs typeface="Arial" panose="020B0604020202020204" pitchFamily="34" charset="0"/>
              </a:rPr>
              <a:t>Esiste una probabilità di errore calcolabile utilizzando misure di accuratezza</a:t>
            </a:r>
          </a:p>
        </p:txBody>
      </p:sp>
      <p:sp>
        <p:nvSpPr>
          <p:cNvPr id="4" name="Rectangle 1">
            <a:extLst>
              <a:ext uri="{FF2B5EF4-FFF2-40B4-BE49-F238E27FC236}">
                <a16:creationId xmlns:a16="http://schemas.microsoft.com/office/drawing/2014/main" id="{EF319A9C-B180-19A5-A33C-96A0157FA6E5}"/>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E5766332-43EC-C3D5-B2B9-DE1C73595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C1629576-CA16-4062-13A9-173D339F171F}"/>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THRESHOLD CRITICALITIES</a:t>
            </a:r>
            <a:endParaRPr lang="en-GB" sz="2400" b="1" dirty="0">
              <a:solidFill>
                <a:schemeClr val="bg1"/>
              </a:solidFill>
              <a:latin typeface="+mj-lt"/>
            </a:endParaRPr>
          </a:p>
        </p:txBody>
      </p:sp>
    </p:spTree>
    <p:extLst>
      <p:ext uri="{BB962C8B-B14F-4D97-AF65-F5344CB8AC3E}">
        <p14:creationId xmlns:p14="http://schemas.microsoft.com/office/powerpoint/2010/main" val="1135805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7BCEC5-930E-6446-9F29-9B933822D65B}"/>
              </a:ext>
            </a:extLst>
          </p:cNvPr>
          <p:cNvSpPr>
            <a:spLocks noGrp="1"/>
          </p:cNvSpPr>
          <p:nvPr>
            <p:ph idx="1"/>
          </p:nvPr>
        </p:nvSpPr>
        <p:spPr/>
        <p:txBody>
          <a:bodyPr/>
          <a:lstStyle/>
          <a:p>
            <a:r>
              <a:rPr lang="en-US" dirty="0" err="1">
                <a:latin typeface="+mj-lt"/>
                <a:ea typeface="Verdana" panose="020B0604030504040204" pitchFamily="34" charset="0"/>
                <a:cs typeface="Arial" panose="020B0604020202020204" pitchFamily="34" charset="0"/>
              </a:rPr>
              <a:t>Matrice</a:t>
            </a:r>
            <a:r>
              <a:rPr lang="en-US" dirty="0">
                <a:latin typeface="+mj-lt"/>
                <a:ea typeface="Verdana" panose="020B0604030504040204" pitchFamily="34" charset="0"/>
                <a:cs typeface="Arial" panose="020B0604020202020204" pitchFamily="34" charset="0"/>
              </a:rPr>
              <a:t> di </a:t>
            </a:r>
            <a:r>
              <a:rPr lang="en-US" dirty="0" err="1">
                <a:latin typeface="+mj-lt"/>
                <a:ea typeface="Verdana" panose="020B0604030504040204" pitchFamily="34" charset="0"/>
                <a:cs typeface="Arial" panose="020B0604020202020204" pitchFamily="34" charset="0"/>
              </a:rPr>
              <a:t>confusione</a:t>
            </a:r>
            <a:r>
              <a:rPr lang="en-US" dirty="0">
                <a:latin typeface="+mj-lt"/>
                <a:ea typeface="Verdana" panose="020B0604030504040204" pitchFamily="34" charset="0"/>
                <a:cs typeface="Arial" panose="020B0604020202020204" pitchFamily="34" charset="0"/>
              </a:rPr>
              <a:t> (in </a:t>
            </a:r>
            <a:r>
              <a:rPr lang="en-US" dirty="0" err="1">
                <a:latin typeface="+mj-lt"/>
                <a:ea typeface="Verdana" panose="020B0604030504040204" pitchFamily="34" charset="0"/>
                <a:cs typeface="Arial" panose="020B0604020202020204" pitchFamily="34" charset="0"/>
              </a:rPr>
              <a:t>epidemiologia</a:t>
            </a:r>
            <a:r>
              <a:rPr lang="en-US" dirty="0">
                <a:latin typeface="+mj-lt"/>
                <a:ea typeface="Verdana" panose="020B0604030504040204" pitchFamily="34" charset="0"/>
                <a:cs typeface="Arial" panose="020B0604020202020204" pitchFamily="34" charset="0"/>
              </a:rPr>
              <a:t>)</a:t>
            </a:r>
          </a:p>
        </p:txBody>
      </p:sp>
      <p:graphicFrame>
        <p:nvGraphicFramePr>
          <p:cNvPr id="4" name="Table 3">
            <a:extLst>
              <a:ext uri="{FF2B5EF4-FFF2-40B4-BE49-F238E27FC236}">
                <a16:creationId xmlns:a16="http://schemas.microsoft.com/office/drawing/2014/main" id="{A10C6BC9-8E0E-1643-BC3D-B146702DA874}"/>
              </a:ext>
            </a:extLst>
          </p:cNvPr>
          <p:cNvGraphicFramePr>
            <a:graphicFrameLocks noGrp="1"/>
          </p:cNvGraphicFramePr>
          <p:nvPr/>
        </p:nvGraphicFramePr>
        <p:xfrm>
          <a:off x="3276600" y="2133600"/>
          <a:ext cx="4343400" cy="2019300"/>
        </p:xfrm>
        <a:graphic>
          <a:graphicData uri="http://schemas.openxmlformats.org/drawingml/2006/table">
            <a:tbl>
              <a:tblPr firstRow="1" firstCol="1" bandRow="1">
                <a:tableStyleId>{93296810-A885-4BE3-A3E7-6D5BEEA58F35}</a:tableStyleId>
              </a:tblPr>
              <a:tblGrid>
                <a:gridCol w="1447800">
                  <a:extLst>
                    <a:ext uri="{9D8B030D-6E8A-4147-A177-3AD203B41FA5}">
                      <a16:colId xmlns:a16="http://schemas.microsoft.com/office/drawing/2014/main" val="708206861"/>
                    </a:ext>
                  </a:extLst>
                </a:gridCol>
                <a:gridCol w="1447800">
                  <a:extLst>
                    <a:ext uri="{9D8B030D-6E8A-4147-A177-3AD203B41FA5}">
                      <a16:colId xmlns:a16="http://schemas.microsoft.com/office/drawing/2014/main" val="1947720046"/>
                    </a:ext>
                  </a:extLst>
                </a:gridCol>
                <a:gridCol w="1447800">
                  <a:extLst>
                    <a:ext uri="{9D8B030D-6E8A-4147-A177-3AD203B41FA5}">
                      <a16:colId xmlns:a16="http://schemas.microsoft.com/office/drawing/2014/main" val="3523816154"/>
                    </a:ext>
                  </a:extLst>
                </a:gridCol>
              </a:tblGrid>
              <a:tr h="673100">
                <a:tc>
                  <a:txBody>
                    <a:bodyPr/>
                    <a:lstStyle/>
                    <a:p>
                      <a:pPr algn="ctr"/>
                      <a:endParaRPr lang="en-US" dirty="0"/>
                    </a:p>
                  </a:txBody>
                  <a:tcPr anchor="ctr">
                    <a:noFill/>
                  </a:tcPr>
                </a:tc>
                <a:tc>
                  <a:txBody>
                    <a:bodyPr/>
                    <a:lstStyle/>
                    <a:p>
                      <a:pPr algn="ctr"/>
                      <a:r>
                        <a:rPr lang="en-US" dirty="0"/>
                        <a:t>POSITIVO</a:t>
                      </a:r>
                    </a:p>
                  </a:txBody>
                  <a:tcPr anchor="ctr"/>
                </a:tc>
                <a:tc>
                  <a:txBody>
                    <a:bodyPr/>
                    <a:lstStyle/>
                    <a:p>
                      <a:pPr algn="ctr"/>
                      <a:r>
                        <a:rPr lang="en-US" dirty="0"/>
                        <a:t>NEGATIVO</a:t>
                      </a:r>
                    </a:p>
                  </a:txBody>
                  <a:tcPr anchor="ctr"/>
                </a:tc>
                <a:extLst>
                  <a:ext uri="{0D108BD9-81ED-4DB2-BD59-A6C34878D82A}">
                    <a16:rowId xmlns:a16="http://schemas.microsoft.com/office/drawing/2014/main" val="130031015"/>
                  </a:ext>
                </a:extLst>
              </a:tr>
              <a:tr h="673100">
                <a:tc>
                  <a:txBody>
                    <a:bodyPr/>
                    <a:lstStyle/>
                    <a:p>
                      <a:pPr algn="ctr"/>
                      <a:r>
                        <a:rPr lang="en-US" dirty="0"/>
                        <a:t>POSITIVO</a:t>
                      </a:r>
                    </a:p>
                  </a:txBody>
                  <a:tcPr anchor="ctr"/>
                </a:tc>
                <a:tc>
                  <a:txBody>
                    <a:bodyPr/>
                    <a:lstStyle/>
                    <a:p>
                      <a:pPr algn="ctr"/>
                      <a:r>
                        <a:rPr lang="en-US" dirty="0"/>
                        <a:t>VERI POSITIVI</a:t>
                      </a:r>
                    </a:p>
                  </a:txBody>
                  <a:tcPr anchor="ctr"/>
                </a:tc>
                <a:tc>
                  <a:txBody>
                    <a:bodyPr/>
                    <a:lstStyle/>
                    <a:p>
                      <a:pPr algn="ctr"/>
                      <a:r>
                        <a:rPr lang="en-US" dirty="0"/>
                        <a:t>FALSI POSITIVI</a:t>
                      </a:r>
                    </a:p>
                  </a:txBody>
                  <a:tcPr anchor="ctr"/>
                </a:tc>
                <a:extLst>
                  <a:ext uri="{0D108BD9-81ED-4DB2-BD59-A6C34878D82A}">
                    <a16:rowId xmlns:a16="http://schemas.microsoft.com/office/drawing/2014/main" val="3607276439"/>
                  </a:ext>
                </a:extLst>
              </a:tr>
              <a:tr h="673100">
                <a:tc>
                  <a:txBody>
                    <a:bodyPr/>
                    <a:lstStyle/>
                    <a:p>
                      <a:pPr algn="ctr"/>
                      <a:r>
                        <a:rPr lang="en-US" dirty="0"/>
                        <a:t>NEGATIVO</a:t>
                      </a:r>
                    </a:p>
                  </a:txBody>
                  <a:tcPr anchor="ctr"/>
                </a:tc>
                <a:tc>
                  <a:txBody>
                    <a:bodyPr/>
                    <a:lstStyle/>
                    <a:p>
                      <a:pPr algn="ctr"/>
                      <a:r>
                        <a:rPr lang="en-US" dirty="0"/>
                        <a:t>FALSI NEGATIVI</a:t>
                      </a:r>
                    </a:p>
                  </a:txBody>
                  <a:tcPr anchor="ctr"/>
                </a:tc>
                <a:tc>
                  <a:txBody>
                    <a:bodyPr/>
                    <a:lstStyle/>
                    <a:p>
                      <a:pPr algn="ctr"/>
                      <a:r>
                        <a:rPr lang="en-US" dirty="0"/>
                        <a:t>VERI NEGATIVI</a:t>
                      </a:r>
                    </a:p>
                  </a:txBody>
                  <a:tcPr anchor="ctr"/>
                </a:tc>
                <a:extLst>
                  <a:ext uri="{0D108BD9-81ED-4DB2-BD59-A6C34878D82A}">
                    <a16:rowId xmlns:a16="http://schemas.microsoft.com/office/drawing/2014/main" val="2943839912"/>
                  </a:ext>
                </a:extLst>
              </a:tr>
            </a:tbl>
          </a:graphicData>
        </a:graphic>
      </p:graphicFrame>
      <p:sp>
        <p:nvSpPr>
          <p:cNvPr id="5" name="TextBox 4">
            <a:extLst>
              <a:ext uri="{FF2B5EF4-FFF2-40B4-BE49-F238E27FC236}">
                <a16:creationId xmlns:a16="http://schemas.microsoft.com/office/drawing/2014/main" id="{7E4FF4F3-221A-3240-8DCF-1F7E37D2B597}"/>
              </a:ext>
            </a:extLst>
          </p:cNvPr>
          <p:cNvSpPr txBox="1"/>
          <p:nvPr/>
        </p:nvSpPr>
        <p:spPr>
          <a:xfrm>
            <a:off x="4876800" y="1677571"/>
            <a:ext cx="2438400"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REALE</a:t>
            </a:r>
          </a:p>
        </p:txBody>
      </p:sp>
      <p:sp>
        <p:nvSpPr>
          <p:cNvPr id="6" name="TextBox 5">
            <a:extLst>
              <a:ext uri="{FF2B5EF4-FFF2-40B4-BE49-F238E27FC236}">
                <a16:creationId xmlns:a16="http://schemas.microsoft.com/office/drawing/2014/main" id="{E40635C8-CD65-054A-A5EE-1B6FBCA840E8}"/>
              </a:ext>
            </a:extLst>
          </p:cNvPr>
          <p:cNvSpPr txBox="1"/>
          <p:nvPr/>
        </p:nvSpPr>
        <p:spPr>
          <a:xfrm rot="16200000">
            <a:off x="2172206" y="3124708"/>
            <a:ext cx="1471612"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PREDETTO/STIMATO</a:t>
            </a:r>
          </a:p>
        </p:txBody>
      </p:sp>
      <p:sp>
        <p:nvSpPr>
          <p:cNvPr id="7" name="TextBox 6">
            <a:extLst>
              <a:ext uri="{FF2B5EF4-FFF2-40B4-BE49-F238E27FC236}">
                <a16:creationId xmlns:a16="http://schemas.microsoft.com/office/drawing/2014/main" id="{63C23AD4-DD36-7643-BB8F-5E1C255C67C8}"/>
              </a:ext>
            </a:extLst>
          </p:cNvPr>
          <p:cNvSpPr txBox="1"/>
          <p:nvPr/>
        </p:nvSpPr>
        <p:spPr>
          <a:xfrm>
            <a:off x="2019300" y="4495801"/>
            <a:ext cx="8153400" cy="2246769"/>
          </a:xfrm>
          <a:prstGeom prst="rect">
            <a:avLst/>
          </a:prstGeom>
          <a:noFill/>
        </p:spPr>
        <p:txBody>
          <a:bodyPr wrap="square" rtlCol="0">
            <a:spAutoFit/>
          </a:bodyPr>
          <a:lstStyle/>
          <a:p>
            <a:r>
              <a:rPr lang="it-IT" sz="2000" dirty="0">
                <a:latin typeface="+mj-lt"/>
                <a:cs typeface="Arial" panose="020B0604020202020204" pitchFamily="34" charset="0"/>
              </a:rPr>
              <a:t>TOTALE = VP+FN+FP+VN</a:t>
            </a:r>
          </a:p>
          <a:p>
            <a:r>
              <a:rPr lang="it-IT" sz="2000" b="1" dirty="0">
                <a:latin typeface="+mj-lt"/>
                <a:cs typeface="Arial" panose="020B0604020202020204" pitchFamily="34" charset="0"/>
              </a:rPr>
              <a:t>ACCURATEZZA = (VP+VN)/TOTALE</a:t>
            </a:r>
          </a:p>
          <a:p>
            <a:r>
              <a:rPr lang="it-IT" sz="2000" dirty="0">
                <a:latin typeface="+mj-lt"/>
                <a:cs typeface="Arial" panose="020B0604020202020204" pitchFamily="34" charset="0"/>
              </a:rPr>
              <a:t>SENSIBILITÀ = VP/(VP+FN) – proporzione di valori riconosciuti come positivi tra tutti i positivi</a:t>
            </a:r>
          </a:p>
          <a:p>
            <a:r>
              <a:rPr lang="it-IT" sz="2000" dirty="0">
                <a:latin typeface="+mj-lt"/>
                <a:cs typeface="Arial" panose="020B0604020202020204" pitchFamily="34" charset="0"/>
              </a:rPr>
              <a:t>SPECIFICITÀ = VN/(FP+VN) – proporzione dei valori riconosciuti come negativi tra tutti i negativi</a:t>
            </a:r>
          </a:p>
          <a:p>
            <a:endParaRPr lang="it-IT" sz="2000" dirty="0">
              <a:latin typeface="+mj-lt"/>
              <a:cs typeface="Arial" panose="020B0604020202020204" pitchFamily="34" charset="0"/>
            </a:endParaRPr>
          </a:p>
        </p:txBody>
      </p:sp>
      <p:sp>
        <p:nvSpPr>
          <p:cNvPr id="8" name="Rectangle 1">
            <a:extLst>
              <a:ext uri="{FF2B5EF4-FFF2-40B4-BE49-F238E27FC236}">
                <a16:creationId xmlns:a16="http://schemas.microsoft.com/office/drawing/2014/main" id="{8FEE3289-9475-83A6-310F-FDF6323AA16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9" name="Picture 2" descr="logo centenario">
            <a:extLst>
              <a:ext uri="{FF2B5EF4-FFF2-40B4-BE49-F238E27FC236}">
                <a16:creationId xmlns:a16="http://schemas.microsoft.com/office/drawing/2014/main" id="{048A4E91-8863-CC68-5D53-A96150303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3">
            <a:extLst>
              <a:ext uri="{FF2B5EF4-FFF2-40B4-BE49-F238E27FC236}">
                <a16:creationId xmlns:a16="http://schemas.microsoft.com/office/drawing/2014/main" id="{546FF7A4-DA0D-43F4-4491-FB6CF878CAFF}"/>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ACCURACY MEASURES</a:t>
            </a:r>
            <a:endParaRPr lang="en-GB" sz="2400" b="1" dirty="0">
              <a:solidFill>
                <a:schemeClr val="bg1"/>
              </a:solidFill>
              <a:latin typeface="+mj-lt"/>
            </a:endParaRPr>
          </a:p>
        </p:txBody>
      </p:sp>
    </p:spTree>
    <p:extLst>
      <p:ext uri="{BB962C8B-B14F-4D97-AF65-F5344CB8AC3E}">
        <p14:creationId xmlns:p14="http://schemas.microsoft.com/office/powerpoint/2010/main" val="485332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00" name="Oggetto 5"/>
          <p:cNvGraphicFramePr>
            <a:graphicFrameLocks noChangeAspect="1"/>
          </p:cNvGraphicFramePr>
          <p:nvPr/>
        </p:nvGraphicFramePr>
        <p:xfrm>
          <a:off x="6038850" y="3702050"/>
          <a:ext cx="114300" cy="215900"/>
        </p:xfrm>
        <a:graphic>
          <a:graphicData uri="http://schemas.openxmlformats.org/presentationml/2006/ole">
            <mc:AlternateContent xmlns:mc="http://schemas.openxmlformats.org/markup-compatibility/2006">
              <mc:Choice xmlns:v="urn:schemas-microsoft-com:vml" Requires="v">
                <p:oleObj name="Equation" r:id="rId2" imgW="113956" imgH="215801" progId="Equation.3">
                  <p:embed/>
                </p:oleObj>
              </mc:Choice>
              <mc:Fallback>
                <p:oleObj name="Equation" r:id="rId2" imgW="113956" imgH="215801" progId="Equation.3">
                  <p:embed/>
                  <p:pic>
                    <p:nvPicPr>
                      <p:cNvPr id="29700" name="Oggetto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37020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01" name="Object 4"/>
          <p:cNvGraphicFramePr>
            <a:graphicFrameLocks noChangeAspect="1"/>
          </p:cNvGraphicFramePr>
          <p:nvPr/>
        </p:nvGraphicFramePr>
        <p:xfrm>
          <a:off x="2050676" y="3694631"/>
          <a:ext cx="8229600" cy="1064172"/>
        </p:xfrm>
        <a:graphic>
          <a:graphicData uri="http://schemas.openxmlformats.org/presentationml/2006/ole">
            <mc:AlternateContent xmlns:mc="http://schemas.openxmlformats.org/markup-compatibility/2006">
              <mc:Choice xmlns:v="urn:schemas-microsoft-com:vml" Requires="v">
                <p:oleObj name="Equation" r:id="rId4" imgW="3364926" imgH="431570" progId="Equation.3">
                  <p:embed/>
                </p:oleObj>
              </mc:Choice>
              <mc:Fallback>
                <p:oleObj name="Equation" r:id="rId4" imgW="3364926" imgH="431570" progId="Equation.3">
                  <p:embed/>
                  <p:pic>
                    <p:nvPicPr>
                      <p:cNvPr id="29701"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0676" y="3694631"/>
                        <a:ext cx="8229600" cy="1064172"/>
                      </a:xfrm>
                      <a:prstGeom prst="rect">
                        <a:avLst/>
                      </a:prstGeom>
                      <a:noFill/>
                      <a:ln>
                        <a:noFill/>
                      </a:ln>
                      <a:effectLst/>
                    </p:spPr>
                  </p:pic>
                </p:oleObj>
              </mc:Fallback>
            </mc:AlternateContent>
          </a:graphicData>
        </a:graphic>
      </p:graphicFrame>
      <p:sp>
        <p:nvSpPr>
          <p:cNvPr id="29702" name="CasellaDiTesto 7"/>
          <p:cNvSpPr txBox="1">
            <a:spLocks noChangeArrowheads="1"/>
          </p:cNvSpPr>
          <p:nvPr/>
        </p:nvSpPr>
        <p:spPr bwMode="auto">
          <a:xfrm>
            <a:off x="146488" y="1496219"/>
            <a:ext cx="1189902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it-IT" altLang="it-IT" sz="3200" dirty="0">
                <a:latin typeface="+mj-lt"/>
                <a:cs typeface="Arial" panose="020B0604020202020204" pitchFamily="34" charset="0"/>
              </a:rPr>
              <a:t>Nei sistemi biometrici si valuta anche quante volte il sistema non riesce ad acquisire il campione con qualità sufficiente per poter procedere all’identificazione.</a:t>
            </a:r>
            <a:endParaRPr lang="en-US" altLang="it-IT" sz="3200" dirty="0">
              <a:latin typeface="+mj-lt"/>
              <a:cs typeface="Arial" panose="020B0604020202020204" pitchFamily="34" charset="0"/>
            </a:endParaRPr>
          </a:p>
        </p:txBody>
      </p:sp>
      <p:sp>
        <p:nvSpPr>
          <p:cNvPr id="2" name="Rectangle 1">
            <a:extLst>
              <a:ext uri="{FF2B5EF4-FFF2-40B4-BE49-F238E27FC236}">
                <a16:creationId xmlns:a16="http://schemas.microsoft.com/office/drawing/2014/main" id="{BDED3EF6-AA93-0897-AAC4-A3A1BEB36FFB}"/>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3D301BF6-3AE2-151E-E3CE-327B7CB9BB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7B1CBD9F-7744-242D-F555-CA88B4A3758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FAILURE TO ENROLL</a:t>
            </a:r>
            <a:endParaRPr lang="en-GB" sz="2400" b="1" dirty="0">
              <a:solidFill>
                <a:schemeClr val="bg1"/>
              </a:solidFill>
              <a:latin typeface="+mj-lt"/>
            </a:endParaRPr>
          </a:p>
        </p:txBody>
      </p:sp>
    </p:spTree>
    <p:extLst>
      <p:ext uri="{BB962C8B-B14F-4D97-AF65-F5344CB8AC3E}">
        <p14:creationId xmlns:p14="http://schemas.microsoft.com/office/powerpoint/2010/main" val="7001810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94D14-EEC2-C04C-867B-06709D9E8660}"/>
              </a:ext>
            </a:extLst>
          </p:cNvPr>
          <p:cNvPicPr>
            <a:picLocks noChangeAspect="1"/>
          </p:cNvPicPr>
          <p:nvPr/>
        </p:nvPicPr>
        <p:blipFill>
          <a:blip r:embed="rId2"/>
          <a:stretch>
            <a:fillRect/>
          </a:stretch>
        </p:blipFill>
        <p:spPr>
          <a:xfrm>
            <a:off x="2375951" y="3309704"/>
            <a:ext cx="2210873" cy="2286000"/>
          </a:xfrm>
          <a:prstGeom prst="rect">
            <a:avLst/>
          </a:prstGeom>
        </p:spPr>
      </p:pic>
      <p:pic>
        <p:nvPicPr>
          <p:cNvPr id="5" name="Picture 4">
            <a:extLst>
              <a:ext uri="{FF2B5EF4-FFF2-40B4-BE49-F238E27FC236}">
                <a16:creationId xmlns:a16="http://schemas.microsoft.com/office/drawing/2014/main" id="{FE92279D-EBFD-DF48-BEA3-D76067D696AA}"/>
              </a:ext>
            </a:extLst>
          </p:cNvPr>
          <p:cNvPicPr>
            <a:picLocks noChangeAspect="1"/>
          </p:cNvPicPr>
          <p:nvPr/>
        </p:nvPicPr>
        <p:blipFill>
          <a:blip r:embed="rId3"/>
          <a:stretch>
            <a:fillRect/>
          </a:stretch>
        </p:blipFill>
        <p:spPr>
          <a:xfrm>
            <a:off x="5881150" y="1957602"/>
            <a:ext cx="4456014" cy="4720590"/>
          </a:xfrm>
          <a:prstGeom prst="rect">
            <a:avLst/>
          </a:prstGeom>
        </p:spPr>
      </p:pic>
      <p:pic>
        <p:nvPicPr>
          <p:cNvPr id="4" name="Picture 3">
            <a:extLst>
              <a:ext uri="{FF2B5EF4-FFF2-40B4-BE49-F238E27FC236}">
                <a16:creationId xmlns:a16="http://schemas.microsoft.com/office/drawing/2014/main" id="{EE38A4CB-C828-3048-BE41-384AC86CE312}"/>
              </a:ext>
            </a:extLst>
          </p:cNvPr>
          <p:cNvPicPr>
            <a:picLocks noChangeAspect="1"/>
          </p:cNvPicPr>
          <p:nvPr/>
        </p:nvPicPr>
        <p:blipFill>
          <a:blip r:embed="rId4"/>
          <a:stretch>
            <a:fillRect/>
          </a:stretch>
        </p:blipFill>
        <p:spPr>
          <a:xfrm>
            <a:off x="1501891" y="948744"/>
            <a:ext cx="9144000" cy="1233648"/>
          </a:xfrm>
          <a:prstGeom prst="rect">
            <a:avLst/>
          </a:prstGeom>
        </p:spPr>
      </p:pic>
      <p:sp>
        <p:nvSpPr>
          <p:cNvPr id="6" name="Rectangle 1">
            <a:extLst>
              <a:ext uri="{FF2B5EF4-FFF2-40B4-BE49-F238E27FC236}">
                <a16:creationId xmlns:a16="http://schemas.microsoft.com/office/drawing/2014/main" id="{D6E4B0F1-6196-2EE4-0B9F-5CFE63082494}"/>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2" descr="logo centenario">
            <a:extLst>
              <a:ext uri="{FF2B5EF4-FFF2-40B4-BE49-F238E27FC236}">
                <a16:creationId xmlns:a16="http://schemas.microsoft.com/office/drawing/2014/main" id="{8D2E2211-555D-016C-8CCC-8A0709B9EB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56B4C060-9571-DC9D-7CE7-68151B290704}"/>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DEFINITION OF USER ROLES</a:t>
            </a:r>
            <a:endParaRPr lang="en-GB" sz="2400" b="1" dirty="0">
              <a:solidFill>
                <a:schemeClr val="bg1"/>
              </a:solidFill>
              <a:latin typeface="+mj-lt"/>
            </a:endParaRPr>
          </a:p>
        </p:txBody>
      </p:sp>
    </p:spTree>
    <p:extLst>
      <p:ext uri="{BB962C8B-B14F-4D97-AF65-F5344CB8AC3E}">
        <p14:creationId xmlns:p14="http://schemas.microsoft.com/office/powerpoint/2010/main" val="2648305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8DC53F-E63E-394C-BBA9-2E483A1BE0FA}"/>
              </a:ext>
            </a:extLst>
          </p:cNvPr>
          <p:cNvPicPr>
            <a:picLocks noChangeAspect="1"/>
          </p:cNvPicPr>
          <p:nvPr/>
        </p:nvPicPr>
        <p:blipFill>
          <a:blip r:embed="rId2"/>
          <a:stretch>
            <a:fillRect/>
          </a:stretch>
        </p:blipFill>
        <p:spPr>
          <a:xfrm>
            <a:off x="1694123" y="1159045"/>
            <a:ext cx="4516480" cy="5410200"/>
          </a:xfrm>
          <a:prstGeom prst="rect">
            <a:avLst/>
          </a:prstGeom>
        </p:spPr>
      </p:pic>
      <p:pic>
        <p:nvPicPr>
          <p:cNvPr id="4" name="Picture 3">
            <a:extLst>
              <a:ext uri="{FF2B5EF4-FFF2-40B4-BE49-F238E27FC236}">
                <a16:creationId xmlns:a16="http://schemas.microsoft.com/office/drawing/2014/main" id="{6411E77C-DFB3-9842-8893-F5BDC05FC8E1}"/>
              </a:ext>
            </a:extLst>
          </p:cNvPr>
          <p:cNvPicPr>
            <a:picLocks noChangeAspect="1"/>
          </p:cNvPicPr>
          <p:nvPr/>
        </p:nvPicPr>
        <p:blipFill>
          <a:blip r:embed="rId3"/>
          <a:stretch>
            <a:fillRect/>
          </a:stretch>
        </p:blipFill>
        <p:spPr>
          <a:xfrm>
            <a:off x="6102875" y="1055254"/>
            <a:ext cx="4689771" cy="5617782"/>
          </a:xfrm>
          <a:prstGeom prst="rect">
            <a:avLst/>
          </a:prstGeom>
        </p:spPr>
      </p:pic>
      <p:sp>
        <p:nvSpPr>
          <p:cNvPr id="5" name="Rectangle 1">
            <a:extLst>
              <a:ext uri="{FF2B5EF4-FFF2-40B4-BE49-F238E27FC236}">
                <a16:creationId xmlns:a16="http://schemas.microsoft.com/office/drawing/2014/main" id="{D9CE8295-8EC0-28EA-5FEE-37C42F87E04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2" descr="logo centenario">
            <a:extLst>
              <a:ext uri="{FF2B5EF4-FFF2-40B4-BE49-F238E27FC236}">
                <a16:creationId xmlns:a16="http://schemas.microsoft.com/office/drawing/2014/main" id="{5BD0CA78-74F7-AF20-4606-010B386CC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C997A810-5054-A285-2583-823E7644E1CC}"/>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DEFINITION OF USER ROLES</a:t>
            </a:r>
            <a:endParaRPr lang="en-GB" sz="2400" b="1" dirty="0">
              <a:solidFill>
                <a:schemeClr val="bg1"/>
              </a:solidFill>
              <a:latin typeface="+mj-lt"/>
            </a:endParaRPr>
          </a:p>
        </p:txBody>
      </p:sp>
    </p:spTree>
    <p:extLst>
      <p:ext uri="{BB962C8B-B14F-4D97-AF65-F5344CB8AC3E}">
        <p14:creationId xmlns:p14="http://schemas.microsoft.com/office/powerpoint/2010/main" val="3373099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81EC70-B201-FA4E-AB26-C878F5A17784}"/>
              </a:ext>
            </a:extLst>
          </p:cNvPr>
          <p:cNvSpPr>
            <a:spLocks noGrp="1"/>
          </p:cNvSpPr>
          <p:nvPr>
            <p:ph idx="1"/>
          </p:nvPr>
        </p:nvSpPr>
        <p:spPr>
          <a:xfrm>
            <a:off x="838200" y="1430205"/>
            <a:ext cx="10515600" cy="4886512"/>
          </a:xfrm>
        </p:spPr>
        <p:txBody>
          <a:bodyPr>
            <a:normAutofit fontScale="55000" lnSpcReduction="20000"/>
          </a:bodyPr>
          <a:lstStyle/>
          <a:p>
            <a:r>
              <a:rPr lang="en-US" dirty="0">
                <a:latin typeface="Arial" panose="020B0604020202020204" pitchFamily="34" charset="0"/>
                <a:cs typeface="Arial" panose="020B0604020202020204" pitchFamily="34" charset="0"/>
              </a:rPr>
              <a:t>Use </a:t>
            </a:r>
            <a:r>
              <a:rPr lang="en-US" b="1" dirty="0">
                <a:latin typeface="Arial" panose="020B0604020202020204" pitchFamily="34" charset="0"/>
                <a:cs typeface="Arial" panose="020B0604020202020204" pitchFamily="34" charset="0"/>
              </a:rPr>
              <a:t>authentication to prevent unauthorized access to device functions </a:t>
            </a:r>
            <a:r>
              <a:rPr lang="en-US" dirty="0">
                <a:latin typeface="Arial" panose="020B0604020202020204" pitchFamily="34" charset="0"/>
                <a:cs typeface="Arial" panose="020B0604020202020204" pitchFamily="34" charset="0"/>
              </a:rPr>
              <a:t>and to prevent unauthorized (arbitrary) software execution. </a:t>
            </a:r>
          </a:p>
          <a:p>
            <a:r>
              <a:rPr lang="en-US" dirty="0">
                <a:latin typeface="Arial" panose="020B0604020202020204" pitchFamily="34" charset="0"/>
                <a:cs typeface="Arial" panose="020B0604020202020204" pitchFamily="34" charset="0"/>
              </a:rPr>
              <a:t>Require </a:t>
            </a:r>
            <a:r>
              <a:rPr lang="en-US" b="1" dirty="0">
                <a:latin typeface="Arial" panose="020B0604020202020204" pitchFamily="34" charset="0"/>
                <a:cs typeface="Arial" panose="020B0604020202020204" pitchFamily="34" charset="0"/>
              </a:rPr>
              <a:t>user authentication before permitting software or firmware updates</a:t>
            </a:r>
            <a:r>
              <a:rPr lang="en-US" dirty="0">
                <a:latin typeface="Arial" panose="020B0604020202020204" pitchFamily="34" charset="0"/>
                <a:cs typeface="Arial" panose="020B0604020202020204" pitchFamily="34" charset="0"/>
              </a:rPr>
              <a:t>, including those affecting the operating system, applications, and anti-malware.</a:t>
            </a:r>
          </a:p>
          <a:p>
            <a:r>
              <a:rPr lang="en-US" dirty="0">
                <a:latin typeface="Arial" panose="020B0604020202020204" pitchFamily="34" charset="0"/>
                <a:cs typeface="Arial" panose="020B0604020202020204" pitchFamily="34" charset="0"/>
              </a:rPr>
              <a:t>Use </a:t>
            </a:r>
            <a:r>
              <a:rPr lang="en-US" b="1" dirty="0">
                <a:latin typeface="Arial" panose="020B0604020202020204" pitchFamily="34" charset="0"/>
                <a:cs typeface="Arial" panose="020B0604020202020204" pitchFamily="34" charset="0"/>
              </a:rPr>
              <a:t>cryptographically strong authentication </a:t>
            </a:r>
            <a:r>
              <a:rPr lang="en-US" dirty="0">
                <a:latin typeface="Arial" panose="020B0604020202020204" pitchFamily="34" charset="0"/>
                <a:cs typeface="Arial" panose="020B0604020202020204" pitchFamily="34" charset="0"/>
              </a:rPr>
              <a:t>resident on the device to authenticate personnel, messages, commands and as applicable, all other communication pathways</a:t>
            </a:r>
          </a:p>
          <a:p>
            <a:r>
              <a:rPr lang="en-US" b="1" dirty="0">
                <a:latin typeface="Arial" panose="020B0604020202020204" pitchFamily="34" charset="0"/>
                <a:cs typeface="Arial" panose="020B0604020202020204" pitchFamily="34" charset="0"/>
              </a:rPr>
              <a:t>Authenticate all external connections</a:t>
            </a:r>
            <a:r>
              <a:rPr lang="en-US" dirty="0">
                <a:latin typeface="Arial" panose="020B0604020202020204" pitchFamily="34" charset="0"/>
                <a:cs typeface="Arial" panose="020B0604020202020204" pitchFamily="34" charset="0"/>
              </a:rPr>
              <a:t>. For example, if a device connects to an offsite server, then it and the server should mutually authenticate, even if the connection is initiated over one or more existing trusted channels. </a:t>
            </a:r>
          </a:p>
          <a:p>
            <a:r>
              <a:rPr lang="en-US" b="1" dirty="0">
                <a:latin typeface="Arial" panose="020B0604020202020204" pitchFamily="34" charset="0"/>
                <a:cs typeface="Arial" panose="020B0604020202020204" pitchFamily="34" charset="0"/>
              </a:rPr>
              <a:t>Authenticate firmware and software</a:t>
            </a:r>
            <a:r>
              <a:rPr lang="en-US" dirty="0">
                <a:latin typeface="Arial" panose="020B0604020202020204" pitchFamily="34" charset="0"/>
                <a:cs typeface="Arial" panose="020B0604020202020204" pitchFamily="34" charset="0"/>
              </a:rPr>
              <a:t>. Verify authentication tags (e.g., signatures, message authentication codes (MACs)) of software/firmware content, version numbers, and other metadata. The version numbers intended to be installed should themselves be signed /</a:t>
            </a:r>
            <a:r>
              <a:rPr lang="en-US" dirty="0" err="1">
                <a:latin typeface="Arial" panose="020B0604020202020204" pitchFamily="34" charset="0"/>
                <a:cs typeface="Arial" panose="020B0604020202020204" pitchFamily="34" charset="0"/>
              </a:rPr>
              <a:t>haveMACs</a:t>
            </a:r>
            <a:r>
              <a:rPr lang="en-US" dirty="0">
                <a:latin typeface="Arial" panose="020B0604020202020204" pitchFamily="34" charset="0"/>
                <a:cs typeface="Arial" panose="020B0604020202020204" pitchFamily="34" charset="0"/>
              </a:rPr>
              <a:t>. Devices should be electronically identifiable (</a:t>
            </a:r>
            <a:r>
              <a:rPr lang="en-US" dirty="0" err="1">
                <a:latin typeface="Arial" panose="020B0604020202020204" pitchFamily="34" charset="0"/>
                <a:cs typeface="Arial" panose="020B0604020202020204" pitchFamily="34" charset="0"/>
              </a:rPr>
              <a:t>e.g.,model</a:t>
            </a:r>
            <a:r>
              <a:rPr lang="en-US" dirty="0">
                <a:latin typeface="Arial" panose="020B0604020202020204" pitchFamily="34" charset="0"/>
                <a:cs typeface="Arial" panose="020B0604020202020204" pitchFamily="34" charset="0"/>
              </a:rPr>
              <a:t> number, serial number) to authorized users. </a:t>
            </a:r>
          </a:p>
          <a:p>
            <a:r>
              <a:rPr lang="en-US" b="1" dirty="0">
                <a:latin typeface="Arial" panose="020B0604020202020204" pitchFamily="34" charset="0"/>
                <a:cs typeface="Arial" panose="020B0604020202020204" pitchFamily="34" charset="0"/>
              </a:rPr>
              <a:t>Perform authorization checks</a:t>
            </a:r>
            <a:r>
              <a:rPr lang="en-US" dirty="0">
                <a:latin typeface="Arial" panose="020B0604020202020204" pitchFamily="34" charset="0"/>
                <a:cs typeface="Arial" panose="020B0604020202020204" pitchFamily="34" charset="0"/>
              </a:rPr>
              <a:t> based on authentication credentials or other irrefutable evidence. For example, a medical device programmer should have elevated privileges that are granted based on cryptographic authentication or a signal of intent that cannot physically be produced by another device, e.g., a home monitor, with a software-based attack. </a:t>
            </a:r>
          </a:p>
          <a:p>
            <a:r>
              <a:rPr lang="en-US" dirty="0">
                <a:latin typeface="Arial" panose="020B0604020202020204" pitchFamily="34" charset="0"/>
                <a:cs typeface="Arial" panose="020B0604020202020204" pitchFamily="34" charset="0"/>
              </a:rPr>
              <a:t>Devices should be designed to </a:t>
            </a:r>
            <a:r>
              <a:rPr lang="en-US" b="1" dirty="0">
                <a:latin typeface="Arial" panose="020B0604020202020204" pitchFamily="34" charset="0"/>
                <a:cs typeface="Arial" panose="020B0604020202020204" pitchFamily="34" charset="0"/>
              </a:rPr>
              <a:t>“deny by default,” </a:t>
            </a:r>
            <a:r>
              <a:rPr lang="en-US" dirty="0">
                <a:latin typeface="Arial" panose="020B0604020202020204" pitchFamily="34" charset="0"/>
                <a:cs typeface="Arial" panose="020B0604020202020204" pitchFamily="34" charset="0"/>
              </a:rPr>
              <a:t>i.e., that which is not expressly permitted by a device is denied by default. For example, the device should generally reject all unauthorized connections (e.g., incoming TCP, USB, Bluetooth, serial connections). </a:t>
            </a:r>
          </a:p>
          <a:p>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principle of least privilege </a:t>
            </a:r>
            <a:r>
              <a:rPr lang="en-US" dirty="0">
                <a:latin typeface="Arial" panose="020B0604020202020204" pitchFamily="34" charset="0"/>
                <a:cs typeface="Arial" panose="020B0604020202020204" pitchFamily="34" charset="0"/>
              </a:rPr>
              <a:t>should be applied to allow only the level of access necessary to perform a function. </a:t>
            </a:r>
          </a:p>
          <a:p>
            <a:endParaRPr lang="en-US"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031B3DE9-C509-9920-3D69-B92984FF092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8CA04587-39F6-8DC6-E1FA-5E2C67D4E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B3F7AAD6-54C8-BBAC-3ECA-A2E77AD4E47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AUTENTICATE AND CHECK CRITICAL COMMANDS</a:t>
            </a:r>
            <a:endParaRPr lang="en-GB" sz="2400" b="1" dirty="0">
              <a:solidFill>
                <a:schemeClr val="bg1"/>
              </a:solidFill>
              <a:latin typeface="+mj-lt"/>
            </a:endParaRPr>
          </a:p>
        </p:txBody>
      </p:sp>
    </p:spTree>
    <p:extLst>
      <p:ext uri="{BB962C8B-B14F-4D97-AF65-F5344CB8AC3E}">
        <p14:creationId xmlns:p14="http://schemas.microsoft.com/office/powerpoint/2010/main" val="367554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egnaposto numero diapositiva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MS PGothic" charset="-128"/>
              </a:defRPr>
            </a:lvl1pPr>
            <a:lvl2pPr marL="742950" indent="-285750">
              <a:buClr>
                <a:srgbClr val="004C80"/>
              </a:buClr>
              <a:buSzPct val="85000"/>
              <a:buFont typeface="Wingdings" charset="2"/>
              <a:buChar char="§"/>
              <a:defRPr sz="2000">
                <a:solidFill>
                  <a:schemeClr val="tx1"/>
                </a:solidFill>
                <a:latin typeface="Arial" charset="0"/>
                <a:ea typeface="MS PGothic" charset="-128"/>
              </a:defRPr>
            </a:lvl2pPr>
            <a:lvl3pPr marL="1143000" indent="-228600">
              <a:buClr>
                <a:srgbClr val="004D82"/>
              </a:buClr>
              <a:buChar char="•"/>
              <a:defRPr>
                <a:solidFill>
                  <a:schemeClr val="tx1"/>
                </a:solidFill>
                <a:latin typeface="Arial" charset="0"/>
                <a:ea typeface="MS PGothic" charset="-128"/>
              </a:defRPr>
            </a:lvl3pPr>
            <a:lvl4pPr marL="1600200" indent="-228600">
              <a:buClr>
                <a:srgbClr val="004C80"/>
              </a:buClr>
              <a:buChar char="–"/>
              <a:defRPr>
                <a:solidFill>
                  <a:schemeClr val="tx1"/>
                </a:solidFill>
                <a:latin typeface="Arial" charset="0"/>
                <a:ea typeface="MS PGothic" charset="-128"/>
              </a:defRPr>
            </a:lvl4pPr>
            <a:lvl5pPr marL="2057400" indent="-228600">
              <a:buChar char="»"/>
              <a:defRPr>
                <a:solidFill>
                  <a:schemeClr val="tx1"/>
                </a:solidFill>
                <a:latin typeface="Minion Web" charset="0"/>
                <a:ea typeface="MS PGothic" charset="-128"/>
              </a:defRPr>
            </a:lvl5pPr>
            <a:lvl6pPr marL="2514600" indent="-228600" eaLnBrk="0" fontAlgn="base" hangingPunct="0">
              <a:spcBef>
                <a:spcPct val="20000"/>
              </a:spcBef>
              <a:spcAft>
                <a:spcPct val="0"/>
              </a:spcAft>
              <a:buChar char="»"/>
              <a:defRPr>
                <a:solidFill>
                  <a:schemeClr val="tx1"/>
                </a:solidFill>
                <a:latin typeface="Minion Web" charset="0"/>
                <a:ea typeface="MS PGothic" charset="-128"/>
              </a:defRPr>
            </a:lvl6pPr>
            <a:lvl7pPr marL="2971800" indent="-228600" eaLnBrk="0" fontAlgn="base" hangingPunct="0">
              <a:spcBef>
                <a:spcPct val="20000"/>
              </a:spcBef>
              <a:spcAft>
                <a:spcPct val="0"/>
              </a:spcAft>
              <a:buChar char="»"/>
              <a:defRPr>
                <a:solidFill>
                  <a:schemeClr val="tx1"/>
                </a:solidFill>
                <a:latin typeface="Minion Web" charset="0"/>
                <a:ea typeface="MS PGothic" charset="-128"/>
              </a:defRPr>
            </a:lvl7pPr>
            <a:lvl8pPr marL="3429000" indent="-228600" eaLnBrk="0" fontAlgn="base" hangingPunct="0">
              <a:spcBef>
                <a:spcPct val="20000"/>
              </a:spcBef>
              <a:spcAft>
                <a:spcPct val="0"/>
              </a:spcAft>
              <a:buChar char="»"/>
              <a:defRPr>
                <a:solidFill>
                  <a:schemeClr val="tx1"/>
                </a:solidFill>
                <a:latin typeface="Minion Web" charset="0"/>
                <a:ea typeface="MS PGothic" charset="-128"/>
              </a:defRPr>
            </a:lvl8pPr>
            <a:lvl9pPr marL="3886200" indent="-228600" eaLnBrk="0" fontAlgn="base" hangingPunct="0">
              <a:spcBef>
                <a:spcPct val="20000"/>
              </a:spcBef>
              <a:spcAft>
                <a:spcPct val="0"/>
              </a:spcAft>
              <a:buChar char="»"/>
              <a:defRPr>
                <a:solidFill>
                  <a:schemeClr val="tx1"/>
                </a:solidFill>
                <a:latin typeface="Minion Web" charset="0"/>
                <a:ea typeface="MS PGothic" charset="-128"/>
              </a:defRPr>
            </a:lvl9pPr>
          </a:lstStyle>
          <a:p>
            <a:fld id="{796F306E-7710-0640-910A-6352BE66F3B4}" type="slidenum">
              <a:rPr lang="it-IT" altLang="it-IT" sz="1600">
                <a:solidFill>
                  <a:srgbClr val="FF9900"/>
                </a:solidFill>
              </a:rPr>
              <a:pPr/>
              <a:t>3</a:t>
            </a:fld>
            <a:endParaRPr lang="it-IT" altLang="it-IT" sz="1600">
              <a:solidFill>
                <a:srgbClr val="FF9900"/>
              </a:solidFill>
            </a:endParaRPr>
          </a:p>
        </p:txBody>
      </p:sp>
      <p:sp>
        <p:nvSpPr>
          <p:cNvPr id="2" name="Rectangle 1">
            <a:extLst>
              <a:ext uri="{FF2B5EF4-FFF2-40B4-BE49-F238E27FC236}">
                <a16:creationId xmlns:a16="http://schemas.microsoft.com/office/drawing/2014/main" id="{17B3884D-B8EC-3A92-3AC1-5C82C3335571}"/>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5512C1DB-B5D8-8869-87DE-7797FE371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5B898C6B-6271-3F73-9B22-075107E3B6E3}"/>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WHAT’S SECURITY – OPEN DISCUSSION</a:t>
            </a:r>
            <a:endParaRPr lang="en-GB" sz="2400" b="1" dirty="0">
              <a:solidFill>
                <a:schemeClr val="bg1"/>
              </a:solidFill>
              <a:latin typeface="+mj-lt"/>
            </a:endParaRPr>
          </a:p>
        </p:txBody>
      </p:sp>
      <p:sp>
        <p:nvSpPr>
          <p:cNvPr id="8" name="Ovale 7">
            <a:extLst>
              <a:ext uri="{FF2B5EF4-FFF2-40B4-BE49-F238E27FC236}">
                <a16:creationId xmlns:a16="http://schemas.microsoft.com/office/drawing/2014/main" id="{BF6708DF-BB8D-63F8-CD8E-4498A3B5966F}"/>
              </a:ext>
            </a:extLst>
          </p:cNvPr>
          <p:cNvSpPr/>
          <p:nvPr/>
        </p:nvSpPr>
        <p:spPr>
          <a:xfrm>
            <a:off x="4356577" y="2145058"/>
            <a:ext cx="3478845" cy="3478845"/>
          </a:xfrm>
          <a:prstGeom prst="ellipse">
            <a:avLst/>
          </a:prstGeom>
          <a:solidFill>
            <a:schemeClr val="tx2">
              <a:lumMod val="25000"/>
              <a:lumOff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360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3">
            <a:extLst>
              <a:ext uri="{FF2B5EF4-FFF2-40B4-BE49-F238E27FC236}">
                <a16:creationId xmlns:a16="http://schemas.microsoft.com/office/drawing/2014/main" id="{EA6725A8-4990-774D-A51D-B233DB388792}"/>
              </a:ext>
            </a:extLst>
          </p:cNvPr>
          <p:cNvSpPr txBox="1">
            <a:spLocks noChangeArrowheads="1"/>
          </p:cNvSpPr>
          <p:nvPr/>
        </p:nvSpPr>
        <p:spPr bwMode="auto">
          <a:xfrm>
            <a:off x="5202620" y="1410741"/>
            <a:ext cx="5854262" cy="4662815"/>
          </a:xfrm>
          <a:prstGeom prst="rect">
            <a:avLst/>
          </a:prstGeom>
          <a:noFill/>
          <a:ln w="9525">
            <a:noFill/>
            <a:miter lim="800000"/>
            <a:headEnd/>
            <a:tailEnd/>
          </a:ln>
        </p:spPr>
        <p:txBody>
          <a:bodyPr wrap="square">
            <a:spAutoFit/>
          </a:bodyPr>
          <a:lstStyle/>
          <a:p>
            <a:pPr algn="just"/>
            <a:r>
              <a:rPr lang="it-IT" sz="2700" b="1" dirty="0">
                <a:solidFill>
                  <a:srgbClr val="FF6600"/>
                </a:solidFill>
                <a:latin typeface="+mj-lt"/>
                <a:cs typeface="Arial" panose="020B0604020202020204" pitchFamily="34" charset="0"/>
              </a:rPr>
              <a:t>CRYPTOGRAPHY</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is</a:t>
            </a:r>
            <a:r>
              <a:rPr lang="it-IT" sz="2700" dirty="0">
                <a:solidFill>
                  <a:schemeClr val="tx2"/>
                </a:solidFill>
                <a:latin typeface="+mj-lt"/>
                <a:cs typeface="Arial" panose="020B0604020202020204" pitchFamily="34" charset="0"/>
              </a:rPr>
              <a:t> the </a:t>
            </a:r>
            <a:r>
              <a:rPr lang="it-IT" sz="2700" dirty="0" err="1">
                <a:solidFill>
                  <a:schemeClr val="tx2"/>
                </a:solidFill>
                <a:latin typeface="+mj-lt"/>
                <a:cs typeface="Arial" panose="020B0604020202020204" pitchFamily="34" charset="0"/>
              </a:rPr>
              <a:t>practice</a:t>
            </a:r>
            <a:r>
              <a:rPr lang="it-IT" sz="2700" dirty="0">
                <a:solidFill>
                  <a:schemeClr val="tx2"/>
                </a:solidFill>
                <a:latin typeface="+mj-lt"/>
                <a:cs typeface="Arial" panose="020B0604020202020204" pitchFamily="34" charset="0"/>
              </a:rPr>
              <a:t> and </a:t>
            </a:r>
            <a:r>
              <a:rPr lang="it-IT" sz="2700" dirty="0" err="1">
                <a:solidFill>
                  <a:schemeClr val="tx2"/>
                </a:solidFill>
                <a:latin typeface="+mj-lt"/>
                <a:cs typeface="Arial" panose="020B0604020202020204" pitchFamily="34" charset="0"/>
              </a:rPr>
              <a:t>study</a:t>
            </a:r>
            <a:r>
              <a:rPr lang="it-IT" sz="2700" dirty="0">
                <a:solidFill>
                  <a:schemeClr val="tx2"/>
                </a:solidFill>
                <a:latin typeface="+mj-lt"/>
                <a:cs typeface="Arial" panose="020B0604020202020204" pitchFamily="34" charset="0"/>
              </a:rPr>
              <a:t> of </a:t>
            </a:r>
            <a:r>
              <a:rPr lang="it-IT" sz="2700" dirty="0" err="1">
                <a:solidFill>
                  <a:schemeClr val="tx2"/>
                </a:solidFill>
                <a:latin typeface="+mj-lt"/>
                <a:cs typeface="Arial" panose="020B0604020202020204" pitchFamily="34" charset="0"/>
              </a:rPr>
              <a:t>techniques</a:t>
            </a:r>
            <a:r>
              <a:rPr lang="it-IT" sz="2700" dirty="0">
                <a:solidFill>
                  <a:schemeClr val="tx2"/>
                </a:solidFill>
                <a:latin typeface="+mj-lt"/>
                <a:cs typeface="Arial" panose="020B0604020202020204" pitchFamily="34" charset="0"/>
              </a:rPr>
              <a:t> for </a:t>
            </a:r>
            <a:r>
              <a:rPr lang="it-IT" sz="2700" b="1" dirty="0" err="1">
                <a:solidFill>
                  <a:schemeClr val="tx2"/>
                </a:solidFill>
                <a:latin typeface="+mj-lt"/>
                <a:cs typeface="Arial" panose="020B0604020202020204" pitchFamily="34" charset="0"/>
              </a:rPr>
              <a:t>secure</a:t>
            </a:r>
            <a:r>
              <a:rPr lang="it-IT" sz="2700" b="1" dirty="0">
                <a:solidFill>
                  <a:schemeClr val="tx2"/>
                </a:solidFill>
                <a:latin typeface="+mj-lt"/>
                <a:cs typeface="Arial" panose="020B0604020202020204" pitchFamily="34" charset="0"/>
              </a:rPr>
              <a:t> </a:t>
            </a:r>
            <a:r>
              <a:rPr lang="it-IT" sz="2700" b="1" dirty="0" err="1">
                <a:solidFill>
                  <a:schemeClr val="tx2"/>
                </a:solidFill>
                <a:latin typeface="+mj-lt"/>
                <a:cs typeface="Arial" panose="020B0604020202020204" pitchFamily="34" charset="0"/>
              </a:rPr>
              <a:t>communication</a:t>
            </a:r>
            <a:r>
              <a:rPr lang="it-IT" sz="2700" b="1" dirty="0">
                <a:solidFill>
                  <a:schemeClr val="tx2"/>
                </a:solidFill>
                <a:latin typeface="+mj-lt"/>
                <a:cs typeface="Arial" panose="020B0604020202020204" pitchFamily="34" charset="0"/>
              </a:rPr>
              <a:t> </a:t>
            </a:r>
            <a:r>
              <a:rPr lang="it-IT" sz="2700" dirty="0">
                <a:solidFill>
                  <a:schemeClr val="tx2"/>
                </a:solidFill>
                <a:latin typeface="+mj-lt"/>
                <a:cs typeface="Arial" panose="020B0604020202020204" pitchFamily="34" charset="0"/>
              </a:rPr>
              <a:t>in the </a:t>
            </a:r>
            <a:r>
              <a:rPr lang="it-IT" sz="2700" dirty="0" err="1">
                <a:solidFill>
                  <a:schemeClr val="tx2"/>
                </a:solidFill>
                <a:latin typeface="+mj-lt"/>
                <a:cs typeface="Arial" panose="020B0604020202020204" pitchFamily="34" charset="0"/>
              </a:rPr>
              <a:t>presence</a:t>
            </a:r>
            <a:r>
              <a:rPr lang="it-IT" sz="2700" dirty="0">
                <a:solidFill>
                  <a:schemeClr val="tx2"/>
                </a:solidFill>
                <a:latin typeface="+mj-lt"/>
                <a:cs typeface="Arial" panose="020B0604020202020204" pitchFamily="34" charset="0"/>
              </a:rPr>
              <a:t> of </a:t>
            </a:r>
            <a:r>
              <a:rPr lang="it-IT" sz="2700" dirty="0" err="1">
                <a:solidFill>
                  <a:schemeClr val="tx2"/>
                </a:solidFill>
                <a:latin typeface="+mj-lt"/>
                <a:cs typeface="Arial" panose="020B0604020202020204" pitchFamily="34" charset="0"/>
              </a:rPr>
              <a:t>third</a:t>
            </a:r>
            <a:r>
              <a:rPr lang="it-IT" sz="2700" dirty="0">
                <a:solidFill>
                  <a:schemeClr val="tx2"/>
                </a:solidFill>
                <a:latin typeface="+mj-lt"/>
                <a:cs typeface="Arial" panose="020B0604020202020204" pitchFamily="34" charset="0"/>
              </a:rPr>
              <a:t> parties (</a:t>
            </a:r>
            <a:r>
              <a:rPr lang="it-IT" sz="2700" dirty="0" err="1">
                <a:solidFill>
                  <a:schemeClr val="tx2"/>
                </a:solidFill>
                <a:latin typeface="+mj-lt"/>
                <a:cs typeface="Arial" panose="020B0604020202020204" pitchFamily="34" charset="0"/>
              </a:rPr>
              <a:t>called</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adversaries</a:t>
            </a:r>
            <a:r>
              <a:rPr lang="it-IT" sz="2700" dirty="0">
                <a:solidFill>
                  <a:schemeClr val="tx2"/>
                </a:solidFill>
                <a:latin typeface="+mj-lt"/>
                <a:cs typeface="Arial" panose="020B0604020202020204" pitchFamily="34" charset="0"/>
              </a:rPr>
              <a:t>). More </a:t>
            </a:r>
            <a:r>
              <a:rPr lang="it-IT" sz="2700" dirty="0" err="1">
                <a:solidFill>
                  <a:schemeClr val="tx2"/>
                </a:solidFill>
                <a:latin typeface="+mj-lt"/>
                <a:cs typeface="Arial" panose="020B0604020202020204" pitchFamily="34" charset="0"/>
              </a:rPr>
              <a:t>generally</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it</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is</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about</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constructing</a:t>
            </a:r>
            <a:r>
              <a:rPr lang="it-IT" sz="2700" dirty="0">
                <a:solidFill>
                  <a:schemeClr val="tx2"/>
                </a:solidFill>
                <a:latin typeface="+mj-lt"/>
                <a:cs typeface="Arial" panose="020B0604020202020204" pitchFamily="34" charset="0"/>
              </a:rPr>
              <a:t> and </a:t>
            </a:r>
            <a:r>
              <a:rPr lang="it-IT" sz="2700" dirty="0" err="1">
                <a:solidFill>
                  <a:schemeClr val="tx2"/>
                </a:solidFill>
                <a:latin typeface="+mj-lt"/>
                <a:cs typeface="Arial" panose="020B0604020202020204" pitchFamily="34" charset="0"/>
              </a:rPr>
              <a:t>analyzing</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protocols</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that</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prevent</a:t>
            </a:r>
            <a:r>
              <a:rPr lang="it-IT" sz="2700" dirty="0">
                <a:solidFill>
                  <a:schemeClr val="tx2"/>
                </a:solidFill>
                <a:latin typeface="+mj-lt"/>
                <a:cs typeface="Arial" panose="020B0604020202020204" pitchFamily="34" charset="0"/>
              </a:rPr>
              <a:t> </a:t>
            </a:r>
            <a:r>
              <a:rPr lang="it-IT" sz="2700" dirty="0" err="1">
                <a:solidFill>
                  <a:schemeClr val="tx2"/>
                </a:solidFill>
                <a:latin typeface="+mj-lt"/>
                <a:cs typeface="Arial" panose="020B0604020202020204" pitchFamily="34" charset="0"/>
              </a:rPr>
              <a:t>adversaries</a:t>
            </a:r>
            <a:r>
              <a:rPr lang="it-IT" sz="2700" dirty="0">
                <a:solidFill>
                  <a:schemeClr val="tx2"/>
                </a:solidFill>
                <a:latin typeface="+mj-lt"/>
                <a:cs typeface="Arial" panose="020B0604020202020204" pitchFamily="34" charset="0"/>
              </a:rPr>
              <a:t> to </a:t>
            </a:r>
            <a:r>
              <a:rPr lang="it-IT" sz="2700" dirty="0" err="1">
                <a:solidFill>
                  <a:schemeClr val="tx2"/>
                </a:solidFill>
                <a:latin typeface="+mj-lt"/>
                <a:cs typeface="Arial" panose="020B0604020202020204" pitchFamily="34" charset="0"/>
              </a:rPr>
              <a:t>understand</a:t>
            </a:r>
            <a:r>
              <a:rPr lang="it-IT" sz="2700" dirty="0">
                <a:solidFill>
                  <a:schemeClr val="tx2"/>
                </a:solidFill>
                <a:latin typeface="+mj-lt"/>
                <a:cs typeface="Arial" panose="020B0604020202020204" pitchFamily="34" charset="0"/>
              </a:rPr>
              <a:t> the </a:t>
            </a:r>
            <a:r>
              <a:rPr lang="it-IT" sz="2700" dirty="0" err="1">
                <a:solidFill>
                  <a:schemeClr val="tx2"/>
                </a:solidFill>
                <a:latin typeface="+mj-lt"/>
                <a:cs typeface="Arial" panose="020B0604020202020204" pitchFamily="34" charset="0"/>
              </a:rPr>
              <a:t>content</a:t>
            </a:r>
            <a:r>
              <a:rPr lang="it-IT" sz="2700" dirty="0">
                <a:solidFill>
                  <a:schemeClr val="tx2"/>
                </a:solidFill>
                <a:latin typeface="+mj-lt"/>
                <a:cs typeface="Arial" panose="020B0604020202020204" pitchFamily="34" charset="0"/>
              </a:rPr>
              <a:t> of the </a:t>
            </a:r>
            <a:r>
              <a:rPr lang="it-IT" sz="2700" dirty="0" err="1">
                <a:solidFill>
                  <a:schemeClr val="tx2"/>
                </a:solidFill>
                <a:latin typeface="+mj-lt"/>
                <a:cs typeface="Arial" panose="020B0604020202020204" pitchFamily="34" charset="0"/>
              </a:rPr>
              <a:t>message</a:t>
            </a:r>
            <a:endParaRPr lang="it-IT" sz="2700" dirty="0">
              <a:solidFill>
                <a:schemeClr val="tx2"/>
              </a:solidFill>
              <a:latin typeface="+mj-lt"/>
              <a:cs typeface="Arial" panose="020B0604020202020204" pitchFamily="34" charset="0"/>
            </a:endParaRPr>
          </a:p>
          <a:p>
            <a:pPr algn="just"/>
            <a:r>
              <a:rPr lang="en-US" sz="2700" dirty="0">
                <a:solidFill>
                  <a:schemeClr val="tx2"/>
                </a:solidFill>
                <a:latin typeface="+mj-lt"/>
                <a:cs typeface="Arial" panose="020B0604020202020204" pitchFamily="34" charset="0"/>
              </a:rPr>
              <a:t>The word cryptography comes from the Greek words </a:t>
            </a:r>
            <a:r>
              <a:rPr lang="en-US" sz="2700" i="1" dirty="0" err="1">
                <a:solidFill>
                  <a:schemeClr val="accent2">
                    <a:lumMod val="75000"/>
                  </a:schemeClr>
                </a:solidFill>
                <a:latin typeface="+mj-lt"/>
                <a:cs typeface="Arial" panose="020B0604020202020204" pitchFamily="34" charset="0"/>
              </a:rPr>
              <a:t>kryptos</a:t>
            </a:r>
            <a:r>
              <a:rPr lang="en-US" sz="2700" dirty="0">
                <a:solidFill>
                  <a:schemeClr val="tx2"/>
                </a:solidFill>
                <a:latin typeface="+mj-lt"/>
                <a:cs typeface="Arial" panose="020B0604020202020204" pitchFamily="34" charset="0"/>
              </a:rPr>
              <a:t> meaning hidden and </a:t>
            </a:r>
            <a:r>
              <a:rPr lang="en-US" sz="2700" i="1" dirty="0" err="1">
                <a:solidFill>
                  <a:schemeClr val="accent2">
                    <a:lumMod val="75000"/>
                  </a:schemeClr>
                </a:solidFill>
                <a:latin typeface="+mj-lt"/>
                <a:cs typeface="Arial" panose="020B0604020202020204" pitchFamily="34" charset="0"/>
              </a:rPr>
              <a:t>graphein</a:t>
            </a:r>
            <a:r>
              <a:rPr lang="en-US" sz="2700" dirty="0">
                <a:solidFill>
                  <a:schemeClr val="tx2"/>
                </a:solidFill>
                <a:latin typeface="+mj-lt"/>
                <a:cs typeface="Arial" panose="020B0604020202020204" pitchFamily="34" charset="0"/>
              </a:rPr>
              <a:t> meaning writing</a:t>
            </a:r>
            <a:endParaRPr lang="it-IT" sz="2700" dirty="0">
              <a:solidFill>
                <a:schemeClr val="tx2"/>
              </a:solidFill>
              <a:latin typeface="+mj-lt"/>
              <a:cs typeface="Arial" panose="020B0604020202020204" pitchFamily="34" charset="0"/>
            </a:endParaRPr>
          </a:p>
        </p:txBody>
      </p:sp>
      <p:pic>
        <p:nvPicPr>
          <p:cNvPr id="4" name="Picture 7">
            <a:extLst>
              <a:ext uri="{FF2B5EF4-FFF2-40B4-BE49-F238E27FC236}">
                <a16:creationId xmlns:a16="http://schemas.microsoft.com/office/drawing/2014/main" id="{732D336D-ECCD-684A-8295-D2F960474018}"/>
              </a:ext>
            </a:extLst>
          </p:cNvPr>
          <p:cNvPicPr>
            <a:picLocks noChangeAspect="1" noChangeArrowheads="1"/>
          </p:cNvPicPr>
          <p:nvPr/>
        </p:nvPicPr>
        <p:blipFill>
          <a:blip r:embed="rId2" cstate="print"/>
          <a:srcRect/>
          <a:stretch>
            <a:fillRect/>
          </a:stretch>
        </p:blipFill>
        <p:spPr bwMode="auto">
          <a:xfrm>
            <a:off x="546538" y="1410741"/>
            <a:ext cx="3814763" cy="4824412"/>
          </a:xfrm>
          <a:prstGeom prst="rect">
            <a:avLst/>
          </a:prstGeom>
          <a:noFill/>
          <a:ln w="9525">
            <a:noFill/>
            <a:miter lim="800000"/>
            <a:headEnd/>
            <a:tailEnd/>
          </a:ln>
        </p:spPr>
      </p:pic>
      <p:sp>
        <p:nvSpPr>
          <p:cNvPr id="5" name="Rectangle 1">
            <a:extLst>
              <a:ext uri="{FF2B5EF4-FFF2-40B4-BE49-F238E27FC236}">
                <a16:creationId xmlns:a16="http://schemas.microsoft.com/office/drawing/2014/main" id="{DE1A189D-9BD7-8968-FE6C-6FE8DD0A34B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2" descr="logo centenario">
            <a:extLst>
              <a:ext uri="{FF2B5EF4-FFF2-40B4-BE49-F238E27FC236}">
                <a16:creationId xmlns:a16="http://schemas.microsoft.com/office/drawing/2014/main" id="{E7574476-34F2-97F7-F1C4-D93267146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47665054-884B-37F4-AD2D-198BC435922C}"/>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CRYPTOGRAPHY</a:t>
            </a:r>
            <a:endParaRPr lang="en-GB" sz="2400" b="1" dirty="0">
              <a:solidFill>
                <a:schemeClr val="bg1"/>
              </a:solidFill>
              <a:latin typeface="+mj-lt"/>
            </a:endParaRPr>
          </a:p>
        </p:txBody>
      </p:sp>
    </p:spTree>
    <p:extLst>
      <p:ext uri="{BB962C8B-B14F-4D97-AF65-F5344CB8AC3E}">
        <p14:creationId xmlns:p14="http://schemas.microsoft.com/office/powerpoint/2010/main" val="326710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3"/>
          <p:cNvSpPr txBox="1">
            <a:spLocks noChangeArrowheads="1"/>
          </p:cNvSpPr>
          <p:nvPr/>
        </p:nvSpPr>
        <p:spPr bwMode="auto">
          <a:xfrm>
            <a:off x="4191000" y="1842911"/>
            <a:ext cx="6477000" cy="677108"/>
          </a:xfrm>
          <a:prstGeom prst="rect">
            <a:avLst/>
          </a:prstGeom>
          <a:noFill/>
          <a:ln w="9525">
            <a:noFill/>
            <a:miter lim="800000"/>
            <a:headEnd/>
            <a:tailEnd/>
          </a:ln>
        </p:spPr>
        <p:txBody>
          <a:bodyPr>
            <a:spAutoFit/>
          </a:bodyPr>
          <a:lstStyle/>
          <a:p>
            <a:pPr>
              <a:spcBef>
                <a:spcPct val="50000"/>
              </a:spcBef>
            </a:pPr>
            <a:r>
              <a:rPr lang="it-IT" sz="1900" dirty="0">
                <a:latin typeface="Arial" panose="020B0604020202020204" pitchFamily="34" charset="0"/>
                <a:cs typeface="Arial" panose="020B0604020202020204" pitchFamily="34" charset="0"/>
              </a:rPr>
              <a:t>Information (</a:t>
            </a:r>
            <a:r>
              <a:rPr lang="it-IT" sz="1900" dirty="0" err="1">
                <a:latin typeface="Arial" panose="020B0604020202020204" pitchFamily="34" charset="0"/>
                <a:cs typeface="Arial" panose="020B0604020202020204" pitchFamily="34" charset="0"/>
              </a:rPr>
              <a:t>usually</a:t>
            </a:r>
            <a:r>
              <a:rPr lang="it-IT" sz="1900" dirty="0">
                <a:latin typeface="Arial" panose="020B0604020202020204" pitchFamily="34" charset="0"/>
                <a:cs typeface="Arial" panose="020B0604020202020204" pitchFamily="34" charset="0"/>
              </a:rPr>
              <a:t> </a:t>
            </a:r>
            <a:r>
              <a:rPr lang="it-IT" sz="1900" dirty="0" err="1">
                <a:latin typeface="Arial" panose="020B0604020202020204" pitchFamily="34" charset="0"/>
                <a:cs typeface="Arial" panose="020B0604020202020204" pitchFamily="34" charset="0"/>
              </a:rPr>
              <a:t>alphanumeric</a:t>
            </a:r>
            <a:r>
              <a:rPr lang="it-IT" sz="1900" dirty="0">
                <a:latin typeface="Arial" panose="020B0604020202020204" pitchFamily="34" charset="0"/>
                <a:cs typeface="Arial" panose="020B0604020202020204" pitchFamily="34" charset="0"/>
              </a:rPr>
              <a:t>) </a:t>
            </a:r>
            <a:r>
              <a:rPr lang="it-IT" sz="1900" dirty="0" err="1">
                <a:latin typeface="Arial" panose="020B0604020202020204" pitchFamily="34" charset="0"/>
                <a:cs typeface="Arial" panose="020B0604020202020204" pitchFamily="34" charset="0"/>
              </a:rPr>
              <a:t>that</a:t>
            </a:r>
            <a:r>
              <a:rPr lang="it-IT" sz="1900" dirty="0">
                <a:latin typeface="Arial" panose="020B0604020202020204" pitchFamily="34" charset="0"/>
                <a:cs typeface="Arial" panose="020B0604020202020204" pitchFamily="34" charset="0"/>
              </a:rPr>
              <a:t> </a:t>
            </a:r>
            <a:r>
              <a:rPr lang="it-IT" sz="1900" dirty="0" err="1">
                <a:latin typeface="Arial" panose="020B0604020202020204" pitchFamily="34" charset="0"/>
                <a:cs typeface="Arial" panose="020B0604020202020204" pitchFamily="34" charset="0"/>
              </a:rPr>
              <a:t>is</a:t>
            </a:r>
            <a:r>
              <a:rPr lang="it-IT" sz="1900" dirty="0">
                <a:latin typeface="Arial" panose="020B0604020202020204" pitchFamily="34" charset="0"/>
                <a:cs typeface="Arial" panose="020B0604020202020204" pitchFamily="34" charset="0"/>
              </a:rPr>
              <a:t> </a:t>
            </a:r>
            <a:r>
              <a:rPr lang="it-IT" sz="1900" dirty="0" err="1">
                <a:latin typeface="Arial" panose="020B0604020202020204" pitchFamily="34" charset="0"/>
                <a:cs typeface="Arial" panose="020B0604020202020204" pitchFamily="34" charset="0"/>
              </a:rPr>
              <a:t>able</a:t>
            </a:r>
            <a:r>
              <a:rPr lang="it-IT" sz="1900" dirty="0">
                <a:latin typeface="Arial" panose="020B0604020202020204" pitchFamily="34" charset="0"/>
                <a:cs typeface="Arial" panose="020B0604020202020204" pitchFamily="34" charset="0"/>
              </a:rPr>
              <a:t> to </a:t>
            </a:r>
            <a:r>
              <a:rPr lang="it-IT" sz="1900" dirty="0" err="1">
                <a:latin typeface="Arial" panose="020B0604020202020204" pitchFamily="34" charset="0"/>
                <a:cs typeface="Arial" panose="020B0604020202020204" pitchFamily="34" charset="0"/>
              </a:rPr>
              <a:t>modify</a:t>
            </a:r>
            <a:r>
              <a:rPr lang="it-IT" sz="1900" dirty="0">
                <a:latin typeface="Arial" panose="020B0604020202020204" pitchFamily="34" charset="0"/>
                <a:cs typeface="Arial" panose="020B0604020202020204" pitchFamily="34" charset="0"/>
              </a:rPr>
              <a:t> te </a:t>
            </a:r>
            <a:r>
              <a:rPr lang="it-IT" sz="1900" dirty="0" err="1">
                <a:latin typeface="Arial" panose="020B0604020202020204" pitchFamily="34" charset="0"/>
                <a:cs typeface="Arial" panose="020B0604020202020204" pitchFamily="34" charset="0"/>
              </a:rPr>
              <a:t>behaviour</a:t>
            </a:r>
            <a:r>
              <a:rPr lang="it-IT" sz="1900" dirty="0">
                <a:latin typeface="Arial" panose="020B0604020202020204" pitchFamily="34" charset="0"/>
                <a:cs typeface="Arial" panose="020B0604020202020204" pitchFamily="34" charset="0"/>
              </a:rPr>
              <a:t> of the </a:t>
            </a:r>
            <a:r>
              <a:rPr lang="it-IT" sz="1900" dirty="0" err="1">
                <a:latin typeface="Arial" panose="020B0604020202020204" pitchFamily="34" charset="0"/>
                <a:cs typeface="Arial" panose="020B0604020202020204" pitchFamily="34" charset="0"/>
              </a:rPr>
              <a:t>cryptographyc</a:t>
            </a:r>
            <a:r>
              <a:rPr lang="it-IT" sz="1900" dirty="0">
                <a:latin typeface="Arial" panose="020B0604020202020204" pitchFamily="34" charset="0"/>
                <a:cs typeface="Arial" panose="020B0604020202020204" pitchFamily="34" charset="0"/>
              </a:rPr>
              <a:t> </a:t>
            </a:r>
            <a:r>
              <a:rPr lang="it-IT" sz="1900" dirty="0" err="1">
                <a:latin typeface="Arial" panose="020B0604020202020204" pitchFamily="34" charset="0"/>
                <a:cs typeface="Arial" panose="020B0604020202020204" pitchFamily="34" charset="0"/>
              </a:rPr>
              <a:t>algorithm</a:t>
            </a:r>
            <a:r>
              <a:rPr lang="it-IT" sz="1900" dirty="0">
                <a:latin typeface="Arial" panose="020B0604020202020204" pitchFamily="34" charset="0"/>
                <a:cs typeface="Arial" panose="020B0604020202020204" pitchFamily="34" charset="0"/>
              </a:rPr>
              <a:t>. </a:t>
            </a:r>
          </a:p>
        </p:txBody>
      </p:sp>
      <p:sp>
        <p:nvSpPr>
          <p:cNvPr id="57348" name="Text Box 4"/>
          <p:cNvSpPr txBox="1">
            <a:spLocks noChangeArrowheads="1"/>
          </p:cNvSpPr>
          <p:nvPr/>
        </p:nvSpPr>
        <p:spPr bwMode="auto">
          <a:xfrm>
            <a:off x="1666875" y="1986846"/>
            <a:ext cx="2071688" cy="430213"/>
          </a:xfrm>
          <a:prstGeom prst="rect">
            <a:avLst/>
          </a:prstGeom>
          <a:noFill/>
          <a:ln w="9525">
            <a:noFill/>
            <a:miter lim="800000"/>
            <a:headEnd/>
            <a:tailEnd/>
          </a:ln>
          <a:effectLst/>
        </p:spPr>
        <p:txBody>
          <a:bodyPr>
            <a:spAutoFit/>
          </a:bodyPr>
          <a:lstStyle/>
          <a:p>
            <a:pPr algn="ctr">
              <a:spcBef>
                <a:spcPct val="50000"/>
              </a:spcBef>
              <a:defRPr/>
            </a:pPr>
            <a:r>
              <a:rPr lang="en-US" sz="2200"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KEY (</a:t>
            </a:r>
            <a:r>
              <a:rPr lang="en-US" sz="2200" dirty="0" err="1">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k</a:t>
            </a:r>
            <a:r>
              <a:rPr lang="en-US" sz="2200" baseline="-25000" dirty="0" err="1">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i</a:t>
            </a:r>
            <a:r>
              <a:rPr lang="en-US" sz="2200"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it-IT" sz="2200"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6325" name="Line 5"/>
          <p:cNvSpPr>
            <a:spLocks noChangeShapeType="1"/>
          </p:cNvSpPr>
          <p:nvPr/>
        </p:nvSpPr>
        <p:spPr bwMode="auto">
          <a:xfrm>
            <a:off x="3657600" y="2215445"/>
            <a:ext cx="533400" cy="0"/>
          </a:xfrm>
          <a:prstGeom prst="line">
            <a:avLst/>
          </a:prstGeom>
          <a:noFill/>
          <a:ln w="57150">
            <a:solidFill>
              <a:schemeClr val="tx1"/>
            </a:solidFill>
            <a:round/>
            <a:headEnd/>
            <a:tailEnd type="triangle" w="med" len="med"/>
          </a:ln>
        </p:spPr>
        <p:txBody>
          <a:bodyPr/>
          <a:lstStyle/>
          <a:p>
            <a:endParaRPr lang="it-IT">
              <a:latin typeface="Arial" panose="020B0604020202020204" pitchFamily="34" charset="0"/>
              <a:cs typeface="Arial" panose="020B0604020202020204" pitchFamily="34" charset="0"/>
            </a:endParaRPr>
          </a:p>
        </p:txBody>
      </p:sp>
      <p:sp>
        <p:nvSpPr>
          <p:cNvPr id="15" name="Segnaposto numero diapositiva 14"/>
          <p:cNvSpPr>
            <a:spLocks noGrp="1"/>
          </p:cNvSpPr>
          <p:nvPr>
            <p:ph type="sldNum" sz="quarter" idx="10"/>
          </p:nvPr>
        </p:nvSpPr>
        <p:spPr/>
        <p:txBody>
          <a:bodyPr/>
          <a:lstStyle/>
          <a:p>
            <a:pPr>
              <a:defRPr/>
            </a:pPr>
            <a:fld id="{04C33AEF-6F77-477B-AE63-A60DBF6626F0}" type="slidenum">
              <a:rPr lang="it-IT" smtClean="0"/>
              <a:pPr>
                <a:defRPr/>
              </a:pPr>
              <a:t>31</a:t>
            </a:fld>
            <a:endParaRPr lang="it-IT" dirty="0"/>
          </a:p>
        </p:txBody>
      </p:sp>
      <p:sp>
        <p:nvSpPr>
          <p:cNvPr id="14" name="Text Box 3"/>
          <p:cNvSpPr txBox="1">
            <a:spLocks noChangeArrowheads="1"/>
          </p:cNvSpPr>
          <p:nvPr/>
        </p:nvSpPr>
        <p:spPr bwMode="auto">
          <a:xfrm>
            <a:off x="4191000" y="1148645"/>
            <a:ext cx="6477000" cy="677108"/>
          </a:xfrm>
          <a:prstGeom prst="rect">
            <a:avLst/>
          </a:prstGeom>
          <a:noFill/>
          <a:ln w="9525">
            <a:noFill/>
            <a:miter lim="800000"/>
            <a:headEnd/>
            <a:tailEnd/>
          </a:ln>
        </p:spPr>
        <p:txBody>
          <a:bodyPr>
            <a:spAutoFit/>
          </a:bodyPr>
          <a:lstStyle/>
          <a:p>
            <a:pPr>
              <a:spcBef>
                <a:spcPct val="50000"/>
              </a:spcBef>
            </a:pPr>
            <a:r>
              <a:rPr lang="it-IT" sz="1900" dirty="0">
                <a:latin typeface="Arial" panose="020B0604020202020204" pitchFamily="34" charset="0"/>
                <a:cs typeface="Arial" panose="020B0604020202020204" pitchFamily="34" charset="0"/>
              </a:rPr>
              <a:t>Mathematical </a:t>
            </a:r>
            <a:r>
              <a:rPr lang="it-IT" sz="1900" dirty="0" err="1">
                <a:latin typeface="Arial" panose="020B0604020202020204" pitchFamily="34" charset="0"/>
                <a:cs typeface="Arial" panose="020B0604020202020204" pitchFamily="34" charset="0"/>
              </a:rPr>
              <a:t>process</a:t>
            </a:r>
            <a:r>
              <a:rPr lang="it-IT" sz="1900" dirty="0">
                <a:latin typeface="Arial" panose="020B0604020202020204" pitchFamily="34" charset="0"/>
                <a:cs typeface="Arial" panose="020B0604020202020204" pitchFamily="34" charset="0"/>
              </a:rPr>
              <a:t> or </a:t>
            </a:r>
            <a:r>
              <a:rPr lang="it-IT" sz="1900" dirty="0" err="1">
                <a:latin typeface="Arial" panose="020B0604020202020204" pitchFamily="34" charset="0"/>
                <a:cs typeface="Arial" panose="020B0604020202020204" pitchFamily="34" charset="0"/>
              </a:rPr>
              <a:t>method</a:t>
            </a:r>
            <a:r>
              <a:rPr lang="it-IT" sz="1900" dirty="0">
                <a:latin typeface="Arial" panose="020B0604020202020204" pitchFamily="34" charset="0"/>
                <a:cs typeface="Arial" panose="020B0604020202020204" pitchFamily="34" charset="0"/>
              </a:rPr>
              <a:t> </a:t>
            </a:r>
            <a:r>
              <a:rPr lang="it-IT" sz="1900" dirty="0" err="1">
                <a:latin typeface="Arial" panose="020B0604020202020204" pitchFamily="34" charset="0"/>
                <a:cs typeface="Arial" panose="020B0604020202020204" pitchFamily="34" charset="0"/>
              </a:rPr>
              <a:t>that</a:t>
            </a:r>
            <a:r>
              <a:rPr lang="it-IT" sz="1900" dirty="0">
                <a:latin typeface="Arial" panose="020B0604020202020204" pitchFamily="34" charset="0"/>
                <a:cs typeface="Arial" panose="020B0604020202020204" pitchFamily="34" charset="0"/>
              </a:rPr>
              <a:t> </a:t>
            </a:r>
            <a:r>
              <a:rPr lang="it-IT" sz="1900" dirty="0" err="1">
                <a:latin typeface="Arial" panose="020B0604020202020204" pitchFamily="34" charset="0"/>
                <a:cs typeface="Arial" panose="020B0604020202020204" pitchFamily="34" charset="0"/>
              </a:rPr>
              <a:t>transforms</a:t>
            </a:r>
            <a:r>
              <a:rPr lang="it-IT" sz="1900" dirty="0">
                <a:latin typeface="Arial" panose="020B0604020202020204" pitchFamily="34" charset="0"/>
                <a:cs typeface="Arial" panose="020B0604020202020204" pitchFamily="34" charset="0"/>
              </a:rPr>
              <a:t> a </a:t>
            </a:r>
            <a:r>
              <a:rPr lang="it-IT" sz="1900" dirty="0" err="1">
                <a:latin typeface="Arial" panose="020B0604020202020204" pitchFamily="34" charset="0"/>
                <a:cs typeface="Arial" panose="020B0604020202020204" pitchFamily="34" charset="0"/>
              </a:rPr>
              <a:t>plain</a:t>
            </a:r>
            <a:r>
              <a:rPr lang="it-IT" sz="1900" dirty="0">
                <a:latin typeface="Arial" panose="020B0604020202020204" pitchFamily="34" charset="0"/>
                <a:cs typeface="Arial" panose="020B0604020202020204" pitchFamily="34" charset="0"/>
              </a:rPr>
              <a:t> text </a:t>
            </a:r>
            <a:r>
              <a:rPr lang="it-IT" sz="1900" dirty="0" err="1">
                <a:latin typeface="Arial" panose="020B0604020202020204" pitchFamily="34" charset="0"/>
                <a:cs typeface="Arial" panose="020B0604020202020204" pitchFamily="34" charset="0"/>
              </a:rPr>
              <a:t>into</a:t>
            </a:r>
            <a:r>
              <a:rPr lang="it-IT" sz="1900" dirty="0">
                <a:latin typeface="Arial" panose="020B0604020202020204" pitchFamily="34" charset="0"/>
                <a:cs typeface="Arial" panose="020B0604020202020204" pitchFamily="34" charset="0"/>
              </a:rPr>
              <a:t> a non-</a:t>
            </a:r>
            <a:r>
              <a:rPr lang="it-IT" sz="1900" dirty="0" err="1">
                <a:latin typeface="Arial" panose="020B0604020202020204" pitchFamily="34" charset="0"/>
                <a:cs typeface="Arial" panose="020B0604020202020204" pitchFamily="34" charset="0"/>
              </a:rPr>
              <a:t>readable</a:t>
            </a:r>
            <a:r>
              <a:rPr lang="it-IT" sz="1900" dirty="0">
                <a:latin typeface="Arial" panose="020B0604020202020204" pitchFamily="34" charset="0"/>
                <a:cs typeface="Arial" panose="020B0604020202020204" pitchFamily="34" charset="0"/>
              </a:rPr>
              <a:t> text</a:t>
            </a:r>
          </a:p>
        </p:txBody>
      </p:sp>
      <p:sp>
        <p:nvSpPr>
          <p:cNvPr id="16" name="Text Box 4"/>
          <p:cNvSpPr txBox="1">
            <a:spLocks noChangeArrowheads="1"/>
          </p:cNvSpPr>
          <p:nvPr/>
        </p:nvSpPr>
        <p:spPr bwMode="auto">
          <a:xfrm>
            <a:off x="1666875" y="1292580"/>
            <a:ext cx="2071688" cy="430213"/>
          </a:xfrm>
          <a:prstGeom prst="rect">
            <a:avLst/>
          </a:prstGeom>
          <a:noFill/>
          <a:ln w="9525">
            <a:noFill/>
            <a:miter lim="800000"/>
            <a:headEnd/>
            <a:tailEnd/>
          </a:ln>
          <a:effectLst/>
        </p:spPr>
        <p:txBody>
          <a:bodyPr>
            <a:spAutoFit/>
          </a:bodyPr>
          <a:lstStyle/>
          <a:p>
            <a:pPr algn="ctr">
              <a:spcBef>
                <a:spcPct val="50000"/>
              </a:spcBef>
              <a:defRPr/>
            </a:pPr>
            <a:r>
              <a:rPr lang="en-US" sz="2200"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ALGORITHM</a:t>
            </a:r>
            <a:endParaRPr lang="it-IT" sz="2200"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7" name="Line 5"/>
          <p:cNvSpPr>
            <a:spLocks noChangeShapeType="1"/>
          </p:cNvSpPr>
          <p:nvPr/>
        </p:nvSpPr>
        <p:spPr bwMode="auto">
          <a:xfrm>
            <a:off x="3657600" y="1521179"/>
            <a:ext cx="533400" cy="0"/>
          </a:xfrm>
          <a:prstGeom prst="line">
            <a:avLst/>
          </a:prstGeom>
          <a:noFill/>
          <a:ln w="57150">
            <a:solidFill>
              <a:schemeClr val="tx1"/>
            </a:solidFill>
            <a:round/>
            <a:headEnd/>
            <a:tailEnd type="triangle" w="med" len="med"/>
          </a:ln>
        </p:spPr>
        <p:txBody>
          <a:bodyPr/>
          <a:lstStyle/>
          <a:p>
            <a:endParaRPr lang="it-IT">
              <a:latin typeface="Arial" panose="020B0604020202020204" pitchFamily="34" charset="0"/>
              <a:cs typeface="Arial" panose="020B0604020202020204" pitchFamily="34" charset="0"/>
            </a:endParaRPr>
          </a:p>
        </p:txBody>
      </p:sp>
      <p:grpSp>
        <p:nvGrpSpPr>
          <p:cNvPr id="30" name="Gruppo 11">
            <a:extLst>
              <a:ext uri="{FF2B5EF4-FFF2-40B4-BE49-F238E27FC236}">
                <a16:creationId xmlns:a16="http://schemas.microsoft.com/office/drawing/2014/main" id="{F8725888-1493-9646-95D4-088E98D871F1}"/>
              </a:ext>
            </a:extLst>
          </p:cNvPr>
          <p:cNvGrpSpPr>
            <a:grpSpLocks/>
          </p:cNvGrpSpPr>
          <p:nvPr/>
        </p:nvGrpSpPr>
        <p:grpSpPr bwMode="auto">
          <a:xfrm>
            <a:off x="2592279" y="2802971"/>
            <a:ext cx="6553200" cy="3906837"/>
            <a:chOff x="1143000" y="2798852"/>
            <a:chExt cx="6553200" cy="3906748"/>
          </a:xfrm>
        </p:grpSpPr>
        <p:pic>
          <p:nvPicPr>
            <p:cNvPr id="31" name="Picture 6">
              <a:extLst>
                <a:ext uri="{FF2B5EF4-FFF2-40B4-BE49-F238E27FC236}">
                  <a16:creationId xmlns:a16="http://schemas.microsoft.com/office/drawing/2014/main" id="{81238E02-8600-9B4D-A890-6B7DA5D0C02A}"/>
                </a:ext>
              </a:extLst>
            </p:cNvPr>
            <p:cNvPicPr>
              <a:picLocks noChangeAspect="1" noChangeArrowheads="1"/>
            </p:cNvPicPr>
            <p:nvPr/>
          </p:nvPicPr>
          <p:blipFill>
            <a:blip r:embed="rId2" cstate="print"/>
            <a:srcRect/>
            <a:stretch>
              <a:fillRect/>
            </a:stretch>
          </p:blipFill>
          <p:spPr bwMode="auto">
            <a:xfrm>
              <a:off x="1219200" y="2835275"/>
              <a:ext cx="6264275" cy="3870325"/>
            </a:xfrm>
            <a:prstGeom prst="rect">
              <a:avLst/>
            </a:prstGeom>
            <a:noFill/>
            <a:ln w="9525">
              <a:noFill/>
              <a:miter lim="800000"/>
              <a:headEnd/>
              <a:tailEnd/>
            </a:ln>
          </p:spPr>
        </p:pic>
        <p:sp>
          <p:nvSpPr>
            <p:cNvPr id="32" name="Text Box 7">
              <a:extLst>
                <a:ext uri="{FF2B5EF4-FFF2-40B4-BE49-F238E27FC236}">
                  <a16:creationId xmlns:a16="http://schemas.microsoft.com/office/drawing/2014/main" id="{9462D655-EAF4-A740-9B4E-55143A1EFC91}"/>
                </a:ext>
              </a:extLst>
            </p:cNvPr>
            <p:cNvSpPr txBox="1">
              <a:spLocks noChangeArrowheads="1"/>
            </p:cNvSpPr>
            <p:nvPr/>
          </p:nvSpPr>
          <p:spPr bwMode="auto">
            <a:xfrm>
              <a:off x="5638800" y="2819400"/>
              <a:ext cx="2057400" cy="457200"/>
            </a:xfrm>
            <a:prstGeom prst="rect">
              <a:avLst/>
            </a:prstGeom>
            <a:noFill/>
            <a:ln w="9525">
              <a:noFill/>
              <a:miter lim="800000"/>
              <a:headEnd/>
              <a:tailEnd/>
            </a:ln>
          </p:spPr>
          <p:txBody>
            <a:bodyPr>
              <a:spAutoFit/>
            </a:bodyPr>
            <a:lstStyle/>
            <a:p>
              <a:pPr>
                <a:spcBef>
                  <a:spcPct val="50000"/>
                </a:spcBef>
              </a:pPr>
              <a:r>
                <a:rPr lang="en-US">
                  <a:solidFill>
                    <a:srgbClr val="000000"/>
                  </a:solidFill>
                </a:rPr>
                <a:t>c=E(m,k</a:t>
              </a:r>
              <a:r>
                <a:rPr lang="en-US" baseline="-25000">
                  <a:solidFill>
                    <a:srgbClr val="000000"/>
                  </a:solidFill>
                </a:rPr>
                <a:t>1</a:t>
              </a:r>
              <a:r>
                <a:rPr lang="en-US">
                  <a:solidFill>
                    <a:srgbClr val="000000"/>
                  </a:solidFill>
                </a:rPr>
                <a:t>)</a:t>
              </a:r>
              <a:endParaRPr lang="it-IT">
                <a:solidFill>
                  <a:srgbClr val="000000"/>
                </a:solidFill>
              </a:endParaRPr>
            </a:p>
          </p:txBody>
        </p:sp>
        <p:sp>
          <p:nvSpPr>
            <p:cNvPr id="33" name="Text Box 8">
              <a:extLst>
                <a:ext uri="{FF2B5EF4-FFF2-40B4-BE49-F238E27FC236}">
                  <a16:creationId xmlns:a16="http://schemas.microsoft.com/office/drawing/2014/main" id="{16C2BD66-90F3-5B4B-B387-299CCD1AA5A2}"/>
                </a:ext>
              </a:extLst>
            </p:cNvPr>
            <p:cNvSpPr txBox="1">
              <a:spLocks noChangeArrowheads="1"/>
            </p:cNvSpPr>
            <p:nvPr/>
          </p:nvSpPr>
          <p:spPr bwMode="auto">
            <a:xfrm>
              <a:off x="1143000" y="2798852"/>
              <a:ext cx="2057400" cy="369324"/>
            </a:xfrm>
            <a:prstGeom prst="rect">
              <a:avLst/>
            </a:prstGeom>
            <a:noFill/>
            <a:ln w="9525">
              <a:noFill/>
              <a:miter lim="800000"/>
              <a:headEnd/>
              <a:tailEnd/>
            </a:ln>
          </p:spPr>
          <p:txBody>
            <a:bodyPr>
              <a:spAutoFit/>
            </a:bodyPr>
            <a:lstStyle/>
            <a:p>
              <a:pPr>
                <a:spcBef>
                  <a:spcPct val="50000"/>
                </a:spcBef>
              </a:pPr>
              <a:r>
                <a:rPr lang="en-US" dirty="0">
                  <a:solidFill>
                    <a:srgbClr val="000000"/>
                  </a:solidFill>
                </a:rPr>
                <a:t>m=D(c,k</a:t>
              </a:r>
              <a:r>
                <a:rPr lang="en-US" baseline="-25000" dirty="0">
                  <a:solidFill>
                    <a:srgbClr val="000000"/>
                  </a:solidFill>
                </a:rPr>
                <a:t>2</a:t>
              </a:r>
              <a:r>
                <a:rPr lang="en-US" dirty="0">
                  <a:solidFill>
                    <a:srgbClr val="000000"/>
                  </a:solidFill>
                </a:rPr>
                <a:t>)</a:t>
              </a:r>
              <a:endParaRPr lang="it-IT" dirty="0">
                <a:solidFill>
                  <a:srgbClr val="000000"/>
                </a:solidFill>
              </a:endParaRPr>
            </a:p>
          </p:txBody>
        </p:sp>
        <p:sp>
          <p:nvSpPr>
            <p:cNvPr id="34" name="Text Box 9">
              <a:extLst>
                <a:ext uri="{FF2B5EF4-FFF2-40B4-BE49-F238E27FC236}">
                  <a16:creationId xmlns:a16="http://schemas.microsoft.com/office/drawing/2014/main" id="{74F624A2-7F23-3C4E-A782-C6FDD640E5D8}"/>
                </a:ext>
              </a:extLst>
            </p:cNvPr>
            <p:cNvSpPr txBox="1">
              <a:spLocks noChangeArrowheads="1"/>
            </p:cNvSpPr>
            <p:nvPr/>
          </p:nvSpPr>
          <p:spPr bwMode="auto">
            <a:xfrm>
              <a:off x="4694328" y="2837428"/>
              <a:ext cx="685800" cy="457200"/>
            </a:xfrm>
            <a:prstGeom prst="rect">
              <a:avLst/>
            </a:prstGeom>
            <a:noFill/>
            <a:ln w="9525">
              <a:noFill/>
              <a:miter lim="800000"/>
              <a:headEnd/>
              <a:tailEnd/>
            </a:ln>
          </p:spPr>
          <p:txBody>
            <a:bodyPr>
              <a:spAutoFit/>
            </a:bodyPr>
            <a:lstStyle/>
            <a:p>
              <a:pPr>
                <a:spcBef>
                  <a:spcPct val="50000"/>
                </a:spcBef>
              </a:pPr>
              <a:r>
                <a:rPr lang="en-US">
                  <a:solidFill>
                    <a:srgbClr val="000000"/>
                  </a:solidFill>
                </a:rPr>
                <a:t>k</a:t>
              </a:r>
              <a:r>
                <a:rPr lang="en-US" baseline="-25000">
                  <a:solidFill>
                    <a:srgbClr val="000000"/>
                  </a:solidFill>
                </a:rPr>
                <a:t>1</a:t>
              </a:r>
              <a:endParaRPr lang="it-IT" baseline="-25000">
                <a:solidFill>
                  <a:srgbClr val="000000"/>
                </a:solidFill>
              </a:endParaRPr>
            </a:p>
          </p:txBody>
        </p:sp>
        <p:sp>
          <p:nvSpPr>
            <p:cNvPr id="35" name="Text Box 10">
              <a:extLst>
                <a:ext uri="{FF2B5EF4-FFF2-40B4-BE49-F238E27FC236}">
                  <a16:creationId xmlns:a16="http://schemas.microsoft.com/office/drawing/2014/main" id="{0FD97954-ADF0-7041-BAA7-40DBF2403D8D}"/>
                </a:ext>
              </a:extLst>
            </p:cNvPr>
            <p:cNvSpPr txBox="1">
              <a:spLocks noChangeArrowheads="1"/>
            </p:cNvSpPr>
            <p:nvPr/>
          </p:nvSpPr>
          <p:spPr bwMode="auto">
            <a:xfrm>
              <a:off x="3276600" y="3927296"/>
              <a:ext cx="685800" cy="457200"/>
            </a:xfrm>
            <a:prstGeom prst="rect">
              <a:avLst/>
            </a:prstGeom>
            <a:noFill/>
            <a:ln w="9525">
              <a:noFill/>
              <a:miter lim="800000"/>
              <a:headEnd/>
              <a:tailEnd/>
            </a:ln>
          </p:spPr>
          <p:txBody>
            <a:bodyPr>
              <a:spAutoFit/>
            </a:bodyPr>
            <a:lstStyle/>
            <a:p>
              <a:pPr>
                <a:spcBef>
                  <a:spcPct val="50000"/>
                </a:spcBef>
              </a:pPr>
              <a:r>
                <a:rPr lang="en-US">
                  <a:solidFill>
                    <a:srgbClr val="000000"/>
                  </a:solidFill>
                </a:rPr>
                <a:t>k</a:t>
              </a:r>
              <a:r>
                <a:rPr lang="en-US" baseline="-25000">
                  <a:solidFill>
                    <a:srgbClr val="000000"/>
                  </a:solidFill>
                </a:rPr>
                <a:t>2</a:t>
              </a:r>
              <a:endParaRPr lang="it-IT" baseline="-25000">
                <a:solidFill>
                  <a:srgbClr val="000000"/>
                </a:solidFill>
              </a:endParaRPr>
            </a:p>
          </p:txBody>
        </p:sp>
      </p:grpSp>
      <p:sp>
        <p:nvSpPr>
          <p:cNvPr id="36" name="CasellaDiTesto 2">
            <a:extLst>
              <a:ext uri="{FF2B5EF4-FFF2-40B4-BE49-F238E27FC236}">
                <a16:creationId xmlns:a16="http://schemas.microsoft.com/office/drawing/2014/main" id="{2C13021D-47D3-1348-A7F5-9FEC5AE960E8}"/>
              </a:ext>
            </a:extLst>
          </p:cNvPr>
          <p:cNvSpPr txBox="1"/>
          <p:nvPr/>
        </p:nvSpPr>
        <p:spPr>
          <a:xfrm>
            <a:off x="2372323" y="3376764"/>
            <a:ext cx="1030110" cy="492443"/>
          </a:xfrm>
          <a:prstGeom prst="rect">
            <a:avLst/>
          </a:prstGeom>
          <a:solidFill>
            <a:srgbClr val="FFFFFF"/>
          </a:solidFill>
        </p:spPr>
        <p:txBody>
          <a:bodyPr wrap="square" rtlCol="0">
            <a:spAutoFit/>
          </a:bodyPr>
          <a:lstStyle/>
          <a:p>
            <a:pPr algn="ctr"/>
            <a:r>
              <a:rPr lang="it-IT" sz="1300" dirty="0" err="1"/>
              <a:t>Original</a:t>
            </a:r>
            <a:r>
              <a:rPr lang="it-IT" sz="1300" dirty="0"/>
              <a:t> text (</a:t>
            </a:r>
            <a:r>
              <a:rPr lang="it-IT" sz="1300" dirty="0" err="1"/>
              <a:t>plain</a:t>
            </a:r>
            <a:r>
              <a:rPr lang="it-IT" sz="1300" dirty="0"/>
              <a:t>)</a:t>
            </a:r>
          </a:p>
        </p:txBody>
      </p:sp>
      <p:sp>
        <p:nvSpPr>
          <p:cNvPr id="37" name="CasellaDiTesto 17">
            <a:extLst>
              <a:ext uri="{FF2B5EF4-FFF2-40B4-BE49-F238E27FC236}">
                <a16:creationId xmlns:a16="http://schemas.microsoft.com/office/drawing/2014/main" id="{39CDF454-3C79-2349-AFD2-ADDFF74EA65B}"/>
              </a:ext>
            </a:extLst>
          </p:cNvPr>
          <p:cNvSpPr txBox="1"/>
          <p:nvPr/>
        </p:nvSpPr>
        <p:spPr>
          <a:xfrm>
            <a:off x="2329988" y="5603497"/>
            <a:ext cx="1083734" cy="492443"/>
          </a:xfrm>
          <a:prstGeom prst="rect">
            <a:avLst/>
          </a:prstGeom>
          <a:solidFill>
            <a:srgbClr val="FFFFFF"/>
          </a:solidFill>
        </p:spPr>
        <p:txBody>
          <a:bodyPr wrap="square" rtlCol="0">
            <a:spAutoFit/>
          </a:bodyPr>
          <a:lstStyle/>
          <a:p>
            <a:pPr algn="ctr"/>
            <a:r>
              <a:rPr lang="it-IT" sz="1300" dirty="0" err="1"/>
              <a:t>Original</a:t>
            </a:r>
            <a:r>
              <a:rPr lang="it-IT" sz="1300" dirty="0"/>
              <a:t> text (</a:t>
            </a:r>
            <a:r>
              <a:rPr lang="it-IT" sz="1300" dirty="0" err="1"/>
              <a:t>plain</a:t>
            </a:r>
            <a:r>
              <a:rPr lang="it-IT" sz="1300" dirty="0"/>
              <a:t>)</a:t>
            </a:r>
          </a:p>
        </p:txBody>
      </p:sp>
      <p:sp>
        <p:nvSpPr>
          <p:cNvPr id="38" name="CasellaDiTesto 18">
            <a:extLst>
              <a:ext uri="{FF2B5EF4-FFF2-40B4-BE49-F238E27FC236}">
                <a16:creationId xmlns:a16="http://schemas.microsoft.com/office/drawing/2014/main" id="{F24E3018-E4D4-0346-AE8A-30293D42D32D}"/>
              </a:ext>
            </a:extLst>
          </p:cNvPr>
          <p:cNvSpPr txBox="1"/>
          <p:nvPr/>
        </p:nvSpPr>
        <p:spPr>
          <a:xfrm>
            <a:off x="8095789" y="5628896"/>
            <a:ext cx="917222" cy="492443"/>
          </a:xfrm>
          <a:prstGeom prst="rect">
            <a:avLst/>
          </a:prstGeom>
          <a:solidFill>
            <a:srgbClr val="FFFFFF"/>
          </a:solidFill>
        </p:spPr>
        <p:txBody>
          <a:bodyPr wrap="square" rtlCol="0">
            <a:spAutoFit/>
          </a:bodyPr>
          <a:lstStyle/>
          <a:p>
            <a:pPr algn="ctr"/>
            <a:r>
              <a:rPr lang="it-IT" sz="1300" dirty="0" err="1"/>
              <a:t>Coded</a:t>
            </a:r>
            <a:r>
              <a:rPr lang="it-IT" sz="1300" dirty="0"/>
              <a:t> text </a:t>
            </a:r>
          </a:p>
        </p:txBody>
      </p:sp>
      <p:sp>
        <p:nvSpPr>
          <p:cNvPr id="39" name="CasellaDiTesto 19">
            <a:extLst>
              <a:ext uri="{FF2B5EF4-FFF2-40B4-BE49-F238E27FC236}">
                <a16:creationId xmlns:a16="http://schemas.microsoft.com/office/drawing/2014/main" id="{3959103D-B367-0249-964E-D8448BE80501}"/>
              </a:ext>
            </a:extLst>
          </p:cNvPr>
          <p:cNvSpPr txBox="1"/>
          <p:nvPr/>
        </p:nvSpPr>
        <p:spPr>
          <a:xfrm>
            <a:off x="8022410" y="3396518"/>
            <a:ext cx="917222" cy="492443"/>
          </a:xfrm>
          <a:prstGeom prst="rect">
            <a:avLst/>
          </a:prstGeom>
          <a:solidFill>
            <a:srgbClr val="FFFFFF"/>
          </a:solidFill>
        </p:spPr>
        <p:txBody>
          <a:bodyPr wrap="square" rtlCol="0">
            <a:spAutoFit/>
          </a:bodyPr>
          <a:lstStyle/>
          <a:p>
            <a:pPr algn="ctr"/>
            <a:r>
              <a:rPr lang="it-IT" sz="1300" dirty="0" err="1"/>
              <a:t>Coded</a:t>
            </a:r>
            <a:r>
              <a:rPr lang="it-IT" sz="1300" dirty="0"/>
              <a:t> text </a:t>
            </a:r>
          </a:p>
        </p:txBody>
      </p:sp>
      <p:sp>
        <p:nvSpPr>
          <p:cNvPr id="40" name="CasellaDiTesto 20">
            <a:extLst>
              <a:ext uri="{FF2B5EF4-FFF2-40B4-BE49-F238E27FC236}">
                <a16:creationId xmlns:a16="http://schemas.microsoft.com/office/drawing/2014/main" id="{6FA486B3-DA40-E941-80E2-AEF2FB984272}"/>
              </a:ext>
            </a:extLst>
          </p:cNvPr>
          <p:cNvSpPr txBox="1"/>
          <p:nvPr/>
        </p:nvSpPr>
        <p:spPr>
          <a:xfrm>
            <a:off x="3681834" y="3444497"/>
            <a:ext cx="1030110" cy="492443"/>
          </a:xfrm>
          <a:prstGeom prst="rect">
            <a:avLst/>
          </a:prstGeom>
          <a:solidFill>
            <a:srgbClr val="FFFFFF"/>
          </a:solidFill>
        </p:spPr>
        <p:txBody>
          <a:bodyPr wrap="square" rtlCol="0">
            <a:spAutoFit/>
          </a:bodyPr>
          <a:lstStyle/>
          <a:p>
            <a:pPr algn="ctr"/>
            <a:r>
              <a:rPr lang="it-IT" sz="1300" dirty="0" err="1"/>
              <a:t>Alphabetic</a:t>
            </a:r>
            <a:r>
              <a:rPr lang="it-IT" sz="1300" dirty="0"/>
              <a:t> text m</a:t>
            </a:r>
          </a:p>
        </p:txBody>
      </p:sp>
      <p:sp>
        <p:nvSpPr>
          <p:cNvPr id="41" name="CasellaDiTesto 21">
            <a:extLst>
              <a:ext uri="{FF2B5EF4-FFF2-40B4-BE49-F238E27FC236}">
                <a16:creationId xmlns:a16="http://schemas.microsoft.com/office/drawing/2014/main" id="{14FC7F33-9E76-2E47-980F-018F2567A6B2}"/>
              </a:ext>
            </a:extLst>
          </p:cNvPr>
          <p:cNvSpPr txBox="1"/>
          <p:nvPr/>
        </p:nvSpPr>
        <p:spPr>
          <a:xfrm>
            <a:off x="6698790" y="3469896"/>
            <a:ext cx="1030110" cy="492443"/>
          </a:xfrm>
          <a:prstGeom prst="rect">
            <a:avLst/>
          </a:prstGeom>
          <a:solidFill>
            <a:srgbClr val="FFFFFF"/>
          </a:solidFill>
        </p:spPr>
        <p:txBody>
          <a:bodyPr wrap="square" rtlCol="0">
            <a:spAutoFit/>
          </a:bodyPr>
          <a:lstStyle/>
          <a:p>
            <a:pPr algn="ctr"/>
            <a:r>
              <a:rPr lang="it-IT" sz="1300" dirty="0" err="1"/>
              <a:t>Alphabetic</a:t>
            </a:r>
            <a:r>
              <a:rPr lang="it-IT" sz="1300" dirty="0"/>
              <a:t> text c</a:t>
            </a:r>
          </a:p>
        </p:txBody>
      </p:sp>
      <p:sp>
        <p:nvSpPr>
          <p:cNvPr id="42" name="CasellaDiTesto 22">
            <a:extLst>
              <a:ext uri="{FF2B5EF4-FFF2-40B4-BE49-F238E27FC236}">
                <a16:creationId xmlns:a16="http://schemas.microsoft.com/office/drawing/2014/main" id="{6597CEC2-736F-E844-99AC-599E44B64BF5}"/>
              </a:ext>
            </a:extLst>
          </p:cNvPr>
          <p:cNvSpPr txBox="1"/>
          <p:nvPr/>
        </p:nvSpPr>
        <p:spPr>
          <a:xfrm>
            <a:off x="5259456" y="2961897"/>
            <a:ext cx="838198" cy="492443"/>
          </a:xfrm>
          <a:prstGeom prst="rect">
            <a:avLst/>
          </a:prstGeom>
          <a:solidFill>
            <a:srgbClr val="FFFFFF"/>
          </a:solidFill>
        </p:spPr>
        <p:txBody>
          <a:bodyPr wrap="square" rtlCol="0">
            <a:spAutoFit/>
          </a:bodyPr>
          <a:lstStyle/>
          <a:p>
            <a:pPr algn="ctr"/>
            <a:r>
              <a:rPr lang="it-IT" sz="1300" dirty="0" err="1"/>
              <a:t>Encrypt</a:t>
            </a:r>
            <a:r>
              <a:rPr lang="it-IT" sz="1300" dirty="0"/>
              <a:t> E</a:t>
            </a:r>
          </a:p>
        </p:txBody>
      </p:sp>
      <p:sp>
        <p:nvSpPr>
          <p:cNvPr id="43" name="CasellaDiTesto 23">
            <a:extLst>
              <a:ext uri="{FF2B5EF4-FFF2-40B4-BE49-F238E27FC236}">
                <a16:creationId xmlns:a16="http://schemas.microsoft.com/office/drawing/2014/main" id="{6E08C4D0-8A97-8D4F-A111-A236CC503F30}"/>
              </a:ext>
            </a:extLst>
          </p:cNvPr>
          <p:cNvSpPr txBox="1"/>
          <p:nvPr/>
        </p:nvSpPr>
        <p:spPr>
          <a:xfrm>
            <a:off x="5327190" y="3918632"/>
            <a:ext cx="841020" cy="492443"/>
          </a:xfrm>
          <a:prstGeom prst="rect">
            <a:avLst/>
          </a:prstGeom>
          <a:solidFill>
            <a:srgbClr val="FFFFFF"/>
          </a:solidFill>
        </p:spPr>
        <p:txBody>
          <a:bodyPr wrap="square" rtlCol="0">
            <a:spAutoFit/>
          </a:bodyPr>
          <a:lstStyle/>
          <a:p>
            <a:pPr algn="ctr"/>
            <a:r>
              <a:rPr lang="it-IT" sz="1300" dirty="0" err="1"/>
              <a:t>Decrypt</a:t>
            </a:r>
            <a:r>
              <a:rPr lang="it-IT" sz="1300" dirty="0"/>
              <a:t> D</a:t>
            </a:r>
          </a:p>
        </p:txBody>
      </p:sp>
      <p:sp>
        <p:nvSpPr>
          <p:cNvPr id="44" name="CasellaDiTesto 24">
            <a:extLst>
              <a:ext uri="{FF2B5EF4-FFF2-40B4-BE49-F238E27FC236}">
                <a16:creationId xmlns:a16="http://schemas.microsoft.com/office/drawing/2014/main" id="{54874352-8EB2-E14E-8EFC-51D4FFD806F4}"/>
              </a:ext>
            </a:extLst>
          </p:cNvPr>
          <p:cNvSpPr txBox="1"/>
          <p:nvPr/>
        </p:nvSpPr>
        <p:spPr>
          <a:xfrm>
            <a:off x="5267925" y="6103030"/>
            <a:ext cx="1030110" cy="492443"/>
          </a:xfrm>
          <a:prstGeom prst="rect">
            <a:avLst/>
          </a:prstGeom>
          <a:solidFill>
            <a:srgbClr val="FFFFFF"/>
          </a:solidFill>
        </p:spPr>
        <p:txBody>
          <a:bodyPr wrap="square" rtlCol="0">
            <a:spAutoFit/>
          </a:bodyPr>
          <a:lstStyle/>
          <a:p>
            <a:pPr algn="ctr"/>
            <a:r>
              <a:rPr lang="it-IT" sz="1300" dirty="0" err="1"/>
              <a:t>Dencode</a:t>
            </a:r>
            <a:r>
              <a:rPr lang="it-IT" sz="1300" dirty="0"/>
              <a:t> D’</a:t>
            </a:r>
          </a:p>
        </p:txBody>
      </p:sp>
      <p:sp>
        <p:nvSpPr>
          <p:cNvPr id="45" name="CasellaDiTesto 25">
            <a:extLst>
              <a:ext uri="{FF2B5EF4-FFF2-40B4-BE49-F238E27FC236}">
                <a16:creationId xmlns:a16="http://schemas.microsoft.com/office/drawing/2014/main" id="{AA8E0674-09D9-5F46-8C3C-335E601C9F1F}"/>
              </a:ext>
            </a:extLst>
          </p:cNvPr>
          <p:cNvSpPr txBox="1"/>
          <p:nvPr/>
        </p:nvSpPr>
        <p:spPr>
          <a:xfrm>
            <a:off x="5293321" y="5168875"/>
            <a:ext cx="888999" cy="492443"/>
          </a:xfrm>
          <a:prstGeom prst="rect">
            <a:avLst/>
          </a:prstGeom>
          <a:solidFill>
            <a:srgbClr val="FFFFFF"/>
          </a:solidFill>
        </p:spPr>
        <p:txBody>
          <a:bodyPr wrap="square" rtlCol="0">
            <a:spAutoFit/>
          </a:bodyPr>
          <a:lstStyle/>
          <a:p>
            <a:pPr algn="ctr"/>
            <a:r>
              <a:rPr lang="it-IT" sz="1300" dirty="0" err="1"/>
              <a:t>Encode</a:t>
            </a:r>
            <a:r>
              <a:rPr lang="it-IT" sz="1300" dirty="0"/>
              <a:t> E’</a:t>
            </a:r>
          </a:p>
        </p:txBody>
      </p:sp>
      <p:sp>
        <p:nvSpPr>
          <p:cNvPr id="46" name="CasellaDiTesto 26">
            <a:extLst>
              <a:ext uri="{FF2B5EF4-FFF2-40B4-BE49-F238E27FC236}">
                <a16:creationId xmlns:a16="http://schemas.microsoft.com/office/drawing/2014/main" id="{96053B9B-20BC-7E4F-933D-76E7B509129C}"/>
              </a:ext>
            </a:extLst>
          </p:cNvPr>
          <p:cNvSpPr txBox="1"/>
          <p:nvPr/>
        </p:nvSpPr>
        <p:spPr>
          <a:xfrm>
            <a:off x="3679011" y="5544231"/>
            <a:ext cx="1030110" cy="692497"/>
          </a:xfrm>
          <a:prstGeom prst="rect">
            <a:avLst/>
          </a:prstGeom>
          <a:solidFill>
            <a:srgbClr val="FFFFFF"/>
          </a:solidFill>
        </p:spPr>
        <p:txBody>
          <a:bodyPr wrap="square" rtlCol="0">
            <a:spAutoFit/>
          </a:bodyPr>
          <a:lstStyle/>
          <a:p>
            <a:pPr algn="ctr"/>
            <a:r>
              <a:rPr lang="it-IT" sz="1300" dirty="0"/>
              <a:t>Digital </a:t>
            </a:r>
            <a:r>
              <a:rPr lang="it-IT" sz="1300" dirty="0" err="1"/>
              <a:t>Alphabetic</a:t>
            </a:r>
            <a:r>
              <a:rPr lang="it-IT" sz="1300" dirty="0"/>
              <a:t> text m’</a:t>
            </a:r>
          </a:p>
        </p:txBody>
      </p:sp>
      <p:sp>
        <p:nvSpPr>
          <p:cNvPr id="47" name="CasellaDiTesto 27">
            <a:extLst>
              <a:ext uri="{FF2B5EF4-FFF2-40B4-BE49-F238E27FC236}">
                <a16:creationId xmlns:a16="http://schemas.microsoft.com/office/drawing/2014/main" id="{7CA46EC1-9E9C-E44C-967A-F4C6C8E9E57B}"/>
              </a:ext>
            </a:extLst>
          </p:cNvPr>
          <p:cNvSpPr txBox="1"/>
          <p:nvPr/>
        </p:nvSpPr>
        <p:spPr>
          <a:xfrm>
            <a:off x="6724188" y="5541409"/>
            <a:ext cx="1030110" cy="692497"/>
          </a:xfrm>
          <a:prstGeom prst="rect">
            <a:avLst/>
          </a:prstGeom>
          <a:solidFill>
            <a:srgbClr val="FFFFFF"/>
          </a:solidFill>
        </p:spPr>
        <p:txBody>
          <a:bodyPr wrap="square" rtlCol="0">
            <a:spAutoFit/>
          </a:bodyPr>
          <a:lstStyle/>
          <a:p>
            <a:pPr algn="ctr"/>
            <a:r>
              <a:rPr lang="it-IT" sz="1300" dirty="0"/>
              <a:t>Digital </a:t>
            </a:r>
            <a:r>
              <a:rPr lang="it-IT" sz="1300" dirty="0" err="1"/>
              <a:t>Alphabetic</a:t>
            </a:r>
            <a:r>
              <a:rPr lang="it-IT" sz="1300" dirty="0"/>
              <a:t> text c’</a:t>
            </a:r>
          </a:p>
        </p:txBody>
      </p:sp>
      <p:sp>
        <p:nvSpPr>
          <p:cNvPr id="2" name="Rectangle 1">
            <a:extLst>
              <a:ext uri="{FF2B5EF4-FFF2-40B4-BE49-F238E27FC236}">
                <a16:creationId xmlns:a16="http://schemas.microsoft.com/office/drawing/2014/main" id="{EA7F40C9-7086-CE89-C697-971A5A0BDF77}"/>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FFE02342-BAFC-80E0-AADD-996193A6E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4793CB-3283-BE0A-F4BD-DABFDEF56F15}"/>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CRYPTOGRAPHY ARCHITECTURE</a:t>
            </a:r>
            <a:endParaRPr lang="en-GB" sz="2400" b="1" dirty="0">
              <a:solidFill>
                <a:schemeClr val="bg1"/>
              </a:solidFill>
              <a:latin typeface="+mj-lt"/>
            </a:endParaRPr>
          </a:p>
        </p:txBody>
      </p:sp>
    </p:spTree>
    <p:extLst>
      <p:ext uri="{BB962C8B-B14F-4D97-AF65-F5344CB8AC3E}">
        <p14:creationId xmlns:p14="http://schemas.microsoft.com/office/powerpoint/2010/main" val="43075763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3"/>
          <p:cNvSpPr txBox="1">
            <a:spLocks noChangeArrowheads="1"/>
          </p:cNvSpPr>
          <p:nvPr/>
        </p:nvSpPr>
        <p:spPr bwMode="auto">
          <a:xfrm>
            <a:off x="343929" y="1949755"/>
            <a:ext cx="11511740" cy="2585323"/>
          </a:xfrm>
          <a:prstGeom prst="rect">
            <a:avLst/>
          </a:prstGeom>
          <a:noFill/>
          <a:ln w="9525">
            <a:noFill/>
            <a:miter lim="800000"/>
            <a:headEnd/>
            <a:tailEnd/>
          </a:ln>
        </p:spPr>
        <p:txBody>
          <a:bodyPr wrap="square">
            <a:spAutoFit/>
          </a:bodyPr>
          <a:lstStyle/>
          <a:p>
            <a:pPr marL="571500" indent="-571500" algn="just">
              <a:spcBef>
                <a:spcPct val="50000"/>
              </a:spcBef>
              <a:buFont typeface="Arial"/>
              <a:buChar char="•"/>
            </a:pPr>
            <a:r>
              <a:rPr lang="it-IT" sz="3600" dirty="0">
                <a:latin typeface="+mj-lt"/>
                <a:cs typeface="Arial" panose="020B0604020202020204" pitchFamily="34" charset="0"/>
              </a:rPr>
              <a:t>The security of a </a:t>
            </a:r>
            <a:r>
              <a:rPr lang="it-IT" sz="3600" dirty="0" err="1">
                <a:latin typeface="+mj-lt"/>
                <a:cs typeface="Arial" panose="020B0604020202020204" pitchFamily="34" charset="0"/>
              </a:rPr>
              <a:t>cryptosystem</a:t>
            </a:r>
            <a:r>
              <a:rPr lang="it-IT" sz="3600" dirty="0">
                <a:latin typeface="+mj-lt"/>
                <a:cs typeface="Arial" panose="020B0604020202020204" pitchFamily="34" charset="0"/>
              </a:rPr>
              <a:t> </a:t>
            </a:r>
            <a:r>
              <a:rPr lang="it-IT" sz="3600" dirty="0" err="1">
                <a:latin typeface="+mj-lt"/>
                <a:cs typeface="Arial" panose="020B0604020202020204" pitchFamily="34" charset="0"/>
              </a:rPr>
              <a:t>should</a:t>
            </a:r>
            <a:r>
              <a:rPr lang="it-IT" sz="3600" dirty="0">
                <a:latin typeface="+mj-lt"/>
                <a:cs typeface="Arial" panose="020B0604020202020204" pitchFamily="34" charset="0"/>
              </a:rPr>
              <a:t> </a:t>
            </a:r>
            <a:r>
              <a:rPr lang="it-IT" sz="3600" dirty="0" err="1">
                <a:latin typeface="+mj-lt"/>
                <a:cs typeface="Arial" panose="020B0604020202020204" pitchFamily="34" charset="0"/>
              </a:rPr>
              <a:t>depend</a:t>
            </a:r>
            <a:r>
              <a:rPr lang="it-IT" sz="3600" dirty="0">
                <a:latin typeface="+mj-lt"/>
                <a:cs typeface="Arial" panose="020B0604020202020204" pitchFamily="34" charset="0"/>
              </a:rPr>
              <a:t> </a:t>
            </a:r>
            <a:r>
              <a:rPr lang="it-IT" sz="3600" dirty="0" err="1">
                <a:latin typeface="+mj-lt"/>
                <a:cs typeface="Arial" panose="020B0604020202020204" pitchFamily="34" charset="0"/>
              </a:rPr>
              <a:t>solely</a:t>
            </a:r>
            <a:r>
              <a:rPr lang="it-IT" sz="3600" dirty="0">
                <a:latin typeface="+mj-lt"/>
                <a:cs typeface="Arial" panose="020B0604020202020204" pitchFamily="34" charset="0"/>
              </a:rPr>
              <a:t> on the </a:t>
            </a:r>
            <a:r>
              <a:rPr lang="it-IT" sz="3600" dirty="0" err="1">
                <a:latin typeface="+mj-lt"/>
                <a:cs typeface="Arial" panose="020B0604020202020204" pitchFamily="34" charset="0"/>
              </a:rPr>
              <a:t>secrecy</a:t>
            </a:r>
            <a:r>
              <a:rPr lang="it-IT" sz="3600" dirty="0">
                <a:latin typeface="+mj-lt"/>
                <a:cs typeface="Arial" panose="020B0604020202020204" pitchFamily="34" charset="0"/>
              </a:rPr>
              <a:t> of the </a:t>
            </a:r>
            <a:r>
              <a:rPr lang="it-IT" sz="3600" dirty="0" err="1">
                <a:latin typeface="+mj-lt"/>
                <a:cs typeface="Arial" panose="020B0604020202020204" pitchFamily="34" charset="0"/>
              </a:rPr>
              <a:t>key</a:t>
            </a:r>
            <a:r>
              <a:rPr lang="it-IT" sz="3600" dirty="0">
                <a:latin typeface="+mj-lt"/>
                <a:cs typeface="Arial" panose="020B0604020202020204" pitchFamily="34" charset="0"/>
              </a:rPr>
              <a:t> and the private </a:t>
            </a:r>
            <a:r>
              <a:rPr lang="it-IT" sz="3600" dirty="0" err="1">
                <a:latin typeface="+mj-lt"/>
                <a:cs typeface="Arial" panose="020B0604020202020204" pitchFamily="34" charset="0"/>
              </a:rPr>
              <a:t>randomizer</a:t>
            </a:r>
            <a:r>
              <a:rPr lang="it-IT" sz="3600" dirty="0">
                <a:latin typeface="+mj-lt"/>
                <a:cs typeface="Arial" panose="020B0604020202020204" pitchFamily="34" charset="0"/>
              </a:rPr>
              <a:t>.</a:t>
            </a:r>
          </a:p>
          <a:p>
            <a:pPr marL="571500" indent="-571500" algn="just">
              <a:spcBef>
                <a:spcPct val="50000"/>
              </a:spcBef>
              <a:buFont typeface="Arial"/>
              <a:buChar char="•"/>
            </a:pPr>
            <a:r>
              <a:rPr lang="it-IT" sz="3600" dirty="0">
                <a:latin typeface="+mj-lt"/>
                <a:cs typeface="Arial" panose="020B0604020202020204" pitchFamily="34" charset="0"/>
              </a:rPr>
              <a:t>A </a:t>
            </a:r>
            <a:r>
              <a:rPr lang="it-IT" sz="3600" dirty="0" err="1">
                <a:latin typeface="+mj-lt"/>
                <a:cs typeface="Arial" panose="020B0604020202020204" pitchFamily="34" charset="0"/>
              </a:rPr>
              <a:t>method</a:t>
            </a:r>
            <a:r>
              <a:rPr lang="it-IT" sz="3600" dirty="0">
                <a:latin typeface="+mj-lt"/>
                <a:cs typeface="Arial" panose="020B0604020202020204" pitchFamily="34" charset="0"/>
              </a:rPr>
              <a:t> of </a:t>
            </a:r>
            <a:r>
              <a:rPr lang="it-IT" sz="3600" dirty="0" err="1">
                <a:latin typeface="+mj-lt"/>
                <a:cs typeface="Arial" panose="020B0604020202020204" pitchFamily="34" charset="0"/>
              </a:rPr>
              <a:t>secretly</a:t>
            </a:r>
            <a:r>
              <a:rPr lang="it-IT" sz="3600" dirty="0">
                <a:latin typeface="+mj-lt"/>
                <a:cs typeface="Arial" panose="020B0604020202020204" pitchFamily="34" charset="0"/>
              </a:rPr>
              <a:t> </a:t>
            </a:r>
            <a:r>
              <a:rPr lang="it-IT" sz="3600" dirty="0" err="1">
                <a:latin typeface="+mj-lt"/>
                <a:cs typeface="Arial" panose="020B0604020202020204" pitchFamily="34" charset="0"/>
              </a:rPr>
              <a:t>coding</a:t>
            </a:r>
            <a:r>
              <a:rPr lang="it-IT" sz="3600" dirty="0">
                <a:latin typeface="+mj-lt"/>
                <a:cs typeface="Arial" panose="020B0604020202020204" pitchFamily="34" charset="0"/>
              </a:rPr>
              <a:t> and </a:t>
            </a:r>
            <a:r>
              <a:rPr lang="it-IT" sz="3600" dirty="0" err="1">
                <a:latin typeface="+mj-lt"/>
                <a:cs typeface="Arial" panose="020B0604020202020204" pitchFamily="34" charset="0"/>
              </a:rPr>
              <a:t>transmitting</a:t>
            </a:r>
            <a:r>
              <a:rPr lang="it-IT" sz="3600" dirty="0">
                <a:latin typeface="+mj-lt"/>
                <a:cs typeface="Arial" panose="020B0604020202020204" pitchFamily="34" charset="0"/>
              </a:rPr>
              <a:t> information </a:t>
            </a:r>
            <a:r>
              <a:rPr lang="it-IT" sz="3600" dirty="0" err="1">
                <a:latin typeface="+mj-lt"/>
                <a:cs typeface="Arial" panose="020B0604020202020204" pitchFamily="34" charset="0"/>
              </a:rPr>
              <a:t>should</a:t>
            </a:r>
            <a:r>
              <a:rPr lang="it-IT" sz="3600" dirty="0">
                <a:latin typeface="+mj-lt"/>
                <a:cs typeface="Arial" panose="020B0604020202020204" pitchFamily="34" charset="0"/>
              </a:rPr>
              <a:t> be </a:t>
            </a:r>
            <a:r>
              <a:rPr lang="it-IT" sz="3600" dirty="0" err="1">
                <a:latin typeface="+mj-lt"/>
                <a:cs typeface="Arial" panose="020B0604020202020204" pitchFamily="34" charset="0"/>
              </a:rPr>
              <a:t>secure</a:t>
            </a:r>
            <a:r>
              <a:rPr lang="it-IT" sz="3600" dirty="0">
                <a:latin typeface="+mj-lt"/>
                <a:cs typeface="Arial" panose="020B0604020202020204" pitchFamily="34" charset="0"/>
              </a:rPr>
              <a:t> </a:t>
            </a:r>
            <a:r>
              <a:rPr lang="it-IT" sz="3600" dirty="0" err="1">
                <a:latin typeface="+mj-lt"/>
                <a:cs typeface="Arial" panose="020B0604020202020204" pitchFamily="34" charset="0"/>
              </a:rPr>
              <a:t>even</a:t>
            </a:r>
            <a:r>
              <a:rPr lang="it-IT" sz="3600" dirty="0">
                <a:latin typeface="+mj-lt"/>
                <a:cs typeface="Arial" panose="020B0604020202020204" pitchFamily="34" charset="0"/>
              </a:rPr>
              <a:t> </a:t>
            </a:r>
            <a:r>
              <a:rPr lang="it-IT" sz="3600" dirty="0" err="1">
                <a:latin typeface="+mj-lt"/>
                <a:cs typeface="Arial" panose="020B0604020202020204" pitchFamily="34" charset="0"/>
              </a:rPr>
              <a:t>if</a:t>
            </a:r>
            <a:r>
              <a:rPr lang="it-IT" sz="3600" dirty="0">
                <a:latin typeface="+mj-lt"/>
                <a:cs typeface="Arial" panose="020B0604020202020204" pitchFamily="34" charset="0"/>
              </a:rPr>
              <a:t> </a:t>
            </a:r>
            <a:r>
              <a:rPr lang="it-IT" sz="3600" dirty="0" err="1">
                <a:latin typeface="+mj-lt"/>
                <a:cs typeface="Arial" panose="020B0604020202020204" pitchFamily="34" charset="0"/>
              </a:rPr>
              <a:t>everyone</a:t>
            </a:r>
            <a:r>
              <a:rPr lang="it-IT" sz="3600" dirty="0">
                <a:latin typeface="+mj-lt"/>
                <a:cs typeface="Arial" panose="020B0604020202020204" pitchFamily="34" charset="0"/>
              </a:rPr>
              <a:t> </a:t>
            </a:r>
            <a:r>
              <a:rPr lang="it-IT" sz="3600" dirty="0" err="1">
                <a:latin typeface="+mj-lt"/>
                <a:cs typeface="Arial" panose="020B0604020202020204" pitchFamily="34" charset="0"/>
              </a:rPr>
              <a:t>knows</a:t>
            </a:r>
            <a:r>
              <a:rPr lang="it-IT" sz="3600" dirty="0">
                <a:latin typeface="+mj-lt"/>
                <a:cs typeface="Arial" panose="020B0604020202020204" pitchFamily="34" charset="0"/>
              </a:rPr>
              <a:t> </a:t>
            </a:r>
            <a:r>
              <a:rPr lang="it-IT" sz="3600" dirty="0" err="1">
                <a:latin typeface="+mj-lt"/>
                <a:cs typeface="Arial" panose="020B0604020202020204" pitchFamily="34" charset="0"/>
              </a:rPr>
              <a:t>how</a:t>
            </a:r>
            <a:r>
              <a:rPr lang="it-IT" sz="3600" dirty="0">
                <a:latin typeface="+mj-lt"/>
                <a:cs typeface="Arial" panose="020B0604020202020204" pitchFamily="34" charset="0"/>
              </a:rPr>
              <a:t> </a:t>
            </a:r>
            <a:r>
              <a:rPr lang="it-IT" sz="3600" dirty="0" err="1">
                <a:latin typeface="+mj-lt"/>
                <a:cs typeface="Arial" panose="020B0604020202020204" pitchFamily="34" charset="0"/>
              </a:rPr>
              <a:t>it</a:t>
            </a:r>
            <a:r>
              <a:rPr lang="it-IT" sz="3600" dirty="0">
                <a:latin typeface="+mj-lt"/>
                <a:cs typeface="Arial" panose="020B0604020202020204" pitchFamily="34" charset="0"/>
              </a:rPr>
              <a:t> </a:t>
            </a:r>
            <a:r>
              <a:rPr lang="it-IT" sz="3600" dirty="0" err="1">
                <a:latin typeface="+mj-lt"/>
                <a:cs typeface="Arial" panose="020B0604020202020204" pitchFamily="34" charset="0"/>
              </a:rPr>
              <a:t>works</a:t>
            </a:r>
            <a:endParaRPr lang="it-IT" sz="3600" dirty="0">
              <a:latin typeface="+mj-lt"/>
              <a:cs typeface="Arial" panose="020B0604020202020204" pitchFamily="34" charset="0"/>
            </a:endParaRPr>
          </a:p>
        </p:txBody>
      </p:sp>
      <p:sp>
        <p:nvSpPr>
          <p:cNvPr id="6" name="Segnaposto numero diapositiva 5"/>
          <p:cNvSpPr>
            <a:spLocks noGrp="1"/>
          </p:cNvSpPr>
          <p:nvPr>
            <p:ph type="sldNum" sz="quarter" idx="10"/>
          </p:nvPr>
        </p:nvSpPr>
        <p:spPr/>
        <p:txBody>
          <a:bodyPr/>
          <a:lstStyle/>
          <a:p>
            <a:pPr>
              <a:defRPr/>
            </a:pPr>
            <a:fld id="{04C33AEF-6F77-477B-AE63-A60DBF6626F0}" type="slidenum">
              <a:rPr lang="it-IT" smtClean="0"/>
              <a:pPr>
                <a:defRPr/>
              </a:pPr>
              <a:t>32</a:t>
            </a:fld>
            <a:endParaRPr lang="it-IT" dirty="0"/>
          </a:p>
        </p:txBody>
      </p:sp>
      <p:sp>
        <p:nvSpPr>
          <p:cNvPr id="3" name="Rectangle 1">
            <a:extLst>
              <a:ext uri="{FF2B5EF4-FFF2-40B4-BE49-F238E27FC236}">
                <a16:creationId xmlns:a16="http://schemas.microsoft.com/office/drawing/2014/main" id="{8A054482-D90F-9BCD-5B16-B7B09D52F7A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15E8C4DD-710A-A091-B054-78EC39E77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ED14960-1755-471F-A3BD-4164804AFC1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KERCKHOFFS PRINCIPLE</a:t>
            </a:r>
            <a:endParaRPr lang="en-GB" sz="2400" b="1" dirty="0">
              <a:solidFill>
                <a:schemeClr val="bg1"/>
              </a:solidFill>
              <a:latin typeface="+mj-lt"/>
            </a:endParaRPr>
          </a:p>
        </p:txBody>
      </p:sp>
    </p:spTree>
    <p:extLst>
      <p:ext uri="{BB962C8B-B14F-4D97-AF65-F5344CB8AC3E}">
        <p14:creationId xmlns:p14="http://schemas.microsoft.com/office/powerpoint/2010/main" val="57614698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pPr>
              <a:defRPr/>
            </a:pPr>
            <a:fld id="{BF4AD068-E3DE-C04F-BB15-99C4535B8E0C}" type="slidenum">
              <a:rPr lang="it-IT" smtClean="0"/>
              <a:pPr>
                <a:defRPr/>
              </a:pPr>
              <a:t>33</a:t>
            </a:fld>
            <a:endParaRPr lang="it-IT"/>
          </a:p>
        </p:txBody>
      </p:sp>
      <p:grpSp>
        <p:nvGrpSpPr>
          <p:cNvPr id="4" name="Group 3"/>
          <p:cNvGrpSpPr>
            <a:grpSpLocks/>
          </p:cNvGrpSpPr>
          <p:nvPr/>
        </p:nvGrpSpPr>
        <p:grpSpPr bwMode="auto">
          <a:xfrm>
            <a:off x="2038198" y="969150"/>
            <a:ext cx="8424936" cy="5616624"/>
            <a:chOff x="1073" y="689"/>
            <a:chExt cx="3974" cy="2622"/>
          </a:xfrm>
        </p:grpSpPr>
        <p:sp>
          <p:nvSpPr>
            <p:cNvPr id="5" name="Rectangle 4"/>
            <p:cNvSpPr>
              <a:spLocks noChangeArrowheads="1"/>
            </p:cNvSpPr>
            <p:nvPr/>
          </p:nvSpPr>
          <p:spPr bwMode="auto">
            <a:xfrm>
              <a:off x="1073" y="713"/>
              <a:ext cx="3879"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sz="1300"/>
            </a:p>
          </p:txBody>
        </p:sp>
        <p:sp>
          <p:nvSpPr>
            <p:cNvPr id="6" name="AutoShape 5"/>
            <p:cNvSpPr>
              <a:spLocks noChangeArrowheads="1"/>
            </p:cNvSpPr>
            <p:nvPr/>
          </p:nvSpPr>
          <p:spPr bwMode="auto">
            <a:xfrm>
              <a:off x="1789" y="969"/>
              <a:ext cx="565" cy="678"/>
            </a:xfrm>
            <a:prstGeom prst="verticalScroll">
              <a:avLst>
                <a:gd name="adj" fmla="val 12500"/>
              </a:avLst>
            </a:prstGeom>
            <a:solidFill>
              <a:srgbClr val="99CCFF"/>
            </a:solidFill>
            <a:ln w="9360">
              <a:solidFill>
                <a:srgbClr val="000000"/>
              </a:solidFill>
              <a:round/>
              <a:headEnd/>
              <a:tailEnd/>
            </a:ln>
          </p:spPr>
          <p:txBody>
            <a:bodyPr wrap="none" lIns="90000" tIns="45000" rIns="90000" bIns="450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Source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Message</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(plain) </a:t>
              </a:r>
            </a:p>
          </p:txBody>
        </p:sp>
        <p:sp>
          <p:nvSpPr>
            <p:cNvPr id="7" name="AutoShape 6"/>
            <p:cNvSpPr>
              <a:spLocks noChangeArrowheads="1"/>
            </p:cNvSpPr>
            <p:nvPr/>
          </p:nvSpPr>
          <p:spPr bwMode="auto">
            <a:xfrm>
              <a:off x="1771" y="2521"/>
              <a:ext cx="565" cy="678"/>
            </a:xfrm>
            <a:prstGeom prst="verticalScroll">
              <a:avLst>
                <a:gd name="adj" fmla="val 12500"/>
              </a:avLst>
            </a:prstGeom>
            <a:solidFill>
              <a:srgbClr val="FFFF66"/>
            </a:solidFill>
            <a:ln w="9360">
              <a:solidFill>
                <a:srgbClr val="000000"/>
              </a:solidFill>
              <a:round/>
              <a:headEnd/>
              <a:tailEnd/>
            </a:ln>
          </p:spPr>
          <p:txBody>
            <a:bodyPr wrap="none" lIns="90000" tIns="45000" rIns="90000" bIns="450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Coded</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Message </a:t>
              </a:r>
            </a:p>
          </p:txBody>
        </p:sp>
        <p:sp>
          <p:nvSpPr>
            <p:cNvPr id="8" name="AutoShape 7"/>
            <p:cNvSpPr>
              <a:spLocks noChangeArrowheads="1"/>
            </p:cNvSpPr>
            <p:nvPr/>
          </p:nvSpPr>
          <p:spPr bwMode="auto">
            <a:xfrm>
              <a:off x="3823" y="2521"/>
              <a:ext cx="565" cy="678"/>
            </a:xfrm>
            <a:prstGeom prst="verticalScroll">
              <a:avLst>
                <a:gd name="adj" fmla="val 12500"/>
              </a:avLst>
            </a:prstGeom>
            <a:solidFill>
              <a:srgbClr val="FFFF66"/>
            </a:solidFill>
            <a:ln w="9360">
              <a:solidFill>
                <a:srgbClr val="000000"/>
              </a:solidFill>
              <a:round/>
              <a:headEnd/>
              <a:tailEnd/>
            </a:ln>
          </p:spPr>
          <p:txBody>
            <a:bodyPr wrap="none" lIns="90000" tIns="45000" rIns="90000" bIns="450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Coded</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Message</a:t>
              </a:r>
            </a:p>
          </p:txBody>
        </p:sp>
        <p:sp>
          <p:nvSpPr>
            <p:cNvPr id="9" name="AutoShape 8"/>
            <p:cNvSpPr>
              <a:spLocks noChangeArrowheads="1"/>
            </p:cNvSpPr>
            <p:nvPr/>
          </p:nvSpPr>
          <p:spPr bwMode="auto">
            <a:xfrm>
              <a:off x="1224" y="826"/>
              <a:ext cx="339" cy="339"/>
            </a:xfrm>
            <a:prstGeom prst="smileyFace">
              <a:avLst>
                <a:gd name="adj" fmla="val 4653"/>
              </a:avLst>
            </a:prstGeom>
            <a:solidFill>
              <a:srgbClr val="99CCFF"/>
            </a:solidFill>
            <a:ln w="9360">
              <a:solidFill>
                <a:srgbClr val="000000"/>
              </a:solidFill>
              <a:round/>
              <a:headEnd/>
              <a:tailEnd/>
            </a:ln>
          </p:spPr>
          <p:txBody>
            <a:bodyPr wrap="none" anchor="ctr"/>
            <a:lstStyle/>
            <a:p>
              <a:endParaRPr lang="it-IT" sz="1300"/>
            </a:p>
          </p:txBody>
        </p:sp>
        <p:sp>
          <p:nvSpPr>
            <p:cNvPr id="10" name="AutoShape 9"/>
            <p:cNvSpPr>
              <a:spLocks noChangeArrowheads="1"/>
            </p:cNvSpPr>
            <p:nvPr/>
          </p:nvSpPr>
          <p:spPr bwMode="auto">
            <a:xfrm>
              <a:off x="3823" y="939"/>
              <a:ext cx="565" cy="678"/>
            </a:xfrm>
            <a:prstGeom prst="verticalScroll">
              <a:avLst>
                <a:gd name="adj" fmla="val 12500"/>
              </a:avLst>
            </a:prstGeom>
            <a:solidFill>
              <a:srgbClr val="99CCFF"/>
            </a:solidFill>
            <a:ln w="9360">
              <a:solidFill>
                <a:srgbClr val="000000"/>
              </a:solidFill>
              <a:round/>
              <a:headEnd/>
              <a:tailEnd/>
            </a:ln>
          </p:spPr>
          <p:txBody>
            <a:bodyPr wrap="none" lIns="90000" tIns="45000" rIns="90000" bIns="450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Decrypted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Message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(plain)</a:t>
              </a:r>
            </a:p>
          </p:txBody>
        </p:sp>
        <p:sp>
          <p:nvSpPr>
            <p:cNvPr id="11" name="Oval 10"/>
            <p:cNvSpPr>
              <a:spLocks noChangeArrowheads="1"/>
            </p:cNvSpPr>
            <p:nvPr/>
          </p:nvSpPr>
          <p:spPr bwMode="auto">
            <a:xfrm>
              <a:off x="1718" y="1974"/>
              <a:ext cx="678" cy="226"/>
            </a:xfrm>
            <a:prstGeom prst="ellipse">
              <a:avLst/>
            </a:prstGeom>
            <a:solidFill>
              <a:srgbClr val="99CCFF"/>
            </a:solidFill>
            <a:ln w="9360">
              <a:solidFill>
                <a:srgbClr val="000000"/>
              </a:solidFill>
              <a:round/>
              <a:headEnd/>
              <a:tailEnd/>
            </a:ln>
          </p:spPr>
          <p:txBody>
            <a:bodyPr wrap="none" lIns="90000" tIns="45000" rIns="90000" bIns="450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coding</a:t>
              </a:r>
            </a:p>
          </p:txBody>
        </p:sp>
        <p:sp>
          <p:nvSpPr>
            <p:cNvPr id="12" name="Oval 11"/>
            <p:cNvSpPr>
              <a:spLocks noChangeArrowheads="1"/>
            </p:cNvSpPr>
            <p:nvPr/>
          </p:nvSpPr>
          <p:spPr bwMode="auto">
            <a:xfrm>
              <a:off x="3763" y="1956"/>
              <a:ext cx="678" cy="226"/>
            </a:xfrm>
            <a:prstGeom prst="ellipse">
              <a:avLst/>
            </a:prstGeom>
            <a:solidFill>
              <a:srgbClr val="99CCFF"/>
            </a:solidFill>
            <a:ln w="9360">
              <a:solidFill>
                <a:srgbClr val="000000"/>
              </a:solidFill>
              <a:round/>
              <a:headEnd/>
              <a:tailEnd/>
            </a:ln>
          </p:spPr>
          <p:txBody>
            <a:bodyPr wrap="none" lIns="90000" tIns="45000" rIns="90000" bIns="450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dirty="0">
                  <a:solidFill>
                    <a:srgbClr val="000000"/>
                  </a:solidFill>
                </a:rPr>
                <a:t>decoding</a:t>
              </a:r>
            </a:p>
          </p:txBody>
        </p:sp>
        <p:sp>
          <p:nvSpPr>
            <p:cNvPr id="13" name="AutoShape 12"/>
            <p:cNvSpPr>
              <a:spLocks noChangeArrowheads="1"/>
            </p:cNvSpPr>
            <p:nvPr/>
          </p:nvSpPr>
          <p:spPr bwMode="auto">
            <a:xfrm>
              <a:off x="2015" y="1677"/>
              <a:ext cx="113" cy="268"/>
            </a:xfrm>
            <a:prstGeom prst="downArrow">
              <a:avLst>
                <a:gd name="adj1" fmla="val 50000"/>
                <a:gd name="adj2" fmla="val 59292"/>
              </a:avLst>
            </a:prstGeom>
            <a:solidFill>
              <a:srgbClr val="99CCFF"/>
            </a:solidFill>
            <a:ln w="9360">
              <a:solidFill>
                <a:srgbClr val="000000"/>
              </a:solidFill>
              <a:round/>
              <a:headEnd/>
              <a:tailEnd/>
            </a:ln>
          </p:spPr>
          <p:txBody>
            <a:bodyPr wrap="none" anchor="ctr"/>
            <a:lstStyle/>
            <a:p>
              <a:endParaRPr lang="it-IT" sz="1300"/>
            </a:p>
          </p:txBody>
        </p:sp>
        <p:sp>
          <p:nvSpPr>
            <p:cNvPr id="14" name="AutoShape 13"/>
            <p:cNvSpPr>
              <a:spLocks noChangeArrowheads="1"/>
            </p:cNvSpPr>
            <p:nvPr/>
          </p:nvSpPr>
          <p:spPr bwMode="auto">
            <a:xfrm>
              <a:off x="2015" y="2236"/>
              <a:ext cx="113" cy="268"/>
            </a:xfrm>
            <a:prstGeom prst="downArrow">
              <a:avLst>
                <a:gd name="adj1" fmla="val 50000"/>
                <a:gd name="adj2" fmla="val 59292"/>
              </a:avLst>
            </a:prstGeom>
            <a:solidFill>
              <a:srgbClr val="99CCFF"/>
            </a:solidFill>
            <a:ln w="9360">
              <a:solidFill>
                <a:srgbClr val="000000"/>
              </a:solidFill>
              <a:round/>
              <a:headEnd/>
              <a:tailEnd/>
            </a:ln>
          </p:spPr>
          <p:txBody>
            <a:bodyPr wrap="none" anchor="ctr"/>
            <a:lstStyle/>
            <a:p>
              <a:endParaRPr lang="it-IT" sz="1300"/>
            </a:p>
          </p:txBody>
        </p:sp>
        <p:sp>
          <p:nvSpPr>
            <p:cNvPr id="15" name="AutoShape 14"/>
            <p:cNvSpPr>
              <a:spLocks noChangeArrowheads="1"/>
            </p:cNvSpPr>
            <p:nvPr/>
          </p:nvSpPr>
          <p:spPr bwMode="auto">
            <a:xfrm rot="10800000">
              <a:off x="4051" y="1655"/>
              <a:ext cx="113" cy="268"/>
            </a:xfrm>
            <a:prstGeom prst="downArrow">
              <a:avLst>
                <a:gd name="adj1" fmla="val 50000"/>
                <a:gd name="adj2" fmla="val 59292"/>
              </a:avLst>
            </a:prstGeom>
            <a:solidFill>
              <a:srgbClr val="99CCFF"/>
            </a:solidFill>
            <a:ln w="9360">
              <a:solidFill>
                <a:srgbClr val="000000"/>
              </a:solidFill>
              <a:round/>
              <a:headEnd/>
              <a:tailEnd/>
            </a:ln>
          </p:spPr>
          <p:txBody>
            <a:bodyPr wrap="none" anchor="ctr"/>
            <a:lstStyle/>
            <a:p>
              <a:endParaRPr lang="it-IT" sz="1300"/>
            </a:p>
          </p:txBody>
        </p:sp>
        <p:sp>
          <p:nvSpPr>
            <p:cNvPr id="16" name="AutoShape 15"/>
            <p:cNvSpPr>
              <a:spLocks noChangeArrowheads="1"/>
            </p:cNvSpPr>
            <p:nvPr/>
          </p:nvSpPr>
          <p:spPr bwMode="auto">
            <a:xfrm rot="10800000">
              <a:off x="4051" y="2219"/>
              <a:ext cx="113" cy="268"/>
            </a:xfrm>
            <a:prstGeom prst="downArrow">
              <a:avLst>
                <a:gd name="adj1" fmla="val 50000"/>
                <a:gd name="adj2" fmla="val 59292"/>
              </a:avLst>
            </a:prstGeom>
            <a:solidFill>
              <a:srgbClr val="99CCFF"/>
            </a:solidFill>
            <a:ln w="9360">
              <a:solidFill>
                <a:srgbClr val="000000"/>
              </a:solidFill>
              <a:round/>
              <a:headEnd/>
              <a:tailEnd/>
            </a:ln>
          </p:spPr>
          <p:txBody>
            <a:bodyPr wrap="none" anchor="ctr"/>
            <a:lstStyle/>
            <a:p>
              <a:endParaRPr lang="it-IT" sz="1300"/>
            </a:p>
          </p:txBody>
        </p:sp>
        <p:sp>
          <p:nvSpPr>
            <p:cNvPr id="17" name="AutoShape 16"/>
            <p:cNvSpPr>
              <a:spLocks noChangeArrowheads="1"/>
            </p:cNvSpPr>
            <p:nvPr/>
          </p:nvSpPr>
          <p:spPr bwMode="auto">
            <a:xfrm>
              <a:off x="2354" y="2860"/>
              <a:ext cx="1469" cy="113"/>
            </a:xfrm>
            <a:custGeom>
              <a:avLst/>
              <a:gdLst>
                <a:gd name="T0" fmla="*/ 0 w 21600"/>
                <a:gd name="T1" fmla="*/ 0 h 21600"/>
                <a:gd name="T2" fmla="*/ 100 w 21600"/>
                <a:gd name="T3" fmla="*/ 0 h 21600"/>
                <a:gd name="T4" fmla="*/ 92 w 21600"/>
                <a:gd name="T5" fmla="*/ 0 h 21600"/>
                <a:gd name="T6" fmla="*/ 92 w 21600"/>
                <a:gd name="T7" fmla="*/ 1 h 21600"/>
                <a:gd name="T8" fmla="*/ 0 60000 65536"/>
                <a:gd name="T9" fmla="*/ 0 60000 65536"/>
                <a:gd name="T10" fmla="*/ 0 60000 65536"/>
                <a:gd name="T11" fmla="*/ 0 60000 65536"/>
                <a:gd name="T12" fmla="*/ 3999 w 21600"/>
                <a:gd name="T13" fmla="*/ 6499 h 21600"/>
                <a:gd name="T14" fmla="*/ 20924 w 21600"/>
                <a:gd name="T15" fmla="*/ 15101 h 21600"/>
              </a:gdLst>
              <a:ahLst/>
              <a:cxnLst>
                <a:cxn ang="T8">
                  <a:pos x="T0" y="T1"/>
                </a:cxn>
                <a:cxn ang="T9">
                  <a:pos x="T2" y="T3"/>
                </a:cxn>
                <a:cxn ang="T10">
                  <a:pos x="T4" y="T5"/>
                </a:cxn>
                <a:cxn ang="T11">
                  <a:pos x="T6" y="T7"/>
                </a:cxn>
              </a:cxnLst>
              <a:rect l="T12" t="T13" r="T14" b="T15"/>
              <a:pathLst>
                <a:path w="21600" h="21600">
                  <a:moveTo>
                    <a:pt x="19915" y="0"/>
                  </a:moveTo>
                  <a:lnTo>
                    <a:pt x="21600" y="10800"/>
                  </a:lnTo>
                  <a:lnTo>
                    <a:pt x="19915" y="21800"/>
                  </a:lnTo>
                  <a:lnTo>
                    <a:pt x="19915" y="15114"/>
                  </a:lnTo>
                  <a:lnTo>
                    <a:pt x="4000" y="15114"/>
                  </a:lnTo>
                  <a:lnTo>
                    <a:pt x="4000" y="6486"/>
                  </a:lnTo>
                  <a:lnTo>
                    <a:pt x="19915" y="6486"/>
                  </a:lnTo>
                  <a:lnTo>
                    <a:pt x="19915" y="0"/>
                  </a:lnTo>
                  <a:moveTo>
                    <a:pt x="0" y="6486"/>
                  </a:moveTo>
                  <a:lnTo>
                    <a:pt x="0" y="15114"/>
                  </a:lnTo>
                  <a:lnTo>
                    <a:pt x="1000" y="15114"/>
                  </a:lnTo>
                  <a:lnTo>
                    <a:pt x="1000" y="6486"/>
                  </a:lnTo>
                  <a:lnTo>
                    <a:pt x="0" y="6486"/>
                  </a:lnTo>
                  <a:moveTo>
                    <a:pt x="2000" y="6486"/>
                  </a:moveTo>
                  <a:lnTo>
                    <a:pt x="2000" y="15114"/>
                  </a:lnTo>
                  <a:lnTo>
                    <a:pt x="3000" y="15114"/>
                  </a:lnTo>
                  <a:lnTo>
                    <a:pt x="3000" y="6486"/>
                  </a:lnTo>
                  <a:lnTo>
                    <a:pt x="2000" y="6486"/>
                  </a:lnTo>
                  <a:close/>
                </a:path>
              </a:pathLst>
            </a:custGeom>
            <a:solidFill>
              <a:srgbClr val="FFFF66"/>
            </a:solidFill>
            <a:ln w="9360">
              <a:solidFill>
                <a:srgbClr val="000000"/>
              </a:solidFill>
              <a:round/>
              <a:headEnd/>
              <a:tailEnd/>
            </a:ln>
          </p:spPr>
          <p:txBody>
            <a:bodyPr wrap="none" anchor="ctr"/>
            <a:lstStyle/>
            <a:p>
              <a:endParaRPr lang="it-IT" sz="1300"/>
            </a:p>
          </p:txBody>
        </p:sp>
        <p:sp>
          <p:nvSpPr>
            <p:cNvPr id="18" name="Rectangle 17"/>
            <p:cNvSpPr>
              <a:spLocks noChangeArrowheads="1"/>
            </p:cNvSpPr>
            <p:nvPr/>
          </p:nvSpPr>
          <p:spPr bwMode="auto">
            <a:xfrm>
              <a:off x="1111" y="713"/>
              <a:ext cx="1356" cy="2599"/>
            </a:xfrm>
            <a:prstGeom prst="rect">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300"/>
            </a:p>
          </p:txBody>
        </p:sp>
        <p:sp>
          <p:nvSpPr>
            <p:cNvPr id="19" name="Rectangle 18"/>
            <p:cNvSpPr>
              <a:spLocks noChangeArrowheads="1"/>
            </p:cNvSpPr>
            <p:nvPr/>
          </p:nvSpPr>
          <p:spPr bwMode="auto">
            <a:xfrm>
              <a:off x="3692" y="689"/>
              <a:ext cx="1356" cy="2599"/>
            </a:xfrm>
            <a:prstGeom prst="rect">
              <a:avLst/>
            </a:pr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300"/>
            </a:p>
          </p:txBody>
        </p:sp>
        <p:sp>
          <p:nvSpPr>
            <p:cNvPr id="20" name="AutoShape 19"/>
            <p:cNvSpPr>
              <a:spLocks noChangeArrowheads="1"/>
            </p:cNvSpPr>
            <p:nvPr/>
          </p:nvSpPr>
          <p:spPr bwMode="auto">
            <a:xfrm>
              <a:off x="4614" y="826"/>
              <a:ext cx="339" cy="339"/>
            </a:xfrm>
            <a:prstGeom prst="smileyFace">
              <a:avLst>
                <a:gd name="adj" fmla="val 4653"/>
              </a:avLst>
            </a:prstGeom>
            <a:solidFill>
              <a:srgbClr val="99CCFF"/>
            </a:solidFill>
            <a:ln w="9360">
              <a:solidFill>
                <a:srgbClr val="000000"/>
              </a:solidFill>
              <a:round/>
              <a:headEnd/>
              <a:tailEnd/>
            </a:ln>
          </p:spPr>
          <p:txBody>
            <a:bodyPr wrap="none" anchor="ctr"/>
            <a:lstStyle/>
            <a:p>
              <a:endParaRPr lang="it-IT" sz="1300"/>
            </a:p>
          </p:txBody>
        </p:sp>
        <p:sp>
          <p:nvSpPr>
            <p:cNvPr id="21" name="Text Box 20"/>
            <p:cNvSpPr txBox="1">
              <a:spLocks noChangeArrowheads="1"/>
            </p:cNvSpPr>
            <p:nvPr/>
          </p:nvSpPr>
          <p:spPr bwMode="auto">
            <a:xfrm>
              <a:off x="1554" y="713"/>
              <a:ext cx="694"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9pPr>
            </a:lstStyle>
            <a:p>
              <a:pPr eaLnBrk="1" hangingPunct="1"/>
              <a:r>
                <a:rPr lang="en-US" sz="1300" dirty="0">
                  <a:solidFill>
                    <a:srgbClr val="000000"/>
                  </a:solidFill>
                </a:rPr>
                <a:t>SENDER</a:t>
              </a:r>
            </a:p>
          </p:txBody>
        </p:sp>
        <p:sp>
          <p:nvSpPr>
            <p:cNvPr id="22" name="Text Box 21"/>
            <p:cNvSpPr txBox="1">
              <a:spLocks noChangeArrowheads="1"/>
            </p:cNvSpPr>
            <p:nvPr/>
          </p:nvSpPr>
          <p:spPr bwMode="auto">
            <a:xfrm>
              <a:off x="4106" y="713"/>
              <a:ext cx="749"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9pPr>
            </a:lstStyle>
            <a:p>
              <a:pPr eaLnBrk="1" hangingPunct="1"/>
              <a:r>
                <a:rPr lang="en-US" sz="1300" dirty="0">
                  <a:solidFill>
                    <a:srgbClr val="000000"/>
                  </a:solidFill>
                </a:rPr>
                <a:t>RECEIVER</a:t>
              </a:r>
            </a:p>
          </p:txBody>
        </p:sp>
        <p:sp>
          <p:nvSpPr>
            <p:cNvPr id="23" name="Text Box 22"/>
            <p:cNvSpPr txBox="1">
              <a:spLocks noChangeArrowheads="1"/>
            </p:cNvSpPr>
            <p:nvPr/>
          </p:nvSpPr>
          <p:spPr bwMode="auto">
            <a:xfrm>
              <a:off x="1237" y="1998"/>
              <a:ext cx="273"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9pPr>
            </a:lstStyle>
            <a:p>
              <a:pPr eaLnBrk="1" hangingPunct="1"/>
              <a:r>
                <a:rPr lang="en-US" sz="1300">
                  <a:solidFill>
                    <a:srgbClr val="000000"/>
                  </a:solidFill>
                </a:rPr>
                <a:t>k1</a:t>
              </a:r>
            </a:p>
          </p:txBody>
        </p:sp>
        <p:sp>
          <p:nvSpPr>
            <p:cNvPr id="24" name="Text Box 23"/>
            <p:cNvSpPr txBox="1">
              <a:spLocks noChangeArrowheads="1"/>
            </p:cNvSpPr>
            <p:nvPr/>
          </p:nvSpPr>
          <p:spPr bwMode="auto">
            <a:xfrm>
              <a:off x="4726" y="1966"/>
              <a:ext cx="273"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MS PGothic" charset="0"/>
                  <a:cs typeface="MS PGothic" charset="0"/>
                </a:defRPr>
              </a:lvl9pPr>
            </a:lstStyle>
            <a:p>
              <a:pPr eaLnBrk="1" hangingPunct="1"/>
              <a:r>
                <a:rPr lang="en-US" sz="1300">
                  <a:solidFill>
                    <a:srgbClr val="000000"/>
                  </a:solidFill>
                </a:rPr>
                <a:t>k2</a:t>
              </a:r>
            </a:p>
          </p:txBody>
        </p:sp>
        <p:sp>
          <p:nvSpPr>
            <p:cNvPr id="25" name="AutoShape 24"/>
            <p:cNvSpPr>
              <a:spLocks noChangeArrowheads="1"/>
            </p:cNvSpPr>
            <p:nvPr/>
          </p:nvSpPr>
          <p:spPr bwMode="auto">
            <a:xfrm>
              <a:off x="1468" y="2034"/>
              <a:ext cx="226" cy="113"/>
            </a:xfrm>
            <a:prstGeom prst="rightArrow">
              <a:avLst>
                <a:gd name="adj1" fmla="val 50000"/>
                <a:gd name="adj2" fmla="val 50000"/>
              </a:avLst>
            </a:prstGeom>
            <a:solidFill>
              <a:srgbClr val="99CCFF"/>
            </a:solidFill>
            <a:ln w="9360">
              <a:solidFill>
                <a:srgbClr val="000000"/>
              </a:solidFill>
              <a:round/>
              <a:headEnd/>
              <a:tailEnd/>
            </a:ln>
          </p:spPr>
          <p:txBody>
            <a:bodyPr wrap="none" anchor="ctr"/>
            <a:lstStyle/>
            <a:p>
              <a:endParaRPr lang="it-IT" sz="1300"/>
            </a:p>
          </p:txBody>
        </p:sp>
        <p:sp>
          <p:nvSpPr>
            <p:cNvPr id="26" name="AutoShape 25"/>
            <p:cNvSpPr>
              <a:spLocks noChangeArrowheads="1"/>
            </p:cNvSpPr>
            <p:nvPr/>
          </p:nvSpPr>
          <p:spPr bwMode="auto">
            <a:xfrm rot="10800000">
              <a:off x="4482" y="2011"/>
              <a:ext cx="226" cy="113"/>
            </a:xfrm>
            <a:prstGeom prst="rightArrow">
              <a:avLst>
                <a:gd name="adj1" fmla="val 50000"/>
                <a:gd name="adj2" fmla="val 50000"/>
              </a:avLst>
            </a:prstGeom>
            <a:solidFill>
              <a:srgbClr val="99CCFF"/>
            </a:solidFill>
            <a:ln w="9360">
              <a:solidFill>
                <a:srgbClr val="000000"/>
              </a:solidFill>
              <a:round/>
              <a:headEnd/>
              <a:tailEnd/>
            </a:ln>
          </p:spPr>
          <p:txBody>
            <a:bodyPr wrap="none" anchor="ctr"/>
            <a:lstStyle/>
            <a:p>
              <a:endParaRPr lang="it-IT" sz="1300"/>
            </a:p>
          </p:txBody>
        </p:sp>
      </p:grpSp>
      <p:sp>
        <p:nvSpPr>
          <p:cNvPr id="28" name="CasellaDiTesto 27"/>
          <p:cNvSpPr txBox="1"/>
          <p:nvPr/>
        </p:nvSpPr>
        <p:spPr>
          <a:xfrm>
            <a:off x="5206550" y="2265295"/>
            <a:ext cx="2160240" cy="2169825"/>
          </a:xfrm>
          <a:prstGeom prst="rect">
            <a:avLst/>
          </a:prstGeom>
          <a:noFill/>
        </p:spPr>
        <p:txBody>
          <a:bodyPr wrap="square" rtlCol="0">
            <a:spAutoFit/>
          </a:bodyPr>
          <a:lstStyle/>
          <a:p>
            <a:pPr eaLnBrk="1" hangingPunct="1"/>
            <a:r>
              <a:rPr lang="en-US" sz="1500" b="1" dirty="0">
                <a:solidFill>
                  <a:srgbClr val="000000"/>
                </a:solidFill>
              </a:rPr>
              <a:t>k1=k2 → symmetric key cryptography</a:t>
            </a:r>
          </a:p>
          <a:p>
            <a:pPr eaLnBrk="1" hangingPunct="1"/>
            <a:endParaRPr lang="en-US" sz="1500" b="1" dirty="0">
              <a:solidFill>
                <a:srgbClr val="000000"/>
              </a:solidFill>
            </a:endParaRPr>
          </a:p>
          <a:p>
            <a:pPr eaLnBrk="1" hangingPunct="1"/>
            <a:endParaRPr lang="en-US" sz="1500" b="1" dirty="0">
              <a:solidFill>
                <a:srgbClr val="000000"/>
              </a:solidFill>
            </a:endParaRPr>
          </a:p>
          <a:p>
            <a:pPr eaLnBrk="1" hangingPunct="1"/>
            <a:r>
              <a:rPr lang="en-US" sz="1500" b="1" dirty="0">
                <a:solidFill>
                  <a:srgbClr val="000000"/>
                </a:solidFill>
              </a:rPr>
              <a:t>k1&lt;&gt;k2 → asymmetric key cryptography:</a:t>
            </a:r>
          </a:p>
          <a:p>
            <a:pPr eaLnBrk="1" hangingPunct="1"/>
            <a:r>
              <a:rPr lang="en-US" sz="1500" dirty="0">
                <a:solidFill>
                  <a:srgbClr val="000000"/>
                </a:solidFill>
              </a:rPr>
              <a:t>    k1 receiver public key</a:t>
            </a:r>
          </a:p>
          <a:p>
            <a:pPr eaLnBrk="1" hangingPunct="1"/>
            <a:r>
              <a:rPr lang="en-US" sz="1500" dirty="0">
                <a:solidFill>
                  <a:srgbClr val="000000"/>
                </a:solidFill>
              </a:rPr>
              <a:t>   k2 receiver private key</a:t>
            </a:r>
          </a:p>
          <a:p>
            <a:endParaRPr lang="it-IT" sz="1500" dirty="0"/>
          </a:p>
        </p:txBody>
      </p:sp>
      <p:sp>
        <p:nvSpPr>
          <p:cNvPr id="27" name="Rectangle 1">
            <a:extLst>
              <a:ext uri="{FF2B5EF4-FFF2-40B4-BE49-F238E27FC236}">
                <a16:creationId xmlns:a16="http://schemas.microsoft.com/office/drawing/2014/main" id="{CB53A411-A2AC-2795-EA54-42D6A2FA1533}"/>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29" name="Picture 2" descr="logo centenario">
            <a:extLst>
              <a:ext uri="{FF2B5EF4-FFF2-40B4-BE49-F238E27FC236}">
                <a16:creationId xmlns:a16="http://schemas.microsoft.com/office/drawing/2014/main" id="{68FEDDFE-E4AD-BAEC-B81C-3F9179051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3">
            <a:extLst>
              <a:ext uri="{FF2B5EF4-FFF2-40B4-BE49-F238E27FC236}">
                <a16:creationId xmlns:a16="http://schemas.microsoft.com/office/drawing/2014/main" id="{37439982-BFCD-742F-5817-0CD1C89CAFC4}"/>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SYMMETRIC AND ASIMMETRIC CRYPTOGRAPHY</a:t>
            </a:r>
            <a:endParaRPr lang="en-GB" sz="2400" b="1" dirty="0">
              <a:solidFill>
                <a:schemeClr val="bg1"/>
              </a:solidFill>
              <a:latin typeface="+mj-lt"/>
            </a:endParaRPr>
          </a:p>
        </p:txBody>
      </p:sp>
    </p:spTree>
    <p:extLst>
      <p:ext uri="{BB962C8B-B14F-4D97-AF65-F5344CB8AC3E}">
        <p14:creationId xmlns:p14="http://schemas.microsoft.com/office/powerpoint/2010/main" val="298646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9"/>
          <p:cNvSpPr>
            <a:spLocks noGrp="1"/>
          </p:cNvSpPr>
          <p:nvPr>
            <p:ph type="sldNum" sz="quarter" idx="10"/>
          </p:nvPr>
        </p:nvSpPr>
        <p:spPr/>
        <p:txBody>
          <a:bodyPr/>
          <a:lstStyle/>
          <a:p>
            <a:pPr>
              <a:defRPr/>
            </a:pPr>
            <a:fld id="{59528A38-FF14-41CE-B41B-A44710326791}" type="slidenum">
              <a:rPr lang="it-IT" smtClean="0"/>
              <a:pPr>
                <a:defRPr/>
              </a:pPr>
              <a:t>34</a:t>
            </a:fld>
            <a:endParaRPr lang="it-IT"/>
          </a:p>
        </p:txBody>
      </p:sp>
      <p:sp>
        <p:nvSpPr>
          <p:cNvPr id="22532" name="Rectangle 3"/>
          <p:cNvSpPr>
            <a:spLocks noChangeArrowheads="1"/>
          </p:cNvSpPr>
          <p:nvPr/>
        </p:nvSpPr>
        <p:spPr bwMode="auto">
          <a:xfrm>
            <a:off x="2133600" y="990600"/>
            <a:ext cx="8305800" cy="369332"/>
          </a:xfrm>
          <a:prstGeom prst="rect">
            <a:avLst/>
          </a:prstGeom>
          <a:noFill/>
          <a:ln w="9525">
            <a:noFill/>
            <a:miter lim="800000"/>
            <a:headEnd/>
            <a:tailEnd/>
          </a:ln>
        </p:spPr>
        <p:txBody>
          <a:bodyPr lIns="0" tIns="0" rIns="0" bIns="0">
            <a:spAutoFit/>
          </a:bodyPr>
          <a:lstStyle/>
          <a:p>
            <a:pPr algn="l"/>
            <a:endParaRPr lang="it-IT" sz="2400"/>
          </a:p>
        </p:txBody>
      </p:sp>
      <p:sp>
        <p:nvSpPr>
          <p:cNvPr id="22533" name="Rectangle 4"/>
          <p:cNvSpPr>
            <a:spLocks noChangeArrowheads="1"/>
          </p:cNvSpPr>
          <p:nvPr/>
        </p:nvSpPr>
        <p:spPr bwMode="auto">
          <a:xfrm>
            <a:off x="1981200" y="914400"/>
            <a:ext cx="8382000" cy="707886"/>
          </a:xfrm>
          <a:prstGeom prst="rect">
            <a:avLst/>
          </a:prstGeom>
          <a:noFill/>
          <a:ln w="9525">
            <a:noFill/>
            <a:miter lim="800000"/>
            <a:headEnd/>
            <a:tailEnd/>
          </a:ln>
        </p:spPr>
        <p:txBody>
          <a:bodyPr lIns="0" tIns="0" rIns="0" bIns="0">
            <a:spAutoFit/>
          </a:bodyPr>
          <a:lstStyle/>
          <a:p>
            <a:pPr algn="l">
              <a:spcBef>
                <a:spcPct val="0"/>
              </a:spcBef>
            </a:pPr>
            <a:endParaRPr lang="it-IT" sz="2200" b="1">
              <a:solidFill>
                <a:srgbClr val="003F6E"/>
              </a:solidFill>
            </a:endParaRPr>
          </a:p>
          <a:p>
            <a:pPr algn="l">
              <a:spcBef>
                <a:spcPct val="0"/>
              </a:spcBef>
            </a:pPr>
            <a:endParaRPr lang="it-IT" sz="2400">
              <a:latin typeface="Helvetica" pitchFamily="-32" charset="0"/>
            </a:endParaRPr>
          </a:p>
        </p:txBody>
      </p:sp>
      <p:pic>
        <p:nvPicPr>
          <p:cNvPr id="2" name="Immagine 1"/>
          <p:cNvPicPr>
            <a:picLocks noChangeAspect="1"/>
          </p:cNvPicPr>
          <p:nvPr/>
        </p:nvPicPr>
        <p:blipFill>
          <a:blip r:embed="rId3"/>
          <a:stretch>
            <a:fillRect/>
          </a:stretch>
        </p:blipFill>
        <p:spPr>
          <a:xfrm>
            <a:off x="2244162" y="1295400"/>
            <a:ext cx="7839638" cy="4038601"/>
          </a:xfrm>
          <a:prstGeom prst="rect">
            <a:avLst/>
          </a:prstGeom>
        </p:spPr>
      </p:pic>
      <p:sp>
        <p:nvSpPr>
          <p:cNvPr id="3" name="CasellaDiTesto 2"/>
          <p:cNvSpPr txBox="1"/>
          <p:nvPr/>
        </p:nvSpPr>
        <p:spPr>
          <a:xfrm>
            <a:off x="2215446" y="5376335"/>
            <a:ext cx="7662333" cy="707886"/>
          </a:xfrm>
          <a:prstGeom prst="rect">
            <a:avLst/>
          </a:prstGeom>
          <a:noFill/>
        </p:spPr>
        <p:txBody>
          <a:bodyPr wrap="square" rtlCol="0">
            <a:spAutoFit/>
          </a:bodyPr>
          <a:lstStyle/>
          <a:p>
            <a:pPr marL="342900" indent="-342900">
              <a:buFont typeface="Arial"/>
              <a:buChar char="•"/>
            </a:pPr>
            <a:r>
              <a:rPr lang="it-IT" sz="2000" dirty="0">
                <a:latin typeface="Arial" panose="020B0604020202020204" pitchFamily="34" charset="0"/>
                <a:cs typeface="Arial" panose="020B0604020202020204" pitchFamily="34" charset="0"/>
              </a:rPr>
              <a:t>The </a:t>
            </a:r>
            <a:r>
              <a:rPr lang="it-IT" sz="2000" dirty="0" err="1">
                <a:latin typeface="Arial" panose="020B0604020202020204" pitchFamily="34" charset="0"/>
                <a:cs typeface="Arial" panose="020B0604020202020204" pitchFamily="34" charset="0"/>
              </a:rPr>
              <a:t>sender</a:t>
            </a:r>
            <a:r>
              <a:rPr lang="it-IT" sz="2000" dirty="0">
                <a:latin typeface="Arial" panose="020B0604020202020204" pitchFamily="34" charset="0"/>
                <a:cs typeface="Arial" panose="020B0604020202020204" pitchFamily="34" charset="0"/>
              </a:rPr>
              <a:t> and the </a:t>
            </a:r>
            <a:r>
              <a:rPr lang="it-IT" sz="2000" dirty="0" err="1">
                <a:latin typeface="Arial" panose="020B0604020202020204" pitchFamily="34" charset="0"/>
                <a:cs typeface="Arial" panose="020B0604020202020204" pitchFamily="34" charset="0"/>
              </a:rPr>
              <a:t>recipient</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have</a:t>
            </a:r>
            <a:r>
              <a:rPr lang="it-IT" sz="2000" dirty="0">
                <a:latin typeface="Arial" panose="020B0604020202020204" pitchFamily="34" charset="0"/>
                <a:cs typeface="Arial" panose="020B0604020202020204" pitchFamily="34" charset="0"/>
              </a:rPr>
              <a:t> to share the </a:t>
            </a:r>
            <a:r>
              <a:rPr lang="it-IT" sz="2000" dirty="0" err="1">
                <a:latin typeface="Arial" panose="020B0604020202020204" pitchFamily="34" charset="0"/>
                <a:cs typeface="Arial" panose="020B0604020202020204" pitchFamily="34" charset="0"/>
              </a:rPr>
              <a:t>key</a:t>
            </a:r>
            <a:endParaRPr lang="it-IT" sz="2000" dirty="0">
              <a:latin typeface="Arial" panose="020B0604020202020204" pitchFamily="34" charset="0"/>
              <a:cs typeface="Arial" panose="020B0604020202020204" pitchFamily="34" charset="0"/>
            </a:endParaRPr>
          </a:p>
          <a:p>
            <a:pPr marL="342900" indent="-342900">
              <a:buFont typeface="Arial"/>
              <a:buChar char="•"/>
            </a:pPr>
            <a:r>
              <a:rPr lang="it-IT" sz="2000" dirty="0">
                <a:latin typeface="Arial" panose="020B0604020202020204" pitchFamily="34" charset="0"/>
                <a:cs typeface="Arial" panose="020B0604020202020204" pitchFamily="34" charset="0"/>
              </a:rPr>
              <a:t>The </a:t>
            </a:r>
            <a:r>
              <a:rPr lang="it-IT" sz="2000" dirty="0" err="1">
                <a:latin typeface="Arial" panose="020B0604020202020204" pitchFamily="34" charset="0"/>
                <a:cs typeface="Arial" panose="020B0604020202020204" pitchFamily="34" charset="0"/>
              </a:rPr>
              <a:t>key</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is</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used</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both</a:t>
            </a:r>
            <a:r>
              <a:rPr lang="it-IT" sz="2000" dirty="0">
                <a:latin typeface="Arial" panose="020B0604020202020204" pitchFamily="34" charset="0"/>
                <a:cs typeface="Arial" panose="020B0604020202020204" pitchFamily="34" charset="0"/>
              </a:rPr>
              <a:t> to </a:t>
            </a:r>
            <a:r>
              <a:rPr lang="it-IT" sz="2000" dirty="0" err="1">
                <a:latin typeface="Arial" panose="020B0604020202020204" pitchFamily="34" charset="0"/>
                <a:cs typeface="Arial" panose="020B0604020202020204" pitchFamily="34" charset="0"/>
              </a:rPr>
              <a:t>encrypt</a:t>
            </a:r>
            <a:r>
              <a:rPr lang="it-IT" sz="2000" dirty="0">
                <a:latin typeface="Arial" panose="020B0604020202020204" pitchFamily="34" charset="0"/>
                <a:cs typeface="Arial" panose="020B0604020202020204" pitchFamily="34" charset="0"/>
              </a:rPr>
              <a:t> and to </a:t>
            </a:r>
            <a:r>
              <a:rPr lang="it-IT" sz="2000" dirty="0" err="1">
                <a:latin typeface="Arial" panose="020B0604020202020204" pitchFamily="34" charset="0"/>
                <a:cs typeface="Arial" panose="020B0604020202020204" pitchFamily="34" charset="0"/>
              </a:rPr>
              <a:t>decrypt</a:t>
            </a:r>
            <a:endParaRPr lang="it-IT" sz="20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5CEDD02A-9B9C-18A2-E263-949643B6843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8C5942A7-F8A6-8D14-1D89-EA515BAE2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23443D0D-3879-BEFF-5B03-3117030B2EA8}"/>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SYMMETRIC ENCRYPTION</a:t>
            </a:r>
            <a:endParaRPr lang="en-GB" sz="2400" b="1" dirty="0">
              <a:solidFill>
                <a:schemeClr val="bg1"/>
              </a:solidFill>
              <a:latin typeface="+mj-lt"/>
            </a:endParaRPr>
          </a:p>
        </p:txBody>
      </p:sp>
    </p:spTree>
    <p:extLst>
      <p:ext uri="{BB962C8B-B14F-4D97-AF65-F5344CB8AC3E}">
        <p14:creationId xmlns:p14="http://schemas.microsoft.com/office/powerpoint/2010/main" val="67716506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9"/>
          <p:cNvSpPr>
            <a:spLocks noGrp="1"/>
          </p:cNvSpPr>
          <p:nvPr>
            <p:ph type="sldNum" sz="quarter" idx="10"/>
          </p:nvPr>
        </p:nvSpPr>
        <p:spPr/>
        <p:txBody>
          <a:bodyPr/>
          <a:lstStyle/>
          <a:p>
            <a:pPr>
              <a:defRPr/>
            </a:pPr>
            <a:fld id="{59528A38-FF14-41CE-B41B-A44710326791}" type="slidenum">
              <a:rPr lang="it-IT" smtClean="0"/>
              <a:pPr>
                <a:defRPr/>
              </a:pPr>
              <a:t>35</a:t>
            </a:fld>
            <a:endParaRPr lang="it-IT"/>
          </a:p>
        </p:txBody>
      </p:sp>
      <p:sp>
        <p:nvSpPr>
          <p:cNvPr id="20484" name="Rectangle 3"/>
          <p:cNvSpPr>
            <a:spLocks noChangeArrowheads="1"/>
          </p:cNvSpPr>
          <p:nvPr/>
        </p:nvSpPr>
        <p:spPr bwMode="auto">
          <a:xfrm>
            <a:off x="2133600" y="990600"/>
            <a:ext cx="8305800" cy="369332"/>
          </a:xfrm>
          <a:prstGeom prst="rect">
            <a:avLst/>
          </a:prstGeom>
          <a:noFill/>
          <a:ln w="9525">
            <a:noFill/>
            <a:miter lim="800000"/>
            <a:headEnd/>
            <a:tailEnd/>
          </a:ln>
        </p:spPr>
        <p:txBody>
          <a:bodyPr lIns="0" tIns="0" rIns="0" bIns="0">
            <a:spAutoFit/>
          </a:bodyPr>
          <a:lstStyle/>
          <a:p>
            <a:pPr algn="l"/>
            <a:endParaRPr lang="it-IT" sz="2400"/>
          </a:p>
        </p:txBody>
      </p:sp>
      <p:sp>
        <p:nvSpPr>
          <p:cNvPr id="20485" name="Rectangle 4"/>
          <p:cNvSpPr>
            <a:spLocks noChangeArrowheads="1"/>
          </p:cNvSpPr>
          <p:nvPr/>
        </p:nvSpPr>
        <p:spPr bwMode="auto">
          <a:xfrm>
            <a:off x="1981200" y="914400"/>
            <a:ext cx="8382000" cy="707886"/>
          </a:xfrm>
          <a:prstGeom prst="rect">
            <a:avLst/>
          </a:prstGeom>
          <a:noFill/>
          <a:ln w="9525">
            <a:noFill/>
            <a:miter lim="800000"/>
            <a:headEnd/>
            <a:tailEnd/>
          </a:ln>
        </p:spPr>
        <p:txBody>
          <a:bodyPr lIns="0" tIns="0" rIns="0" bIns="0">
            <a:spAutoFit/>
          </a:bodyPr>
          <a:lstStyle/>
          <a:p>
            <a:pPr algn="l">
              <a:spcBef>
                <a:spcPct val="0"/>
              </a:spcBef>
            </a:pPr>
            <a:endParaRPr lang="it-IT" sz="2200" b="1">
              <a:solidFill>
                <a:srgbClr val="003F6E"/>
              </a:solidFill>
            </a:endParaRPr>
          </a:p>
          <a:p>
            <a:pPr algn="l">
              <a:spcBef>
                <a:spcPct val="0"/>
              </a:spcBef>
            </a:pPr>
            <a:endParaRPr lang="it-IT" sz="2400">
              <a:latin typeface="Helvetica" pitchFamily="-32" charset="0"/>
            </a:endParaRPr>
          </a:p>
        </p:txBody>
      </p:sp>
      <p:pic>
        <p:nvPicPr>
          <p:cNvPr id="2" name="Immagine 1"/>
          <p:cNvPicPr>
            <a:picLocks noChangeAspect="1"/>
          </p:cNvPicPr>
          <p:nvPr/>
        </p:nvPicPr>
        <p:blipFill>
          <a:blip r:embed="rId3"/>
          <a:stretch>
            <a:fillRect/>
          </a:stretch>
        </p:blipFill>
        <p:spPr>
          <a:xfrm>
            <a:off x="3213098" y="1326740"/>
            <a:ext cx="5521678" cy="3778660"/>
          </a:xfrm>
          <a:prstGeom prst="rect">
            <a:avLst/>
          </a:prstGeom>
        </p:spPr>
      </p:pic>
      <p:sp>
        <p:nvSpPr>
          <p:cNvPr id="3" name="Rettangolo 2"/>
          <p:cNvSpPr/>
          <p:nvPr/>
        </p:nvSpPr>
        <p:spPr>
          <a:xfrm>
            <a:off x="1806222" y="5009008"/>
            <a:ext cx="8607778" cy="1772793"/>
          </a:xfrm>
          <a:prstGeom prst="rect">
            <a:avLst/>
          </a:prstGeom>
        </p:spPr>
        <p:txBody>
          <a:bodyPr wrap="square">
            <a:spAutoFit/>
          </a:bodyPr>
          <a:lstStyle/>
          <a:p>
            <a:pPr marL="342900" indent="-342900">
              <a:buFont typeface="Arial"/>
              <a:buChar char="•"/>
            </a:pPr>
            <a:r>
              <a:rPr lang="it-IT" sz="2100" dirty="0">
                <a:latin typeface="+mj-lt"/>
                <a:cs typeface="Arial" panose="020B0604020202020204" pitchFamily="34" charset="0"/>
              </a:rPr>
              <a:t>The public </a:t>
            </a:r>
            <a:r>
              <a:rPr lang="it-IT" sz="2100" dirty="0" err="1">
                <a:latin typeface="+mj-lt"/>
                <a:cs typeface="Arial" panose="020B0604020202020204" pitchFamily="34" charset="0"/>
              </a:rPr>
              <a:t>key</a:t>
            </a:r>
            <a:r>
              <a:rPr lang="it-IT" sz="2100" dirty="0">
                <a:latin typeface="+mj-lt"/>
                <a:cs typeface="Arial" panose="020B0604020202020204" pitchFamily="34" charset="0"/>
              </a:rPr>
              <a:t> of the </a:t>
            </a:r>
            <a:r>
              <a:rPr lang="it-IT" sz="2100" dirty="0" err="1">
                <a:latin typeface="+mj-lt"/>
                <a:cs typeface="Arial" panose="020B0604020202020204" pitchFamily="34" charset="0"/>
              </a:rPr>
              <a:t>recipient</a:t>
            </a:r>
            <a:r>
              <a:rPr lang="it-IT" sz="2100" dirty="0">
                <a:latin typeface="+mj-lt"/>
                <a:cs typeface="Arial" panose="020B0604020202020204" pitchFamily="34" charset="0"/>
              </a:rPr>
              <a:t> </a:t>
            </a:r>
            <a:r>
              <a:rPr lang="it-IT" sz="2100" dirty="0" err="1">
                <a:latin typeface="+mj-lt"/>
                <a:cs typeface="Arial" panose="020B0604020202020204" pitchFamily="34" charset="0"/>
              </a:rPr>
              <a:t>is</a:t>
            </a:r>
            <a:r>
              <a:rPr lang="it-IT" sz="2100" dirty="0">
                <a:latin typeface="+mj-lt"/>
                <a:cs typeface="Arial" panose="020B0604020202020204" pitchFamily="34" charset="0"/>
              </a:rPr>
              <a:t> </a:t>
            </a:r>
            <a:r>
              <a:rPr lang="it-IT" sz="2100" dirty="0" err="1">
                <a:latin typeface="+mj-lt"/>
                <a:cs typeface="Arial" panose="020B0604020202020204" pitchFamily="34" charset="0"/>
              </a:rPr>
              <a:t>used</a:t>
            </a:r>
            <a:r>
              <a:rPr lang="it-IT" sz="2100" dirty="0">
                <a:latin typeface="+mj-lt"/>
                <a:cs typeface="Arial" panose="020B0604020202020204" pitchFamily="34" charset="0"/>
              </a:rPr>
              <a:t> </a:t>
            </a:r>
            <a:r>
              <a:rPr lang="it-IT" sz="2100" dirty="0" err="1">
                <a:latin typeface="+mj-lt"/>
                <a:cs typeface="Arial" panose="020B0604020202020204" pitchFamily="34" charset="0"/>
              </a:rPr>
              <a:t>only</a:t>
            </a:r>
            <a:r>
              <a:rPr lang="it-IT" sz="2100" dirty="0">
                <a:latin typeface="+mj-lt"/>
                <a:cs typeface="Arial" panose="020B0604020202020204" pitchFamily="34" charset="0"/>
              </a:rPr>
              <a:t> to </a:t>
            </a:r>
            <a:r>
              <a:rPr lang="it-IT" sz="2100" dirty="0" err="1">
                <a:latin typeface="+mj-lt"/>
                <a:cs typeface="Arial" panose="020B0604020202020204" pitchFamily="34" charset="0"/>
              </a:rPr>
              <a:t>encrypt</a:t>
            </a:r>
            <a:r>
              <a:rPr lang="it-IT" sz="2100" dirty="0">
                <a:latin typeface="+mj-lt"/>
                <a:cs typeface="Arial" panose="020B0604020202020204" pitchFamily="34" charset="0"/>
              </a:rPr>
              <a:t> data (</a:t>
            </a:r>
            <a:r>
              <a:rPr lang="it-IT" sz="2100" dirty="0" err="1">
                <a:latin typeface="+mj-lt"/>
                <a:cs typeface="Arial" panose="020B0604020202020204" pitchFamily="34" charset="0"/>
              </a:rPr>
              <a:t>cannot</a:t>
            </a:r>
            <a:r>
              <a:rPr lang="it-IT" sz="2100" dirty="0">
                <a:latin typeface="+mj-lt"/>
                <a:cs typeface="Arial" panose="020B0604020202020204" pitchFamily="34" charset="0"/>
              </a:rPr>
              <a:t> </a:t>
            </a:r>
            <a:r>
              <a:rPr lang="it-IT" sz="2100" dirty="0" err="1">
                <a:latin typeface="+mj-lt"/>
                <a:cs typeface="Arial" panose="020B0604020202020204" pitchFamily="34" charset="0"/>
              </a:rPr>
              <a:t>decrypt</a:t>
            </a:r>
            <a:r>
              <a:rPr lang="it-IT" sz="2100" dirty="0">
                <a:latin typeface="+mj-lt"/>
                <a:cs typeface="Arial" panose="020B0604020202020204" pitchFamily="34" charset="0"/>
              </a:rPr>
              <a:t>). </a:t>
            </a:r>
            <a:r>
              <a:rPr lang="it-IT" sz="2100" dirty="0" err="1">
                <a:latin typeface="+mj-lt"/>
                <a:cs typeface="Arial" panose="020B0604020202020204" pitchFamily="34" charset="0"/>
              </a:rPr>
              <a:t>It</a:t>
            </a:r>
            <a:r>
              <a:rPr lang="it-IT" sz="2100" dirty="0">
                <a:latin typeface="+mj-lt"/>
                <a:cs typeface="Arial" panose="020B0604020202020204" pitchFamily="34" charset="0"/>
              </a:rPr>
              <a:t> can be </a:t>
            </a:r>
            <a:r>
              <a:rPr lang="it-IT" sz="2100" dirty="0" err="1">
                <a:latin typeface="+mj-lt"/>
                <a:cs typeface="Arial" panose="020B0604020202020204" pitchFamily="34" charset="0"/>
              </a:rPr>
              <a:t>openly</a:t>
            </a:r>
            <a:r>
              <a:rPr lang="it-IT" sz="2100" dirty="0">
                <a:latin typeface="+mj-lt"/>
                <a:cs typeface="Arial" panose="020B0604020202020204" pitchFamily="34" charset="0"/>
              </a:rPr>
              <a:t> </a:t>
            </a:r>
            <a:r>
              <a:rPr lang="it-IT" sz="2100" dirty="0" err="1">
                <a:latin typeface="+mj-lt"/>
                <a:cs typeface="Arial" panose="020B0604020202020204" pitchFamily="34" charset="0"/>
              </a:rPr>
              <a:t>distributed</a:t>
            </a:r>
            <a:r>
              <a:rPr lang="it-IT" sz="2100" dirty="0">
                <a:latin typeface="+mj-lt"/>
                <a:cs typeface="Arial" panose="020B0604020202020204" pitchFamily="34" charset="0"/>
              </a:rPr>
              <a:t> to </a:t>
            </a:r>
            <a:r>
              <a:rPr lang="it-IT" sz="2100" dirty="0" err="1">
                <a:latin typeface="+mj-lt"/>
                <a:cs typeface="Arial" panose="020B0604020202020204" pitchFamily="34" charset="0"/>
              </a:rPr>
              <a:t>those</a:t>
            </a:r>
            <a:r>
              <a:rPr lang="it-IT" sz="2100" dirty="0">
                <a:latin typeface="+mj-lt"/>
                <a:cs typeface="Arial" panose="020B0604020202020204" pitchFamily="34" charset="0"/>
              </a:rPr>
              <a:t> </a:t>
            </a:r>
            <a:r>
              <a:rPr lang="it-IT" sz="2100" dirty="0" err="1">
                <a:latin typeface="+mj-lt"/>
                <a:cs typeface="Arial" panose="020B0604020202020204" pitchFamily="34" charset="0"/>
              </a:rPr>
              <a:t>who</a:t>
            </a:r>
            <a:r>
              <a:rPr lang="it-IT" sz="2100" dirty="0">
                <a:latin typeface="+mj-lt"/>
                <a:cs typeface="Arial" panose="020B0604020202020204" pitchFamily="34" charset="0"/>
              </a:rPr>
              <a:t> </a:t>
            </a:r>
            <a:r>
              <a:rPr lang="it-IT" sz="2100" dirty="0" err="1">
                <a:latin typeface="+mj-lt"/>
                <a:cs typeface="Arial" panose="020B0604020202020204" pitchFamily="34" charset="0"/>
              </a:rPr>
              <a:t>want</a:t>
            </a:r>
            <a:r>
              <a:rPr lang="it-IT" sz="2100" dirty="0">
                <a:latin typeface="+mj-lt"/>
                <a:cs typeface="Arial" panose="020B0604020202020204" pitchFamily="34" charset="0"/>
              </a:rPr>
              <a:t> to </a:t>
            </a:r>
            <a:r>
              <a:rPr lang="it-IT" sz="2100" dirty="0" err="1">
                <a:latin typeface="+mj-lt"/>
                <a:cs typeface="Arial" panose="020B0604020202020204" pitchFamily="34" charset="0"/>
              </a:rPr>
              <a:t>encrypt</a:t>
            </a:r>
            <a:r>
              <a:rPr lang="it-IT" sz="2100" dirty="0">
                <a:latin typeface="+mj-lt"/>
                <a:cs typeface="Arial" panose="020B0604020202020204" pitchFamily="34" charset="0"/>
              </a:rPr>
              <a:t> a </a:t>
            </a:r>
            <a:r>
              <a:rPr lang="it-IT" sz="2100" dirty="0" err="1">
                <a:latin typeface="+mj-lt"/>
                <a:cs typeface="Arial" panose="020B0604020202020204" pitchFamily="34" charset="0"/>
              </a:rPr>
              <a:t>message</a:t>
            </a:r>
            <a:r>
              <a:rPr lang="it-IT" sz="2100" dirty="0">
                <a:latin typeface="+mj-lt"/>
                <a:cs typeface="Arial" panose="020B0604020202020204" pitchFamily="34" charset="0"/>
              </a:rPr>
              <a:t> to the </a:t>
            </a:r>
            <a:r>
              <a:rPr lang="it-IT" sz="2100" dirty="0" err="1">
                <a:latin typeface="+mj-lt"/>
                <a:cs typeface="Arial" panose="020B0604020202020204" pitchFamily="34" charset="0"/>
              </a:rPr>
              <a:t>recipient</a:t>
            </a:r>
            <a:r>
              <a:rPr lang="it-IT" sz="2100" dirty="0">
                <a:latin typeface="+mj-lt"/>
                <a:cs typeface="Arial" panose="020B0604020202020204" pitchFamily="34" charset="0"/>
              </a:rPr>
              <a:t>. </a:t>
            </a:r>
          </a:p>
          <a:p>
            <a:pPr marL="342900" indent="-342900">
              <a:buFont typeface="Arial"/>
              <a:buChar char="•"/>
            </a:pPr>
            <a:r>
              <a:rPr lang="it-IT" sz="2100" dirty="0">
                <a:latin typeface="+mj-lt"/>
                <a:cs typeface="Arial" panose="020B0604020202020204" pitchFamily="34" charset="0"/>
              </a:rPr>
              <a:t>The private </a:t>
            </a:r>
            <a:r>
              <a:rPr lang="it-IT" sz="2100" dirty="0" err="1">
                <a:latin typeface="+mj-lt"/>
                <a:cs typeface="Arial" panose="020B0604020202020204" pitchFamily="34" charset="0"/>
              </a:rPr>
              <a:t>key</a:t>
            </a:r>
            <a:r>
              <a:rPr lang="it-IT" sz="2100" dirty="0">
                <a:latin typeface="+mj-lt"/>
                <a:cs typeface="Arial" panose="020B0604020202020204" pitchFamily="34" charset="0"/>
              </a:rPr>
              <a:t> of the </a:t>
            </a:r>
            <a:r>
              <a:rPr lang="it-IT" sz="2100" dirty="0" err="1">
                <a:latin typeface="+mj-lt"/>
                <a:cs typeface="Arial" panose="020B0604020202020204" pitchFamily="34" charset="0"/>
              </a:rPr>
              <a:t>recipient</a:t>
            </a:r>
            <a:r>
              <a:rPr lang="it-IT" sz="2100" dirty="0">
                <a:latin typeface="+mj-lt"/>
                <a:cs typeface="Arial" panose="020B0604020202020204" pitchFamily="34" charset="0"/>
              </a:rPr>
              <a:t> </a:t>
            </a:r>
            <a:r>
              <a:rPr lang="it-IT" sz="2100" dirty="0" err="1">
                <a:latin typeface="+mj-lt"/>
                <a:cs typeface="Arial" panose="020B0604020202020204" pitchFamily="34" charset="0"/>
              </a:rPr>
              <a:t>is</a:t>
            </a:r>
            <a:r>
              <a:rPr lang="it-IT" sz="2100" dirty="0">
                <a:latin typeface="+mj-lt"/>
                <a:cs typeface="Arial" panose="020B0604020202020204" pitchFamily="34" charset="0"/>
              </a:rPr>
              <a:t> </a:t>
            </a:r>
            <a:r>
              <a:rPr lang="it-IT" sz="2100" dirty="0" err="1">
                <a:latin typeface="+mj-lt"/>
                <a:cs typeface="Arial" panose="020B0604020202020204" pitchFamily="34" charset="0"/>
              </a:rPr>
              <a:t>used</a:t>
            </a:r>
            <a:r>
              <a:rPr lang="it-IT" sz="2100" dirty="0">
                <a:latin typeface="+mj-lt"/>
                <a:cs typeface="Arial" panose="020B0604020202020204" pitchFamily="34" charset="0"/>
              </a:rPr>
              <a:t> to </a:t>
            </a:r>
            <a:r>
              <a:rPr lang="it-IT" sz="2100" dirty="0" err="1">
                <a:latin typeface="+mj-lt"/>
                <a:cs typeface="Arial" panose="020B0604020202020204" pitchFamily="34" charset="0"/>
              </a:rPr>
              <a:t>decrypt</a:t>
            </a:r>
            <a:r>
              <a:rPr lang="it-IT" sz="2100" dirty="0">
                <a:latin typeface="+mj-lt"/>
                <a:cs typeface="Arial" panose="020B0604020202020204" pitchFamily="34" charset="0"/>
              </a:rPr>
              <a:t> </a:t>
            </a:r>
            <a:r>
              <a:rPr lang="it-IT" sz="2100" dirty="0" err="1">
                <a:latin typeface="+mj-lt"/>
                <a:cs typeface="Arial" panose="020B0604020202020204" pitchFamily="34" charset="0"/>
              </a:rPr>
              <a:t>messages</a:t>
            </a:r>
            <a:r>
              <a:rPr lang="it-IT" sz="2100" dirty="0">
                <a:latin typeface="+mj-lt"/>
                <a:cs typeface="Arial" panose="020B0604020202020204" pitchFamily="34" charset="0"/>
              </a:rPr>
              <a:t>, and </a:t>
            </a:r>
            <a:r>
              <a:rPr lang="it-IT" sz="2100" dirty="0" err="1">
                <a:latin typeface="+mj-lt"/>
                <a:cs typeface="Arial" panose="020B0604020202020204" pitchFamily="34" charset="0"/>
              </a:rPr>
              <a:t>only</a:t>
            </a:r>
            <a:r>
              <a:rPr lang="it-IT" sz="2100" dirty="0">
                <a:latin typeface="+mj-lt"/>
                <a:cs typeface="Arial" panose="020B0604020202020204" pitchFamily="34" charset="0"/>
              </a:rPr>
              <a:t> the </a:t>
            </a:r>
            <a:r>
              <a:rPr lang="it-IT" sz="2100" dirty="0" err="1">
                <a:latin typeface="+mj-lt"/>
                <a:cs typeface="Arial" panose="020B0604020202020204" pitchFamily="34" charset="0"/>
              </a:rPr>
              <a:t>recipient</a:t>
            </a:r>
            <a:r>
              <a:rPr lang="it-IT" sz="2100" dirty="0">
                <a:latin typeface="+mj-lt"/>
                <a:cs typeface="Arial" panose="020B0604020202020204" pitchFamily="34" charset="0"/>
              </a:rPr>
              <a:t> must be </a:t>
            </a:r>
            <a:r>
              <a:rPr lang="it-IT" sz="2100" dirty="0" err="1">
                <a:latin typeface="+mj-lt"/>
                <a:cs typeface="Arial" panose="020B0604020202020204" pitchFamily="34" charset="0"/>
              </a:rPr>
              <a:t>able</a:t>
            </a:r>
            <a:r>
              <a:rPr lang="it-IT" sz="2100" dirty="0">
                <a:latin typeface="+mj-lt"/>
                <a:cs typeface="Arial" panose="020B0604020202020204" pitchFamily="34" charset="0"/>
              </a:rPr>
              <a:t> to </a:t>
            </a:r>
            <a:r>
              <a:rPr lang="it-IT" sz="2100" dirty="0" err="1">
                <a:latin typeface="+mj-lt"/>
                <a:cs typeface="Arial" panose="020B0604020202020204" pitchFamily="34" charset="0"/>
              </a:rPr>
              <a:t>access</a:t>
            </a:r>
            <a:r>
              <a:rPr lang="it-IT" sz="2100" dirty="0">
                <a:latin typeface="+mj-lt"/>
                <a:cs typeface="Arial" panose="020B0604020202020204" pitchFamily="34" charset="0"/>
              </a:rPr>
              <a:t> </a:t>
            </a:r>
            <a:r>
              <a:rPr lang="it-IT" sz="2100" dirty="0" err="1">
                <a:latin typeface="+mj-lt"/>
                <a:cs typeface="Arial" panose="020B0604020202020204" pitchFamily="34" charset="0"/>
              </a:rPr>
              <a:t>it</a:t>
            </a:r>
            <a:r>
              <a:rPr lang="it-IT" sz="2100" dirty="0">
                <a:latin typeface="+mj-lt"/>
                <a:cs typeface="Arial" panose="020B0604020202020204" pitchFamily="34" charset="0"/>
              </a:rPr>
              <a:t>.</a:t>
            </a:r>
          </a:p>
        </p:txBody>
      </p:sp>
      <p:sp>
        <p:nvSpPr>
          <p:cNvPr id="4" name="Rectangle 1">
            <a:extLst>
              <a:ext uri="{FF2B5EF4-FFF2-40B4-BE49-F238E27FC236}">
                <a16:creationId xmlns:a16="http://schemas.microsoft.com/office/drawing/2014/main" id="{77E75541-CC6E-52C2-5750-5F929E834153}"/>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4AC464F2-9A39-70AF-2C0A-07B0B5067E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27AB897B-5307-BC63-4568-632930B16D71}"/>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ASYMMETRIC ENCRYPTION</a:t>
            </a:r>
            <a:endParaRPr lang="en-GB" sz="2400" b="1" dirty="0">
              <a:solidFill>
                <a:schemeClr val="bg1"/>
              </a:solidFill>
              <a:latin typeface="+mj-lt"/>
            </a:endParaRPr>
          </a:p>
        </p:txBody>
      </p:sp>
    </p:spTree>
    <p:extLst>
      <p:ext uri="{BB962C8B-B14F-4D97-AF65-F5344CB8AC3E}">
        <p14:creationId xmlns:p14="http://schemas.microsoft.com/office/powerpoint/2010/main" val="127742596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472" name="AutoShape 9"/>
          <p:cNvCxnSpPr>
            <a:cxnSpLocks noChangeShapeType="1"/>
          </p:cNvCxnSpPr>
          <p:nvPr/>
        </p:nvCxnSpPr>
        <p:spPr bwMode="auto">
          <a:xfrm>
            <a:off x="5191629" y="3529859"/>
            <a:ext cx="1380117" cy="0"/>
          </a:xfrm>
          <a:prstGeom prst="straightConnector1">
            <a:avLst/>
          </a:prstGeom>
          <a:noFill/>
          <a:ln w="38100">
            <a:solidFill>
              <a:schemeClr val="tx1"/>
            </a:solidFill>
            <a:round/>
            <a:headEnd/>
            <a:tailEnd type="triangle" w="med" len="med"/>
          </a:ln>
        </p:spPr>
      </p:cxnSp>
      <p:cxnSp>
        <p:nvCxnSpPr>
          <p:cNvPr id="62473" name="AutoShape 10"/>
          <p:cNvCxnSpPr>
            <a:cxnSpLocks noChangeShapeType="1"/>
          </p:cNvCxnSpPr>
          <p:nvPr/>
        </p:nvCxnSpPr>
        <p:spPr bwMode="auto">
          <a:xfrm rot="10800000" flipV="1">
            <a:off x="4600224" y="2555681"/>
            <a:ext cx="2284671" cy="820248"/>
          </a:xfrm>
          <a:prstGeom prst="bentConnector3">
            <a:avLst>
              <a:gd name="adj1" fmla="val 99441"/>
            </a:avLst>
          </a:prstGeom>
          <a:noFill/>
          <a:ln w="38100">
            <a:solidFill>
              <a:schemeClr val="tx1"/>
            </a:solidFill>
            <a:miter lim="800000"/>
            <a:headEnd/>
            <a:tailEnd type="triangle" w="med" len="med"/>
          </a:ln>
        </p:spPr>
      </p:cxnSp>
      <p:cxnSp>
        <p:nvCxnSpPr>
          <p:cNvPr id="62474" name="AutoShape 11"/>
          <p:cNvCxnSpPr>
            <a:cxnSpLocks noChangeShapeType="1"/>
          </p:cNvCxnSpPr>
          <p:nvPr/>
        </p:nvCxnSpPr>
        <p:spPr bwMode="auto">
          <a:xfrm flipH="1">
            <a:off x="5154620" y="4744423"/>
            <a:ext cx="1316404" cy="0"/>
          </a:xfrm>
          <a:prstGeom prst="straightConnector1">
            <a:avLst/>
          </a:prstGeom>
          <a:noFill/>
          <a:ln w="38100">
            <a:solidFill>
              <a:schemeClr val="tx1"/>
            </a:solidFill>
            <a:round/>
            <a:headEnd type="triangle" w="med" len="med"/>
            <a:tailEnd type="triangle" w="med" len="med"/>
          </a:ln>
        </p:spPr>
      </p:cxnSp>
      <p:sp>
        <p:nvSpPr>
          <p:cNvPr id="62475" name="CasellaDiTesto 11"/>
          <p:cNvSpPr txBox="1">
            <a:spLocks noChangeArrowheads="1"/>
          </p:cNvSpPr>
          <p:nvPr/>
        </p:nvSpPr>
        <p:spPr bwMode="auto">
          <a:xfrm>
            <a:off x="5718114" y="3160527"/>
            <a:ext cx="308098" cy="369332"/>
          </a:xfrm>
          <a:prstGeom prst="rect">
            <a:avLst/>
          </a:prstGeom>
          <a:noFill/>
          <a:ln w="9525">
            <a:noFill/>
            <a:miter lim="800000"/>
            <a:headEnd/>
            <a:tailEnd/>
          </a:ln>
        </p:spPr>
        <p:txBody>
          <a:bodyPr wrap="none">
            <a:spAutoFit/>
          </a:bodyPr>
          <a:lstStyle/>
          <a:p>
            <a:r>
              <a:rPr lang="it-IT" dirty="0"/>
              <a:t>2</a:t>
            </a:r>
          </a:p>
        </p:txBody>
      </p:sp>
      <p:sp>
        <p:nvSpPr>
          <p:cNvPr id="62477" name="CasellaDiTesto 13"/>
          <p:cNvSpPr txBox="1">
            <a:spLocks noChangeArrowheads="1"/>
          </p:cNvSpPr>
          <p:nvPr/>
        </p:nvSpPr>
        <p:spPr bwMode="auto">
          <a:xfrm>
            <a:off x="5730844" y="4361799"/>
            <a:ext cx="301686" cy="369332"/>
          </a:xfrm>
          <a:prstGeom prst="rect">
            <a:avLst/>
          </a:prstGeom>
          <a:noFill/>
          <a:ln w="9525">
            <a:noFill/>
            <a:miter lim="800000"/>
            <a:headEnd/>
            <a:tailEnd/>
          </a:ln>
        </p:spPr>
        <p:txBody>
          <a:bodyPr wrap="none">
            <a:spAutoFit/>
          </a:bodyPr>
          <a:lstStyle/>
          <a:p>
            <a:r>
              <a:rPr lang="it-IT" dirty="0"/>
              <a:t>3</a:t>
            </a:r>
          </a:p>
        </p:txBody>
      </p:sp>
      <p:sp>
        <p:nvSpPr>
          <p:cNvPr id="16" name="Segnaposto numero diapositiva 15"/>
          <p:cNvSpPr>
            <a:spLocks noGrp="1"/>
          </p:cNvSpPr>
          <p:nvPr>
            <p:ph type="sldNum" sz="quarter" idx="10"/>
          </p:nvPr>
        </p:nvSpPr>
        <p:spPr/>
        <p:txBody>
          <a:bodyPr/>
          <a:lstStyle/>
          <a:p>
            <a:pPr>
              <a:defRPr/>
            </a:pPr>
            <a:fld id="{04C33AEF-6F77-477B-AE63-A60DBF6626F0}" type="slidenum">
              <a:rPr lang="it-IT" smtClean="0"/>
              <a:pPr>
                <a:defRPr/>
              </a:pPr>
              <a:t>36</a:t>
            </a:fld>
            <a:endParaRPr lang="it-IT" dirty="0"/>
          </a:p>
        </p:txBody>
      </p:sp>
      <p:sp>
        <p:nvSpPr>
          <p:cNvPr id="3" name="CasellaDiTesto 2"/>
          <p:cNvSpPr txBox="1"/>
          <p:nvPr/>
        </p:nvSpPr>
        <p:spPr>
          <a:xfrm>
            <a:off x="2681112" y="1646536"/>
            <a:ext cx="2130778" cy="461665"/>
          </a:xfrm>
          <a:prstGeom prst="rect">
            <a:avLst/>
          </a:prstGeom>
          <a:noFill/>
        </p:spPr>
        <p:txBody>
          <a:bodyPr wrap="square" rtlCol="0">
            <a:spAutoFit/>
          </a:bodyPr>
          <a:lstStyle/>
          <a:p>
            <a:pPr algn="ctr"/>
            <a:r>
              <a:rPr lang="it-IT" sz="2400" b="1" dirty="0">
                <a:solidFill>
                  <a:srgbClr val="FF0080"/>
                </a:solidFill>
              </a:rPr>
              <a:t>SENDER A</a:t>
            </a:r>
          </a:p>
        </p:txBody>
      </p:sp>
      <p:sp>
        <p:nvSpPr>
          <p:cNvPr id="17" name="CasellaDiTesto 16"/>
          <p:cNvSpPr txBox="1"/>
          <p:nvPr/>
        </p:nvSpPr>
        <p:spPr>
          <a:xfrm>
            <a:off x="7038623" y="1671936"/>
            <a:ext cx="2130778" cy="461665"/>
          </a:xfrm>
          <a:prstGeom prst="rect">
            <a:avLst/>
          </a:prstGeom>
          <a:noFill/>
        </p:spPr>
        <p:txBody>
          <a:bodyPr wrap="square" rtlCol="0">
            <a:spAutoFit/>
          </a:bodyPr>
          <a:lstStyle/>
          <a:p>
            <a:pPr algn="ctr"/>
            <a:r>
              <a:rPr lang="it-IT" sz="2400" b="1" dirty="0">
                <a:solidFill>
                  <a:schemeClr val="accent6">
                    <a:lumMod val="75000"/>
                  </a:schemeClr>
                </a:solidFill>
              </a:rPr>
              <a:t>RECEIVER B</a:t>
            </a:r>
          </a:p>
        </p:txBody>
      </p:sp>
      <p:sp>
        <p:nvSpPr>
          <p:cNvPr id="6" name="Rectangle 1">
            <a:extLst>
              <a:ext uri="{FF2B5EF4-FFF2-40B4-BE49-F238E27FC236}">
                <a16:creationId xmlns:a16="http://schemas.microsoft.com/office/drawing/2014/main" id="{A7BBCF6F-1FC6-01E3-CA3B-C32AFBC2F21F}"/>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2" descr="logo centenario">
            <a:extLst>
              <a:ext uri="{FF2B5EF4-FFF2-40B4-BE49-F238E27FC236}">
                <a16:creationId xmlns:a16="http://schemas.microsoft.com/office/drawing/2014/main" id="{0410DA19-8C49-4D7E-CFB1-FFEB7FB74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5844551D-CAFE-6D40-BB16-EBD556F93B4A}"/>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ASYMMETRIC: TWO LOCKERS ALGORITHM</a:t>
            </a:r>
            <a:endParaRPr lang="en-GB" sz="2400" b="1" dirty="0">
              <a:solidFill>
                <a:schemeClr val="bg1"/>
              </a:solidFill>
              <a:latin typeface="+mj-lt"/>
            </a:endParaRPr>
          </a:p>
        </p:txBody>
      </p:sp>
      <p:sp>
        <p:nvSpPr>
          <p:cNvPr id="4" name="TextBox 3">
            <a:extLst>
              <a:ext uri="{FF2B5EF4-FFF2-40B4-BE49-F238E27FC236}">
                <a16:creationId xmlns:a16="http://schemas.microsoft.com/office/drawing/2014/main" id="{97DACC6F-E89A-B36B-204A-E114B7E8E526}"/>
              </a:ext>
            </a:extLst>
          </p:cNvPr>
          <p:cNvSpPr txBox="1"/>
          <p:nvPr/>
        </p:nvSpPr>
        <p:spPr>
          <a:xfrm>
            <a:off x="6675008" y="3345193"/>
            <a:ext cx="6239434" cy="369332"/>
          </a:xfrm>
          <a:prstGeom prst="rect">
            <a:avLst/>
          </a:prstGeom>
          <a:noFill/>
        </p:spPr>
        <p:txBody>
          <a:bodyPr wrap="square">
            <a:spAutoFit/>
          </a:bodyPr>
          <a:lstStyle/>
          <a:p>
            <a:pPr>
              <a:buFont typeface="Arial" panose="020B0604020202020204" pitchFamily="34" charset="0"/>
              <a:buChar char="•"/>
            </a:pPr>
            <a:r>
              <a:rPr lang="en-GB" dirty="0"/>
              <a:t>The server decrypts it with its </a:t>
            </a:r>
            <a:r>
              <a:rPr lang="en-GB" b="1" dirty="0"/>
              <a:t>private key</a:t>
            </a:r>
            <a:r>
              <a:rPr lang="en-GB" dirty="0"/>
              <a:t>.</a:t>
            </a:r>
          </a:p>
        </p:txBody>
      </p:sp>
      <p:sp>
        <p:nvSpPr>
          <p:cNvPr id="9" name="TextBox 8">
            <a:extLst>
              <a:ext uri="{FF2B5EF4-FFF2-40B4-BE49-F238E27FC236}">
                <a16:creationId xmlns:a16="http://schemas.microsoft.com/office/drawing/2014/main" id="{644CEB54-8434-E0A1-53AA-C10E2D3F437E}"/>
              </a:ext>
            </a:extLst>
          </p:cNvPr>
          <p:cNvSpPr txBox="1"/>
          <p:nvPr/>
        </p:nvSpPr>
        <p:spPr>
          <a:xfrm>
            <a:off x="1279287" y="2255105"/>
            <a:ext cx="3809080" cy="923330"/>
          </a:xfrm>
          <a:prstGeom prst="rect">
            <a:avLst/>
          </a:prstGeom>
          <a:noFill/>
        </p:spPr>
        <p:txBody>
          <a:bodyPr wrap="square">
            <a:spAutoFit/>
          </a:bodyPr>
          <a:lstStyle/>
          <a:p>
            <a:pPr>
              <a:buFont typeface="Arial" panose="020B0604020202020204" pitchFamily="34" charset="0"/>
              <a:buChar char="•"/>
            </a:pPr>
            <a:r>
              <a:rPr lang="en-GB" dirty="0"/>
              <a:t>The </a:t>
            </a:r>
            <a:r>
              <a:rPr lang="en-GB" b="1" dirty="0"/>
              <a:t>client</a:t>
            </a:r>
            <a:r>
              <a:rPr lang="en-GB" dirty="0"/>
              <a:t> (e.g., your browser) generates a secret (pre-master secret).</a:t>
            </a:r>
          </a:p>
        </p:txBody>
      </p:sp>
      <p:sp>
        <p:nvSpPr>
          <p:cNvPr id="11" name="TextBox 10">
            <a:extLst>
              <a:ext uri="{FF2B5EF4-FFF2-40B4-BE49-F238E27FC236}">
                <a16:creationId xmlns:a16="http://schemas.microsoft.com/office/drawing/2014/main" id="{53B8BE70-A1CD-22BA-FF07-8839A16CF2C9}"/>
              </a:ext>
            </a:extLst>
          </p:cNvPr>
          <p:cNvSpPr txBox="1"/>
          <p:nvPr/>
        </p:nvSpPr>
        <p:spPr>
          <a:xfrm>
            <a:off x="1279287" y="3178435"/>
            <a:ext cx="3809080" cy="646331"/>
          </a:xfrm>
          <a:prstGeom prst="rect">
            <a:avLst/>
          </a:prstGeom>
          <a:noFill/>
        </p:spPr>
        <p:txBody>
          <a:bodyPr wrap="square">
            <a:spAutoFit/>
          </a:bodyPr>
          <a:lstStyle/>
          <a:p>
            <a:pPr>
              <a:buFont typeface="Arial" panose="020B0604020202020204" pitchFamily="34" charset="0"/>
              <a:buChar char="•"/>
            </a:pPr>
            <a:r>
              <a:rPr lang="en-GB" dirty="0"/>
              <a:t>It encrypts it with the </a:t>
            </a:r>
            <a:r>
              <a:rPr lang="en-GB" b="1" dirty="0"/>
              <a:t>server’s public key</a:t>
            </a:r>
            <a:r>
              <a:rPr lang="en-GB" dirty="0"/>
              <a:t> (from its TLS certificate).</a:t>
            </a:r>
          </a:p>
        </p:txBody>
      </p:sp>
      <p:sp>
        <p:nvSpPr>
          <p:cNvPr id="19" name="CasellaDiTesto 11">
            <a:extLst>
              <a:ext uri="{FF2B5EF4-FFF2-40B4-BE49-F238E27FC236}">
                <a16:creationId xmlns:a16="http://schemas.microsoft.com/office/drawing/2014/main" id="{C44A2139-41A5-7221-ADEB-EA0EA8E258CB}"/>
              </a:ext>
            </a:extLst>
          </p:cNvPr>
          <p:cNvSpPr txBox="1">
            <a:spLocks noChangeArrowheads="1"/>
          </p:cNvSpPr>
          <p:nvPr/>
        </p:nvSpPr>
        <p:spPr bwMode="auto">
          <a:xfrm>
            <a:off x="5718114" y="2214139"/>
            <a:ext cx="301686" cy="369332"/>
          </a:xfrm>
          <a:prstGeom prst="rect">
            <a:avLst/>
          </a:prstGeom>
          <a:noFill/>
          <a:ln w="9525">
            <a:noFill/>
            <a:miter lim="800000"/>
            <a:headEnd/>
            <a:tailEnd/>
          </a:ln>
        </p:spPr>
        <p:txBody>
          <a:bodyPr wrap="none">
            <a:spAutoFit/>
          </a:bodyPr>
          <a:lstStyle/>
          <a:p>
            <a:r>
              <a:rPr lang="it-IT" dirty="0"/>
              <a:t>1</a:t>
            </a:r>
          </a:p>
        </p:txBody>
      </p:sp>
      <p:sp>
        <p:nvSpPr>
          <p:cNvPr id="22" name="TextBox 21">
            <a:extLst>
              <a:ext uri="{FF2B5EF4-FFF2-40B4-BE49-F238E27FC236}">
                <a16:creationId xmlns:a16="http://schemas.microsoft.com/office/drawing/2014/main" id="{174338DA-7F32-B64B-9F80-C9D3A1ADF885}"/>
              </a:ext>
            </a:extLst>
          </p:cNvPr>
          <p:cNvSpPr txBox="1"/>
          <p:nvPr/>
        </p:nvSpPr>
        <p:spPr>
          <a:xfrm>
            <a:off x="3033252" y="4095120"/>
            <a:ext cx="6459792" cy="646331"/>
          </a:xfrm>
          <a:prstGeom prst="rect">
            <a:avLst/>
          </a:prstGeom>
          <a:noFill/>
        </p:spPr>
        <p:txBody>
          <a:bodyPr wrap="square">
            <a:spAutoFit/>
          </a:bodyPr>
          <a:lstStyle/>
          <a:p>
            <a:pPr>
              <a:buFont typeface="Arial" panose="020B0604020202020204" pitchFamily="34" charset="0"/>
              <a:buChar char="•"/>
            </a:pPr>
            <a:r>
              <a:rPr lang="en-GB" dirty="0"/>
              <a:t>Both sides now derive </a:t>
            </a:r>
            <a:r>
              <a:rPr lang="en-GB" b="1" dirty="0"/>
              <a:t>symmetric session keys</a:t>
            </a:r>
            <a:r>
              <a:rPr lang="en-GB" dirty="0"/>
              <a:t> for encrypting all future data.</a:t>
            </a:r>
          </a:p>
        </p:txBody>
      </p:sp>
      <p:sp>
        <p:nvSpPr>
          <p:cNvPr id="24" name="TextBox 23">
            <a:extLst>
              <a:ext uri="{FF2B5EF4-FFF2-40B4-BE49-F238E27FC236}">
                <a16:creationId xmlns:a16="http://schemas.microsoft.com/office/drawing/2014/main" id="{B431674E-23BD-7C07-9816-3AE6DF901381}"/>
              </a:ext>
            </a:extLst>
          </p:cNvPr>
          <p:cNvSpPr txBox="1"/>
          <p:nvPr/>
        </p:nvSpPr>
        <p:spPr>
          <a:xfrm>
            <a:off x="6975936" y="2370065"/>
            <a:ext cx="6459792" cy="369332"/>
          </a:xfrm>
          <a:prstGeom prst="rect">
            <a:avLst/>
          </a:prstGeom>
          <a:noFill/>
        </p:spPr>
        <p:txBody>
          <a:bodyPr wrap="square">
            <a:spAutoFit/>
          </a:bodyPr>
          <a:lstStyle/>
          <a:p>
            <a:r>
              <a:rPr lang="en-GB" b="1" dirty="0"/>
              <a:t>server’s public key</a:t>
            </a:r>
            <a:endParaRPr lang="en-IT" dirty="0"/>
          </a:p>
        </p:txBody>
      </p:sp>
    </p:spTree>
    <p:extLst>
      <p:ext uri="{BB962C8B-B14F-4D97-AF65-F5344CB8AC3E}">
        <p14:creationId xmlns:p14="http://schemas.microsoft.com/office/powerpoint/2010/main" val="102843173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9"/>
          <p:cNvSpPr>
            <a:spLocks noGrp="1"/>
          </p:cNvSpPr>
          <p:nvPr>
            <p:ph type="sldNum" sz="quarter" idx="10"/>
          </p:nvPr>
        </p:nvSpPr>
        <p:spPr/>
        <p:txBody>
          <a:bodyPr/>
          <a:lstStyle/>
          <a:p>
            <a:pPr>
              <a:defRPr/>
            </a:pPr>
            <a:fld id="{59528A38-FF14-41CE-B41B-A44710326791}" type="slidenum">
              <a:rPr lang="it-IT" smtClean="0"/>
              <a:pPr>
                <a:defRPr/>
              </a:pPr>
              <a:t>37</a:t>
            </a:fld>
            <a:endParaRPr lang="it-IT"/>
          </a:p>
        </p:txBody>
      </p:sp>
      <p:sp>
        <p:nvSpPr>
          <p:cNvPr id="27652" name="Rectangle 3"/>
          <p:cNvSpPr>
            <a:spLocks noChangeArrowheads="1"/>
          </p:cNvSpPr>
          <p:nvPr/>
        </p:nvSpPr>
        <p:spPr bwMode="auto">
          <a:xfrm>
            <a:off x="2133600" y="990600"/>
            <a:ext cx="8305800" cy="369332"/>
          </a:xfrm>
          <a:prstGeom prst="rect">
            <a:avLst/>
          </a:prstGeom>
          <a:noFill/>
          <a:ln w="9525">
            <a:noFill/>
            <a:miter lim="800000"/>
            <a:headEnd/>
            <a:tailEnd/>
          </a:ln>
        </p:spPr>
        <p:txBody>
          <a:bodyPr lIns="0" tIns="0" rIns="0" bIns="0">
            <a:spAutoFit/>
          </a:bodyPr>
          <a:lstStyle/>
          <a:p>
            <a:pPr algn="l"/>
            <a:endParaRPr lang="it-IT" sz="2400"/>
          </a:p>
        </p:txBody>
      </p:sp>
      <p:sp>
        <p:nvSpPr>
          <p:cNvPr id="27653" name="Rectangle 4"/>
          <p:cNvSpPr>
            <a:spLocks noChangeArrowheads="1"/>
          </p:cNvSpPr>
          <p:nvPr/>
        </p:nvSpPr>
        <p:spPr bwMode="auto">
          <a:xfrm>
            <a:off x="1981200" y="914400"/>
            <a:ext cx="8382000" cy="707886"/>
          </a:xfrm>
          <a:prstGeom prst="rect">
            <a:avLst/>
          </a:prstGeom>
          <a:noFill/>
          <a:ln w="9525">
            <a:noFill/>
            <a:miter lim="800000"/>
            <a:headEnd/>
            <a:tailEnd/>
          </a:ln>
        </p:spPr>
        <p:txBody>
          <a:bodyPr lIns="0" tIns="0" rIns="0" bIns="0">
            <a:spAutoFit/>
          </a:bodyPr>
          <a:lstStyle/>
          <a:p>
            <a:pPr algn="l">
              <a:spcBef>
                <a:spcPct val="0"/>
              </a:spcBef>
            </a:pPr>
            <a:endParaRPr lang="it-IT" sz="2200" b="1">
              <a:solidFill>
                <a:srgbClr val="003F6E"/>
              </a:solidFill>
            </a:endParaRPr>
          </a:p>
          <a:p>
            <a:pPr algn="l">
              <a:spcBef>
                <a:spcPct val="0"/>
              </a:spcBef>
            </a:pPr>
            <a:endParaRPr lang="it-IT" sz="2400">
              <a:latin typeface="Helvetica" pitchFamily="-32" charset="0"/>
            </a:endParaRPr>
          </a:p>
        </p:txBody>
      </p:sp>
      <p:graphicFrame>
        <p:nvGraphicFramePr>
          <p:cNvPr id="335906" name="Group 34"/>
          <p:cNvGraphicFramePr>
            <a:graphicFrameLocks noGrp="1"/>
          </p:cNvGraphicFramePr>
          <p:nvPr>
            <p:extLst>
              <p:ext uri="{D42A27DB-BD31-4B8C-83A1-F6EECF244321}">
                <p14:modId xmlns:p14="http://schemas.microsoft.com/office/powerpoint/2010/main" val="3002579279"/>
              </p:ext>
            </p:extLst>
          </p:nvPr>
        </p:nvGraphicFramePr>
        <p:xfrm>
          <a:off x="1676400" y="1603893"/>
          <a:ext cx="8763000" cy="4683888"/>
        </p:xfrm>
        <a:graphic>
          <a:graphicData uri="http://schemas.openxmlformats.org/drawingml/2006/table">
            <a:tbl>
              <a:tblPr/>
              <a:tblGrid>
                <a:gridCol w="2921000">
                  <a:extLst>
                    <a:ext uri="{9D8B030D-6E8A-4147-A177-3AD203B41FA5}">
                      <a16:colId xmlns:a16="http://schemas.microsoft.com/office/drawing/2014/main" val="20000"/>
                    </a:ext>
                  </a:extLst>
                </a:gridCol>
                <a:gridCol w="2921000">
                  <a:extLst>
                    <a:ext uri="{9D8B030D-6E8A-4147-A177-3AD203B41FA5}">
                      <a16:colId xmlns:a16="http://schemas.microsoft.com/office/drawing/2014/main" val="20001"/>
                    </a:ext>
                  </a:extLst>
                </a:gridCol>
                <a:gridCol w="2921000">
                  <a:extLst>
                    <a:ext uri="{9D8B030D-6E8A-4147-A177-3AD203B41FA5}">
                      <a16:colId xmlns:a16="http://schemas.microsoft.com/office/drawing/2014/main" val="20002"/>
                    </a:ext>
                  </a:extLst>
                </a:gridCol>
              </a:tblGrid>
              <a:tr h="14081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1800" b="1" i="0" u="none" strike="noStrike" cap="none" normalizeH="0" baseline="0" dirty="0">
                        <a:ln>
                          <a:noFill/>
                        </a:ln>
                        <a:solidFill>
                          <a:schemeClr val="tx1"/>
                        </a:solidFill>
                        <a:effectLst/>
                        <a:latin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500" b="1" i="0" u="none" strike="noStrike" cap="none" normalizeH="0" baseline="0" dirty="0" err="1">
                          <a:ln>
                            <a:noFill/>
                          </a:ln>
                          <a:solidFill>
                            <a:schemeClr val="tx1"/>
                          </a:solidFill>
                          <a:effectLst/>
                          <a:latin typeface="Arial" pitchFamily="34" charset="0"/>
                        </a:rPr>
                        <a:t>Advantages</a:t>
                      </a:r>
                      <a:endParaRPr kumimoji="0" lang="it-IT" sz="2500" b="1" i="0" u="none" strike="noStrike" cap="none" normalizeH="0" baseline="0" dirty="0">
                        <a:ln>
                          <a:noFill/>
                        </a:ln>
                        <a:solidFill>
                          <a:schemeClr val="tx1"/>
                        </a:solidFill>
                        <a:effectLst/>
                        <a:latin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500" b="1" i="0" u="none" strike="noStrike" cap="none" normalizeH="0" baseline="0" dirty="0" err="1">
                          <a:ln>
                            <a:noFill/>
                          </a:ln>
                          <a:solidFill>
                            <a:schemeClr val="tx1"/>
                          </a:solidFill>
                          <a:effectLst/>
                          <a:latin typeface="Arial" pitchFamily="34" charset="0"/>
                        </a:rPr>
                        <a:t>Disvantages</a:t>
                      </a:r>
                      <a:endParaRPr kumimoji="0" lang="it-IT" sz="2500" b="1" i="0" u="none" strike="noStrike" cap="none" normalizeH="0" baseline="0" dirty="0">
                        <a:ln>
                          <a:noFill/>
                        </a:ln>
                        <a:solidFill>
                          <a:schemeClr val="tx1"/>
                        </a:solidFill>
                        <a:effectLst/>
                        <a:latin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70063">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it-IT" sz="2500" b="1" i="0" u="none" strike="noStrike" cap="none" normalizeH="0" baseline="0" dirty="0" err="1">
                          <a:ln>
                            <a:noFill/>
                          </a:ln>
                          <a:solidFill>
                            <a:schemeClr val="tx1"/>
                          </a:solidFill>
                          <a:effectLst/>
                          <a:latin typeface="Arial" pitchFamily="34" charset="0"/>
                        </a:rPr>
                        <a:t>Symmetric</a:t>
                      </a:r>
                      <a:r>
                        <a:rPr kumimoji="0" lang="it-IT" sz="2500" b="1" i="0" u="none" strike="noStrike" cap="none" normalizeH="0" baseline="0" dirty="0">
                          <a:ln>
                            <a:noFill/>
                          </a:ln>
                          <a:solidFill>
                            <a:schemeClr val="tx1"/>
                          </a:solidFill>
                          <a:effectLst/>
                          <a:latin typeface="Arial" pitchFamily="34" charset="0"/>
                        </a:rPr>
                        <a:t> </a:t>
                      </a:r>
                      <a:r>
                        <a:rPr kumimoji="0" lang="it-IT" sz="2500" b="1" i="0" u="none" strike="noStrike" cap="none" normalizeH="0" baseline="0" dirty="0" err="1">
                          <a:ln>
                            <a:noFill/>
                          </a:ln>
                          <a:solidFill>
                            <a:schemeClr val="tx1"/>
                          </a:solidFill>
                          <a:effectLst/>
                          <a:latin typeface="Arial" pitchFamily="34" charset="0"/>
                        </a:rPr>
                        <a:t>key</a:t>
                      </a:r>
                      <a:endParaRPr kumimoji="0" lang="it-IT" sz="2500" b="1" i="0" u="none" strike="noStrike" cap="none" normalizeH="0" baseline="0" dirty="0">
                        <a:ln>
                          <a:noFill/>
                        </a:ln>
                        <a:solidFill>
                          <a:schemeClr val="tx1"/>
                        </a:solidFill>
                        <a:effectLst/>
                        <a:latin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01600" marR="0" lvl="0" indent="0" algn="l" defTabSz="914400" rtl="0" eaLnBrk="0" fontAlgn="base" latinLnBrk="0" hangingPunct="0">
                        <a:lnSpc>
                          <a:spcPct val="100000"/>
                        </a:lnSpc>
                        <a:spcBef>
                          <a:spcPct val="20000"/>
                        </a:spcBef>
                        <a:spcAft>
                          <a:spcPct val="0"/>
                        </a:spcAft>
                        <a:buClrTx/>
                        <a:buSzTx/>
                        <a:buFont typeface="Wingdings" pitchFamily="2" charset="2"/>
                        <a:buChar char="§"/>
                        <a:tabLst/>
                      </a:pPr>
                      <a:r>
                        <a:rPr kumimoji="0" lang="it-IT" sz="1900" b="0" i="0" u="none" strike="noStrike" cap="none" normalizeH="0" baseline="0" dirty="0">
                          <a:ln>
                            <a:noFill/>
                          </a:ln>
                          <a:solidFill>
                            <a:schemeClr val="tx1"/>
                          </a:solidFill>
                          <a:effectLst/>
                          <a:latin typeface="Arial" pitchFamily="34" charset="0"/>
                        </a:rPr>
                        <a:t>Easy to </a:t>
                      </a:r>
                      <a:r>
                        <a:rPr kumimoji="0" lang="it-IT" sz="1900" b="0" i="0" u="none" strike="noStrike" cap="none" normalizeH="0" baseline="0" dirty="0" err="1">
                          <a:ln>
                            <a:noFill/>
                          </a:ln>
                          <a:solidFill>
                            <a:schemeClr val="tx1"/>
                          </a:solidFill>
                          <a:effectLst/>
                          <a:latin typeface="Arial" pitchFamily="34" charset="0"/>
                        </a:rPr>
                        <a:t>implement</a:t>
                      </a:r>
                      <a:endParaRPr kumimoji="0" lang="it-IT" sz="1900" b="0" i="0" u="none" strike="noStrike" cap="none" normalizeH="0" baseline="0" dirty="0">
                        <a:ln>
                          <a:noFill/>
                        </a:ln>
                        <a:solidFill>
                          <a:schemeClr val="tx1"/>
                        </a:solidFill>
                        <a:effectLst/>
                        <a:latin typeface="Arial" pitchFamily="34" charset="0"/>
                      </a:endParaRPr>
                    </a:p>
                    <a:p>
                      <a:pPr marL="101600" marR="0" lvl="0" indent="0" algn="l" defTabSz="914400" rtl="0" eaLnBrk="0" fontAlgn="base" latinLnBrk="0" hangingPunct="0">
                        <a:lnSpc>
                          <a:spcPct val="100000"/>
                        </a:lnSpc>
                        <a:spcBef>
                          <a:spcPct val="20000"/>
                        </a:spcBef>
                        <a:spcAft>
                          <a:spcPct val="0"/>
                        </a:spcAft>
                        <a:buClrTx/>
                        <a:buSzTx/>
                        <a:buFont typeface="Wingdings" pitchFamily="2" charset="2"/>
                        <a:buChar char="§"/>
                        <a:tabLst/>
                      </a:pPr>
                      <a:r>
                        <a:rPr kumimoji="0" lang="it-IT" sz="1900" b="0" i="0" u="none" strike="noStrike" cap="none" normalizeH="0" baseline="0" dirty="0" err="1">
                          <a:ln>
                            <a:noFill/>
                          </a:ln>
                          <a:solidFill>
                            <a:schemeClr val="tx1"/>
                          </a:solidFill>
                          <a:effectLst/>
                          <a:latin typeface="Arial" pitchFamily="34" charset="0"/>
                        </a:rPr>
                        <a:t>Low</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err="1">
                          <a:ln>
                            <a:noFill/>
                          </a:ln>
                          <a:solidFill>
                            <a:schemeClr val="tx1"/>
                          </a:solidFill>
                          <a:effectLst/>
                          <a:latin typeface="Arial" pitchFamily="34" charset="0"/>
                        </a:rPr>
                        <a:t>computational</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err="1">
                          <a:ln>
                            <a:noFill/>
                          </a:ln>
                          <a:solidFill>
                            <a:schemeClr val="tx1"/>
                          </a:solidFill>
                          <a:effectLst/>
                          <a:latin typeface="Arial" pitchFamily="34" charset="0"/>
                        </a:rPr>
                        <a:t>requirements</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a:ln>
                            <a:noFill/>
                          </a:ln>
                          <a:solidFill>
                            <a:schemeClr val="tx1"/>
                          </a:solidFill>
                          <a:effectLst/>
                          <a:latin typeface="Arial" pitchFamily="34" charset="0"/>
                          <a:sym typeface="Wingdings"/>
                        </a:rPr>
                        <a:t> </a:t>
                      </a:r>
                      <a:r>
                        <a:rPr kumimoji="0" lang="it-IT" sz="1900" b="0" i="0" u="none" strike="noStrike" cap="none" normalizeH="0" baseline="0" dirty="0" err="1">
                          <a:ln>
                            <a:noFill/>
                          </a:ln>
                          <a:solidFill>
                            <a:schemeClr val="tx1"/>
                          </a:solidFill>
                          <a:effectLst/>
                          <a:latin typeface="Arial" pitchFamily="34" charset="0"/>
                          <a:sym typeface="Wingdings"/>
                        </a:rPr>
                        <a:t>speed</a:t>
                      </a:r>
                      <a:r>
                        <a:rPr kumimoji="0" lang="it-IT" sz="1900" b="0" i="0" u="none" strike="noStrike" cap="none" normalizeH="0" baseline="0" dirty="0">
                          <a:ln>
                            <a:noFill/>
                          </a:ln>
                          <a:solidFill>
                            <a:schemeClr val="tx1"/>
                          </a:solidFill>
                          <a:effectLst/>
                          <a:latin typeface="Arial" pitchFamily="34" charset="0"/>
                          <a:sym typeface="Wingdings"/>
                        </a:rPr>
                        <a:t> </a:t>
                      </a:r>
                      <a:r>
                        <a:rPr kumimoji="0" lang="it-IT" sz="1900" b="0" i="0" u="none" strike="noStrike" cap="none" normalizeH="0" baseline="0" dirty="0" err="1">
                          <a:ln>
                            <a:noFill/>
                          </a:ln>
                          <a:solidFill>
                            <a:schemeClr val="tx1"/>
                          </a:solidFill>
                          <a:effectLst/>
                          <a:latin typeface="Arial" pitchFamily="34" charset="0"/>
                          <a:sym typeface="Wingdings"/>
                        </a:rPr>
                        <a:t>execution</a:t>
                      </a:r>
                      <a:endParaRPr kumimoji="0" lang="it-IT" sz="1900" b="0" i="0" u="none" strike="noStrike" cap="none" normalizeH="0" baseline="0" dirty="0">
                        <a:ln>
                          <a:noFill/>
                        </a:ln>
                        <a:solidFill>
                          <a:schemeClr val="tx1"/>
                        </a:solidFill>
                        <a:effectLst/>
                        <a:latin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01600" marR="0" lvl="0" indent="0" algn="l" defTabSz="914400" rtl="0" eaLnBrk="0" fontAlgn="base" latinLnBrk="0" hangingPunct="0">
                        <a:lnSpc>
                          <a:spcPct val="100000"/>
                        </a:lnSpc>
                        <a:spcBef>
                          <a:spcPct val="20000"/>
                        </a:spcBef>
                        <a:spcAft>
                          <a:spcPct val="0"/>
                        </a:spcAft>
                        <a:buClrTx/>
                        <a:buSzTx/>
                        <a:buFont typeface="Wingdings" pitchFamily="2" charset="2"/>
                        <a:buChar char="§"/>
                        <a:tabLst/>
                      </a:pPr>
                      <a:r>
                        <a:rPr kumimoji="0" lang="it-IT" sz="1900" b="0" i="0" u="none" strike="noStrike" cap="none" normalizeH="0" baseline="0" dirty="0" err="1">
                          <a:ln>
                            <a:noFill/>
                          </a:ln>
                          <a:solidFill>
                            <a:schemeClr val="tx1"/>
                          </a:solidFill>
                          <a:effectLst/>
                          <a:latin typeface="Arial" pitchFamily="34" charset="0"/>
                        </a:rPr>
                        <a:t>Need</a:t>
                      </a:r>
                      <a:r>
                        <a:rPr kumimoji="0" lang="it-IT" sz="1900" b="0" i="0" u="none" strike="noStrike" cap="none" normalizeH="0" baseline="0" dirty="0">
                          <a:ln>
                            <a:noFill/>
                          </a:ln>
                          <a:solidFill>
                            <a:schemeClr val="tx1"/>
                          </a:solidFill>
                          <a:effectLst/>
                          <a:latin typeface="Arial" pitchFamily="34" charset="0"/>
                        </a:rPr>
                        <a:t> to share the </a:t>
                      </a:r>
                      <a:r>
                        <a:rPr kumimoji="0" lang="it-IT" sz="1900" b="0" i="0" u="none" strike="noStrike" cap="none" normalizeH="0" baseline="0" dirty="0" err="1">
                          <a:ln>
                            <a:noFill/>
                          </a:ln>
                          <a:solidFill>
                            <a:schemeClr val="tx1"/>
                          </a:solidFill>
                          <a:effectLst/>
                          <a:latin typeface="Arial" pitchFamily="34" charset="0"/>
                        </a:rPr>
                        <a:t>key</a:t>
                      </a:r>
                      <a:endParaRPr kumimoji="0" lang="it-IT" sz="1900" b="0" i="0" u="none" strike="noStrike" cap="none" normalizeH="0" baseline="0" dirty="0">
                        <a:ln>
                          <a:noFill/>
                        </a:ln>
                        <a:solidFill>
                          <a:schemeClr val="tx1"/>
                        </a:solidFill>
                        <a:effectLst/>
                        <a:latin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85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500" b="1" i="0" u="none" strike="noStrike" cap="none" normalizeH="0" baseline="0" dirty="0" err="1">
                          <a:ln>
                            <a:noFill/>
                          </a:ln>
                          <a:solidFill>
                            <a:schemeClr val="tx1"/>
                          </a:solidFill>
                          <a:effectLst/>
                          <a:latin typeface="Arial" pitchFamily="34" charset="0"/>
                        </a:rPr>
                        <a:t>Asymmetric</a:t>
                      </a:r>
                      <a:r>
                        <a:rPr kumimoji="0" lang="it-IT" sz="2500" b="1" i="0" u="none" strike="noStrike" cap="none" normalizeH="0" baseline="0" dirty="0">
                          <a:ln>
                            <a:noFill/>
                          </a:ln>
                          <a:solidFill>
                            <a:schemeClr val="tx1"/>
                          </a:solidFill>
                          <a:effectLst/>
                          <a:latin typeface="Arial" pitchFamily="34" charset="0"/>
                        </a:rPr>
                        <a:t> </a:t>
                      </a:r>
                      <a:r>
                        <a:rPr kumimoji="0" lang="it-IT" sz="2500" b="1" i="0" u="none" strike="noStrike" cap="none" normalizeH="0" baseline="0" dirty="0" err="1">
                          <a:ln>
                            <a:noFill/>
                          </a:ln>
                          <a:solidFill>
                            <a:schemeClr val="tx1"/>
                          </a:solidFill>
                          <a:effectLst/>
                          <a:latin typeface="Arial" pitchFamily="34" charset="0"/>
                        </a:rPr>
                        <a:t>key</a:t>
                      </a:r>
                      <a:endParaRPr kumimoji="0" lang="it-IT" sz="2500" b="1" i="0" u="none" strike="noStrike" cap="none" normalizeH="0" baseline="0" dirty="0">
                        <a:ln>
                          <a:noFill/>
                        </a:ln>
                        <a:solidFill>
                          <a:schemeClr val="tx1"/>
                        </a:solidFill>
                        <a:effectLst/>
                        <a:latin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01600" marR="0" lvl="0" indent="0" algn="l" defTabSz="914400" rtl="0" eaLnBrk="0" fontAlgn="base" latinLnBrk="0" hangingPunct="0">
                        <a:lnSpc>
                          <a:spcPct val="100000"/>
                        </a:lnSpc>
                        <a:spcBef>
                          <a:spcPct val="20000"/>
                        </a:spcBef>
                        <a:spcAft>
                          <a:spcPct val="0"/>
                        </a:spcAft>
                        <a:buClrTx/>
                        <a:buSzTx/>
                        <a:buFont typeface="Wingdings" pitchFamily="2" charset="2"/>
                        <a:buChar char="§"/>
                        <a:tabLst/>
                      </a:pPr>
                      <a:r>
                        <a:rPr kumimoji="0" lang="it-IT" sz="1900" b="0" i="0" u="none" strike="noStrike" cap="none" normalizeH="0" baseline="0" dirty="0" err="1">
                          <a:ln>
                            <a:noFill/>
                          </a:ln>
                          <a:solidFill>
                            <a:schemeClr val="tx1"/>
                          </a:solidFill>
                          <a:effectLst/>
                          <a:latin typeface="Arial" pitchFamily="34" charset="0"/>
                        </a:rPr>
                        <a:t>Different</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err="1">
                          <a:ln>
                            <a:noFill/>
                          </a:ln>
                          <a:solidFill>
                            <a:schemeClr val="tx1"/>
                          </a:solidFill>
                          <a:effectLst/>
                          <a:latin typeface="Arial" pitchFamily="34" charset="0"/>
                        </a:rPr>
                        <a:t>keys</a:t>
                      </a:r>
                      <a:r>
                        <a:rPr kumimoji="0" lang="it-IT" sz="1900" b="0" i="0" u="none" strike="noStrike" cap="none" normalizeH="0" baseline="0" dirty="0">
                          <a:ln>
                            <a:noFill/>
                          </a:ln>
                          <a:solidFill>
                            <a:schemeClr val="tx1"/>
                          </a:solidFill>
                          <a:effectLst/>
                          <a:latin typeface="Arial" pitchFamily="34" charset="0"/>
                        </a:rPr>
                        <a:t> for the </a:t>
                      </a:r>
                      <a:r>
                        <a:rPr kumimoji="0" lang="it-IT" sz="1900" b="0" i="0" u="none" strike="noStrike" cap="none" normalizeH="0" baseline="0" dirty="0" err="1">
                          <a:ln>
                            <a:noFill/>
                          </a:ln>
                          <a:solidFill>
                            <a:schemeClr val="tx1"/>
                          </a:solidFill>
                          <a:effectLst/>
                          <a:latin typeface="Arial" pitchFamily="34" charset="0"/>
                        </a:rPr>
                        <a:t>sender</a:t>
                      </a:r>
                      <a:r>
                        <a:rPr kumimoji="0" lang="it-IT" sz="1900" b="0" i="0" u="none" strike="noStrike" cap="none" normalizeH="0" baseline="0" dirty="0">
                          <a:ln>
                            <a:noFill/>
                          </a:ln>
                          <a:solidFill>
                            <a:schemeClr val="tx1"/>
                          </a:solidFill>
                          <a:effectLst/>
                          <a:latin typeface="Arial" pitchFamily="34" charset="0"/>
                        </a:rPr>
                        <a:t> and the </a:t>
                      </a:r>
                      <a:r>
                        <a:rPr kumimoji="0" lang="it-IT" sz="1900" b="0" i="0" u="none" strike="noStrike" cap="none" normalizeH="0" baseline="0" dirty="0" err="1">
                          <a:ln>
                            <a:noFill/>
                          </a:ln>
                          <a:solidFill>
                            <a:schemeClr val="tx1"/>
                          </a:solidFill>
                          <a:effectLst/>
                          <a:latin typeface="Arial" pitchFamily="34" charset="0"/>
                        </a:rPr>
                        <a:t>receiver</a:t>
                      </a:r>
                      <a:endParaRPr kumimoji="0" lang="it-IT" sz="1900" b="0" i="0" u="none" strike="noStrike" cap="none" normalizeH="0" baseline="0" dirty="0">
                        <a:ln>
                          <a:noFill/>
                        </a:ln>
                        <a:solidFill>
                          <a:schemeClr val="tx1"/>
                        </a:solidFill>
                        <a:effectLst/>
                        <a:latin typeface="Arial" pitchFamily="34" charset="0"/>
                      </a:endParaRPr>
                    </a:p>
                    <a:p>
                      <a:pPr marL="101600" marR="0" lvl="0" indent="0" algn="l" defTabSz="914400" rtl="0" eaLnBrk="0" fontAlgn="base" latinLnBrk="0" hangingPunct="0">
                        <a:lnSpc>
                          <a:spcPct val="100000"/>
                        </a:lnSpc>
                        <a:spcBef>
                          <a:spcPct val="20000"/>
                        </a:spcBef>
                        <a:spcAft>
                          <a:spcPct val="0"/>
                        </a:spcAft>
                        <a:buClrTx/>
                        <a:buSzTx/>
                        <a:buFont typeface="Wingdings" pitchFamily="2" charset="2"/>
                        <a:buChar char="§"/>
                        <a:tabLst/>
                      </a:pPr>
                      <a:r>
                        <a:rPr kumimoji="0" lang="it-IT" sz="1900" b="0" i="0" u="none" strike="noStrike" cap="none" normalizeH="0" baseline="0" dirty="0" err="1">
                          <a:ln>
                            <a:noFill/>
                          </a:ln>
                          <a:solidFill>
                            <a:schemeClr val="tx1"/>
                          </a:solidFill>
                          <a:effectLst/>
                          <a:latin typeface="Arial" pitchFamily="34" charset="0"/>
                        </a:rPr>
                        <a:t>Knowing</a:t>
                      </a:r>
                      <a:r>
                        <a:rPr kumimoji="0" lang="it-IT" sz="1900" b="0" i="0" u="none" strike="noStrike" cap="none" normalizeH="0" baseline="0" dirty="0">
                          <a:ln>
                            <a:noFill/>
                          </a:ln>
                          <a:solidFill>
                            <a:schemeClr val="tx1"/>
                          </a:solidFill>
                          <a:effectLst/>
                          <a:latin typeface="Arial" pitchFamily="34" charset="0"/>
                        </a:rPr>
                        <a:t> the public </a:t>
                      </a:r>
                      <a:r>
                        <a:rPr kumimoji="0" lang="it-IT" sz="1900" b="0" i="0" u="none" strike="noStrike" cap="none" normalizeH="0" baseline="0" dirty="0" err="1">
                          <a:ln>
                            <a:noFill/>
                          </a:ln>
                          <a:solidFill>
                            <a:schemeClr val="tx1"/>
                          </a:solidFill>
                          <a:effectLst/>
                          <a:latin typeface="Arial" pitchFamily="34" charset="0"/>
                        </a:rPr>
                        <a:t>key</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err="1">
                          <a:ln>
                            <a:noFill/>
                          </a:ln>
                          <a:solidFill>
                            <a:schemeClr val="tx1"/>
                          </a:solidFill>
                          <a:effectLst/>
                          <a:latin typeface="Arial" pitchFamily="34" charset="0"/>
                        </a:rPr>
                        <a:t>does</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err="1">
                          <a:ln>
                            <a:noFill/>
                          </a:ln>
                          <a:solidFill>
                            <a:schemeClr val="tx1"/>
                          </a:solidFill>
                          <a:effectLst/>
                          <a:latin typeface="Arial" pitchFamily="34" charset="0"/>
                        </a:rPr>
                        <a:t>not</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err="1">
                          <a:ln>
                            <a:noFill/>
                          </a:ln>
                          <a:solidFill>
                            <a:schemeClr val="tx1"/>
                          </a:solidFill>
                          <a:effectLst/>
                          <a:latin typeface="Arial" pitchFamily="34" charset="0"/>
                        </a:rPr>
                        <a:t>allow</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err="1">
                          <a:ln>
                            <a:noFill/>
                          </a:ln>
                          <a:solidFill>
                            <a:schemeClr val="tx1"/>
                          </a:solidFill>
                          <a:effectLst/>
                          <a:latin typeface="Arial" pitchFamily="34" charset="0"/>
                        </a:rPr>
                        <a:t>decrypting</a:t>
                      </a:r>
                      <a:r>
                        <a:rPr kumimoji="0" lang="it-IT" sz="1900" b="0" i="0" u="none" strike="noStrike" cap="none" normalizeH="0" baseline="0" dirty="0">
                          <a:ln>
                            <a:noFill/>
                          </a:ln>
                          <a:solidFill>
                            <a:schemeClr val="tx1"/>
                          </a:solidFill>
                          <a:effectLst/>
                          <a:latin typeface="Arial" pitchFamily="34" charset="0"/>
                        </a:rPr>
                        <a:t> the </a:t>
                      </a:r>
                      <a:r>
                        <a:rPr kumimoji="0" lang="it-IT" sz="1900" b="0" i="0" u="none" strike="noStrike" cap="none" normalizeH="0" baseline="0" dirty="0" err="1">
                          <a:ln>
                            <a:noFill/>
                          </a:ln>
                          <a:solidFill>
                            <a:schemeClr val="tx1"/>
                          </a:solidFill>
                          <a:effectLst/>
                          <a:latin typeface="Arial" pitchFamily="34" charset="0"/>
                        </a:rPr>
                        <a:t>message</a:t>
                      </a:r>
                      <a:endParaRPr kumimoji="0" lang="it-IT" sz="1900" b="0" i="0" u="none" strike="noStrike" cap="none" normalizeH="0" baseline="0" dirty="0">
                        <a:ln>
                          <a:noFill/>
                        </a:ln>
                        <a:solidFill>
                          <a:schemeClr val="tx1"/>
                        </a:solidFill>
                        <a:effectLst/>
                        <a:latin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01600" marR="0" lvl="0" indent="0" algn="l" defTabSz="914400" rtl="0" eaLnBrk="0" fontAlgn="base" latinLnBrk="0" hangingPunct="0">
                        <a:lnSpc>
                          <a:spcPct val="100000"/>
                        </a:lnSpc>
                        <a:spcBef>
                          <a:spcPct val="20000"/>
                        </a:spcBef>
                        <a:spcAft>
                          <a:spcPct val="0"/>
                        </a:spcAft>
                        <a:buClrTx/>
                        <a:buSzTx/>
                        <a:buFont typeface="Wingdings" pitchFamily="2" charset="2"/>
                        <a:buChar char="§"/>
                        <a:tabLst/>
                      </a:pPr>
                      <a:r>
                        <a:rPr kumimoji="0" lang="it-IT" sz="1900" b="0" i="0" u="none" strike="noStrike" cap="none" normalizeH="0" baseline="0" dirty="0">
                          <a:ln>
                            <a:noFill/>
                          </a:ln>
                          <a:solidFill>
                            <a:schemeClr val="tx1"/>
                          </a:solidFill>
                          <a:effectLst/>
                          <a:latin typeface="Arial" pitchFamily="34" charset="0"/>
                        </a:rPr>
                        <a:t>More </a:t>
                      </a:r>
                      <a:r>
                        <a:rPr kumimoji="0" lang="it-IT" sz="1900" b="0" i="0" u="none" strike="noStrike" cap="none" normalizeH="0" baseline="0" dirty="0" err="1">
                          <a:ln>
                            <a:noFill/>
                          </a:ln>
                          <a:solidFill>
                            <a:schemeClr val="tx1"/>
                          </a:solidFill>
                          <a:effectLst/>
                          <a:latin typeface="Arial" pitchFamily="34" charset="0"/>
                        </a:rPr>
                        <a:t>difficult</a:t>
                      </a:r>
                      <a:r>
                        <a:rPr kumimoji="0" lang="it-IT" sz="1900" b="0" i="0" u="none" strike="noStrike" cap="none" normalizeH="0" baseline="0" dirty="0">
                          <a:ln>
                            <a:noFill/>
                          </a:ln>
                          <a:solidFill>
                            <a:schemeClr val="tx1"/>
                          </a:solidFill>
                          <a:effectLst/>
                          <a:latin typeface="Arial" pitchFamily="34" charset="0"/>
                        </a:rPr>
                        <a:t> to </a:t>
                      </a:r>
                      <a:r>
                        <a:rPr kumimoji="0" lang="it-IT" sz="1900" b="0" i="0" u="none" strike="noStrike" cap="none" normalizeH="0" baseline="0" dirty="0" err="1">
                          <a:ln>
                            <a:noFill/>
                          </a:ln>
                          <a:solidFill>
                            <a:schemeClr val="tx1"/>
                          </a:solidFill>
                          <a:effectLst/>
                          <a:latin typeface="Arial" pitchFamily="34" charset="0"/>
                        </a:rPr>
                        <a:t>implement</a:t>
                      </a:r>
                      <a:endParaRPr kumimoji="0" lang="it-IT" sz="1900" b="0" i="0" u="none" strike="noStrike" cap="none" normalizeH="0" baseline="0" dirty="0">
                        <a:ln>
                          <a:noFill/>
                        </a:ln>
                        <a:solidFill>
                          <a:schemeClr val="tx1"/>
                        </a:solidFill>
                        <a:effectLst/>
                        <a:latin typeface="Arial" pitchFamily="34" charset="0"/>
                      </a:endParaRPr>
                    </a:p>
                    <a:p>
                      <a:pPr marL="101600" marR="0" lvl="0" indent="0" algn="l" defTabSz="914400" rtl="0" eaLnBrk="0" fontAlgn="base" latinLnBrk="0" hangingPunct="0">
                        <a:lnSpc>
                          <a:spcPct val="100000"/>
                        </a:lnSpc>
                        <a:spcBef>
                          <a:spcPct val="20000"/>
                        </a:spcBef>
                        <a:spcAft>
                          <a:spcPct val="0"/>
                        </a:spcAft>
                        <a:buClrTx/>
                        <a:buSzTx/>
                        <a:buFont typeface="Wingdings" pitchFamily="2" charset="2"/>
                        <a:buChar char="§"/>
                        <a:tabLst/>
                      </a:pPr>
                      <a:r>
                        <a:rPr kumimoji="0" lang="it-IT" sz="1900" b="0" i="0" u="none" strike="noStrike" cap="none" normalizeH="0" baseline="0" dirty="0">
                          <a:ln>
                            <a:noFill/>
                          </a:ln>
                          <a:solidFill>
                            <a:schemeClr val="tx1"/>
                          </a:solidFill>
                          <a:effectLst/>
                          <a:latin typeface="Arial" pitchFamily="34" charset="0"/>
                        </a:rPr>
                        <a:t>High </a:t>
                      </a:r>
                      <a:r>
                        <a:rPr kumimoji="0" lang="it-IT" sz="1900" b="0" i="0" u="none" strike="noStrike" cap="none" normalizeH="0" baseline="0" dirty="0" err="1">
                          <a:ln>
                            <a:noFill/>
                          </a:ln>
                          <a:solidFill>
                            <a:schemeClr val="tx1"/>
                          </a:solidFill>
                          <a:effectLst/>
                          <a:latin typeface="Arial" pitchFamily="34" charset="0"/>
                        </a:rPr>
                        <a:t>computational</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err="1">
                          <a:ln>
                            <a:noFill/>
                          </a:ln>
                          <a:solidFill>
                            <a:schemeClr val="tx1"/>
                          </a:solidFill>
                          <a:effectLst/>
                          <a:latin typeface="Arial" pitchFamily="34" charset="0"/>
                        </a:rPr>
                        <a:t>requirements</a:t>
                      </a:r>
                      <a:r>
                        <a:rPr kumimoji="0" lang="it-IT" sz="1900" b="0" i="0" u="none" strike="noStrike" cap="none" normalizeH="0" baseline="0" dirty="0">
                          <a:ln>
                            <a:noFill/>
                          </a:ln>
                          <a:solidFill>
                            <a:schemeClr val="tx1"/>
                          </a:solidFill>
                          <a:effectLst/>
                          <a:latin typeface="Arial" pitchFamily="34" charset="0"/>
                        </a:rPr>
                        <a:t> </a:t>
                      </a:r>
                      <a:r>
                        <a:rPr kumimoji="0" lang="it-IT" sz="1900" b="0" i="0" u="none" strike="noStrike" cap="none" normalizeH="0" baseline="0" dirty="0">
                          <a:ln>
                            <a:noFill/>
                          </a:ln>
                          <a:solidFill>
                            <a:schemeClr val="tx1"/>
                          </a:solidFill>
                          <a:effectLst/>
                          <a:latin typeface="Arial" pitchFamily="34" charset="0"/>
                          <a:sym typeface="Wingdings"/>
                        </a:rPr>
                        <a:t> slow </a:t>
                      </a:r>
                      <a:r>
                        <a:rPr kumimoji="0" lang="it-IT" sz="1900" b="0" i="0" u="none" strike="noStrike" cap="none" normalizeH="0" baseline="0" dirty="0" err="1">
                          <a:ln>
                            <a:noFill/>
                          </a:ln>
                          <a:solidFill>
                            <a:schemeClr val="tx1"/>
                          </a:solidFill>
                          <a:effectLst/>
                          <a:latin typeface="Arial" pitchFamily="34" charset="0"/>
                          <a:sym typeface="Wingdings"/>
                        </a:rPr>
                        <a:t>execution</a:t>
                      </a:r>
                      <a:endParaRPr kumimoji="0" lang="it-IT" sz="1900" b="0" i="0" u="none" strike="noStrike" cap="none" normalizeH="0" baseline="0" dirty="0">
                        <a:ln>
                          <a:noFill/>
                        </a:ln>
                        <a:solidFill>
                          <a:schemeClr val="tx1"/>
                        </a:solidFill>
                        <a:effectLst/>
                        <a:latin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 name="Rectangle 1">
            <a:extLst>
              <a:ext uri="{FF2B5EF4-FFF2-40B4-BE49-F238E27FC236}">
                <a16:creationId xmlns:a16="http://schemas.microsoft.com/office/drawing/2014/main" id="{76BFB43B-93DA-E85D-1FD7-8D0E8593FB53}"/>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2C500C7F-C783-8E8F-7A3D-510D9D69F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2A2D2C-918E-F9E7-A92E-27B352B063CB}"/>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ASYMMETRIC VERSUS SYMMETRIC ENCRYPTION</a:t>
            </a:r>
            <a:endParaRPr lang="en-GB" sz="2400" b="1" dirty="0">
              <a:solidFill>
                <a:schemeClr val="bg1"/>
              </a:solidFill>
              <a:latin typeface="+mj-lt"/>
            </a:endParaRPr>
          </a:p>
        </p:txBody>
      </p:sp>
    </p:spTree>
    <p:extLst>
      <p:ext uri="{BB962C8B-B14F-4D97-AF65-F5344CB8AC3E}">
        <p14:creationId xmlns:p14="http://schemas.microsoft.com/office/powerpoint/2010/main" val="169848248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Bef>
                <a:spcPct val="0"/>
              </a:spcBef>
              <a:spcAft>
                <a:spcPts val="1200"/>
              </a:spcAft>
            </a:pPr>
            <a:r>
              <a:rPr lang="en-US" sz="2900" dirty="0">
                <a:latin typeface="Aptos" panose="020B0004020202020204" pitchFamily="34" charset="0"/>
                <a:cs typeface="Arial" panose="020B0604020202020204" pitchFamily="34" charset="0"/>
              </a:rPr>
              <a:t>The Secure Sockets Layer (SSL) is a computer networking protocol that manages server authentication, client authentication and encrypted communication between servers and clients.</a:t>
            </a:r>
          </a:p>
          <a:p>
            <a:pPr>
              <a:spcBef>
                <a:spcPct val="0"/>
              </a:spcBef>
              <a:spcAft>
                <a:spcPts val="1200"/>
              </a:spcAft>
            </a:pPr>
            <a:r>
              <a:rPr lang="en-US" sz="2900" dirty="0">
                <a:latin typeface="Aptos" panose="020B0004020202020204" pitchFamily="34" charset="0"/>
                <a:cs typeface="Arial" panose="020B0604020202020204" pitchFamily="34" charset="0"/>
              </a:rPr>
              <a:t>SSL uses a combination of public-key and symmetric-key encryption to secure a connection between two machines, typically a Web or mail server and a client machine, communicating over the Internet or an internal network.</a:t>
            </a:r>
          </a:p>
          <a:p>
            <a:pPr>
              <a:spcBef>
                <a:spcPct val="0"/>
              </a:spcBef>
              <a:spcAft>
                <a:spcPts val="1200"/>
              </a:spcAft>
            </a:pPr>
            <a:endParaRPr lang="en-US" sz="2900" dirty="0">
              <a:latin typeface="Aptos" panose="020B0004020202020204" pitchFamily="34" charset="0"/>
              <a:cs typeface="Arial" panose="020B0604020202020204" pitchFamily="34" charset="0"/>
            </a:endParaRPr>
          </a:p>
          <a:p>
            <a:endParaRPr lang="en-US" sz="2900" dirty="0">
              <a:latin typeface="Aptos" panose="020B0004020202020204" pitchFamily="34" charset="0"/>
              <a:cs typeface="Arial" panose="020B0604020202020204" pitchFamily="34" charset="0"/>
            </a:endParaRPr>
          </a:p>
        </p:txBody>
      </p:sp>
      <p:sp>
        <p:nvSpPr>
          <p:cNvPr id="9" name="Segnaposto numero diapositiva 8"/>
          <p:cNvSpPr>
            <a:spLocks noGrp="1"/>
          </p:cNvSpPr>
          <p:nvPr>
            <p:ph type="sldNum" sz="quarter" idx="10"/>
          </p:nvPr>
        </p:nvSpPr>
        <p:spPr/>
        <p:txBody>
          <a:bodyPr/>
          <a:lstStyle/>
          <a:p>
            <a:pPr>
              <a:defRPr/>
            </a:pPr>
            <a:fld id="{59528A38-FF14-41CE-B41B-A44710326791}" type="slidenum">
              <a:rPr lang="it-IT" smtClean="0"/>
              <a:pPr>
                <a:defRPr/>
              </a:pPr>
              <a:t>38</a:t>
            </a:fld>
            <a:endParaRPr lang="it-IT"/>
          </a:p>
        </p:txBody>
      </p:sp>
      <p:sp>
        <p:nvSpPr>
          <p:cNvPr id="3" name="Rectangle 1">
            <a:extLst>
              <a:ext uri="{FF2B5EF4-FFF2-40B4-BE49-F238E27FC236}">
                <a16:creationId xmlns:a16="http://schemas.microsoft.com/office/drawing/2014/main" id="{66639DF6-F657-D33E-3182-1D513EA5A095}"/>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A73EDD8F-6DF9-05A0-7EA3-C411A493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CD247B0E-C436-FFE7-0456-AF17C1D26B13}"/>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SECURE SOCKETS LAYER</a:t>
            </a:r>
            <a:endParaRPr lang="en-GB" sz="2400" b="1" dirty="0">
              <a:solidFill>
                <a:schemeClr val="bg1"/>
              </a:solidFill>
              <a:latin typeface="+mj-lt"/>
            </a:endParaRPr>
          </a:p>
        </p:txBody>
      </p:sp>
    </p:spTree>
    <p:extLst>
      <p:ext uri="{BB962C8B-B14F-4D97-AF65-F5344CB8AC3E}">
        <p14:creationId xmlns:p14="http://schemas.microsoft.com/office/powerpoint/2010/main" val="161202445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lnSpcReduction="10000"/>
          </a:bodyPr>
          <a:lstStyle/>
          <a:p>
            <a:pPr>
              <a:buFont typeface="Arial"/>
              <a:buChar char="•"/>
            </a:pPr>
            <a:r>
              <a:rPr lang="en-US" sz="2100" dirty="0">
                <a:latin typeface="Aptos" panose="020B0004020202020204" pitchFamily="34" charset="0"/>
                <a:cs typeface="Arial" panose="020B0604020202020204" pitchFamily="34" charset="0"/>
              </a:rPr>
              <a:t>The SSL protocol includes two sub-protocols: the record protocol and the "handshake" protocol.</a:t>
            </a:r>
          </a:p>
          <a:p>
            <a:pPr>
              <a:buFont typeface="Arial"/>
              <a:buChar char="•"/>
            </a:pPr>
            <a:r>
              <a:rPr lang="en-US" sz="2100" dirty="0">
                <a:latin typeface="Aptos" panose="020B0004020202020204" pitchFamily="34" charset="0"/>
                <a:cs typeface="Arial" panose="020B0604020202020204" pitchFamily="34" charset="0"/>
              </a:rPr>
              <a:t> These protocols allow a client to authenticate a server and establish an encrypted SSL connection: a server that supports SSL presents its digital certificate to the client to authenticate the server's identity. </a:t>
            </a:r>
          </a:p>
          <a:p>
            <a:pPr>
              <a:buFont typeface="Arial"/>
              <a:buChar char="•"/>
            </a:pPr>
            <a:r>
              <a:rPr lang="en-US" sz="2100" dirty="0">
                <a:latin typeface="Aptos" panose="020B0004020202020204" pitchFamily="34" charset="0"/>
                <a:cs typeface="Arial" panose="020B0604020202020204" pitchFamily="34" charset="0"/>
              </a:rPr>
              <a:t>The authentication process uses public-key encryption to validate the digital certificate and confirm that a server is in fact the server it claims to be.</a:t>
            </a:r>
          </a:p>
          <a:p>
            <a:pPr>
              <a:buFont typeface="Arial"/>
              <a:buChar char="•"/>
            </a:pPr>
            <a:r>
              <a:rPr lang="en-US" sz="2100" dirty="0">
                <a:latin typeface="Aptos" panose="020B0004020202020204" pitchFamily="34" charset="0"/>
                <a:cs typeface="Arial" panose="020B0604020202020204" pitchFamily="34" charset="0"/>
              </a:rPr>
              <a:t>Once the server has been authenticated, the client and server establish cipher settings and a shared key to encrypt the information they exchange during the remainder of the session. </a:t>
            </a:r>
          </a:p>
          <a:p>
            <a:pPr>
              <a:buFont typeface="Arial"/>
              <a:buChar char="•"/>
            </a:pPr>
            <a:r>
              <a:rPr lang="en-US" sz="2100" dirty="0">
                <a:latin typeface="Aptos" panose="020B0004020202020204" pitchFamily="34" charset="0"/>
                <a:cs typeface="Arial" panose="020B0604020202020204" pitchFamily="34" charset="0"/>
              </a:rPr>
              <a:t>The handshake also allows the client to authenticate itself to the server. In this case, after server authentication is successfully completed, the client must present its certificate to the server to authenticate the client's identity before the encrypted SSL session can be established.</a:t>
            </a:r>
          </a:p>
        </p:txBody>
      </p:sp>
      <p:sp>
        <p:nvSpPr>
          <p:cNvPr id="10" name="Segnaposto numero diapositiva 9"/>
          <p:cNvSpPr>
            <a:spLocks noGrp="1"/>
          </p:cNvSpPr>
          <p:nvPr>
            <p:ph type="sldNum" sz="quarter" idx="10"/>
          </p:nvPr>
        </p:nvSpPr>
        <p:spPr/>
        <p:txBody>
          <a:bodyPr/>
          <a:lstStyle/>
          <a:p>
            <a:pPr>
              <a:defRPr/>
            </a:pPr>
            <a:fld id="{59528A38-FF14-41CE-B41B-A44710326791}" type="slidenum">
              <a:rPr lang="it-IT" smtClean="0"/>
              <a:pPr>
                <a:defRPr/>
              </a:pPr>
              <a:t>39</a:t>
            </a:fld>
            <a:endParaRPr lang="it-IT"/>
          </a:p>
        </p:txBody>
      </p:sp>
      <p:sp>
        <p:nvSpPr>
          <p:cNvPr id="29700" name="Rectangle 3"/>
          <p:cNvSpPr>
            <a:spLocks noChangeArrowheads="1"/>
          </p:cNvSpPr>
          <p:nvPr/>
        </p:nvSpPr>
        <p:spPr bwMode="auto">
          <a:xfrm>
            <a:off x="2133600" y="990600"/>
            <a:ext cx="8305800" cy="369332"/>
          </a:xfrm>
          <a:prstGeom prst="rect">
            <a:avLst/>
          </a:prstGeom>
          <a:noFill/>
          <a:ln w="9525">
            <a:noFill/>
            <a:miter lim="800000"/>
            <a:headEnd/>
            <a:tailEnd/>
          </a:ln>
        </p:spPr>
        <p:txBody>
          <a:bodyPr lIns="0" tIns="0" rIns="0" bIns="0">
            <a:spAutoFit/>
          </a:bodyPr>
          <a:lstStyle/>
          <a:p>
            <a:pPr algn="l"/>
            <a:endParaRPr lang="it-IT" sz="2400"/>
          </a:p>
        </p:txBody>
      </p:sp>
      <p:sp>
        <p:nvSpPr>
          <p:cNvPr id="29701" name="Rectangle 4"/>
          <p:cNvSpPr>
            <a:spLocks noChangeArrowheads="1"/>
          </p:cNvSpPr>
          <p:nvPr/>
        </p:nvSpPr>
        <p:spPr bwMode="auto">
          <a:xfrm>
            <a:off x="1981200" y="914400"/>
            <a:ext cx="8382000" cy="707886"/>
          </a:xfrm>
          <a:prstGeom prst="rect">
            <a:avLst/>
          </a:prstGeom>
          <a:noFill/>
          <a:ln w="9525">
            <a:noFill/>
            <a:miter lim="800000"/>
            <a:headEnd/>
            <a:tailEnd/>
          </a:ln>
        </p:spPr>
        <p:txBody>
          <a:bodyPr lIns="0" tIns="0" rIns="0" bIns="0">
            <a:spAutoFit/>
          </a:bodyPr>
          <a:lstStyle/>
          <a:p>
            <a:pPr algn="l">
              <a:spcBef>
                <a:spcPct val="0"/>
              </a:spcBef>
            </a:pPr>
            <a:endParaRPr lang="it-IT" sz="2200" b="1">
              <a:solidFill>
                <a:srgbClr val="003F6E"/>
              </a:solidFill>
            </a:endParaRPr>
          </a:p>
          <a:p>
            <a:pPr algn="l">
              <a:spcBef>
                <a:spcPct val="0"/>
              </a:spcBef>
            </a:pPr>
            <a:endParaRPr lang="it-IT" sz="2400">
              <a:latin typeface="Helvetica" pitchFamily="-32" charset="0"/>
            </a:endParaRPr>
          </a:p>
        </p:txBody>
      </p:sp>
      <p:sp>
        <p:nvSpPr>
          <p:cNvPr id="3" name="Rectangle 1">
            <a:extLst>
              <a:ext uri="{FF2B5EF4-FFF2-40B4-BE49-F238E27FC236}">
                <a16:creationId xmlns:a16="http://schemas.microsoft.com/office/drawing/2014/main" id="{B206F40A-CB95-5867-7242-1A9EF637CE2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ADC50CE7-6AF9-A7C4-C789-3DDED3303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FAA8B054-19B2-A78F-F42F-35350D7744B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HOW SSL WORKS</a:t>
            </a:r>
            <a:endParaRPr lang="en-GB" sz="2400" b="1" dirty="0">
              <a:solidFill>
                <a:schemeClr val="bg1"/>
              </a:solidFill>
              <a:latin typeface="+mj-lt"/>
            </a:endParaRPr>
          </a:p>
        </p:txBody>
      </p:sp>
    </p:spTree>
    <p:extLst>
      <p:ext uri="{BB962C8B-B14F-4D97-AF65-F5344CB8AC3E}">
        <p14:creationId xmlns:p14="http://schemas.microsoft.com/office/powerpoint/2010/main" val="210521568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numero diapositiva 8"/>
          <p:cNvSpPr>
            <a:spLocks noGrp="1"/>
          </p:cNvSpPr>
          <p:nvPr>
            <p:ph type="sldNum" sz="quarter" idx="10"/>
          </p:nvPr>
        </p:nvSpPr>
        <p:spPr/>
        <p:txBody>
          <a:bodyPr/>
          <a:lstStyle/>
          <a:p>
            <a:pPr>
              <a:defRPr/>
            </a:pPr>
            <a:fld id="{59528A38-FF14-41CE-B41B-A44710326791}" type="slidenum">
              <a:rPr lang="it-IT" smtClean="0"/>
              <a:pPr>
                <a:defRPr/>
              </a:pPr>
              <a:t>4</a:t>
            </a:fld>
            <a:endParaRPr lang="it-IT"/>
          </a:p>
        </p:txBody>
      </p:sp>
      <p:sp>
        <p:nvSpPr>
          <p:cNvPr id="2" name="Rettangolo arrotondato 1"/>
          <p:cNvSpPr/>
          <p:nvPr/>
        </p:nvSpPr>
        <p:spPr bwMode="auto">
          <a:xfrm>
            <a:off x="2500056" y="1713588"/>
            <a:ext cx="2201333" cy="874889"/>
          </a:xfrm>
          <a:prstGeom prst="roundRect">
            <a:avLst/>
          </a:prstGeom>
          <a:noFill/>
          <a:ln w="9525" cap="flat" cmpd="sng" algn="ctr">
            <a:solidFill>
              <a:srgbClr val="262699"/>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20000"/>
              </a:spcBef>
              <a:spcAft>
                <a:spcPct val="0"/>
              </a:spcAft>
            </a:pPr>
            <a:r>
              <a:rPr lang="it-IT" dirty="0">
                <a:solidFill>
                  <a:schemeClr val="accent1">
                    <a:lumMod val="75000"/>
                  </a:schemeClr>
                </a:solidFill>
              </a:rPr>
              <a:t>Data </a:t>
            </a:r>
          </a:p>
          <a:p>
            <a:pPr algn="ctr" eaLnBrk="0" fontAlgn="base" hangingPunct="0">
              <a:spcBef>
                <a:spcPct val="20000"/>
              </a:spcBef>
              <a:spcAft>
                <a:spcPct val="0"/>
              </a:spcAft>
            </a:pPr>
            <a:r>
              <a:rPr lang="it-IT" dirty="0">
                <a:solidFill>
                  <a:schemeClr val="accent1">
                    <a:lumMod val="75000"/>
                  </a:schemeClr>
                </a:solidFill>
              </a:rPr>
              <a:t>OWNER</a:t>
            </a:r>
            <a:endParaRPr lang="it-IT" sz="2400" dirty="0">
              <a:solidFill>
                <a:schemeClr val="accent1">
                  <a:lumMod val="75000"/>
                </a:schemeClr>
              </a:solidFill>
            </a:endParaRPr>
          </a:p>
        </p:txBody>
      </p:sp>
      <p:sp>
        <p:nvSpPr>
          <p:cNvPr id="10" name="Rettangolo arrotondato 9"/>
          <p:cNvSpPr/>
          <p:nvPr/>
        </p:nvSpPr>
        <p:spPr bwMode="auto">
          <a:xfrm>
            <a:off x="6801123" y="1710765"/>
            <a:ext cx="2201333" cy="874889"/>
          </a:xfrm>
          <a:prstGeom prst="roundRect">
            <a:avLst/>
          </a:prstGeom>
          <a:noFill/>
          <a:ln w="9525" cap="flat" cmpd="sng" algn="ctr">
            <a:solidFill>
              <a:srgbClr val="262699"/>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20000"/>
              </a:spcBef>
              <a:spcAft>
                <a:spcPct val="0"/>
              </a:spcAft>
            </a:pPr>
            <a:r>
              <a:rPr lang="it-IT" dirty="0">
                <a:solidFill>
                  <a:schemeClr val="accent1">
                    <a:lumMod val="75000"/>
                  </a:schemeClr>
                </a:solidFill>
              </a:rPr>
              <a:t>Data </a:t>
            </a:r>
          </a:p>
          <a:p>
            <a:pPr algn="ctr" eaLnBrk="0" fontAlgn="base" hangingPunct="0">
              <a:spcBef>
                <a:spcPct val="20000"/>
              </a:spcBef>
              <a:spcAft>
                <a:spcPct val="0"/>
              </a:spcAft>
            </a:pPr>
            <a:r>
              <a:rPr lang="it-IT" dirty="0">
                <a:solidFill>
                  <a:schemeClr val="accent1">
                    <a:lumMod val="75000"/>
                  </a:schemeClr>
                </a:solidFill>
              </a:rPr>
              <a:t>USER</a:t>
            </a:r>
            <a:endParaRPr lang="it-IT" sz="2400" dirty="0">
              <a:solidFill>
                <a:schemeClr val="accent1">
                  <a:lumMod val="75000"/>
                </a:schemeClr>
              </a:solidFill>
            </a:endParaRPr>
          </a:p>
        </p:txBody>
      </p:sp>
      <p:sp>
        <p:nvSpPr>
          <p:cNvPr id="3" name="CasellaDiTesto 2"/>
          <p:cNvSpPr txBox="1"/>
          <p:nvPr/>
        </p:nvSpPr>
        <p:spPr>
          <a:xfrm>
            <a:off x="5322277" y="1812365"/>
            <a:ext cx="846667" cy="661720"/>
          </a:xfrm>
          <a:prstGeom prst="rect">
            <a:avLst/>
          </a:prstGeom>
          <a:noFill/>
        </p:spPr>
        <p:txBody>
          <a:bodyPr wrap="square" rtlCol="0">
            <a:spAutoFit/>
          </a:bodyPr>
          <a:lstStyle/>
          <a:p>
            <a:pPr algn="ctr"/>
            <a:r>
              <a:rPr lang="it-IT" sz="3700" dirty="0">
                <a:solidFill>
                  <a:schemeClr val="accent1">
                    <a:lumMod val="75000"/>
                  </a:schemeClr>
                </a:solidFill>
              </a:rPr>
              <a:t>=</a:t>
            </a:r>
          </a:p>
        </p:txBody>
      </p:sp>
      <p:sp>
        <p:nvSpPr>
          <p:cNvPr id="11" name="Rettangolo arrotondato 10"/>
          <p:cNvSpPr/>
          <p:nvPr/>
        </p:nvSpPr>
        <p:spPr bwMode="auto">
          <a:xfrm>
            <a:off x="2553679" y="4180192"/>
            <a:ext cx="2201333" cy="874889"/>
          </a:xfrm>
          <a:prstGeom prst="roundRect">
            <a:avLst/>
          </a:prstGeom>
          <a:noFill/>
          <a:ln w="9525" cap="flat" cmpd="sng" algn="ctr">
            <a:solidFill>
              <a:srgbClr val="262699"/>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20000"/>
              </a:spcBef>
              <a:spcAft>
                <a:spcPct val="0"/>
              </a:spcAft>
            </a:pPr>
            <a:r>
              <a:rPr lang="it-IT" dirty="0">
                <a:solidFill>
                  <a:schemeClr val="accent2">
                    <a:lumMod val="75000"/>
                  </a:schemeClr>
                </a:solidFill>
              </a:rPr>
              <a:t>Data </a:t>
            </a:r>
          </a:p>
          <a:p>
            <a:pPr algn="ctr" eaLnBrk="0" fontAlgn="base" hangingPunct="0">
              <a:spcBef>
                <a:spcPct val="20000"/>
              </a:spcBef>
              <a:spcAft>
                <a:spcPct val="0"/>
              </a:spcAft>
            </a:pPr>
            <a:r>
              <a:rPr lang="it-IT" dirty="0">
                <a:solidFill>
                  <a:schemeClr val="accent2">
                    <a:lumMod val="75000"/>
                  </a:schemeClr>
                </a:solidFill>
              </a:rPr>
              <a:t>OWNER</a:t>
            </a:r>
            <a:endParaRPr lang="it-IT" sz="2400" dirty="0">
              <a:solidFill>
                <a:schemeClr val="accent2">
                  <a:lumMod val="75000"/>
                </a:schemeClr>
              </a:solidFill>
            </a:endParaRPr>
          </a:p>
        </p:txBody>
      </p:sp>
      <p:sp>
        <p:nvSpPr>
          <p:cNvPr id="12" name="Rettangolo arrotondato 11"/>
          <p:cNvSpPr/>
          <p:nvPr/>
        </p:nvSpPr>
        <p:spPr bwMode="auto">
          <a:xfrm>
            <a:off x="6854746" y="4177369"/>
            <a:ext cx="2201333" cy="874889"/>
          </a:xfrm>
          <a:prstGeom prst="roundRect">
            <a:avLst/>
          </a:prstGeom>
          <a:noFill/>
          <a:ln w="9525" cap="flat" cmpd="sng" algn="ctr">
            <a:solidFill>
              <a:srgbClr val="262699"/>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20000"/>
              </a:spcBef>
              <a:spcAft>
                <a:spcPct val="0"/>
              </a:spcAft>
            </a:pPr>
            <a:r>
              <a:rPr lang="it-IT" dirty="0">
                <a:solidFill>
                  <a:schemeClr val="accent2">
                    <a:lumMod val="75000"/>
                  </a:schemeClr>
                </a:solidFill>
              </a:rPr>
              <a:t>Data </a:t>
            </a:r>
          </a:p>
          <a:p>
            <a:pPr algn="ctr" eaLnBrk="0" fontAlgn="base" hangingPunct="0">
              <a:spcBef>
                <a:spcPct val="20000"/>
              </a:spcBef>
              <a:spcAft>
                <a:spcPct val="0"/>
              </a:spcAft>
            </a:pPr>
            <a:r>
              <a:rPr lang="it-IT" dirty="0">
                <a:solidFill>
                  <a:schemeClr val="accent2">
                    <a:lumMod val="75000"/>
                  </a:schemeClr>
                </a:solidFill>
              </a:rPr>
              <a:t>USER</a:t>
            </a:r>
            <a:endParaRPr lang="it-IT" sz="2400" dirty="0">
              <a:solidFill>
                <a:schemeClr val="accent2">
                  <a:lumMod val="75000"/>
                </a:schemeClr>
              </a:solidFill>
            </a:endParaRPr>
          </a:p>
        </p:txBody>
      </p:sp>
      <p:sp>
        <p:nvSpPr>
          <p:cNvPr id="13" name="CasellaDiTesto 12"/>
          <p:cNvSpPr txBox="1"/>
          <p:nvPr/>
        </p:nvSpPr>
        <p:spPr>
          <a:xfrm>
            <a:off x="5375900" y="4278969"/>
            <a:ext cx="846667" cy="661720"/>
          </a:xfrm>
          <a:prstGeom prst="rect">
            <a:avLst/>
          </a:prstGeom>
          <a:noFill/>
        </p:spPr>
        <p:txBody>
          <a:bodyPr wrap="square" rtlCol="0">
            <a:spAutoFit/>
          </a:bodyPr>
          <a:lstStyle/>
          <a:p>
            <a:pPr algn="ctr"/>
            <a:r>
              <a:rPr lang="it-IT" sz="3700" dirty="0">
                <a:solidFill>
                  <a:schemeClr val="accent2">
                    <a:lumMod val="75000"/>
                  </a:schemeClr>
                </a:solidFill>
              </a:rPr>
              <a:t>≠</a:t>
            </a:r>
          </a:p>
        </p:txBody>
      </p:sp>
      <p:sp>
        <p:nvSpPr>
          <p:cNvPr id="4" name="CasellaDiTesto 3"/>
          <p:cNvSpPr txBox="1"/>
          <p:nvPr/>
        </p:nvSpPr>
        <p:spPr>
          <a:xfrm>
            <a:off x="4108723" y="1108244"/>
            <a:ext cx="3386666" cy="507831"/>
          </a:xfrm>
          <a:prstGeom prst="rect">
            <a:avLst/>
          </a:prstGeom>
          <a:noFill/>
        </p:spPr>
        <p:txBody>
          <a:bodyPr wrap="square" rtlCol="0">
            <a:spAutoFit/>
          </a:bodyPr>
          <a:lstStyle/>
          <a:p>
            <a:pPr algn="ctr"/>
            <a:r>
              <a:rPr lang="it-IT" sz="2700" b="1" dirty="0">
                <a:solidFill>
                  <a:schemeClr val="accent1">
                    <a:lumMod val="75000"/>
                  </a:schemeClr>
                </a:solidFill>
              </a:rPr>
              <a:t>BANKING </a:t>
            </a:r>
          </a:p>
        </p:txBody>
      </p:sp>
      <p:sp>
        <p:nvSpPr>
          <p:cNvPr id="14" name="CasellaDiTesto 13"/>
          <p:cNvSpPr txBox="1"/>
          <p:nvPr/>
        </p:nvSpPr>
        <p:spPr>
          <a:xfrm>
            <a:off x="4204678" y="3545208"/>
            <a:ext cx="3386666" cy="507831"/>
          </a:xfrm>
          <a:prstGeom prst="rect">
            <a:avLst/>
          </a:prstGeom>
          <a:noFill/>
        </p:spPr>
        <p:txBody>
          <a:bodyPr wrap="square" rtlCol="0">
            <a:spAutoFit/>
          </a:bodyPr>
          <a:lstStyle/>
          <a:p>
            <a:pPr algn="ctr"/>
            <a:r>
              <a:rPr lang="it-IT" sz="2700" b="1" dirty="0">
                <a:solidFill>
                  <a:schemeClr val="accent2">
                    <a:lumMod val="75000"/>
                  </a:schemeClr>
                </a:solidFill>
              </a:rPr>
              <a:t>MEDICINE</a:t>
            </a:r>
          </a:p>
        </p:txBody>
      </p:sp>
      <p:sp>
        <p:nvSpPr>
          <p:cNvPr id="5" name="CasellaDiTesto 4"/>
          <p:cNvSpPr txBox="1"/>
          <p:nvPr/>
        </p:nvSpPr>
        <p:spPr>
          <a:xfrm>
            <a:off x="2471833" y="2644922"/>
            <a:ext cx="2201334" cy="384721"/>
          </a:xfrm>
          <a:prstGeom prst="rect">
            <a:avLst/>
          </a:prstGeom>
          <a:noFill/>
        </p:spPr>
        <p:txBody>
          <a:bodyPr wrap="square" rtlCol="0">
            <a:spAutoFit/>
          </a:bodyPr>
          <a:lstStyle/>
          <a:p>
            <a:pPr algn="ctr"/>
            <a:r>
              <a:rPr lang="it-IT" sz="1900" dirty="0" err="1">
                <a:solidFill>
                  <a:schemeClr val="accent1">
                    <a:lumMod val="75000"/>
                  </a:schemeClr>
                </a:solidFill>
              </a:rPr>
              <a:t>Bank</a:t>
            </a:r>
            <a:r>
              <a:rPr lang="it-IT" sz="1900" dirty="0">
                <a:solidFill>
                  <a:schemeClr val="accent1">
                    <a:lumMod val="75000"/>
                  </a:schemeClr>
                </a:solidFill>
              </a:rPr>
              <a:t> account </a:t>
            </a:r>
            <a:r>
              <a:rPr lang="it-IT" sz="1900" dirty="0" err="1">
                <a:solidFill>
                  <a:schemeClr val="accent1">
                    <a:lumMod val="75000"/>
                  </a:schemeClr>
                </a:solidFill>
              </a:rPr>
              <a:t>holder</a:t>
            </a:r>
            <a:r>
              <a:rPr lang="it-IT" sz="1900" dirty="0">
                <a:solidFill>
                  <a:schemeClr val="accent1">
                    <a:lumMod val="75000"/>
                  </a:schemeClr>
                </a:solidFill>
              </a:rPr>
              <a:t> </a:t>
            </a:r>
          </a:p>
        </p:txBody>
      </p:sp>
      <p:sp>
        <p:nvSpPr>
          <p:cNvPr id="16" name="CasellaDiTesto 15"/>
          <p:cNvSpPr txBox="1"/>
          <p:nvPr/>
        </p:nvSpPr>
        <p:spPr>
          <a:xfrm>
            <a:off x="6815233" y="2684433"/>
            <a:ext cx="2201334" cy="384721"/>
          </a:xfrm>
          <a:prstGeom prst="rect">
            <a:avLst/>
          </a:prstGeom>
          <a:noFill/>
        </p:spPr>
        <p:txBody>
          <a:bodyPr wrap="square" rtlCol="0">
            <a:spAutoFit/>
          </a:bodyPr>
          <a:lstStyle/>
          <a:p>
            <a:pPr algn="ctr"/>
            <a:r>
              <a:rPr lang="it-IT" sz="1900" dirty="0" err="1">
                <a:solidFill>
                  <a:schemeClr val="accent1">
                    <a:lumMod val="75000"/>
                  </a:schemeClr>
                </a:solidFill>
              </a:rPr>
              <a:t>Bank</a:t>
            </a:r>
            <a:r>
              <a:rPr lang="it-IT" sz="1900" dirty="0">
                <a:solidFill>
                  <a:schemeClr val="accent1">
                    <a:lumMod val="75000"/>
                  </a:schemeClr>
                </a:solidFill>
              </a:rPr>
              <a:t> account </a:t>
            </a:r>
            <a:r>
              <a:rPr lang="it-IT" sz="1900" dirty="0" err="1">
                <a:solidFill>
                  <a:schemeClr val="accent1">
                    <a:lumMod val="75000"/>
                  </a:schemeClr>
                </a:solidFill>
              </a:rPr>
              <a:t>holder</a:t>
            </a:r>
            <a:r>
              <a:rPr lang="it-IT" sz="1900" dirty="0">
                <a:solidFill>
                  <a:schemeClr val="accent1">
                    <a:lumMod val="75000"/>
                  </a:schemeClr>
                </a:solidFill>
              </a:rPr>
              <a:t> </a:t>
            </a:r>
          </a:p>
        </p:txBody>
      </p:sp>
      <p:sp>
        <p:nvSpPr>
          <p:cNvPr id="17" name="CasellaDiTesto 16"/>
          <p:cNvSpPr txBox="1"/>
          <p:nvPr/>
        </p:nvSpPr>
        <p:spPr>
          <a:xfrm>
            <a:off x="2567788" y="5182100"/>
            <a:ext cx="2201334" cy="384721"/>
          </a:xfrm>
          <a:prstGeom prst="rect">
            <a:avLst/>
          </a:prstGeom>
          <a:noFill/>
        </p:spPr>
        <p:txBody>
          <a:bodyPr wrap="square" rtlCol="0">
            <a:spAutoFit/>
          </a:bodyPr>
          <a:lstStyle/>
          <a:p>
            <a:pPr algn="ctr"/>
            <a:r>
              <a:rPr lang="it-IT" sz="1900" dirty="0" err="1">
                <a:solidFill>
                  <a:schemeClr val="accent2">
                    <a:lumMod val="75000"/>
                  </a:schemeClr>
                </a:solidFill>
              </a:rPr>
              <a:t>Patient</a:t>
            </a:r>
            <a:endParaRPr lang="it-IT" sz="1900" dirty="0">
              <a:solidFill>
                <a:schemeClr val="accent2">
                  <a:lumMod val="75000"/>
                </a:schemeClr>
              </a:solidFill>
            </a:endParaRPr>
          </a:p>
        </p:txBody>
      </p:sp>
      <p:sp>
        <p:nvSpPr>
          <p:cNvPr id="18" name="CasellaDiTesto 17"/>
          <p:cNvSpPr txBox="1"/>
          <p:nvPr/>
        </p:nvSpPr>
        <p:spPr>
          <a:xfrm>
            <a:off x="6911188" y="5221610"/>
            <a:ext cx="2201334" cy="677108"/>
          </a:xfrm>
          <a:prstGeom prst="rect">
            <a:avLst/>
          </a:prstGeom>
          <a:noFill/>
        </p:spPr>
        <p:txBody>
          <a:bodyPr wrap="square" rtlCol="0">
            <a:spAutoFit/>
          </a:bodyPr>
          <a:lstStyle/>
          <a:p>
            <a:pPr algn="ctr"/>
            <a:r>
              <a:rPr lang="it-IT" sz="1900" dirty="0">
                <a:solidFill>
                  <a:schemeClr val="accent2">
                    <a:lumMod val="75000"/>
                  </a:schemeClr>
                </a:solidFill>
              </a:rPr>
              <a:t>Healthcare </a:t>
            </a:r>
            <a:r>
              <a:rPr lang="it-IT" sz="1900" dirty="0" err="1">
                <a:solidFill>
                  <a:schemeClr val="accent2">
                    <a:lumMod val="75000"/>
                  </a:schemeClr>
                </a:solidFill>
              </a:rPr>
              <a:t>professional</a:t>
            </a:r>
            <a:endParaRPr lang="it-IT" sz="1900" dirty="0">
              <a:solidFill>
                <a:schemeClr val="accent2">
                  <a:lumMod val="75000"/>
                </a:schemeClr>
              </a:solidFill>
            </a:endParaRPr>
          </a:p>
        </p:txBody>
      </p:sp>
      <p:sp>
        <p:nvSpPr>
          <p:cNvPr id="6" name="CasellaDiTesto 5"/>
          <p:cNvSpPr txBox="1"/>
          <p:nvPr/>
        </p:nvSpPr>
        <p:spPr>
          <a:xfrm>
            <a:off x="1879167" y="5890478"/>
            <a:ext cx="8636000" cy="830997"/>
          </a:xfrm>
          <a:prstGeom prst="rect">
            <a:avLst/>
          </a:prstGeom>
          <a:noFill/>
        </p:spPr>
        <p:txBody>
          <a:bodyPr wrap="square" rtlCol="0">
            <a:spAutoFit/>
          </a:bodyPr>
          <a:lstStyle/>
          <a:p>
            <a:pPr algn="ctr"/>
            <a:r>
              <a:rPr lang="it-IT" sz="2400" b="1" dirty="0">
                <a:solidFill>
                  <a:srgbClr val="FF0000"/>
                </a:solidFill>
              </a:rPr>
              <a:t>In medicine the </a:t>
            </a:r>
            <a:r>
              <a:rPr lang="it-IT" sz="2400" b="1" dirty="0" err="1">
                <a:solidFill>
                  <a:srgbClr val="FF0000"/>
                </a:solidFill>
              </a:rPr>
              <a:t>owner</a:t>
            </a:r>
            <a:r>
              <a:rPr lang="it-IT" sz="2400" b="1" dirty="0">
                <a:solidFill>
                  <a:srgbClr val="FF0000"/>
                </a:solidFill>
              </a:rPr>
              <a:t> of data </a:t>
            </a:r>
            <a:r>
              <a:rPr lang="it-IT" sz="2400" b="1" dirty="0" err="1">
                <a:solidFill>
                  <a:srgbClr val="FF0000"/>
                </a:solidFill>
              </a:rPr>
              <a:t>does</a:t>
            </a:r>
            <a:r>
              <a:rPr lang="it-IT" sz="2400" b="1" dirty="0">
                <a:solidFill>
                  <a:srgbClr val="FF0000"/>
                </a:solidFill>
              </a:rPr>
              <a:t> </a:t>
            </a:r>
            <a:r>
              <a:rPr lang="it-IT" sz="2400" b="1" dirty="0" err="1">
                <a:solidFill>
                  <a:srgbClr val="FF0000"/>
                </a:solidFill>
              </a:rPr>
              <a:t>not</a:t>
            </a:r>
            <a:r>
              <a:rPr lang="it-IT" sz="2400" b="1" dirty="0">
                <a:solidFill>
                  <a:srgbClr val="FF0000"/>
                </a:solidFill>
              </a:rPr>
              <a:t> </a:t>
            </a:r>
            <a:r>
              <a:rPr lang="it-IT" sz="2400" b="1" dirty="0" err="1">
                <a:solidFill>
                  <a:srgbClr val="FF0000"/>
                </a:solidFill>
              </a:rPr>
              <a:t>have</a:t>
            </a:r>
            <a:r>
              <a:rPr lang="it-IT" sz="2400" b="1" dirty="0">
                <a:solidFill>
                  <a:srgbClr val="FF0000"/>
                </a:solidFill>
              </a:rPr>
              <a:t> the </a:t>
            </a:r>
            <a:r>
              <a:rPr lang="it-IT" sz="2400" b="1" dirty="0" err="1">
                <a:solidFill>
                  <a:srgbClr val="FF0000"/>
                </a:solidFill>
              </a:rPr>
              <a:t>knowledge</a:t>
            </a:r>
            <a:r>
              <a:rPr lang="it-IT" sz="2400" b="1" dirty="0">
                <a:solidFill>
                  <a:srgbClr val="FF0000"/>
                </a:solidFill>
              </a:rPr>
              <a:t> to use </a:t>
            </a:r>
            <a:r>
              <a:rPr lang="it-IT" sz="2400" b="1" dirty="0" err="1">
                <a:solidFill>
                  <a:srgbClr val="FF0000"/>
                </a:solidFill>
              </a:rPr>
              <a:t>it</a:t>
            </a:r>
            <a:r>
              <a:rPr lang="it-IT" sz="2400" b="1" dirty="0">
                <a:solidFill>
                  <a:srgbClr val="FF0000"/>
                </a:solidFill>
              </a:rPr>
              <a:t> </a:t>
            </a:r>
            <a:r>
              <a:rPr lang="it-IT" sz="2400" b="1" dirty="0">
                <a:solidFill>
                  <a:srgbClr val="FF0000"/>
                </a:solidFill>
                <a:sym typeface="Wingdings"/>
              </a:rPr>
              <a:t> data </a:t>
            </a:r>
            <a:r>
              <a:rPr lang="it-IT" sz="2400" b="1" dirty="0" err="1">
                <a:solidFill>
                  <a:srgbClr val="FF0000"/>
                </a:solidFill>
                <a:sym typeface="Wingdings"/>
              </a:rPr>
              <a:t>have</a:t>
            </a:r>
            <a:r>
              <a:rPr lang="it-IT" sz="2400" b="1" dirty="0">
                <a:solidFill>
                  <a:srgbClr val="FF0000"/>
                </a:solidFill>
                <a:sym typeface="Wingdings"/>
              </a:rPr>
              <a:t> to be </a:t>
            </a:r>
            <a:r>
              <a:rPr lang="it-IT" sz="2400" b="1" dirty="0" err="1">
                <a:solidFill>
                  <a:srgbClr val="FF0000"/>
                </a:solidFill>
                <a:sym typeface="Wingdings"/>
              </a:rPr>
              <a:t>shared</a:t>
            </a:r>
            <a:r>
              <a:rPr lang="it-IT" sz="2400" b="1" dirty="0">
                <a:solidFill>
                  <a:srgbClr val="FF0000"/>
                </a:solidFill>
                <a:sym typeface="Wingdings"/>
              </a:rPr>
              <a:t> with </a:t>
            </a:r>
            <a:r>
              <a:rPr lang="it-IT" sz="2400" b="1" dirty="0" err="1">
                <a:solidFill>
                  <a:srgbClr val="FF0000"/>
                </a:solidFill>
                <a:sym typeface="Wingdings"/>
              </a:rPr>
              <a:t>others</a:t>
            </a:r>
            <a:endParaRPr lang="it-IT" sz="2400" b="1" dirty="0">
              <a:solidFill>
                <a:srgbClr val="FF0000"/>
              </a:solidFill>
            </a:endParaRPr>
          </a:p>
        </p:txBody>
      </p:sp>
      <p:sp>
        <p:nvSpPr>
          <p:cNvPr id="7" name="Rectangle 1">
            <a:extLst>
              <a:ext uri="{FF2B5EF4-FFF2-40B4-BE49-F238E27FC236}">
                <a16:creationId xmlns:a16="http://schemas.microsoft.com/office/drawing/2014/main" id="{5103AA21-F4E7-F406-7DC4-A87E9254FC07}"/>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8" name="Picture 2" descr="logo centenario">
            <a:extLst>
              <a:ext uri="{FF2B5EF4-FFF2-40B4-BE49-F238E27FC236}">
                <a16:creationId xmlns:a16="http://schemas.microsoft.com/office/drawing/2014/main" id="{ED7AFD46-8036-85D7-517C-72B95ECFE1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3">
            <a:extLst>
              <a:ext uri="{FF2B5EF4-FFF2-40B4-BE49-F238E27FC236}">
                <a16:creationId xmlns:a16="http://schemas.microsoft.com/office/drawing/2014/main" id="{CB624E74-3F33-0277-AC7B-8A39A3A33733}"/>
              </a:ext>
            </a:extLst>
          </p:cNvPr>
          <p:cNvSpPr txBox="1"/>
          <p:nvPr/>
        </p:nvSpPr>
        <p:spPr>
          <a:xfrm>
            <a:off x="4700796" y="129385"/>
            <a:ext cx="5334091" cy="461665"/>
          </a:xfrm>
          <a:prstGeom prst="rect">
            <a:avLst/>
          </a:prstGeom>
          <a:noFill/>
        </p:spPr>
        <p:txBody>
          <a:bodyPr wrap="square">
            <a:spAutoFit/>
          </a:bodyPr>
          <a:lstStyle/>
          <a:p>
            <a:r>
              <a:rPr lang="it-IT" sz="2400" b="1" dirty="0" err="1">
                <a:solidFill>
                  <a:schemeClr val="bg1"/>
                </a:solidFill>
                <a:latin typeface="+mj-lt"/>
              </a:rPr>
              <a:t>eHEALTH</a:t>
            </a:r>
            <a:r>
              <a:rPr lang="it-IT" sz="2400" b="1" dirty="0">
                <a:solidFill>
                  <a:schemeClr val="bg1"/>
                </a:solidFill>
                <a:latin typeface="+mj-lt"/>
              </a:rPr>
              <a:t> SYSTEM SECURITY</a:t>
            </a:r>
            <a:endParaRPr lang="en-GB" sz="2400" b="1" dirty="0">
              <a:solidFill>
                <a:schemeClr val="bg1"/>
              </a:solidFill>
              <a:latin typeface="+mj-lt"/>
            </a:endParaRPr>
          </a:p>
        </p:txBody>
      </p:sp>
    </p:spTree>
    <p:extLst>
      <p:ext uri="{BB962C8B-B14F-4D97-AF65-F5344CB8AC3E}">
        <p14:creationId xmlns:p14="http://schemas.microsoft.com/office/powerpoint/2010/main" val="74285296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9"/>
          <p:cNvSpPr>
            <a:spLocks noGrp="1"/>
          </p:cNvSpPr>
          <p:nvPr>
            <p:ph type="sldNum" sz="quarter" idx="10"/>
          </p:nvPr>
        </p:nvSpPr>
        <p:spPr/>
        <p:txBody>
          <a:bodyPr/>
          <a:lstStyle/>
          <a:p>
            <a:pPr>
              <a:defRPr/>
            </a:pPr>
            <a:fld id="{59528A38-FF14-41CE-B41B-A44710326791}" type="slidenum">
              <a:rPr lang="it-IT" smtClean="0"/>
              <a:pPr>
                <a:defRPr/>
              </a:pPr>
              <a:t>40</a:t>
            </a:fld>
            <a:endParaRPr lang="it-IT"/>
          </a:p>
        </p:txBody>
      </p:sp>
      <p:sp>
        <p:nvSpPr>
          <p:cNvPr id="29700" name="Rectangle 3"/>
          <p:cNvSpPr>
            <a:spLocks noChangeArrowheads="1"/>
          </p:cNvSpPr>
          <p:nvPr/>
        </p:nvSpPr>
        <p:spPr bwMode="auto">
          <a:xfrm>
            <a:off x="2133600" y="990600"/>
            <a:ext cx="8305800" cy="369332"/>
          </a:xfrm>
          <a:prstGeom prst="rect">
            <a:avLst/>
          </a:prstGeom>
          <a:noFill/>
          <a:ln w="9525">
            <a:noFill/>
            <a:miter lim="800000"/>
            <a:headEnd/>
            <a:tailEnd/>
          </a:ln>
        </p:spPr>
        <p:txBody>
          <a:bodyPr lIns="0" tIns="0" rIns="0" bIns="0">
            <a:spAutoFit/>
          </a:bodyPr>
          <a:lstStyle/>
          <a:p>
            <a:pPr algn="l"/>
            <a:endParaRPr lang="it-IT" sz="2400"/>
          </a:p>
        </p:txBody>
      </p:sp>
      <p:sp>
        <p:nvSpPr>
          <p:cNvPr id="29701" name="Rectangle 4"/>
          <p:cNvSpPr>
            <a:spLocks noChangeArrowheads="1"/>
          </p:cNvSpPr>
          <p:nvPr/>
        </p:nvSpPr>
        <p:spPr bwMode="auto">
          <a:xfrm>
            <a:off x="1981200" y="914400"/>
            <a:ext cx="8382000" cy="707886"/>
          </a:xfrm>
          <a:prstGeom prst="rect">
            <a:avLst/>
          </a:prstGeom>
          <a:noFill/>
          <a:ln w="9525">
            <a:noFill/>
            <a:miter lim="800000"/>
            <a:headEnd/>
            <a:tailEnd/>
          </a:ln>
        </p:spPr>
        <p:txBody>
          <a:bodyPr lIns="0" tIns="0" rIns="0" bIns="0">
            <a:spAutoFit/>
          </a:bodyPr>
          <a:lstStyle/>
          <a:p>
            <a:pPr algn="l">
              <a:spcBef>
                <a:spcPct val="0"/>
              </a:spcBef>
            </a:pPr>
            <a:endParaRPr lang="it-IT" sz="2200" b="1">
              <a:solidFill>
                <a:srgbClr val="003F6E"/>
              </a:solidFill>
            </a:endParaRPr>
          </a:p>
          <a:p>
            <a:pPr algn="l">
              <a:spcBef>
                <a:spcPct val="0"/>
              </a:spcBef>
            </a:pPr>
            <a:endParaRPr lang="it-IT" sz="2400">
              <a:latin typeface="Helvetica" pitchFamily="-32" charset="0"/>
            </a:endParaRPr>
          </a:p>
        </p:txBody>
      </p:sp>
      <p:sp>
        <p:nvSpPr>
          <p:cNvPr id="3" name="Rectangle 1">
            <a:extLst>
              <a:ext uri="{FF2B5EF4-FFF2-40B4-BE49-F238E27FC236}">
                <a16:creationId xmlns:a16="http://schemas.microsoft.com/office/drawing/2014/main" id="{B206F40A-CB95-5867-7242-1A9EF637CE2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ADC50CE7-6AF9-A7C4-C789-3DDED3303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FAA8B054-19B2-A78F-F42F-35350D7744B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HOW TRANSPORT SECURITY LAYER WORKS</a:t>
            </a:r>
            <a:endParaRPr lang="en-GB" sz="2400" b="1" dirty="0">
              <a:solidFill>
                <a:schemeClr val="bg1"/>
              </a:solidFill>
              <a:latin typeface="+mj-lt"/>
            </a:endParaRPr>
          </a:p>
        </p:txBody>
      </p:sp>
      <p:sp>
        <p:nvSpPr>
          <p:cNvPr id="9" name="CasellaDiTesto 8">
            <a:extLst>
              <a:ext uri="{FF2B5EF4-FFF2-40B4-BE49-F238E27FC236}">
                <a16:creationId xmlns:a16="http://schemas.microsoft.com/office/drawing/2014/main" id="{4EDCF27E-7414-A4B4-52E1-9986FFBF6A64}"/>
              </a:ext>
            </a:extLst>
          </p:cNvPr>
          <p:cNvSpPr txBox="1"/>
          <p:nvPr/>
        </p:nvSpPr>
        <p:spPr>
          <a:xfrm>
            <a:off x="1596142" y="1343085"/>
            <a:ext cx="9152116" cy="4524315"/>
          </a:xfrm>
          <a:prstGeom prst="rect">
            <a:avLst/>
          </a:prstGeom>
          <a:noFill/>
        </p:spPr>
        <p:txBody>
          <a:bodyPr wrap="square">
            <a:spAutoFit/>
          </a:bodyPr>
          <a:lstStyle/>
          <a:p>
            <a:pPr algn="l"/>
            <a:r>
              <a:rPr lang="it-IT" sz="2400" i="0" dirty="0">
                <a:effectLst/>
                <a:latin typeface="+mj-lt"/>
              </a:rPr>
              <a:t>TLS è l’evoluzione di SSL, oramai inutilizzato, il suo funzionamento è molto simile, ecco le differenze principali:</a:t>
            </a:r>
          </a:p>
          <a:p>
            <a:pPr algn="l"/>
            <a:endParaRPr lang="it-IT" sz="2400" dirty="0">
              <a:latin typeface="+mj-lt"/>
            </a:endParaRPr>
          </a:p>
          <a:p>
            <a:pPr algn="l"/>
            <a:r>
              <a:rPr lang="it-IT" sz="2400" i="0" dirty="0" err="1">
                <a:effectLst/>
                <a:latin typeface="+mj-lt"/>
              </a:rPr>
              <a:t>Handshake</a:t>
            </a:r>
            <a:r>
              <a:rPr lang="it-IT" sz="2400" i="0" dirty="0">
                <a:effectLst/>
                <a:latin typeface="+mj-lt"/>
              </a:rPr>
              <a:t> SSL/TLS – Meno Passaggi per TLS</a:t>
            </a:r>
          </a:p>
          <a:p>
            <a:pPr algn="l"/>
            <a:endParaRPr lang="it-IT" sz="2400" i="0" dirty="0">
              <a:effectLst/>
              <a:latin typeface="+mj-lt"/>
            </a:endParaRPr>
          </a:p>
          <a:p>
            <a:pPr algn="l"/>
            <a:r>
              <a:rPr lang="it-IT" sz="2400" i="0" dirty="0">
                <a:effectLst/>
                <a:latin typeface="+mj-lt"/>
              </a:rPr>
              <a:t>Messaggi di avviso – TLS aggiunge un messaggio di avviso e li cripta</a:t>
            </a:r>
          </a:p>
          <a:p>
            <a:pPr algn="l"/>
            <a:endParaRPr lang="it-IT" sz="2400" i="0" dirty="0">
              <a:effectLst/>
              <a:latin typeface="+mj-lt"/>
            </a:endParaRPr>
          </a:p>
          <a:p>
            <a:pPr algn="l"/>
            <a:r>
              <a:rPr lang="it-IT" sz="2400" i="0" dirty="0">
                <a:effectLst/>
                <a:latin typeface="+mj-lt"/>
              </a:rPr>
              <a:t>Autenticazione dei messaggi</a:t>
            </a:r>
            <a:r>
              <a:rPr lang="it-IT" sz="2400" dirty="0">
                <a:latin typeface="+mj-lt"/>
              </a:rPr>
              <a:t>. </a:t>
            </a:r>
            <a:r>
              <a:rPr lang="it-IT" sz="2400" i="0" dirty="0">
                <a:effectLst/>
                <a:latin typeface="+mj-lt"/>
              </a:rPr>
              <a:t> SSL usa MD5 (obsoleto) mentre TLS utilizza invece il codice di autenticazione dei messaggi basato su </a:t>
            </a:r>
            <a:r>
              <a:rPr lang="it-IT" sz="2400" i="0" dirty="0" err="1">
                <a:effectLst/>
                <a:latin typeface="+mj-lt"/>
              </a:rPr>
              <a:t>hash</a:t>
            </a:r>
            <a:r>
              <a:rPr lang="it-IT" sz="2400" i="0" dirty="0">
                <a:effectLst/>
                <a:latin typeface="+mj-lt"/>
              </a:rPr>
              <a:t> (HMAC, dipende dalla versione).</a:t>
            </a:r>
          </a:p>
          <a:p>
            <a:pPr algn="l"/>
            <a:endParaRPr lang="it-IT" sz="2400" i="0" dirty="0">
              <a:effectLst/>
              <a:latin typeface="+mj-lt"/>
            </a:endParaRPr>
          </a:p>
          <a:p>
            <a:pPr algn="l"/>
            <a:r>
              <a:rPr lang="it-IT" sz="2400" i="0" dirty="0">
                <a:effectLst/>
                <a:latin typeface="+mj-lt"/>
              </a:rPr>
              <a:t>Suite di cifratura </a:t>
            </a:r>
            <a:r>
              <a:rPr lang="it-IT" sz="2400" dirty="0">
                <a:latin typeface="+mj-lt"/>
              </a:rPr>
              <a:t>– </a:t>
            </a:r>
            <a:r>
              <a:rPr lang="it-IT" sz="2400" i="0" dirty="0">
                <a:effectLst/>
                <a:latin typeface="+mj-lt"/>
              </a:rPr>
              <a:t>TLS usa algoritmi più moderni e più sicuri.</a:t>
            </a:r>
          </a:p>
        </p:txBody>
      </p:sp>
    </p:spTree>
    <p:extLst>
      <p:ext uri="{BB962C8B-B14F-4D97-AF65-F5344CB8AC3E}">
        <p14:creationId xmlns:p14="http://schemas.microsoft.com/office/powerpoint/2010/main" val="165690540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9"/>
          <p:cNvSpPr>
            <a:spLocks noGrp="1"/>
          </p:cNvSpPr>
          <p:nvPr>
            <p:ph type="sldNum" sz="quarter" idx="10"/>
          </p:nvPr>
        </p:nvSpPr>
        <p:spPr/>
        <p:txBody>
          <a:bodyPr/>
          <a:lstStyle/>
          <a:p>
            <a:pPr>
              <a:defRPr/>
            </a:pPr>
            <a:fld id="{59528A38-FF14-41CE-B41B-A44710326791}" type="slidenum">
              <a:rPr lang="it-IT" smtClean="0"/>
              <a:pPr>
                <a:defRPr/>
              </a:pPr>
              <a:t>41</a:t>
            </a:fld>
            <a:endParaRPr lang="it-IT"/>
          </a:p>
        </p:txBody>
      </p:sp>
      <p:sp>
        <p:nvSpPr>
          <p:cNvPr id="29700" name="Rectangle 3"/>
          <p:cNvSpPr>
            <a:spLocks noChangeArrowheads="1"/>
          </p:cNvSpPr>
          <p:nvPr/>
        </p:nvSpPr>
        <p:spPr bwMode="auto">
          <a:xfrm>
            <a:off x="2133600" y="990600"/>
            <a:ext cx="8305800" cy="369332"/>
          </a:xfrm>
          <a:prstGeom prst="rect">
            <a:avLst/>
          </a:prstGeom>
          <a:noFill/>
          <a:ln w="9525">
            <a:noFill/>
            <a:miter lim="800000"/>
            <a:headEnd/>
            <a:tailEnd/>
          </a:ln>
        </p:spPr>
        <p:txBody>
          <a:bodyPr lIns="0" tIns="0" rIns="0" bIns="0">
            <a:spAutoFit/>
          </a:bodyPr>
          <a:lstStyle/>
          <a:p>
            <a:pPr algn="l"/>
            <a:endParaRPr lang="it-IT" sz="2400"/>
          </a:p>
        </p:txBody>
      </p:sp>
      <p:sp>
        <p:nvSpPr>
          <p:cNvPr id="29701" name="Rectangle 4"/>
          <p:cNvSpPr>
            <a:spLocks noChangeArrowheads="1"/>
          </p:cNvSpPr>
          <p:nvPr/>
        </p:nvSpPr>
        <p:spPr bwMode="auto">
          <a:xfrm>
            <a:off x="1981200" y="914400"/>
            <a:ext cx="8382000" cy="707886"/>
          </a:xfrm>
          <a:prstGeom prst="rect">
            <a:avLst/>
          </a:prstGeom>
          <a:noFill/>
          <a:ln w="9525">
            <a:noFill/>
            <a:miter lim="800000"/>
            <a:headEnd/>
            <a:tailEnd/>
          </a:ln>
        </p:spPr>
        <p:txBody>
          <a:bodyPr lIns="0" tIns="0" rIns="0" bIns="0">
            <a:spAutoFit/>
          </a:bodyPr>
          <a:lstStyle/>
          <a:p>
            <a:pPr algn="l">
              <a:spcBef>
                <a:spcPct val="0"/>
              </a:spcBef>
            </a:pPr>
            <a:endParaRPr lang="it-IT" sz="2200" b="1">
              <a:solidFill>
                <a:srgbClr val="003F6E"/>
              </a:solidFill>
            </a:endParaRPr>
          </a:p>
          <a:p>
            <a:pPr algn="l">
              <a:spcBef>
                <a:spcPct val="0"/>
              </a:spcBef>
            </a:pPr>
            <a:endParaRPr lang="it-IT" sz="2400">
              <a:latin typeface="Helvetica" pitchFamily="-32" charset="0"/>
            </a:endParaRPr>
          </a:p>
        </p:txBody>
      </p:sp>
      <p:sp>
        <p:nvSpPr>
          <p:cNvPr id="3" name="Rectangle 1">
            <a:extLst>
              <a:ext uri="{FF2B5EF4-FFF2-40B4-BE49-F238E27FC236}">
                <a16:creationId xmlns:a16="http://schemas.microsoft.com/office/drawing/2014/main" id="{B206F40A-CB95-5867-7242-1A9EF637CE2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ADC50CE7-6AF9-A7C4-C789-3DDED3303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FAA8B054-19B2-A78F-F42F-35350D7744B2}"/>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HOW TRANSPORT SECURITY LAYER WORKS</a:t>
            </a:r>
            <a:endParaRPr lang="en-GB" sz="2400" b="1" dirty="0">
              <a:solidFill>
                <a:schemeClr val="bg1"/>
              </a:solidFill>
              <a:latin typeface="+mj-lt"/>
            </a:endParaRPr>
          </a:p>
        </p:txBody>
      </p:sp>
      <p:pic>
        <p:nvPicPr>
          <p:cNvPr id="1026" name="Picture 2" descr="This figure shows the sequence of messages that are exchanged in the SSL handshake. These messages are described in detail in the following text.">
            <a:extLst>
              <a:ext uri="{FF2B5EF4-FFF2-40B4-BE49-F238E27FC236}">
                <a16:creationId xmlns:a16="http://schemas.microsoft.com/office/drawing/2014/main" id="{36EC99B3-1CB2-8296-E52E-187DC8F48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305" y="1130891"/>
            <a:ext cx="5144104" cy="44634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ull TLS 1.3 handshake">
            <a:extLst>
              <a:ext uri="{FF2B5EF4-FFF2-40B4-BE49-F238E27FC236}">
                <a16:creationId xmlns:a16="http://schemas.microsoft.com/office/drawing/2014/main" id="{AE3ACFCC-1475-22A3-B55A-87C670A147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3729" y="1130891"/>
            <a:ext cx="5103958" cy="49548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56E5BF-4F45-2C50-E7B3-009B7F4460A0}"/>
              </a:ext>
            </a:extLst>
          </p:cNvPr>
          <p:cNvSpPr txBox="1"/>
          <p:nvPr/>
        </p:nvSpPr>
        <p:spPr>
          <a:xfrm>
            <a:off x="992619" y="6110129"/>
            <a:ext cx="6239740" cy="246221"/>
          </a:xfrm>
          <a:prstGeom prst="rect">
            <a:avLst/>
          </a:prstGeom>
          <a:noFill/>
        </p:spPr>
        <p:txBody>
          <a:bodyPr wrap="square">
            <a:spAutoFit/>
          </a:bodyPr>
          <a:lstStyle/>
          <a:p>
            <a:r>
              <a:rPr lang="en-IT" sz="1000" dirty="0"/>
              <a:t>https://docs.oracle.com/javase/8/docs/technotes/guides/security/jsse/tls.html</a:t>
            </a:r>
          </a:p>
        </p:txBody>
      </p:sp>
      <p:sp>
        <p:nvSpPr>
          <p:cNvPr id="7" name="TextBox 6">
            <a:extLst>
              <a:ext uri="{FF2B5EF4-FFF2-40B4-BE49-F238E27FC236}">
                <a16:creationId xmlns:a16="http://schemas.microsoft.com/office/drawing/2014/main" id="{5ABEC056-8A17-FAD0-1B54-E469BC8C7C6D}"/>
              </a:ext>
            </a:extLst>
          </p:cNvPr>
          <p:cNvSpPr txBox="1"/>
          <p:nvPr/>
        </p:nvSpPr>
        <p:spPr>
          <a:xfrm>
            <a:off x="992619" y="5731149"/>
            <a:ext cx="988581" cy="276999"/>
          </a:xfrm>
          <a:prstGeom prst="rect">
            <a:avLst/>
          </a:prstGeom>
          <a:noFill/>
        </p:spPr>
        <p:txBody>
          <a:bodyPr wrap="square">
            <a:spAutoFit/>
          </a:bodyPr>
          <a:lstStyle/>
          <a:p>
            <a:r>
              <a:rPr lang="en-IT" sz="1200" dirty="0"/>
              <a:t>TLS 1.2</a:t>
            </a:r>
          </a:p>
        </p:txBody>
      </p:sp>
      <p:sp>
        <p:nvSpPr>
          <p:cNvPr id="8" name="TextBox 7">
            <a:extLst>
              <a:ext uri="{FF2B5EF4-FFF2-40B4-BE49-F238E27FC236}">
                <a16:creationId xmlns:a16="http://schemas.microsoft.com/office/drawing/2014/main" id="{9DB34EE0-E681-D8F6-256C-2FADE8442C56}"/>
              </a:ext>
            </a:extLst>
          </p:cNvPr>
          <p:cNvSpPr txBox="1"/>
          <p:nvPr/>
        </p:nvSpPr>
        <p:spPr>
          <a:xfrm>
            <a:off x="7232359" y="6134943"/>
            <a:ext cx="988581" cy="276999"/>
          </a:xfrm>
          <a:prstGeom prst="rect">
            <a:avLst/>
          </a:prstGeom>
          <a:noFill/>
        </p:spPr>
        <p:txBody>
          <a:bodyPr wrap="square">
            <a:spAutoFit/>
          </a:bodyPr>
          <a:lstStyle/>
          <a:p>
            <a:r>
              <a:rPr lang="en-IT" sz="1200" dirty="0"/>
              <a:t>TLS  v. 1.3+</a:t>
            </a:r>
          </a:p>
        </p:txBody>
      </p:sp>
    </p:spTree>
    <p:extLst>
      <p:ext uri="{BB962C8B-B14F-4D97-AF65-F5344CB8AC3E}">
        <p14:creationId xmlns:p14="http://schemas.microsoft.com/office/powerpoint/2010/main" val="148342589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562084-B5AD-BE4E-AFA3-7644D7D2977E}"/>
              </a:ext>
            </a:extLst>
          </p:cNvPr>
          <p:cNvSpPr>
            <a:spLocks noGrp="1"/>
          </p:cNvSpPr>
          <p:nvPr>
            <p:ph idx="1"/>
          </p:nvPr>
        </p:nvSpPr>
        <p:spPr/>
        <p:txBody>
          <a:bodyPr>
            <a:normAutofit/>
          </a:bodyPr>
          <a:lstStyle/>
          <a:p>
            <a:pPr marL="0" indent="0">
              <a:buNone/>
            </a:pPr>
            <a:endParaRPr lang="en-US" sz="2400" dirty="0">
              <a:latin typeface="+mj-lt"/>
            </a:endParaRPr>
          </a:p>
          <a:p>
            <a:r>
              <a:rPr lang="en-US" sz="2400" dirty="0">
                <a:latin typeface="+mj-lt"/>
              </a:rPr>
              <a:t>Only </a:t>
            </a:r>
            <a:r>
              <a:rPr lang="en-US" sz="2400" b="1" dirty="0">
                <a:latin typeface="+mj-lt"/>
              </a:rPr>
              <a:t>allow installation of cryptographically verified firmware/software updates</a:t>
            </a:r>
            <a:r>
              <a:rPr lang="en-US" sz="2400" dirty="0">
                <a:latin typeface="+mj-lt"/>
              </a:rPr>
              <a:t>. Use cryptographically signed updates to help prevent unauthorized reduction in the level of protection (downgrade or rollback attacks) by ensuring that the new update is more recent than the currently installed version. </a:t>
            </a:r>
          </a:p>
          <a:p>
            <a:r>
              <a:rPr lang="en-US" sz="2400" dirty="0">
                <a:latin typeface="+mj-lt"/>
              </a:rPr>
              <a:t>Where feasible, ensure that </a:t>
            </a:r>
            <a:r>
              <a:rPr lang="en-US" sz="2400" b="1" dirty="0">
                <a:latin typeface="+mj-lt"/>
              </a:rPr>
              <a:t>the integrity of software is validated prior to execution</a:t>
            </a:r>
            <a:r>
              <a:rPr lang="en-US" sz="2400" dirty="0">
                <a:latin typeface="+mj-lt"/>
              </a:rPr>
              <a:t>, e.g., ‘whitelisting’ based on digital signatures.</a:t>
            </a:r>
          </a:p>
          <a:p>
            <a:pPr marL="0" indent="0">
              <a:buNone/>
            </a:pPr>
            <a:br>
              <a:rPr lang="en-US" sz="2400" dirty="0">
                <a:latin typeface="+mj-lt"/>
              </a:rPr>
            </a:br>
            <a:endParaRPr lang="en-US" sz="2400" dirty="0">
              <a:latin typeface="+mj-lt"/>
            </a:endParaRPr>
          </a:p>
          <a:p>
            <a:endParaRPr lang="en-US" sz="2400" dirty="0">
              <a:latin typeface="+mj-lt"/>
            </a:endParaRPr>
          </a:p>
        </p:txBody>
      </p:sp>
      <p:sp>
        <p:nvSpPr>
          <p:cNvPr id="4" name="Rectangle 1">
            <a:extLst>
              <a:ext uri="{FF2B5EF4-FFF2-40B4-BE49-F238E27FC236}">
                <a16:creationId xmlns:a16="http://schemas.microsoft.com/office/drawing/2014/main" id="{31017725-FBBE-FCFF-FB35-40E13523C9F7}"/>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FE838E1B-E405-83F8-A6DC-751AD293A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AED12127-D120-BEF7-9625-A17662EF4BF0}"/>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ENSURE TRUSTED CONTENT: CODE INTEGRITY</a:t>
            </a:r>
            <a:endParaRPr lang="en-GB" sz="2400" b="1" dirty="0">
              <a:solidFill>
                <a:schemeClr val="bg1"/>
              </a:solidFill>
              <a:latin typeface="+mj-lt"/>
            </a:endParaRPr>
          </a:p>
        </p:txBody>
      </p:sp>
    </p:spTree>
    <p:extLst>
      <p:ext uri="{BB962C8B-B14F-4D97-AF65-F5344CB8AC3E}">
        <p14:creationId xmlns:p14="http://schemas.microsoft.com/office/powerpoint/2010/main" val="3814298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F5D1A0-65EA-6644-8D55-FCC16219B8BF}"/>
              </a:ext>
            </a:extLst>
          </p:cNvPr>
          <p:cNvSpPr>
            <a:spLocks noGrp="1"/>
          </p:cNvSpPr>
          <p:nvPr>
            <p:ph idx="1"/>
          </p:nvPr>
        </p:nvSpPr>
        <p:spPr/>
        <p:txBody>
          <a:bodyPr>
            <a:normAutofit fontScale="92500" lnSpcReduction="20000"/>
          </a:bodyPr>
          <a:lstStyle/>
          <a:p>
            <a:r>
              <a:rPr lang="en-US" dirty="0">
                <a:latin typeface="+mj-lt"/>
              </a:rPr>
              <a:t>Verify the integrity of all incoming data (ensuring it is not modified in transit or at rest, and it is well-formed/compliant with the expected protocol/specification). </a:t>
            </a:r>
          </a:p>
          <a:p>
            <a:r>
              <a:rPr lang="en-US" dirty="0">
                <a:latin typeface="+mj-lt"/>
              </a:rPr>
              <a:t>Ensure capability of secure data transfer to and from the device, and when appropriate, use methods for encryption and authentication of the end points with which data is being transferred. </a:t>
            </a:r>
          </a:p>
          <a:p>
            <a:r>
              <a:rPr lang="en-US" dirty="0">
                <a:latin typeface="+mj-lt"/>
              </a:rPr>
              <a:t>Protect the integrity of data necessary to ensure the safety and essential performance of the device. </a:t>
            </a:r>
          </a:p>
          <a:p>
            <a:r>
              <a:rPr lang="en-US" dirty="0">
                <a:latin typeface="+mj-lt"/>
              </a:rPr>
              <a:t>Use current recommended standards for cryptography and for cryptographic protection for communications channels. </a:t>
            </a:r>
          </a:p>
          <a:p>
            <a:r>
              <a:rPr lang="en-US" dirty="0">
                <a:latin typeface="+mj-lt"/>
              </a:rPr>
              <a:t>Use unique per device cryptographically secure communication keys to prevent leveraging the knowledge of one key to access a multitude of devices.</a:t>
            </a:r>
          </a:p>
          <a:p>
            <a:endParaRPr lang="en-US" dirty="0">
              <a:latin typeface="+mj-lt"/>
            </a:endParaRPr>
          </a:p>
        </p:txBody>
      </p:sp>
      <p:sp>
        <p:nvSpPr>
          <p:cNvPr id="4" name="Rectangle 1">
            <a:extLst>
              <a:ext uri="{FF2B5EF4-FFF2-40B4-BE49-F238E27FC236}">
                <a16:creationId xmlns:a16="http://schemas.microsoft.com/office/drawing/2014/main" id="{1A223FD2-74CD-A364-89EB-0C2602164EB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2053D9E8-0FAE-89E5-6FB5-E41F5AF4E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41F41E6C-9EB6-D5F7-1852-AE8AFF45B531}"/>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ENSURE TRUSTED CONTENT: DATA INTEGRITY</a:t>
            </a:r>
            <a:endParaRPr lang="en-GB" sz="2400" b="1" dirty="0">
              <a:solidFill>
                <a:schemeClr val="bg1"/>
              </a:solidFill>
              <a:latin typeface="+mj-lt"/>
            </a:endParaRPr>
          </a:p>
        </p:txBody>
      </p:sp>
    </p:spTree>
    <p:extLst>
      <p:ext uri="{BB962C8B-B14F-4D97-AF65-F5344CB8AC3E}">
        <p14:creationId xmlns:p14="http://schemas.microsoft.com/office/powerpoint/2010/main" val="3411357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9E6849-27CF-464E-978B-DC11C305A3D9}"/>
              </a:ext>
            </a:extLst>
          </p:cNvPr>
          <p:cNvSpPr>
            <a:spLocks noGrp="1"/>
          </p:cNvSpPr>
          <p:nvPr>
            <p:ph idx="1"/>
          </p:nvPr>
        </p:nvSpPr>
        <p:spPr/>
        <p:txBody>
          <a:bodyPr>
            <a:normAutofit/>
          </a:bodyPr>
          <a:lstStyle/>
          <a:p>
            <a:r>
              <a:rPr lang="en-US" sz="2400" dirty="0"/>
              <a:t>To ensure document integrity it is possible to use HASH FUNCTIONS (implementing message DIGEST):</a:t>
            </a:r>
          </a:p>
          <a:p>
            <a:pPr>
              <a:buFont typeface="Times New Roman" charset="0"/>
              <a:buChar char="•"/>
            </a:pPr>
            <a:r>
              <a:rPr lang="en-US" sz="2400" b="1" dirty="0"/>
              <a:t>DIGEST </a:t>
            </a:r>
            <a:r>
              <a:rPr lang="en-US" sz="2400" b="1" dirty="0">
                <a:sym typeface="Wingdings" pitchFamily="2" charset="2"/>
              </a:rPr>
              <a:t></a:t>
            </a:r>
            <a:endParaRPr lang="en-US" sz="2400" b="1" dirty="0"/>
          </a:p>
          <a:p>
            <a:pPr lvl="1">
              <a:buFont typeface="Times New Roman" charset="0"/>
              <a:buChar char="•"/>
            </a:pPr>
            <a:r>
              <a:rPr lang="en-US" dirty="0"/>
              <a:t>Short string of predefined length</a:t>
            </a:r>
          </a:p>
          <a:p>
            <a:pPr lvl="1">
              <a:buFont typeface="Times New Roman" charset="0"/>
              <a:buChar char="•"/>
            </a:pPr>
            <a:r>
              <a:rPr lang="en-US" dirty="0"/>
              <a:t>Characterizes the document</a:t>
            </a:r>
          </a:p>
          <a:p>
            <a:pPr lvl="1">
              <a:buFont typeface="Times New Roman" charset="0"/>
              <a:buChar char="•"/>
            </a:pPr>
            <a:r>
              <a:rPr lang="en-US" dirty="0"/>
              <a:t>Verify the integrity of the document itself</a:t>
            </a:r>
          </a:p>
          <a:p>
            <a:pPr lvl="1">
              <a:buFont typeface="Arial"/>
              <a:buChar char="•"/>
            </a:pPr>
            <a:r>
              <a:rPr lang="en-US" dirty="0"/>
              <a:t>Calculated by the sender, sent to the receiver, calculated by the receiver and compared to the one that the receiver received </a:t>
            </a:r>
            <a:r>
              <a:rPr lang="en-US" dirty="0">
                <a:sym typeface="Wingdings"/>
              </a:rPr>
              <a:t> if the two match  the integrity of the document is preserved</a:t>
            </a:r>
            <a:endParaRPr lang="en-US" dirty="0"/>
          </a:p>
          <a:p>
            <a:pPr marL="0" indent="0">
              <a:buNone/>
            </a:pPr>
            <a:endParaRPr lang="en-US" sz="2400" dirty="0"/>
          </a:p>
        </p:txBody>
      </p:sp>
      <p:sp>
        <p:nvSpPr>
          <p:cNvPr id="4" name="Rectangle 1">
            <a:extLst>
              <a:ext uri="{FF2B5EF4-FFF2-40B4-BE49-F238E27FC236}">
                <a16:creationId xmlns:a16="http://schemas.microsoft.com/office/drawing/2014/main" id="{D060AFE2-3954-76C2-029B-039A63B10E94}"/>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EBC1894C-694A-ED51-CFE4-88C5FF9D97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6B6F54A6-890F-0179-524A-F3126C54213D}"/>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ENSURE DATA INTEGRITY: DIGEST</a:t>
            </a:r>
            <a:endParaRPr lang="en-GB" sz="2400" b="1" dirty="0">
              <a:solidFill>
                <a:schemeClr val="bg1"/>
              </a:solidFill>
              <a:latin typeface="+mj-lt"/>
            </a:endParaRPr>
          </a:p>
        </p:txBody>
      </p:sp>
    </p:spTree>
    <p:extLst>
      <p:ext uri="{BB962C8B-B14F-4D97-AF65-F5344CB8AC3E}">
        <p14:creationId xmlns:p14="http://schemas.microsoft.com/office/powerpoint/2010/main" val="1176124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2" name="Text Box 14"/>
          <p:cNvSpPr txBox="1">
            <a:spLocks noChangeArrowheads="1"/>
          </p:cNvSpPr>
          <p:nvPr/>
        </p:nvSpPr>
        <p:spPr bwMode="auto">
          <a:xfrm>
            <a:off x="525517" y="1268413"/>
            <a:ext cx="11424745"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eaLnBrk="1" hangingPunct="1">
              <a:spcBef>
                <a:spcPct val="20000"/>
              </a:spcBef>
              <a:buChar char="•"/>
              <a:defRPr sz="2400">
                <a:latin typeface="MetaPlusBold"/>
              </a:defRPr>
            </a:lvl1pPr>
            <a:lvl2pPr marL="742950" lvl="1" indent="-285750" eaLnBrk="1" hangingPunct="1">
              <a:spcBef>
                <a:spcPct val="20000"/>
              </a:spcBef>
              <a:buFont typeface="Times New Roman" charset="0"/>
              <a:buChar char="•"/>
              <a:defRPr sz="2400">
                <a:latin typeface="MetaPlusBold"/>
              </a:defRPr>
            </a:lvl2pPr>
            <a:lvl3pPr marL="1143000" indent="-228600" eaLnBrk="1" hangingPunct="1">
              <a:spcBef>
                <a:spcPct val="20000"/>
              </a:spcBef>
              <a:buChar char="•"/>
              <a:defRPr>
                <a:latin typeface="MetaPlusBold"/>
              </a:defRPr>
            </a:lvl3pPr>
            <a:lvl4pPr marL="1600200" indent="-228600" eaLnBrk="1" hangingPunct="1">
              <a:spcBef>
                <a:spcPct val="20000"/>
              </a:spcBef>
              <a:buChar char="–"/>
              <a:defRPr sz="1600">
                <a:latin typeface="MetaPlusBold"/>
              </a:defRPr>
            </a:lvl4pPr>
            <a:lvl5pPr marL="2057400" indent="-228600" eaLnBrk="1" hangingPunct="1">
              <a:spcBef>
                <a:spcPct val="20000"/>
              </a:spcBef>
              <a:buChar char="»"/>
              <a:defRPr sz="1600">
                <a:latin typeface="MetaPlusBold"/>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en-US" dirty="0">
                <a:latin typeface="Arial" panose="020B0604020202020204" pitchFamily="34" charset="0"/>
                <a:cs typeface="Arial" panose="020B0604020202020204" pitchFamily="34" charset="0"/>
              </a:rPr>
              <a:t>Message/Document digests are created through hash functions</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ideal hash function </a:t>
            </a:r>
            <a:r>
              <a:rPr lang="en-US" b="1" dirty="0">
                <a:latin typeface="Arial" panose="020B0604020202020204" pitchFamily="34" charset="0"/>
                <a:cs typeface="Arial" panose="020B0604020202020204" pitchFamily="34" charset="0"/>
              </a:rPr>
              <a:t>has four main properties</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it is </a:t>
            </a:r>
            <a:r>
              <a:rPr lang="en-US" b="1" dirty="0">
                <a:latin typeface="Arial" panose="020B0604020202020204" pitchFamily="34" charset="0"/>
                <a:cs typeface="Arial" panose="020B0604020202020204" pitchFamily="34" charset="0"/>
              </a:rPr>
              <a:t>easy to compute </a:t>
            </a:r>
            <a:r>
              <a:rPr lang="en-US" dirty="0">
                <a:latin typeface="Arial" panose="020B0604020202020204" pitchFamily="34" charset="0"/>
                <a:cs typeface="Arial" panose="020B0604020202020204" pitchFamily="34" charset="0"/>
              </a:rPr>
              <a:t>the hash value for any given message</a:t>
            </a:r>
          </a:p>
          <a:p>
            <a:pPr lvl="1"/>
            <a:r>
              <a:rPr lang="en-US" dirty="0">
                <a:latin typeface="Arial" panose="020B0604020202020204" pitchFamily="34" charset="0"/>
                <a:cs typeface="Arial" panose="020B0604020202020204" pitchFamily="34" charset="0"/>
              </a:rPr>
              <a:t>it is </a:t>
            </a:r>
            <a:r>
              <a:rPr lang="en-US" b="1" dirty="0">
                <a:latin typeface="Arial" panose="020B0604020202020204" pitchFamily="34" charset="0"/>
                <a:cs typeface="Arial" panose="020B0604020202020204" pitchFamily="34" charset="0"/>
              </a:rPr>
              <a:t>infeasible to generate a message from its hash</a:t>
            </a:r>
          </a:p>
          <a:p>
            <a:pPr lvl="1"/>
            <a:r>
              <a:rPr lang="en-US" dirty="0">
                <a:latin typeface="Arial" panose="020B0604020202020204" pitchFamily="34" charset="0"/>
                <a:cs typeface="Arial" panose="020B0604020202020204" pitchFamily="34" charset="0"/>
              </a:rPr>
              <a:t>it is </a:t>
            </a:r>
            <a:r>
              <a:rPr lang="en-US" b="1" dirty="0">
                <a:latin typeface="Arial" panose="020B0604020202020204" pitchFamily="34" charset="0"/>
                <a:cs typeface="Arial" panose="020B0604020202020204" pitchFamily="34" charset="0"/>
              </a:rPr>
              <a:t>infeasible to modify a message without changing the hash</a:t>
            </a:r>
          </a:p>
          <a:p>
            <a:pPr lvl="1"/>
            <a:r>
              <a:rPr lang="en-US" dirty="0">
                <a:latin typeface="Arial" panose="020B0604020202020204" pitchFamily="34" charset="0"/>
                <a:cs typeface="Arial" panose="020B0604020202020204" pitchFamily="34" charset="0"/>
              </a:rPr>
              <a:t>it is </a:t>
            </a:r>
            <a:r>
              <a:rPr lang="en-US" b="1" dirty="0">
                <a:latin typeface="Arial" panose="020B0604020202020204" pitchFamily="34" charset="0"/>
                <a:cs typeface="Arial" panose="020B0604020202020204" pitchFamily="34" charset="0"/>
              </a:rPr>
              <a:t>infeasible to find two different messages with the same hash</a:t>
            </a:r>
            <a:r>
              <a:rPr lang="en-US" dirty="0">
                <a:latin typeface="Arial" panose="020B0604020202020204" pitchFamily="34" charset="0"/>
                <a:cs typeface="Arial" panose="020B0604020202020204" pitchFamily="34" charset="0"/>
              </a:rPr>
              <a:t>.</a:t>
            </a:r>
          </a:p>
        </p:txBody>
      </p:sp>
      <p:sp>
        <p:nvSpPr>
          <p:cNvPr id="6" name="Segnaposto numero diapositiva 5"/>
          <p:cNvSpPr>
            <a:spLocks noGrp="1"/>
          </p:cNvSpPr>
          <p:nvPr>
            <p:ph type="sldNum" sz="quarter" idx="10"/>
          </p:nvPr>
        </p:nvSpPr>
        <p:spPr/>
        <p:txBody>
          <a:bodyPr/>
          <a:lstStyle/>
          <a:p>
            <a:pPr>
              <a:defRPr/>
            </a:pPr>
            <a:fld id="{04C33AEF-6F77-477B-AE63-A60DBF6626F0}" type="slidenum">
              <a:rPr lang="it-IT" smtClean="0"/>
              <a:pPr>
                <a:defRPr/>
              </a:pPr>
              <a:t>45</a:t>
            </a:fld>
            <a:endParaRPr lang="it-IT" dirty="0"/>
          </a:p>
        </p:txBody>
      </p:sp>
      <p:sp>
        <p:nvSpPr>
          <p:cNvPr id="3" name="Rectangle 1">
            <a:extLst>
              <a:ext uri="{FF2B5EF4-FFF2-40B4-BE49-F238E27FC236}">
                <a16:creationId xmlns:a16="http://schemas.microsoft.com/office/drawing/2014/main" id="{862AE5C3-E1CF-C5F1-DA44-E8FEC924519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87ACF3F5-6C3E-940D-4BD1-A571591BB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27DBEB5F-BE09-5A50-82B3-E33F2E2F005B}"/>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HASH FUNCTIONS</a:t>
            </a:r>
            <a:endParaRPr lang="en-GB" sz="2400" b="1" dirty="0">
              <a:solidFill>
                <a:schemeClr val="bg1"/>
              </a:solidFill>
              <a:latin typeface="+mj-lt"/>
            </a:endParaRPr>
          </a:p>
        </p:txBody>
      </p:sp>
    </p:spTree>
    <p:extLst>
      <p:ext uri="{BB962C8B-B14F-4D97-AF65-F5344CB8AC3E}">
        <p14:creationId xmlns:p14="http://schemas.microsoft.com/office/powerpoint/2010/main" val="6931255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pPr>
              <a:defRPr/>
            </a:pPr>
            <a:fld id="{5BD945BF-675B-47BE-ABE1-8F7343177CFE}" type="slidenum">
              <a:rPr lang="it-IT" smtClean="0"/>
              <a:pPr>
                <a:defRPr/>
              </a:pPr>
              <a:t>46</a:t>
            </a:fld>
            <a:endParaRPr lang="it-IT"/>
          </a:p>
        </p:txBody>
      </p:sp>
      <p:pic>
        <p:nvPicPr>
          <p:cNvPr id="4" name="Immagine 3"/>
          <p:cNvPicPr>
            <a:picLocks noChangeAspect="1"/>
          </p:cNvPicPr>
          <p:nvPr/>
        </p:nvPicPr>
        <p:blipFill>
          <a:blip r:embed="rId2"/>
          <a:stretch>
            <a:fillRect/>
          </a:stretch>
        </p:blipFill>
        <p:spPr>
          <a:xfrm>
            <a:off x="2209800" y="905400"/>
            <a:ext cx="7679708" cy="5562600"/>
          </a:xfrm>
          <a:prstGeom prst="rect">
            <a:avLst/>
          </a:prstGeom>
        </p:spPr>
      </p:pic>
      <p:sp>
        <p:nvSpPr>
          <p:cNvPr id="5" name="Rectangle 1">
            <a:extLst>
              <a:ext uri="{FF2B5EF4-FFF2-40B4-BE49-F238E27FC236}">
                <a16:creationId xmlns:a16="http://schemas.microsoft.com/office/drawing/2014/main" id="{A5050583-8948-4F17-B081-91DEE6F9C23B}"/>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2" descr="logo centenario">
            <a:extLst>
              <a:ext uri="{FF2B5EF4-FFF2-40B4-BE49-F238E27FC236}">
                <a16:creationId xmlns:a16="http://schemas.microsoft.com/office/drawing/2014/main" id="{9956685A-4AFC-3F39-DA9D-E282C6A80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E0E8039F-A7D0-528E-1B7C-C4E50C1585D5}"/>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MESSAGE DIGEST EXAMPLE</a:t>
            </a:r>
            <a:endParaRPr lang="en-GB" sz="2400" b="1" dirty="0">
              <a:solidFill>
                <a:schemeClr val="bg1"/>
              </a:solidFill>
              <a:latin typeface="+mj-lt"/>
            </a:endParaRPr>
          </a:p>
        </p:txBody>
      </p:sp>
    </p:spTree>
    <p:extLst>
      <p:ext uri="{BB962C8B-B14F-4D97-AF65-F5344CB8AC3E}">
        <p14:creationId xmlns:p14="http://schemas.microsoft.com/office/powerpoint/2010/main" val="1000025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7E6574-C982-7E43-9B2D-CC9016FED356}"/>
              </a:ext>
            </a:extLst>
          </p:cNvPr>
          <p:cNvSpPr>
            <a:spLocks noGrp="1"/>
          </p:cNvSpPr>
          <p:nvPr>
            <p:ph idx="1"/>
          </p:nvPr>
        </p:nvSpPr>
        <p:spPr/>
        <p:txBody>
          <a:bodyPr/>
          <a:lstStyle/>
          <a:p>
            <a:r>
              <a:rPr lang="en-US" dirty="0">
                <a:latin typeface="+mj-lt"/>
              </a:rPr>
              <a:t>Where feasible, use industry-accepted best practices to maintain/verify integrity of code while it is being executed on the device.  </a:t>
            </a:r>
          </a:p>
          <a:p>
            <a:endParaRPr lang="en-US" dirty="0">
              <a:latin typeface="+mj-lt"/>
            </a:endParaRPr>
          </a:p>
        </p:txBody>
      </p:sp>
      <p:sp>
        <p:nvSpPr>
          <p:cNvPr id="4" name="Rectangle 1">
            <a:extLst>
              <a:ext uri="{FF2B5EF4-FFF2-40B4-BE49-F238E27FC236}">
                <a16:creationId xmlns:a16="http://schemas.microsoft.com/office/drawing/2014/main" id="{199E5A58-D7F8-E86B-7F47-C0F3C617FBC2}"/>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E372D9B8-E766-9FC7-AB9A-536D9E35B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46C776DC-FCA1-7A69-2938-A039DDC1349B}"/>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ENSURE TRUSTED CONTENT: EXECUTION INTEGRITY</a:t>
            </a:r>
            <a:endParaRPr lang="en-GB" sz="2400" b="1" dirty="0">
              <a:solidFill>
                <a:schemeClr val="bg1"/>
              </a:solidFill>
              <a:latin typeface="+mj-lt"/>
            </a:endParaRPr>
          </a:p>
        </p:txBody>
      </p:sp>
    </p:spTree>
    <p:extLst>
      <p:ext uri="{BB962C8B-B14F-4D97-AF65-F5344CB8AC3E}">
        <p14:creationId xmlns:p14="http://schemas.microsoft.com/office/powerpoint/2010/main" val="123989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asellaDiTesto 3"/>
          <p:cNvSpPr txBox="1">
            <a:spLocks noChangeArrowheads="1"/>
          </p:cNvSpPr>
          <p:nvPr/>
        </p:nvSpPr>
        <p:spPr bwMode="auto">
          <a:xfrm>
            <a:off x="1364248" y="1892246"/>
            <a:ext cx="9752778" cy="3170099"/>
          </a:xfrm>
          <a:prstGeom prst="rect">
            <a:avLst/>
          </a:prstGeom>
          <a:noFill/>
          <a:ln w="9525">
            <a:noFill/>
            <a:miter lim="800000"/>
            <a:headEnd/>
            <a:tailEnd/>
          </a:ln>
        </p:spPr>
        <p:txBody>
          <a:bodyPr wrap="square">
            <a:spAutoFit/>
          </a:bodyPr>
          <a:lstStyle/>
          <a:p>
            <a:pPr algn="ctr"/>
            <a:r>
              <a:rPr lang="it-IT" sz="2000" b="1" dirty="0" err="1">
                <a:solidFill>
                  <a:schemeClr val="tx2"/>
                </a:solidFill>
              </a:rPr>
              <a:t>Shared</a:t>
            </a:r>
            <a:r>
              <a:rPr lang="it-IT" sz="2000" b="1" dirty="0">
                <a:solidFill>
                  <a:schemeClr val="tx2"/>
                </a:solidFill>
              </a:rPr>
              <a:t> care = </a:t>
            </a:r>
          </a:p>
          <a:p>
            <a:pPr algn="ctr"/>
            <a:r>
              <a:rPr lang="it-IT" sz="2000" dirty="0">
                <a:solidFill>
                  <a:schemeClr val="tx2"/>
                </a:solidFill>
              </a:rPr>
              <a:t>«A </a:t>
            </a:r>
            <a:r>
              <a:rPr lang="it-IT" sz="2000" dirty="0" err="1">
                <a:solidFill>
                  <a:schemeClr val="tx2"/>
                </a:solidFill>
              </a:rPr>
              <a:t>continuous</a:t>
            </a:r>
            <a:r>
              <a:rPr lang="it-IT" sz="2000" dirty="0">
                <a:solidFill>
                  <a:schemeClr val="tx2"/>
                </a:solidFill>
              </a:rPr>
              <a:t> and </a:t>
            </a:r>
            <a:r>
              <a:rPr lang="it-IT" sz="2000" dirty="0" err="1">
                <a:solidFill>
                  <a:schemeClr val="tx2"/>
                </a:solidFill>
              </a:rPr>
              <a:t>coordinated</a:t>
            </a:r>
            <a:r>
              <a:rPr lang="it-IT" sz="2000" dirty="0">
                <a:solidFill>
                  <a:schemeClr val="tx2"/>
                </a:solidFill>
              </a:rPr>
              <a:t> </a:t>
            </a:r>
            <a:r>
              <a:rPr lang="it-IT" sz="2000" dirty="0" err="1">
                <a:solidFill>
                  <a:schemeClr val="tx2"/>
                </a:solidFill>
              </a:rPr>
              <a:t>activity</a:t>
            </a:r>
            <a:r>
              <a:rPr lang="it-IT" sz="2000" dirty="0">
                <a:solidFill>
                  <a:schemeClr val="tx2"/>
                </a:solidFill>
              </a:rPr>
              <a:t> of </a:t>
            </a:r>
            <a:r>
              <a:rPr lang="it-IT" sz="2000" b="1" dirty="0" err="1">
                <a:solidFill>
                  <a:schemeClr val="accent6">
                    <a:lumMod val="75000"/>
                  </a:schemeClr>
                </a:solidFill>
              </a:rPr>
              <a:t>different</a:t>
            </a:r>
            <a:r>
              <a:rPr lang="it-IT" sz="2000" b="1" dirty="0">
                <a:solidFill>
                  <a:schemeClr val="accent6">
                    <a:lumMod val="75000"/>
                  </a:schemeClr>
                </a:solidFill>
              </a:rPr>
              <a:t> </a:t>
            </a:r>
            <a:r>
              <a:rPr lang="it-IT" sz="2000" b="1" dirty="0" err="1">
                <a:solidFill>
                  <a:schemeClr val="accent6">
                    <a:lumMod val="75000"/>
                  </a:schemeClr>
                </a:solidFill>
              </a:rPr>
              <a:t>persons</a:t>
            </a:r>
            <a:r>
              <a:rPr lang="it-IT" sz="2000" b="1" dirty="0">
                <a:solidFill>
                  <a:schemeClr val="accent6">
                    <a:lumMod val="75000"/>
                  </a:schemeClr>
                </a:solidFill>
              </a:rPr>
              <a:t> in </a:t>
            </a:r>
            <a:r>
              <a:rPr lang="it-IT" sz="2000" b="1" dirty="0" err="1">
                <a:solidFill>
                  <a:schemeClr val="accent6">
                    <a:lumMod val="75000"/>
                  </a:schemeClr>
                </a:solidFill>
              </a:rPr>
              <a:t>different</a:t>
            </a:r>
            <a:r>
              <a:rPr lang="it-IT" sz="2000" b="1" dirty="0">
                <a:solidFill>
                  <a:schemeClr val="accent6">
                    <a:lumMod val="75000"/>
                  </a:schemeClr>
                </a:solidFill>
              </a:rPr>
              <a:t> </a:t>
            </a:r>
            <a:r>
              <a:rPr lang="it-IT" sz="2000" b="1" dirty="0" err="1">
                <a:solidFill>
                  <a:schemeClr val="accent6">
                    <a:lumMod val="75000"/>
                  </a:schemeClr>
                </a:solidFill>
              </a:rPr>
              <a:t>institutions</a:t>
            </a:r>
            <a:r>
              <a:rPr lang="it-IT" sz="2000" b="1" dirty="0">
                <a:solidFill>
                  <a:schemeClr val="accent6">
                    <a:lumMod val="75000"/>
                  </a:schemeClr>
                </a:solidFill>
              </a:rPr>
              <a:t> </a:t>
            </a:r>
            <a:r>
              <a:rPr lang="it-IT" sz="2000" dirty="0">
                <a:solidFill>
                  <a:schemeClr val="tx2"/>
                </a:solidFill>
              </a:rPr>
              <a:t>under </a:t>
            </a:r>
            <a:r>
              <a:rPr lang="it-IT" sz="2000" dirty="0" err="1">
                <a:solidFill>
                  <a:schemeClr val="tx2"/>
                </a:solidFill>
              </a:rPr>
              <a:t>employment</a:t>
            </a:r>
            <a:r>
              <a:rPr lang="it-IT" sz="2000" dirty="0">
                <a:solidFill>
                  <a:schemeClr val="tx2"/>
                </a:solidFill>
              </a:rPr>
              <a:t> of </a:t>
            </a:r>
            <a:r>
              <a:rPr lang="it-IT" sz="2000" dirty="0" err="1">
                <a:solidFill>
                  <a:schemeClr val="tx2"/>
                </a:solidFill>
              </a:rPr>
              <a:t>different</a:t>
            </a:r>
            <a:r>
              <a:rPr lang="it-IT" sz="2000" dirty="0">
                <a:solidFill>
                  <a:schemeClr val="tx2"/>
                </a:solidFill>
              </a:rPr>
              <a:t> </a:t>
            </a:r>
            <a:r>
              <a:rPr lang="it-IT" sz="2000" dirty="0" err="1">
                <a:solidFill>
                  <a:schemeClr val="tx2"/>
                </a:solidFill>
              </a:rPr>
              <a:t>methods</a:t>
            </a:r>
            <a:r>
              <a:rPr lang="it-IT" sz="2000" dirty="0">
                <a:solidFill>
                  <a:schemeClr val="tx2"/>
                </a:solidFill>
              </a:rPr>
              <a:t> </a:t>
            </a:r>
            <a:r>
              <a:rPr lang="it-IT" sz="2000" dirty="0" err="1">
                <a:solidFill>
                  <a:schemeClr val="tx2"/>
                </a:solidFill>
              </a:rPr>
              <a:t>at</a:t>
            </a:r>
            <a:r>
              <a:rPr lang="it-IT" sz="2000" dirty="0">
                <a:solidFill>
                  <a:schemeClr val="tx2"/>
                </a:solidFill>
              </a:rPr>
              <a:t> </a:t>
            </a:r>
            <a:r>
              <a:rPr lang="it-IT" sz="2000" dirty="0" err="1">
                <a:solidFill>
                  <a:schemeClr val="tx2"/>
                </a:solidFill>
              </a:rPr>
              <a:t>different</a:t>
            </a:r>
            <a:r>
              <a:rPr lang="it-IT" sz="2000" dirty="0">
                <a:solidFill>
                  <a:schemeClr val="tx2"/>
                </a:solidFill>
              </a:rPr>
              <a:t> </a:t>
            </a:r>
            <a:r>
              <a:rPr lang="it-IT" sz="2000" dirty="0" err="1">
                <a:solidFill>
                  <a:schemeClr val="tx2"/>
                </a:solidFill>
              </a:rPr>
              <a:t>times</a:t>
            </a:r>
            <a:r>
              <a:rPr lang="it-IT" sz="2000" dirty="0">
                <a:solidFill>
                  <a:schemeClr val="tx2"/>
                </a:solidFill>
              </a:rPr>
              <a:t> in </a:t>
            </a:r>
            <a:r>
              <a:rPr lang="it-IT" sz="2000" dirty="0" err="1">
                <a:solidFill>
                  <a:schemeClr val="tx2"/>
                </a:solidFill>
              </a:rPr>
              <a:t>order</a:t>
            </a:r>
            <a:r>
              <a:rPr lang="it-IT" sz="2000" dirty="0">
                <a:solidFill>
                  <a:schemeClr val="tx2"/>
                </a:solidFill>
              </a:rPr>
              <a:t> to be </a:t>
            </a:r>
            <a:r>
              <a:rPr lang="it-IT" sz="2000" dirty="0" err="1">
                <a:solidFill>
                  <a:schemeClr val="tx2"/>
                </a:solidFill>
              </a:rPr>
              <a:t>able</a:t>
            </a:r>
            <a:r>
              <a:rPr lang="it-IT" sz="2000" dirty="0">
                <a:solidFill>
                  <a:schemeClr val="tx2"/>
                </a:solidFill>
              </a:rPr>
              <a:t> to help </a:t>
            </a:r>
            <a:r>
              <a:rPr lang="it-IT" sz="2000" dirty="0" err="1">
                <a:solidFill>
                  <a:schemeClr val="tx2"/>
                </a:solidFill>
              </a:rPr>
              <a:t>patients</a:t>
            </a:r>
            <a:r>
              <a:rPr lang="it-IT" sz="2000" dirty="0">
                <a:solidFill>
                  <a:schemeClr val="tx2"/>
                </a:solidFill>
              </a:rPr>
              <a:t> </a:t>
            </a:r>
            <a:r>
              <a:rPr lang="it-IT" sz="2000" dirty="0" err="1">
                <a:solidFill>
                  <a:schemeClr val="tx2"/>
                </a:solidFill>
              </a:rPr>
              <a:t>optimally</a:t>
            </a:r>
            <a:r>
              <a:rPr lang="it-IT" sz="2000" dirty="0">
                <a:solidFill>
                  <a:schemeClr val="tx2"/>
                </a:solidFill>
              </a:rPr>
              <a:t> with </a:t>
            </a:r>
            <a:r>
              <a:rPr lang="it-IT" sz="2000" dirty="0" err="1">
                <a:solidFill>
                  <a:schemeClr val="tx2"/>
                </a:solidFill>
              </a:rPr>
              <a:t>respect</a:t>
            </a:r>
            <a:r>
              <a:rPr lang="it-IT" sz="2000" dirty="0">
                <a:solidFill>
                  <a:schemeClr val="tx2"/>
                </a:solidFill>
              </a:rPr>
              <a:t> to </a:t>
            </a:r>
            <a:r>
              <a:rPr lang="it-IT" sz="2000" dirty="0" err="1">
                <a:solidFill>
                  <a:schemeClr val="tx2"/>
                </a:solidFill>
              </a:rPr>
              <a:t>their</a:t>
            </a:r>
            <a:r>
              <a:rPr lang="it-IT" sz="2000" dirty="0">
                <a:solidFill>
                  <a:schemeClr val="tx2"/>
                </a:solidFill>
              </a:rPr>
              <a:t> </a:t>
            </a:r>
            <a:r>
              <a:rPr lang="it-IT" sz="2000" b="1" dirty="0" err="1">
                <a:solidFill>
                  <a:schemeClr val="accent6">
                    <a:lumMod val="75000"/>
                  </a:schemeClr>
                </a:solidFill>
              </a:rPr>
              <a:t>medical</a:t>
            </a:r>
            <a:r>
              <a:rPr lang="it-IT" sz="2000" b="1" dirty="0">
                <a:solidFill>
                  <a:schemeClr val="accent6">
                    <a:lumMod val="75000"/>
                  </a:schemeClr>
                </a:solidFill>
              </a:rPr>
              <a:t>, </a:t>
            </a:r>
            <a:r>
              <a:rPr lang="it-IT" sz="2000" b="1" dirty="0" err="1">
                <a:solidFill>
                  <a:schemeClr val="accent6">
                    <a:lumMod val="75000"/>
                  </a:schemeClr>
                </a:solidFill>
              </a:rPr>
              <a:t>physiological</a:t>
            </a:r>
            <a:r>
              <a:rPr lang="it-IT" sz="2000" b="1" dirty="0">
                <a:solidFill>
                  <a:schemeClr val="accent6">
                    <a:lumMod val="75000"/>
                  </a:schemeClr>
                </a:solidFill>
              </a:rPr>
              <a:t>, an social </a:t>
            </a:r>
            <a:r>
              <a:rPr lang="it-IT" sz="2000" b="1" dirty="0" err="1">
                <a:solidFill>
                  <a:schemeClr val="accent6">
                    <a:lumMod val="75000"/>
                  </a:schemeClr>
                </a:solidFill>
              </a:rPr>
              <a:t>being</a:t>
            </a:r>
            <a:r>
              <a:rPr lang="it-IT" sz="2000" dirty="0">
                <a:solidFill>
                  <a:schemeClr val="tx2"/>
                </a:solidFill>
              </a:rPr>
              <a:t>»</a:t>
            </a:r>
          </a:p>
          <a:p>
            <a:endParaRPr lang="it-IT" sz="2000" dirty="0">
              <a:solidFill>
                <a:schemeClr val="tx2"/>
              </a:solidFill>
            </a:endParaRPr>
          </a:p>
          <a:p>
            <a:endParaRPr lang="it-IT" sz="2000" dirty="0">
              <a:solidFill>
                <a:schemeClr val="tx2"/>
              </a:solidFill>
            </a:endParaRPr>
          </a:p>
          <a:p>
            <a:pPr algn="ctr"/>
            <a:endParaRPr lang="it-IT" sz="2000" dirty="0">
              <a:solidFill>
                <a:schemeClr val="tx2"/>
              </a:solidFill>
            </a:endParaRPr>
          </a:p>
          <a:p>
            <a:pPr algn="ctr"/>
            <a:endParaRPr lang="it-IT" sz="2000" dirty="0">
              <a:solidFill>
                <a:schemeClr val="tx2"/>
              </a:solidFill>
            </a:endParaRPr>
          </a:p>
          <a:p>
            <a:pPr algn="ctr"/>
            <a:r>
              <a:rPr lang="it-IT" sz="2000" dirty="0">
                <a:solidFill>
                  <a:schemeClr val="tx2"/>
                </a:solidFill>
              </a:rPr>
              <a:t>Data </a:t>
            </a:r>
            <a:r>
              <a:rPr lang="it-IT" sz="2000" dirty="0" err="1">
                <a:solidFill>
                  <a:schemeClr val="tx2"/>
                </a:solidFill>
              </a:rPr>
              <a:t>sharing</a:t>
            </a:r>
            <a:r>
              <a:rPr lang="it-IT" sz="2000" dirty="0">
                <a:solidFill>
                  <a:schemeClr val="tx2"/>
                </a:solidFill>
              </a:rPr>
              <a:t> and </a:t>
            </a:r>
            <a:r>
              <a:rPr lang="it-IT" sz="2000" dirty="0" err="1">
                <a:solidFill>
                  <a:schemeClr val="tx2"/>
                </a:solidFill>
              </a:rPr>
              <a:t>system</a:t>
            </a:r>
            <a:r>
              <a:rPr lang="it-IT" sz="2000" dirty="0">
                <a:solidFill>
                  <a:schemeClr val="tx2"/>
                </a:solidFill>
              </a:rPr>
              <a:t> </a:t>
            </a:r>
            <a:r>
              <a:rPr lang="it-IT" sz="2000" dirty="0" err="1">
                <a:solidFill>
                  <a:schemeClr val="tx2"/>
                </a:solidFill>
              </a:rPr>
              <a:t>integration</a:t>
            </a:r>
            <a:r>
              <a:rPr lang="it-IT" sz="2000" dirty="0">
                <a:solidFill>
                  <a:schemeClr val="tx2"/>
                </a:solidFill>
              </a:rPr>
              <a:t> </a:t>
            </a:r>
            <a:r>
              <a:rPr lang="it-IT" sz="2000" dirty="0" err="1">
                <a:solidFill>
                  <a:schemeClr val="tx2"/>
                </a:solidFill>
              </a:rPr>
              <a:t>is</a:t>
            </a:r>
            <a:r>
              <a:rPr lang="it-IT" sz="2000" dirty="0">
                <a:solidFill>
                  <a:schemeClr val="tx2"/>
                </a:solidFill>
              </a:rPr>
              <a:t> </a:t>
            </a:r>
            <a:r>
              <a:rPr lang="it-IT" sz="2000" dirty="0" err="1">
                <a:solidFill>
                  <a:schemeClr val="tx2"/>
                </a:solidFill>
              </a:rPr>
              <a:t>required</a:t>
            </a:r>
            <a:r>
              <a:rPr lang="it-IT" sz="2000" dirty="0">
                <a:solidFill>
                  <a:schemeClr val="tx2"/>
                </a:solidFill>
              </a:rPr>
              <a:t> to </a:t>
            </a:r>
            <a:r>
              <a:rPr lang="it-IT" sz="2000" dirty="0" err="1">
                <a:solidFill>
                  <a:schemeClr val="tx2"/>
                </a:solidFill>
              </a:rPr>
              <a:t>allow</a:t>
            </a:r>
            <a:r>
              <a:rPr lang="it-IT" sz="2000" dirty="0">
                <a:solidFill>
                  <a:schemeClr val="tx2"/>
                </a:solidFill>
              </a:rPr>
              <a:t> </a:t>
            </a:r>
            <a:r>
              <a:rPr lang="it-IT" sz="2000" dirty="0" err="1">
                <a:solidFill>
                  <a:schemeClr val="tx2"/>
                </a:solidFill>
              </a:rPr>
              <a:t>all</a:t>
            </a:r>
            <a:r>
              <a:rPr lang="it-IT" sz="2000" dirty="0">
                <a:solidFill>
                  <a:schemeClr val="tx2"/>
                </a:solidFill>
              </a:rPr>
              <a:t> the </a:t>
            </a:r>
            <a:r>
              <a:rPr lang="it-IT" sz="2000" dirty="0" err="1">
                <a:solidFill>
                  <a:schemeClr val="tx2"/>
                </a:solidFill>
              </a:rPr>
              <a:t>healthcare</a:t>
            </a:r>
            <a:r>
              <a:rPr lang="it-IT" sz="2000" dirty="0">
                <a:solidFill>
                  <a:schemeClr val="tx2"/>
                </a:solidFill>
              </a:rPr>
              <a:t> team to </a:t>
            </a:r>
            <a:r>
              <a:rPr lang="it-IT" sz="2000" dirty="0" err="1">
                <a:solidFill>
                  <a:schemeClr val="tx2"/>
                </a:solidFill>
              </a:rPr>
              <a:t>ensure</a:t>
            </a:r>
            <a:r>
              <a:rPr lang="it-IT" sz="2000" dirty="0">
                <a:solidFill>
                  <a:schemeClr val="tx2"/>
                </a:solidFill>
              </a:rPr>
              <a:t> </a:t>
            </a:r>
            <a:r>
              <a:rPr lang="it-IT" sz="2000" b="1" dirty="0" err="1">
                <a:solidFill>
                  <a:schemeClr val="accent6">
                    <a:lumMod val="75000"/>
                  </a:schemeClr>
                </a:solidFill>
              </a:rPr>
              <a:t>continuity</a:t>
            </a:r>
            <a:r>
              <a:rPr lang="it-IT" sz="2000" b="1" dirty="0">
                <a:solidFill>
                  <a:schemeClr val="accent6">
                    <a:lumMod val="75000"/>
                  </a:schemeClr>
                </a:solidFill>
              </a:rPr>
              <a:t> of care.</a:t>
            </a:r>
          </a:p>
        </p:txBody>
      </p:sp>
      <p:sp>
        <p:nvSpPr>
          <p:cNvPr id="6" name="Segnaposto numero diapositiva 5"/>
          <p:cNvSpPr>
            <a:spLocks noGrp="1"/>
          </p:cNvSpPr>
          <p:nvPr>
            <p:ph type="sldNum" sz="quarter" idx="10"/>
          </p:nvPr>
        </p:nvSpPr>
        <p:spPr/>
        <p:txBody>
          <a:bodyPr/>
          <a:lstStyle/>
          <a:p>
            <a:pPr>
              <a:defRPr/>
            </a:pPr>
            <a:fld id="{04C33AEF-6F77-477B-AE63-A60DBF6626F0}" type="slidenum">
              <a:rPr lang="it-IT" smtClean="0"/>
              <a:pPr>
                <a:defRPr/>
              </a:pPr>
              <a:t>5</a:t>
            </a:fld>
            <a:endParaRPr lang="it-IT" dirty="0"/>
          </a:p>
        </p:txBody>
      </p:sp>
      <p:sp>
        <p:nvSpPr>
          <p:cNvPr id="3" name="Down Arrow 2">
            <a:extLst>
              <a:ext uri="{FF2B5EF4-FFF2-40B4-BE49-F238E27FC236}">
                <a16:creationId xmlns:a16="http://schemas.microsoft.com/office/drawing/2014/main" id="{2F4E90CA-102A-3043-BD70-1D06440968FE}"/>
              </a:ext>
            </a:extLst>
          </p:cNvPr>
          <p:cNvSpPr/>
          <p:nvPr/>
        </p:nvSpPr>
        <p:spPr bwMode="auto">
          <a:xfrm>
            <a:off x="5818606" y="3477295"/>
            <a:ext cx="762000" cy="6858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pitchFamily="18" charset="0"/>
            </a:endParaRPr>
          </a:p>
        </p:txBody>
      </p:sp>
      <p:sp>
        <p:nvSpPr>
          <p:cNvPr id="4" name="Rectangle 1">
            <a:extLst>
              <a:ext uri="{FF2B5EF4-FFF2-40B4-BE49-F238E27FC236}">
                <a16:creationId xmlns:a16="http://schemas.microsoft.com/office/drawing/2014/main" id="{0BC86684-1B29-4598-1430-62525E3F46C9}"/>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CF6AAC13-B460-4830-2AF3-1FA0D8698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38B8825B-F570-1E94-F1E1-022E2A230403}"/>
              </a:ext>
            </a:extLst>
          </p:cNvPr>
          <p:cNvSpPr txBox="1"/>
          <p:nvPr/>
        </p:nvSpPr>
        <p:spPr>
          <a:xfrm>
            <a:off x="4700796" y="129385"/>
            <a:ext cx="5334091" cy="461665"/>
          </a:xfrm>
          <a:prstGeom prst="rect">
            <a:avLst/>
          </a:prstGeom>
          <a:noFill/>
        </p:spPr>
        <p:txBody>
          <a:bodyPr wrap="square">
            <a:spAutoFit/>
          </a:bodyPr>
          <a:lstStyle/>
          <a:p>
            <a:r>
              <a:rPr lang="it-IT" sz="2400" b="1" dirty="0">
                <a:solidFill>
                  <a:schemeClr val="bg1"/>
                </a:solidFill>
                <a:latin typeface="+mj-lt"/>
              </a:rPr>
              <a:t>SHARED CARE</a:t>
            </a:r>
            <a:endParaRPr lang="en-GB" sz="2400" b="1" dirty="0">
              <a:solidFill>
                <a:schemeClr val="bg1"/>
              </a:solidFill>
              <a:latin typeface="+mj-lt"/>
            </a:endParaRPr>
          </a:p>
        </p:txBody>
      </p:sp>
    </p:spTree>
    <p:extLst>
      <p:ext uri="{BB962C8B-B14F-4D97-AF65-F5344CB8AC3E}">
        <p14:creationId xmlns:p14="http://schemas.microsoft.com/office/powerpoint/2010/main" val="180725870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5">
            <a:extLst>
              <a:ext uri="{FF2B5EF4-FFF2-40B4-BE49-F238E27FC236}">
                <a16:creationId xmlns:a16="http://schemas.microsoft.com/office/drawing/2014/main" id="{8F1B81F6-0BFA-F742-8C77-63EA143FF1B0}"/>
              </a:ext>
            </a:extLst>
          </p:cNvPr>
          <p:cNvPicPr/>
          <p:nvPr/>
        </p:nvPicPr>
        <p:blipFill>
          <a:blip r:embed="rId2" cstate="hqprint">
            <a:extLst>
              <a:ext uri="{28A0092B-C50C-407E-A947-70E740481C1C}">
                <a14:useLocalDpi xmlns:a14="http://schemas.microsoft.com/office/drawing/2010/main"/>
              </a:ext>
            </a:extLst>
          </a:blip>
          <a:stretch>
            <a:fillRect/>
          </a:stretch>
        </p:blipFill>
        <p:spPr>
          <a:xfrm>
            <a:off x="458241" y="1332185"/>
            <a:ext cx="10062614" cy="5215759"/>
          </a:xfrm>
          <a:prstGeom prst="rect">
            <a:avLst/>
          </a:prstGeom>
        </p:spPr>
      </p:pic>
      <p:sp>
        <p:nvSpPr>
          <p:cNvPr id="5" name="TextBox 4">
            <a:extLst>
              <a:ext uri="{FF2B5EF4-FFF2-40B4-BE49-F238E27FC236}">
                <a16:creationId xmlns:a16="http://schemas.microsoft.com/office/drawing/2014/main" id="{A3BC0D31-4065-3443-A951-926224CAEFC4}"/>
              </a:ext>
            </a:extLst>
          </p:cNvPr>
          <p:cNvSpPr txBox="1"/>
          <p:nvPr/>
        </p:nvSpPr>
        <p:spPr>
          <a:xfrm>
            <a:off x="8828690" y="1531881"/>
            <a:ext cx="336331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Data transmission over different networks</a:t>
            </a:r>
          </a:p>
          <a:p>
            <a:pPr marL="285750" indent="-285750">
              <a:buFont typeface="Arial" panose="020B0604020202020204" pitchFamily="34" charset="0"/>
              <a:buChar char="•"/>
            </a:pPr>
            <a:r>
              <a:rPr lang="en-US" dirty="0">
                <a:solidFill>
                  <a:srgbClr val="FF0000"/>
                </a:solidFill>
              </a:rPr>
              <a:t>Data storage</a:t>
            </a:r>
          </a:p>
          <a:p>
            <a:pPr marL="285750" indent="-285750">
              <a:buFont typeface="Arial" panose="020B0604020202020204" pitchFamily="34" charset="0"/>
              <a:buChar char="•"/>
            </a:pPr>
            <a:r>
              <a:rPr lang="en-US" dirty="0">
                <a:solidFill>
                  <a:srgbClr val="FF0000"/>
                </a:solidFill>
              </a:rPr>
              <a:t>Multiple access to the system</a:t>
            </a:r>
          </a:p>
        </p:txBody>
      </p:sp>
      <p:sp>
        <p:nvSpPr>
          <p:cNvPr id="7" name="Rectangle 1">
            <a:extLst>
              <a:ext uri="{FF2B5EF4-FFF2-40B4-BE49-F238E27FC236}">
                <a16:creationId xmlns:a16="http://schemas.microsoft.com/office/drawing/2014/main" id="{3AB53483-EEB2-3C99-04BB-38FCA0DFD8B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8" name="Picture 2" descr="logo centenario">
            <a:extLst>
              <a:ext uri="{FF2B5EF4-FFF2-40B4-BE49-F238E27FC236}">
                <a16:creationId xmlns:a16="http://schemas.microsoft.com/office/drawing/2014/main" id="{D73884CF-F7A7-DDCD-2D35-DC5905AB3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a:extLst>
              <a:ext uri="{FF2B5EF4-FFF2-40B4-BE49-F238E27FC236}">
                <a16:creationId xmlns:a16="http://schemas.microsoft.com/office/drawing/2014/main" id="{3B569863-7ED7-F61E-95A2-519C2E64C445}"/>
              </a:ext>
            </a:extLst>
          </p:cNvPr>
          <p:cNvSpPr txBox="1"/>
          <p:nvPr/>
        </p:nvSpPr>
        <p:spPr>
          <a:xfrm>
            <a:off x="4700796" y="129385"/>
            <a:ext cx="5334091" cy="461665"/>
          </a:xfrm>
          <a:prstGeom prst="rect">
            <a:avLst/>
          </a:prstGeom>
          <a:noFill/>
        </p:spPr>
        <p:txBody>
          <a:bodyPr wrap="square">
            <a:spAutoFit/>
          </a:bodyPr>
          <a:lstStyle/>
          <a:p>
            <a:r>
              <a:rPr lang="it-IT" sz="2400" b="1" dirty="0">
                <a:solidFill>
                  <a:schemeClr val="bg1"/>
                </a:solidFill>
                <a:latin typeface="+mj-lt"/>
              </a:rPr>
              <a:t>COMPLEX SCENARIOS</a:t>
            </a:r>
            <a:endParaRPr lang="en-GB" sz="2400" b="1" dirty="0">
              <a:solidFill>
                <a:schemeClr val="bg1"/>
              </a:solidFill>
              <a:latin typeface="+mj-lt"/>
            </a:endParaRPr>
          </a:p>
        </p:txBody>
      </p:sp>
    </p:spTree>
    <p:extLst>
      <p:ext uri="{BB962C8B-B14F-4D97-AF65-F5344CB8AC3E}">
        <p14:creationId xmlns:p14="http://schemas.microsoft.com/office/powerpoint/2010/main" val="2507241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A670925-8C2D-A34D-BA6C-72B7D7E2C400}"/>
              </a:ext>
            </a:extLst>
          </p:cNvPr>
          <p:cNvGraphicFramePr>
            <a:graphicFrameLocks noGrp="1"/>
          </p:cNvGraphicFramePr>
          <p:nvPr>
            <p:ph idx="1"/>
          </p:nvPr>
        </p:nvGraphicFramePr>
        <p:xfrm>
          <a:off x="838200" y="143020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1">
            <a:extLst>
              <a:ext uri="{FF2B5EF4-FFF2-40B4-BE49-F238E27FC236}">
                <a16:creationId xmlns:a16="http://schemas.microsoft.com/office/drawing/2014/main" id="{A4991623-13A2-F630-8679-1C10C8F7847F}"/>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2" descr="logo centenario">
            <a:extLst>
              <a:ext uri="{FF2B5EF4-FFF2-40B4-BE49-F238E27FC236}">
                <a16:creationId xmlns:a16="http://schemas.microsoft.com/office/drawing/2014/main" id="{5C4423E8-01E1-566E-E518-44AEB84642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E403B7E1-0421-6ACE-2AD8-0C48961E0B89}"/>
              </a:ext>
            </a:extLst>
          </p:cNvPr>
          <p:cNvSpPr txBox="1"/>
          <p:nvPr/>
        </p:nvSpPr>
        <p:spPr>
          <a:xfrm>
            <a:off x="4700796" y="129385"/>
            <a:ext cx="5334091" cy="461665"/>
          </a:xfrm>
          <a:prstGeom prst="rect">
            <a:avLst/>
          </a:prstGeom>
          <a:noFill/>
        </p:spPr>
        <p:txBody>
          <a:bodyPr wrap="square">
            <a:spAutoFit/>
          </a:bodyPr>
          <a:lstStyle/>
          <a:p>
            <a:r>
              <a:rPr lang="it-IT" sz="2400" b="1" dirty="0">
                <a:solidFill>
                  <a:schemeClr val="bg1"/>
                </a:solidFill>
                <a:latin typeface="+mj-lt"/>
              </a:rPr>
              <a:t>TYPES OF SOFTWARE</a:t>
            </a:r>
            <a:endParaRPr lang="en-GB" sz="2400" b="1" dirty="0">
              <a:solidFill>
                <a:schemeClr val="bg1"/>
              </a:solidFill>
              <a:latin typeface="+mj-lt"/>
            </a:endParaRPr>
          </a:p>
        </p:txBody>
      </p:sp>
    </p:spTree>
    <p:extLst>
      <p:ext uri="{BB962C8B-B14F-4D97-AF65-F5344CB8AC3E}">
        <p14:creationId xmlns:p14="http://schemas.microsoft.com/office/powerpoint/2010/main" val="527371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C64A56-7D2A-6927-B7F7-228D7E28CB47}"/>
              </a:ext>
            </a:extLst>
          </p:cNvPr>
          <p:cNvPicPr>
            <a:picLocks noChangeAspect="1"/>
          </p:cNvPicPr>
          <p:nvPr/>
        </p:nvPicPr>
        <p:blipFill>
          <a:blip r:embed="rId2"/>
          <a:stretch>
            <a:fillRect/>
          </a:stretch>
        </p:blipFill>
        <p:spPr>
          <a:xfrm>
            <a:off x="874001" y="1191959"/>
            <a:ext cx="10691014" cy="5167323"/>
          </a:xfrm>
          <a:prstGeom prst="rect">
            <a:avLst/>
          </a:prstGeom>
        </p:spPr>
      </p:pic>
      <p:sp>
        <p:nvSpPr>
          <p:cNvPr id="8" name="TextBox 7">
            <a:extLst>
              <a:ext uri="{FF2B5EF4-FFF2-40B4-BE49-F238E27FC236}">
                <a16:creationId xmlns:a16="http://schemas.microsoft.com/office/drawing/2014/main" id="{D8439455-7209-457D-7407-A8BED78E4E2E}"/>
              </a:ext>
            </a:extLst>
          </p:cNvPr>
          <p:cNvSpPr txBox="1"/>
          <p:nvPr/>
        </p:nvSpPr>
        <p:spPr>
          <a:xfrm>
            <a:off x="0" y="6488668"/>
            <a:ext cx="6096000" cy="369332"/>
          </a:xfrm>
          <a:prstGeom prst="rect">
            <a:avLst/>
          </a:prstGeom>
          <a:noFill/>
        </p:spPr>
        <p:txBody>
          <a:bodyPr wrap="square">
            <a:spAutoFit/>
          </a:bodyPr>
          <a:lstStyle/>
          <a:p>
            <a:r>
              <a:rPr lang="en-US" dirty="0">
                <a:effectLst/>
                <a:latin typeface="Helvetica" pitchFamily="2" charset="0"/>
              </a:rPr>
              <a:t>From: ISO/IEEE 11073-40102:2022(E)</a:t>
            </a:r>
          </a:p>
        </p:txBody>
      </p:sp>
      <p:sp>
        <p:nvSpPr>
          <p:cNvPr id="6" name="Rectangle 1">
            <a:extLst>
              <a:ext uri="{FF2B5EF4-FFF2-40B4-BE49-F238E27FC236}">
                <a16:creationId xmlns:a16="http://schemas.microsoft.com/office/drawing/2014/main" id="{440632D1-C3D4-30E0-38EC-F3807C487DC6}"/>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2" descr="logo centenario">
            <a:extLst>
              <a:ext uri="{FF2B5EF4-FFF2-40B4-BE49-F238E27FC236}">
                <a16:creationId xmlns:a16="http://schemas.microsoft.com/office/drawing/2014/main" id="{AFFFD7FE-F1FA-5B90-2F34-4BF95DE48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a:extLst>
              <a:ext uri="{FF2B5EF4-FFF2-40B4-BE49-F238E27FC236}">
                <a16:creationId xmlns:a16="http://schemas.microsoft.com/office/drawing/2014/main" id="{4FB44E23-BF43-5D43-B6DA-6307D9ADFFB1}"/>
              </a:ext>
            </a:extLst>
          </p:cNvPr>
          <p:cNvSpPr txBox="1"/>
          <p:nvPr/>
        </p:nvSpPr>
        <p:spPr>
          <a:xfrm>
            <a:off x="4625217" y="184964"/>
            <a:ext cx="7853297" cy="400110"/>
          </a:xfrm>
          <a:prstGeom prst="rect">
            <a:avLst/>
          </a:prstGeom>
          <a:noFill/>
        </p:spPr>
        <p:txBody>
          <a:bodyPr wrap="square">
            <a:spAutoFit/>
          </a:bodyPr>
          <a:lstStyle/>
          <a:p>
            <a:r>
              <a:rPr lang="en-US" sz="2000" b="1" dirty="0">
                <a:solidFill>
                  <a:schemeClr val="bg1"/>
                </a:solidFill>
                <a:latin typeface="+mj-lt"/>
              </a:rPr>
              <a:t>SECURITY, SAFETY, AND USABILITY IN COMPLEX SYSTEMS</a:t>
            </a:r>
            <a:endParaRPr lang="en-GB" sz="2000" b="1" dirty="0">
              <a:solidFill>
                <a:schemeClr val="bg1"/>
              </a:solidFill>
              <a:latin typeface="+mj-lt"/>
            </a:endParaRPr>
          </a:p>
        </p:txBody>
      </p:sp>
    </p:spTree>
    <p:extLst>
      <p:ext uri="{BB962C8B-B14F-4D97-AF65-F5344CB8AC3E}">
        <p14:creationId xmlns:p14="http://schemas.microsoft.com/office/powerpoint/2010/main" val="3437779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345428-153F-C548-97D0-B951F2E04443}"/>
              </a:ext>
            </a:extLst>
          </p:cNvPr>
          <p:cNvSpPr>
            <a:spLocks noGrp="1"/>
          </p:cNvSpPr>
          <p:nvPr>
            <p:ph idx="1"/>
          </p:nvPr>
        </p:nvSpPr>
        <p:spPr/>
        <p:txBody>
          <a:bodyPr>
            <a:normAutofit/>
          </a:bodyPr>
          <a:lstStyle/>
          <a:p>
            <a:r>
              <a:rPr lang="en-US" dirty="0"/>
              <a:t>The software should </a:t>
            </a:r>
            <a:r>
              <a:rPr lang="en-US" b="1" dirty="0"/>
              <a:t>perform its intended functions</a:t>
            </a:r>
            <a:r>
              <a:rPr lang="en-US" dirty="0"/>
              <a:t> to meet its intended use (requirements)</a:t>
            </a:r>
          </a:p>
          <a:p>
            <a:r>
              <a:rPr lang="en-US" dirty="0"/>
              <a:t>The software is </a:t>
            </a:r>
            <a:r>
              <a:rPr lang="en-US" b="1" dirty="0"/>
              <a:t>safe</a:t>
            </a:r>
            <a:r>
              <a:rPr lang="en-US" dirty="0"/>
              <a:t> (does not create injury or damage to the patient)</a:t>
            </a:r>
          </a:p>
          <a:p>
            <a:r>
              <a:rPr lang="en-US" dirty="0"/>
              <a:t>The software provides a reasonable level of </a:t>
            </a:r>
            <a:r>
              <a:rPr lang="en-US" b="1" dirty="0"/>
              <a:t>availability, reliability, and correct operation</a:t>
            </a:r>
            <a:r>
              <a:rPr lang="en-US" dirty="0"/>
              <a:t>; </a:t>
            </a:r>
          </a:p>
          <a:p>
            <a:r>
              <a:rPr lang="en-US" dirty="0"/>
              <a:t>The software is reasonably secure from </a:t>
            </a:r>
            <a:r>
              <a:rPr lang="en-US" b="1" dirty="0"/>
              <a:t>cybersecurity</a:t>
            </a:r>
            <a:r>
              <a:rPr lang="en-US" dirty="0"/>
              <a:t> intrusion and misuse.</a:t>
            </a:r>
          </a:p>
        </p:txBody>
      </p:sp>
      <p:sp>
        <p:nvSpPr>
          <p:cNvPr id="4" name="Rectangle 1">
            <a:extLst>
              <a:ext uri="{FF2B5EF4-FFF2-40B4-BE49-F238E27FC236}">
                <a16:creationId xmlns:a16="http://schemas.microsoft.com/office/drawing/2014/main" id="{A717E2F9-7ADC-F6D2-71E0-9C15DD1F7F05}"/>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2" descr="logo centenario">
            <a:extLst>
              <a:ext uri="{FF2B5EF4-FFF2-40B4-BE49-F238E27FC236}">
                <a16:creationId xmlns:a16="http://schemas.microsoft.com/office/drawing/2014/main" id="{3CDBBBC8-9B0A-7444-93B3-74DD94470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A9FF5C91-6DED-1150-F607-5C6C0616D5D8}"/>
              </a:ext>
            </a:extLst>
          </p:cNvPr>
          <p:cNvSpPr txBox="1"/>
          <p:nvPr/>
        </p:nvSpPr>
        <p:spPr>
          <a:xfrm>
            <a:off x="4625217" y="184964"/>
            <a:ext cx="7853297" cy="461665"/>
          </a:xfrm>
          <a:prstGeom prst="rect">
            <a:avLst/>
          </a:prstGeom>
          <a:noFill/>
        </p:spPr>
        <p:txBody>
          <a:bodyPr wrap="square">
            <a:spAutoFit/>
          </a:bodyPr>
          <a:lstStyle/>
          <a:p>
            <a:r>
              <a:rPr lang="en-US" sz="2400" b="1" dirty="0">
                <a:solidFill>
                  <a:schemeClr val="bg1"/>
                </a:solidFill>
                <a:latin typeface="+mj-lt"/>
              </a:rPr>
              <a:t>SOFTWARE QUALITY</a:t>
            </a:r>
            <a:endParaRPr lang="en-GB" sz="2400" b="1" dirty="0">
              <a:solidFill>
                <a:schemeClr val="bg1"/>
              </a:solidFill>
              <a:latin typeface="+mj-lt"/>
            </a:endParaRPr>
          </a:p>
        </p:txBody>
      </p:sp>
    </p:spTree>
    <p:extLst>
      <p:ext uri="{BB962C8B-B14F-4D97-AF65-F5344CB8AC3E}">
        <p14:creationId xmlns:p14="http://schemas.microsoft.com/office/powerpoint/2010/main" val="165045926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2975</TotalTime>
  <Words>3388</Words>
  <Application>Microsoft Macintosh PowerPoint</Application>
  <PresentationFormat>Widescreen</PresentationFormat>
  <Paragraphs>405</Paragraphs>
  <Slides>47</Slides>
  <Notes>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7" baseType="lpstr">
      <vt:lpstr>Aptos</vt:lpstr>
      <vt:lpstr>Aptos Display</vt:lpstr>
      <vt:lpstr>Arial</vt:lpstr>
      <vt:lpstr>Helvetica</vt:lpstr>
      <vt:lpstr>Times</vt:lpstr>
      <vt:lpstr>Times New Roman</vt:lpstr>
      <vt:lpstr>Verdana</vt:lpstr>
      <vt:lpstr>Wingdings</vt:lpstr>
      <vt:lpstr>Tema di Office</vt:lpstr>
      <vt:lpstr>Equation</vt:lpstr>
      <vt:lpstr>DATA PROTECTION AND CYBERSECURITY IN eHEALTH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Università degli studi di Trieste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PROTECTION AND CYBERSECURITY IN eHEALTH SYSTEMS</dc:title>
  <dc:creator>Marco Prenassi</dc:creator>
  <cp:lastModifiedBy>PRENASSI MARCO</cp:lastModifiedBy>
  <cp:revision>7</cp:revision>
  <dcterms:created xsi:type="dcterms:W3CDTF">2024-03-22T15:09:09Z</dcterms:created>
  <dcterms:modified xsi:type="dcterms:W3CDTF">2025-04-16T11:49:50Z</dcterms:modified>
</cp:coreProperties>
</file>