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511" r:id="rId3"/>
    <p:sldId id="267" r:id="rId4"/>
    <p:sldId id="270" r:id="rId5"/>
    <p:sldId id="258" r:id="rId6"/>
    <p:sldId id="513" r:id="rId7"/>
    <p:sldId id="514" r:id="rId8"/>
    <p:sldId id="269" r:id="rId9"/>
    <p:sldId id="508" r:id="rId10"/>
    <p:sldId id="260" r:id="rId11"/>
    <p:sldId id="268" r:id="rId12"/>
    <p:sldId id="507" r:id="rId13"/>
    <p:sldId id="506" r:id="rId14"/>
    <p:sldId id="510" r:id="rId15"/>
  </p:sldIdLst>
  <p:sldSz cx="18288000" cy="10287000"/>
  <p:notesSz cx="6858000" cy="9144000"/>
  <p:embeddedFontLst>
    <p:embeddedFont>
      <p:font typeface="Britannic Bold" panose="020B0903060703020204" pitchFamily="34" charset="77"/>
      <p:regular r:id="rId17"/>
    </p:embeddedFont>
    <p:embeddedFont>
      <p:font typeface="Ubuntu" panose="020B0504030602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86"/>
    <a:srgbClr val="1B4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5946" autoAdjust="0"/>
  </p:normalViewPr>
  <p:slideViewPr>
    <p:cSldViewPr>
      <p:cViewPr varScale="1">
        <p:scale>
          <a:sx n="85" d="100"/>
          <a:sy n="85" d="100"/>
        </p:scale>
        <p:origin x="5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FA931-35CB-E049-BA3D-99E0C3D4BCFB}" type="datetimeFigureOut">
              <a:t>05/05/25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65638-C00F-EE44-9B36-BA0372F30A4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6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65638-C00F-EE44-9B36-BA0372F30A4E}" type="slidenum">
              <a:rPr lang="en-IE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364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65638-C00F-EE44-9B36-BA0372F30A4E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8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UQ_8wl93HM" TargetMode="External"/><Relationship Id="rId2" Type="http://schemas.openxmlformats.org/officeDocument/2006/relationships/hyperlink" Target="https://www.dailymotion.com/video/x32vd2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28600" y="-134878"/>
            <a:ext cx="17849373" cy="10539388"/>
            <a:chOff x="0" y="0"/>
            <a:chExt cx="3635039" cy="28300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35039" cy="2830080"/>
            </a:xfrm>
            <a:custGeom>
              <a:avLst/>
              <a:gdLst/>
              <a:ahLst/>
              <a:cxnLst/>
              <a:rect l="l" t="t" r="r" b="b"/>
              <a:pathLst>
                <a:path w="3635039" h="2830080">
                  <a:moveTo>
                    <a:pt x="0" y="0"/>
                  </a:moveTo>
                  <a:lnTo>
                    <a:pt x="3635039" y="0"/>
                  </a:lnTo>
                  <a:lnTo>
                    <a:pt x="3635039" y="2830080"/>
                  </a:lnTo>
                  <a:lnTo>
                    <a:pt x="0" y="2830080"/>
                  </a:lnTo>
                  <a:close/>
                </a:path>
              </a:pathLst>
            </a:custGeom>
            <a:gradFill rotWithShape="1">
              <a:gsLst>
                <a:gs pos="0">
                  <a:srgbClr val="1B4347">
                    <a:alpha val="100000"/>
                  </a:srgbClr>
                </a:gs>
                <a:gs pos="50000">
                  <a:srgbClr val="1B4347">
                    <a:alpha val="78500"/>
                  </a:srgbClr>
                </a:gs>
                <a:gs pos="100000">
                  <a:srgbClr val="1B4347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3635039" cy="2953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849373" y="-16625"/>
            <a:ext cx="648036" cy="10646526"/>
            <a:chOff x="0" y="0"/>
            <a:chExt cx="170676" cy="28616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676" cy="2861662"/>
            </a:xfrm>
            <a:custGeom>
              <a:avLst/>
              <a:gdLst/>
              <a:ahLst/>
              <a:cxnLst/>
              <a:rect l="l" t="t" r="r" b="b"/>
              <a:pathLst>
                <a:path w="170676" h="2861662">
                  <a:moveTo>
                    <a:pt x="0" y="0"/>
                  </a:moveTo>
                  <a:lnTo>
                    <a:pt x="170676" y="0"/>
                  </a:lnTo>
                  <a:lnTo>
                    <a:pt x="170676" y="2861662"/>
                  </a:lnTo>
                  <a:lnTo>
                    <a:pt x="0" y="286166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170676" cy="2861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103370" y="9709407"/>
            <a:ext cx="736375" cy="715681"/>
            <a:chOff x="0" y="0"/>
            <a:chExt cx="193942" cy="18849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3942" cy="188492"/>
            </a:xfrm>
            <a:custGeom>
              <a:avLst/>
              <a:gdLst/>
              <a:ahLst/>
              <a:cxnLst/>
              <a:rect l="l" t="t" r="r" b="b"/>
              <a:pathLst>
                <a:path w="193942" h="188492">
                  <a:moveTo>
                    <a:pt x="0" y="0"/>
                  </a:moveTo>
                  <a:lnTo>
                    <a:pt x="193942" y="0"/>
                  </a:lnTo>
                  <a:lnTo>
                    <a:pt x="193942" y="188492"/>
                  </a:lnTo>
                  <a:lnTo>
                    <a:pt x="0" y="18849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193942" cy="188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3B71C5E-81CA-BCC0-02BD-C533D99A4394}"/>
              </a:ext>
            </a:extLst>
          </p:cNvPr>
          <p:cNvSpPr txBox="1"/>
          <p:nvPr/>
        </p:nvSpPr>
        <p:spPr>
          <a:xfrm>
            <a:off x="764954" y="6415351"/>
            <a:ext cx="129155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spc="979" dirty="0">
                <a:solidFill>
                  <a:schemeClr val="bg1"/>
                </a:solidFill>
                <a:latin typeface="Ubuntu" panose="020B0504030602030204" pitchFamily="34" charset="0"/>
                <a:ea typeface="Roboto"/>
                <a:cs typeface="Roboto"/>
              </a:rPr>
              <a:t>Corso Antropologia Culturale 2025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spc="979" dirty="0">
              <a:solidFill>
                <a:schemeClr val="bg1"/>
              </a:solidFill>
              <a:latin typeface="Ubuntu" panose="020B0504030602030204" pitchFamily="34" charset="0"/>
              <a:ea typeface="Roboto"/>
              <a:cs typeface="Roboto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spc="979" dirty="0">
                <a:solidFill>
                  <a:schemeClr val="bg1"/>
                </a:solidFill>
                <a:latin typeface="Ubuntu" panose="020B0504030602030204" pitchFamily="34" charset="0"/>
                <a:ea typeface="Roboto"/>
                <a:cs typeface="Roboto"/>
              </a:rPr>
              <a:t>Trieste 28.04.2025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CD7E50-0EBC-B149-D66C-45D616B97099}"/>
              </a:ext>
            </a:extLst>
          </p:cNvPr>
          <p:cNvSpPr txBox="1"/>
          <p:nvPr/>
        </p:nvSpPr>
        <p:spPr>
          <a:xfrm>
            <a:off x="761845" y="1822196"/>
            <a:ext cx="1451145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6600" b="1" spc="800" dirty="0">
                <a:solidFill>
                  <a:srgbClr val="FFCF86"/>
                </a:solidFill>
                <a:latin typeface="Britannic Bold" panose="020B0903060703020204" pitchFamily="34" charset="77"/>
                <a:ea typeface="Roboto Slab Bold"/>
              </a:rPr>
              <a:t>Archivio di Frontiera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01C206-4ADF-EBB7-4E3A-46CFA0381410}"/>
              </a:ext>
            </a:extLst>
          </p:cNvPr>
          <p:cNvSpPr/>
          <p:nvPr/>
        </p:nvSpPr>
        <p:spPr>
          <a:xfrm>
            <a:off x="736376" y="3127276"/>
            <a:ext cx="8911680" cy="4607024"/>
          </a:xfrm>
          <a:prstGeom prst="rect">
            <a:avLst/>
          </a:prstGeom>
          <a:solidFill>
            <a:srgbClr val="1B4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</a:rPr>
              <a:t>Indagine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sulle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sovrapposizioni</a:t>
            </a:r>
            <a:r>
              <a:rPr lang="en-US" sz="4400" dirty="0">
                <a:solidFill>
                  <a:schemeClr val="bg1"/>
                </a:solidFill>
              </a:rPr>
              <a:t> e le </a:t>
            </a:r>
            <a:r>
              <a:rPr lang="en-US" sz="4400" dirty="0" err="1">
                <a:solidFill>
                  <a:schemeClr val="bg1"/>
                </a:solidFill>
              </a:rPr>
              <a:t>interconnessioni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tra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mobilità</a:t>
            </a:r>
            <a:r>
              <a:rPr lang="en-US" sz="4400" dirty="0">
                <a:solidFill>
                  <a:schemeClr val="bg1"/>
                </a:solidFill>
              </a:rPr>
              <a:t> in </a:t>
            </a:r>
            <a:r>
              <a:rPr lang="en-US" sz="4400" dirty="0" err="1">
                <a:solidFill>
                  <a:schemeClr val="bg1"/>
                </a:solidFill>
              </a:rPr>
              <a:t>aree</a:t>
            </a:r>
            <a:r>
              <a:rPr lang="en-US" sz="4400" dirty="0">
                <a:solidFill>
                  <a:schemeClr val="bg1"/>
                </a:solidFill>
              </a:rPr>
              <a:t> di </a:t>
            </a:r>
            <a:r>
              <a:rPr lang="en-US" sz="4400" dirty="0" err="1">
                <a:solidFill>
                  <a:schemeClr val="bg1"/>
                </a:solidFill>
              </a:rPr>
              <a:t>frontiera</a:t>
            </a:r>
            <a:endParaRPr lang="en-US" sz="4400" dirty="0">
              <a:solidFill>
                <a:schemeClr val="bg1"/>
              </a:solidFill>
            </a:endParaRPr>
          </a:p>
          <a:p>
            <a:pPr algn="ctr"/>
            <a:endParaRPr lang="en-US" sz="4400" dirty="0">
              <a:solidFill>
                <a:schemeClr val="bg1"/>
              </a:solidFill>
            </a:endParaRPr>
          </a:p>
          <a:p>
            <a:pPr algn="ctr"/>
            <a:r>
              <a:rPr lang="it-IT" sz="4400" dirty="0"/>
              <a:t>Mobilità: fenomeno</a:t>
            </a:r>
          </a:p>
          <a:p>
            <a:pPr algn="ctr"/>
            <a:r>
              <a:rPr lang="it-IT" sz="4400" dirty="0"/>
              <a:t>sociale totale (Kaufmann e </a:t>
            </a:r>
            <a:r>
              <a:rPr lang="it-IT" sz="4400" dirty="0" err="1"/>
              <a:t>Viry</a:t>
            </a:r>
            <a:r>
              <a:rPr lang="it-IT" sz="4400" dirty="0"/>
              <a:t> 2015)</a:t>
            </a:r>
            <a:endParaRPr lang="en-US" sz="4400" dirty="0"/>
          </a:p>
        </p:txBody>
      </p:sp>
      <p:grpSp>
        <p:nvGrpSpPr>
          <p:cNvPr id="3" name="Group 3"/>
          <p:cNvGrpSpPr/>
          <p:nvPr/>
        </p:nvGrpSpPr>
        <p:grpSpPr>
          <a:xfrm>
            <a:off x="11355347" y="-277575"/>
            <a:ext cx="6664652" cy="10986630"/>
            <a:chOff x="0" y="0"/>
            <a:chExt cx="1755299" cy="28935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5299" cy="2893598"/>
            </a:xfrm>
            <a:custGeom>
              <a:avLst/>
              <a:gdLst/>
              <a:ahLst/>
              <a:cxnLst/>
              <a:rect l="l" t="t" r="r" b="b"/>
              <a:pathLst>
                <a:path w="1755299" h="2893598">
                  <a:moveTo>
                    <a:pt x="0" y="0"/>
                  </a:moveTo>
                  <a:lnTo>
                    <a:pt x="1755299" y="0"/>
                  </a:lnTo>
                  <a:lnTo>
                    <a:pt x="1755299" y="2893598"/>
                  </a:lnTo>
                  <a:lnTo>
                    <a:pt x="0" y="2893598"/>
                  </a:lnTo>
                  <a:close/>
                </a:path>
              </a:pathLst>
            </a:custGeom>
            <a:solidFill>
              <a:srgbClr val="1B4347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755299" cy="2893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887950" y="-277575"/>
            <a:ext cx="648036" cy="10865371"/>
            <a:chOff x="0" y="0"/>
            <a:chExt cx="170676" cy="286166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0676" cy="2861662"/>
            </a:xfrm>
            <a:custGeom>
              <a:avLst/>
              <a:gdLst/>
              <a:ahLst/>
              <a:cxnLst/>
              <a:rect l="l" t="t" r="r" b="b"/>
              <a:pathLst>
                <a:path w="170676" h="2861662">
                  <a:moveTo>
                    <a:pt x="0" y="0"/>
                  </a:moveTo>
                  <a:lnTo>
                    <a:pt x="170676" y="0"/>
                  </a:lnTo>
                  <a:lnTo>
                    <a:pt x="170676" y="2861662"/>
                  </a:lnTo>
                  <a:lnTo>
                    <a:pt x="0" y="286166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70676" cy="2861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sp>
        <p:nvSpPr>
          <p:cNvPr id="31" name="Titolo 1">
            <a:extLst>
              <a:ext uri="{FF2B5EF4-FFF2-40B4-BE49-F238E27FC236}">
                <a16:creationId xmlns:a16="http://schemas.microsoft.com/office/drawing/2014/main" id="{56633FED-BE0C-6F9A-0450-2EA15EC4D164}"/>
              </a:ext>
            </a:extLst>
          </p:cNvPr>
          <p:cNvSpPr txBox="1">
            <a:spLocks/>
          </p:cNvSpPr>
          <p:nvPr/>
        </p:nvSpPr>
        <p:spPr>
          <a:xfrm>
            <a:off x="914400" y="1028700"/>
            <a:ext cx="9924960" cy="1219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7215"/>
              </a:lnSpc>
              <a:defRPr/>
            </a:pPr>
            <a:r>
              <a:rPr lang="it-IT" sz="6000" b="1" dirty="0">
                <a:solidFill>
                  <a:srgbClr val="1B4347"/>
                </a:solidFill>
                <a:latin typeface="Britannic Bold" panose="020B0903060703020204" pitchFamily="34" charset="77"/>
                <a:ea typeface="Roboto Slab Bold"/>
                <a:cs typeface="+mn-cs"/>
              </a:rPr>
              <a:t>Obiettivo del laboratorio</a:t>
            </a:r>
          </a:p>
        </p:txBody>
      </p:sp>
      <p:grpSp>
        <p:nvGrpSpPr>
          <p:cNvPr id="33" name="Group 10">
            <a:extLst>
              <a:ext uri="{FF2B5EF4-FFF2-40B4-BE49-F238E27FC236}">
                <a16:creationId xmlns:a16="http://schemas.microsoft.com/office/drawing/2014/main" id="{5E916E34-002E-1274-20AF-404C5004D3AC}"/>
              </a:ext>
            </a:extLst>
          </p:cNvPr>
          <p:cNvGrpSpPr/>
          <p:nvPr/>
        </p:nvGrpSpPr>
        <p:grpSpPr>
          <a:xfrm>
            <a:off x="0" y="9571319"/>
            <a:ext cx="736375" cy="715681"/>
            <a:chOff x="0" y="0"/>
            <a:chExt cx="193942" cy="188492"/>
          </a:xfrm>
        </p:grpSpPr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AB4527AD-9E6C-5102-D01F-E659A3258941}"/>
                </a:ext>
              </a:extLst>
            </p:cNvPr>
            <p:cNvSpPr/>
            <p:nvPr/>
          </p:nvSpPr>
          <p:spPr>
            <a:xfrm>
              <a:off x="0" y="0"/>
              <a:ext cx="193942" cy="188492"/>
            </a:xfrm>
            <a:custGeom>
              <a:avLst/>
              <a:gdLst/>
              <a:ahLst/>
              <a:cxnLst/>
              <a:rect l="l" t="t" r="r" b="b"/>
              <a:pathLst>
                <a:path w="193942" h="188492">
                  <a:moveTo>
                    <a:pt x="0" y="0"/>
                  </a:moveTo>
                  <a:lnTo>
                    <a:pt x="193942" y="0"/>
                  </a:lnTo>
                  <a:lnTo>
                    <a:pt x="193942" y="188492"/>
                  </a:lnTo>
                  <a:lnTo>
                    <a:pt x="0" y="18849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B6E04742-1639-6BA3-0B19-CEECF5FFBDA6}"/>
                </a:ext>
              </a:extLst>
            </p:cNvPr>
            <p:cNvSpPr txBox="1"/>
            <p:nvPr/>
          </p:nvSpPr>
          <p:spPr>
            <a:xfrm>
              <a:off x="0" y="0"/>
              <a:ext cx="193942" cy="188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sp>
        <p:nvSpPr>
          <p:cNvPr id="16" name="Rectangle 1">
            <a:extLst>
              <a:ext uri="{FF2B5EF4-FFF2-40B4-BE49-F238E27FC236}">
                <a16:creationId xmlns:a16="http://schemas.microsoft.com/office/drawing/2014/main" id="{76522DAC-9FF4-4C40-B4FA-A9581E6F4D89}"/>
              </a:ext>
            </a:extLst>
          </p:cNvPr>
          <p:cNvSpPr/>
          <p:nvPr/>
        </p:nvSpPr>
        <p:spPr>
          <a:xfrm>
            <a:off x="11678618" y="-104900"/>
            <a:ext cx="5564103" cy="2423429"/>
          </a:xfrm>
          <a:prstGeom prst="rect">
            <a:avLst/>
          </a:prstGeom>
          <a:solidFill>
            <a:srgbClr val="1B4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</a:rPr>
              <a:t>Analisi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delle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retoriche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endParaRPr lang="en-US" sz="4400" dirty="0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5EB5389B-F460-4595-B752-165440785CD8}"/>
              </a:ext>
            </a:extLst>
          </p:cNvPr>
          <p:cNvSpPr/>
          <p:nvPr/>
        </p:nvSpPr>
        <p:spPr>
          <a:xfrm>
            <a:off x="11839597" y="3670694"/>
            <a:ext cx="5564103" cy="2423429"/>
          </a:xfrm>
          <a:prstGeom prst="rect">
            <a:avLst/>
          </a:prstGeom>
          <a:solidFill>
            <a:srgbClr val="1B4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</a:rPr>
              <a:t>Lavoro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sulle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pratiche</a:t>
            </a:r>
            <a:endParaRPr lang="en-US" sz="4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0185551-38BB-4AB1-BB63-D52FB3A99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814" y="1950773"/>
            <a:ext cx="6401129" cy="195590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035D614-CCB3-4A6A-8662-3D34D85FE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718" y="6094887"/>
            <a:ext cx="6161234" cy="34656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6247052" y="-6399452"/>
            <a:ext cx="3467100" cy="16266004"/>
          </a:xfrm>
          <a:custGeom>
            <a:avLst/>
            <a:gdLst/>
            <a:ahLst/>
            <a:cxnLst/>
            <a:rect l="l" t="t" r="r" b="b"/>
            <a:pathLst>
              <a:path w="1605911" h="3101365">
                <a:moveTo>
                  <a:pt x="0" y="0"/>
                </a:moveTo>
                <a:lnTo>
                  <a:pt x="1605911" y="0"/>
                </a:lnTo>
                <a:lnTo>
                  <a:pt x="1605911" y="3101365"/>
                </a:lnTo>
                <a:lnTo>
                  <a:pt x="0" y="3101365"/>
                </a:lnTo>
                <a:close/>
              </a:path>
            </a:pathLst>
          </a:custGeom>
          <a:solidFill>
            <a:srgbClr val="1B4347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 rot="5400000">
            <a:off x="7918266" y="-8144168"/>
            <a:ext cx="4625865" cy="1611360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921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17887950" y="-277575"/>
            <a:ext cx="648036" cy="10865371"/>
            <a:chOff x="0" y="0"/>
            <a:chExt cx="170676" cy="28616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676" cy="2861662"/>
            </a:xfrm>
            <a:custGeom>
              <a:avLst/>
              <a:gdLst/>
              <a:ahLst/>
              <a:cxnLst/>
              <a:rect l="l" t="t" r="r" b="b"/>
              <a:pathLst>
                <a:path w="170676" h="2861662">
                  <a:moveTo>
                    <a:pt x="0" y="0"/>
                  </a:moveTo>
                  <a:lnTo>
                    <a:pt x="170676" y="0"/>
                  </a:lnTo>
                  <a:lnTo>
                    <a:pt x="170676" y="2861662"/>
                  </a:lnTo>
                  <a:lnTo>
                    <a:pt x="0" y="286166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70676" cy="2861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9571319"/>
            <a:ext cx="736375" cy="715681"/>
            <a:chOff x="0" y="0"/>
            <a:chExt cx="193942" cy="1884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3942" cy="188492"/>
            </a:xfrm>
            <a:custGeom>
              <a:avLst/>
              <a:gdLst/>
              <a:ahLst/>
              <a:cxnLst/>
              <a:rect l="l" t="t" r="r" b="b"/>
              <a:pathLst>
                <a:path w="193942" h="188492">
                  <a:moveTo>
                    <a:pt x="0" y="0"/>
                  </a:moveTo>
                  <a:lnTo>
                    <a:pt x="193942" y="0"/>
                  </a:lnTo>
                  <a:lnTo>
                    <a:pt x="193942" y="188492"/>
                  </a:lnTo>
                  <a:lnTo>
                    <a:pt x="0" y="18849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93942" cy="188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BE4FBF3-334C-BABD-6D91-3BAEC9717098}"/>
              </a:ext>
            </a:extLst>
          </p:cNvPr>
          <p:cNvSpPr txBox="1"/>
          <p:nvPr/>
        </p:nvSpPr>
        <p:spPr>
          <a:xfrm>
            <a:off x="990600" y="1333500"/>
            <a:ext cx="14554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 err="1">
                <a:solidFill>
                  <a:srgbClr val="FFCF86"/>
                </a:solidFill>
                <a:latin typeface="Britannic Bold" panose="020B0903060703020204" pitchFamily="34" charset="77"/>
                <a:ea typeface="Roboto Slab Bold"/>
                <a:sym typeface="Roboto Slab Bold"/>
              </a:rPr>
              <a:t>Strumenti</a:t>
            </a:r>
            <a:r>
              <a:rPr lang="en-US" sz="6000" b="1" dirty="0">
                <a:solidFill>
                  <a:srgbClr val="FFCF86"/>
                </a:solidFill>
                <a:latin typeface="Britannic Bold" panose="020B0903060703020204" pitchFamily="34" charset="77"/>
                <a:ea typeface="Roboto Slab Bold"/>
                <a:sym typeface="Roboto Slab Bold"/>
              </a:rPr>
              <a:t> di </a:t>
            </a:r>
            <a:r>
              <a:rPr lang="en-US" sz="6000" b="1" dirty="0" err="1">
                <a:solidFill>
                  <a:srgbClr val="FFCF86"/>
                </a:solidFill>
                <a:latin typeface="Britannic Bold" panose="020B0903060703020204" pitchFamily="34" charset="77"/>
                <a:ea typeface="Roboto Slab Bold"/>
                <a:sym typeface="Roboto Slab Bold"/>
              </a:rPr>
              <a:t>lavoro</a:t>
            </a:r>
            <a:r>
              <a:rPr lang="en-US" sz="6000" b="1" dirty="0">
                <a:solidFill>
                  <a:srgbClr val="FFCF86"/>
                </a:solidFill>
                <a:latin typeface="Britannic Bold" panose="020B0903060703020204" pitchFamily="34" charset="77"/>
                <a:ea typeface="Roboto Slab Bold"/>
                <a:sym typeface="Roboto Slab Bold"/>
              </a:rPr>
              <a:t>: Social Mapping</a:t>
            </a:r>
          </a:p>
        </p:txBody>
      </p:sp>
      <p:pic>
        <p:nvPicPr>
          <p:cNvPr id="13" name="Segnaposto immagine 5">
            <a:extLst>
              <a:ext uri="{FF2B5EF4-FFF2-40B4-BE49-F238E27FC236}">
                <a16:creationId xmlns:a16="http://schemas.microsoft.com/office/drawing/2014/main" id="{DF730E19-4551-45E3-8F85-72062A334C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3080" y="3757786"/>
            <a:ext cx="10501745" cy="617137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AB4D6F3-DA76-4977-8794-3B937FABF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1034" y="4167994"/>
            <a:ext cx="4429743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9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6247052" y="-6399452"/>
            <a:ext cx="3467100" cy="16266004"/>
          </a:xfrm>
          <a:custGeom>
            <a:avLst/>
            <a:gdLst/>
            <a:ahLst/>
            <a:cxnLst/>
            <a:rect l="l" t="t" r="r" b="b"/>
            <a:pathLst>
              <a:path w="1605911" h="3101365">
                <a:moveTo>
                  <a:pt x="0" y="0"/>
                </a:moveTo>
                <a:lnTo>
                  <a:pt x="1605911" y="0"/>
                </a:lnTo>
                <a:lnTo>
                  <a:pt x="1605911" y="3101365"/>
                </a:lnTo>
                <a:lnTo>
                  <a:pt x="0" y="3101365"/>
                </a:lnTo>
                <a:close/>
              </a:path>
            </a:pathLst>
          </a:custGeom>
          <a:solidFill>
            <a:srgbClr val="1B4347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 rot="5400000">
            <a:off x="7918266" y="-8144168"/>
            <a:ext cx="4625865" cy="1611360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921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17887950" y="-277575"/>
            <a:ext cx="648036" cy="10865371"/>
            <a:chOff x="0" y="0"/>
            <a:chExt cx="170676" cy="28616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676" cy="2861662"/>
            </a:xfrm>
            <a:custGeom>
              <a:avLst/>
              <a:gdLst/>
              <a:ahLst/>
              <a:cxnLst/>
              <a:rect l="l" t="t" r="r" b="b"/>
              <a:pathLst>
                <a:path w="170676" h="2861662">
                  <a:moveTo>
                    <a:pt x="0" y="0"/>
                  </a:moveTo>
                  <a:lnTo>
                    <a:pt x="170676" y="0"/>
                  </a:lnTo>
                  <a:lnTo>
                    <a:pt x="170676" y="2861662"/>
                  </a:lnTo>
                  <a:lnTo>
                    <a:pt x="0" y="286166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70676" cy="2861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9571319"/>
            <a:ext cx="736375" cy="715681"/>
            <a:chOff x="0" y="0"/>
            <a:chExt cx="193942" cy="1884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3942" cy="188492"/>
            </a:xfrm>
            <a:custGeom>
              <a:avLst/>
              <a:gdLst/>
              <a:ahLst/>
              <a:cxnLst/>
              <a:rect l="l" t="t" r="r" b="b"/>
              <a:pathLst>
                <a:path w="193942" h="188492">
                  <a:moveTo>
                    <a:pt x="0" y="0"/>
                  </a:moveTo>
                  <a:lnTo>
                    <a:pt x="193942" y="0"/>
                  </a:lnTo>
                  <a:lnTo>
                    <a:pt x="193942" y="188492"/>
                  </a:lnTo>
                  <a:lnTo>
                    <a:pt x="0" y="18849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93942" cy="188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BE4FBF3-334C-BABD-6D91-3BAEC9717098}"/>
              </a:ext>
            </a:extLst>
          </p:cNvPr>
          <p:cNvSpPr txBox="1"/>
          <p:nvPr/>
        </p:nvSpPr>
        <p:spPr>
          <a:xfrm>
            <a:off x="990600" y="1333500"/>
            <a:ext cx="14554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 err="1">
                <a:solidFill>
                  <a:srgbClr val="FFCF86"/>
                </a:solidFill>
                <a:latin typeface="Britannic Bold" panose="020B0903060703020204" pitchFamily="34" charset="77"/>
                <a:ea typeface="Roboto Slab Bold"/>
                <a:sym typeface="Roboto Slab Bold"/>
              </a:rPr>
              <a:t>Metodologie</a:t>
            </a:r>
            <a:r>
              <a:rPr lang="en-US" sz="6000" b="1" dirty="0">
                <a:solidFill>
                  <a:srgbClr val="FFCF86"/>
                </a:solidFill>
                <a:latin typeface="Britannic Bold" panose="020B0903060703020204" pitchFamily="34" charset="77"/>
                <a:ea typeface="Roboto Slab Bold"/>
                <a:sym typeface="Roboto Slab Bold"/>
              </a:rPr>
              <a:t> di </a:t>
            </a:r>
            <a:r>
              <a:rPr lang="en-US" sz="6000" b="1" dirty="0" err="1">
                <a:solidFill>
                  <a:srgbClr val="FFCF86"/>
                </a:solidFill>
                <a:latin typeface="Britannic Bold" panose="020B0903060703020204" pitchFamily="34" charset="77"/>
                <a:ea typeface="Roboto Slab Bold"/>
                <a:sym typeface="Roboto Slab Bold"/>
              </a:rPr>
              <a:t>lavoro</a:t>
            </a:r>
            <a:endParaRPr lang="en-US" sz="6000" b="1" dirty="0">
              <a:solidFill>
                <a:srgbClr val="FFCF86"/>
              </a:solidFill>
              <a:latin typeface="Britannic Bold" panose="020B0903060703020204" pitchFamily="34" charset="77"/>
              <a:ea typeface="Roboto Slab Bold"/>
              <a:sym typeface="Roboto Slab Bold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54B699-D552-4490-88A5-DACA8071D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36" y="3644563"/>
            <a:ext cx="4392488" cy="6458813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4CF4F6CB-7922-4119-A2E4-1F89E3AB975E}"/>
              </a:ext>
            </a:extLst>
          </p:cNvPr>
          <p:cNvSpPr/>
          <p:nvPr/>
        </p:nvSpPr>
        <p:spPr>
          <a:xfrm>
            <a:off x="8423920" y="3712027"/>
            <a:ext cx="8911680" cy="4607024"/>
          </a:xfrm>
          <a:prstGeom prst="rect">
            <a:avLst/>
          </a:prstGeom>
          <a:solidFill>
            <a:srgbClr val="1B4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bg1"/>
                </a:solidFill>
              </a:rPr>
              <a:t>Produrre un questionario</a:t>
            </a:r>
          </a:p>
          <a:p>
            <a:pPr algn="ctr"/>
            <a:r>
              <a:rPr lang="it-IT" sz="4400" dirty="0">
                <a:solidFill>
                  <a:schemeClr val="bg1"/>
                </a:solidFill>
              </a:rPr>
              <a:t>Fare etnografia digitale</a:t>
            </a:r>
          </a:p>
          <a:p>
            <a:pPr algn="ctr"/>
            <a:r>
              <a:rPr lang="it-IT" sz="4400" dirty="0">
                <a:solidFill>
                  <a:schemeClr val="bg1"/>
                </a:solidFill>
              </a:rPr>
              <a:t>Costruire interviste semi-strutturate</a:t>
            </a:r>
          </a:p>
          <a:p>
            <a:pPr algn="ctr"/>
            <a:r>
              <a:rPr lang="it-IT" sz="4400" dirty="0">
                <a:solidFill>
                  <a:schemeClr val="bg1"/>
                </a:solidFill>
              </a:rPr>
              <a:t>Utilizzare metodi visuali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35928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7887950" y="-277575"/>
            <a:ext cx="648036" cy="10865371"/>
            <a:chOff x="0" y="0"/>
            <a:chExt cx="170676" cy="28616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676" cy="2861662"/>
            </a:xfrm>
            <a:custGeom>
              <a:avLst/>
              <a:gdLst/>
              <a:ahLst/>
              <a:cxnLst/>
              <a:rect l="l" t="t" r="r" b="b"/>
              <a:pathLst>
                <a:path w="170676" h="2861662">
                  <a:moveTo>
                    <a:pt x="0" y="0"/>
                  </a:moveTo>
                  <a:lnTo>
                    <a:pt x="170676" y="0"/>
                  </a:lnTo>
                  <a:lnTo>
                    <a:pt x="170676" y="2861662"/>
                  </a:lnTo>
                  <a:lnTo>
                    <a:pt x="0" y="286166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70676" cy="2861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grpSp>
        <p:nvGrpSpPr>
          <p:cNvPr id="56" name="Group 10">
            <a:extLst>
              <a:ext uri="{FF2B5EF4-FFF2-40B4-BE49-F238E27FC236}">
                <a16:creationId xmlns:a16="http://schemas.microsoft.com/office/drawing/2014/main" id="{25732D07-1B8A-1CCA-CC6A-3E7BAD70A642}"/>
              </a:ext>
            </a:extLst>
          </p:cNvPr>
          <p:cNvGrpSpPr/>
          <p:nvPr/>
        </p:nvGrpSpPr>
        <p:grpSpPr>
          <a:xfrm>
            <a:off x="0" y="9571319"/>
            <a:ext cx="736375" cy="715681"/>
            <a:chOff x="0" y="0"/>
            <a:chExt cx="193942" cy="188492"/>
          </a:xfrm>
        </p:grpSpPr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CF86543B-35D5-0C32-5511-587F8E807AE0}"/>
                </a:ext>
              </a:extLst>
            </p:cNvPr>
            <p:cNvSpPr/>
            <p:nvPr/>
          </p:nvSpPr>
          <p:spPr>
            <a:xfrm>
              <a:off x="0" y="0"/>
              <a:ext cx="193942" cy="188492"/>
            </a:xfrm>
            <a:custGeom>
              <a:avLst/>
              <a:gdLst/>
              <a:ahLst/>
              <a:cxnLst/>
              <a:rect l="l" t="t" r="r" b="b"/>
              <a:pathLst>
                <a:path w="193942" h="188492">
                  <a:moveTo>
                    <a:pt x="0" y="0"/>
                  </a:moveTo>
                  <a:lnTo>
                    <a:pt x="193942" y="0"/>
                  </a:lnTo>
                  <a:lnTo>
                    <a:pt x="193942" y="188492"/>
                  </a:lnTo>
                  <a:lnTo>
                    <a:pt x="0" y="18849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TextBox 12">
              <a:extLst>
                <a:ext uri="{FF2B5EF4-FFF2-40B4-BE49-F238E27FC236}">
                  <a16:creationId xmlns:a16="http://schemas.microsoft.com/office/drawing/2014/main" id="{2C601048-ABD5-6E9C-3056-36F781B859D3}"/>
                </a:ext>
              </a:extLst>
            </p:cNvPr>
            <p:cNvSpPr txBox="1"/>
            <p:nvPr/>
          </p:nvSpPr>
          <p:spPr>
            <a:xfrm>
              <a:off x="0" y="0"/>
              <a:ext cx="193942" cy="188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sp>
        <p:nvSpPr>
          <p:cNvPr id="8" name="Titolo 1">
            <a:extLst>
              <a:ext uri="{FF2B5EF4-FFF2-40B4-BE49-F238E27FC236}">
                <a16:creationId xmlns:a16="http://schemas.microsoft.com/office/drawing/2014/main" id="{D290CE61-A9B3-A8FC-C717-CCEA0DC4DB3C}"/>
              </a:ext>
            </a:extLst>
          </p:cNvPr>
          <p:cNvSpPr txBox="1">
            <a:spLocks/>
          </p:cNvSpPr>
          <p:nvPr/>
        </p:nvSpPr>
        <p:spPr>
          <a:xfrm>
            <a:off x="1079104" y="288645"/>
            <a:ext cx="15780244" cy="12210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7215"/>
              </a:lnSpc>
              <a:defRPr/>
            </a:pPr>
            <a:r>
              <a:rPr lang="it-IT" sz="6000" b="1" dirty="0">
                <a:solidFill>
                  <a:srgbClr val="FFCF86"/>
                </a:solidFill>
                <a:latin typeface="Britannic Bold" panose="020B0903060703020204" pitchFamily="34" charset="77"/>
                <a:ea typeface="Roboto Slab Bold"/>
                <a:cs typeface="+mn-cs"/>
              </a:rPr>
              <a:t>Programma laboratorio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48235B-624F-07AE-C405-EE735A06D10E}"/>
              </a:ext>
            </a:extLst>
          </p:cNvPr>
          <p:cNvSpPr/>
          <p:nvPr/>
        </p:nvSpPr>
        <p:spPr>
          <a:xfrm>
            <a:off x="2338709" y="2668748"/>
            <a:ext cx="12088181" cy="1048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tx1"/>
                </a:solidFill>
                <a:latin typeface="Ubuntu" panose="020B0504030602030204" pitchFamily="34" charset="0"/>
              </a:rPr>
              <a:t>Preparazione al lavoro sul campo di social mapping</a:t>
            </a:r>
          </a:p>
          <a:p>
            <a:endParaRPr lang="it-IT" sz="280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8F123-0DFF-C4CE-0109-4356F93ECB77}"/>
              </a:ext>
            </a:extLst>
          </p:cNvPr>
          <p:cNvSpPr/>
          <p:nvPr/>
        </p:nvSpPr>
        <p:spPr>
          <a:xfrm>
            <a:off x="12681833" y="1120656"/>
            <a:ext cx="1743961" cy="1375634"/>
          </a:xfrm>
          <a:prstGeom prst="rect">
            <a:avLst/>
          </a:prstGeom>
          <a:solidFill>
            <a:srgbClr val="FFCF86"/>
          </a:solidFill>
          <a:ln>
            <a:solidFill>
              <a:srgbClr val="1B43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Ubuntu" panose="020B0504030602030204" pitchFamily="34" charset="0"/>
              </a:rPr>
              <a:t>5 Maggio 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5C0AE658-3F03-463D-A116-A955FF16E4D9}"/>
              </a:ext>
            </a:extLst>
          </p:cNvPr>
          <p:cNvSpPr/>
          <p:nvPr/>
        </p:nvSpPr>
        <p:spPr>
          <a:xfrm>
            <a:off x="570955" y="1310411"/>
            <a:ext cx="12088181" cy="1048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tx1"/>
                </a:solidFill>
                <a:latin typeface="Ubuntu" panose="020B0504030602030204" pitchFamily="34" charset="0"/>
              </a:rPr>
              <a:t>Attività seminariale su metodologie e interconnessioni migrazioni/turismo</a:t>
            </a:r>
          </a:p>
          <a:p>
            <a:endParaRPr lang="it-IT" sz="280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983418B-9A32-485D-983C-CFE448E020BE}"/>
              </a:ext>
            </a:extLst>
          </p:cNvPr>
          <p:cNvSpPr/>
          <p:nvPr/>
        </p:nvSpPr>
        <p:spPr>
          <a:xfrm>
            <a:off x="788219" y="4131941"/>
            <a:ext cx="12088181" cy="1048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0838672B-6EDD-4AA8-B3AF-7BA69BC91244}"/>
              </a:ext>
            </a:extLst>
          </p:cNvPr>
          <p:cNvSpPr/>
          <p:nvPr/>
        </p:nvSpPr>
        <p:spPr>
          <a:xfrm>
            <a:off x="2397059" y="5638538"/>
            <a:ext cx="12088181" cy="1048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dirty="0">
              <a:solidFill>
                <a:schemeClr val="tx1"/>
              </a:solidFill>
              <a:latin typeface="Ubuntu" panose="020B0504030602030204" pitchFamily="34" charset="0"/>
            </a:endParaRPr>
          </a:p>
          <a:p>
            <a:r>
              <a:rPr lang="it-IT" sz="2800" dirty="0">
                <a:solidFill>
                  <a:schemeClr val="tx1"/>
                </a:solidFill>
                <a:latin typeface="Ubuntu" panose="020B0504030602030204" pitchFamily="34" charset="0"/>
              </a:rPr>
              <a:t>Discussione dei materiali raccolti e lavoro al social mapping</a:t>
            </a:r>
          </a:p>
          <a:p>
            <a:endParaRPr lang="it-IT" sz="280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7E764DA-4013-4BB3-9755-A4731A9E725F}"/>
              </a:ext>
            </a:extLst>
          </p:cNvPr>
          <p:cNvSpPr/>
          <p:nvPr/>
        </p:nvSpPr>
        <p:spPr>
          <a:xfrm>
            <a:off x="799739" y="6970256"/>
            <a:ext cx="12088181" cy="1048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>
                <a:solidFill>
                  <a:schemeClr val="tx1"/>
                </a:solidFill>
                <a:latin typeface="Ubuntu" panose="020B0504030602030204" pitchFamily="34" charset="0"/>
              </a:rPr>
              <a:t>Uscita didattica: migrazioni </a:t>
            </a:r>
            <a:endParaRPr lang="it-IT" sz="280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8D05C17A-3B1F-4AE7-8772-A3946715BB21}"/>
              </a:ext>
            </a:extLst>
          </p:cNvPr>
          <p:cNvSpPr/>
          <p:nvPr/>
        </p:nvSpPr>
        <p:spPr>
          <a:xfrm>
            <a:off x="2315908" y="8343223"/>
            <a:ext cx="12088181" cy="1048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tx1"/>
                </a:solidFill>
                <a:latin typeface="Ubuntu" panose="020B0504030602030204" pitchFamily="34" charset="0"/>
              </a:rPr>
              <a:t>Presentazione dei materiali raccolti e discussione h. 9-12</a:t>
            </a: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F3F4C37D-BAB2-4956-A562-6D30FC2D8309}"/>
              </a:ext>
            </a:extLst>
          </p:cNvPr>
          <p:cNvSpPr/>
          <p:nvPr/>
        </p:nvSpPr>
        <p:spPr>
          <a:xfrm>
            <a:off x="619419" y="8149439"/>
            <a:ext cx="1743961" cy="1375634"/>
          </a:xfrm>
          <a:prstGeom prst="rect">
            <a:avLst/>
          </a:prstGeom>
          <a:solidFill>
            <a:srgbClr val="FFCF86"/>
          </a:solidFill>
          <a:ln>
            <a:solidFill>
              <a:srgbClr val="1B43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Ubuntu" panose="020B0504030602030204" pitchFamily="34" charset="0"/>
              </a:rPr>
              <a:t>22 Maggio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D1AEE179-060C-4F82-AB57-11769C7066CA}"/>
              </a:ext>
            </a:extLst>
          </p:cNvPr>
          <p:cNvSpPr/>
          <p:nvPr/>
        </p:nvSpPr>
        <p:spPr>
          <a:xfrm>
            <a:off x="12681833" y="6789491"/>
            <a:ext cx="1743961" cy="1375634"/>
          </a:xfrm>
          <a:prstGeom prst="rect">
            <a:avLst/>
          </a:prstGeom>
          <a:solidFill>
            <a:srgbClr val="FFCF86"/>
          </a:solidFill>
          <a:ln>
            <a:solidFill>
              <a:srgbClr val="1B43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Ubuntu" panose="020B0504030602030204" pitchFamily="34" charset="0"/>
              </a:rPr>
              <a:t>19 maggio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4EF51DA1-63D4-494D-84D3-5AE885F68A1B}"/>
              </a:ext>
            </a:extLst>
          </p:cNvPr>
          <p:cNvSpPr/>
          <p:nvPr/>
        </p:nvSpPr>
        <p:spPr>
          <a:xfrm>
            <a:off x="571948" y="5394374"/>
            <a:ext cx="1743961" cy="1375634"/>
          </a:xfrm>
          <a:prstGeom prst="rect">
            <a:avLst/>
          </a:prstGeom>
          <a:solidFill>
            <a:srgbClr val="FFCF86"/>
          </a:solidFill>
          <a:ln>
            <a:solidFill>
              <a:srgbClr val="1B43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Ubuntu" panose="020B0504030602030204" pitchFamily="34" charset="0"/>
              </a:rPr>
              <a:t>15 maggio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167E050F-225D-4AB6-A003-F4412FBFD082}"/>
              </a:ext>
            </a:extLst>
          </p:cNvPr>
          <p:cNvSpPr/>
          <p:nvPr/>
        </p:nvSpPr>
        <p:spPr>
          <a:xfrm>
            <a:off x="12740311" y="4070744"/>
            <a:ext cx="1743961" cy="1375634"/>
          </a:xfrm>
          <a:prstGeom prst="rect">
            <a:avLst/>
          </a:prstGeom>
          <a:solidFill>
            <a:srgbClr val="FFCF86"/>
          </a:solidFill>
          <a:ln>
            <a:solidFill>
              <a:srgbClr val="1B43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Ubuntu" panose="020B0504030602030204" pitchFamily="34" charset="0"/>
              </a:rPr>
              <a:t>12 Maggio</a:t>
            </a: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7621FECE-6B6D-486A-8C22-D5B19C7A0A73}"/>
              </a:ext>
            </a:extLst>
          </p:cNvPr>
          <p:cNvSpPr/>
          <p:nvPr/>
        </p:nvSpPr>
        <p:spPr>
          <a:xfrm>
            <a:off x="571947" y="2556059"/>
            <a:ext cx="1743961" cy="1375634"/>
          </a:xfrm>
          <a:prstGeom prst="rect">
            <a:avLst/>
          </a:prstGeom>
          <a:solidFill>
            <a:srgbClr val="FFCF86"/>
          </a:solidFill>
          <a:ln>
            <a:solidFill>
              <a:srgbClr val="1B43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Ubuntu" panose="020B0504030602030204" pitchFamily="34" charset="0"/>
              </a:rPr>
              <a:t>8 Maggio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32E56651-FA17-4B09-A0C5-F6AB3CAD0893}"/>
              </a:ext>
            </a:extLst>
          </p:cNvPr>
          <p:cNvSpPr/>
          <p:nvPr/>
        </p:nvSpPr>
        <p:spPr>
          <a:xfrm>
            <a:off x="799739" y="4155288"/>
            <a:ext cx="12088181" cy="1048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tx1"/>
                </a:solidFill>
                <a:latin typeface="Ubuntu" panose="020B0504030602030204" pitchFamily="34" charset="0"/>
              </a:rPr>
              <a:t>Uscita didattica: turismo </a:t>
            </a:r>
          </a:p>
        </p:txBody>
      </p:sp>
    </p:spTree>
    <p:extLst>
      <p:ext uri="{BB962C8B-B14F-4D97-AF65-F5344CB8AC3E}">
        <p14:creationId xmlns:p14="http://schemas.microsoft.com/office/powerpoint/2010/main" val="2158731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7887950" y="-277575"/>
            <a:ext cx="648036" cy="10865371"/>
            <a:chOff x="0" y="0"/>
            <a:chExt cx="170676" cy="28616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676" cy="2861662"/>
            </a:xfrm>
            <a:custGeom>
              <a:avLst/>
              <a:gdLst/>
              <a:ahLst/>
              <a:cxnLst/>
              <a:rect l="l" t="t" r="r" b="b"/>
              <a:pathLst>
                <a:path w="170676" h="2861662">
                  <a:moveTo>
                    <a:pt x="0" y="0"/>
                  </a:moveTo>
                  <a:lnTo>
                    <a:pt x="170676" y="0"/>
                  </a:lnTo>
                  <a:lnTo>
                    <a:pt x="170676" y="2861662"/>
                  </a:lnTo>
                  <a:lnTo>
                    <a:pt x="0" y="286166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70676" cy="2861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grpSp>
        <p:nvGrpSpPr>
          <p:cNvPr id="56" name="Group 10">
            <a:extLst>
              <a:ext uri="{FF2B5EF4-FFF2-40B4-BE49-F238E27FC236}">
                <a16:creationId xmlns:a16="http://schemas.microsoft.com/office/drawing/2014/main" id="{25732D07-1B8A-1CCA-CC6A-3E7BAD70A642}"/>
              </a:ext>
            </a:extLst>
          </p:cNvPr>
          <p:cNvGrpSpPr/>
          <p:nvPr/>
        </p:nvGrpSpPr>
        <p:grpSpPr>
          <a:xfrm>
            <a:off x="0" y="9571319"/>
            <a:ext cx="736375" cy="715681"/>
            <a:chOff x="0" y="0"/>
            <a:chExt cx="193942" cy="188492"/>
          </a:xfrm>
        </p:grpSpPr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CF86543B-35D5-0C32-5511-587F8E807AE0}"/>
                </a:ext>
              </a:extLst>
            </p:cNvPr>
            <p:cNvSpPr/>
            <p:nvPr/>
          </p:nvSpPr>
          <p:spPr>
            <a:xfrm>
              <a:off x="0" y="0"/>
              <a:ext cx="193942" cy="188492"/>
            </a:xfrm>
            <a:custGeom>
              <a:avLst/>
              <a:gdLst/>
              <a:ahLst/>
              <a:cxnLst/>
              <a:rect l="l" t="t" r="r" b="b"/>
              <a:pathLst>
                <a:path w="193942" h="188492">
                  <a:moveTo>
                    <a:pt x="0" y="0"/>
                  </a:moveTo>
                  <a:lnTo>
                    <a:pt x="193942" y="0"/>
                  </a:lnTo>
                  <a:lnTo>
                    <a:pt x="193942" y="188492"/>
                  </a:lnTo>
                  <a:lnTo>
                    <a:pt x="0" y="18849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TextBox 12">
              <a:extLst>
                <a:ext uri="{FF2B5EF4-FFF2-40B4-BE49-F238E27FC236}">
                  <a16:creationId xmlns:a16="http://schemas.microsoft.com/office/drawing/2014/main" id="{2C601048-ABD5-6E9C-3056-36F781B859D3}"/>
                </a:ext>
              </a:extLst>
            </p:cNvPr>
            <p:cNvSpPr txBox="1"/>
            <p:nvPr/>
          </p:nvSpPr>
          <p:spPr>
            <a:xfrm>
              <a:off x="0" y="0"/>
              <a:ext cx="193942" cy="188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sp>
        <p:nvSpPr>
          <p:cNvPr id="8" name="Titolo 1">
            <a:extLst>
              <a:ext uri="{FF2B5EF4-FFF2-40B4-BE49-F238E27FC236}">
                <a16:creationId xmlns:a16="http://schemas.microsoft.com/office/drawing/2014/main" id="{D290CE61-A9B3-A8FC-C717-CCEA0DC4DB3C}"/>
              </a:ext>
            </a:extLst>
          </p:cNvPr>
          <p:cNvSpPr txBox="1">
            <a:spLocks/>
          </p:cNvSpPr>
          <p:nvPr/>
        </p:nvSpPr>
        <p:spPr>
          <a:xfrm>
            <a:off x="736375" y="1103088"/>
            <a:ext cx="15780244" cy="12210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7215"/>
              </a:lnSpc>
              <a:defRPr/>
            </a:pPr>
            <a:r>
              <a:rPr lang="it-IT" sz="6000" b="1" dirty="0">
                <a:solidFill>
                  <a:srgbClr val="FFCF86"/>
                </a:solidFill>
                <a:latin typeface="Britannic Bold" panose="020B0903060703020204" pitchFamily="34" charset="77"/>
                <a:ea typeface="Roboto Slab Bold"/>
                <a:cs typeface="+mn-cs"/>
              </a:rPr>
              <a:t>Valutazione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48235B-624F-07AE-C405-EE735A06D10E}"/>
              </a:ext>
            </a:extLst>
          </p:cNvPr>
          <p:cNvSpPr/>
          <p:nvPr/>
        </p:nvSpPr>
        <p:spPr>
          <a:xfrm>
            <a:off x="304800" y="3749134"/>
            <a:ext cx="13868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tx1"/>
                </a:solidFill>
                <a:latin typeface="Ubuntu" panose="020B0504030602030204" pitchFamily="34" charset="0"/>
              </a:rPr>
              <a:t>Divisione in gruppi e costruzione del progetto di social mapping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A886AB-653B-74D6-CA9D-269AD1F0F267}"/>
              </a:ext>
            </a:extLst>
          </p:cNvPr>
          <p:cNvSpPr/>
          <p:nvPr/>
        </p:nvSpPr>
        <p:spPr>
          <a:xfrm>
            <a:off x="2342022" y="5958933"/>
            <a:ext cx="14574378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800" dirty="0">
                <a:solidFill>
                  <a:schemeClr val="tx1"/>
                </a:solidFill>
                <a:latin typeface="Ubuntu" panose="020B0504030602030204" pitchFamily="34" charset="0"/>
              </a:rPr>
              <a:t>Presentazione del lavoro svolto e discussione collettiva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4070E2-5A4A-0CB2-263B-9BB55E769801}"/>
              </a:ext>
            </a:extLst>
          </p:cNvPr>
          <p:cNvSpPr/>
          <p:nvPr/>
        </p:nvSpPr>
        <p:spPr>
          <a:xfrm>
            <a:off x="619419" y="5600700"/>
            <a:ext cx="3374582" cy="2255333"/>
          </a:xfrm>
          <a:prstGeom prst="rect">
            <a:avLst/>
          </a:prstGeom>
          <a:solidFill>
            <a:srgbClr val="FFCF86"/>
          </a:solidFill>
          <a:ln>
            <a:solidFill>
              <a:srgbClr val="1B43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Ubuntu" panose="020B0504030602030204" pitchFamily="34" charset="0"/>
              </a:rPr>
              <a:t>Presentazione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8F123-0DFF-C4CE-0109-4356F93ECB77}"/>
              </a:ext>
            </a:extLst>
          </p:cNvPr>
          <p:cNvSpPr/>
          <p:nvPr/>
        </p:nvSpPr>
        <p:spPr>
          <a:xfrm>
            <a:off x="13335000" y="3421567"/>
            <a:ext cx="3227188" cy="2255333"/>
          </a:xfrm>
          <a:prstGeom prst="rect">
            <a:avLst/>
          </a:prstGeom>
          <a:solidFill>
            <a:srgbClr val="FFCF86"/>
          </a:solidFill>
          <a:ln>
            <a:solidFill>
              <a:srgbClr val="1B43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Ubuntu" panose="020B0504030602030204" pitchFamily="34" charset="0"/>
              </a:rPr>
              <a:t>Lavoro di gruppo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B55530-5560-1F8C-F1D0-B08C0692AE1F}"/>
              </a:ext>
            </a:extLst>
          </p:cNvPr>
          <p:cNvSpPr/>
          <p:nvPr/>
        </p:nvSpPr>
        <p:spPr>
          <a:xfrm>
            <a:off x="5410200" y="8168734"/>
            <a:ext cx="9753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chemeClr val="tx1"/>
                </a:solidFill>
                <a:latin typeface="Ubuntu" panose="020B0504030602030204" pitchFamily="34" charset="0"/>
              </a:rPr>
              <a:t>Relazione individuale sull’attività svolta </a:t>
            </a:r>
          </a:p>
          <a:p>
            <a:r>
              <a:rPr lang="it-IT" sz="2800" dirty="0">
                <a:solidFill>
                  <a:schemeClr val="tx1"/>
                </a:solidFill>
                <a:latin typeface="Ubuntu" panose="020B0504030602030204" pitchFamily="34" charset="0"/>
              </a:rPr>
              <a:t>e su ciò che è emerso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9992C7-1432-319B-D8BF-4E139547A058}"/>
              </a:ext>
            </a:extLst>
          </p:cNvPr>
          <p:cNvSpPr/>
          <p:nvPr/>
        </p:nvSpPr>
        <p:spPr>
          <a:xfrm>
            <a:off x="14097000" y="7841167"/>
            <a:ext cx="3227188" cy="2255333"/>
          </a:xfrm>
          <a:prstGeom prst="rect">
            <a:avLst/>
          </a:prstGeom>
          <a:solidFill>
            <a:srgbClr val="FFCF86"/>
          </a:solidFill>
          <a:ln>
            <a:solidFill>
              <a:srgbClr val="1B43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Ubuntu" panose="020B0504030602030204" pitchFamily="34" charset="0"/>
              </a:rPr>
              <a:t>Esame</a:t>
            </a:r>
          </a:p>
        </p:txBody>
      </p:sp>
    </p:spTree>
    <p:extLst>
      <p:ext uri="{BB962C8B-B14F-4D97-AF65-F5344CB8AC3E}">
        <p14:creationId xmlns:p14="http://schemas.microsoft.com/office/powerpoint/2010/main" val="150931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28600" y="-134878"/>
            <a:ext cx="17849373" cy="10539388"/>
            <a:chOff x="0" y="0"/>
            <a:chExt cx="3635039" cy="28300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35039" cy="2830080"/>
            </a:xfrm>
            <a:custGeom>
              <a:avLst/>
              <a:gdLst/>
              <a:ahLst/>
              <a:cxnLst/>
              <a:rect l="l" t="t" r="r" b="b"/>
              <a:pathLst>
                <a:path w="3635039" h="2830080">
                  <a:moveTo>
                    <a:pt x="0" y="0"/>
                  </a:moveTo>
                  <a:lnTo>
                    <a:pt x="3635039" y="0"/>
                  </a:lnTo>
                  <a:lnTo>
                    <a:pt x="3635039" y="2830080"/>
                  </a:lnTo>
                  <a:lnTo>
                    <a:pt x="0" y="2830080"/>
                  </a:lnTo>
                  <a:close/>
                </a:path>
              </a:pathLst>
            </a:custGeom>
            <a:gradFill rotWithShape="1">
              <a:gsLst>
                <a:gs pos="0">
                  <a:srgbClr val="1B4347">
                    <a:alpha val="100000"/>
                  </a:srgbClr>
                </a:gs>
                <a:gs pos="50000">
                  <a:srgbClr val="1B4347">
                    <a:alpha val="78500"/>
                  </a:srgbClr>
                </a:gs>
                <a:gs pos="100000">
                  <a:srgbClr val="1B4347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3635039" cy="2953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849373" y="-16625"/>
            <a:ext cx="648036" cy="10646526"/>
            <a:chOff x="0" y="0"/>
            <a:chExt cx="170676" cy="28616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676" cy="2861662"/>
            </a:xfrm>
            <a:custGeom>
              <a:avLst/>
              <a:gdLst/>
              <a:ahLst/>
              <a:cxnLst/>
              <a:rect l="l" t="t" r="r" b="b"/>
              <a:pathLst>
                <a:path w="170676" h="2861662">
                  <a:moveTo>
                    <a:pt x="0" y="0"/>
                  </a:moveTo>
                  <a:lnTo>
                    <a:pt x="170676" y="0"/>
                  </a:lnTo>
                  <a:lnTo>
                    <a:pt x="170676" y="2861662"/>
                  </a:lnTo>
                  <a:lnTo>
                    <a:pt x="0" y="286166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170676" cy="2861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103370" y="9709407"/>
            <a:ext cx="736375" cy="715681"/>
            <a:chOff x="0" y="0"/>
            <a:chExt cx="193942" cy="18849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3942" cy="188492"/>
            </a:xfrm>
            <a:custGeom>
              <a:avLst/>
              <a:gdLst/>
              <a:ahLst/>
              <a:cxnLst/>
              <a:rect l="l" t="t" r="r" b="b"/>
              <a:pathLst>
                <a:path w="193942" h="188492">
                  <a:moveTo>
                    <a:pt x="0" y="0"/>
                  </a:moveTo>
                  <a:lnTo>
                    <a:pt x="193942" y="0"/>
                  </a:lnTo>
                  <a:lnTo>
                    <a:pt x="193942" y="188492"/>
                  </a:lnTo>
                  <a:lnTo>
                    <a:pt x="0" y="18849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193942" cy="188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ECD7E50-0EBC-B149-D66C-45D616B97099}"/>
              </a:ext>
            </a:extLst>
          </p:cNvPr>
          <p:cNvSpPr txBox="1"/>
          <p:nvPr/>
        </p:nvSpPr>
        <p:spPr>
          <a:xfrm>
            <a:off x="3661938" y="4589502"/>
            <a:ext cx="1451145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6600" b="1" spc="800" dirty="0">
                <a:solidFill>
                  <a:srgbClr val="FFCF86"/>
                </a:solidFill>
                <a:latin typeface="Britannic Bold" panose="020B0903060703020204" pitchFamily="34" charset="77"/>
                <a:ea typeface="Roboto Slab Bold"/>
              </a:rPr>
              <a:t>Archivio di Frontiera?</a:t>
            </a:r>
          </a:p>
        </p:txBody>
      </p:sp>
    </p:spTree>
    <p:extLst>
      <p:ext uri="{BB962C8B-B14F-4D97-AF65-F5344CB8AC3E}">
        <p14:creationId xmlns:p14="http://schemas.microsoft.com/office/powerpoint/2010/main" val="181142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3">
            <a:extLst>
              <a:ext uri="{FF2B5EF4-FFF2-40B4-BE49-F238E27FC236}">
                <a16:creationId xmlns:a16="http://schemas.microsoft.com/office/drawing/2014/main" id="{291F336A-5853-E7F9-FE8C-ADCEADDE151E}"/>
              </a:ext>
            </a:extLst>
          </p:cNvPr>
          <p:cNvSpPr/>
          <p:nvPr/>
        </p:nvSpPr>
        <p:spPr>
          <a:xfrm rot="5400000">
            <a:off x="6285152" y="-6513752"/>
            <a:ext cx="3467100" cy="16494604"/>
          </a:xfrm>
          <a:custGeom>
            <a:avLst/>
            <a:gdLst/>
            <a:ahLst/>
            <a:cxnLst/>
            <a:rect l="l" t="t" r="r" b="b"/>
            <a:pathLst>
              <a:path w="1605911" h="3101365">
                <a:moveTo>
                  <a:pt x="0" y="0"/>
                </a:moveTo>
                <a:lnTo>
                  <a:pt x="1605911" y="0"/>
                </a:lnTo>
                <a:lnTo>
                  <a:pt x="1605911" y="3101365"/>
                </a:lnTo>
                <a:lnTo>
                  <a:pt x="0" y="3101365"/>
                </a:lnTo>
                <a:close/>
              </a:path>
            </a:pathLst>
          </a:custGeom>
          <a:solidFill>
            <a:srgbClr val="1B4347"/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 rot="5400000">
            <a:off x="7918266" y="-8144168"/>
            <a:ext cx="4625865" cy="1611360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921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17887950" y="-277575"/>
            <a:ext cx="648036" cy="10865371"/>
            <a:chOff x="0" y="0"/>
            <a:chExt cx="170676" cy="28616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676" cy="2861662"/>
            </a:xfrm>
            <a:custGeom>
              <a:avLst/>
              <a:gdLst/>
              <a:ahLst/>
              <a:cxnLst/>
              <a:rect l="l" t="t" r="r" b="b"/>
              <a:pathLst>
                <a:path w="170676" h="2861662">
                  <a:moveTo>
                    <a:pt x="0" y="0"/>
                  </a:moveTo>
                  <a:lnTo>
                    <a:pt x="170676" y="0"/>
                  </a:lnTo>
                  <a:lnTo>
                    <a:pt x="170676" y="2861662"/>
                  </a:lnTo>
                  <a:lnTo>
                    <a:pt x="0" y="286166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70676" cy="2861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9571319"/>
            <a:ext cx="736375" cy="715681"/>
            <a:chOff x="0" y="0"/>
            <a:chExt cx="193942" cy="1884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3942" cy="188492"/>
            </a:xfrm>
            <a:custGeom>
              <a:avLst/>
              <a:gdLst/>
              <a:ahLst/>
              <a:cxnLst/>
              <a:rect l="l" t="t" r="r" b="b"/>
              <a:pathLst>
                <a:path w="193942" h="188492">
                  <a:moveTo>
                    <a:pt x="0" y="0"/>
                  </a:moveTo>
                  <a:lnTo>
                    <a:pt x="193942" y="0"/>
                  </a:lnTo>
                  <a:lnTo>
                    <a:pt x="193942" y="188492"/>
                  </a:lnTo>
                  <a:lnTo>
                    <a:pt x="0" y="18849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93942" cy="188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52156A0-3B13-1614-43C7-E1041D208245}"/>
              </a:ext>
            </a:extLst>
          </p:cNvPr>
          <p:cNvSpPr txBox="1"/>
          <p:nvPr/>
        </p:nvSpPr>
        <p:spPr>
          <a:xfrm>
            <a:off x="990600" y="1333500"/>
            <a:ext cx="14554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 err="1">
                <a:solidFill>
                  <a:srgbClr val="FFCF86"/>
                </a:solidFill>
                <a:latin typeface="Britannic Bold" panose="020B0903060703020204" pitchFamily="34" charset="77"/>
                <a:ea typeface="Roboto Slab Bold"/>
                <a:sym typeface="Roboto Slab Bold"/>
              </a:rPr>
              <a:t>Archivio</a:t>
            </a:r>
            <a:endParaRPr lang="en-US" sz="6000" b="1" dirty="0">
              <a:solidFill>
                <a:srgbClr val="FFCF86"/>
              </a:solidFill>
              <a:latin typeface="Britannic Bold" panose="020B0903060703020204" pitchFamily="34" charset="77"/>
              <a:ea typeface="Roboto Slab Bold"/>
              <a:sym typeface="Roboto Slab Bold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4316ABBE-13DF-F820-9D79-732C30A5A561}"/>
              </a:ext>
            </a:extLst>
          </p:cNvPr>
          <p:cNvGrpSpPr/>
          <p:nvPr/>
        </p:nvGrpSpPr>
        <p:grpSpPr>
          <a:xfrm>
            <a:off x="2207053" y="4423419"/>
            <a:ext cx="4920722" cy="4968552"/>
            <a:chOff x="0" y="-102242"/>
            <a:chExt cx="2218798" cy="3259278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6B0F9B91-E452-FC24-0043-60EB79D86FBC}"/>
                </a:ext>
              </a:extLst>
            </p:cNvPr>
            <p:cNvSpPr/>
            <p:nvPr/>
          </p:nvSpPr>
          <p:spPr>
            <a:xfrm>
              <a:off x="0" y="-102242"/>
              <a:ext cx="2218798" cy="3259278"/>
            </a:xfrm>
            <a:custGeom>
              <a:avLst/>
              <a:gdLst/>
              <a:ahLst/>
              <a:cxnLst/>
              <a:rect l="l" t="t" r="r" b="b"/>
              <a:pathLst>
                <a:path w="1755299" h="2893598">
                  <a:moveTo>
                    <a:pt x="0" y="0"/>
                  </a:moveTo>
                  <a:lnTo>
                    <a:pt x="1755299" y="0"/>
                  </a:lnTo>
                  <a:lnTo>
                    <a:pt x="1755299" y="2893598"/>
                  </a:lnTo>
                  <a:lnTo>
                    <a:pt x="0" y="2893598"/>
                  </a:lnTo>
                  <a:close/>
                </a:path>
              </a:pathLst>
            </a:custGeom>
            <a:solidFill>
              <a:srgbClr val="1B4347"/>
            </a:solidFill>
          </p:spPr>
          <p:txBody>
            <a:bodyPr anchor="ctr" anchorCtr="1"/>
            <a:lstStyle/>
            <a:p>
              <a:pPr algn="ctr"/>
              <a:r>
                <a:rPr lang="it-IT" sz="3600" dirty="0">
                  <a:solidFill>
                    <a:schemeClr val="bg1"/>
                  </a:solidFill>
                </a:rPr>
                <a:t>Non </a:t>
              </a:r>
            </a:p>
            <a:p>
              <a:pPr algn="ctr"/>
              <a:r>
                <a:rPr lang="it-IT" sz="3600" dirty="0">
                  <a:solidFill>
                    <a:schemeClr val="bg1"/>
                  </a:solidFill>
                </a:rPr>
                <a:t>processo passivo di conservazione di cose del passato </a:t>
              </a:r>
              <a:endParaRPr lang="en-US" sz="3600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29F8A73-7216-0DBD-0DF4-813CE5D02B5A}"/>
                </a:ext>
              </a:extLst>
            </p:cNvPr>
            <p:cNvSpPr txBox="1"/>
            <p:nvPr/>
          </p:nvSpPr>
          <p:spPr>
            <a:xfrm>
              <a:off x="0" y="0"/>
              <a:ext cx="1755299" cy="2893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grpSp>
        <p:nvGrpSpPr>
          <p:cNvPr id="13" name="Group 3">
            <a:extLst>
              <a:ext uri="{FF2B5EF4-FFF2-40B4-BE49-F238E27FC236}">
                <a16:creationId xmlns:a16="http://schemas.microsoft.com/office/drawing/2014/main" id="{4E4B5430-9FFA-B7BD-F1E3-1F050AD4C626}"/>
              </a:ext>
            </a:extLst>
          </p:cNvPr>
          <p:cNvGrpSpPr/>
          <p:nvPr/>
        </p:nvGrpSpPr>
        <p:grpSpPr>
          <a:xfrm>
            <a:off x="10944200" y="4423420"/>
            <a:ext cx="4752528" cy="4968552"/>
            <a:chOff x="0" y="0"/>
            <a:chExt cx="1771092" cy="2893598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42AF6F55-47D9-14DC-20A5-4559A9292207}"/>
                </a:ext>
              </a:extLst>
            </p:cNvPr>
            <p:cNvSpPr/>
            <p:nvPr/>
          </p:nvSpPr>
          <p:spPr>
            <a:xfrm>
              <a:off x="15793" y="0"/>
              <a:ext cx="1755299" cy="2893598"/>
            </a:xfrm>
            <a:custGeom>
              <a:avLst/>
              <a:gdLst/>
              <a:ahLst/>
              <a:cxnLst/>
              <a:rect l="l" t="t" r="r" b="b"/>
              <a:pathLst>
                <a:path w="1755299" h="2893598">
                  <a:moveTo>
                    <a:pt x="0" y="0"/>
                  </a:moveTo>
                  <a:lnTo>
                    <a:pt x="1755299" y="0"/>
                  </a:lnTo>
                  <a:lnTo>
                    <a:pt x="1755299" y="2893598"/>
                  </a:lnTo>
                  <a:lnTo>
                    <a:pt x="0" y="2893598"/>
                  </a:lnTo>
                  <a:close/>
                </a:path>
              </a:pathLst>
            </a:custGeom>
            <a:solidFill>
              <a:srgbClr val="1B4347"/>
            </a:solidFill>
          </p:spPr>
          <p:txBody>
            <a:bodyPr anchor="ctr" anchorCtr="1"/>
            <a:lstStyle/>
            <a:p>
              <a:r>
                <a:rPr lang="it-IT" sz="3200" dirty="0">
                  <a:solidFill>
                    <a:schemeClr val="bg1"/>
                  </a:solidFill>
                </a:rPr>
                <a:t> MA</a:t>
              </a:r>
            </a:p>
            <a:p>
              <a:r>
                <a:rPr lang="it-IT" sz="3200" dirty="0">
                  <a:solidFill>
                    <a:schemeClr val="bg1"/>
                  </a:solidFill>
                </a:rPr>
                <a:t>ASSEMBLAGGIO </a:t>
              </a:r>
            </a:p>
            <a:p>
              <a:r>
                <a:rPr lang="it-IT" sz="3200" dirty="0">
                  <a:solidFill>
                    <a:schemeClr val="bg1"/>
                  </a:solidFill>
                </a:rPr>
                <a:t>di oggetti, luoghi e pratiche che SCEGLIAMO di rappresentare nel presente, associato VALORI che desideriamo portare nel FUTURO. </a:t>
              </a:r>
            </a:p>
            <a:p>
              <a:endParaRPr lang="en-US" sz="3200" dirty="0"/>
            </a:p>
            <a:p>
              <a:endParaRPr lang="en-US" dirty="0"/>
            </a:p>
          </p:txBody>
        </p: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14070937-3FD4-AAFD-EED5-5126958B465E}"/>
                </a:ext>
              </a:extLst>
            </p:cNvPr>
            <p:cNvSpPr txBox="1"/>
            <p:nvPr/>
          </p:nvSpPr>
          <p:spPr>
            <a:xfrm>
              <a:off x="0" y="0"/>
              <a:ext cx="1755299" cy="2893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2412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">
            <a:extLst>
              <a:ext uri="{FF2B5EF4-FFF2-40B4-BE49-F238E27FC236}">
                <a16:creationId xmlns:a16="http://schemas.microsoft.com/office/drawing/2014/main" id="{15AF12F0-23F7-466C-4F69-8243497F6F9A}"/>
              </a:ext>
            </a:extLst>
          </p:cNvPr>
          <p:cNvSpPr/>
          <p:nvPr/>
        </p:nvSpPr>
        <p:spPr>
          <a:xfrm rot="5400000">
            <a:off x="7024015" y="-7062115"/>
            <a:ext cx="3992320" cy="18040350"/>
          </a:xfrm>
          <a:custGeom>
            <a:avLst/>
            <a:gdLst/>
            <a:ahLst/>
            <a:cxnLst/>
            <a:rect l="l" t="t" r="r" b="b"/>
            <a:pathLst>
              <a:path w="1605911" h="3101365">
                <a:moveTo>
                  <a:pt x="0" y="0"/>
                </a:moveTo>
                <a:lnTo>
                  <a:pt x="1605911" y="0"/>
                </a:lnTo>
                <a:lnTo>
                  <a:pt x="1605911" y="3101365"/>
                </a:lnTo>
                <a:lnTo>
                  <a:pt x="0" y="3101365"/>
                </a:lnTo>
                <a:close/>
              </a:path>
            </a:pathLst>
          </a:custGeom>
          <a:solidFill>
            <a:srgbClr val="1B4347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17887950" y="-277575"/>
            <a:ext cx="648036" cy="10865371"/>
            <a:chOff x="0" y="0"/>
            <a:chExt cx="170676" cy="28616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676" cy="2861662"/>
            </a:xfrm>
            <a:custGeom>
              <a:avLst/>
              <a:gdLst/>
              <a:ahLst/>
              <a:cxnLst/>
              <a:rect l="l" t="t" r="r" b="b"/>
              <a:pathLst>
                <a:path w="170676" h="2861662">
                  <a:moveTo>
                    <a:pt x="0" y="0"/>
                  </a:moveTo>
                  <a:lnTo>
                    <a:pt x="170676" y="0"/>
                  </a:lnTo>
                  <a:lnTo>
                    <a:pt x="170676" y="2861662"/>
                  </a:lnTo>
                  <a:lnTo>
                    <a:pt x="0" y="286166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70676" cy="2861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344DAA6-D663-4A54-8F06-0125C22E5E82}"/>
              </a:ext>
            </a:extLst>
          </p:cNvPr>
          <p:cNvSpPr txBox="1"/>
          <p:nvPr/>
        </p:nvSpPr>
        <p:spPr>
          <a:xfrm>
            <a:off x="774299" y="1333500"/>
            <a:ext cx="155325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215"/>
              </a:lnSpc>
              <a:spcBef>
                <a:spcPct val="0"/>
              </a:spcBef>
              <a:defRPr/>
            </a:pPr>
            <a:r>
              <a:rPr lang="it-IT" sz="6000" b="1" dirty="0">
                <a:solidFill>
                  <a:srgbClr val="FFCF86"/>
                </a:solidFill>
                <a:latin typeface="Britannic Bold" panose="020B0903060703020204" pitchFamily="34" charset="77"/>
                <a:ea typeface="Roboto Slab Bold"/>
              </a:rPr>
              <a:t>Frontiera</a:t>
            </a:r>
            <a:endParaRPr lang="en-US" sz="6000" b="1" dirty="0">
              <a:solidFill>
                <a:srgbClr val="FFCF86"/>
              </a:solidFill>
              <a:latin typeface="Britannic Bold" panose="020B0903060703020204" pitchFamily="34" charset="77"/>
              <a:ea typeface="Roboto Slab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789427" y="5260470"/>
            <a:ext cx="160530" cy="3543622"/>
            <a:chOff x="0" y="0"/>
            <a:chExt cx="37181" cy="85885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181" cy="858859"/>
            </a:xfrm>
            <a:custGeom>
              <a:avLst/>
              <a:gdLst/>
              <a:ahLst/>
              <a:cxnLst/>
              <a:rect l="l" t="t" r="r" b="b"/>
              <a:pathLst>
                <a:path w="37181" h="858859">
                  <a:moveTo>
                    <a:pt x="0" y="0"/>
                  </a:moveTo>
                  <a:lnTo>
                    <a:pt x="37181" y="0"/>
                  </a:lnTo>
                  <a:lnTo>
                    <a:pt x="37181" y="858859"/>
                  </a:lnTo>
                  <a:lnTo>
                    <a:pt x="0" y="858859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37181" cy="858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278103" y="4381499"/>
            <a:ext cx="141173" cy="5671656"/>
            <a:chOff x="0" y="0"/>
            <a:chExt cx="37181" cy="85885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7181" cy="858859"/>
            </a:xfrm>
            <a:custGeom>
              <a:avLst/>
              <a:gdLst/>
              <a:ahLst/>
              <a:cxnLst/>
              <a:rect l="l" t="t" r="r" b="b"/>
              <a:pathLst>
                <a:path w="37181" h="858859">
                  <a:moveTo>
                    <a:pt x="0" y="0"/>
                  </a:moveTo>
                  <a:lnTo>
                    <a:pt x="37181" y="0"/>
                  </a:lnTo>
                  <a:lnTo>
                    <a:pt x="37181" y="858859"/>
                  </a:lnTo>
                  <a:lnTo>
                    <a:pt x="0" y="858859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37181" cy="858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726422" y="4381499"/>
            <a:ext cx="143336" cy="5709433"/>
            <a:chOff x="0" y="0"/>
            <a:chExt cx="37181" cy="8588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7181" cy="858859"/>
            </a:xfrm>
            <a:custGeom>
              <a:avLst/>
              <a:gdLst/>
              <a:ahLst/>
              <a:cxnLst/>
              <a:rect l="l" t="t" r="r" b="b"/>
              <a:pathLst>
                <a:path w="37181" h="858859">
                  <a:moveTo>
                    <a:pt x="0" y="0"/>
                  </a:moveTo>
                  <a:lnTo>
                    <a:pt x="37181" y="0"/>
                  </a:lnTo>
                  <a:lnTo>
                    <a:pt x="37181" y="858859"/>
                  </a:lnTo>
                  <a:lnTo>
                    <a:pt x="0" y="858859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37181" cy="858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grpSp>
        <p:nvGrpSpPr>
          <p:cNvPr id="43" name="Group 10">
            <a:extLst>
              <a:ext uri="{FF2B5EF4-FFF2-40B4-BE49-F238E27FC236}">
                <a16:creationId xmlns:a16="http://schemas.microsoft.com/office/drawing/2014/main" id="{9B41FF60-57E0-ABCB-AEA6-58E1964410BB}"/>
              </a:ext>
            </a:extLst>
          </p:cNvPr>
          <p:cNvGrpSpPr/>
          <p:nvPr/>
        </p:nvGrpSpPr>
        <p:grpSpPr>
          <a:xfrm>
            <a:off x="0" y="9571319"/>
            <a:ext cx="736375" cy="715681"/>
            <a:chOff x="0" y="0"/>
            <a:chExt cx="193942" cy="188492"/>
          </a:xfrm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2BF93570-B9BA-E91E-CF2D-7C45F16FFED8}"/>
                </a:ext>
              </a:extLst>
            </p:cNvPr>
            <p:cNvSpPr/>
            <p:nvPr/>
          </p:nvSpPr>
          <p:spPr>
            <a:xfrm>
              <a:off x="0" y="0"/>
              <a:ext cx="193942" cy="188492"/>
            </a:xfrm>
            <a:custGeom>
              <a:avLst/>
              <a:gdLst/>
              <a:ahLst/>
              <a:cxnLst/>
              <a:rect l="l" t="t" r="r" b="b"/>
              <a:pathLst>
                <a:path w="193942" h="188492">
                  <a:moveTo>
                    <a:pt x="0" y="0"/>
                  </a:moveTo>
                  <a:lnTo>
                    <a:pt x="193942" y="0"/>
                  </a:lnTo>
                  <a:lnTo>
                    <a:pt x="193942" y="188492"/>
                  </a:lnTo>
                  <a:lnTo>
                    <a:pt x="0" y="18849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61914D2B-9EAC-FF2E-25B6-F566810115B6}"/>
                </a:ext>
              </a:extLst>
            </p:cNvPr>
            <p:cNvSpPr txBox="1"/>
            <p:nvPr/>
          </p:nvSpPr>
          <p:spPr>
            <a:xfrm>
              <a:off x="0" y="0"/>
              <a:ext cx="193942" cy="188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1223BF7C-928F-BE33-62B8-E9BDD7A74392}"/>
              </a:ext>
            </a:extLst>
          </p:cNvPr>
          <p:cNvGrpSpPr/>
          <p:nvPr/>
        </p:nvGrpSpPr>
        <p:grpSpPr>
          <a:xfrm>
            <a:off x="1164530" y="5260470"/>
            <a:ext cx="5449687" cy="3543622"/>
            <a:chOff x="0" y="0"/>
            <a:chExt cx="1755299" cy="2893598"/>
          </a:xfrm>
          <a:solidFill>
            <a:srgbClr val="FFCF86"/>
          </a:solidFill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DFD5EDDD-EAF1-FE05-1795-1D60152C313B}"/>
                </a:ext>
              </a:extLst>
            </p:cNvPr>
            <p:cNvSpPr/>
            <p:nvPr/>
          </p:nvSpPr>
          <p:spPr>
            <a:xfrm>
              <a:off x="0" y="0"/>
              <a:ext cx="1755299" cy="2893598"/>
            </a:xfrm>
            <a:custGeom>
              <a:avLst/>
              <a:gdLst/>
              <a:ahLst/>
              <a:cxnLst/>
              <a:rect l="l" t="t" r="r" b="b"/>
              <a:pathLst>
                <a:path w="1755299" h="2893598">
                  <a:moveTo>
                    <a:pt x="0" y="0"/>
                  </a:moveTo>
                  <a:lnTo>
                    <a:pt x="1755299" y="0"/>
                  </a:lnTo>
                  <a:lnTo>
                    <a:pt x="1755299" y="2893598"/>
                  </a:lnTo>
                  <a:lnTo>
                    <a:pt x="0" y="289359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B6B5FD8E-BA9D-C137-244E-FE70C1BD6CEA}"/>
                </a:ext>
              </a:extLst>
            </p:cNvPr>
            <p:cNvSpPr txBox="1"/>
            <p:nvPr/>
          </p:nvSpPr>
          <p:spPr>
            <a:xfrm>
              <a:off x="0" y="0"/>
              <a:ext cx="1755299" cy="289359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r>
                <a:rPr lang="en-US" sz="4400"/>
                <a:t>FOTO</a:t>
              </a:r>
              <a:endParaRPr/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41A28FD4-AA98-CEDA-369D-37308B904FB4}"/>
              </a:ext>
            </a:extLst>
          </p:cNvPr>
          <p:cNvGrpSpPr/>
          <p:nvPr/>
        </p:nvGrpSpPr>
        <p:grpSpPr>
          <a:xfrm>
            <a:off x="7655040" y="4382985"/>
            <a:ext cx="4623438" cy="5670169"/>
            <a:chOff x="0" y="0"/>
            <a:chExt cx="1755299" cy="2893598"/>
          </a:xfrm>
          <a:solidFill>
            <a:srgbClr val="FFCF86"/>
          </a:solidFill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E6DCEF1B-0022-8DD4-30BB-158417947291}"/>
                </a:ext>
              </a:extLst>
            </p:cNvPr>
            <p:cNvSpPr/>
            <p:nvPr/>
          </p:nvSpPr>
          <p:spPr>
            <a:xfrm>
              <a:off x="0" y="0"/>
              <a:ext cx="1755299" cy="2893598"/>
            </a:xfrm>
            <a:custGeom>
              <a:avLst/>
              <a:gdLst/>
              <a:ahLst/>
              <a:cxnLst/>
              <a:rect l="l" t="t" r="r" b="b"/>
              <a:pathLst>
                <a:path w="1755299" h="2893598">
                  <a:moveTo>
                    <a:pt x="0" y="0"/>
                  </a:moveTo>
                  <a:lnTo>
                    <a:pt x="1755299" y="0"/>
                  </a:lnTo>
                  <a:lnTo>
                    <a:pt x="1755299" y="2893598"/>
                  </a:lnTo>
                  <a:lnTo>
                    <a:pt x="0" y="289359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2EE56CDF-6FAD-4225-73CD-8A81D9D24B91}"/>
                </a:ext>
              </a:extLst>
            </p:cNvPr>
            <p:cNvSpPr txBox="1"/>
            <p:nvPr/>
          </p:nvSpPr>
          <p:spPr>
            <a:xfrm>
              <a:off x="0" y="0"/>
              <a:ext cx="1755299" cy="289359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r>
                <a:rPr lang="en-US" sz="4400"/>
                <a:t>FOTO</a:t>
              </a:r>
              <a:endParaRPr/>
            </a:p>
          </p:txBody>
        </p: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DC41D3A5-8476-07B1-6670-C6F2497E10C9}"/>
              </a:ext>
            </a:extLst>
          </p:cNvPr>
          <p:cNvGrpSpPr/>
          <p:nvPr/>
        </p:nvGrpSpPr>
        <p:grpSpPr>
          <a:xfrm>
            <a:off x="13083536" y="4352662"/>
            <a:ext cx="4415037" cy="5738269"/>
            <a:chOff x="0" y="0"/>
            <a:chExt cx="1755299" cy="2893598"/>
          </a:xfrm>
          <a:solidFill>
            <a:srgbClr val="FFCF86"/>
          </a:solidFill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571A9754-D77E-7C40-54AC-2A7ECDF47E64}"/>
                </a:ext>
              </a:extLst>
            </p:cNvPr>
            <p:cNvSpPr/>
            <p:nvPr/>
          </p:nvSpPr>
          <p:spPr>
            <a:xfrm>
              <a:off x="0" y="0"/>
              <a:ext cx="1755299" cy="2893598"/>
            </a:xfrm>
            <a:custGeom>
              <a:avLst/>
              <a:gdLst/>
              <a:ahLst/>
              <a:cxnLst/>
              <a:rect l="l" t="t" r="r" b="b"/>
              <a:pathLst>
                <a:path w="1755299" h="2893598">
                  <a:moveTo>
                    <a:pt x="0" y="0"/>
                  </a:moveTo>
                  <a:lnTo>
                    <a:pt x="1755299" y="0"/>
                  </a:lnTo>
                  <a:lnTo>
                    <a:pt x="1755299" y="2893598"/>
                  </a:lnTo>
                  <a:lnTo>
                    <a:pt x="0" y="289359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F11BA53A-53F8-1900-FD2F-5F92F002C419}"/>
                </a:ext>
              </a:extLst>
            </p:cNvPr>
            <p:cNvSpPr txBox="1"/>
            <p:nvPr/>
          </p:nvSpPr>
          <p:spPr>
            <a:xfrm>
              <a:off x="0" y="0"/>
              <a:ext cx="1755299" cy="289359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r>
                <a:rPr lang="en-US" sz="4400"/>
                <a:t>FOTO</a:t>
              </a:r>
              <a:endParaRPr/>
            </a:p>
          </p:txBody>
        </p:sp>
      </p:grpSp>
      <p:pic>
        <p:nvPicPr>
          <p:cNvPr id="28" name="Immagine 27">
            <a:extLst>
              <a:ext uri="{FF2B5EF4-FFF2-40B4-BE49-F238E27FC236}">
                <a16:creationId xmlns:a16="http://schemas.microsoft.com/office/drawing/2014/main" id="{7EDE7BE6-182D-48DF-B710-E93B480B6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7" y="5271930"/>
            <a:ext cx="6325033" cy="3557831"/>
          </a:xfrm>
          <a:prstGeom prst="rect">
            <a:avLst/>
          </a:prstGeom>
        </p:spPr>
      </p:pic>
      <p:pic>
        <p:nvPicPr>
          <p:cNvPr id="29" name="Picture 2" descr="FABIETTI - Foto T">
            <a:extLst>
              <a:ext uri="{FF2B5EF4-FFF2-40B4-BE49-F238E27FC236}">
                <a16:creationId xmlns:a16="http://schemas.microsoft.com/office/drawing/2014/main" id="{DEB62246-B623-4FE4-A699-BA50DE80F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1217" y="4352662"/>
            <a:ext cx="4623437" cy="5709433"/>
          </a:xfrm>
          <a:prstGeom prst="rect">
            <a:avLst/>
          </a:prstGeom>
          <a:noFill/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2B5DB0EA-9257-4AEE-9CDA-0CDAA51AAD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971" y="4381499"/>
            <a:ext cx="4441832" cy="56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8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355347" y="-277575"/>
            <a:ext cx="6664652" cy="10986630"/>
            <a:chOff x="0" y="0"/>
            <a:chExt cx="1755299" cy="28935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5299" cy="2893598"/>
            </a:xfrm>
            <a:custGeom>
              <a:avLst/>
              <a:gdLst/>
              <a:ahLst/>
              <a:cxnLst/>
              <a:rect l="l" t="t" r="r" b="b"/>
              <a:pathLst>
                <a:path w="1755299" h="2893598">
                  <a:moveTo>
                    <a:pt x="0" y="0"/>
                  </a:moveTo>
                  <a:lnTo>
                    <a:pt x="1755299" y="0"/>
                  </a:lnTo>
                  <a:lnTo>
                    <a:pt x="1755299" y="2893598"/>
                  </a:lnTo>
                  <a:lnTo>
                    <a:pt x="0" y="2893598"/>
                  </a:lnTo>
                  <a:close/>
                </a:path>
              </a:pathLst>
            </a:custGeom>
            <a:solidFill>
              <a:srgbClr val="1B4347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755299" cy="2893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887950" y="-277575"/>
            <a:ext cx="648036" cy="10865371"/>
            <a:chOff x="0" y="0"/>
            <a:chExt cx="170676" cy="28616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676" cy="2861662"/>
            </a:xfrm>
            <a:custGeom>
              <a:avLst/>
              <a:gdLst/>
              <a:ahLst/>
              <a:cxnLst/>
              <a:rect l="l" t="t" r="r" b="b"/>
              <a:pathLst>
                <a:path w="170676" h="2861662">
                  <a:moveTo>
                    <a:pt x="0" y="0"/>
                  </a:moveTo>
                  <a:lnTo>
                    <a:pt x="170676" y="0"/>
                  </a:lnTo>
                  <a:lnTo>
                    <a:pt x="170676" y="2861662"/>
                  </a:lnTo>
                  <a:lnTo>
                    <a:pt x="0" y="286166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70676" cy="2861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7149D02-82A0-877B-ABF0-EA3B4CF74BC9}"/>
              </a:ext>
            </a:extLst>
          </p:cNvPr>
          <p:cNvSpPr txBox="1"/>
          <p:nvPr/>
        </p:nvSpPr>
        <p:spPr>
          <a:xfrm>
            <a:off x="568795" y="1943100"/>
            <a:ext cx="10786551" cy="1849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215"/>
              </a:lnSpc>
              <a:spcBef>
                <a:spcPct val="0"/>
              </a:spcBef>
              <a:defRPr/>
            </a:pPr>
            <a:r>
              <a:rPr lang="it-IT" sz="4800" b="1" dirty="0">
                <a:solidFill>
                  <a:srgbClr val="1B4347"/>
                </a:solidFill>
                <a:latin typeface="Britannic Bold" panose="020B0903060703020204" pitchFamily="34" charset="77"/>
                <a:ea typeface="Roboto Slab Bold"/>
              </a:rPr>
              <a:t>Un punto di partenza: </a:t>
            </a:r>
          </a:p>
          <a:p>
            <a:pPr>
              <a:lnSpc>
                <a:spcPts val="7215"/>
              </a:lnSpc>
              <a:spcBef>
                <a:spcPct val="0"/>
              </a:spcBef>
              <a:defRPr/>
            </a:pPr>
            <a:r>
              <a:rPr lang="it-IT" sz="4800" b="1" dirty="0">
                <a:solidFill>
                  <a:srgbClr val="1B4347"/>
                </a:solidFill>
                <a:latin typeface="Britannic Bold" panose="020B0903060703020204" pitchFamily="34" charset="77"/>
                <a:ea typeface="Roboto Slab Bold"/>
              </a:rPr>
              <a:t>Le mobilità (</a:t>
            </a:r>
            <a:r>
              <a:rPr lang="it-IT" sz="4800" b="1" dirty="0" err="1">
                <a:solidFill>
                  <a:srgbClr val="1B4347"/>
                </a:solidFill>
                <a:latin typeface="Britannic Bold" panose="020B0903060703020204" pitchFamily="34" charset="77"/>
                <a:ea typeface="Roboto Slab Bold"/>
              </a:rPr>
              <a:t>Urry</a:t>
            </a:r>
            <a:r>
              <a:rPr lang="it-IT" sz="4800" b="1" dirty="0">
                <a:solidFill>
                  <a:srgbClr val="1B4347"/>
                </a:solidFill>
                <a:latin typeface="Britannic Bold" panose="020B0903060703020204" pitchFamily="34" charset="77"/>
                <a:ea typeface="Roboto Slab Bold"/>
              </a:rPr>
              <a:t>, </a:t>
            </a:r>
            <a:r>
              <a:rPr lang="it-IT" sz="4800" b="1" dirty="0" err="1">
                <a:solidFill>
                  <a:srgbClr val="1B4347"/>
                </a:solidFill>
                <a:latin typeface="Britannic Bold" panose="020B0903060703020204" pitchFamily="34" charset="77"/>
                <a:ea typeface="Roboto Slab Bold"/>
              </a:rPr>
              <a:t>Sheller</a:t>
            </a:r>
            <a:r>
              <a:rPr lang="it-IT" sz="4800" b="1" dirty="0">
                <a:solidFill>
                  <a:srgbClr val="1B4347"/>
                </a:solidFill>
                <a:latin typeface="Britannic Bold" panose="020B0903060703020204" pitchFamily="34" charset="77"/>
                <a:ea typeface="Roboto Slab Bold"/>
              </a:rPr>
              <a:t>, 2006) </a:t>
            </a:r>
            <a:endParaRPr lang="en-US" sz="4800" b="1" dirty="0">
              <a:solidFill>
                <a:srgbClr val="1B4347"/>
              </a:solidFill>
              <a:latin typeface="Britannic Bold" panose="020B0903060703020204" pitchFamily="34" charset="77"/>
              <a:ea typeface="Roboto Slab Bold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9726239" y="1040258"/>
            <a:ext cx="144273" cy="5236312"/>
            <a:chOff x="0" y="0"/>
            <a:chExt cx="37181" cy="100365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7181" cy="1003652"/>
            </a:xfrm>
            <a:custGeom>
              <a:avLst/>
              <a:gdLst/>
              <a:ahLst/>
              <a:cxnLst/>
              <a:rect l="l" t="t" r="r" b="b"/>
              <a:pathLst>
                <a:path w="37181" h="1003652">
                  <a:moveTo>
                    <a:pt x="0" y="0"/>
                  </a:moveTo>
                  <a:lnTo>
                    <a:pt x="37181" y="0"/>
                  </a:lnTo>
                  <a:lnTo>
                    <a:pt x="37181" y="1003652"/>
                  </a:lnTo>
                  <a:lnTo>
                    <a:pt x="0" y="100365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37181" cy="1003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sp>
        <p:nvSpPr>
          <p:cNvPr id="35" name="Freeform 22">
            <a:extLst>
              <a:ext uri="{FF2B5EF4-FFF2-40B4-BE49-F238E27FC236}">
                <a16:creationId xmlns:a16="http://schemas.microsoft.com/office/drawing/2014/main" id="{34CA5E4C-8318-475F-F59F-4654C277E58C}"/>
              </a:ext>
            </a:extLst>
          </p:cNvPr>
          <p:cNvSpPr/>
          <p:nvPr/>
        </p:nvSpPr>
        <p:spPr>
          <a:xfrm>
            <a:off x="1143000" y="4677890"/>
            <a:ext cx="137762" cy="5247870"/>
          </a:xfrm>
          <a:custGeom>
            <a:avLst/>
            <a:gdLst/>
            <a:ahLst/>
            <a:cxnLst/>
            <a:rect l="l" t="t" r="r" b="b"/>
            <a:pathLst>
              <a:path w="37181" h="1003652">
                <a:moveTo>
                  <a:pt x="0" y="0"/>
                </a:moveTo>
                <a:lnTo>
                  <a:pt x="37181" y="0"/>
                </a:lnTo>
                <a:lnTo>
                  <a:pt x="37181" y="1003652"/>
                </a:lnTo>
                <a:lnTo>
                  <a:pt x="0" y="1003652"/>
                </a:lnTo>
                <a:close/>
              </a:path>
            </a:pathLst>
          </a:custGeom>
          <a:solidFill>
            <a:srgbClr val="FFCF86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38" name="Group 10">
            <a:extLst>
              <a:ext uri="{FF2B5EF4-FFF2-40B4-BE49-F238E27FC236}">
                <a16:creationId xmlns:a16="http://schemas.microsoft.com/office/drawing/2014/main" id="{1040DF0D-38F8-ED1D-D753-714158D49CCC}"/>
              </a:ext>
            </a:extLst>
          </p:cNvPr>
          <p:cNvGrpSpPr/>
          <p:nvPr/>
        </p:nvGrpSpPr>
        <p:grpSpPr>
          <a:xfrm>
            <a:off x="0" y="9571319"/>
            <a:ext cx="736375" cy="715681"/>
            <a:chOff x="0" y="0"/>
            <a:chExt cx="193942" cy="188492"/>
          </a:xfrm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1F2CDECF-AD03-6728-2B17-4F9F8A50FF44}"/>
                </a:ext>
              </a:extLst>
            </p:cNvPr>
            <p:cNvSpPr/>
            <p:nvPr/>
          </p:nvSpPr>
          <p:spPr>
            <a:xfrm>
              <a:off x="0" y="0"/>
              <a:ext cx="193942" cy="188492"/>
            </a:xfrm>
            <a:custGeom>
              <a:avLst/>
              <a:gdLst/>
              <a:ahLst/>
              <a:cxnLst/>
              <a:rect l="l" t="t" r="r" b="b"/>
              <a:pathLst>
                <a:path w="193942" h="188492">
                  <a:moveTo>
                    <a:pt x="0" y="0"/>
                  </a:moveTo>
                  <a:lnTo>
                    <a:pt x="193942" y="0"/>
                  </a:lnTo>
                  <a:lnTo>
                    <a:pt x="193942" y="188492"/>
                  </a:lnTo>
                  <a:lnTo>
                    <a:pt x="0" y="18849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TextBox 12">
              <a:extLst>
                <a:ext uri="{FF2B5EF4-FFF2-40B4-BE49-F238E27FC236}">
                  <a16:creationId xmlns:a16="http://schemas.microsoft.com/office/drawing/2014/main" id="{63B321BC-1808-3D81-76D8-774872ACC62F}"/>
                </a:ext>
              </a:extLst>
            </p:cNvPr>
            <p:cNvSpPr txBox="1"/>
            <p:nvPr/>
          </p:nvSpPr>
          <p:spPr>
            <a:xfrm>
              <a:off x="0" y="0"/>
              <a:ext cx="193942" cy="188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DB29B168-79EA-7A4A-34B2-90E04F835F60}"/>
              </a:ext>
            </a:extLst>
          </p:cNvPr>
          <p:cNvGrpSpPr/>
          <p:nvPr/>
        </p:nvGrpSpPr>
        <p:grpSpPr>
          <a:xfrm>
            <a:off x="1580390" y="4677890"/>
            <a:ext cx="6232975" cy="5236312"/>
            <a:chOff x="0" y="0"/>
            <a:chExt cx="1755299" cy="2893598"/>
          </a:xfrm>
          <a:solidFill>
            <a:srgbClr val="FFCF86"/>
          </a:solidFill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F46B1F41-D50D-873E-E4D8-D0039F31284E}"/>
                </a:ext>
              </a:extLst>
            </p:cNvPr>
            <p:cNvSpPr/>
            <p:nvPr/>
          </p:nvSpPr>
          <p:spPr>
            <a:xfrm>
              <a:off x="0" y="0"/>
              <a:ext cx="1755299" cy="2893598"/>
            </a:xfrm>
            <a:custGeom>
              <a:avLst/>
              <a:gdLst/>
              <a:ahLst/>
              <a:cxnLst/>
              <a:rect l="l" t="t" r="r" b="b"/>
              <a:pathLst>
                <a:path w="1755299" h="2893598">
                  <a:moveTo>
                    <a:pt x="0" y="0"/>
                  </a:moveTo>
                  <a:lnTo>
                    <a:pt x="1755299" y="0"/>
                  </a:lnTo>
                  <a:lnTo>
                    <a:pt x="1755299" y="2893598"/>
                  </a:lnTo>
                  <a:lnTo>
                    <a:pt x="0" y="289359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F1EA4FA2-84B0-162C-F3AA-F13520F0D20C}"/>
                </a:ext>
              </a:extLst>
            </p:cNvPr>
            <p:cNvSpPr txBox="1"/>
            <p:nvPr/>
          </p:nvSpPr>
          <p:spPr>
            <a:xfrm>
              <a:off x="0" y="0"/>
              <a:ext cx="1755299" cy="289359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r>
                <a:rPr lang="en-US" sz="4400"/>
                <a:t>FOTO</a:t>
              </a:r>
              <a:endParaRPr/>
            </a:p>
          </p:txBody>
        </p: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7D85B4B9-8F39-FBD7-6BDB-7FDADFE8E25C}"/>
              </a:ext>
            </a:extLst>
          </p:cNvPr>
          <p:cNvGrpSpPr/>
          <p:nvPr/>
        </p:nvGrpSpPr>
        <p:grpSpPr>
          <a:xfrm>
            <a:off x="10296006" y="1040258"/>
            <a:ext cx="6232975" cy="5236312"/>
            <a:chOff x="0" y="0"/>
            <a:chExt cx="1755299" cy="2893598"/>
          </a:xfrm>
          <a:solidFill>
            <a:srgbClr val="FFCF86"/>
          </a:solidFill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A52DB78D-1575-5238-03D5-0323EF48E243}"/>
                </a:ext>
              </a:extLst>
            </p:cNvPr>
            <p:cNvSpPr/>
            <p:nvPr/>
          </p:nvSpPr>
          <p:spPr>
            <a:xfrm>
              <a:off x="0" y="0"/>
              <a:ext cx="1755299" cy="2893598"/>
            </a:xfrm>
            <a:custGeom>
              <a:avLst/>
              <a:gdLst/>
              <a:ahLst/>
              <a:cxnLst/>
              <a:rect l="l" t="t" r="r" b="b"/>
              <a:pathLst>
                <a:path w="1755299" h="2893598">
                  <a:moveTo>
                    <a:pt x="0" y="0"/>
                  </a:moveTo>
                  <a:lnTo>
                    <a:pt x="1755299" y="0"/>
                  </a:lnTo>
                  <a:lnTo>
                    <a:pt x="1755299" y="2893598"/>
                  </a:lnTo>
                  <a:lnTo>
                    <a:pt x="0" y="289359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6492C281-4437-C4C3-04F8-42C26D7744C7}"/>
                </a:ext>
              </a:extLst>
            </p:cNvPr>
            <p:cNvSpPr txBox="1"/>
            <p:nvPr/>
          </p:nvSpPr>
          <p:spPr>
            <a:xfrm>
              <a:off x="0" y="0"/>
              <a:ext cx="1755299" cy="289359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r>
                <a:rPr lang="en-US" sz="4800"/>
                <a:t>FOTO</a:t>
              </a:r>
              <a:endParaRPr/>
            </a:p>
          </p:txBody>
        </p:sp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D6EF1AF6-A6DF-43C7-8121-A6278DD3D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139" y="4677890"/>
            <a:ext cx="4367821" cy="247684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720B6D23-B3CB-4298-8530-8BB27E0D0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89" y="7159979"/>
            <a:ext cx="4896396" cy="2754223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106D0210-A17C-47B3-9E0E-826A22B43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81" y="3274021"/>
            <a:ext cx="5421224" cy="361062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9B54CCFF-87FF-44C2-95A2-401E4FCB17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007" y="1040258"/>
            <a:ext cx="3789112" cy="28418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5D0D381-A5A1-E58C-AEB7-83394D0937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0120" y="488053"/>
            <a:ext cx="6552903" cy="29352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100"/>
              <a:t>Mobilità turistica </a:t>
            </a:r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128838" y="-11329"/>
                  <a:pt x="306779" y="5198"/>
                  <a:pt x="599389" y="0"/>
                </a:cubicBezTo>
                <a:cubicBezTo>
                  <a:pt x="891999" y="-5198"/>
                  <a:pt x="916635" y="-24425"/>
                  <a:pt x="1198778" y="0"/>
                </a:cubicBezTo>
                <a:cubicBezTo>
                  <a:pt x="1480921" y="24425"/>
                  <a:pt x="1761605" y="-17440"/>
                  <a:pt x="1954530" y="0"/>
                </a:cubicBezTo>
                <a:cubicBezTo>
                  <a:pt x="2147455" y="17440"/>
                  <a:pt x="2239112" y="-16223"/>
                  <a:pt x="2501798" y="0"/>
                </a:cubicBezTo>
                <a:cubicBezTo>
                  <a:pt x="2764484" y="16223"/>
                  <a:pt x="2838074" y="12987"/>
                  <a:pt x="3049067" y="0"/>
                </a:cubicBezTo>
                <a:cubicBezTo>
                  <a:pt x="3260060" y="-12987"/>
                  <a:pt x="3470388" y="-15138"/>
                  <a:pt x="3700577" y="0"/>
                </a:cubicBezTo>
                <a:cubicBezTo>
                  <a:pt x="3930766" y="15138"/>
                  <a:pt x="4052672" y="-14938"/>
                  <a:pt x="4247845" y="0"/>
                </a:cubicBezTo>
                <a:cubicBezTo>
                  <a:pt x="4443018" y="14938"/>
                  <a:pt x="4730158" y="-1623"/>
                  <a:pt x="5212080" y="0"/>
                </a:cubicBezTo>
                <a:cubicBezTo>
                  <a:pt x="5212790" y="9050"/>
                  <a:pt x="5211442" y="21151"/>
                  <a:pt x="5212080" y="27432"/>
                </a:cubicBezTo>
                <a:cubicBezTo>
                  <a:pt x="4991075" y="27722"/>
                  <a:pt x="4932008" y="37429"/>
                  <a:pt x="4664812" y="27432"/>
                </a:cubicBezTo>
                <a:cubicBezTo>
                  <a:pt x="4397616" y="17435"/>
                  <a:pt x="4374940" y="47585"/>
                  <a:pt x="4117543" y="27432"/>
                </a:cubicBezTo>
                <a:cubicBezTo>
                  <a:pt x="3860146" y="7279"/>
                  <a:pt x="3773367" y="36569"/>
                  <a:pt x="3466033" y="27432"/>
                </a:cubicBezTo>
                <a:cubicBezTo>
                  <a:pt x="3158699" y="18296"/>
                  <a:pt x="3137854" y="54523"/>
                  <a:pt x="2918765" y="27432"/>
                </a:cubicBezTo>
                <a:cubicBezTo>
                  <a:pt x="2699676" y="341"/>
                  <a:pt x="2536311" y="13149"/>
                  <a:pt x="2423617" y="27432"/>
                </a:cubicBezTo>
                <a:cubicBezTo>
                  <a:pt x="2310923" y="41715"/>
                  <a:pt x="2021228" y="23141"/>
                  <a:pt x="1772107" y="27432"/>
                </a:cubicBezTo>
                <a:cubicBezTo>
                  <a:pt x="1522986" y="31724"/>
                  <a:pt x="1317107" y="20364"/>
                  <a:pt x="1120597" y="27432"/>
                </a:cubicBezTo>
                <a:cubicBezTo>
                  <a:pt x="924087" y="34501"/>
                  <a:pt x="454536" y="8495"/>
                  <a:pt x="0" y="27432"/>
                </a:cubicBezTo>
                <a:cubicBezTo>
                  <a:pt x="-1228" y="21145"/>
                  <a:pt x="-815" y="8816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33695" y="-764"/>
                  <a:pt x="364103" y="24957"/>
                  <a:pt x="547268" y="0"/>
                </a:cubicBezTo>
                <a:cubicBezTo>
                  <a:pt x="730433" y="-24957"/>
                  <a:pt x="937737" y="-21107"/>
                  <a:pt x="1303020" y="0"/>
                </a:cubicBezTo>
                <a:cubicBezTo>
                  <a:pt x="1668303" y="21107"/>
                  <a:pt x="1620404" y="13071"/>
                  <a:pt x="1798168" y="0"/>
                </a:cubicBezTo>
                <a:cubicBezTo>
                  <a:pt x="1975932" y="-13071"/>
                  <a:pt x="2090998" y="4232"/>
                  <a:pt x="2293315" y="0"/>
                </a:cubicBezTo>
                <a:cubicBezTo>
                  <a:pt x="2495632" y="-4232"/>
                  <a:pt x="2738710" y="-17332"/>
                  <a:pt x="2944825" y="0"/>
                </a:cubicBezTo>
                <a:cubicBezTo>
                  <a:pt x="3150940" y="17332"/>
                  <a:pt x="3308101" y="26665"/>
                  <a:pt x="3544214" y="0"/>
                </a:cubicBezTo>
                <a:cubicBezTo>
                  <a:pt x="3780327" y="-26665"/>
                  <a:pt x="4028425" y="-24303"/>
                  <a:pt x="4247845" y="0"/>
                </a:cubicBezTo>
                <a:cubicBezTo>
                  <a:pt x="4467265" y="24303"/>
                  <a:pt x="4779418" y="33057"/>
                  <a:pt x="5212080" y="0"/>
                </a:cubicBezTo>
                <a:cubicBezTo>
                  <a:pt x="5212137" y="6776"/>
                  <a:pt x="5210915" y="20935"/>
                  <a:pt x="5212080" y="27432"/>
                </a:cubicBezTo>
                <a:cubicBezTo>
                  <a:pt x="4921467" y="60248"/>
                  <a:pt x="4631077" y="62273"/>
                  <a:pt x="4456328" y="27432"/>
                </a:cubicBezTo>
                <a:cubicBezTo>
                  <a:pt x="4281579" y="-7409"/>
                  <a:pt x="4048724" y="47667"/>
                  <a:pt x="3856939" y="27432"/>
                </a:cubicBezTo>
                <a:cubicBezTo>
                  <a:pt x="3665154" y="7197"/>
                  <a:pt x="3498754" y="15866"/>
                  <a:pt x="3257550" y="27432"/>
                </a:cubicBezTo>
                <a:cubicBezTo>
                  <a:pt x="3016346" y="38998"/>
                  <a:pt x="2854089" y="39360"/>
                  <a:pt x="2710282" y="27432"/>
                </a:cubicBezTo>
                <a:cubicBezTo>
                  <a:pt x="2566475" y="15504"/>
                  <a:pt x="2336282" y="56792"/>
                  <a:pt x="2110892" y="27432"/>
                </a:cubicBezTo>
                <a:cubicBezTo>
                  <a:pt x="1885502" y="-1928"/>
                  <a:pt x="1825148" y="42061"/>
                  <a:pt x="1615745" y="27432"/>
                </a:cubicBezTo>
                <a:cubicBezTo>
                  <a:pt x="1406342" y="12803"/>
                  <a:pt x="1193655" y="44031"/>
                  <a:pt x="1016356" y="27432"/>
                </a:cubicBezTo>
                <a:cubicBezTo>
                  <a:pt x="839057" y="10833"/>
                  <a:pt x="292902" y="7819"/>
                  <a:pt x="0" y="27432"/>
                </a:cubicBezTo>
                <a:cubicBezTo>
                  <a:pt x="-234" y="21031"/>
                  <a:pt x="-921" y="632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7D210CD-3D28-966F-F706-5CA15CF2C821}"/>
              </a:ext>
            </a:extLst>
          </p:cNvPr>
          <p:cNvSpPr txBox="1">
            <a:spLocks/>
          </p:cNvSpPr>
          <p:nvPr/>
        </p:nvSpPr>
        <p:spPr>
          <a:xfrm>
            <a:off x="960120" y="4309348"/>
            <a:ext cx="6815728" cy="49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300" dirty="0" err="1"/>
              <a:t>Sguardo</a:t>
            </a:r>
            <a:r>
              <a:rPr lang="en-US" sz="3300" dirty="0"/>
              <a:t> </a:t>
            </a:r>
            <a:r>
              <a:rPr lang="en-US" sz="3300" dirty="0" err="1"/>
              <a:t>turistico</a:t>
            </a:r>
            <a:r>
              <a:rPr lang="en-US" sz="3300" dirty="0"/>
              <a:t> &amp; </a:t>
            </a:r>
            <a:r>
              <a:rPr lang="en-US" sz="3300" i="1" dirty="0"/>
              <a:t>cityscapes</a:t>
            </a:r>
            <a:r>
              <a:rPr lang="en-US" sz="3300" dirty="0"/>
              <a:t>: </a:t>
            </a:r>
          </a:p>
          <a:p>
            <a:pPr>
              <a:lnSpc>
                <a:spcPct val="90000"/>
              </a:lnSpc>
            </a:pPr>
            <a:r>
              <a:rPr lang="en-US" sz="3300" dirty="0"/>
              <a:t>J. Urry</a:t>
            </a:r>
          </a:p>
          <a:p>
            <a:pPr>
              <a:lnSpc>
                <a:spcPct val="90000"/>
              </a:lnSpc>
            </a:pPr>
            <a:endParaRPr lang="en-US" sz="3300" dirty="0">
              <a:hlinkClick r:id="rId2"/>
            </a:endParaRPr>
          </a:p>
          <a:p>
            <a:pPr>
              <a:lnSpc>
                <a:spcPct val="90000"/>
              </a:lnSpc>
            </a:pPr>
            <a:r>
              <a:rPr lang="en-US" sz="3300" dirty="0">
                <a:hlinkClick r:id="rId3"/>
              </a:rPr>
              <a:t>Cannibal Tour</a:t>
            </a:r>
            <a:endParaRPr lang="en-US" sz="3300" dirty="0"/>
          </a:p>
          <a:p>
            <a:pPr>
              <a:lnSpc>
                <a:spcPct val="90000"/>
              </a:lnSpc>
            </a:pPr>
            <a:r>
              <a:rPr lang="en-US" sz="3300" dirty="0"/>
              <a:t>1988 Dennis O’Rourke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3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604F5E2-9816-DCBB-0045-B2C5E65E2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998"/>
          <a:stretch/>
        </p:blipFill>
        <p:spPr bwMode="auto"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BA58B9-F335-FAA2-4EC2-24E7524366DD}"/>
              </a:ext>
            </a:extLst>
          </p:cNvPr>
          <p:cNvSpPr txBox="1"/>
          <p:nvPr/>
        </p:nvSpPr>
        <p:spPr>
          <a:xfrm>
            <a:off x="8220756" y="7663780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Duane Hanson, </a:t>
            </a:r>
          </a:p>
          <a:p>
            <a:r>
              <a:rPr lang="en-US" i="1" dirty="0"/>
              <a:t>Tourism II </a:t>
            </a:r>
          </a:p>
          <a:p>
            <a:r>
              <a:rPr lang="en-US" sz="1800" dirty="0"/>
              <a:t>1988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895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B2A6C3-488C-D234-8B98-862ED047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34" y="1"/>
            <a:ext cx="15116336" cy="1988345"/>
          </a:xfrm>
        </p:spPr>
        <p:txBody>
          <a:bodyPr/>
          <a:lstStyle/>
          <a:p>
            <a:r>
              <a:rPr lang="it-IT" dirty="0"/>
              <a:t>Mobilità incrociate</a:t>
            </a:r>
          </a:p>
        </p:txBody>
      </p:sp>
      <p:pic>
        <p:nvPicPr>
          <p:cNvPr id="2050" name="Picture 2" descr="Turisti a Lampedusa. Note sul nesso tra mobilità e patrimonio nel  Mediterraneo">
            <a:extLst>
              <a:ext uri="{FF2B5EF4-FFF2-40B4-BE49-F238E27FC236}">
                <a16:creationId xmlns:a16="http://schemas.microsoft.com/office/drawing/2014/main" id="{80156053-9F1D-00D1-7C48-14AE25BEEB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20" y="2340665"/>
            <a:ext cx="9477740" cy="635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mpedusa, pienone di turisti e profughi: le contraddizioni di un'isola">
            <a:extLst>
              <a:ext uri="{FF2B5EF4-FFF2-40B4-BE49-F238E27FC236}">
                <a16:creationId xmlns:a16="http://schemas.microsoft.com/office/drawing/2014/main" id="{DA978CE2-235A-85A3-B791-C69D2AC4AE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776" y="2340665"/>
            <a:ext cx="8289990" cy="63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9571319"/>
            <a:ext cx="736375" cy="715681"/>
            <a:chOff x="0" y="0"/>
            <a:chExt cx="193942" cy="1884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3942" cy="188492"/>
            </a:xfrm>
            <a:custGeom>
              <a:avLst/>
              <a:gdLst/>
              <a:ahLst/>
              <a:cxnLst/>
              <a:rect l="l" t="t" r="r" b="b"/>
              <a:pathLst>
                <a:path w="193942" h="188492">
                  <a:moveTo>
                    <a:pt x="0" y="0"/>
                  </a:moveTo>
                  <a:lnTo>
                    <a:pt x="193942" y="0"/>
                  </a:lnTo>
                  <a:lnTo>
                    <a:pt x="193942" y="188492"/>
                  </a:lnTo>
                  <a:lnTo>
                    <a:pt x="0" y="18849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93942" cy="188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sp>
        <p:nvSpPr>
          <p:cNvPr id="21" name="Left-right Arrow 20">
            <a:extLst>
              <a:ext uri="{FF2B5EF4-FFF2-40B4-BE49-F238E27FC236}">
                <a16:creationId xmlns:a16="http://schemas.microsoft.com/office/drawing/2014/main" id="{519B0984-528C-D671-67AA-D33477332188}"/>
              </a:ext>
            </a:extLst>
          </p:cNvPr>
          <p:cNvSpPr/>
          <p:nvPr/>
        </p:nvSpPr>
        <p:spPr>
          <a:xfrm>
            <a:off x="2362200" y="3086100"/>
            <a:ext cx="2590800" cy="12954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25E0F769-23CD-BBF4-EB13-EF8AD2D717A3}"/>
              </a:ext>
            </a:extLst>
          </p:cNvPr>
          <p:cNvSpPr/>
          <p:nvPr/>
        </p:nvSpPr>
        <p:spPr>
          <a:xfrm rot="5400000">
            <a:off x="10802132" y="-3746812"/>
            <a:ext cx="3628787" cy="10799041"/>
          </a:xfrm>
          <a:custGeom>
            <a:avLst/>
            <a:gdLst/>
            <a:ahLst/>
            <a:cxnLst/>
            <a:rect l="l" t="t" r="r" b="b"/>
            <a:pathLst>
              <a:path w="1605911" h="3101365">
                <a:moveTo>
                  <a:pt x="0" y="0"/>
                </a:moveTo>
                <a:lnTo>
                  <a:pt x="1605911" y="0"/>
                </a:lnTo>
                <a:lnTo>
                  <a:pt x="1605911" y="3101365"/>
                </a:lnTo>
                <a:lnTo>
                  <a:pt x="0" y="3101365"/>
                </a:lnTo>
                <a:close/>
              </a:path>
            </a:pathLst>
          </a:custGeom>
          <a:solidFill>
            <a:srgbClr val="1B4347"/>
          </a:solidFill>
        </p:spPr>
        <p:txBody>
          <a:bodyPr/>
          <a:lstStyle/>
          <a:p>
            <a:endParaRPr lang="it-IT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8FA8C3-25D0-1336-C9D2-C5D161D24A1D}"/>
              </a:ext>
            </a:extLst>
          </p:cNvPr>
          <p:cNvSpPr txBox="1"/>
          <p:nvPr/>
        </p:nvSpPr>
        <p:spPr>
          <a:xfrm>
            <a:off x="8124756" y="1144876"/>
            <a:ext cx="93536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7215"/>
              </a:lnSpc>
              <a:spcBef>
                <a:spcPct val="0"/>
              </a:spcBef>
              <a:defRPr/>
            </a:pPr>
            <a:r>
              <a:rPr lang="it-IT" sz="6000" b="1" dirty="0">
                <a:solidFill>
                  <a:srgbClr val="FFCF86"/>
                </a:solidFill>
                <a:latin typeface="Britannic Bold" panose="020B0903060703020204" pitchFamily="34" charset="77"/>
                <a:ea typeface="Roboto Slab Bold"/>
              </a:rPr>
              <a:t>Differenza ontologica?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7887950" y="-277575"/>
            <a:ext cx="648036" cy="10865371"/>
            <a:chOff x="0" y="0"/>
            <a:chExt cx="170676" cy="28616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676" cy="2861662"/>
            </a:xfrm>
            <a:custGeom>
              <a:avLst/>
              <a:gdLst/>
              <a:ahLst/>
              <a:cxnLst/>
              <a:rect l="l" t="t" r="r" b="b"/>
              <a:pathLst>
                <a:path w="170676" h="2861662">
                  <a:moveTo>
                    <a:pt x="0" y="0"/>
                  </a:moveTo>
                  <a:lnTo>
                    <a:pt x="170676" y="0"/>
                  </a:lnTo>
                  <a:lnTo>
                    <a:pt x="170676" y="2861662"/>
                  </a:lnTo>
                  <a:lnTo>
                    <a:pt x="0" y="286166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70676" cy="2861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59EB53BA-DC99-16ED-3DF8-EBBC2D2E47C9}"/>
              </a:ext>
            </a:extLst>
          </p:cNvPr>
          <p:cNvGrpSpPr/>
          <p:nvPr/>
        </p:nvGrpSpPr>
        <p:grpSpPr>
          <a:xfrm>
            <a:off x="7672930" y="4352732"/>
            <a:ext cx="4879547" cy="4411097"/>
            <a:chOff x="0" y="0"/>
            <a:chExt cx="1755299" cy="2893598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26817B0F-437E-FAB7-7BA0-A15FA4470692}"/>
                </a:ext>
              </a:extLst>
            </p:cNvPr>
            <p:cNvSpPr/>
            <p:nvPr/>
          </p:nvSpPr>
          <p:spPr>
            <a:xfrm>
              <a:off x="0" y="0"/>
              <a:ext cx="1755299" cy="2893598"/>
            </a:xfrm>
            <a:custGeom>
              <a:avLst/>
              <a:gdLst/>
              <a:ahLst/>
              <a:cxnLst/>
              <a:rect l="l" t="t" r="r" b="b"/>
              <a:pathLst>
                <a:path w="1755299" h="2893598">
                  <a:moveTo>
                    <a:pt x="0" y="0"/>
                  </a:moveTo>
                  <a:lnTo>
                    <a:pt x="1755299" y="0"/>
                  </a:lnTo>
                  <a:lnTo>
                    <a:pt x="1755299" y="2893598"/>
                  </a:lnTo>
                  <a:lnTo>
                    <a:pt x="0" y="2893598"/>
                  </a:lnTo>
                  <a:close/>
                </a:path>
              </a:pathLst>
            </a:custGeom>
            <a:solidFill>
              <a:srgbClr val="1B4347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45F5FAF2-5B64-B48E-ADD6-3AA5E3EEB3FA}"/>
                </a:ext>
              </a:extLst>
            </p:cNvPr>
            <p:cNvSpPr txBox="1"/>
            <p:nvPr/>
          </p:nvSpPr>
          <p:spPr>
            <a:xfrm>
              <a:off x="0" y="0"/>
              <a:ext cx="1755299" cy="2893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17D20940-B9E5-8461-DF42-C937EBD4E44F}"/>
              </a:ext>
            </a:extLst>
          </p:cNvPr>
          <p:cNvGrpSpPr/>
          <p:nvPr/>
        </p:nvGrpSpPr>
        <p:grpSpPr>
          <a:xfrm>
            <a:off x="4087159" y="4991100"/>
            <a:ext cx="4879547" cy="4411097"/>
            <a:chOff x="0" y="0"/>
            <a:chExt cx="1755299" cy="2893598"/>
          </a:xfrm>
          <a:solidFill>
            <a:srgbClr val="FFCF86"/>
          </a:solidFill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3B4EA090-12FA-7D13-B180-E420F017843F}"/>
                </a:ext>
              </a:extLst>
            </p:cNvPr>
            <p:cNvSpPr/>
            <p:nvPr/>
          </p:nvSpPr>
          <p:spPr>
            <a:xfrm>
              <a:off x="0" y="0"/>
              <a:ext cx="1755299" cy="2893598"/>
            </a:xfrm>
            <a:custGeom>
              <a:avLst/>
              <a:gdLst/>
              <a:ahLst/>
              <a:cxnLst/>
              <a:rect l="l" t="t" r="r" b="b"/>
              <a:pathLst>
                <a:path w="1755299" h="2893598">
                  <a:moveTo>
                    <a:pt x="0" y="0"/>
                  </a:moveTo>
                  <a:lnTo>
                    <a:pt x="1755299" y="0"/>
                  </a:lnTo>
                  <a:lnTo>
                    <a:pt x="1755299" y="2893598"/>
                  </a:lnTo>
                  <a:lnTo>
                    <a:pt x="0" y="289359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677BD205-4A4C-2F48-8FB9-72469C56AD4C}"/>
                </a:ext>
              </a:extLst>
            </p:cNvPr>
            <p:cNvSpPr txBox="1"/>
            <p:nvPr/>
          </p:nvSpPr>
          <p:spPr>
            <a:xfrm>
              <a:off x="0" y="0"/>
              <a:ext cx="1755299" cy="289359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32BD0128-818F-40C5-802F-A79AE81CD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137" y="4352732"/>
            <a:ext cx="3962400" cy="291388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2BE88A3-4C69-42B4-B7CF-13C90F44D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94" y="5012422"/>
            <a:ext cx="5001876" cy="375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0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9571319"/>
            <a:ext cx="736375" cy="715681"/>
            <a:chOff x="0" y="0"/>
            <a:chExt cx="193942" cy="1884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3942" cy="188492"/>
            </a:xfrm>
            <a:custGeom>
              <a:avLst/>
              <a:gdLst/>
              <a:ahLst/>
              <a:cxnLst/>
              <a:rect l="l" t="t" r="r" b="b"/>
              <a:pathLst>
                <a:path w="193942" h="188492">
                  <a:moveTo>
                    <a:pt x="0" y="0"/>
                  </a:moveTo>
                  <a:lnTo>
                    <a:pt x="193942" y="0"/>
                  </a:lnTo>
                  <a:lnTo>
                    <a:pt x="193942" y="188492"/>
                  </a:lnTo>
                  <a:lnTo>
                    <a:pt x="0" y="18849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93942" cy="188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sp>
        <p:nvSpPr>
          <p:cNvPr id="21" name="Left-right Arrow 20">
            <a:extLst>
              <a:ext uri="{FF2B5EF4-FFF2-40B4-BE49-F238E27FC236}">
                <a16:creationId xmlns:a16="http://schemas.microsoft.com/office/drawing/2014/main" id="{519B0984-528C-D671-67AA-D33477332188}"/>
              </a:ext>
            </a:extLst>
          </p:cNvPr>
          <p:cNvSpPr/>
          <p:nvPr/>
        </p:nvSpPr>
        <p:spPr>
          <a:xfrm>
            <a:off x="2362200" y="3086100"/>
            <a:ext cx="2590800" cy="12954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25E0F769-23CD-BBF4-EB13-EF8AD2D717A3}"/>
              </a:ext>
            </a:extLst>
          </p:cNvPr>
          <p:cNvSpPr/>
          <p:nvPr/>
        </p:nvSpPr>
        <p:spPr>
          <a:xfrm rot="5400000">
            <a:off x="10802132" y="-3746812"/>
            <a:ext cx="3628787" cy="10799041"/>
          </a:xfrm>
          <a:custGeom>
            <a:avLst/>
            <a:gdLst/>
            <a:ahLst/>
            <a:cxnLst/>
            <a:rect l="l" t="t" r="r" b="b"/>
            <a:pathLst>
              <a:path w="1605911" h="3101365">
                <a:moveTo>
                  <a:pt x="0" y="0"/>
                </a:moveTo>
                <a:lnTo>
                  <a:pt x="1605911" y="0"/>
                </a:lnTo>
                <a:lnTo>
                  <a:pt x="1605911" y="3101365"/>
                </a:lnTo>
                <a:lnTo>
                  <a:pt x="0" y="3101365"/>
                </a:lnTo>
                <a:close/>
              </a:path>
            </a:pathLst>
          </a:custGeom>
          <a:solidFill>
            <a:srgbClr val="1B4347"/>
          </a:solidFill>
        </p:spPr>
        <p:txBody>
          <a:bodyPr/>
          <a:lstStyle/>
          <a:p>
            <a:endParaRPr lang="it-IT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8FA8C3-25D0-1336-C9D2-C5D161D24A1D}"/>
              </a:ext>
            </a:extLst>
          </p:cNvPr>
          <p:cNvSpPr txBox="1"/>
          <p:nvPr/>
        </p:nvSpPr>
        <p:spPr>
          <a:xfrm>
            <a:off x="8124756" y="1144876"/>
            <a:ext cx="93536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7215"/>
              </a:lnSpc>
              <a:spcBef>
                <a:spcPct val="0"/>
              </a:spcBef>
              <a:defRPr/>
            </a:pPr>
            <a:r>
              <a:rPr lang="it-IT" sz="6000" b="1" dirty="0">
                <a:solidFill>
                  <a:srgbClr val="FFCF86"/>
                </a:solidFill>
                <a:latin typeface="Britannic Bold" panose="020B0903060703020204" pitchFamily="34" charset="77"/>
                <a:ea typeface="Roboto Slab Bold"/>
              </a:rPr>
              <a:t>Quali </a:t>
            </a:r>
            <a:r>
              <a:rPr lang="it-IT" sz="6000" b="1" dirty="0" err="1">
                <a:solidFill>
                  <a:srgbClr val="FFCF86"/>
                </a:solidFill>
                <a:latin typeface="Britannic Bold" panose="020B0903060703020204" pitchFamily="34" charset="77"/>
                <a:ea typeface="Roboto Slab Bold"/>
              </a:rPr>
              <a:t>ipermobilità</a:t>
            </a:r>
            <a:r>
              <a:rPr lang="it-IT" sz="6000" b="1">
                <a:solidFill>
                  <a:srgbClr val="FFCF86"/>
                </a:solidFill>
                <a:latin typeface="Britannic Bold" panose="020B0903060703020204" pitchFamily="34" charset="77"/>
                <a:ea typeface="Roboto Slab Bold"/>
              </a:rPr>
              <a:t>?</a:t>
            </a:r>
            <a:endParaRPr lang="it-IT" sz="6000" b="1" dirty="0">
              <a:solidFill>
                <a:srgbClr val="FFCF86"/>
              </a:solidFill>
              <a:latin typeface="Britannic Bold" panose="020B0903060703020204" pitchFamily="34" charset="77"/>
              <a:ea typeface="Roboto Slab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7887950" y="-277575"/>
            <a:ext cx="648036" cy="10865371"/>
            <a:chOff x="0" y="0"/>
            <a:chExt cx="170676" cy="28616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676" cy="2861662"/>
            </a:xfrm>
            <a:custGeom>
              <a:avLst/>
              <a:gdLst/>
              <a:ahLst/>
              <a:cxnLst/>
              <a:rect l="l" t="t" r="r" b="b"/>
              <a:pathLst>
                <a:path w="170676" h="2861662">
                  <a:moveTo>
                    <a:pt x="0" y="0"/>
                  </a:moveTo>
                  <a:lnTo>
                    <a:pt x="170676" y="0"/>
                  </a:lnTo>
                  <a:lnTo>
                    <a:pt x="170676" y="2861662"/>
                  </a:lnTo>
                  <a:lnTo>
                    <a:pt x="0" y="2861662"/>
                  </a:lnTo>
                  <a:close/>
                </a:path>
              </a:pathLst>
            </a:custGeom>
            <a:solidFill>
              <a:srgbClr val="FFCF86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70676" cy="2861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17D20940-B9E5-8461-DF42-C937EBD4E44F}"/>
              </a:ext>
            </a:extLst>
          </p:cNvPr>
          <p:cNvGrpSpPr/>
          <p:nvPr/>
        </p:nvGrpSpPr>
        <p:grpSpPr>
          <a:xfrm>
            <a:off x="4087159" y="4991100"/>
            <a:ext cx="4879547" cy="4411097"/>
            <a:chOff x="0" y="0"/>
            <a:chExt cx="1755299" cy="2893598"/>
          </a:xfrm>
          <a:solidFill>
            <a:srgbClr val="FFCF86"/>
          </a:solidFill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3B4EA090-12FA-7D13-B180-E420F017843F}"/>
                </a:ext>
              </a:extLst>
            </p:cNvPr>
            <p:cNvSpPr/>
            <p:nvPr/>
          </p:nvSpPr>
          <p:spPr>
            <a:xfrm>
              <a:off x="0" y="0"/>
              <a:ext cx="1755299" cy="2893598"/>
            </a:xfrm>
            <a:custGeom>
              <a:avLst/>
              <a:gdLst/>
              <a:ahLst/>
              <a:cxnLst/>
              <a:rect l="l" t="t" r="r" b="b"/>
              <a:pathLst>
                <a:path w="1755299" h="2893598">
                  <a:moveTo>
                    <a:pt x="0" y="0"/>
                  </a:moveTo>
                  <a:lnTo>
                    <a:pt x="1755299" y="0"/>
                  </a:lnTo>
                  <a:lnTo>
                    <a:pt x="1755299" y="2893598"/>
                  </a:lnTo>
                  <a:lnTo>
                    <a:pt x="0" y="289359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677BD205-4A4C-2F48-8FB9-72469C56AD4C}"/>
                </a:ext>
              </a:extLst>
            </p:cNvPr>
            <p:cNvSpPr txBox="1"/>
            <p:nvPr/>
          </p:nvSpPr>
          <p:spPr>
            <a:xfrm>
              <a:off x="0" y="0"/>
              <a:ext cx="1755299" cy="289359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21"/>
                </a:lnSpc>
              </a:pPr>
              <a:endParaRPr/>
            </a:p>
          </p:txBody>
        </p:sp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95B6E2EE-38CF-4898-985C-2DD24533C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695" y="4773663"/>
            <a:ext cx="7602011" cy="473458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BB704E9-9259-4EF2-8D85-AD103F871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8996" y="4612758"/>
            <a:ext cx="5976664" cy="48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9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eppe" id="{335EB049-50D4-AD46-8874-4E1ED29A2DDD}" vid="{D8EBC76F-61BF-A64A-AAB1-0BB64B4C2D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241</Words>
  <Application>Microsoft Macintosh PowerPoint</Application>
  <PresentationFormat>Personalizzato</PresentationFormat>
  <Paragraphs>68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Calibri</vt:lpstr>
      <vt:lpstr>Britannic Bold</vt:lpstr>
      <vt:lpstr>Ubuntu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Mobilità turistica </vt:lpstr>
      <vt:lpstr>Mobilità incrociate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ALTIN ROBERTA</cp:lastModifiedBy>
  <cp:revision>20</cp:revision>
  <dcterms:created xsi:type="dcterms:W3CDTF">2025-04-23T10:30:14Z</dcterms:created>
  <dcterms:modified xsi:type="dcterms:W3CDTF">2025-05-05T16:22:11Z</dcterms:modified>
  <dc:identifier>DAGkOa4ftUM</dc:identifier>
</cp:coreProperties>
</file>