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71" r:id="rId3"/>
    <p:sldId id="284" r:id="rId4"/>
    <p:sldId id="277" r:id="rId5"/>
    <p:sldId id="279" r:id="rId6"/>
    <p:sldId id="273" r:id="rId7"/>
    <p:sldId id="262" r:id="rId8"/>
    <p:sldId id="280" r:id="rId9"/>
    <p:sldId id="275" r:id="rId10"/>
    <p:sldId id="281" r:id="rId11"/>
    <p:sldId id="282" r:id="rId12"/>
    <p:sldId id="259" r:id="rId13"/>
    <p:sldId id="260" r:id="rId14"/>
    <p:sldId id="266" r:id="rId15"/>
    <p:sldId id="283" r:id="rId16"/>
    <p:sldId id="267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D68DD1-EA1E-0241-8636-3F6299B15A20}" type="datetimeFigureOut">
              <a:rPr lang="it-IT" smtClean="0"/>
              <a:pPr/>
              <a:t>05/05/25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1AA8D84-B369-7C47-85A1-7E251F62E3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968108751892684" TargetMode="External"/><Relationship Id="rId2" Type="http://schemas.openxmlformats.org/officeDocument/2006/relationships/hyperlink" Target="https://www.youtube.com/watch?v=JdG73UIDt1Q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GflkyN__n2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pingforchange.org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/>
              <a:t>Mobilità e sguardi incrociati a Trieste 2025</a:t>
            </a:r>
            <a:br>
              <a:rPr lang="it-IT" sz="3000"/>
            </a:br>
            <a:endParaRPr lang="it-IT" sz="3000"/>
          </a:p>
        </p:txBody>
      </p:sp>
      <p:sp>
        <p:nvSpPr>
          <p:cNvPr id="4" name="Rettangolo 3"/>
          <p:cNvSpPr/>
          <p:nvPr/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</a:pPr>
            <a:r>
              <a:rPr lang="it-IT" sz="1400" i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Gli altri non sono per noi altro che paesaggio</a:t>
            </a:r>
          </a:p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</a:pPr>
            <a:r>
              <a:rPr lang="it-IT" sz="1400" i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e, quasi sempre, il paesaggio invisibile</a:t>
            </a:r>
          </a:p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</a:pPr>
            <a:r>
              <a:rPr lang="it-IT" sz="1400" i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 una strada nota.</a:t>
            </a:r>
          </a:p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</a:pPr>
            <a:r>
              <a:rPr lang="it-IT"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Fernando Pessoa, 2000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Photo</a:t>
            </a:r>
            <a:r>
              <a:rPr lang="it-IT" dirty="0"/>
              <a:t> </a:t>
            </a:r>
            <a:r>
              <a:rPr lang="it-IT" dirty="0" err="1"/>
              <a:t>elicitation</a:t>
            </a:r>
            <a:r>
              <a:rPr lang="it-IT" dirty="0"/>
              <a:t> </a:t>
            </a:r>
            <a:r>
              <a:rPr lang="it-IT" dirty="0" err="1"/>
              <a:t>1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400" dirty="0">
                <a:latin typeface="Arial"/>
              </a:rPr>
              <a:t>Fasi di organizzazione per interviste con foto </a:t>
            </a:r>
            <a:r>
              <a:rPr lang="it-IT" sz="1400" dirty="0" err="1">
                <a:latin typeface="Arial"/>
              </a:rPr>
              <a:t>elicitazione</a:t>
            </a:r>
            <a:r>
              <a:rPr lang="it-IT" sz="1400" dirty="0">
                <a:latin typeface="Arial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it-IT" sz="1400" dirty="0">
              <a:latin typeface="Arial"/>
            </a:endParaRPr>
          </a:p>
          <a:p>
            <a:pPr>
              <a:spcBef>
                <a:spcPts val="0"/>
              </a:spcBef>
              <a:buAutoNum type="alphaUcParenR"/>
            </a:pPr>
            <a:r>
              <a:rPr lang="it-IT" sz="1400" dirty="0">
                <a:latin typeface="Arial"/>
              </a:rPr>
              <a:t>usare le foto per stimolare la discussione:</a:t>
            </a:r>
          </a:p>
          <a:p>
            <a:pPr>
              <a:spcBef>
                <a:spcPts val="0"/>
              </a:spcBef>
              <a:buAutoNum type="alphaUcParenR"/>
            </a:pPr>
            <a:endParaRPr lang="it-IT" sz="1400" dirty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scegliere il tipo di </a:t>
            </a:r>
            <a:r>
              <a:rPr lang="it-IT" sz="1400" dirty="0">
                <a:solidFill>
                  <a:srgbClr val="FF0000"/>
                </a:solidFill>
                <a:latin typeface="Arial"/>
              </a:rPr>
              <a:t>argomenti </a:t>
            </a:r>
            <a:r>
              <a:rPr lang="it-IT" sz="1400" dirty="0">
                <a:latin typeface="Arial"/>
              </a:rPr>
              <a:t>che si vogliono </a:t>
            </a:r>
            <a:r>
              <a:rPr lang="it-IT" sz="1400" dirty="0" err="1">
                <a:latin typeface="Arial"/>
              </a:rPr>
              <a:t>elicitare</a:t>
            </a:r>
            <a:r>
              <a:rPr lang="it-IT" sz="1400" dirty="0">
                <a:latin typeface="Arial"/>
              </a:rPr>
              <a:t> nel corso delle interviste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cercare </a:t>
            </a:r>
            <a:r>
              <a:rPr lang="it-IT" sz="1400" dirty="0">
                <a:solidFill>
                  <a:srgbClr val="FF0000"/>
                </a:solidFill>
                <a:latin typeface="Arial"/>
              </a:rPr>
              <a:t>immagini</a:t>
            </a:r>
            <a:r>
              <a:rPr lang="it-IT" sz="1400" dirty="0">
                <a:latin typeface="Arial"/>
              </a:rPr>
              <a:t>, video, foto relative ai problemi che si vogliono trattare e all’area 	interessata (ad esempio  vecchie foto, foto pubblicate su giornali o siti web, ecc.)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mostrare le foto selezionate agli intervistati e chiedere di scegliere le immagini preferite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a seconda delle immagini selezionate, si possono esplorare le percezioni, i sentimenti e i 	punti di vista degli intervistati utilizzando le tracce precedentemente predisposte 	per le interviste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registrare le </a:t>
            </a:r>
            <a:r>
              <a:rPr lang="it-IT" sz="1400" dirty="0">
                <a:solidFill>
                  <a:srgbClr val="FF0000"/>
                </a:solidFill>
                <a:latin typeface="Arial"/>
              </a:rPr>
              <a:t>interviste</a:t>
            </a:r>
            <a:r>
              <a:rPr lang="it-IT" sz="1400" dirty="0">
                <a:latin typeface="Arial"/>
              </a:rPr>
              <a:t> per le successive analisi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analizzare il materiale raccolto e elaborare possibili piste interpretative individuando i 	risultati emergenti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discutere le piste interpretative e i risultati emergenti con gli intervistati e includere i 	</a:t>
            </a:r>
            <a:r>
              <a:rPr lang="it-IT" sz="1400" dirty="0">
                <a:solidFill>
                  <a:srgbClr val="FF0000"/>
                </a:solidFill>
                <a:latin typeface="Arial"/>
              </a:rPr>
              <a:t>feedback </a:t>
            </a:r>
            <a:r>
              <a:rPr lang="it-IT" sz="1400" dirty="0">
                <a:latin typeface="Arial"/>
              </a:rPr>
              <a:t>nel report di ricerca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Photo</a:t>
            </a:r>
            <a:r>
              <a:rPr lang="it-IT" dirty="0"/>
              <a:t> </a:t>
            </a:r>
            <a:r>
              <a:rPr lang="it-IT" dirty="0" err="1"/>
              <a:t>elicitation</a:t>
            </a:r>
            <a:r>
              <a:rPr lang="it-IT" dirty="0"/>
              <a:t> </a:t>
            </a:r>
            <a:r>
              <a:rPr lang="it-IT" dirty="0" err="1"/>
              <a:t>2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1400" dirty="0" err="1">
                <a:latin typeface="Arial"/>
              </a:rPr>
              <a:t>B</a:t>
            </a:r>
            <a:r>
              <a:rPr lang="it-IT" sz="1400" dirty="0">
                <a:latin typeface="Arial"/>
              </a:rPr>
              <a:t>) usare le </a:t>
            </a:r>
            <a:r>
              <a:rPr lang="it-IT" sz="1400" dirty="0" err="1">
                <a:latin typeface="Arial"/>
              </a:rPr>
              <a:t>foto-elicitazione</a:t>
            </a:r>
            <a:r>
              <a:rPr lang="it-IT" sz="1400" dirty="0">
                <a:latin typeface="Arial"/>
              </a:rPr>
              <a:t> come tecnica di autoproduzione:</a:t>
            </a:r>
          </a:p>
          <a:p>
            <a:pPr>
              <a:spcBef>
                <a:spcPts val="0"/>
              </a:spcBef>
              <a:buNone/>
            </a:pPr>
            <a:endParaRPr lang="it-IT" sz="1400" dirty="0">
              <a:latin typeface="Arial"/>
            </a:endParaRPr>
          </a:p>
          <a:p>
            <a:pPr marL="0" indent="0">
              <a:spcBef>
                <a:spcPts val="0"/>
              </a:spcBef>
            </a:pPr>
            <a:r>
              <a:rPr lang="it-IT" sz="1200" dirty="0">
                <a:latin typeface="Arial"/>
              </a:rPr>
              <a:t> </a:t>
            </a:r>
            <a:r>
              <a:rPr lang="it-IT" sz="1400" dirty="0">
                <a:latin typeface="Arial"/>
              </a:rPr>
              <a:t>dotare gli intervistati di fotocamera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ad ogni intervistato si chiede di scattare un numero limitato di foto (da </a:t>
            </a:r>
            <a:r>
              <a:rPr lang="it-IT" sz="1400" dirty="0" err="1">
                <a:latin typeface="Arial"/>
              </a:rPr>
              <a:t>5</a:t>
            </a:r>
            <a:r>
              <a:rPr lang="it-IT" sz="1400" dirty="0">
                <a:latin typeface="Arial"/>
              </a:rPr>
              <a:t> a 10)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mappare su una carta i luoghi che vengono fotografati dagli informatori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assegnare un titolo alle foto e far spiegare le ragioni per cui un determinato luogo è stato fotografato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registrare le interviste e raccogliere copie delle foto per la successiva analisi</a:t>
            </a:r>
          </a:p>
          <a:p>
            <a:pPr marL="0" indent="0">
              <a:spcBef>
                <a:spcPts val="0"/>
              </a:spcBef>
            </a:pPr>
            <a:r>
              <a:rPr lang="it-IT" sz="1400" dirty="0">
                <a:latin typeface="Arial"/>
              </a:rPr>
              <a:t> discutere le piste interpretative e i risultati emergenti con gli intervistati e includere i feedback nel report di ricerca.</a:t>
            </a:r>
          </a:p>
          <a:p>
            <a:pPr marL="0" indent="0">
              <a:spcBef>
                <a:spcPts val="0"/>
              </a:spcBef>
              <a:buAutoNum type="alphaUcParenR"/>
            </a:pPr>
            <a:endParaRPr lang="it-IT" sz="1400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497106"/>
          </a:xfrm>
        </p:spPr>
        <p:txBody>
          <a:bodyPr/>
          <a:lstStyle/>
          <a:p>
            <a:r>
              <a:rPr lang="it-IT" sz="2000" dirty="0"/>
              <a:t>Utilizzare pratiche partecipative di ricerca azione in contesti a rischio di marginalità sociale </a:t>
            </a:r>
            <a:br>
              <a:rPr lang="it-IT" sz="2000" dirty="0"/>
            </a:br>
            <a:r>
              <a:rPr lang="it-IT" sz="2000" dirty="0"/>
              <a:t>per formatori di operatori sociali, insegnanti, educatori, volontari ecc.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891" y="2264486"/>
            <a:ext cx="7556313" cy="459351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promuovere la riflessività di cittadini/e, operatori sociali, educatori, insegnanti e volontari 	delle ONG e delle associazioni, in particolare in relazione ai </a:t>
            </a:r>
            <a:r>
              <a:rPr lang="it-IT" sz="1400" b="1" dirty="0">
                <a:latin typeface="Arial"/>
              </a:rPr>
              <a:t>contesti </a:t>
            </a:r>
            <a:r>
              <a:rPr lang="it-IT" sz="1400" dirty="0">
                <a:latin typeface="Arial"/>
              </a:rPr>
              <a:t>di 	integrazione/interazione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promuovere la consapevolezza del rapporto tra i processi di </a:t>
            </a:r>
            <a:r>
              <a:rPr lang="it-IT" sz="1400" b="1" dirty="0">
                <a:latin typeface="Arial"/>
              </a:rPr>
              <a:t>inclusione/esclusione</a:t>
            </a:r>
            <a:r>
              <a:rPr lang="it-IT" sz="1400" dirty="0">
                <a:latin typeface="Arial"/>
              </a:rPr>
              <a:t> 	sociale e gli </a:t>
            </a:r>
            <a:r>
              <a:rPr lang="it-IT" sz="1400" b="1" dirty="0">
                <a:latin typeface="Arial"/>
              </a:rPr>
              <a:t>spazi </a:t>
            </a:r>
            <a:r>
              <a:rPr lang="it-IT" sz="1400" dirty="0">
                <a:latin typeface="Arial"/>
              </a:rPr>
              <a:t>fisici in cui questi avvengono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formare cittadini e operatori sociali, educatori, insegnanti e volontari delle ONG e delle 	associazioni a metodologie che valorizzano la </a:t>
            </a:r>
            <a:r>
              <a:rPr lang="it-IT" sz="1400" b="1" dirty="0">
                <a:latin typeface="Arial"/>
              </a:rPr>
              <a:t>partecipazione </a:t>
            </a:r>
            <a:r>
              <a:rPr lang="it-IT" sz="1400" dirty="0">
                <a:latin typeface="Arial"/>
              </a:rPr>
              <a:t>della comunità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formare operatori sociali, educatori, insegnanti e volontari delle ONG e delle associazioni a 	metodologie per raccogliere dati non solo quantitativi a sostegno della 	</a:t>
            </a:r>
            <a:r>
              <a:rPr lang="it-IT" sz="1400" b="1" dirty="0">
                <a:latin typeface="Arial"/>
              </a:rPr>
              <a:t>progettazione </a:t>
            </a:r>
            <a:r>
              <a:rPr lang="it-IT" sz="1400" dirty="0">
                <a:latin typeface="Arial"/>
              </a:rPr>
              <a:t>sociale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formare operatori sociali, educatori, insegnanti e volontari delle ONG e delle associazioni 	all’uso di strumenti per facilitare scambio e </a:t>
            </a:r>
            <a:r>
              <a:rPr lang="it-IT" sz="1400" b="1" dirty="0">
                <a:latin typeface="Arial"/>
              </a:rPr>
              <a:t>interazione anche tra i gruppi che	parlano lingue diverse </a:t>
            </a:r>
            <a:r>
              <a:rPr lang="it-IT" sz="1400" dirty="0">
                <a:latin typeface="Arial"/>
              </a:rPr>
              <a:t>attraverso metodi visuali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istituire una banca di dati visuali sulle questioni sociali e sui </a:t>
            </a:r>
            <a:r>
              <a:rPr lang="it-IT" sz="1400" b="1" dirty="0">
                <a:latin typeface="Arial"/>
              </a:rPr>
              <a:t>cambiamenti </a:t>
            </a:r>
            <a:r>
              <a:rPr lang="it-IT" sz="1400" dirty="0">
                <a:latin typeface="Arial"/>
              </a:rPr>
              <a:t>sociali 	</a:t>
            </a:r>
            <a:r>
              <a:rPr lang="it-IT" sz="1400" dirty="0" err="1">
                <a:latin typeface="Arial"/>
              </a:rPr>
              <a:t>embedded</a:t>
            </a:r>
            <a:r>
              <a:rPr lang="it-IT" sz="1400" dirty="0">
                <a:latin typeface="Arial"/>
              </a:rPr>
              <a:t> 	nei contesti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passare da pratiche educative valide universalmente a pratiche legate ai contesti, in cui i 	</a:t>
            </a:r>
            <a:r>
              <a:rPr lang="it-IT" sz="1400" b="1" dirty="0">
                <a:latin typeface="Arial"/>
              </a:rPr>
              <a:t>processi educativi siano fortemente radicati nei luoghi</a:t>
            </a:r>
          </a:p>
          <a:p>
            <a:pPr marL="0">
              <a:spcBef>
                <a:spcPts val="0"/>
              </a:spcBef>
            </a:pPr>
            <a:r>
              <a:rPr lang="it-IT" sz="1400" dirty="0">
                <a:latin typeface="Arial"/>
              </a:rPr>
              <a:t>passare dalle teorie di cittadinanza e di inclusione sociale alle </a:t>
            </a:r>
            <a:r>
              <a:rPr lang="it-IT" sz="1400" b="1" dirty="0">
                <a:latin typeface="Arial"/>
              </a:rPr>
              <a:t>pratiche </a:t>
            </a:r>
            <a:r>
              <a:rPr lang="it-IT" sz="1400" dirty="0">
                <a:latin typeface="Arial"/>
              </a:rPr>
              <a:t>di cittadinanza e di 	inclusione sociale</a:t>
            </a:r>
          </a:p>
          <a:p>
            <a:pPr marL="0" indent="0">
              <a:spcBef>
                <a:spcPts val="0"/>
              </a:spcBef>
            </a:pPr>
            <a:endParaRPr lang="it-IT" sz="1400" dirty="0">
              <a:latin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endParaRPr lang="it-IT" sz="1400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497106"/>
          </a:xfrm>
        </p:spPr>
        <p:txBody>
          <a:bodyPr/>
          <a:lstStyle/>
          <a:p>
            <a:r>
              <a:rPr lang="it-IT" sz="2000" dirty="0"/>
              <a:t>Utilizzare pratiche partecipative di ricerca azione in contesti a rischio di marginalità sociale per decisori politici e amministratori locali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1681035"/>
            <a:ext cx="7556313" cy="45935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-IT" sz="1400" dirty="0"/>
              <a:t> </a:t>
            </a:r>
            <a:r>
              <a:rPr lang="it-IT" sz="1600" dirty="0">
                <a:latin typeface="Arial"/>
              </a:rPr>
              <a:t>essere consapevoli degli aspetti educativi relativi alle decisioni politiche, in 	particolare quelle relative alle attività di pianificazione urbana e 	inclusione sociale (</a:t>
            </a:r>
            <a:r>
              <a:rPr lang="it-IT" sz="1600" i="1" dirty="0">
                <a:latin typeface="Arial"/>
              </a:rPr>
              <a:t>public </a:t>
            </a:r>
            <a:r>
              <a:rPr lang="it-IT" sz="1600" i="1" dirty="0" err="1">
                <a:latin typeface="Arial"/>
              </a:rPr>
              <a:t>pedagogies</a:t>
            </a:r>
            <a:r>
              <a:rPr lang="it-IT" sz="1600" dirty="0">
                <a:latin typeface="Arial"/>
              </a:rPr>
              <a:t>)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facilitare la cooperazione con le ONG e le organizzazioni della società civile 	nella pianificazione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riconoscere e valorizzare il </a:t>
            </a:r>
            <a:r>
              <a:rPr lang="it-IT" sz="1600" b="1" i="1" dirty="0">
                <a:latin typeface="Arial"/>
              </a:rPr>
              <a:t>social </a:t>
            </a:r>
            <a:r>
              <a:rPr lang="it-IT" sz="1600" b="1" i="1" dirty="0" err="1">
                <a:latin typeface="Arial"/>
              </a:rPr>
              <a:t>learning</a:t>
            </a:r>
            <a:r>
              <a:rPr lang="it-IT" sz="1600" b="1" i="1" dirty="0">
                <a:latin typeface="Arial"/>
              </a:rPr>
              <a:t> </a:t>
            </a:r>
            <a:r>
              <a:rPr lang="it-IT" sz="1600" dirty="0">
                <a:latin typeface="Arial"/>
              </a:rPr>
              <a:t>incorporato nelle pratiche sociali 	locali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monitorare i cambiamenti sociali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facilitare lo scambio di informazioni e la creazione di reti tra autorità locali e 	organizzazioni della società civile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creare un canale di comunicazione e scambio di informazioni sfruttando le 	opportunità offerte dai mezzi visivi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facilitare la partecipazione di quei gruppi che normalmente non prendono parte 	a forum formali o occasioni ufficiali di consultazione pubblica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assicurare la trasparenza dei dati rilevanti per le decisioni sugli interventi 	pubblici in ambito sociale</a:t>
            </a:r>
          </a:p>
          <a:p>
            <a:pPr marL="0" indent="0">
              <a:spcBef>
                <a:spcPts val="0"/>
              </a:spcBef>
            </a:pPr>
            <a:r>
              <a:rPr lang="it-IT" sz="1600" dirty="0">
                <a:latin typeface="Arial"/>
              </a:rPr>
              <a:t> promuovere community building e </a:t>
            </a:r>
            <a:r>
              <a:rPr lang="it-IT" sz="1600" i="1" dirty="0" err="1">
                <a:latin typeface="Arial"/>
              </a:rPr>
              <a:t>ownership</a:t>
            </a:r>
            <a:r>
              <a:rPr lang="it-IT" sz="1600" i="1" dirty="0">
                <a:latin typeface="Arial"/>
              </a:rPr>
              <a:t> </a:t>
            </a:r>
            <a:r>
              <a:rPr lang="it-IT" sz="1600" dirty="0">
                <a:latin typeface="Arial"/>
              </a:rPr>
              <a:t>locale dei progetti di inclusione 	socia</a:t>
            </a:r>
            <a:r>
              <a:rPr lang="it-IT" sz="1400" dirty="0"/>
              <a:t>le</a:t>
            </a:r>
            <a:endParaRPr lang="it-IT" sz="1400" dirty="0">
              <a:latin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endParaRPr lang="it-IT" sz="1400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Cittadinanza attiva: </a:t>
            </a:r>
            <a:br>
              <a:rPr lang="it-IT" dirty="0"/>
            </a:br>
            <a:r>
              <a:rPr lang="it-IT" dirty="0"/>
              <a:t>apprendimenti informali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1805556"/>
            <a:ext cx="7556313" cy="43084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400" dirty="0"/>
              <a:t> </a:t>
            </a:r>
            <a:r>
              <a:rPr lang="it-IT" sz="1200" dirty="0">
                <a:latin typeface="Arial"/>
              </a:rPr>
              <a:t>definire l’area da indagare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individuare i soggetti interessati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definire il piano di attività di ricerca con le parti interessate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istituire un gruppo di lavoro composto da ricercatori, operatori sociali, educatori, cittadini interessati a partecipare direttamente all’attività di ricerca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discutere e definire in modo condiviso i significati attribuiti alle parole chiave (cittadinanza, partecipazione, </a:t>
            </a:r>
            <a:r>
              <a:rPr lang="it-IT" sz="1200" dirty="0" err="1">
                <a:latin typeface="Arial"/>
              </a:rPr>
              <a:t>formazione…</a:t>
            </a:r>
            <a:r>
              <a:rPr lang="it-IT" sz="1200" dirty="0">
                <a:latin typeface="Arial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confrontare i significati definiti a livello locale con gli indicatori ufficiali di cittadinanza e discutere analogie e differenze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definire una scheda di rilevazione e scegliere metodi e strumenti per osservare l’apprendimento informale della cittadinanza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formare il gruppo di lavoro su metodi e strumenti rafforzando la riflessività personale e professionale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raccogliere i dati utilizzando i diversi strumenti e metodi (interviste, foto </a:t>
            </a:r>
            <a:r>
              <a:rPr lang="it-IT" sz="1200" dirty="0" err="1">
                <a:latin typeface="Arial"/>
              </a:rPr>
              <a:t>elicitazione</a:t>
            </a:r>
            <a:r>
              <a:rPr lang="it-IT" sz="1200" dirty="0">
                <a:latin typeface="Arial"/>
              </a:rPr>
              <a:t>, focus </a:t>
            </a:r>
            <a:r>
              <a:rPr lang="it-IT" sz="1200" dirty="0" err="1">
                <a:latin typeface="Arial"/>
              </a:rPr>
              <a:t>group…</a:t>
            </a:r>
            <a:r>
              <a:rPr lang="it-IT" sz="1200" dirty="0">
                <a:latin typeface="Arial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analizzare i dati raccolti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discutere i risultati emergenti con le parti interessate e in incontri pubblici nell’area studiata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includere il feedback nella relazione finale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presentare i dati e le informazioni in incontri pubblici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200" dirty="0">
                <a:latin typeface="Arial"/>
              </a:rPr>
              <a:t> discutere con il gruppo di lavoro e le parti interessate il tipo di apprendimento acquisito durante il processo di ricerca e il suo significato in termini di cambiamento personale e sociale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Antropologia e cittadinanza attiva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Criticità: </a:t>
            </a:r>
          </a:p>
          <a:p>
            <a:pPr>
              <a:buFontTx/>
              <a:buChar char="-"/>
            </a:pPr>
            <a:r>
              <a:rPr lang="it-IT" dirty="0"/>
              <a:t>«perché e per chi» si fa ricerca?</a:t>
            </a:r>
          </a:p>
          <a:p>
            <a:pPr>
              <a:buFontTx/>
              <a:buChar char="-"/>
            </a:pPr>
            <a:r>
              <a:rPr lang="it-IT" dirty="0"/>
              <a:t>quali sono i </a:t>
            </a:r>
            <a:r>
              <a:rPr lang="it-IT" dirty="0" err="1"/>
              <a:t>saperi</a:t>
            </a:r>
            <a:r>
              <a:rPr lang="it-IT" dirty="0"/>
              <a:t> utili da sviluppare e per quali scopi?</a:t>
            </a:r>
          </a:p>
          <a:p>
            <a:pPr marL="0" indent="0" algn="ctr">
              <a:buNone/>
            </a:pPr>
            <a:r>
              <a:rPr lang="it-IT" dirty="0"/>
              <a:t>«Non è un’istanza etica a cui ci appelliamo, bensì critica» e riguarda il modo con cui la ricerca territoriale, spesso commissionata, consente a diversi soggetti di 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«prendere la parola sulla città» </a:t>
            </a:r>
            <a:r>
              <a:rPr lang="it-IT" dirty="0"/>
              <a:t>(Caniglia Rispoli - Signorelli 2008, pp. 16-17).</a:t>
            </a:r>
          </a:p>
        </p:txBody>
      </p:sp>
    </p:spTree>
    <p:extLst>
      <p:ext uri="{BB962C8B-B14F-4D97-AF65-F5344CB8AC3E}">
        <p14:creationId xmlns:p14="http://schemas.microsoft.com/office/powerpoint/2010/main" val="410175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citizenship</a:t>
            </a:r>
            <a:r>
              <a:rPr lang="it-IT" dirty="0"/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Incoraggiare la cittadinanza attiva intesa come partecipazione politica e </a:t>
            </a:r>
            <a:r>
              <a:rPr lang="it-IT" dirty="0" err="1"/>
              <a:t>inte</a:t>
            </a:r>
            <a:r>
              <a:rPr lang="it-IT" dirty="0"/>
              <a:t>(</a:t>
            </a:r>
            <a:r>
              <a:rPr lang="it-IT" dirty="0" err="1"/>
              <a:t>G</a:t>
            </a:r>
            <a:r>
              <a:rPr lang="it-IT" dirty="0"/>
              <a:t>)razione</a:t>
            </a:r>
          </a:p>
          <a:p>
            <a:r>
              <a:rPr lang="it-IT" dirty="0"/>
              <a:t>Sviluppare auto-riflessività personale e professionale e consapevolezza civica</a:t>
            </a:r>
          </a:p>
          <a:p>
            <a:r>
              <a:rPr lang="it-IT" dirty="0"/>
              <a:t>Costruire diverse condivisioni partecipate dello stesso luogo (comunità di pratiche)</a:t>
            </a:r>
          </a:p>
          <a:p>
            <a:r>
              <a:rPr lang="it-IT" dirty="0"/>
              <a:t>Favorire politica neo-territoriale con appartenenze locali e mobili: </a:t>
            </a:r>
            <a:r>
              <a:rPr lang="it-IT" i="1" dirty="0" err="1"/>
              <a:t>deep</a:t>
            </a:r>
            <a:r>
              <a:rPr lang="it-IT" i="1" dirty="0"/>
              <a:t> </a:t>
            </a:r>
            <a:r>
              <a:rPr lang="it-IT" i="1" dirty="0" err="1"/>
              <a:t>locality</a:t>
            </a: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/>
              <a:t>Metodologie incrociate</a:t>
            </a:r>
            <a:br>
              <a:rPr lang="it-IT" sz="2200"/>
            </a:br>
            <a:r>
              <a:rPr lang="it-IT" sz="2200"/>
              <a:t>per identità mobili su terreno comune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/>
          <a:p>
            <a:r>
              <a:rPr lang="it-IT" dirty="0"/>
              <a:t>Interviste (semi-strutturate e audio)</a:t>
            </a:r>
          </a:p>
          <a:p>
            <a:r>
              <a:rPr lang="it-IT" dirty="0"/>
              <a:t>Questionari</a:t>
            </a:r>
          </a:p>
          <a:p>
            <a:r>
              <a:rPr lang="it-IT" dirty="0"/>
              <a:t>Focus </a:t>
            </a:r>
            <a:r>
              <a:rPr lang="it-IT" dirty="0" err="1"/>
              <a:t>group</a:t>
            </a:r>
            <a:endParaRPr lang="it-IT" dirty="0"/>
          </a:p>
          <a:p>
            <a:r>
              <a:rPr lang="it-IT" dirty="0"/>
              <a:t>Osservazione partecipante</a:t>
            </a:r>
          </a:p>
          <a:p>
            <a:r>
              <a:rPr lang="it-IT" dirty="0"/>
              <a:t>Etnografia digitale</a:t>
            </a:r>
          </a:p>
          <a:p>
            <a:r>
              <a:rPr lang="it-IT" dirty="0"/>
              <a:t>Antropologia visiva (photo voice, photo </a:t>
            </a:r>
            <a:r>
              <a:rPr lang="it-IT" dirty="0" err="1"/>
              <a:t>elicitation</a:t>
            </a:r>
            <a:r>
              <a:rPr lang="it-IT" dirty="0"/>
              <a:t>)</a:t>
            </a:r>
          </a:p>
          <a:p>
            <a:r>
              <a:rPr lang="it-IT" dirty="0"/>
              <a:t>Social mapping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9C5ABAD-650B-002E-1083-0907FF498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555" y="4143704"/>
            <a:ext cx="3255264" cy="2392363"/>
          </a:xfrm>
        </p:spPr>
        <p:txBody>
          <a:bodyPr/>
          <a:lstStyle/>
          <a:p>
            <a:r>
              <a:rPr lang="en-US" dirty="0">
                <a:hlinkClick r:id="rId2"/>
              </a:rPr>
              <a:t>Turismo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Migranti</a:t>
            </a:r>
            <a:endParaRPr lang="en-US" dirty="0"/>
          </a:p>
          <a:p>
            <a:endParaRPr lang="en-US" dirty="0"/>
          </a:p>
          <a:p>
            <a:r>
              <a:rPr lang="en-US">
                <a:hlinkClick r:id="rId4"/>
              </a:rPr>
              <a:t>Crociere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Metodologie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8857" y="1572769"/>
            <a:ext cx="4395930" cy="4721596"/>
          </a:xfrm>
        </p:spPr>
        <p:txBody>
          <a:bodyPr/>
          <a:lstStyle/>
          <a:p>
            <a:r>
              <a:rPr lang="it-IT" dirty="0"/>
              <a:t>Osservazione partecipante</a:t>
            </a:r>
          </a:p>
          <a:p>
            <a:r>
              <a:rPr lang="it-IT" dirty="0"/>
              <a:t>Interviste </a:t>
            </a:r>
          </a:p>
          <a:p>
            <a:r>
              <a:rPr lang="it-IT" dirty="0"/>
              <a:t>Indagine fotografica</a:t>
            </a:r>
          </a:p>
          <a:p>
            <a:r>
              <a:rPr lang="it-IT" dirty="0"/>
              <a:t>Social </a:t>
            </a:r>
            <a:r>
              <a:rPr lang="it-IT" dirty="0" err="1"/>
              <a:t>mapping</a:t>
            </a:r>
            <a:r>
              <a:rPr lang="it-IT" dirty="0"/>
              <a:t> </a:t>
            </a:r>
          </a:p>
          <a:p>
            <a:pPr marL="800100" lvl="2" indent="-342900">
              <a:buAutoNum type="arabicParenR"/>
            </a:pPr>
            <a:r>
              <a:rPr lang="it-IT" dirty="0"/>
              <a:t>Luoghi di interazione</a:t>
            </a:r>
          </a:p>
          <a:p>
            <a:pPr marL="800100" lvl="2" indent="-342900">
              <a:buAutoNum type="arabicParenR"/>
            </a:pPr>
            <a:r>
              <a:rPr lang="it-IT" dirty="0"/>
              <a:t>Luoghi ‘critici’ </a:t>
            </a:r>
          </a:p>
          <a:p>
            <a:pPr marL="800100" lvl="2" indent="-342900">
              <a:buAutoNum type="arabicParenR"/>
            </a:pPr>
            <a:r>
              <a:rPr lang="it-IT" dirty="0"/>
              <a:t>Luoghi di condivisione (ristorazione, cibo, servizi, socialità) </a:t>
            </a:r>
          </a:p>
          <a:p>
            <a:pPr marL="800100" lvl="2" indent="-342900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19EF32-C219-7B86-B58E-3BE15C13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66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87EF3CA-F401-8217-9A9B-D5B16D706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4" y="-904436"/>
            <a:ext cx="8744607" cy="7664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 mapping </a:t>
            </a:r>
            <a:br>
              <a:rPr lang="it-IT" dirty="0"/>
            </a:br>
            <a:r>
              <a:rPr lang="it-IT" sz="1800" dirty="0">
                <a:hlinkClick r:id="rId2"/>
              </a:rPr>
              <a:t>mapping 4 change</a:t>
            </a:r>
            <a:endParaRPr 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Usi e visioni dello spazio comune (genere, generazione, funzioni, orari, finalità ecc.)</a:t>
            </a:r>
          </a:p>
          <a:p>
            <a:r>
              <a:rPr lang="it-IT" dirty="0"/>
              <a:t>Mappe cognitive incorporate</a:t>
            </a:r>
          </a:p>
          <a:p>
            <a:r>
              <a:rPr lang="it-IT" dirty="0"/>
              <a:t>Responsabilizzazione, cittadinanza e partecipazione. </a:t>
            </a:r>
            <a:r>
              <a:rPr lang="it-IT" dirty="0" err="1"/>
              <a:t>Agency</a:t>
            </a:r>
            <a:endParaRPr lang="it-IT" dirty="0"/>
          </a:p>
          <a:p>
            <a:r>
              <a:rPr lang="it-IT" dirty="0"/>
              <a:t>Categorie: </a:t>
            </a:r>
          </a:p>
          <a:p>
            <a:pPr lvl="2"/>
            <a:r>
              <a:rPr lang="it-IT" dirty="0"/>
              <a:t>A. luoghi di arrivo/partenza/frequentazione</a:t>
            </a:r>
          </a:p>
          <a:p>
            <a:pPr lvl="2"/>
            <a:r>
              <a:rPr lang="it-IT" dirty="0"/>
              <a:t>B. Hot Points</a:t>
            </a:r>
          </a:p>
          <a:p>
            <a:pPr lvl="2"/>
            <a:r>
              <a:rPr lang="it-IT" dirty="0"/>
              <a:t>C. mi piace </a:t>
            </a:r>
            <a:r>
              <a:rPr lang="it-IT" dirty="0">
                <a:sym typeface="Wingdings"/>
              </a:rPr>
              <a:t> </a:t>
            </a:r>
          </a:p>
          <a:p>
            <a:pPr lvl="3"/>
            <a:r>
              <a:rPr lang="it-IT" dirty="0">
                <a:sym typeface="Wingdings"/>
              </a:rPr>
              <a:t>Non mi piace </a:t>
            </a:r>
          </a:p>
          <a:p>
            <a:pPr lvl="3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 mapping per: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Luoghi come CAMPI dove si costruiscono le cittadinanze (public </a:t>
            </a:r>
            <a:r>
              <a:rPr lang="it-IT" dirty="0" err="1"/>
              <a:t>pedagogy</a:t>
            </a:r>
            <a:r>
              <a:rPr lang="it-IT" dirty="0"/>
              <a:t> &amp; social </a:t>
            </a:r>
            <a:r>
              <a:rPr lang="it-IT" dirty="0" err="1"/>
              <a:t>learning</a:t>
            </a:r>
            <a:r>
              <a:rPr lang="it-IT" dirty="0"/>
              <a:t>) :</a:t>
            </a:r>
          </a:p>
          <a:p>
            <a:r>
              <a:rPr lang="it-IT" dirty="0"/>
              <a:t>carta del territorio che non solo lo visualizza, ma facilita il cambiamento e la partecipazione attiva dei cittadini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Servizi come ARENE di negoziazione (tecnologie sociali): </a:t>
            </a:r>
          </a:p>
          <a:p>
            <a:r>
              <a:rPr lang="it-IT" dirty="0"/>
              <a:t>rilevare i problemi e individuare i cambiamenti necessari per risolverli</a:t>
            </a:r>
          </a:p>
          <a:p>
            <a:r>
              <a:rPr lang="it-IT" dirty="0"/>
              <a:t>mettere in luce i conflitti e le ineguaglianze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Steps</a:t>
            </a:r>
            <a:r>
              <a:rPr lang="it-IT" dirty="0"/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identificare in modo partecipativo gli </a:t>
            </a:r>
            <a:r>
              <a:rPr lang="it-IT" dirty="0">
                <a:solidFill>
                  <a:srgbClr val="FF0000"/>
                </a:solidFill>
              </a:rPr>
              <a:t>aspetti </a:t>
            </a:r>
            <a:r>
              <a:rPr lang="it-IT" dirty="0"/>
              <a:t>da mappare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individuare in modo partecipativo il </a:t>
            </a:r>
            <a:r>
              <a:rPr lang="it-IT" dirty="0">
                <a:solidFill>
                  <a:srgbClr val="FF0000"/>
                </a:solidFill>
              </a:rPr>
              <a:t>territorio </a:t>
            </a:r>
            <a:r>
              <a:rPr lang="it-IT" dirty="0"/>
              <a:t>da mappare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formare il gruppo sulle metodologie di mappatura di comunità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scegliere la tipologia di mappa che si vuole utilizzare (cartacea,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	</a:t>
            </a:r>
            <a:r>
              <a:rPr lang="it-IT" dirty="0" err="1"/>
              <a:t>digitale…</a:t>
            </a:r>
            <a:r>
              <a:rPr lang="it-IT" dirty="0"/>
              <a:t>) e prepararla per la zona che si vuole mappare nella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scala adeguata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scegliere il tipo di dati da raccogliere (priorità comunitarie,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	informazioni riguardo a problemi </a:t>
            </a:r>
            <a:r>
              <a:rPr lang="it-IT" dirty="0" err="1"/>
              <a:t>specifici…</a:t>
            </a:r>
            <a:r>
              <a:rPr lang="it-IT" dirty="0"/>
              <a:t>)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formare il gruppo sugli specifici metodi da utilizzare per la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	mappatura identificata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raccogliere i dati sulle mappe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analizzare i dati e discutere i risultati emersi dalla mappatura</a:t>
            </a:r>
          </a:p>
          <a:p>
            <a:pPr marL="140400" indent="0">
              <a:lnSpc>
                <a:spcPct val="120000"/>
              </a:lnSpc>
              <a:spcBef>
                <a:spcPts val="0"/>
              </a:spcBef>
            </a:pPr>
            <a:r>
              <a:rPr lang="it-IT" dirty="0"/>
              <a:t> presentare i dati e le informazioni all’intera comunità e ai decisori politici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Fotografare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Foto- </a:t>
            </a:r>
            <a:r>
              <a:rPr lang="it-IT" dirty="0" err="1"/>
              <a:t>elicitazione</a:t>
            </a:r>
            <a:r>
              <a:rPr lang="it-IT" dirty="0"/>
              <a:t> per stimolare domande e dialogo:</a:t>
            </a:r>
          </a:p>
          <a:p>
            <a:r>
              <a:rPr lang="it-IT" dirty="0"/>
              <a:t>Ci sono punti di incontro? centri di riferimento sociale e/o spaziale? Conflitto? separazione? Integrazione?</a:t>
            </a:r>
          </a:p>
          <a:p>
            <a:r>
              <a:rPr lang="it-IT" dirty="0"/>
              <a:t>Segni e simboli, linguaggio visuale e poli-</a:t>
            </a:r>
            <a:r>
              <a:rPr lang="it-IT" dirty="0" err="1"/>
              <a:t>linguismo</a:t>
            </a:r>
            <a:endParaRPr lang="it-IT" dirty="0"/>
          </a:p>
          <a:p>
            <a:r>
              <a:rPr lang="it-IT" dirty="0"/>
              <a:t>Spazi di intersezione fra documentazione e arte:</a:t>
            </a:r>
          </a:p>
          <a:p>
            <a:pPr lvl="2"/>
            <a:r>
              <a:rPr lang="it-IT" dirty="0"/>
              <a:t>Giardini pubblici</a:t>
            </a:r>
          </a:p>
          <a:p>
            <a:pPr lvl="2"/>
            <a:r>
              <a:rPr lang="it-IT" dirty="0"/>
              <a:t>Terzo paesaggio</a:t>
            </a:r>
          </a:p>
          <a:p>
            <a:pPr lvl="2"/>
            <a:r>
              <a:rPr lang="it-IT" dirty="0"/>
              <a:t>Lingue </a:t>
            </a:r>
          </a:p>
          <a:p>
            <a:pPr lvl="2"/>
            <a:r>
              <a:rPr lang="it-IT" dirty="0"/>
              <a:t>Consumi</a:t>
            </a:r>
          </a:p>
          <a:p>
            <a:pPr lvl="2"/>
            <a:r>
              <a:rPr lang="it-IT" dirty="0"/>
              <a:t>Associazionismo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taggio">
  <a:themeElements>
    <a:clrScheme name="Vantaggio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Vantaggio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1079</TotalTime>
  <Words>1403</Words>
  <Application>Microsoft Macintosh PowerPoint</Application>
  <PresentationFormat>Presentazione su schermo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Rockwell</vt:lpstr>
      <vt:lpstr>Wingdings</vt:lpstr>
      <vt:lpstr>Vantaggio</vt:lpstr>
      <vt:lpstr>Mobilità e sguardi incrociati a Trieste 2025 </vt:lpstr>
      <vt:lpstr>Metodologie incrociate per identità mobili su terreno comune</vt:lpstr>
      <vt:lpstr>Metodologie  </vt:lpstr>
      <vt:lpstr>Presentazione standard di PowerPoint</vt:lpstr>
      <vt:lpstr>Presentazione standard di PowerPoint</vt:lpstr>
      <vt:lpstr>Social mapping  mapping 4 change</vt:lpstr>
      <vt:lpstr>Social mapping per:</vt:lpstr>
      <vt:lpstr>Steps:</vt:lpstr>
      <vt:lpstr>Fotografare</vt:lpstr>
      <vt:lpstr>Photo elicitation 1.</vt:lpstr>
      <vt:lpstr>Photo elicitation 2.</vt:lpstr>
      <vt:lpstr>Utilizzare pratiche partecipative di ricerca azione in contesti a rischio di marginalità sociale  per formatori di operatori sociali, insegnanti, educatori, volontari ecc. </vt:lpstr>
      <vt:lpstr>Utilizzare pratiche partecipative di ricerca azione in contesti a rischio di marginalità sociale per decisori politici e amministratori locali </vt:lpstr>
      <vt:lpstr>Cittadinanza attiva:  apprendimenti informali</vt:lpstr>
      <vt:lpstr>Antropologia e cittadinanza attiva</vt:lpstr>
      <vt:lpstr>Risultati active citizenship: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Destini incrociati</dc:title>
  <dc:creator>roberta altin</dc:creator>
  <cp:lastModifiedBy>ALTIN ROBERTA</cp:lastModifiedBy>
  <cp:revision>44</cp:revision>
  <dcterms:created xsi:type="dcterms:W3CDTF">2014-12-12T07:00:36Z</dcterms:created>
  <dcterms:modified xsi:type="dcterms:W3CDTF">2025-05-05T14:34:18Z</dcterms:modified>
</cp:coreProperties>
</file>