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1" r:id="rId3"/>
    <p:sldId id="334" r:id="rId4"/>
    <p:sldId id="257" r:id="rId5"/>
    <p:sldId id="335" r:id="rId6"/>
    <p:sldId id="336" r:id="rId7"/>
    <p:sldId id="337" r:id="rId8"/>
    <p:sldId id="338" r:id="rId9"/>
    <p:sldId id="351" r:id="rId10"/>
    <p:sldId id="352" r:id="rId11"/>
    <p:sldId id="376" r:id="rId12"/>
    <p:sldId id="354" r:id="rId13"/>
    <p:sldId id="353" r:id="rId14"/>
    <p:sldId id="355" r:id="rId15"/>
    <p:sldId id="374" r:id="rId16"/>
    <p:sldId id="392" r:id="rId17"/>
    <p:sldId id="377" r:id="rId18"/>
    <p:sldId id="393" r:id="rId19"/>
    <p:sldId id="394" r:id="rId20"/>
    <p:sldId id="395" r:id="rId21"/>
    <p:sldId id="396" r:id="rId22"/>
    <p:sldId id="287" r:id="rId23"/>
    <p:sldId id="288" r:id="rId24"/>
    <p:sldId id="289" r:id="rId25"/>
    <p:sldId id="290" r:id="rId26"/>
    <p:sldId id="397" r:id="rId27"/>
    <p:sldId id="398" r:id="rId28"/>
    <p:sldId id="399" r:id="rId29"/>
    <p:sldId id="400" r:id="rId30"/>
    <p:sldId id="402" r:id="rId31"/>
    <p:sldId id="403" r:id="rId32"/>
    <p:sldId id="404" r:id="rId33"/>
    <p:sldId id="405" r:id="rId34"/>
    <p:sldId id="406" r:id="rId35"/>
    <p:sldId id="407" r:id="rId36"/>
    <p:sldId id="316" r:id="rId37"/>
    <p:sldId id="317" r:id="rId38"/>
    <p:sldId id="301" r:id="rId39"/>
    <p:sldId id="302" r:id="rId40"/>
    <p:sldId id="303" r:id="rId41"/>
    <p:sldId id="304" r:id="rId42"/>
    <p:sldId id="305" r:id="rId43"/>
    <p:sldId id="306" r:id="rId44"/>
    <p:sldId id="307"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varScale="1">
        <p:scale>
          <a:sx n="94" d="100"/>
          <a:sy n="94" d="100"/>
        </p:scale>
        <p:origin x="60"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B0A8C-2822-4059-ACF8-0210A3AE7D3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9F3E050-0AAD-4F9B-8330-FECAAB032B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8FA07B8-6159-4905-A6C8-9AA62A9376B2}"/>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5" name="Segnaposto piè di pagina 4">
            <a:extLst>
              <a:ext uri="{FF2B5EF4-FFF2-40B4-BE49-F238E27FC236}">
                <a16:creationId xmlns:a16="http://schemas.microsoft.com/office/drawing/2014/main" id="{F207E087-F2E2-4EAD-BB26-0D4B250A92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B10CDD-5A15-4ECD-966D-34846B6A6E1F}"/>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100674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4E6A2-9C32-467E-8B9E-897C286DEC4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A879144-1B68-4463-A503-8A5DE46F90F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AC300B-EF01-468A-B36B-7895E9FB8519}"/>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5" name="Segnaposto piè di pagina 4">
            <a:extLst>
              <a:ext uri="{FF2B5EF4-FFF2-40B4-BE49-F238E27FC236}">
                <a16:creationId xmlns:a16="http://schemas.microsoft.com/office/drawing/2014/main" id="{8C7521EA-28D5-4F29-821A-478890ED68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C79AF1-DADB-45FA-9A18-38D107A0BBAA}"/>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396010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C7E2557-768D-4823-A6B2-2BCA583BE64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818F183-9429-4FC8-BADD-B1748175DD9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582D80-ABFE-494E-B01A-05AB9307C704}"/>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5" name="Segnaposto piè di pagina 4">
            <a:extLst>
              <a:ext uri="{FF2B5EF4-FFF2-40B4-BE49-F238E27FC236}">
                <a16:creationId xmlns:a16="http://schemas.microsoft.com/office/drawing/2014/main" id="{324B71B9-9B70-44CD-881D-B227C65984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4A3253-F3C7-4F7B-B8FB-5000E86E9379}"/>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12141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FDAE3-E25F-4EFF-982D-CC187D2CD17A}"/>
              </a:ext>
            </a:extLst>
          </p:cNvPr>
          <p:cNvSpPr>
            <a:spLocks noGrp="1"/>
          </p:cNvSpPr>
          <p:nvPr>
            <p:ph type="title"/>
          </p:nvPr>
        </p:nvSpPr>
        <p:spPr>
          <a:xfrm>
            <a:off x="914400" y="609600"/>
            <a:ext cx="10363200" cy="11430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926C169-C67A-4545-9F19-B148B400E712}"/>
              </a:ext>
            </a:extLst>
          </p:cNvPr>
          <p:cNvSpPr>
            <a:spLocks noGrp="1"/>
          </p:cNvSpPr>
          <p:nvPr>
            <p:ph type="body" sz="half" idx="1"/>
          </p:nvPr>
        </p:nvSpPr>
        <p:spPr>
          <a:xfrm>
            <a:off x="914400" y="1981200"/>
            <a:ext cx="5080000"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a:extLst>
              <a:ext uri="{FF2B5EF4-FFF2-40B4-BE49-F238E27FC236}">
                <a16:creationId xmlns:a16="http://schemas.microsoft.com/office/drawing/2014/main" id="{33DE3D7E-8D0E-4F69-A06C-88EB9AD82714}"/>
              </a:ext>
            </a:extLst>
          </p:cNvPr>
          <p:cNvSpPr>
            <a:spLocks noGrp="1"/>
          </p:cNvSpPr>
          <p:nvPr>
            <p:ph type="chart" sz="half" idx="2"/>
          </p:nvPr>
        </p:nvSpPr>
        <p:spPr>
          <a:xfrm>
            <a:off x="6197600" y="1981200"/>
            <a:ext cx="5080000" cy="4114800"/>
          </a:xfrm>
        </p:spPr>
        <p:txBody>
          <a:bodyPr/>
          <a:lstStyle/>
          <a:p>
            <a:endParaRPr lang="it-IT"/>
          </a:p>
        </p:txBody>
      </p:sp>
      <p:sp>
        <p:nvSpPr>
          <p:cNvPr id="5" name="Segnaposto piè di pagina 4">
            <a:extLst>
              <a:ext uri="{FF2B5EF4-FFF2-40B4-BE49-F238E27FC236}">
                <a16:creationId xmlns:a16="http://schemas.microsoft.com/office/drawing/2014/main" id="{210BECC3-299F-4F99-BB26-BAF7ED645ACB}"/>
              </a:ext>
            </a:extLst>
          </p:cNvPr>
          <p:cNvSpPr>
            <a:spLocks noGrp="1"/>
          </p:cNvSpPr>
          <p:nvPr>
            <p:ph type="ftr" sz="quarter" idx="10"/>
          </p:nvPr>
        </p:nvSpPr>
        <p:spPr>
          <a:xfrm>
            <a:off x="3556000" y="6248400"/>
            <a:ext cx="5181600" cy="457200"/>
          </a:xfrm>
        </p:spPr>
        <p:txBody>
          <a:bodyPr/>
          <a:lstStyle>
            <a:lvl1pPr>
              <a:defRPr/>
            </a:lvl1pPr>
          </a:lstStyle>
          <a:p>
            <a:r>
              <a:rPr lang="it-IT" altLang="it-IT"/>
              <a:t>Sloman, Elementi di economia, Il Mulino, 2004</a:t>
            </a:r>
            <a:br>
              <a:rPr lang="it-IT" altLang="it-IT"/>
            </a:br>
            <a:r>
              <a:rPr lang="it-IT" altLang="it-IT"/>
              <a:t>Capitolo 11</a:t>
            </a:r>
          </a:p>
        </p:txBody>
      </p:sp>
    </p:spTree>
    <p:extLst>
      <p:ext uri="{BB962C8B-B14F-4D97-AF65-F5344CB8AC3E}">
        <p14:creationId xmlns:p14="http://schemas.microsoft.com/office/powerpoint/2010/main" val="414620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00EC80-82B5-43D6-BA50-7DF846E1A4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EC79F6-883A-42E9-A68B-22ACCB54035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9DD8E8-82C0-4889-8115-BC8050385F1A}"/>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5" name="Segnaposto piè di pagina 4">
            <a:extLst>
              <a:ext uri="{FF2B5EF4-FFF2-40B4-BE49-F238E27FC236}">
                <a16:creationId xmlns:a16="http://schemas.microsoft.com/office/drawing/2014/main" id="{C69170DB-98FB-4794-A721-837D2DB58E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B83879-3953-4CDE-B247-E69E063DD61F}"/>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396160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1C378-62CC-4240-A256-772D300E46B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F1788DB-F36D-44D3-8AB4-A1B90071D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BD4BD2CF-F91A-4318-82E5-A10C04950301}"/>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5" name="Segnaposto piè di pagina 4">
            <a:extLst>
              <a:ext uri="{FF2B5EF4-FFF2-40B4-BE49-F238E27FC236}">
                <a16:creationId xmlns:a16="http://schemas.microsoft.com/office/drawing/2014/main" id="{5C1868A6-113A-47EE-BFE2-0B82BAFFC1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9947D3-FCB7-4A91-9DBD-632F6973437F}"/>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23958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77AD1E-740D-4F37-8F09-0F77CC251E3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ED00C4-2D8D-4622-8743-70FC39F3AE3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88B1D07-A7AD-4666-BF65-73149095C7D2}"/>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91350AE-F599-422E-8F38-2F2AB8525236}"/>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6" name="Segnaposto piè di pagina 5">
            <a:extLst>
              <a:ext uri="{FF2B5EF4-FFF2-40B4-BE49-F238E27FC236}">
                <a16:creationId xmlns:a16="http://schemas.microsoft.com/office/drawing/2014/main" id="{BD55BCCD-7A02-4FA8-9116-D53C1D284D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ED09D21-29C6-4CD3-AB9B-1FD7D2792820}"/>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357745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CF345D-D014-44F7-B01A-772D6F72F2D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2668FA-03FA-48B0-86FB-554D64FB1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82EE08B1-269D-42BF-8A0A-0CA882F6B89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702901C-26E5-4F9A-9836-6964EB1210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646CE11-47A3-42CE-8A29-5082A979FC5E}"/>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4E6CCDE-8E23-4883-ABF3-989A24A2F745}"/>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8" name="Segnaposto piè di pagina 7">
            <a:extLst>
              <a:ext uri="{FF2B5EF4-FFF2-40B4-BE49-F238E27FC236}">
                <a16:creationId xmlns:a16="http://schemas.microsoft.com/office/drawing/2014/main" id="{668EE4E9-DBC3-4660-8552-EBE473D6F55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4D15CA4-B7F2-4211-B37D-EAC6A29FD133}"/>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417026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B93F8-7EB2-4CD1-AA42-F1508318CC5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4C6EE64-E4D2-4DB9-BFC4-0300B20AC16B}"/>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4" name="Segnaposto piè di pagina 3">
            <a:extLst>
              <a:ext uri="{FF2B5EF4-FFF2-40B4-BE49-F238E27FC236}">
                <a16:creationId xmlns:a16="http://schemas.microsoft.com/office/drawing/2014/main" id="{E6D79424-55F1-456A-971A-7D16ABDC438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7932489-A6DE-4316-88F6-47BFA4145EBB}"/>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252059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BF3806F-FDD4-43DA-AE2B-0F9F9F985B18}"/>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3" name="Segnaposto piè di pagina 2">
            <a:extLst>
              <a:ext uri="{FF2B5EF4-FFF2-40B4-BE49-F238E27FC236}">
                <a16:creationId xmlns:a16="http://schemas.microsoft.com/office/drawing/2014/main" id="{52146A50-C225-44B8-BF02-BED0192E6B8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79E1EAA-2513-4720-915B-311D048CAD3D}"/>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221224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7E959-DC8E-4AD1-BC9F-0278E2EB8AE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AB51FD-1B01-4006-91CD-B495BC9A9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74EFED2-8D8A-4AEF-A732-944EA9AE8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F745A5C-A9A3-49BA-98E0-A1AF8719A67D}"/>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6" name="Segnaposto piè di pagina 5">
            <a:extLst>
              <a:ext uri="{FF2B5EF4-FFF2-40B4-BE49-F238E27FC236}">
                <a16:creationId xmlns:a16="http://schemas.microsoft.com/office/drawing/2014/main" id="{92C45FDA-DC2C-4076-B8F3-29242EB8A4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9386564-62E3-4D5A-AEF4-C4ACC5A97B59}"/>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393495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F9AB2E-E50B-416F-97B7-B757C18BB8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918CE26-C474-4A3A-B41D-41DF78017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1C38224-A6F6-468A-B075-F5645C464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667C726-4270-4B33-9BF3-BF70914929D0}"/>
              </a:ext>
            </a:extLst>
          </p:cNvPr>
          <p:cNvSpPr>
            <a:spLocks noGrp="1"/>
          </p:cNvSpPr>
          <p:nvPr>
            <p:ph type="dt" sz="half" idx="10"/>
          </p:nvPr>
        </p:nvSpPr>
        <p:spPr/>
        <p:txBody>
          <a:bodyPr/>
          <a:lstStyle/>
          <a:p>
            <a:fld id="{5BE73620-3461-4DCC-B25A-3F34F9EF06CB}" type="datetimeFigureOut">
              <a:rPr lang="it-IT" smtClean="0"/>
              <a:t>07/05/2025</a:t>
            </a:fld>
            <a:endParaRPr lang="it-IT"/>
          </a:p>
        </p:txBody>
      </p:sp>
      <p:sp>
        <p:nvSpPr>
          <p:cNvPr id="6" name="Segnaposto piè di pagina 5">
            <a:extLst>
              <a:ext uri="{FF2B5EF4-FFF2-40B4-BE49-F238E27FC236}">
                <a16:creationId xmlns:a16="http://schemas.microsoft.com/office/drawing/2014/main" id="{636790B0-3AF4-46C6-B131-293C877E208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8E135F-6A85-4EB3-993F-4F7B29901E70}"/>
              </a:ext>
            </a:extLst>
          </p:cNvPr>
          <p:cNvSpPr>
            <a:spLocks noGrp="1"/>
          </p:cNvSpPr>
          <p:nvPr>
            <p:ph type="sldNum" sz="quarter" idx="12"/>
          </p:nvPr>
        </p:nvSpPr>
        <p:spPr/>
        <p:txBody>
          <a:bodyPr/>
          <a:lstStyle/>
          <a:p>
            <a:fld id="{5A2DD2C8-9FE3-4649-91E0-74F0404875F9}" type="slidenum">
              <a:rPr lang="it-IT" smtClean="0"/>
              <a:t>‹N›</a:t>
            </a:fld>
            <a:endParaRPr lang="it-IT"/>
          </a:p>
        </p:txBody>
      </p:sp>
    </p:spTree>
    <p:extLst>
      <p:ext uri="{BB962C8B-B14F-4D97-AF65-F5344CB8AC3E}">
        <p14:creationId xmlns:p14="http://schemas.microsoft.com/office/powerpoint/2010/main" val="426197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C950553-BE57-4802-B27F-F16BAD892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BE6506-945F-404C-B10A-C14369D8C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60E78D-FF92-47D8-9F61-6CA617791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73620-3461-4DCC-B25A-3F34F9EF06CB}" type="datetimeFigureOut">
              <a:rPr lang="it-IT" smtClean="0"/>
              <a:t>07/05/2025</a:t>
            </a:fld>
            <a:endParaRPr lang="it-IT"/>
          </a:p>
        </p:txBody>
      </p:sp>
      <p:sp>
        <p:nvSpPr>
          <p:cNvPr id="5" name="Segnaposto piè di pagina 4">
            <a:extLst>
              <a:ext uri="{FF2B5EF4-FFF2-40B4-BE49-F238E27FC236}">
                <a16:creationId xmlns:a16="http://schemas.microsoft.com/office/drawing/2014/main" id="{9C23BCC2-1DB4-40BC-9A31-402D9C451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6999F03-419B-4BA9-93E5-A565A864B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DD2C8-9FE3-4649-91E0-74F0404875F9}" type="slidenum">
              <a:rPr lang="it-IT" smtClean="0"/>
              <a:t>‹N›</a:t>
            </a:fld>
            <a:endParaRPr lang="it-IT"/>
          </a:p>
        </p:txBody>
      </p:sp>
    </p:spTree>
    <p:extLst>
      <p:ext uri="{BB962C8B-B14F-4D97-AF65-F5344CB8AC3E}">
        <p14:creationId xmlns:p14="http://schemas.microsoft.com/office/powerpoint/2010/main" val="3358988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udgetlab.yale.edu/research/where-we-stand-fiscal-economic-and-distributional-effects-all-us-tariffs-enacted-2025-through-april#:~:text=The%20average%20effective%20US%20tariff,loss%20of%20%243%2C800%20in%202024%24."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wto.org/english/res_e/booksp_e/trade_outlook25_e.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ce.it/it/sites/default/files/inline-files/Rapporto%20Ice%202016%20-%20Felettigh%20%E2%80%93%20Oddo.pdf"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mf.org/en/News/Articles/2015/09/28/04/53/sp02230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BB1001-C0D8-4C7C-A50E-AC6D1709D202}"/>
              </a:ext>
            </a:extLst>
          </p:cNvPr>
          <p:cNvSpPr>
            <a:spLocks noGrp="1"/>
          </p:cNvSpPr>
          <p:nvPr>
            <p:ph type="ctrTitle"/>
          </p:nvPr>
        </p:nvSpPr>
        <p:spPr/>
        <p:txBody>
          <a:bodyPr/>
          <a:lstStyle/>
          <a:p>
            <a:r>
              <a:rPr lang="it-IT" dirty="0"/>
              <a:t>Globalizzazione-</a:t>
            </a:r>
            <a:r>
              <a:rPr lang="it-IT" dirty="0" err="1"/>
              <a:t>slowbalization</a:t>
            </a:r>
            <a:endParaRPr lang="it-IT" dirty="0"/>
          </a:p>
        </p:txBody>
      </p:sp>
      <p:sp>
        <p:nvSpPr>
          <p:cNvPr id="3" name="Sottotitolo 2">
            <a:extLst>
              <a:ext uri="{FF2B5EF4-FFF2-40B4-BE49-F238E27FC236}">
                <a16:creationId xmlns:a16="http://schemas.microsoft.com/office/drawing/2014/main" id="{AC988EAB-CF25-4208-BF62-3A90A42B4BC2}"/>
              </a:ext>
            </a:extLst>
          </p:cNvPr>
          <p:cNvSpPr>
            <a:spLocks noGrp="1"/>
          </p:cNvSpPr>
          <p:nvPr>
            <p:ph type="subTitle" idx="1"/>
          </p:nvPr>
        </p:nvSpPr>
        <p:spPr/>
        <p:txBody>
          <a:bodyPr/>
          <a:lstStyle/>
          <a:p>
            <a:r>
              <a:rPr lang="it-IT" dirty="0"/>
              <a:t>Da </a:t>
            </a:r>
            <a:r>
              <a:rPr lang="it-IT" dirty="0" err="1"/>
              <a:t>Bretton</a:t>
            </a:r>
            <a:r>
              <a:rPr lang="it-IT" dirty="0"/>
              <a:t> Woods ad oggi: quali condizioni hanno condotto alle guerre commerciali odierne?</a:t>
            </a:r>
          </a:p>
        </p:txBody>
      </p:sp>
    </p:spTree>
    <p:extLst>
      <p:ext uri="{BB962C8B-B14F-4D97-AF65-F5344CB8AC3E}">
        <p14:creationId xmlns:p14="http://schemas.microsoft.com/office/powerpoint/2010/main" val="417226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DE18743-1C33-304B-8C87-787C4A73EC57}"/>
              </a:ext>
            </a:extLst>
          </p:cNvPr>
          <p:cNvSpPr txBox="1"/>
          <p:nvPr/>
        </p:nvSpPr>
        <p:spPr>
          <a:xfrm>
            <a:off x="384389" y="3936593"/>
            <a:ext cx="11042249" cy="2308324"/>
          </a:xfrm>
          <a:prstGeom prst="rect">
            <a:avLst/>
          </a:prstGeom>
          <a:noFill/>
        </p:spPr>
        <p:txBody>
          <a:bodyPr wrap="square" rtlCol="0">
            <a:spAutoFit/>
          </a:bodyPr>
          <a:lstStyle/>
          <a:p>
            <a:r>
              <a:rPr lang="it-IT" dirty="0"/>
              <a:t>Il piano non richiede che gli Stati Uniti o qualsiasi altro paese versino un solo dollaro che essi stessi non scelgano di impiegare in qualsiasi altro modo. </a:t>
            </a:r>
          </a:p>
          <a:p>
            <a:r>
              <a:rPr lang="it-IT" dirty="0"/>
              <a:t>Lo spirito della proposta è che se un paese ha un saldo esterno favorevole che non impiega per acquistare merci o servizi o per fare investimenti all’estero, il saldo rimane a disposizione della Clearing Union, non permanentemente, ma solo fintantoché il paese sceglie  di lasciarlo inutilizzato. </a:t>
            </a:r>
          </a:p>
          <a:p>
            <a:r>
              <a:rPr lang="it-IT" dirty="0"/>
              <a:t>Non c’è nessun onere sul paese creditore; si tratta in effetti di una facilitazione perché permette a quel paese di mantenere i suoi scambi senza disturbi per tutto il tempo in cui il paese giudichi conveniente mantenere un ritardo tra i pagamenti e gli incassi. (Keynes, 1943)</a:t>
            </a:r>
          </a:p>
        </p:txBody>
      </p:sp>
      <p:sp>
        <p:nvSpPr>
          <p:cNvPr id="4" name="CasellaDiTesto 3">
            <a:extLst>
              <a:ext uri="{FF2B5EF4-FFF2-40B4-BE49-F238E27FC236}">
                <a16:creationId xmlns:a16="http://schemas.microsoft.com/office/drawing/2014/main" id="{6AC27128-869F-A84E-A1EF-3B0B621CB582}"/>
              </a:ext>
            </a:extLst>
          </p:cNvPr>
          <p:cNvSpPr txBox="1"/>
          <p:nvPr/>
        </p:nvSpPr>
        <p:spPr>
          <a:xfrm>
            <a:off x="7448550" y="489226"/>
            <a:ext cx="3910405" cy="2862322"/>
          </a:xfrm>
          <a:prstGeom prst="rect">
            <a:avLst/>
          </a:prstGeom>
          <a:noFill/>
        </p:spPr>
        <p:txBody>
          <a:bodyPr wrap="square" rtlCol="0">
            <a:spAutoFit/>
          </a:bodyPr>
          <a:lstStyle/>
          <a:p>
            <a:r>
              <a:rPr lang="it-IT" dirty="0"/>
              <a:t>Il sistema prevede che il paese B prenda a prestito dalla CU ad un tasso d’interesse, ma </a:t>
            </a:r>
            <a:r>
              <a:rPr lang="it-IT" b="1" dirty="0"/>
              <a:t>senza condizioni </a:t>
            </a:r>
            <a:r>
              <a:rPr lang="it-IT" dirty="0"/>
              <a:t>(per non violare l’autonomia delle scelte di politica economica);</a:t>
            </a:r>
          </a:p>
          <a:p>
            <a:r>
              <a:rPr lang="it-IT" dirty="0"/>
              <a:t>Keynes suggerisce che anche il paese A in surplus paghi un interesse per detenere fondi nella CU, allo scopo di incoraggiarlo a spendere nelle importazioni dagli altri paesi.</a:t>
            </a:r>
          </a:p>
        </p:txBody>
      </p:sp>
      <p:grpSp>
        <p:nvGrpSpPr>
          <p:cNvPr id="22" name="Gruppo 21">
            <a:extLst>
              <a:ext uri="{FF2B5EF4-FFF2-40B4-BE49-F238E27FC236}">
                <a16:creationId xmlns:a16="http://schemas.microsoft.com/office/drawing/2014/main" id="{2C9C15D1-5132-4DA2-B231-425AAF95FD97}"/>
              </a:ext>
            </a:extLst>
          </p:cNvPr>
          <p:cNvGrpSpPr/>
          <p:nvPr/>
        </p:nvGrpSpPr>
        <p:grpSpPr>
          <a:xfrm>
            <a:off x="202270" y="194460"/>
            <a:ext cx="6644529" cy="3104871"/>
            <a:chOff x="427497" y="1146874"/>
            <a:chExt cx="10946570" cy="4489342"/>
          </a:xfrm>
        </p:grpSpPr>
        <p:sp>
          <p:nvSpPr>
            <p:cNvPr id="5" name="Ovale 4">
              <a:extLst>
                <a:ext uri="{FF2B5EF4-FFF2-40B4-BE49-F238E27FC236}">
                  <a16:creationId xmlns:a16="http://schemas.microsoft.com/office/drawing/2014/main" id="{72980AE7-BCE0-4A37-9D3A-605B69A17FA3}"/>
                </a:ext>
              </a:extLst>
            </p:cNvPr>
            <p:cNvSpPr/>
            <p:nvPr/>
          </p:nvSpPr>
          <p:spPr>
            <a:xfrm>
              <a:off x="1844300" y="1534332"/>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CC393A61-626D-417E-AE7A-C95C3296317A}"/>
                </a:ext>
              </a:extLst>
            </p:cNvPr>
            <p:cNvSpPr txBox="1"/>
            <p:nvPr/>
          </p:nvSpPr>
          <p:spPr>
            <a:xfrm>
              <a:off x="2883150" y="2070361"/>
              <a:ext cx="1332855" cy="369331"/>
            </a:xfrm>
            <a:prstGeom prst="rect">
              <a:avLst/>
            </a:prstGeom>
            <a:noFill/>
          </p:spPr>
          <p:txBody>
            <a:bodyPr wrap="square" rtlCol="0">
              <a:spAutoFit/>
            </a:bodyPr>
            <a:lstStyle/>
            <a:p>
              <a:r>
                <a:rPr lang="it-IT" dirty="0"/>
                <a:t>Paese A</a:t>
              </a:r>
            </a:p>
          </p:txBody>
        </p:sp>
        <p:sp>
          <p:nvSpPr>
            <p:cNvPr id="7" name="Ovale 6">
              <a:extLst>
                <a:ext uri="{FF2B5EF4-FFF2-40B4-BE49-F238E27FC236}">
                  <a16:creationId xmlns:a16="http://schemas.microsoft.com/office/drawing/2014/main" id="{A90F969A-C939-48EC-808A-FAB218BF12DE}"/>
                </a:ext>
              </a:extLst>
            </p:cNvPr>
            <p:cNvSpPr/>
            <p:nvPr/>
          </p:nvSpPr>
          <p:spPr>
            <a:xfrm>
              <a:off x="6847667" y="1624737"/>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D3960329-C219-4FCE-8D87-4C3762D99612}"/>
                </a:ext>
              </a:extLst>
            </p:cNvPr>
            <p:cNvSpPr txBox="1"/>
            <p:nvPr/>
          </p:nvSpPr>
          <p:spPr>
            <a:xfrm>
              <a:off x="7734480" y="2157990"/>
              <a:ext cx="1332855" cy="369331"/>
            </a:xfrm>
            <a:prstGeom prst="rect">
              <a:avLst/>
            </a:prstGeom>
            <a:noFill/>
          </p:spPr>
          <p:txBody>
            <a:bodyPr wrap="square" rtlCol="0">
              <a:spAutoFit/>
            </a:bodyPr>
            <a:lstStyle/>
            <a:p>
              <a:r>
                <a:rPr lang="it-IT" dirty="0"/>
                <a:t>Paese B</a:t>
              </a:r>
            </a:p>
          </p:txBody>
        </p:sp>
        <p:cxnSp>
          <p:nvCxnSpPr>
            <p:cNvPr id="9" name="Connettore 2 8">
              <a:extLst>
                <a:ext uri="{FF2B5EF4-FFF2-40B4-BE49-F238E27FC236}">
                  <a16:creationId xmlns:a16="http://schemas.microsoft.com/office/drawing/2014/main" id="{9151DE8E-115B-43EE-B705-8DC17A8C998A}"/>
                </a:ext>
              </a:extLst>
            </p:cNvPr>
            <p:cNvCxnSpPr/>
            <p:nvPr/>
          </p:nvCxnSpPr>
          <p:spPr>
            <a:xfrm>
              <a:off x="4742481" y="1642820"/>
              <a:ext cx="1425844" cy="1084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4F38295D-9AA2-41E8-8611-6C616A6603DA}"/>
                </a:ext>
              </a:extLst>
            </p:cNvPr>
            <p:cNvSpPr txBox="1"/>
            <p:nvPr/>
          </p:nvSpPr>
          <p:spPr>
            <a:xfrm>
              <a:off x="4711483" y="1146874"/>
              <a:ext cx="2650574" cy="445016"/>
            </a:xfrm>
            <a:prstGeom prst="rect">
              <a:avLst/>
            </a:prstGeom>
            <a:noFill/>
          </p:spPr>
          <p:txBody>
            <a:bodyPr wrap="square" rtlCol="0">
              <a:spAutoFit/>
            </a:bodyPr>
            <a:lstStyle/>
            <a:p>
              <a:r>
                <a:rPr lang="it-IT" sz="1400" dirty="0"/>
                <a:t>Esportazioni  A </a:t>
              </a:r>
              <a:r>
                <a:rPr lang="it-IT" sz="1400" dirty="0">
                  <a:sym typeface="Wingdings" pitchFamily="2" charset="2"/>
                </a:rPr>
                <a:t> B</a:t>
              </a:r>
              <a:endParaRPr lang="it-IT" sz="1400" dirty="0"/>
            </a:p>
          </p:txBody>
        </p:sp>
        <p:cxnSp>
          <p:nvCxnSpPr>
            <p:cNvPr id="11" name="Connettore 2 10">
              <a:extLst>
                <a:ext uri="{FF2B5EF4-FFF2-40B4-BE49-F238E27FC236}">
                  <a16:creationId xmlns:a16="http://schemas.microsoft.com/office/drawing/2014/main" id="{BAB4220A-06CC-4E9D-B633-EDC796D2F850}"/>
                </a:ext>
              </a:extLst>
            </p:cNvPr>
            <p:cNvCxnSpPr/>
            <p:nvPr/>
          </p:nvCxnSpPr>
          <p:spPr>
            <a:xfrm flipH="1" flipV="1">
              <a:off x="5344331" y="2508142"/>
              <a:ext cx="962720" cy="3878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78221F1E-D84F-4316-AF91-F933C90408BC}"/>
                </a:ext>
              </a:extLst>
            </p:cNvPr>
            <p:cNvSpPr txBox="1"/>
            <p:nvPr/>
          </p:nvSpPr>
          <p:spPr>
            <a:xfrm>
              <a:off x="4817389" y="2601131"/>
              <a:ext cx="2185262" cy="756525"/>
            </a:xfrm>
            <a:prstGeom prst="rect">
              <a:avLst/>
            </a:prstGeom>
            <a:noFill/>
          </p:spPr>
          <p:txBody>
            <a:bodyPr wrap="square" rtlCol="0">
              <a:spAutoFit/>
            </a:bodyPr>
            <a:lstStyle/>
            <a:p>
              <a:r>
                <a:rPr lang="it-IT" sz="1400" dirty="0"/>
                <a:t>Importazioni B </a:t>
              </a:r>
              <a:r>
                <a:rPr lang="it-IT" sz="1400" dirty="0">
                  <a:sym typeface="Wingdings" pitchFamily="2" charset="2"/>
                </a:rPr>
                <a:t> A</a:t>
              </a:r>
              <a:endParaRPr lang="it-IT" sz="1400" dirty="0"/>
            </a:p>
          </p:txBody>
        </p:sp>
        <p:sp>
          <p:nvSpPr>
            <p:cNvPr id="13" name="CasellaDiTesto 12">
              <a:extLst>
                <a:ext uri="{FF2B5EF4-FFF2-40B4-BE49-F238E27FC236}">
                  <a16:creationId xmlns:a16="http://schemas.microsoft.com/office/drawing/2014/main" id="{596C6DEB-4B76-4085-BE0D-AFAEFB335A90}"/>
                </a:ext>
              </a:extLst>
            </p:cNvPr>
            <p:cNvSpPr txBox="1"/>
            <p:nvPr/>
          </p:nvSpPr>
          <p:spPr>
            <a:xfrm>
              <a:off x="9656584" y="1816970"/>
              <a:ext cx="1717483" cy="756525"/>
            </a:xfrm>
            <a:prstGeom prst="rect">
              <a:avLst/>
            </a:prstGeom>
            <a:noFill/>
          </p:spPr>
          <p:txBody>
            <a:bodyPr wrap="square" rtlCol="0">
              <a:spAutoFit/>
            </a:bodyPr>
            <a:lstStyle/>
            <a:p>
              <a:r>
                <a:rPr lang="it-IT" sz="1400" dirty="0"/>
                <a:t>B in deficit corrente</a:t>
              </a:r>
            </a:p>
          </p:txBody>
        </p:sp>
        <p:sp>
          <p:nvSpPr>
            <p:cNvPr id="14" name="CasellaDiTesto 13">
              <a:extLst>
                <a:ext uri="{FF2B5EF4-FFF2-40B4-BE49-F238E27FC236}">
                  <a16:creationId xmlns:a16="http://schemas.microsoft.com/office/drawing/2014/main" id="{3FE031A8-3803-4AAB-84CF-22B94C065C48}"/>
                </a:ext>
              </a:extLst>
            </p:cNvPr>
            <p:cNvSpPr txBox="1"/>
            <p:nvPr/>
          </p:nvSpPr>
          <p:spPr>
            <a:xfrm>
              <a:off x="427497" y="3544597"/>
              <a:ext cx="2833605" cy="445016"/>
            </a:xfrm>
            <a:prstGeom prst="rect">
              <a:avLst/>
            </a:prstGeom>
            <a:noFill/>
          </p:spPr>
          <p:txBody>
            <a:bodyPr wrap="square" rtlCol="0">
              <a:spAutoFit/>
            </a:bodyPr>
            <a:lstStyle/>
            <a:p>
              <a:r>
                <a:rPr lang="it-IT" sz="1400" dirty="0"/>
                <a:t>A in surplus corrente</a:t>
              </a:r>
            </a:p>
          </p:txBody>
        </p:sp>
        <p:sp>
          <p:nvSpPr>
            <p:cNvPr id="15" name="Rettangolo 14">
              <a:extLst>
                <a:ext uri="{FF2B5EF4-FFF2-40B4-BE49-F238E27FC236}">
                  <a16:creationId xmlns:a16="http://schemas.microsoft.com/office/drawing/2014/main" id="{10C08996-5E18-4C7F-84E9-273E3CF84310}"/>
                </a:ext>
              </a:extLst>
            </p:cNvPr>
            <p:cNvSpPr/>
            <p:nvPr/>
          </p:nvSpPr>
          <p:spPr>
            <a:xfrm>
              <a:off x="4916837" y="4726983"/>
              <a:ext cx="2185261" cy="9092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DA9846B7-774F-4F22-8990-20BD319F1525}"/>
                </a:ext>
              </a:extLst>
            </p:cNvPr>
            <p:cNvSpPr txBox="1"/>
            <p:nvPr/>
          </p:nvSpPr>
          <p:spPr>
            <a:xfrm>
              <a:off x="5180309" y="4699135"/>
              <a:ext cx="1921789" cy="369331"/>
            </a:xfrm>
            <a:prstGeom prst="rect">
              <a:avLst/>
            </a:prstGeom>
            <a:noFill/>
          </p:spPr>
          <p:txBody>
            <a:bodyPr wrap="square" rtlCol="0">
              <a:spAutoFit/>
            </a:bodyPr>
            <a:lstStyle/>
            <a:p>
              <a:r>
                <a:rPr lang="it-IT" b="1" dirty="0"/>
                <a:t>Clearing </a:t>
              </a:r>
              <a:r>
                <a:rPr lang="it-IT" b="1" dirty="0" err="1"/>
                <a:t>Union</a:t>
              </a:r>
              <a:endParaRPr lang="it-IT" b="1" dirty="0"/>
            </a:p>
          </p:txBody>
        </p:sp>
        <p:cxnSp>
          <p:nvCxnSpPr>
            <p:cNvPr id="17" name="Connettore 2 16">
              <a:extLst>
                <a:ext uri="{FF2B5EF4-FFF2-40B4-BE49-F238E27FC236}">
                  <a16:creationId xmlns:a16="http://schemas.microsoft.com/office/drawing/2014/main" id="{DF177C82-3ADB-45B2-8EC7-397F390E1114}"/>
                </a:ext>
              </a:extLst>
            </p:cNvPr>
            <p:cNvCxnSpPr/>
            <p:nvPr/>
          </p:nvCxnSpPr>
          <p:spPr>
            <a:xfrm>
              <a:off x="4429932" y="3593024"/>
              <a:ext cx="777499" cy="96347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3D8F9745-E9A2-43EE-A100-0DBD74DE183C}"/>
                </a:ext>
              </a:extLst>
            </p:cNvPr>
            <p:cNvSpPr txBox="1"/>
            <p:nvPr/>
          </p:nvSpPr>
          <p:spPr>
            <a:xfrm>
              <a:off x="2284708" y="3972182"/>
              <a:ext cx="2619214" cy="369332"/>
            </a:xfrm>
            <a:prstGeom prst="rect">
              <a:avLst/>
            </a:prstGeom>
            <a:noFill/>
          </p:spPr>
          <p:txBody>
            <a:bodyPr wrap="square" rtlCol="0">
              <a:spAutoFit/>
            </a:bodyPr>
            <a:lstStyle/>
            <a:p>
              <a:r>
                <a:rPr lang="it-IT" dirty="0"/>
                <a:t>Accredito di A verso la CU</a:t>
              </a:r>
            </a:p>
          </p:txBody>
        </p:sp>
        <p:cxnSp>
          <p:nvCxnSpPr>
            <p:cNvPr id="19" name="Connettore 2 18">
              <a:extLst>
                <a:ext uri="{FF2B5EF4-FFF2-40B4-BE49-F238E27FC236}">
                  <a16:creationId xmlns:a16="http://schemas.microsoft.com/office/drawing/2014/main" id="{D8950FDA-8E2B-470F-BD09-65A1F6F5C907}"/>
                </a:ext>
              </a:extLst>
            </p:cNvPr>
            <p:cNvCxnSpPr/>
            <p:nvPr/>
          </p:nvCxnSpPr>
          <p:spPr>
            <a:xfrm flipV="1">
              <a:off x="6706891" y="3506491"/>
              <a:ext cx="591519" cy="109779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465C1EE7-C7AF-42E4-A412-F72A5945D5FD}"/>
                </a:ext>
              </a:extLst>
            </p:cNvPr>
            <p:cNvSpPr txBox="1"/>
            <p:nvPr/>
          </p:nvSpPr>
          <p:spPr>
            <a:xfrm>
              <a:off x="7102098" y="4055390"/>
              <a:ext cx="3084162" cy="369332"/>
            </a:xfrm>
            <a:prstGeom prst="rect">
              <a:avLst/>
            </a:prstGeom>
            <a:noFill/>
          </p:spPr>
          <p:txBody>
            <a:bodyPr wrap="square" rtlCol="0">
              <a:spAutoFit/>
            </a:bodyPr>
            <a:lstStyle/>
            <a:p>
              <a:r>
                <a:rPr lang="it-IT" dirty="0"/>
                <a:t>B si indebita con la CU</a:t>
              </a:r>
            </a:p>
          </p:txBody>
        </p:sp>
      </p:grpSp>
    </p:spTree>
    <p:extLst>
      <p:ext uri="{BB962C8B-B14F-4D97-AF65-F5344CB8AC3E}">
        <p14:creationId xmlns:p14="http://schemas.microsoft.com/office/powerpoint/2010/main" val="35406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09FFE9-1004-794F-8777-AFCD054662D8}"/>
              </a:ext>
            </a:extLst>
          </p:cNvPr>
          <p:cNvSpPr txBox="1"/>
          <p:nvPr/>
        </p:nvSpPr>
        <p:spPr>
          <a:xfrm>
            <a:off x="203200" y="208355"/>
            <a:ext cx="11345333" cy="1569660"/>
          </a:xfrm>
          <a:prstGeom prst="rect">
            <a:avLst/>
          </a:prstGeom>
          <a:noFill/>
        </p:spPr>
        <p:txBody>
          <a:bodyPr wrap="square" rtlCol="0">
            <a:spAutoFit/>
          </a:bodyPr>
          <a:lstStyle/>
          <a:p>
            <a:r>
              <a:rPr lang="it-IT" sz="2400" dirty="0"/>
              <a:t>L’idea della CU era quella di assicurare un aggiustamento quanto più possibile simmetrico degli squilibri internazionali </a:t>
            </a:r>
            <a:r>
              <a:rPr lang="it-IT" sz="2400" dirty="0">
                <a:sym typeface="Wingdings" pitchFamily="2" charset="2"/>
              </a:rPr>
              <a:t> anche i paesi in surplus avrebbero dovuto contribuire all’equilibrio  un paese che avesse visto crescere il proprio credito presso la CU sarebbe stato spinto a porvi rimedio (ad es., aumentando le importazioni dagli altri paesi)</a:t>
            </a:r>
            <a:endParaRPr lang="it-IT" sz="2400" dirty="0"/>
          </a:p>
        </p:txBody>
      </p:sp>
      <p:sp>
        <p:nvSpPr>
          <p:cNvPr id="3" name="CasellaDiTesto 2">
            <a:extLst>
              <a:ext uri="{FF2B5EF4-FFF2-40B4-BE49-F238E27FC236}">
                <a16:creationId xmlns:a16="http://schemas.microsoft.com/office/drawing/2014/main" id="{70097EB4-D6F9-DE48-B1B7-BB915B341B29}"/>
              </a:ext>
            </a:extLst>
          </p:cNvPr>
          <p:cNvSpPr txBox="1"/>
          <p:nvPr/>
        </p:nvSpPr>
        <p:spPr>
          <a:xfrm>
            <a:off x="203200" y="1901689"/>
            <a:ext cx="11710504" cy="4893647"/>
          </a:xfrm>
          <a:prstGeom prst="rect">
            <a:avLst/>
          </a:prstGeom>
          <a:noFill/>
          <a:ln>
            <a:noFill/>
          </a:ln>
        </p:spPr>
        <p:txBody>
          <a:bodyPr wrap="square" rtlCol="0">
            <a:spAutoFit/>
          </a:bodyPr>
          <a:lstStyle/>
          <a:p>
            <a:r>
              <a:rPr lang="it-IT" sz="2400" dirty="0"/>
              <a:t>Il principio che tanto i paesi in surplus quanto i paesi in deficit hanno la responsabilità di cooperare per rimuovere gli squilibri fu comunque incorporato nello statuto del FMI non nella versione della CU, bensì nella </a:t>
            </a:r>
            <a:r>
              <a:rPr lang="it-IT" sz="2400" b="1" dirty="0"/>
              <a:t>clausola della valuta scarsa</a:t>
            </a:r>
            <a:endParaRPr lang="it-IT" sz="2400" dirty="0"/>
          </a:p>
          <a:p>
            <a:r>
              <a:rPr lang="it-IT" sz="2400" i="1" dirty="0"/>
              <a:t>Una valuta è scarsa quando la sua disponibilità non è sufficiente per l’ordinato funzionamento del sistema </a:t>
            </a:r>
            <a:r>
              <a:rPr lang="it-IT" sz="2400" dirty="0">
                <a:sym typeface="Wingdings" pitchFamily="2" charset="2"/>
              </a:rPr>
              <a:t> se il paese A mantiene un persistente surplus di bilancia corrente, gli altri paesi hanno bisogno della valuta di A e la loro domanda la rende scarsa: in questo caso il FMI avrebbe potuto razionare la valuta del paese A e permettere agli altri paesi di attuare politiche discriminatorie verso le esportazioni di A.</a:t>
            </a:r>
          </a:p>
          <a:p>
            <a:r>
              <a:rPr lang="it-IT" sz="2400" dirty="0">
                <a:sym typeface="Wingdings" pitchFamily="2" charset="2"/>
              </a:rPr>
              <a:t>Keynes pensava che la clausola fosse abbastanza stringente da far sì che nessun paese avrebbe voluto accumulare ingenti surplus per timore di ritorsioni: </a:t>
            </a:r>
            <a:r>
              <a:rPr lang="it-IT" sz="2400" u="sng" dirty="0">
                <a:sym typeface="Wingdings" pitchFamily="2" charset="2"/>
              </a:rPr>
              <a:t>in realtà la clausola non venne mai invocata e fu rimossa nel 1961</a:t>
            </a:r>
            <a:r>
              <a:rPr lang="it-IT" sz="2400" dirty="0">
                <a:sym typeface="Wingdings" pitchFamily="2" charset="2"/>
              </a:rPr>
              <a:t>, sostituita da accordi che permettevano ai paesi in surplus di prestare ai paesi in deficit evitando che la loro valuta diventasse tecnicamente scarsa</a:t>
            </a:r>
            <a:endParaRPr lang="it-IT" sz="2400" dirty="0"/>
          </a:p>
        </p:txBody>
      </p:sp>
      <p:cxnSp>
        <p:nvCxnSpPr>
          <p:cNvPr id="5" name="Connettore 1 4">
            <a:extLst>
              <a:ext uri="{FF2B5EF4-FFF2-40B4-BE49-F238E27FC236}">
                <a16:creationId xmlns:a16="http://schemas.microsoft.com/office/drawing/2014/main" id="{9483C95B-67B8-F14E-B4C8-5A162CF2E235}"/>
              </a:ext>
            </a:extLst>
          </p:cNvPr>
          <p:cNvCxnSpPr/>
          <p:nvPr/>
        </p:nvCxnSpPr>
        <p:spPr>
          <a:xfrm>
            <a:off x="4605867" y="3031067"/>
            <a:ext cx="347133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8B5A8B-2B14-594B-987A-928E513613FC}"/>
              </a:ext>
            </a:extLst>
          </p:cNvPr>
          <p:cNvSpPr txBox="1"/>
          <p:nvPr/>
        </p:nvSpPr>
        <p:spPr>
          <a:xfrm>
            <a:off x="590309" y="393539"/>
            <a:ext cx="5972537" cy="400110"/>
          </a:xfrm>
          <a:prstGeom prst="rect">
            <a:avLst/>
          </a:prstGeom>
          <a:noFill/>
        </p:spPr>
        <p:txBody>
          <a:bodyPr wrap="square" rtlCol="0">
            <a:spAutoFit/>
          </a:bodyPr>
          <a:lstStyle/>
          <a:p>
            <a:r>
              <a:rPr lang="it-IT" sz="2000" b="1" cap="small" dirty="0">
                <a:solidFill>
                  <a:srgbClr val="7030A0"/>
                </a:solidFill>
              </a:rPr>
              <a:t>Il problema delle riserve: Keynes versus White</a:t>
            </a:r>
          </a:p>
        </p:txBody>
      </p:sp>
      <p:sp>
        <p:nvSpPr>
          <p:cNvPr id="3" name="CasellaDiTesto 2">
            <a:extLst>
              <a:ext uri="{FF2B5EF4-FFF2-40B4-BE49-F238E27FC236}">
                <a16:creationId xmlns:a16="http://schemas.microsoft.com/office/drawing/2014/main" id="{4EABDF9E-F2E6-714E-B3E1-F1E9BB5FC0FD}"/>
              </a:ext>
            </a:extLst>
          </p:cNvPr>
          <p:cNvSpPr txBox="1"/>
          <p:nvPr/>
        </p:nvSpPr>
        <p:spPr>
          <a:xfrm>
            <a:off x="590309" y="793649"/>
            <a:ext cx="9965802" cy="5355312"/>
          </a:xfrm>
          <a:prstGeom prst="rect">
            <a:avLst/>
          </a:prstGeom>
          <a:noFill/>
        </p:spPr>
        <p:txBody>
          <a:bodyPr wrap="square" rtlCol="0">
            <a:spAutoFit/>
          </a:bodyPr>
          <a:lstStyle/>
          <a:p>
            <a:r>
              <a:rPr lang="it-IT" dirty="0"/>
              <a:t>La caratteristica centrale del piano </a:t>
            </a:r>
            <a:r>
              <a:rPr lang="it-IT" dirty="0">
                <a:highlight>
                  <a:srgbClr val="FFFF00"/>
                </a:highlight>
              </a:rPr>
              <a:t>Keynes</a:t>
            </a:r>
            <a:r>
              <a:rPr lang="it-IT" dirty="0"/>
              <a:t> stava nella sua ambiziosa proposta di una moneta fiduciaria </a:t>
            </a:r>
            <a:r>
              <a:rPr lang="it-IT" i="1" dirty="0"/>
              <a:t>in grandi quantità</a:t>
            </a:r>
            <a:r>
              <a:rPr lang="it-IT" dirty="0"/>
              <a:t> come base delle riserve internazionali (</a:t>
            </a:r>
            <a:r>
              <a:rPr lang="it-IT" b="1" dirty="0" err="1"/>
              <a:t>bancor</a:t>
            </a:r>
            <a:r>
              <a:rPr lang="it-IT" dirty="0"/>
              <a:t>)  e l’obbligo, virtualmente senza limiti, per i paesi in surplus di accettare pagamenti in </a:t>
            </a:r>
            <a:r>
              <a:rPr lang="it-IT" dirty="0" err="1"/>
              <a:t>bancor</a:t>
            </a:r>
            <a:r>
              <a:rPr lang="it-IT" dirty="0"/>
              <a:t> (e quindi di accettare le valute dei paesi in deficit come valute d’investimento). </a:t>
            </a:r>
          </a:p>
          <a:p>
            <a:r>
              <a:rPr lang="it-IT" dirty="0"/>
              <a:t>Il piano </a:t>
            </a:r>
            <a:r>
              <a:rPr lang="it-IT" dirty="0">
                <a:highlight>
                  <a:srgbClr val="FFFF00"/>
                </a:highlight>
              </a:rPr>
              <a:t>White</a:t>
            </a:r>
            <a:r>
              <a:rPr lang="it-IT" dirty="0"/>
              <a:t> era invece molto modesto a questo riguardo: progettava semplicemente la creazione di un pool di valute e di oro dal quale i paesi in deficit avrebbero preso a prestito in quantità limitate. Dati i rapporti di forza a BW, il funzionamento del FMI fu modellato sul piano White e non sul modello della Clearing Union proposta da Keynes</a:t>
            </a:r>
          </a:p>
          <a:p>
            <a:r>
              <a:rPr lang="it-IT" dirty="0"/>
              <a:t>Lo status quo fu, di fatto, la base di partenza del regime di </a:t>
            </a:r>
            <a:r>
              <a:rPr lang="it-IT" dirty="0" err="1"/>
              <a:t>Bretton</a:t>
            </a:r>
            <a:r>
              <a:rPr lang="it-IT" dirty="0"/>
              <a:t> Woods che, da questo punto di vista, non riuscì a fare seguire alle enunciazioni trionfalistiche un vero cambiamento di mentalità circa i problemi dell’aggiustamento monetario internazionale.</a:t>
            </a:r>
          </a:p>
          <a:p>
            <a:r>
              <a:rPr lang="it-IT" u="sng" dirty="0"/>
              <a:t>L’oro fu considerato la principale attività di riserva</a:t>
            </a:r>
            <a:r>
              <a:rPr lang="it-IT" dirty="0"/>
              <a:t>; accanto all’oro fu considerata la </a:t>
            </a:r>
            <a:r>
              <a:rPr lang="it-IT" b="1" dirty="0"/>
              <a:t>sterlina</a:t>
            </a:r>
            <a:r>
              <a:rPr lang="it-IT" dirty="0"/>
              <a:t>, in parte come eredità della potenza finanziaria inglese; il </a:t>
            </a:r>
            <a:r>
              <a:rPr lang="it-IT" b="1" dirty="0"/>
              <a:t>dollaro</a:t>
            </a:r>
            <a:r>
              <a:rPr lang="it-IT" dirty="0"/>
              <a:t> fu anch’esso considerato valuta di riserva. </a:t>
            </a:r>
          </a:p>
          <a:p>
            <a:endParaRPr lang="it-IT" dirty="0"/>
          </a:p>
          <a:p>
            <a:r>
              <a:rPr lang="it-IT" dirty="0"/>
              <a:t>Nel 1950 il dollaro costituiva un po’ più del 30 per cento delle riserve mondiali, la sterlina, che poteva vantare legami consolidati con le colonie e con i </a:t>
            </a:r>
            <a:r>
              <a:rPr lang="it-IT" i="1" dirty="0" err="1"/>
              <a:t>dominions</a:t>
            </a:r>
            <a:r>
              <a:rPr lang="it-IT" dirty="0"/>
              <a:t>, rappresentava quasi il 60 per cento delle riserve mondiali, nonostante il modesto peso economico della Gran Bretagna; di fatto, una parte imponente delle sterline era detenuta dai paesi direttamente o indirettamente legati all’impero britannico (che in quegli anni era già in via di disfacimento).</a:t>
            </a:r>
          </a:p>
        </p:txBody>
      </p:sp>
    </p:spTree>
    <p:extLst>
      <p:ext uri="{BB962C8B-B14F-4D97-AF65-F5344CB8AC3E}">
        <p14:creationId xmlns:p14="http://schemas.microsoft.com/office/powerpoint/2010/main" val="33024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83D7639-690C-47A9-B18E-15070A804AA9}"/>
              </a:ext>
            </a:extLst>
          </p:cNvPr>
          <p:cNvSpPr>
            <a:spLocks noGrp="1"/>
          </p:cNvSpPr>
          <p:nvPr>
            <p:ph type="title"/>
          </p:nvPr>
        </p:nvSpPr>
        <p:spPr/>
        <p:txBody>
          <a:bodyPr>
            <a:normAutofit fontScale="90000"/>
          </a:bodyPr>
          <a:lstStyle/>
          <a:p>
            <a:r>
              <a:rPr lang="it-IT" b="1" dirty="0"/>
              <a:t>Gli americani respingono la proposta di Keynes per tre ragioni</a:t>
            </a:r>
            <a:br>
              <a:rPr lang="it-IT" b="1" dirty="0"/>
            </a:br>
            <a:endParaRPr lang="it-IT" dirty="0"/>
          </a:p>
        </p:txBody>
      </p:sp>
      <p:sp>
        <p:nvSpPr>
          <p:cNvPr id="7" name="Segnaposto contenuto 6">
            <a:extLst>
              <a:ext uri="{FF2B5EF4-FFF2-40B4-BE49-F238E27FC236}">
                <a16:creationId xmlns:a16="http://schemas.microsoft.com/office/drawing/2014/main" id="{0D37A662-2AB4-48E2-BEDE-F14A2494343E}"/>
              </a:ext>
            </a:extLst>
          </p:cNvPr>
          <p:cNvSpPr>
            <a:spLocks noGrp="1"/>
          </p:cNvSpPr>
          <p:nvPr>
            <p:ph idx="1"/>
          </p:nvPr>
        </p:nvSpPr>
        <p:spPr>
          <a:xfrm>
            <a:off x="799356" y="1585480"/>
            <a:ext cx="10515600" cy="4351338"/>
          </a:xfrm>
        </p:spPr>
        <p:txBody>
          <a:bodyPr>
            <a:normAutofit fontScale="92500" lnSpcReduction="20000"/>
          </a:bodyPr>
          <a:lstStyle/>
          <a:p>
            <a:pPr marL="514350" indent="-514350">
              <a:buFont typeface="+mj-lt"/>
              <a:buAutoNum type="arabicPeriod"/>
            </a:pPr>
            <a:r>
              <a:rPr lang="it-IT" dirty="0"/>
              <a:t>Temono di dover «subire» i deficit degli altri paesi e di essere costretti a finanziarli</a:t>
            </a:r>
          </a:p>
          <a:p>
            <a:pPr marL="514350" indent="-514350">
              <a:buFont typeface="+mj-lt"/>
              <a:buAutoNum type="arabicPeriod"/>
            </a:pPr>
            <a:r>
              <a:rPr lang="it-IT" dirty="0"/>
              <a:t>La proposta di Keynes è troppo permissiva: gli americani insistono affinché il FMI possa «forzare» la sovranità nazionali dei paesi debitori</a:t>
            </a:r>
          </a:p>
          <a:p>
            <a:pPr marL="514350" indent="-514350">
              <a:buFont typeface="+mj-lt"/>
              <a:buAutoNum type="arabicPeriod"/>
            </a:pPr>
            <a:r>
              <a:rPr lang="it-IT" dirty="0"/>
              <a:t>La terza ragione è che la proposta di Keynes punta ad un sistema paritario tra i paesi partecipanti, mentre gli Stati Uniti, nel 1945, ritengono di dover svolgere un ruolo egemonico nell’arena internazionale</a:t>
            </a:r>
          </a:p>
          <a:p>
            <a:r>
              <a:rPr lang="it-IT" dirty="0"/>
              <a:t>Nel 1945 gli Stati Uniti sono il paese leader e dominano il FMI, dopo che l’Unione Sovietica ha lasciato, pur dopo avere approvato gli accordi di </a:t>
            </a:r>
            <a:r>
              <a:rPr lang="it-IT" dirty="0" err="1"/>
              <a:t>Bretton</a:t>
            </a:r>
            <a:r>
              <a:rPr lang="it-IT" dirty="0"/>
              <a:t> Woods; si apre la stagione della guerra fredda che richiede, secondo gli Stati Uniti,  leadership internazionale (accettata favorevolmente dagli alleati occidentali degli Stati Uniti) </a:t>
            </a:r>
            <a:r>
              <a:rPr lang="it-IT" dirty="0">
                <a:sym typeface="Wingdings" panose="05000000000000000000" pitchFamily="2" charset="2"/>
              </a:rPr>
              <a:t> il piano Keynes non aveva nessuna possibilità di successo </a:t>
            </a:r>
            <a:endParaRPr lang="it-IT" dirty="0"/>
          </a:p>
        </p:txBody>
      </p:sp>
    </p:spTree>
    <p:extLst>
      <p:ext uri="{BB962C8B-B14F-4D97-AF65-F5344CB8AC3E}">
        <p14:creationId xmlns:p14="http://schemas.microsoft.com/office/powerpoint/2010/main" val="94867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8ED3DE-6227-374B-9962-8D04070DB840}"/>
              </a:ext>
            </a:extLst>
          </p:cNvPr>
          <p:cNvSpPr txBox="1"/>
          <p:nvPr/>
        </p:nvSpPr>
        <p:spPr>
          <a:xfrm>
            <a:off x="225287" y="159025"/>
            <a:ext cx="11594180" cy="1477328"/>
          </a:xfrm>
          <a:prstGeom prst="rect">
            <a:avLst/>
          </a:prstGeom>
          <a:noFill/>
        </p:spPr>
        <p:txBody>
          <a:bodyPr wrap="square" rtlCol="0">
            <a:spAutoFit/>
          </a:bodyPr>
          <a:lstStyle/>
          <a:p>
            <a:r>
              <a:rPr lang="it-IT" dirty="0"/>
              <a:t>Invece del sistema paritario immaginato da Keynes, il regime di BW nasce </a:t>
            </a:r>
          </a:p>
          <a:p>
            <a:pPr marL="342900" indent="-342900">
              <a:buAutoNum type="alphaLcParenR"/>
            </a:pPr>
            <a:r>
              <a:rPr lang="it-IT" b="1" dirty="0"/>
              <a:t>Come sistema egemonico e gerarchico </a:t>
            </a:r>
          </a:p>
          <a:p>
            <a:pPr marL="342900" indent="-342900">
              <a:buAutoNum type="alphaLcParenR"/>
            </a:pPr>
            <a:r>
              <a:rPr lang="it-IT" b="1" dirty="0"/>
              <a:t>Mantenendo le asimmetrie tra paesi in surplus e in deficit</a:t>
            </a:r>
          </a:p>
          <a:p>
            <a:pPr marL="342900" indent="-342900">
              <a:buAutoNum type="alphaLcParenR"/>
            </a:pPr>
            <a:r>
              <a:rPr lang="it-IT" b="1" dirty="0"/>
              <a:t>Con un problema, che si rivelerà fatale, associato al collegamento delle riserve internazionali con la moneta emessa da un paese («Dilemma di </a:t>
            </a:r>
            <a:r>
              <a:rPr lang="it-IT" b="1" dirty="0" err="1"/>
              <a:t>Triffin</a:t>
            </a:r>
            <a:r>
              <a:rPr lang="it-IT" b="1" dirty="0"/>
              <a:t>»)</a:t>
            </a:r>
          </a:p>
        </p:txBody>
      </p:sp>
      <p:pic>
        <p:nvPicPr>
          <p:cNvPr id="3" name="Immagine 2">
            <a:extLst>
              <a:ext uri="{FF2B5EF4-FFF2-40B4-BE49-F238E27FC236}">
                <a16:creationId xmlns:a16="http://schemas.microsoft.com/office/drawing/2014/main" id="{57A1FE12-1376-A547-AB3C-7DD11BF6C053}"/>
              </a:ext>
            </a:extLst>
          </p:cNvPr>
          <p:cNvPicPr>
            <a:picLocks noChangeAspect="1"/>
          </p:cNvPicPr>
          <p:nvPr/>
        </p:nvPicPr>
        <p:blipFill>
          <a:blip r:embed="rId2"/>
          <a:stretch>
            <a:fillRect/>
          </a:stretch>
        </p:blipFill>
        <p:spPr>
          <a:xfrm>
            <a:off x="225287" y="1761528"/>
            <a:ext cx="6930445" cy="4918077"/>
          </a:xfrm>
          <a:prstGeom prst="rect">
            <a:avLst/>
          </a:prstGeom>
        </p:spPr>
      </p:pic>
    </p:spTree>
    <p:extLst>
      <p:ext uri="{BB962C8B-B14F-4D97-AF65-F5344CB8AC3E}">
        <p14:creationId xmlns:p14="http://schemas.microsoft.com/office/powerpoint/2010/main" val="222825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9FA072-D5C6-384C-B6BE-B7EC04FA69F9}"/>
              </a:ext>
            </a:extLst>
          </p:cNvPr>
          <p:cNvSpPr txBox="1"/>
          <p:nvPr/>
        </p:nvSpPr>
        <p:spPr>
          <a:xfrm>
            <a:off x="347132" y="69220"/>
            <a:ext cx="6146800" cy="461665"/>
          </a:xfrm>
          <a:prstGeom prst="rect">
            <a:avLst/>
          </a:prstGeom>
          <a:noFill/>
        </p:spPr>
        <p:txBody>
          <a:bodyPr wrap="square" rtlCol="0">
            <a:spAutoFit/>
          </a:bodyPr>
          <a:lstStyle/>
          <a:p>
            <a:r>
              <a:rPr lang="it-IT" sz="2400" b="1" dirty="0" err="1"/>
              <a:t>Bretton</a:t>
            </a:r>
            <a:r>
              <a:rPr lang="it-IT" sz="2400" b="1" dirty="0"/>
              <a:t> Woods come sistema </a:t>
            </a:r>
            <a:r>
              <a:rPr lang="it-IT" sz="2400" b="1" dirty="0">
                <a:solidFill>
                  <a:srgbClr val="C00000"/>
                </a:solidFill>
              </a:rPr>
              <a:t>Gold-</a:t>
            </a:r>
            <a:r>
              <a:rPr lang="it-IT" sz="2400" b="1" dirty="0" err="1">
                <a:solidFill>
                  <a:srgbClr val="C00000"/>
                </a:solidFill>
              </a:rPr>
              <a:t>exchange</a:t>
            </a:r>
            <a:r>
              <a:rPr lang="it-IT" sz="2400" b="1" dirty="0"/>
              <a:t> </a:t>
            </a:r>
          </a:p>
        </p:txBody>
      </p:sp>
      <p:sp>
        <p:nvSpPr>
          <p:cNvPr id="3" name="Ovale 2">
            <a:extLst>
              <a:ext uri="{FF2B5EF4-FFF2-40B4-BE49-F238E27FC236}">
                <a16:creationId xmlns:a16="http://schemas.microsoft.com/office/drawing/2014/main" id="{07086343-43AC-6842-9D01-9C6B4DF78319}"/>
              </a:ext>
            </a:extLst>
          </p:cNvPr>
          <p:cNvSpPr/>
          <p:nvPr/>
        </p:nvSpPr>
        <p:spPr>
          <a:xfrm>
            <a:off x="2726267" y="3539068"/>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0AC08E5F-A326-BC4A-AF27-E4CA68D1D390}"/>
              </a:ext>
            </a:extLst>
          </p:cNvPr>
          <p:cNvSpPr txBox="1"/>
          <p:nvPr/>
        </p:nvSpPr>
        <p:spPr>
          <a:xfrm>
            <a:off x="3190119" y="3965546"/>
            <a:ext cx="1202267" cy="400110"/>
          </a:xfrm>
          <a:prstGeom prst="rect">
            <a:avLst/>
          </a:prstGeom>
          <a:noFill/>
        </p:spPr>
        <p:txBody>
          <a:bodyPr wrap="square" rtlCol="0">
            <a:spAutoFit/>
          </a:bodyPr>
          <a:lstStyle/>
          <a:p>
            <a:r>
              <a:rPr lang="it-IT" sz="2000" b="1" dirty="0">
                <a:solidFill>
                  <a:srgbClr val="C00000"/>
                </a:solidFill>
              </a:rPr>
              <a:t>Dollaro $</a:t>
            </a:r>
          </a:p>
        </p:txBody>
      </p:sp>
      <p:sp>
        <p:nvSpPr>
          <p:cNvPr id="6" name="Ovale 5">
            <a:extLst>
              <a:ext uri="{FF2B5EF4-FFF2-40B4-BE49-F238E27FC236}">
                <a16:creationId xmlns:a16="http://schemas.microsoft.com/office/drawing/2014/main" id="{0FD0013E-98AB-3B4E-B079-7CD2E2F0389B}"/>
              </a:ext>
            </a:extLst>
          </p:cNvPr>
          <p:cNvSpPr/>
          <p:nvPr/>
        </p:nvSpPr>
        <p:spPr>
          <a:xfrm>
            <a:off x="270933" y="1930400"/>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EAEB8B8-A125-234E-9248-049FDA59DE51}"/>
              </a:ext>
            </a:extLst>
          </p:cNvPr>
          <p:cNvSpPr/>
          <p:nvPr/>
        </p:nvSpPr>
        <p:spPr>
          <a:xfrm>
            <a:off x="4819696" y="1884123"/>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DA879AC-0EBB-274A-B752-AE5F1935A202}"/>
              </a:ext>
            </a:extLst>
          </p:cNvPr>
          <p:cNvSpPr txBox="1"/>
          <p:nvPr/>
        </p:nvSpPr>
        <p:spPr>
          <a:xfrm>
            <a:off x="677333" y="2320835"/>
            <a:ext cx="1202267" cy="400110"/>
          </a:xfrm>
          <a:prstGeom prst="rect">
            <a:avLst/>
          </a:prstGeom>
          <a:noFill/>
        </p:spPr>
        <p:txBody>
          <a:bodyPr wrap="square" rtlCol="0">
            <a:spAutoFit/>
          </a:bodyPr>
          <a:lstStyle/>
          <a:p>
            <a:r>
              <a:rPr lang="it-IT" sz="2000" b="1" dirty="0">
                <a:solidFill>
                  <a:srgbClr val="C00000"/>
                </a:solidFill>
              </a:rPr>
              <a:t>Lira </a:t>
            </a:r>
            <a:r>
              <a:rPr lang="it-IT" sz="2000" b="1" dirty="0" err="1">
                <a:solidFill>
                  <a:srgbClr val="C00000"/>
                </a:solidFill>
              </a:rPr>
              <a:t>it</a:t>
            </a:r>
            <a:r>
              <a:rPr lang="it-IT" sz="2000" b="1" dirty="0">
                <a:solidFill>
                  <a:srgbClr val="C00000"/>
                </a:solidFill>
              </a:rPr>
              <a:t>.</a:t>
            </a:r>
          </a:p>
        </p:txBody>
      </p:sp>
      <p:sp>
        <p:nvSpPr>
          <p:cNvPr id="9" name="CasellaDiTesto 8">
            <a:extLst>
              <a:ext uri="{FF2B5EF4-FFF2-40B4-BE49-F238E27FC236}">
                <a16:creationId xmlns:a16="http://schemas.microsoft.com/office/drawing/2014/main" id="{B5AC3E37-2865-7445-8B99-5B798DD70E69}"/>
              </a:ext>
            </a:extLst>
          </p:cNvPr>
          <p:cNvSpPr txBox="1"/>
          <p:nvPr/>
        </p:nvSpPr>
        <p:spPr>
          <a:xfrm>
            <a:off x="5276548" y="2401335"/>
            <a:ext cx="1202267" cy="400110"/>
          </a:xfrm>
          <a:prstGeom prst="rect">
            <a:avLst/>
          </a:prstGeom>
          <a:noFill/>
        </p:spPr>
        <p:txBody>
          <a:bodyPr wrap="square" rtlCol="0">
            <a:spAutoFit/>
          </a:bodyPr>
          <a:lstStyle/>
          <a:p>
            <a:r>
              <a:rPr lang="it-IT" sz="2000" b="1" dirty="0">
                <a:solidFill>
                  <a:srgbClr val="C00000"/>
                </a:solidFill>
              </a:rPr>
              <a:t>Franco </a:t>
            </a:r>
            <a:r>
              <a:rPr lang="it-IT" sz="2000" b="1" dirty="0" err="1">
                <a:solidFill>
                  <a:srgbClr val="C00000"/>
                </a:solidFill>
              </a:rPr>
              <a:t>fr</a:t>
            </a:r>
            <a:r>
              <a:rPr lang="it-IT" sz="2000" b="1" dirty="0">
                <a:solidFill>
                  <a:srgbClr val="C00000"/>
                </a:solidFill>
              </a:rPr>
              <a:t>.</a:t>
            </a:r>
          </a:p>
        </p:txBody>
      </p:sp>
      <p:pic>
        <p:nvPicPr>
          <p:cNvPr id="10" name="Immagine 9">
            <a:extLst>
              <a:ext uri="{FF2B5EF4-FFF2-40B4-BE49-F238E27FC236}">
                <a16:creationId xmlns:a16="http://schemas.microsoft.com/office/drawing/2014/main" id="{383E5B64-2A3D-BC40-B929-A440C4DA2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616" y="5218612"/>
            <a:ext cx="1875271" cy="1453243"/>
          </a:xfrm>
          <a:prstGeom prst="rect">
            <a:avLst/>
          </a:prstGeom>
        </p:spPr>
      </p:pic>
      <p:sp>
        <p:nvSpPr>
          <p:cNvPr id="11" name="Freccia bidirezionale verticale 10">
            <a:extLst>
              <a:ext uri="{FF2B5EF4-FFF2-40B4-BE49-F238E27FC236}">
                <a16:creationId xmlns:a16="http://schemas.microsoft.com/office/drawing/2014/main" id="{8D784945-78E8-A94F-AB8E-4D617F571C75}"/>
              </a:ext>
            </a:extLst>
          </p:cNvPr>
          <p:cNvSpPr/>
          <p:nvPr/>
        </p:nvSpPr>
        <p:spPr>
          <a:xfrm>
            <a:off x="3554186" y="4673600"/>
            <a:ext cx="272748" cy="5450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E2E28B19-EE8E-C84A-830E-E324FC60ADE5}"/>
              </a:ext>
            </a:extLst>
          </p:cNvPr>
          <p:cNvSpPr txBox="1"/>
          <p:nvPr/>
        </p:nvSpPr>
        <p:spPr>
          <a:xfrm>
            <a:off x="4392386" y="5033946"/>
            <a:ext cx="3077380" cy="369332"/>
          </a:xfrm>
          <a:prstGeom prst="rect">
            <a:avLst/>
          </a:prstGeom>
          <a:noFill/>
        </p:spPr>
        <p:txBody>
          <a:bodyPr wrap="square" rtlCol="0">
            <a:spAutoFit/>
          </a:bodyPr>
          <a:lstStyle/>
          <a:p>
            <a:r>
              <a:rPr lang="it-IT" dirty="0"/>
              <a:t>34,71 $ = un’oncia di oro</a:t>
            </a:r>
          </a:p>
        </p:txBody>
      </p:sp>
      <p:cxnSp>
        <p:nvCxnSpPr>
          <p:cNvPr id="14" name="Connettore 1 13">
            <a:extLst>
              <a:ext uri="{FF2B5EF4-FFF2-40B4-BE49-F238E27FC236}">
                <a16:creationId xmlns:a16="http://schemas.microsoft.com/office/drawing/2014/main" id="{03EE4C7E-B418-B144-9C56-FDD204B5F624}"/>
              </a:ext>
            </a:extLst>
          </p:cNvPr>
          <p:cNvCxnSpPr>
            <a:cxnSpLocks/>
          </p:cNvCxnSpPr>
          <p:nvPr/>
        </p:nvCxnSpPr>
        <p:spPr>
          <a:xfrm flipV="1">
            <a:off x="4165600" y="2977121"/>
            <a:ext cx="1792770" cy="8745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D1B1500F-F4BF-E24D-B405-92934FF5C293}"/>
              </a:ext>
            </a:extLst>
          </p:cNvPr>
          <p:cNvCxnSpPr>
            <a:cxnSpLocks/>
          </p:cNvCxnSpPr>
          <p:nvPr/>
        </p:nvCxnSpPr>
        <p:spPr>
          <a:xfrm flipH="1" flipV="1">
            <a:off x="1879601" y="2737880"/>
            <a:ext cx="1189820" cy="12276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A4A00C84-F80D-2E42-9186-9D98733CC017}"/>
              </a:ext>
            </a:extLst>
          </p:cNvPr>
          <p:cNvSpPr txBox="1"/>
          <p:nvPr/>
        </p:nvSpPr>
        <p:spPr>
          <a:xfrm>
            <a:off x="1746807" y="2965901"/>
            <a:ext cx="2044444" cy="369332"/>
          </a:xfrm>
          <a:prstGeom prst="rect">
            <a:avLst/>
          </a:prstGeom>
          <a:solidFill>
            <a:schemeClr val="bg1"/>
          </a:solidFill>
        </p:spPr>
        <p:txBody>
          <a:bodyPr wrap="square" rtlCol="0">
            <a:spAutoFit/>
          </a:bodyPr>
          <a:lstStyle/>
          <a:p>
            <a:r>
              <a:rPr lang="it-IT" dirty="0"/>
              <a:t>625 lire/$ +/- 1 %</a:t>
            </a:r>
          </a:p>
        </p:txBody>
      </p:sp>
      <p:sp>
        <p:nvSpPr>
          <p:cNvPr id="21" name="CasellaDiTesto 20">
            <a:extLst>
              <a:ext uri="{FF2B5EF4-FFF2-40B4-BE49-F238E27FC236}">
                <a16:creationId xmlns:a16="http://schemas.microsoft.com/office/drawing/2014/main" id="{1B80D417-2927-874A-A2DC-44CA4D1A2A1A}"/>
              </a:ext>
            </a:extLst>
          </p:cNvPr>
          <p:cNvSpPr txBox="1"/>
          <p:nvPr/>
        </p:nvSpPr>
        <p:spPr>
          <a:xfrm>
            <a:off x="4373289" y="3254035"/>
            <a:ext cx="2044444" cy="369332"/>
          </a:xfrm>
          <a:prstGeom prst="rect">
            <a:avLst/>
          </a:prstGeom>
          <a:solidFill>
            <a:schemeClr val="bg1"/>
          </a:solidFill>
        </p:spPr>
        <p:txBody>
          <a:bodyPr wrap="square" rtlCol="0">
            <a:spAutoFit/>
          </a:bodyPr>
          <a:lstStyle/>
          <a:p>
            <a:r>
              <a:rPr lang="it-IT" dirty="0"/>
              <a:t>3,5Fr/$ +/- 1 %</a:t>
            </a:r>
          </a:p>
        </p:txBody>
      </p:sp>
      <p:cxnSp>
        <p:nvCxnSpPr>
          <p:cNvPr id="23" name="Connettore 1 22">
            <a:extLst>
              <a:ext uri="{FF2B5EF4-FFF2-40B4-BE49-F238E27FC236}">
                <a16:creationId xmlns:a16="http://schemas.microsoft.com/office/drawing/2014/main" id="{7E3E3675-6F9A-094C-8701-D9404E8CBB91}"/>
              </a:ext>
            </a:extLst>
          </p:cNvPr>
          <p:cNvCxnSpPr>
            <a:cxnSpLocks/>
          </p:cNvCxnSpPr>
          <p:nvPr/>
        </p:nvCxnSpPr>
        <p:spPr>
          <a:xfrm>
            <a:off x="1761416" y="2324289"/>
            <a:ext cx="3758851" cy="3528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6F52B6C3-CA1A-A64C-98AC-79F049114748}"/>
              </a:ext>
            </a:extLst>
          </p:cNvPr>
          <p:cNvSpPr txBox="1"/>
          <p:nvPr/>
        </p:nvSpPr>
        <p:spPr>
          <a:xfrm>
            <a:off x="2474510" y="2103132"/>
            <a:ext cx="1987341" cy="369332"/>
          </a:xfrm>
          <a:prstGeom prst="rect">
            <a:avLst/>
          </a:prstGeom>
          <a:solidFill>
            <a:schemeClr val="bg1"/>
          </a:solidFill>
        </p:spPr>
        <p:txBody>
          <a:bodyPr wrap="square" rtlCol="0">
            <a:spAutoFit/>
          </a:bodyPr>
          <a:lstStyle/>
          <a:p>
            <a:r>
              <a:rPr lang="it-IT" dirty="0"/>
              <a:t>Lire/Franco +/- 2 %</a:t>
            </a:r>
          </a:p>
        </p:txBody>
      </p:sp>
      <p:sp>
        <p:nvSpPr>
          <p:cNvPr id="26" name="CasellaDiTesto 25">
            <a:extLst>
              <a:ext uri="{FF2B5EF4-FFF2-40B4-BE49-F238E27FC236}">
                <a16:creationId xmlns:a16="http://schemas.microsoft.com/office/drawing/2014/main" id="{30266C66-D1DA-8A4D-8715-D5FA2C77B4E3}"/>
              </a:ext>
            </a:extLst>
          </p:cNvPr>
          <p:cNvSpPr txBox="1"/>
          <p:nvPr/>
        </p:nvSpPr>
        <p:spPr>
          <a:xfrm>
            <a:off x="7264399" y="3656000"/>
            <a:ext cx="4368800" cy="923330"/>
          </a:xfrm>
          <a:prstGeom prst="rect">
            <a:avLst/>
          </a:prstGeom>
          <a:noFill/>
        </p:spPr>
        <p:txBody>
          <a:bodyPr wrap="square" rtlCol="0">
            <a:spAutoFit/>
          </a:bodyPr>
          <a:lstStyle/>
          <a:p>
            <a:r>
              <a:rPr lang="it-IT" dirty="0"/>
              <a:t>PIRAMIDE GERARCHICA CON BASE AUREA</a:t>
            </a:r>
          </a:p>
          <a:p>
            <a:r>
              <a:rPr lang="it-IT" dirty="0" err="1"/>
              <a:t>Adjustable</a:t>
            </a:r>
            <a:r>
              <a:rPr lang="it-IT" dirty="0"/>
              <a:t> </a:t>
            </a:r>
            <a:r>
              <a:rPr lang="it-IT" dirty="0" err="1"/>
              <a:t>peg</a:t>
            </a:r>
            <a:r>
              <a:rPr lang="it-IT" dirty="0"/>
              <a:t>: cambi fissi con limitata banda di oscillazione</a:t>
            </a:r>
          </a:p>
        </p:txBody>
      </p:sp>
      <p:sp>
        <p:nvSpPr>
          <p:cNvPr id="27" name="CasellaDiTesto 26">
            <a:extLst>
              <a:ext uri="{FF2B5EF4-FFF2-40B4-BE49-F238E27FC236}">
                <a16:creationId xmlns:a16="http://schemas.microsoft.com/office/drawing/2014/main" id="{E568DAAF-ECD4-7F41-B2A0-9D7687F8C83A}"/>
              </a:ext>
            </a:extLst>
          </p:cNvPr>
          <p:cNvSpPr txBox="1"/>
          <p:nvPr/>
        </p:nvSpPr>
        <p:spPr>
          <a:xfrm>
            <a:off x="7164881" y="530885"/>
            <a:ext cx="4743542" cy="2308324"/>
          </a:xfrm>
          <a:prstGeom prst="rect">
            <a:avLst/>
          </a:prstGeom>
          <a:noFill/>
        </p:spPr>
        <p:txBody>
          <a:bodyPr wrap="square" rtlCol="0">
            <a:spAutoFit/>
          </a:bodyPr>
          <a:lstStyle/>
          <a:p>
            <a:r>
              <a:rPr lang="it-IT" dirty="0"/>
              <a:t>L’importatore francese deve pagare l’esportatore italiano in lire (</a:t>
            </a:r>
            <a:r>
              <a:rPr lang="it-IT" b="1" dirty="0"/>
              <a:t>valuta di fatturazione</a:t>
            </a:r>
            <a:r>
              <a:rPr lang="it-IT" dirty="0"/>
              <a:t>).</a:t>
            </a:r>
          </a:p>
          <a:p>
            <a:r>
              <a:rPr lang="it-IT" dirty="0"/>
              <a:t>La banca dell’importatore francese probabilmente non dispone delle lire necessarie e regola la transazione trasferendo dollari  (</a:t>
            </a:r>
            <a:r>
              <a:rPr lang="it-IT" b="1" dirty="0"/>
              <a:t>valuta veicolo</a:t>
            </a:r>
            <a:r>
              <a:rPr lang="it-IT" dirty="0"/>
              <a:t>) nel conto dell’esportatore italiano che cambierà i dollari in lire presso la Banca d’Italia.</a:t>
            </a:r>
          </a:p>
        </p:txBody>
      </p:sp>
    </p:spTree>
    <p:extLst>
      <p:ext uri="{BB962C8B-B14F-4D97-AF65-F5344CB8AC3E}">
        <p14:creationId xmlns:p14="http://schemas.microsoft.com/office/powerpoint/2010/main" val="99232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2DA3D6F-05EE-0E49-9745-C0A5D0FF5CED}"/>
              </a:ext>
            </a:extLst>
          </p:cNvPr>
          <p:cNvPicPr>
            <a:picLocks noChangeAspect="1"/>
          </p:cNvPicPr>
          <p:nvPr/>
        </p:nvPicPr>
        <p:blipFill>
          <a:blip r:embed="rId2"/>
          <a:stretch>
            <a:fillRect/>
          </a:stretch>
        </p:blipFill>
        <p:spPr>
          <a:xfrm>
            <a:off x="183792" y="630767"/>
            <a:ext cx="11855808" cy="3360329"/>
          </a:xfrm>
          <a:prstGeom prst="rect">
            <a:avLst/>
          </a:prstGeom>
        </p:spPr>
      </p:pic>
      <p:sp>
        <p:nvSpPr>
          <p:cNvPr id="3" name="CasellaDiTesto 2">
            <a:extLst>
              <a:ext uri="{FF2B5EF4-FFF2-40B4-BE49-F238E27FC236}">
                <a16:creationId xmlns:a16="http://schemas.microsoft.com/office/drawing/2014/main" id="{1EF20602-4871-004B-8B40-D0FCC5C39F54}"/>
              </a:ext>
            </a:extLst>
          </p:cNvPr>
          <p:cNvSpPr txBox="1"/>
          <p:nvPr/>
        </p:nvSpPr>
        <p:spPr>
          <a:xfrm>
            <a:off x="863599" y="227569"/>
            <a:ext cx="9536546" cy="400110"/>
          </a:xfrm>
          <a:prstGeom prst="rect">
            <a:avLst/>
          </a:prstGeom>
          <a:noFill/>
        </p:spPr>
        <p:txBody>
          <a:bodyPr wrap="square" rtlCol="0">
            <a:spAutoFit/>
          </a:bodyPr>
          <a:lstStyle/>
          <a:p>
            <a:r>
              <a:rPr lang="it-IT" sz="2000" b="1" dirty="0">
                <a:solidFill>
                  <a:srgbClr val="C00000"/>
                </a:solidFill>
              </a:rPr>
              <a:t>Dilemma di </a:t>
            </a:r>
            <a:r>
              <a:rPr lang="it-IT" sz="2000" b="1" dirty="0" err="1">
                <a:solidFill>
                  <a:srgbClr val="C00000"/>
                </a:solidFill>
              </a:rPr>
              <a:t>Triffin</a:t>
            </a:r>
            <a:r>
              <a:rPr lang="it-IT" sz="2000" b="1" dirty="0">
                <a:solidFill>
                  <a:srgbClr val="C00000"/>
                </a:solidFill>
              </a:rPr>
              <a:t> e prima crisi sistemica: Accordo BW abbandonato nel 1971</a:t>
            </a:r>
          </a:p>
        </p:txBody>
      </p:sp>
      <p:sp>
        <p:nvSpPr>
          <p:cNvPr id="4" name="CasellaDiTesto 3">
            <a:extLst>
              <a:ext uri="{FF2B5EF4-FFF2-40B4-BE49-F238E27FC236}">
                <a16:creationId xmlns:a16="http://schemas.microsoft.com/office/drawing/2014/main" id="{AA283A7D-9985-B24F-9C9E-CD6A6A62AA5E}"/>
              </a:ext>
            </a:extLst>
          </p:cNvPr>
          <p:cNvSpPr txBox="1"/>
          <p:nvPr/>
        </p:nvSpPr>
        <p:spPr>
          <a:xfrm>
            <a:off x="524933" y="3991096"/>
            <a:ext cx="10261600" cy="707886"/>
          </a:xfrm>
          <a:prstGeom prst="rect">
            <a:avLst/>
          </a:prstGeom>
          <a:noFill/>
        </p:spPr>
        <p:txBody>
          <a:bodyPr wrap="square" rtlCol="0">
            <a:spAutoFit/>
          </a:bodyPr>
          <a:lstStyle/>
          <a:p>
            <a:r>
              <a:rPr lang="it-IT" sz="2000" b="1" dirty="0"/>
              <a:t>Nel 1970 la copertura aurea delle passività internazionali scese dal 50 per cento al 20 per cento: il sistema salta </a:t>
            </a:r>
            <a:r>
              <a:rPr lang="it-IT" sz="2000" b="1" dirty="0">
                <a:sym typeface="Wingdings" pitchFamily="2" charset="2"/>
              </a:rPr>
              <a:t> conflitto di strategie tra paese centrale e paesi periferici</a:t>
            </a:r>
            <a:endParaRPr lang="it-IT" sz="2000" b="1" dirty="0"/>
          </a:p>
        </p:txBody>
      </p:sp>
      <p:pic>
        <p:nvPicPr>
          <p:cNvPr id="5" name="Immagine 4">
            <a:extLst>
              <a:ext uri="{FF2B5EF4-FFF2-40B4-BE49-F238E27FC236}">
                <a16:creationId xmlns:a16="http://schemas.microsoft.com/office/drawing/2014/main" id="{3FB11D5D-0CB9-D141-B90E-9359EF62541A}"/>
              </a:ext>
            </a:extLst>
          </p:cNvPr>
          <p:cNvPicPr>
            <a:picLocks noChangeAspect="1"/>
          </p:cNvPicPr>
          <p:nvPr/>
        </p:nvPicPr>
        <p:blipFill>
          <a:blip r:embed="rId3"/>
          <a:stretch>
            <a:fillRect/>
          </a:stretch>
        </p:blipFill>
        <p:spPr>
          <a:xfrm>
            <a:off x="102664" y="4817513"/>
            <a:ext cx="11996646" cy="1735685"/>
          </a:xfrm>
          <a:prstGeom prst="rect">
            <a:avLst/>
          </a:prstGeom>
        </p:spPr>
      </p:pic>
    </p:spTree>
    <p:extLst>
      <p:ext uri="{BB962C8B-B14F-4D97-AF65-F5344CB8AC3E}">
        <p14:creationId xmlns:p14="http://schemas.microsoft.com/office/powerpoint/2010/main" val="42699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5FA86C-8A48-413B-9209-993CB49814C0}"/>
              </a:ext>
            </a:extLst>
          </p:cNvPr>
          <p:cNvSpPr>
            <a:spLocks noGrp="1"/>
          </p:cNvSpPr>
          <p:nvPr>
            <p:ph type="title"/>
          </p:nvPr>
        </p:nvSpPr>
        <p:spPr/>
        <p:txBody>
          <a:bodyPr/>
          <a:lstStyle/>
          <a:p>
            <a:r>
              <a:rPr lang="it-IT" dirty="0"/>
              <a:t>La fine di </a:t>
            </a:r>
            <a:r>
              <a:rPr lang="it-IT" dirty="0" err="1"/>
              <a:t>Bretton</a:t>
            </a:r>
            <a:r>
              <a:rPr lang="it-IT" dirty="0"/>
              <a:t> Woods</a:t>
            </a:r>
          </a:p>
        </p:txBody>
      </p:sp>
      <p:sp>
        <p:nvSpPr>
          <p:cNvPr id="3" name="Segnaposto contenuto 2">
            <a:extLst>
              <a:ext uri="{FF2B5EF4-FFF2-40B4-BE49-F238E27FC236}">
                <a16:creationId xmlns:a16="http://schemas.microsoft.com/office/drawing/2014/main" id="{6AF4844B-1A3F-4775-8CE9-8B9EF540D347}"/>
              </a:ext>
            </a:extLst>
          </p:cNvPr>
          <p:cNvSpPr>
            <a:spLocks noGrp="1"/>
          </p:cNvSpPr>
          <p:nvPr>
            <p:ph idx="1"/>
          </p:nvPr>
        </p:nvSpPr>
        <p:spPr/>
        <p:txBody>
          <a:bodyPr>
            <a:normAutofit/>
          </a:bodyPr>
          <a:lstStyle/>
          <a:p>
            <a:r>
              <a:rPr lang="it-IT" dirty="0"/>
              <a:t>La rottura del legame tra oro e dollaro distrusse una componente chiave dell’Accordo di </a:t>
            </a:r>
            <a:r>
              <a:rPr lang="it-IT" dirty="0" err="1"/>
              <a:t>Bretton</a:t>
            </a:r>
            <a:r>
              <a:rPr lang="it-IT" dirty="0"/>
              <a:t> Woods, ma la crisi dell’oro non fu l’unico fattore a determinarne la fine. L’inflazione era cresciuta in molti paesi fin dalla fine degli anni ‘60, anche se a tassi di crescita profondamente differenti.</a:t>
            </a:r>
          </a:p>
          <a:p>
            <a:r>
              <a:rPr lang="it-IT" dirty="0"/>
              <a:t>Questo determinò dei disallineamenti che misero in discussione le parità dei tassi di cambio che fino ad allora erano rimaste invariate dalla fine degli anni ‘40. Ad essi seguirono flussi speculativi di capitali. Il franco francese era stato svalutato nel 1958; il marco tedesco e il fiorino olandese erano stati rivalutati nel 1961.</a:t>
            </a:r>
          </a:p>
        </p:txBody>
      </p:sp>
    </p:spTree>
    <p:extLst>
      <p:ext uri="{BB962C8B-B14F-4D97-AF65-F5344CB8AC3E}">
        <p14:creationId xmlns:p14="http://schemas.microsoft.com/office/powerpoint/2010/main" val="1298472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3BD5C-E313-4631-8799-E95E3FD2171A}"/>
              </a:ext>
            </a:extLst>
          </p:cNvPr>
          <p:cNvSpPr>
            <a:spLocks noGrp="1"/>
          </p:cNvSpPr>
          <p:nvPr>
            <p:ph type="title"/>
          </p:nvPr>
        </p:nvSpPr>
        <p:spPr/>
        <p:txBody>
          <a:bodyPr/>
          <a:lstStyle/>
          <a:p>
            <a:br>
              <a:rPr lang="it-IT" dirty="0"/>
            </a:br>
            <a:r>
              <a:rPr lang="it-IT" dirty="0"/>
              <a:t>Dallo </a:t>
            </a:r>
            <a:r>
              <a:rPr lang="it-IT" dirty="0" err="1"/>
              <a:t>Smithsonian</a:t>
            </a:r>
            <a:r>
              <a:rPr lang="it-IT" dirty="0"/>
              <a:t> </a:t>
            </a:r>
            <a:r>
              <a:rPr lang="it-IT" dirty="0" err="1"/>
              <a:t>Agreeement</a:t>
            </a:r>
            <a:r>
              <a:rPr lang="it-IT" dirty="0"/>
              <a:t> alla Jamaica</a:t>
            </a:r>
          </a:p>
        </p:txBody>
      </p:sp>
      <p:sp>
        <p:nvSpPr>
          <p:cNvPr id="3" name="Segnaposto contenuto 2">
            <a:extLst>
              <a:ext uri="{FF2B5EF4-FFF2-40B4-BE49-F238E27FC236}">
                <a16:creationId xmlns:a16="http://schemas.microsoft.com/office/drawing/2014/main" id="{AE5F52D6-6C96-41C5-B2BD-E1C41DCF27EE}"/>
              </a:ext>
            </a:extLst>
          </p:cNvPr>
          <p:cNvSpPr>
            <a:spLocks noGrp="1"/>
          </p:cNvSpPr>
          <p:nvPr>
            <p:ph idx="1"/>
          </p:nvPr>
        </p:nvSpPr>
        <p:spPr/>
        <p:txBody>
          <a:bodyPr>
            <a:normAutofit fontScale="92500" lnSpcReduction="20000"/>
          </a:bodyPr>
          <a:lstStyle/>
          <a:p>
            <a:endParaRPr lang="it-IT" dirty="0"/>
          </a:p>
          <a:p>
            <a:r>
              <a:rPr lang="it-IT" dirty="0"/>
              <a:t>L’ultimo grande sforzo di salvare la stabilità dei cambi fu un accordo raggiunto nel dicembre 1971 durante una conferenza alla </a:t>
            </a:r>
            <a:r>
              <a:rPr lang="it-IT" dirty="0" err="1"/>
              <a:t>SmithsonianInstitution</a:t>
            </a:r>
            <a:r>
              <a:rPr lang="it-IT" dirty="0"/>
              <a:t> a Washington DC.</a:t>
            </a:r>
          </a:p>
          <a:p>
            <a:r>
              <a:rPr lang="it-IT" dirty="0"/>
              <a:t>Il dollaro fu svalutato rispetto all’oro a $38 per oncia, rimanendo tuttavia inconvertibile in oro, anche tra banche centrali.</a:t>
            </a:r>
          </a:p>
          <a:p>
            <a:r>
              <a:rPr lang="it-IT" dirty="0"/>
              <a:t>Alcune valute furono rivalutate, altre svalutate. I margini delle fluttuazioni furono estesi dall’1% al 2,25% intorno al </a:t>
            </a:r>
            <a:r>
              <a:rPr lang="it-IT" i="1" dirty="0"/>
              <a:t>par </a:t>
            </a:r>
            <a:r>
              <a:rPr lang="it-IT" i="1" dirty="0" err="1"/>
              <a:t>value</a:t>
            </a:r>
            <a:r>
              <a:rPr lang="it-IT" dirty="0"/>
              <a:t>, mentre i paesi Europei mantennero un margine ridotto (dimezzato). Quest’accordo fu ribattezzato il “serpente” monetario. </a:t>
            </a:r>
          </a:p>
          <a:p>
            <a:r>
              <a:rPr lang="it-IT" dirty="0"/>
              <a:t>Nel gennaio 1976, l’accordo della Jamaica ufficializzò il nuovo ruolo dell’FMI. Da allora, esso sarebbe stato incaricato di monitorare un sistema monetario mondiale caratterizzato da tassi di cambio sempre più flessibili. </a:t>
            </a:r>
          </a:p>
        </p:txBody>
      </p:sp>
    </p:spTree>
    <p:extLst>
      <p:ext uri="{BB962C8B-B14F-4D97-AF65-F5344CB8AC3E}">
        <p14:creationId xmlns:p14="http://schemas.microsoft.com/office/powerpoint/2010/main" val="259932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5CADE6-CFA6-49A1-9BA4-D4D994458F9B}"/>
              </a:ext>
            </a:extLst>
          </p:cNvPr>
          <p:cNvSpPr>
            <a:spLocks noGrp="1"/>
          </p:cNvSpPr>
          <p:nvPr>
            <p:ph type="title"/>
          </p:nvPr>
        </p:nvSpPr>
        <p:spPr/>
        <p:txBody>
          <a:bodyPr/>
          <a:lstStyle/>
          <a:p>
            <a:r>
              <a:rPr lang="it-IT" dirty="0"/>
              <a:t>Lo SME e l’UME</a:t>
            </a:r>
          </a:p>
        </p:txBody>
      </p:sp>
      <p:sp>
        <p:nvSpPr>
          <p:cNvPr id="3" name="Segnaposto contenuto 2">
            <a:extLst>
              <a:ext uri="{FF2B5EF4-FFF2-40B4-BE49-F238E27FC236}">
                <a16:creationId xmlns:a16="http://schemas.microsoft.com/office/drawing/2014/main" id="{3D0548B5-E4ED-47D9-8958-57828D8B4907}"/>
              </a:ext>
            </a:extLst>
          </p:cNvPr>
          <p:cNvSpPr>
            <a:spLocks noGrp="1"/>
          </p:cNvSpPr>
          <p:nvPr>
            <p:ph idx="1"/>
          </p:nvPr>
        </p:nvSpPr>
        <p:spPr/>
        <p:txBody>
          <a:bodyPr>
            <a:normAutofit fontScale="70000" lnSpcReduction="20000"/>
          </a:bodyPr>
          <a:lstStyle/>
          <a:p>
            <a:endParaRPr lang="it-IT" dirty="0"/>
          </a:p>
          <a:p>
            <a:r>
              <a:rPr lang="it-IT" dirty="0"/>
              <a:t>La risposta europea alla crisi del Gold </a:t>
            </a:r>
            <a:r>
              <a:rPr lang="it-IT" dirty="0" err="1"/>
              <a:t>exchangestandard</a:t>
            </a:r>
            <a:r>
              <a:rPr lang="it-IT" dirty="0"/>
              <a:t> fu l’istituzione del Sistema Monetario Europeo (SME), che divenne operativo nel marzo 1979. </a:t>
            </a:r>
          </a:p>
          <a:p>
            <a:r>
              <a:rPr lang="it-IT" dirty="0"/>
              <a:t>I nove membri della Comunità Europea (CE) entrarono nello SME contemporaneamente, ma il Regno Unito si rifiutò di partecipare al </a:t>
            </a:r>
            <a:r>
              <a:rPr lang="it-IT" b="1" dirty="0"/>
              <a:t>Meccanismo di Cambio (ERM)</a:t>
            </a:r>
            <a:r>
              <a:rPr lang="it-IT" dirty="0"/>
              <a:t>, il sistema di tassi di cambio fissi, fino ad ottobre 1990. </a:t>
            </a:r>
          </a:p>
          <a:p>
            <a:r>
              <a:rPr lang="it-IT" dirty="0"/>
              <a:t>Ad eccezione della Svezia, tutti i nuovi membri della CE (d’ora in poi UE), e cioè Grecia, Spagna, Portogallo, Austria e Finlandia contemporaneamente entrarono nell’ERM. Dopo forti </a:t>
            </a:r>
            <a:r>
              <a:rPr lang="it-IT" b="1" dirty="0"/>
              <a:t>attacchi </a:t>
            </a:r>
            <a:r>
              <a:rPr lang="it-IT" b="1" dirty="0" err="1"/>
              <a:t>speculativi</a:t>
            </a:r>
            <a:r>
              <a:rPr lang="it-IT" dirty="0" err="1"/>
              <a:t>sulle</a:t>
            </a:r>
            <a:r>
              <a:rPr lang="it-IT" dirty="0"/>
              <a:t> parità dell’ERM nel settembre del 1992, l’Italia e il Regno Unito lasciarono l’ERM, ma l’Italia rientrò nel 1997. </a:t>
            </a:r>
          </a:p>
          <a:p>
            <a:r>
              <a:rPr lang="it-IT" dirty="0"/>
              <a:t>L’ERM formalmente scomparve con l’istituzione nel 1999 della </a:t>
            </a:r>
            <a:r>
              <a:rPr lang="it-IT" b="1" dirty="0"/>
              <a:t>Unione Monetaria Europea (UME)</a:t>
            </a:r>
            <a:r>
              <a:rPr lang="it-IT" dirty="0"/>
              <a:t>. Fu istituito un nuovo SME-II. L’ERM modificato servì come porta d’ingresso all’UME per i nuovi paesi membri e come possibile accordo per quei paesi membri dell’UE, come la Danimarca, che non vogliono adottare l’euro pur ancorando ad esso il loro tasso di cambio. </a:t>
            </a:r>
          </a:p>
          <a:p>
            <a:r>
              <a:rPr lang="it-IT" dirty="0"/>
              <a:t>A gennaio 2012, 17 dei 25 paesi membri dell’UE avevano adottato l’euro. </a:t>
            </a:r>
          </a:p>
        </p:txBody>
      </p:sp>
    </p:spTree>
    <p:extLst>
      <p:ext uri="{BB962C8B-B14F-4D97-AF65-F5344CB8AC3E}">
        <p14:creationId xmlns:p14="http://schemas.microsoft.com/office/powerpoint/2010/main" val="398174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AE3CA-9E65-4CD1-B710-BC1896BB7F83}"/>
              </a:ext>
            </a:extLst>
          </p:cNvPr>
          <p:cNvSpPr>
            <a:spLocks noGrp="1"/>
          </p:cNvSpPr>
          <p:nvPr>
            <p:ph type="title"/>
          </p:nvPr>
        </p:nvSpPr>
        <p:spPr/>
        <p:txBody>
          <a:bodyPr/>
          <a:lstStyle/>
          <a:p>
            <a:r>
              <a:rPr lang="it-IT" dirty="0"/>
              <a:t>Globalizzazione</a:t>
            </a:r>
          </a:p>
        </p:txBody>
      </p:sp>
      <p:sp>
        <p:nvSpPr>
          <p:cNvPr id="3" name="Segnaposto contenuto 2">
            <a:extLst>
              <a:ext uri="{FF2B5EF4-FFF2-40B4-BE49-F238E27FC236}">
                <a16:creationId xmlns:a16="http://schemas.microsoft.com/office/drawing/2014/main" id="{3634C0BB-ED97-48F7-82CF-2650CE77BEF4}"/>
              </a:ext>
            </a:extLst>
          </p:cNvPr>
          <p:cNvSpPr>
            <a:spLocks noGrp="1"/>
          </p:cNvSpPr>
          <p:nvPr>
            <p:ph idx="1"/>
          </p:nvPr>
        </p:nvSpPr>
        <p:spPr/>
        <p:txBody>
          <a:bodyPr>
            <a:normAutofit fontScale="92500" lnSpcReduction="20000"/>
          </a:bodyPr>
          <a:lstStyle/>
          <a:p>
            <a:r>
              <a:rPr lang="it-IT" dirty="0"/>
              <a:t>In economia la GLOBALIZZAZIONE è l’insieme di fenomeni differenti connessi con la crescita dell’integrazione economica tra le diverse aree del mondo.</a:t>
            </a:r>
          </a:p>
          <a:p>
            <a:pPr marL="514350" indent="-514350">
              <a:buFont typeface="+mj-lt"/>
              <a:buAutoNum type="arabicPeriod"/>
            </a:pPr>
            <a:r>
              <a:rPr lang="it-IT" dirty="0"/>
              <a:t>la liberalizzazione dei movimenti di capitale che circolano più facilmente attraverso le frontiere alla ricerca di impieghi  più redditizi; </a:t>
            </a:r>
          </a:p>
          <a:p>
            <a:pPr marL="514350" indent="-514350">
              <a:buFont typeface="+mj-lt"/>
              <a:buAutoNum type="arabicPeriod"/>
            </a:pPr>
            <a:r>
              <a:rPr lang="it-IT" dirty="0"/>
              <a:t>la crescita in rapporto al PIL e l’estensione geografica dei flussi di commercio internazionale che coinvolgono una maggiore varietà di prodotti; </a:t>
            </a:r>
          </a:p>
          <a:p>
            <a:pPr marL="514350" indent="-514350">
              <a:buFont typeface="+mj-lt"/>
              <a:buAutoNum type="arabicPeriod"/>
            </a:pPr>
            <a:r>
              <a:rPr lang="it-IT" dirty="0"/>
              <a:t>la maggiore rapidità con cui informazioni e tecnologie si muovono anche a grandi distanze (fisiche e culturali), alla ricerca di più pronte applicazioni pratiche e profitti economici;</a:t>
            </a:r>
          </a:p>
          <a:p>
            <a:pPr marL="514350" indent="-514350">
              <a:buFont typeface="+mj-lt"/>
              <a:buAutoNum type="arabicPeriod"/>
            </a:pPr>
            <a:r>
              <a:rPr lang="it-IT" dirty="0"/>
              <a:t>l’accresciuta circolazione di persone da un Paese all’altro alla ricerca di migliori opportunità di lavoro</a:t>
            </a:r>
          </a:p>
          <a:p>
            <a:endParaRPr lang="it-IT" dirty="0"/>
          </a:p>
        </p:txBody>
      </p:sp>
    </p:spTree>
    <p:extLst>
      <p:ext uri="{BB962C8B-B14F-4D97-AF65-F5344CB8AC3E}">
        <p14:creationId xmlns:p14="http://schemas.microsoft.com/office/powerpoint/2010/main" val="22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childTnLst>
                                    <p:animClr clrSpc="rgb" dir="cw">
                                      <p:cBhvr override="childStyle">
                                        <p:cTn id="12" dur="500" fill="hold"/>
                                        <p:tgtEl>
                                          <p:spTgt spid="3">
                                            <p:txEl>
                                              <p:pRg st="2" end="2"/>
                                            </p:txEl>
                                          </p:spTgt>
                                        </p:tgtEl>
                                        <p:attrNameLst>
                                          <p:attrName>style.color</p:attrName>
                                        </p:attrNameLst>
                                      </p:cBhvr>
                                      <p:to>
                                        <a:schemeClr val="accent2"/>
                                      </p:to>
                                    </p:animClr>
                                    <p:animClr clrSpc="rgb" dir="cw">
                                      <p:cBhvr>
                                        <p:cTn id="13" dur="500" fill="hold"/>
                                        <p:tgtEl>
                                          <p:spTgt spid="3">
                                            <p:txEl>
                                              <p:pRg st="2" end="2"/>
                                            </p:txEl>
                                          </p:spTgt>
                                        </p:tgtEl>
                                        <p:attrNameLst>
                                          <p:attrName>fillcolor</p:attrName>
                                        </p:attrNameLst>
                                      </p:cBhvr>
                                      <p:to>
                                        <a:schemeClr val="accent2"/>
                                      </p:to>
                                    </p:animClr>
                                    <p:set>
                                      <p:cBhvr>
                                        <p:cTn id="14" dur="500" fill="hold"/>
                                        <p:tgtEl>
                                          <p:spTgt spid="3">
                                            <p:txEl>
                                              <p:pRg st="2" end="2"/>
                                            </p:txEl>
                                          </p:spTgt>
                                        </p:tgtEl>
                                        <p:attrNameLst>
                                          <p:attrName>fill.type</p:attrName>
                                        </p:attrNameLst>
                                      </p:cBhvr>
                                      <p:to>
                                        <p:strVal val="solid"/>
                                      </p:to>
                                    </p:set>
                                    <p:set>
                                      <p:cBhvr>
                                        <p:cTn id="15"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566406-467D-456E-91F4-DE0758FE5990}"/>
              </a:ext>
            </a:extLst>
          </p:cNvPr>
          <p:cNvSpPr>
            <a:spLocks noGrp="1"/>
          </p:cNvSpPr>
          <p:nvPr>
            <p:ph type="title"/>
          </p:nvPr>
        </p:nvSpPr>
        <p:spPr/>
        <p:txBody>
          <a:bodyPr/>
          <a:lstStyle/>
          <a:p>
            <a:br>
              <a:rPr lang="it-IT" dirty="0"/>
            </a:br>
            <a:r>
              <a:rPr lang="it-IT" dirty="0"/>
              <a:t>La globalizzazione e le crisi valutarie</a:t>
            </a:r>
          </a:p>
        </p:txBody>
      </p:sp>
      <p:sp>
        <p:nvSpPr>
          <p:cNvPr id="3" name="Segnaposto contenuto 2">
            <a:extLst>
              <a:ext uri="{FF2B5EF4-FFF2-40B4-BE49-F238E27FC236}">
                <a16:creationId xmlns:a16="http://schemas.microsoft.com/office/drawing/2014/main" id="{480C0A03-FDED-48F0-9C7D-5B2DC0013ED9}"/>
              </a:ext>
            </a:extLst>
          </p:cNvPr>
          <p:cNvSpPr>
            <a:spLocks noGrp="1"/>
          </p:cNvSpPr>
          <p:nvPr>
            <p:ph idx="1"/>
          </p:nvPr>
        </p:nvSpPr>
        <p:spPr/>
        <p:txBody>
          <a:bodyPr>
            <a:normAutofit fontScale="85000" lnSpcReduction="10000"/>
          </a:bodyPr>
          <a:lstStyle/>
          <a:p>
            <a:r>
              <a:rPr lang="it-IT" dirty="0"/>
              <a:t>Nel corso degli anni ‘90, il mondo è diventato globale. Ciò significa, tra le altre cose, che il commercio e l’integrazione finanziaria sono cresciuti di molto. </a:t>
            </a:r>
          </a:p>
          <a:p>
            <a:r>
              <a:rPr lang="it-IT" dirty="0"/>
              <a:t>Barriere al commercio esistenti da lungo tempo sono state abbattute quando molti paesi (specialmente in America Latina e Asia), che si erano a lungo tenuti fuori dalla competizione internazionale, hanno cambiato rotta e sono divenuti essi stessi strenui competitors. Essi hanno anche aperto i loro conti finanziari, stabilendo la piena convertibilità della loro valuta e autorizzando la quasi completa mobilità dei capitali. </a:t>
            </a:r>
          </a:p>
          <a:p>
            <a:r>
              <a:rPr lang="it-IT" dirty="0"/>
              <a:t>Queste forme di liberalizzazione hanno riscosso, nella prima fase, grandi successi. In questa fase, in molti paesi un periodo di ripresa economica è stato spesso sostenuto dalle esportazioni e alimentato da considerevoli afflussi di capitali. </a:t>
            </a:r>
          </a:p>
          <a:p>
            <a:r>
              <a:rPr lang="it-IT" dirty="0"/>
              <a:t>Poi, nella maggior parte delle economie emergenti, è avvenuto qualcosa di molto grave. </a:t>
            </a:r>
          </a:p>
        </p:txBody>
      </p:sp>
    </p:spTree>
    <p:extLst>
      <p:ext uri="{BB962C8B-B14F-4D97-AF65-F5344CB8AC3E}">
        <p14:creationId xmlns:p14="http://schemas.microsoft.com/office/powerpoint/2010/main" val="156396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6B80A-ECE6-4C37-8FB7-5D88457D1DAA}"/>
              </a:ext>
            </a:extLst>
          </p:cNvPr>
          <p:cNvSpPr>
            <a:spLocks noGrp="1"/>
          </p:cNvSpPr>
          <p:nvPr>
            <p:ph type="title"/>
          </p:nvPr>
        </p:nvSpPr>
        <p:spPr/>
        <p:txBody>
          <a:bodyPr/>
          <a:lstStyle/>
          <a:p>
            <a:r>
              <a:rPr lang="it-IT" dirty="0"/>
              <a:t>E i flussi commerciali?</a:t>
            </a:r>
          </a:p>
        </p:txBody>
      </p:sp>
      <p:sp>
        <p:nvSpPr>
          <p:cNvPr id="5" name="Segnaposto testo 4">
            <a:extLst>
              <a:ext uri="{FF2B5EF4-FFF2-40B4-BE49-F238E27FC236}">
                <a16:creationId xmlns:a16="http://schemas.microsoft.com/office/drawing/2014/main" id="{96D3F0C4-220C-4847-8D59-D9B5AAC24CD5}"/>
              </a:ext>
            </a:extLst>
          </p:cNvPr>
          <p:cNvSpPr>
            <a:spLocks noGrp="1"/>
          </p:cNvSpPr>
          <p:nvPr>
            <p:ph type="body" idx="1"/>
          </p:nvPr>
        </p:nvSpPr>
        <p:spPr/>
        <p:txBody>
          <a:bodyPr/>
          <a:lstStyle/>
          <a:p>
            <a:r>
              <a:rPr lang="it-IT" dirty="0"/>
              <a:t>Alcune cose da sapere</a:t>
            </a:r>
          </a:p>
        </p:txBody>
      </p:sp>
    </p:spTree>
    <p:extLst>
      <p:ext uri="{BB962C8B-B14F-4D97-AF65-F5344CB8AC3E}">
        <p14:creationId xmlns:p14="http://schemas.microsoft.com/office/powerpoint/2010/main" val="408511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1860: una data fondamentale</a:t>
            </a:r>
            <a:br>
              <a:rPr lang="it-IT" dirty="0"/>
            </a:br>
            <a:r>
              <a:rPr lang="en-US" dirty="0"/>
              <a:t>per la </a:t>
            </a:r>
            <a:r>
              <a:rPr lang="en-US" dirty="0" err="1"/>
              <a:t>globalizzazione</a:t>
            </a:r>
            <a:endParaRPr lang="en-US" dirty="0"/>
          </a:p>
        </p:txBody>
      </p:sp>
      <p:sp>
        <p:nvSpPr>
          <p:cNvPr id="4" name="Segnaposto contenuto 3"/>
          <p:cNvSpPr>
            <a:spLocks noGrp="1"/>
          </p:cNvSpPr>
          <p:nvPr>
            <p:ph idx="1"/>
          </p:nvPr>
        </p:nvSpPr>
        <p:spPr/>
        <p:txBody>
          <a:bodyPr/>
          <a:lstStyle/>
          <a:p>
            <a:r>
              <a:rPr lang="it-IT" dirty="0"/>
              <a:t>Firma </a:t>
            </a:r>
            <a:r>
              <a:rPr lang="it-IT" dirty="0">
                <a:solidFill>
                  <a:srgbClr val="FF0000"/>
                </a:solidFill>
              </a:rPr>
              <a:t>dell’accordo commerciale anglo-francese </a:t>
            </a:r>
            <a:r>
              <a:rPr lang="it-IT" dirty="0" err="1">
                <a:solidFill>
                  <a:srgbClr val="FF0000"/>
                </a:solidFill>
              </a:rPr>
              <a:t>Cobden-Chevalier</a:t>
            </a:r>
            <a:endParaRPr lang="it-IT" dirty="0">
              <a:solidFill>
                <a:srgbClr val="FF0000"/>
              </a:solidFill>
            </a:endParaRPr>
          </a:p>
          <a:p>
            <a:r>
              <a:rPr lang="it-IT" dirty="0"/>
              <a:t>Introduzione della «</a:t>
            </a:r>
            <a:r>
              <a:rPr lang="it-IT" b="1" dirty="0"/>
              <a:t>clausola della nazione più favorita</a:t>
            </a:r>
            <a:r>
              <a:rPr lang="it-IT" dirty="0"/>
              <a:t>» si realizzò la prima «rete» di circa 50 accordi </a:t>
            </a:r>
            <a:r>
              <a:rPr lang="en-US" dirty="0" err="1"/>
              <a:t>commerciali</a:t>
            </a:r>
            <a:r>
              <a:rPr lang="en-US" dirty="0"/>
              <a:t> </a:t>
            </a:r>
            <a:r>
              <a:rPr lang="en-US" dirty="0" err="1"/>
              <a:t>bilaterali</a:t>
            </a:r>
            <a:r>
              <a:rPr lang="en-US" dirty="0"/>
              <a:t> </a:t>
            </a:r>
            <a:r>
              <a:rPr lang="en-US" dirty="0" err="1"/>
              <a:t>tra</a:t>
            </a:r>
            <a:r>
              <a:rPr lang="en-US" dirty="0"/>
              <a:t> la </a:t>
            </a:r>
            <a:r>
              <a:rPr lang="en-US" dirty="0" err="1"/>
              <a:t>Francia</a:t>
            </a:r>
            <a:r>
              <a:rPr lang="en-US" dirty="0"/>
              <a:t> e </a:t>
            </a:r>
            <a:r>
              <a:rPr lang="en-US" dirty="0" err="1"/>
              <a:t>il</a:t>
            </a:r>
            <a:r>
              <a:rPr lang="en-US" dirty="0"/>
              <a:t> </a:t>
            </a:r>
            <a:r>
              <a:rPr lang="en-US" dirty="0" err="1"/>
              <a:t>Regno</a:t>
            </a:r>
            <a:r>
              <a:rPr lang="en-US" dirty="0"/>
              <a:t> </a:t>
            </a:r>
            <a:r>
              <a:rPr lang="en-US" dirty="0" err="1"/>
              <a:t>Unito</a:t>
            </a:r>
            <a:r>
              <a:rPr lang="en-US" dirty="0"/>
              <a:t> con </a:t>
            </a:r>
            <a:r>
              <a:rPr lang="en-US" dirty="0" err="1"/>
              <a:t>gli</a:t>
            </a:r>
            <a:r>
              <a:rPr lang="en-US" dirty="0"/>
              <a:t> </a:t>
            </a:r>
            <a:r>
              <a:rPr lang="en-US" dirty="0" err="1"/>
              <a:t>altri</a:t>
            </a:r>
            <a:r>
              <a:rPr lang="en-US" dirty="0"/>
              <a:t> </a:t>
            </a:r>
            <a:r>
              <a:rPr lang="en-US" dirty="0" err="1"/>
              <a:t>paesi</a:t>
            </a:r>
            <a:r>
              <a:rPr lang="en-US" dirty="0"/>
              <a:t> </a:t>
            </a:r>
            <a:r>
              <a:rPr lang="en-US" dirty="0" err="1"/>
              <a:t>europei</a:t>
            </a:r>
            <a:r>
              <a:rPr lang="en-US" dirty="0"/>
              <a:t> </a:t>
            </a:r>
            <a:r>
              <a:rPr lang="en-US" dirty="0" err="1"/>
              <a:t>che</a:t>
            </a:r>
            <a:r>
              <a:rPr lang="en-US" dirty="0"/>
              <a:t> </a:t>
            </a:r>
            <a:r>
              <a:rPr lang="en-US" dirty="0" err="1"/>
              <a:t>garantì</a:t>
            </a:r>
            <a:r>
              <a:rPr lang="en-US" dirty="0"/>
              <a:t> lo </a:t>
            </a:r>
            <a:r>
              <a:rPr lang="en-US" dirty="0" err="1"/>
              <a:t>sviloppo</a:t>
            </a:r>
            <a:r>
              <a:rPr lang="en-US" dirty="0"/>
              <a:t> di </a:t>
            </a:r>
            <a:r>
              <a:rPr lang="en-US" dirty="0" err="1"/>
              <a:t>una</a:t>
            </a:r>
            <a:r>
              <a:rPr lang="en-US" dirty="0"/>
              <a:t>  </a:t>
            </a:r>
            <a:r>
              <a:rPr lang="en-US" dirty="0" err="1"/>
              <a:t>fitta</a:t>
            </a:r>
            <a:r>
              <a:rPr lang="en-US" dirty="0"/>
              <a:t> rete di </a:t>
            </a:r>
            <a:r>
              <a:rPr lang="en-US" dirty="0" err="1"/>
              <a:t>scambi</a:t>
            </a:r>
            <a:r>
              <a:rPr lang="en-US" dirty="0"/>
              <a:t> </a:t>
            </a:r>
            <a:r>
              <a:rPr lang="en-US" dirty="0" err="1"/>
              <a:t>bilaterali</a:t>
            </a:r>
            <a:r>
              <a:rPr lang="en-US" dirty="0"/>
              <a:t> per un </a:t>
            </a:r>
            <a:r>
              <a:rPr lang="en-US" dirty="0" err="1"/>
              <a:t>ventennio</a:t>
            </a:r>
            <a:r>
              <a:rPr lang="en-US" dirty="0"/>
              <a:t> e </a:t>
            </a:r>
            <a:r>
              <a:rPr lang="en-US" dirty="0" err="1"/>
              <a:t>successivamente</a:t>
            </a:r>
            <a:r>
              <a:rPr lang="en-US" dirty="0"/>
              <a:t> </a:t>
            </a:r>
            <a:r>
              <a:rPr lang="en-US" dirty="0" err="1"/>
              <a:t>tra</a:t>
            </a:r>
            <a:r>
              <a:rPr lang="en-US" dirty="0"/>
              <a:t> </a:t>
            </a:r>
            <a:r>
              <a:rPr lang="en-US" dirty="0" err="1"/>
              <a:t>il</a:t>
            </a:r>
            <a:r>
              <a:rPr lang="en-US" dirty="0"/>
              <a:t> 1870 e </a:t>
            </a:r>
            <a:r>
              <a:rPr lang="en-US" dirty="0" err="1"/>
              <a:t>il</a:t>
            </a:r>
            <a:r>
              <a:rPr lang="en-US" dirty="0"/>
              <a:t> 1914 le </a:t>
            </a:r>
            <a:r>
              <a:rPr lang="en-US" dirty="0" err="1"/>
              <a:t>esportazioni</a:t>
            </a:r>
            <a:r>
              <a:rPr lang="en-US" dirty="0"/>
              <a:t> </a:t>
            </a:r>
            <a:r>
              <a:rPr lang="en-US" dirty="0" err="1"/>
              <a:t>registrarono</a:t>
            </a:r>
            <a:r>
              <a:rPr lang="en-US" dirty="0"/>
              <a:t> un </a:t>
            </a:r>
            <a:r>
              <a:rPr lang="en-US" dirty="0" err="1"/>
              <a:t>incremento</a:t>
            </a:r>
            <a:r>
              <a:rPr lang="en-US" dirty="0"/>
              <a:t> </a:t>
            </a:r>
            <a:r>
              <a:rPr lang="en-US" dirty="0" err="1"/>
              <a:t>doppio</a:t>
            </a:r>
            <a:r>
              <a:rPr lang="en-US" dirty="0"/>
              <a:t> (8%) </a:t>
            </a:r>
            <a:r>
              <a:rPr lang="en-US" dirty="0" err="1"/>
              <a:t>rispetto</a:t>
            </a:r>
            <a:r>
              <a:rPr lang="en-US" dirty="0"/>
              <a:t> a </a:t>
            </a:r>
            <a:r>
              <a:rPr lang="en-US" dirty="0" err="1"/>
              <a:t>quello</a:t>
            </a:r>
            <a:r>
              <a:rPr lang="en-US" dirty="0"/>
              <a:t> del </a:t>
            </a:r>
            <a:r>
              <a:rPr lang="en-US" dirty="0" err="1"/>
              <a:t>Pil</a:t>
            </a:r>
            <a:r>
              <a:rPr lang="en-US" dirty="0"/>
              <a:t> </a:t>
            </a:r>
            <a:r>
              <a:rPr lang="en-US" dirty="0" err="1"/>
              <a:t>mondiale</a:t>
            </a:r>
            <a:r>
              <a:rPr lang="en-US" dirty="0"/>
              <a:t>. </a:t>
            </a:r>
            <a:r>
              <a:rPr lang="en-US" dirty="0" err="1"/>
              <a:t>Contemporaneamente</a:t>
            </a:r>
            <a:r>
              <a:rPr lang="en-US" dirty="0"/>
              <a:t> </a:t>
            </a:r>
            <a:r>
              <a:rPr lang="en-US" dirty="0" err="1"/>
              <a:t>triplicarono</a:t>
            </a:r>
            <a:r>
              <a:rPr lang="en-US" dirty="0"/>
              <a:t> I </a:t>
            </a:r>
            <a:r>
              <a:rPr lang="en-US" dirty="0" err="1"/>
              <a:t>flussi</a:t>
            </a:r>
            <a:r>
              <a:rPr lang="en-US" dirty="0"/>
              <a:t> </a:t>
            </a:r>
            <a:r>
              <a:rPr lang="en-US" dirty="0" err="1"/>
              <a:t>finanziari</a:t>
            </a:r>
            <a:r>
              <a:rPr lang="en-US" dirty="0"/>
              <a:t> e le Migrazioni </a:t>
            </a:r>
            <a:r>
              <a:rPr lang="en-US" dirty="0" err="1"/>
              <a:t>aumentarono</a:t>
            </a:r>
            <a:r>
              <a:rPr lang="en-US" dirty="0"/>
              <a:t> del 10% (60 </a:t>
            </a:r>
            <a:r>
              <a:rPr lang="en-US" dirty="0" err="1"/>
              <a:t>milioni</a:t>
            </a:r>
            <a:r>
              <a:rPr lang="en-US" dirty="0"/>
              <a:t> di </a:t>
            </a:r>
            <a:r>
              <a:rPr lang="en-US" dirty="0" err="1"/>
              <a:t>europei</a:t>
            </a:r>
            <a:r>
              <a:rPr lang="en-US" dirty="0"/>
              <a:t> </a:t>
            </a:r>
            <a:r>
              <a:rPr lang="en-US" dirty="0" err="1"/>
              <a:t>migrarono</a:t>
            </a:r>
            <a:r>
              <a:rPr lang="en-US" dirty="0"/>
              <a:t> verso le </a:t>
            </a:r>
            <a:r>
              <a:rPr lang="en-US" dirty="0" err="1"/>
              <a:t>Americhe</a:t>
            </a:r>
            <a:r>
              <a:rPr lang="en-US" dirty="0"/>
              <a:t>)</a:t>
            </a:r>
          </a:p>
        </p:txBody>
      </p:sp>
      <p:sp>
        <p:nvSpPr>
          <p:cNvPr id="3" name="Segnaposto numero diapositiva 2"/>
          <p:cNvSpPr>
            <a:spLocks noGrp="1"/>
          </p:cNvSpPr>
          <p:nvPr>
            <p:ph type="sldNum" sz="quarter" idx="12"/>
          </p:nvPr>
        </p:nvSpPr>
        <p:spPr/>
        <p:txBody>
          <a:bodyPr/>
          <a:lstStyle/>
          <a:p>
            <a:fld id="{E171CCC5-BE13-4F65-A118-9FF21E55254F}" type="slidenum">
              <a:rPr lang="en-US" smtClean="0"/>
              <a:t>22</a:t>
            </a:fld>
            <a:endParaRPr lang="en-US"/>
          </a:p>
        </p:txBody>
      </p:sp>
    </p:spTree>
    <p:extLst>
      <p:ext uri="{BB962C8B-B14F-4D97-AF65-F5344CB8AC3E}">
        <p14:creationId xmlns:p14="http://schemas.microsoft.com/office/powerpoint/2010/main" val="18689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dirty="0" err="1"/>
              <a:t>ntensificazione</a:t>
            </a:r>
            <a:r>
              <a:rPr lang="it-IT" dirty="0"/>
              <a:t> delle reti commerciali</a:t>
            </a:r>
            <a:endParaRPr lang="en-US" dirty="0"/>
          </a:p>
        </p:txBody>
      </p:sp>
      <p:sp>
        <p:nvSpPr>
          <p:cNvPr id="3" name="Segnaposto numero diapositiva 2"/>
          <p:cNvSpPr>
            <a:spLocks noGrp="1"/>
          </p:cNvSpPr>
          <p:nvPr>
            <p:ph type="sldNum" sz="quarter" idx="12"/>
          </p:nvPr>
        </p:nvSpPr>
        <p:spPr/>
        <p:txBody>
          <a:bodyPr/>
          <a:lstStyle/>
          <a:p>
            <a:fld id="{E171CCC5-BE13-4F65-A118-9FF21E55254F}" type="slidenum">
              <a:rPr lang="en-US" smtClean="0"/>
              <a:t>23</a:t>
            </a:fld>
            <a:endParaRPr lang="en-US"/>
          </a:p>
        </p:txBody>
      </p:sp>
      <p:pic>
        <p:nvPicPr>
          <p:cNvPr id="4" name="Immagine 3"/>
          <p:cNvPicPr>
            <a:picLocks noChangeAspect="1"/>
          </p:cNvPicPr>
          <p:nvPr/>
        </p:nvPicPr>
        <p:blipFill>
          <a:blip r:embed="rId2"/>
          <a:stretch>
            <a:fillRect/>
          </a:stretch>
        </p:blipFill>
        <p:spPr>
          <a:xfrm>
            <a:off x="225068" y="1207533"/>
            <a:ext cx="5643888" cy="5650467"/>
          </a:xfrm>
          <a:prstGeom prst="rect">
            <a:avLst/>
          </a:prstGeom>
        </p:spPr>
      </p:pic>
      <p:cxnSp>
        <p:nvCxnSpPr>
          <p:cNvPr id="6" name="Connettore diritto 5"/>
          <p:cNvCxnSpPr/>
          <p:nvPr/>
        </p:nvCxnSpPr>
        <p:spPr>
          <a:xfrm>
            <a:off x="3415004" y="3013788"/>
            <a:ext cx="531845" cy="5318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3"/>
          <a:stretch>
            <a:fillRect/>
          </a:stretch>
        </p:blipFill>
        <p:spPr>
          <a:xfrm>
            <a:off x="6096000" y="1478141"/>
            <a:ext cx="4873690" cy="5090756"/>
          </a:xfrm>
          <a:prstGeom prst="rect">
            <a:avLst/>
          </a:prstGeom>
        </p:spPr>
      </p:pic>
      <p:sp>
        <p:nvSpPr>
          <p:cNvPr id="10" name="Rettangolo 9"/>
          <p:cNvSpPr/>
          <p:nvPr/>
        </p:nvSpPr>
        <p:spPr>
          <a:xfrm>
            <a:off x="4491912" y="6169580"/>
            <a:ext cx="3653712" cy="738664"/>
          </a:xfrm>
          <a:prstGeom prst="rect">
            <a:avLst/>
          </a:prstGeom>
        </p:spPr>
        <p:txBody>
          <a:bodyPr wrap="square">
            <a:spAutoFit/>
          </a:bodyPr>
          <a:lstStyle/>
          <a:p>
            <a:r>
              <a:rPr lang="it-IT" sz="1400" dirty="0">
                <a:latin typeface="Times New Roman" panose="02020603050405020304" pitchFamily="18" charset="0"/>
              </a:rPr>
              <a:t>Fonte: De </a:t>
            </a:r>
            <a:r>
              <a:rPr lang="it-IT" sz="1400" dirty="0" err="1">
                <a:latin typeface="Times New Roman" panose="02020603050405020304" pitchFamily="18" charset="0"/>
              </a:rPr>
              <a:t>Benedictis</a:t>
            </a:r>
            <a:r>
              <a:rPr lang="it-IT" sz="1400" dirty="0">
                <a:latin typeface="Times New Roman" panose="02020603050405020304" pitchFamily="18" charset="0"/>
              </a:rPr>
              <a:t> L. &amp; Nenci S. (2014) su dati </a:t>
            </a:r>
            <a:r>
              <a:rPr lang="it-IT" sz="1400" dirty="0" err="1">
                <a:latin typeface="Times New Roman" panose="02020603050405020304" pitchFamily="18" charset="0"/>
              </a:rPr>
              <a:t>Accominotti</a:t>
            </a:r>
            <a:r>
              <a:rPr lang="it-IT" sz="1400" dirty="0">
                <a:latin typeface="Times New Roman" panose="02020603050405020304" pitchFamily="18" charset="0"/>
              </a:rPr>
              <a:t> &amp; </a:t>
            </a:r>
            <a:r>
              <a:rPr lang="it-IT" sz="1400" dirty="0" err="1">
                <a:latin typeface="Times New Roman" panose="02020603050405020304" pitchFamily="18" charset="0"/>
              </a:rPr>
              <a:t>Flandreau</a:t>
            </a:r>
            <a:r>
              <a:rPr lang="it-IT" sz="1400" dirty="0">
                <a:latin typeface="Times New Roman" panose="02020603050405020304" pitchFamily="18" charset="0"/>
              </a:rPr>
              <a:t> (2008) e </a:t>
            </a:r>
            <a:r>
              <a:rPr lang="it-IT" sz="1400" dirty="0" err="1">
                <a:latin typeface="Times New Roman" panose="02020603050405020304" pitchFamily="18" charset="0"/>
              </a:rPr>
              <a:t>Phare</a:t>
            </a:r>
            <a:r>
              <a:rPr lang="it-IT" sz="1400" dirty="0">
                <a:latin typeface="Times New Roman" panose="02020603050405020304" pitchFamily="18" charset="0"/>
              </a:rPr>
              <a:t> (2008)</a:t>
            </a:r>
            <a:endParaRPr lang="en-US" sz="1400" dirty="0"/>
          </a:p>
        </p:txBody>
      </p:sp>
    </p:spTree>
    <p:extLst>
      <p:ext uri="{BB962C8B-B14F-4D97-AF65-F5344CB8AC3E}">
        <p14:creationId xmlns:p14="http://schemas.microsoft.com/office/powerpoint/2010/main" val="19993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ondate della globalizzazione</a:t>
            </a:r>
            <a:endParaRPr lang="en-US" dirty="0"/>
          </a:p>
        </p:txBody>
      </p:sp>
      <p:sp>
        <p:nvSpPr>
          <p:cNvPr id="3" name="Segnaposto numero diapositiva 2"/>
          <p:cNvSpPr>
            <a:spLocks noGrp="1"/>
          </p:cNvSpPr>
          <p:nvPr>
            <p:ph type="sldNum" sz="quarter" idx="12"/>
          </p:nvPr>
        </p:nvSpPr>
        <p:spPr/>
        <p:txBody>
          <a:bodyPr/>
          <a:lstStyle/>
          <a:p>
            <a:fld id="{E171CCC5-BE13-4F65-A118-9FF21E55254F}" type="slidenum">
              <a:rPr lang="en-US" smtClean="0"/>
              <a:t>24</a:t>
            </a:fld>
            <a:endParaRPr lang="en-US"/>
          </a:p>
        </p:txBody>
      </p:sp>
      <p:sp>
        <p:nvSpPr>
          <p:cNvPr id="5" name="CasellaDiTesto 4"/>
          <p:cNvSpPr txBox="1"/>
          <p:nvPr/>
        </p:nvSpPr>
        <p:spPr>
          <a:xfrm>
            <a:off x="838199" y="6027576"/>
            <a:ext cx="3416559" cy="369332"/>
          </a:xfrm>
          <a:prstGeom prst="rect">
            <a:avLst/>
          </a:prstGeom>
          <a:noFill/>
        </p:spPr>
        <p:txBody>
          <a:bodyPr wrap="square" rtlCol="0">
            <a:spAutoFit/>
          </a:bodyPr>
          <a:lstStyle/>
          <a:p>
            <a:r>
              <a:rPr lang="it-IT" dirty="0"/>
              <a:t>World </a:t>
            </a:r>
            <a:r>
              <a:rPr lang="it-IT" dirty="0" err="1"/>
              <a:t>Economic</a:t>
            </a:r>
            <a:r>
              <a:rPr lang="it-IT" dirty="0"/>
              <a:t> Forum </a:t>
            </a:r>
            <a:r>
              <a:rPr lang="it-IT"/>
              <a:t>(2019)</a:t>
            </a:r>
            <a:endParaRPr lang="en-US" dirty="0"/>
          </a:p>
        </p:txBody>
      </p:sp>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96" y="1446245"/>
            <a:ext cx="10809407" cy="458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70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171CCC5-BE13-4F65-A118-9FF21E55254F}" type="slidenum">
              <a:rPr lang="en-US" smtClean="0"/>
              <a:t>25</a:t>
            </a:fld>
            <a:endParaRPr lang="en-US"/>
          </a:p>
        </p:txBody>
      </p:sp>
      <p:graphicFrame>
        <p:nvGraphicFramePr>
          <p:cNvPr id="4" name="Tabella 3"/>
          <p:cNvGraphicFramePr>
            <a:graphicFrameLocks noGrp="1"/>
          </p:cNvGraphicFramePr>
          <p:nvPr>
            <p:extLst>
              <p:ext uri="{D42A27DB-BD31-4B8C-83A1-F6EECF244321}">
                <p14:modId xmlns:p14="http://schemas.microsoft.com/office/powerpoint/2010/main" val="54076913"/>
              </p:ext>
            </p:extLst>
          </p:nvPr>
        </p:nvGraphicFramePr>
        <p:xfrm>
          <a:off x="432619" y="91440"/>
          <a:ext cx="10815484" cy="6766560"/>
        </p:xfrm>
        <a:graphic>
          <a:graphicData uri="http://schemas.openxmlformats.org/drawingml/2006/table">
            <a:tbl>
              <a:tblPr firstRow="1" bandRow="1">
                <a:tableStyleId>{5C22544A-7EE6-4342-B048-85BDC9FD1C3A}</a:tableStyleId>
              </a:tblPr>
              <a:tblGrid>
                <a:gridCol w="4680155">
                  <a:extLst>
                    <a:ext uri="{9D8B030D-6E8A-4147-A177-3AD203B41FA5}">
                      <a16:colId xmlns:a16="http://schemas.microsoft.com/office/drawing/2014/main" val="533886247"/>
                    </a:ext>
                  </a:extLst>
                </a:gridCol>
                <a:gridCol w="3263130">
                  <a:extLst>
                    <a:ext uri="{9D8B030D-6E8A-4147-A177-3AD203B41FA5}">
                      <a16:colId xmlns:a16="http://schemas.microsoft.com/office/drawing/2014/main" val="313647569"/>
                    </a:ext>
                  </a:extLst>
                </a:gridCol>
                <a:gridCol w="2872199">
                  <a:extLst>
                    <a:ext uri="{9D8B030D-6E8A-4147-A177-3AD203B41FA5}">
                      <a16:colId xmlns:a16="http://schemas.microsoft.com/office/drawing/2014/main" val="3366840651"/>
                    </a:ext>
                  </a:extLst>
                </a:gridCol>
              </a:tblGrid>
              <a:tr h="370840">
                <a:tc>
                  <a:txBody>
                    <a:bodyPr/>
                    <a:lstStyle/>
                    <a:p>
                      <a:r>
                        <a:rPr lang="it-IT" dirty="0"/>
                        <a:t>Prima ondata</a:t>
                      </a:r>
                      <a:endParaRPr lang="en-US" dirty="0"/>
                    </a:p>
                  </a:txBody>
                  <a:tcPr/>
                </a:tc>
                <a:tc>
                  <a:txBody>
                    <a:bodyPr/>
                    <a:lstStyle/>
                    <a:p>
                      <a:r>
                        <a:rPr lang="en-US" b="1" dirty="0" err="1">
                          <a:solidFill>
                            <a:schemeClr val="bg1"/>
                          </a:solidFill>
                          <a:latin typeface="Times New Roman" panose="02020603050405020304" pitchFamily="18" charset="0"/>
                        </a:rPr>
                        <a:t>Seconda</a:t>
                      </a:r>
                      <a:r>
                        <a:rPr lang="en-US" b="1" dirty="0">
                          <a:solidFill>
                            <a:schemeClr val="bg1"/>
                          </a:solidFill>
                          <a:latin typeface="Times New Roman" panose="02020603050405020304" pitchFamily="18" charset="0"/>
                        </a:rPr>
                        <a:t> </a:t>
                      </a:r>
                      <a:r>
                        <a:rPr lang="en-US" b="1" dirty="0" err="1">
                          <a:solidFill>
                            <a:schemeClr val="bg1"/>
                          </a:solidFill>
                          <a:latin typeface="Times New Roman" panose="02020603050405020304" pitchFamily="18" charset="0"/>
                        </a:rPr>
                        <a:t>Ondata</a:t>
                      </a:r>
                      <a:endParaRPr lang="en-US" dirty="0">
                        <a:solidFill>
                          <a:schemeClr val="bg1"/>
                        </a:solidFill>
                      </a:endParaRPr>
                    </a:p>
                  </a:txBody>
                  <a:tcPr/>
                </a:tc>
                <a:tc>
                  <a:txBody>
                    <a:bodyPr/>
                    <a:lstStyle/>
                    <a:p>
                      <a:pPr marL="342900" indent="-342900">
                        <a:buAutoNum type="arabicParenR"/>
                      </a:pPr>
                      <a:r>
                        <a:rPr lang="en-US" sz="1800" b="1" dirty="0" err="1">
                          <a:solidFill>
                            <a:schemeClr val="bg1"/>
                          </a:solidFill>
                          <a:latin typeface="Times New Roman" panose="02020603050405020304" pitchFamily="18" charset="0"/>
                        </a:rPr>
                        <a:t>Terza</a:t>
                      </a:r>
                      <a:r>
                        <a:rPr lang="en-US" sz="1800" b="1" dirty="0">
                          <a:solidFill>
                            <a:schemeClr val="bg1"/>
                          </a:solidFill>
                          <a:latin typeface="Times New Roman" panose="02020603050405020304" pitchFamily="18" charset="0"/>
                        </a:rPr>
                        <a:t> </a:t>
                      </a:r>
                      <a:r>
                        <a:rPr lang="en-US" sz="1800" b="1" dirty="0" err="1">
                          <a:solidFill>
                            <a:schemeClr val="bg1"/>
                          </a:solidFill>
                          <a:latin typeface="Times New Roman" panose="02020603050405020304" pitchFamily="18" charset="0"/>
                        </a:rPr>
                        <a:t>ondata</a:t>
                      </a:r>
                      <a:r>
                        <a:rPr lang="en-US" sz="1800" b="1" dirty="0">
                          <a:solidFill>
                            <a:schemeClr val="bg1"/>
                          </a:solidFill>
                          <a:latin typeface="Times New Roman" panose="02020603050405020304" pitchFamily="18" charset="0"/>
                        </a:rPr>
                        <a:t> (1989-)/ </a:t>
                      </a:r>
                    </a:p>
                    <a:p>
                      <a:pPr marL="342900" indent="-342900">
                        <a:buAutoNum type="arabicParenR"/>
                      </a:pPr>
                      <a:r>
                        <a:rPr lang="en-US" sz="1800" b="1" dirty="0" err="1">
                          <a:solidFill>
                            <a:schemeClr val="bg1"/>
                          </a:solidFill>
                          <a:latin typeface="Times New Roman" panose="02020603050405020304" pitchFamily="18" charset="0"/>
                        </a:rPr>
                        <a:t>Quarta</a:t>
                      </a:r>
                      <a:r>
                        <a:rPr lang="en-US" sz="1800" b="1" dirty="0">
                          <a:solidFill>
                            <a:schemeClr val="bg1"/>
                          </a:solidFill>
                          <a:latin typeface="Times New Roman" panose="02020603050405020304" pitchFamily="18" charset="0"/>
                        </a:rPr>
                        <a:t> </a:t>
                      </a:r>
                      <a:r>
                        <a:rPr lang="en-US" sz="1800" b="1" dirty="0" err="1">
                          <a:solidFill>
                            <a:schemeClr val="bg1"/>
                          </a:solidFill>
                          <a:latin typeface="Times New Roman" panose="02020603050405020304" pitchFamily="18" charset="0"/>
                        </a:rPr>
                        <a:t>ondata</a:t>
                      </a:r>
                      <a:r>
                        <a:rPr lang="en-US" sz="1800" b="1" dirty="0">
                          <a:solidFill>
                            <a:schemeClr val="bg1"/>
                          </a:solidFill>
                          <a:latin typeface="Times New Roman" panose="02020603050405020304" pitchFamily="18" charset="0"/>
                        </a:rPr>
                        <a:t> 2020-</a:t>
                      </a:r>
                      <a:endParaRPr lang="en-US" dirty="0">
                        <a:solidFill>
                          <a:schemeClr val="bg1"/>
                        </a:solidFill>
                      </a:endParaRPr>
                    </a:p>
                  </a:txBody>
                  <a:tcPr/>
                </a:tc>
                <a:extLst>
                  <a:ext uri="{0D108BD9-81ED-4DB2-BD59-A6C34878D82A}">
                    <a16:rowId xmlns:a16="http://schemas.microsoft.com/office/drawing/2014/main" val="2605096708"/>
                  </a:ext>
                </a:extLst>
              </a:tr>
              <a:tr h="1231654">
                <a:tc>
                  <a:txBody>
                    <a:bodyPr/>
                    <a:lstStyle/>
                    <a:p>
                      <a:r>
                        <a:rPr lang="en-US" b="1" dirty="0" err="1">
                          <a:solidFill>
                            <a:srgbClr val="C10000"/>
                          </a:solidFill>
                          <a:latin typeface="Calibri-Bold"/>
                        </a:rPr>
                        <a:t>Movimenti</a:t>
                      </a:r>
                      <a:r>
                        <a:rPr lang="en-US" b="1" dirty="0">
                          <a:solidFill>
                            <a:srgbClr val="C10000"/>
                          </a:solidFill>
                          <a:latin typeface="Calibri-Bold"/>
                        </a:rPr>
                        <a:t> </a:t>
                      </a:r>
                      <a:r>
                        <a:rPr lang="en-US" b="1" dirty="0" err="1">
                          <a:solidFill>
                            <a:srgbClr val="C10000"/>
                          </a:solidFill>
                          <a:latin typeface="Calibri-Bold"/>
                        </a:rPr>
                        <a:t>persone</a:t>
                      </a:r>
                      <a:r>
                        <a:rPr lang="en-US" b="1" dirty="0">
                          <a:solidFill>
                            <a:srgbClr val="C10000"/>
                          </a:solidFill>
                          <a:latin typeface="Calibri-Bold"/>
                        </a:rPr>
                        <a:t>: </a:t>
                      </a:r>
                      <a:r>
                        <a:rPr lang="en-US" dirty="0">
                          <a:solidFill>
                            <a:srgbClr val="1F497D"/>
                          </a:solidFill>
                          <a:latin typeface="Calibri" panose="020F0502020204030204" pitchFamily="34" charset="0"/>
                        </a:rPr>
                        <a:t>circa </a:t>
                      </a:r>
                      <a:r>
                        <a:rPr lang="en-US" dirty="0" err="1">
                          <a:solidFill>
                            <a:srgbClr val="1F497D"/>
                          </a:solidFill>
                          <a:latin typeface="Calibri" panose="020F0502020204030204" pitchFamily="34" charset="0"/>
                        </a:rPr>
                        <a:t>il</a:t>
                      </a:r>
                      <a:r>
                        <a:rPr lang="en-US" dirty="0">
                          <a:solidFill>
                            <a:srgbClr val="1F497D"/>
                          </a:solidFill>
                          <a:latin typeface="Calibri" panose="020F0502020204030204" pitchFamily="34" charset="0"/>
                        </a:rPr>
                        <a:t> </a:t>
                      </a:r>
                      <a:r>
                        <a:rPr lang="en-US" dirty="0">
                          <a:solidFill>
                            <a:srgbClr val="C10000"/>
                          </a:solidFill>
                          <a:latin typeface="Calibri" panose="020F0502020204030204" pitchFamily="34" charset="0"/>
                        </a:rPr>
                        <a:t>10% </a:t>
                      </a:r>
                      <a:r>
                        <a:rPr lang="en-US" dirty="0" err="1">
                          <a:solidFill>
                            <a:srgbClr val="1F497D"/>
                          </a:solidFill>
                          <a:latin typeface="Calibri" panose="020F0502020204030204" pitchFamily="34" charset="0"/>
                        </a:rPr>
                        <a:t>della</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popolazione</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mondiale</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protagonista</a:t>
                      </a:r>
                      <a:r>
                        <a:rPr lang="en-US" dirty="0">
                          <a:solidFill>
                            <a:srgbClr val="1F497D"/>
                          </a:solidFill>
                          <a:latin typeface="Calibri" panose="020F0502020204030204" pitchFamily="34" charset="0"/>
                        </a:rPr>
                        <a:t> di </a:t>
                      </a:r>
                      <a:r>
                        <a:rPr lang="en-US" dirty="0" err="1">
                          <a:solidFill>
                            <a:srgbClr val="1F497D"/>
                          </a:solidFill>
                          <a:latin typeface="Calibri" panose="020F0502020204030204" pitchFamily="34" charset="0"/>
                        </a:rPr>
                        <a:t>fenomeni</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migratori</a:t>
                      </a:r>
                      <a:r>
                        <a:rPr lang="en-US" dirty="0">
                          <a:solidFill>
                            <a:srgbClr val="1F497D"/>
                          </a:solidFill>
                          <a:latin typeface="Calibri" panose="020F0502020204030204" pitchFamily="34" charset="0"/>
                        </a:rPr>
                        <a:t> (e.g., circa 60 ml </a:t>
                      </a:r>
                      <a:r>
                        <a:rPr lang="en-US" dirty="0" err="1">
                          <a:solidFill>
                            <a:srgbClr val="1F497D"/>
                          </a:solidFill>
                          <a:latin typeface="Calibri" panose="020F0502020204030204" pitchFamily="34" charset="0"/>
                        </a:rPr>
                        <a:t>persone</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migrarono</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dall’Europa</a:t>
                      </a:r>
                      <a:r>
                        <a:rPr lang="en-US" dirty="0">
                          <a:solidFill>
                            <a:srgbClr val="1F497D"/>
                          </a:solidFill>
                          <a:latin typeface="Calibri" panose="020F0502020204030204" pitchFamily="34" charset="0"/>
                        </a:rPr>
                        <a:t> al «</a:t>
                      </a:r>
                      <a:r>
                        <a:rPr lang="en-US" dirty="0" err="1">
                          <a:solidFill>
                            <a:srgbClr val="1F497D"/>
                          </a:solidFill>
                          <a:latin typeface="Calibri" panose="020F0502020204030204" pitchFamily="34" charset="0"/>
                        </a:rPr>
                        <a:t>nuovo</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mondo</a:t>
                      </a:r>
                      <a:r>
                        <a:rPr lang="en-US" dirty="0">
                          <a:solidFill>
                            <a:srgbClr val="1F497D"/>
                          </a:solidFill>
                          <a:latin typeface="Calibri" panose="020F0502020204030204" pitchFamily="34" charset="0"/>
                        </a:rPr>
                        <a:t>»)</a:t>
                      </a:r>
                    </a:p>
                    <a:p>
                      <a:endParaRPr lang="en-US" dirty="0"/>
                    </a:p>
                  </a:txBody>
                  <a:tcPr/>
                </a:tc>
                <a:tc>
                  <a:txBody>
                    <a:bodyPr/>
                    <a:lstStyle/>
                    <a:p>
                      <a:r>
                        <a:rPr lang="en-US" b="1" dirty="0" err="1">
                          <a:solidFill>
                            <a:srgbClr val="C10000"/>
                          </a:solidFill>
                          <a:latin typeface="Calibri-Bold"/>
                        </a:rPr>
                        <a:t>Movimenti</a:t>
                      </a:r>
                      <a:r>
                        <a:rPr lang="en-US" b="1" dirty="0">
                          <a:solidFill>
                            <a:srgbClr val="C10000"/>
                          </a:solidFill>
                          <a:latin typeface="Calibri-Bold"/>
                        </a:rPr>
                        <a:t> </a:t>
                      </a:r>
                      <a:r>
                        <a:rPr lang="en-US" b="1" dirty="0" err="1">
                          <a:solidFill>
                            <a:srgbClr val="C10000"/>
                          </a:solidFill>
                          <a:latin typeface="Calibri-Bold"/>
                        </a:rPr>
                        <a:t>persone</a:t>
                      </a:r>
                      <a:r>
                        <a:rPr lang="en-US" b="1" dirty="0">
                          <a:solidFill>
                            <a:srgbClr val="C10000"/>
                          </a:solidFill>
                          <a:latin typeface="Calibri-Bold"/>
                        </a:rPr>
                        <a:t>: </a:t>
                      </a:r>
                      <a:r>
                        <a:rPr lang="en-US" dirty="0">
                          <a:solidFill>
                            <a:srgbClr val="1F497D"/>
                          </a:solidFill>
                          <a:latin typeface="Calibri" panose="020F0502020204030204" pitchFamily="34" charset="0"/>
                        </a:rPr>
                        <a:t>Il</a:t>
                      </a:r>
                    </a:p>
                    <a:p>
                      <a:r>
                        <a:rPr lang="en-US" dirty="0" err="1">
                          <a:solidFill>
                            <a:srgbClr val="1F497D"/>
                          </a:solidFill>
                          <a:latin typeface="Calibri" panose="020F0502020204030204" pitchFamily="34" charset="0"/>
                        </a:rPr>
                        <a:t>fenomeno</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migratorio</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riguarda</a:t>
                      </a:r>
                      <a:endParaRPr lang="en-US" dirty="0">
                        <a:solidFill>
                          <a:srgbClr val="1F497D"/>
                        </a:solidFill>
                        <a:latin typeface="Calibri" panose="020F0502020204030204" pitchFamily="34" charset="0"/>
                      </a:endParaRPr>
                    </a:p>
                    <a:p>
                      <a:r>
                        <a:rPr lang="it-IT" dirty="0">
                          <a:solidFill>
                            <a:srgbClr val="1F497D"/>
                          </a:solidFill>
                          <a:latin typeface="Calibri" panose="020F0502020204030204" pitchFamily="34" charset="0"/>
                        </a:rPr>
                        <a:t>circa il </a:t>
                      </a:r>
                      <a:r>
                        <a:rPr lang="it-IT" dirty="0">
                          <a:solidFill>
                            <a:srgbClr val="C10000"/>
                          </a:solidFill>
                          <a:latin typeface="Calibri" panose="020F0502020204030204" pitchFamily="34" charset="0"/>
                        </a:rPr>
                        <a:t>3% </a:t>
                      </a:r>
                      <a:r>
                        <a:rPr lang="it-IT" dirty="0">
                          <a:solidFill>
                            <a:srgbClr val="1F497D"/>
                          </a:solidFill>
                          <a:latin typeface="Calibri" panose="020F0502020204030204" pitchFamily="34" charset="0"/>
                        </a:rPr>
                        <a:t>della popolazione</a:t>
                      </a:r>
                    </a:p>
                    <a:p>
                      <a:r>
                        <a:rPr lang="en-US" dirty="0" err="1">
                          <a:solidFill>
                            <a:srgbClr val="1F497D"/>
                          </a:solidFill>
                          <a:latin typeface="Calibri" panose="020F0502020204030204" pitchFamily="34" charset="0"/>
                        </a:rPr>
                        <a:t>mondiale</a:t>
                      </a:r>
                      <a:endParaRPr lang="en-US" dirty="0">
                        <a:solidFill>
                          <a:srgbClr val="1F497D"/>
                        </a:solidFill>
                        <a:latin typeface="Calibri" panose="020F0502020204030204" pitchFamily="34" charset="0"/>
                      </a:endParaRPr>
                    </a:p>
                    <a:p>
                      <a:endParaRPr lang="en-US" dirty="0"/>
                    </a:p>
                  </a:txBody>
                  <a:tcPr/>
                </a:tc>
                <a:tc>
                  <a:txBody>
                    <a:bodyPr/>
                    <a:lstStyle/>
                    <a:p>
                      <a:r>
                        <a:rPr lang="it-IT" dirty="0"/>
                        <a:t>1)Rivoluzione di Internet</a:t>
                      </a:r>
                    </a:p>
                    <a:p>
                      <a:r>
                        <a:rPr lang="it-IT" dirty="0"/>
                        <a:t>2) Intelligenza artificiale</a:t>
                      </a:r>
                      <a:endParaRPr lang="en-US" dirty="0"/>
                    </a:p>
                  </a:txBody>
                  <a:tcPr/>
                </a:tc>
                <a:extLst>
                  <a:ext uri="{0D108BD9-81ED-4DB2-BD59-A6C34878D82A}">
                    <a16:rowId xmlns:a16="http://schemas.microsoft.com/office/drawing/2014/main" val="809177442"/>
                  </a:ext>
                </a:extLst>
              </a:tr>
              <a:tr h="370840">
                <a:tc>
                  <a:txBody>
                    <a:bodyPr/>
                    <a:lstStyle/>
                    <a:p>
                      <a:r>
                        <a:rPr lang="en-US" b="1" dirty="0" err="1">
                          <a:solidFill>
                            <a:srgbClr val="C10000"/>
                          </a:solidFill>
                          <a:latin typeface="Calibri-Bold"/>
                        </a:rPr>
                        <a:t>Movimenti</a:t>
                      </a:r>
                      <a:r>
                        <a:rPr lang="en-US" b="1" dirty="0">
                          <a:solidFill>
                            <a:srgbClr val="C10000"/>
                          </a:solidFill>
                          <a:latin typeface="Calibri-Bold"/>
                        </a:rPr>
                        <a:t> </a:t>
                      </a:r>
                      <a:r>
                        <a:rPr lang="en-US" b="1" dirty="0" err="1">
                          <a:solidFill>
                            <a:srgbClr val="C10000"/>
                          </a:solidFill>
                          <a:latin typeface="Calibri-Bold"/>
                        </a:rPr>
                        <a:t>capitale</a:t>
                      </a:r>
                      <a:r>
                        <a:rPr lang="en-US" b="1" dirty="0">
                          <a:solidFill>
                            <a:srgbClr val="C10000"/>
                          </a:solidFill>
                          <a:latin typeface="Calibri-Bold"/>
                        </a:rPr>
                        <a:t>: </a:t>
                      </a:r>
                      <a:r>
                        <a:rPr lang="en-US" dirty="0" err="1">
                          <a:solidFill>
                            <a:srgbClr val="1F497D"/>
                          </a:solidFill>
                          <a:latin typeface="Calibri" panose="020F0502020204030204" pitchFamily="34" charset="0"/>
                        </a:rPr>
                        <a:t>nel</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periodo</a:t>
                      </a:r>
                      <a:r>
                        <a:rPr lang="en-US" dirty="0">
                          <a:solidFill>
                            <a:srgbClr val="1F497D"/>
                          </a:solidFill>
                          <a:latin typeface="Calibri" panose="020F0502020204030204" pitchFamily="34" charset="0"/>
                        </a:rPr>
                        <a:t> 1890-1913 </a:t>
                      </a:r>
                      <a:r>
                        <a:rPr lang="en-US" dirty="0" err="1">
                          <a:solidFill>
                            <a:srgbClr val="1F497D"/>
                          </a:solidFill>
                          <a:latin typeface="Calibri" panose="020F0502020204030204" pitchFamily="34" charset="0"/>
                        </a:rPr>
                        <a:t>i</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movimenti</a:t>
                      </a:r>
                      <a:r>
                        <a:rPr lang="en-US" dirty="0">
                          <a:solidFill>
                            <a:srgbClr val="1F497D"/>
                          </a:solidFill>
                          <a:latin typeface="Calibri" panose="020F0502020204030204" pitchFamily="34" charset="0"/>
                        </a:rPr>
                        <a:t> </a:t>
                      </a:r>
                      <a:r>
                        <a:rPr lang="it-IT" dirty="0">
                          <a:solidFill>
                            <a:srgbClr val="1F497D"/>
                          </a:solidFill>
                          <a:latin typeface="Calibri" panose="020F0502020204030204" pitchFamily="34" charset="0"/>
                        </a:rPr>
                        <a:t>esteri di capitale nel Regno Unito erano pari al </a:t>
                      </a:r>
                      <a:r>
                        <a:rPr lang="it-IT" dirty="0">
                          <a:solidFill>
                            <a:srgbClr val="C10000"/>
                          </a:solidFill>
                          <a:latin typeface="Calibri" panose="020F0502020204030204" pitchFamily="34" charset="0"/>
                        </a:rPr>
                        <a:t>4,6% </a:t>
                      </a:r>
                      <a:r>
                        <a:rPr lang="it-IT" dirty="0">
                          <a:solidFill>
                            <a:srgbClr val="1F497D"/>
                          </a:solidFill>
                          <a:latin typeface="Calibri" panose="020F0502020204030204" pitchFamily="34" charset="0"/>
                        </a:rPr>
                        <a:t>del PIL</a:t>
                      </a:r>
                    </a:p>
                    <a:p>
                      <a:endParaRPr lang="en-US" dirty="0"/>
                    </a:p>
                  </a:txBody>
                  <a:tcPr/>
                </a:tc>
                <a:tc>
                  <a:txBody>
                    <a:bodyPr/>
                    <a:lstStyle/>
                    <a:p>
                      <a:r>
                        <a:rPr lang="en-US" b="1" dirty="0" err="1">
                          <a:solidFill>
                            <a:srgbClr val="C10000"/>
                          </a:solidFill>
                          <a:latin typeface="Calibri-Bold"/>
                        </a:rPr>
                        <a:t>Movimenti</a:t>
                      </a:r>
                      <a:r>
                        <a:rPr lang="en-US" b="1" dirty="0">
                          <a:solidFill>
                            <a:srgbClr val="C10000"/>
                          </a:solidFill>
                          <a:latin typeface="Calibri-Bold"/>
                        </a:rPr>
                        <a:t> di </a:t>
                      </a:r>
                      <a:r>
                        <a:rPr lang="en-US" b="1" dirty="0" err="1">
                          <a:solidFill>
                            <a:srgbClr val="C10000"/>
                          </a:solidFill>
                          <a:latin typeface="Calibri-Bold"/>
                        </a:rPr>
                        <a:t>capitale</a:t>
                      </a:r>
                      <a:r>
                        <a:rPr lang="en-US" b="1" dirty="0">
                          <a:solidFill>
                            <a:srgbClr val="C10000"/>
                          </a:solidFill>
                          <a:latin typeface="Calibri-Bold"/>
                        </a:rPr>
                        <a:t>:</a:t>
                      </a:r>
                    </a:p>
                    <a:p>
                      <a:r>
                        <a:rPr lang="en-US" dirty="0" err="1">
                          <a:solidFill>
                            <a:srgbClr val="1F497D"/>
                          </a:solidFill>
                          <a:latin typeface="Calibri" panose="020F0502020204030204" pitchFamily="34" charset="0"/>
                        </a:rPr>
                        <a:t>attualmente</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negli</a:t>
                      </a:r>
                      <a:r>
                        <a:rPr lang="en-US" dirty="0">
                          <a:solidFill>
                            <a:srgbClr val="1F497D"/>
                          </a:solidFill>
                          <a:latin typeface="Calibri" panose="020F0502020204030204" pitchFamily="34" charset="0"/>
                        </a:rPr>
                        <a:t> USA non</a:t>
                      </a:r>
                    </a:p>
                    <a:p>
                      <a:r>
                        <a:rPr lang="en-US" dirty="0" err="1">
                          <a:solidFill>
                            <a:srgbClr val="1F497D"/>
                          </a:solidFill>
                          <a:latin typeface="Calibri" panose="020F0502020204030204" pitchFamily="34" charset="0"/>
                        </a:rPr>
                        <a:t>superano</a:t>
                      </a:r>
                      <a:r>
                        <a:rPr lang="en-US" dirty="0">
                          <a:solidFill>
                            <a:srgbClr val="1F497D"/>
                          </a:solidFill>
                          <a:latin typeface="Calibri" panose="020F0502020204030204" pitchFamily="34" charset="0"/>
                        </a:rPr>
                        <a:t> l’</a:t>
                      </a:r>
                      <a:r>
                        <a:rPr lang="en-US" dirty="0">
                          <a:solidFill>
                            <a:srgbClr val="C10000"/>
                          </a:solidFill>
                          <a:latin typeface="Calibri" panose="020F0502020204030204" pitchFamily="34" charset="0"/>
                        </a:rPr>
                        <a:t>1,2% </a:t>
                      </a:r>
                      <a:r>
                        <a:rPr lang="en-US" dirty="0">
                          <a:solidFill>
                            <a:srgbClr val="1F497D"/>
                          </a:solidFill>
                          <a:latin typeface="Calibri" panose="020F0502020204030204" pitchFamily="34" charset="0"/>
                        </a:rPr>
                        <a:t>del PIL;</a:t>
                      </a:r>
                    </a:p>
                  </a:txBody>
                  <a:tcPr/>
                </a:tc>
                <a:tc>
                  <a:txBody>
                    <a:bodyPr/>
                    <a:lstStyle/>
                    <a:p>
                      <a:endParaRPr lang="en-US"/>
                    </a:p>
                  </a:txBody>
                  <a:tcPr/>
                </a:tc>
                <a:extLst>
                  <a:ext uri="{0D108BD9-81ED-4DB2-BD59-A6C34878D82A}">
                    <a16:rowId xmlns:a16="http://schemas.microsoft.com/office/drawing/2014/main" val="1354159847"/>
                  </a:ext>
                </a:extLst>
              </a:tr>
              <a:tr h="370840">
                <a:tc>
                  <a:txBody>
                    <a:bodyPr/>
                    <a:lstStyle/>
                    <a:p>
                      <a:r>
                        <a:rPr lang="en-US" b="1" dirty="0" err="1">
                          <a:solidFill>
                            <a:srgbClr val="C10000"/>
                          </a:solidFill>
                          <a:latin typeface="Calibri-Bold"/>
                        </a:rPr>
                        <a:t>Movimenti</a:t>
                      </a:r>
                      <a:r>
                        <a:rPr lang="en-US" b="1" dirty="0">
                          <a:solidFill>
                            <a:srgbClr val="C10000"/>
                          </a:solidFill>
                          <a:latin typeface="Calibri-Bold"/>
                        </a:rPr>
                        <a:t> </a:t>
                      </a:r>
                      <a:r>
                        <a:rPr lang="en-US" b="1" dirty="0" err="1">
                          <a:solidFill>
                            <a:srgbClr val="C10000"/>
                          </a:solidFill>
                          <a:latin typeface="Calibri-Bold"/>
                        </a:rPr>
                        <a:t>beni</a:t>
                      </a:r>
                      <a:r>
                        <a:rPr lang="en-US" b="1" dirty="0">
                          <a:solidFill>
                            <a:srgbClr val="C10000"/>
                          </a:solidFill>
                          <a:latin typeface="Calibri-Bold"/>
                        </a:rPr>
                        <a:t>: </a:t>
                      </a:r>
                      <a:r>
                        <a:rPr lang="en-US" dirty="0" err="1">
                          <a:solidFill>
                            <a:srgbClr val="1F497D"/>
                          </a:solidFill>
                          <a:latin typeface="Calibri" panose="020F0502020204030204" pitchFamily="34" charset="0"/>
                        </a:rPr>
                        <a:t>il</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commercio</a:t>
                      </a:r>
                      <a:r>
                        <a:rPr lang="en-US" dirty="0">
                          <a:solidFill>
                            <a:srgbClr val="1F497D"/>
                          </a:solidFill>
                          <a:latin typeface="Calibri" panose="020F0502020204030204" pitchFamily="34" charset="0"/>
                        </a:rPr>
                        <a:t> è </a:t>
                      </a:r>
                      <a:r>
                        <a:rPr lang="en-US" dirty="0" err="1">
                          <a:solidFill>
                            <a:srgbClr val="1F497D"/>
                          </a:solidFill>
                          <a:latin typeface="Calibri" panose="020F0502020204030204" pitchFamily="34" charset="0"/>
                        </a:rPr>
                        <a:t>prevalentemente</a:t>
                      </a:r>
                      <a:r>
                        <a:rPr lang="en-US" dirty="0">
                          <a:solidFill>
                            <a:srgbClr val="1F497D"/>
                          </a:solidFill>
                          <a:latin typeface="Calibri" panose="020F0502020204030204" pitchFamily="34" charset="0"/>
                        </a:rPr>
                        <a:t> di </a:t>
                      </a:r>
                      <a:r>
                        <a:rPr lang="en-US" dirty="0" err="1">
                          <a:solidFill>
                            <a:srgbClr val="1F497D"/>
                          </a:solidFill>
                          <a:latin typeface="Calibri" panose="020F0502020204030204" pitchFamily="34" charset="0"/>
                        </a:rPr>
                        <a:t>natura</a:t>
                      </a:r>
                      <a:r>
                        <a:rPr lang="en-US" dirty="0">
                          <a:solidFill>
                            <a:srgbClr val="1F497D"/>
                          </a:solidFill>
                          <a:latin typeface="Calibri" panose="020F0502020204030204" pitchFamily="34" charset="0"/>
                        </a:rPr>
                        <a:t> </a:t>
                      </a:r>
                      <a:r>
                        <a:rPr lang="en-US" dirty="0">
                          <a:solidFill>
                            <a:srgbClr val="C10000"/>
                          </a:solidFill>
                          <a:latin typeface="Calibri" panose="020F0502020204030204" pitchFamily="34" charset="0"/>
                        </a:rPr>
                        <a:t>inter-</a:t>
                      </a:r>
                      <a:r>
                        <a:rPr lang="en-US" dirty="0" err="1">
                          <a:solidFill>
                            <a:srgbClr val="C10000"/>
                          </a:solidFill>
                          <a:latin typeface="Calibri" panose="020F0502020204030204" pitchFamily="34" charset="0"/>
                        </a:rPr>
                        <a:t>settoriale</a:t>
                      </a:r>
                      <a:r>
                        <a:rPr lang="en-US" dirty="0">
                          <a:solidFill>
                            <a:srgbClr val="C10000"/>
                          </a:solidFill>
                          <a:latin typeface="Calibri" panose="020F0502020204030204" pitchFamily="34" charset="0"/>
                        </a:rPr>
                        <a:t> </a:t>
                      </a:r>
                      <a:r>
                        <a:rPr lang="en-US" dirty="0">
                          <a:solidFill>
                            <a:srgbClr val="1F497D"/>
                          </a:solidFill>
                          <a:latin typeface="Calibri" panose="020F0502020204030204" pitchFamily="34" charset="0"/>
                        </a:rPr>
                        <a:t>e </a:t>
                      </a:r>
                      <a:r>
                        <a:rPr lang="en-US" dirty="0">
                          <a:solidFill>
                            <a:srgbClr val="C10000"/>
                          </a:solidFill>
                          <a:latin typeface="Calibri" panose="020F0502020204030204" pitchFamily="34" charset="0"/>
                        </a:rPr>
                        <a:t>Nord-</a:t>
                      </a:r>
                      <a:r>
                        <a:rPr lang="en-US" dirty="0" err="1">
                          <a:solidFill>
                            <a:srgbClr val="C10000"/>
                          </a:solidFill>
                          <a:latin typeface="Calibri" panose="020F0502020204030204" pitchFamily="34" charset="0"/>
                        </a:rPr>
                        <a:t>Sud</a:t>
                      </a:r>
                      <a:endParaRPr lang="en-US" dirty="0">
                        <a:solidFill>
                          <a:srgbClr val="C10000"/>
                        </a:solidFill>
                        <a:latin typeface="Calibri" panose="020F0502020204030204" pitchFamily="34" charset="0"/>
                      </a:endParaRPr>
                    </a:p>
                  </a:txBody>
                  <a:tcPr/>
                </a:tc>
                <a:tc>
                  <a:txBody>
                    <a:bodyPr/>
                    <a:lstStyle/>
                    <a:p>
                      <a:r>
                        <a:rPr lang="it-IT" b="1" dirty="0">
                          <a:solidFill>
                            <a:srgbClr val="C10000"/>
                          </a:solidFill>
                          <a:latin typeface="Calibri-Bold"/>
                        </a:rPr>
                        <a:t>Movimenti beni: </a:t>
                      </a:r>
                      <a:r>
                        <a:rPr lang="it-IT" dirty="0">
                          <a:solidFill>
                            <a:srgbClr val="1F497D"/>
                          </a:solidFill>
                          <a:latin typeface="Calibri" panose="020F0502020204030204" pitchFamily="34" charset="0"/>
                        </a:rPr>
                        <a:t>circa il 70%</a:t>
                      </a:r>
                    </a:p>
                    <a:p>
                      <a:r>
                        <a:rPr lang="it-IT" dirty="0">
                          <a:solidFill>
                            <a:srgbClr val="1F497D"/>
                          </a:solidFill>
                          <a:latin typeface="Calibri" panose="020F0502020204030204" pitchFamily="34" charset="0"/>
                        </a:rPr>
                        <a:t>del commercio mondiale è fra</a:t>
                      </a:r>
                    </a:p>
                    <a:p>
                      <a:r>
                        <a:rPr lang="en-US" dirty="0" err="1">
                          <a:solidFill>
                            <a:srgbClr val="C10000"/>
                          </a:solidFill>
                          <a:latin typeface="Calibri" panose="020F0502020204030204" pitchFamily="34" charset="0"/>
                        </a:rPr>
                        <a:t>paesi</a:t>
                      </a:r>
                      <a:r>
                        <a:rPr lang="en-US" dirty="0">
                          <a:solidFill>
                            <a:srgbClr val="C10000"/>
                          </a:solidFill>
                          <a:latin typeface="Calibri" panose="020F0502020204030204" pitchFamily="34" charset="0"/>
                        </a:rPr>
                        <a:t> </a:t>
                      </a:r>
                      <a:r>
                        <a:rPr lang="en-US" dirty="0" err="1">
                          <a:solidFill>
                            <a:srgbClr val="C10000"/>
                          </a:solidFill>
                          <a:latin typeface="Calibri" panose="020F0502020204030204" pitchFamily="34" charset="0"/>
                        </a:rPr>
                        <a:t>industrializzati</a:t>
                      </a:r>
                      <a:r>
                        <a:rPr lang="en-US" dirty="0">
                          <a:solidFill>
                            <a:srgbClr val="C10000"/>
                          </a:solidFill>
                          <a:latin typeface="Calibri" panose="020F0502020204030204" pitchFamily="34" charset="0"/>
                        </a:rPr>
                        <a:t> </a:t>
                      </a:r>
                      <a:r>
                        <a:rPr lang="en-US" dirty="0">
                          <a:solidFill>
                            <a:srgbClr val="1F497D"/>
                          </a:solidFill>
                          <a:latin typeface="Calibri" panose="020F0502020204030204" pitchFamily="34" charset="0"/>
                        </a:rPr>
                        <a:t>e </a:t>
                      </a:r>
                      <a:r>
                        <a:rPr lang="en-US" dirty="0" err="1">
                          <a:solidFill>
                            <a:srgbClr val="1F497D"/>
                          </a:solidFill>
                          <a:latin typeface="Calibri" panose="020F0502020204030204" pitchFamily="34" charset="0"/>
                        </a:rPr>
                        <a:t>riguarda</a:t>
                      </a:r>
                      <a:endParaRPr lang="en-US" dirty="0">
                        <a:solidFill>
                          <a:srgbClr val="1F497D"/>
                        </a:solidFill>
                        <a:latin typeface="Calibri" panose="020F0502020204030204" pitchFamily="34" charset="0"/>
                      </a:endParaRPr>
                    </a:p>
                    <a:p>
                      <a:r>
                        <a:rPr lang="en-US" dirty="0" err="1">
                          <a:solidFill>
                            <a:srgbClr val="1F497D"/>
                          </a:solidFill>
                          <a:latin typeface="Calibri" panose="020F0502020204030204" pitchFamily="34" charset="0"/>
                        </a:rPr>
                        <a:t>trasferimenti</a:t>
                      </a:r>
                      <a:r>
                        <a:rPr lang="en-US" dirty="0">
                          <a:solidFill>
                            <a:srgbClr val="1F497D"/>
                          </a:solidFill>
                          <a:latin typeface="Calibri" panose="020F0502020204030204" pitchFamily="34" charset="0"/>
                        </a:rPr>
                        <a:t> </a:t>
                      </a:r>
                      <a:r>
                        <a:rPr lang="en-US" dirty="0">
                          <a:solidFill>
                            <a:srgbClr val="C10000"/>
                          </a:solidFill>
                          <a:latin typeface="Calibri" panose="020F0502020204030204" pitchFamily="34" charset="0"/>
                        </a:rPr>
                        <a:t>intra-</a:t>
                      </a:r>
                      <a:r>
                        <a:rPr lang="en-US" dirty="0" err="1">
                          <a:solidFill>
                            <a:srgbClr val="C10000"/>
                          </a:solidFill>
                          <a:latin typeface="Calibri" panose="020F0502020204030204" pitchFamily="34" charset="0"/>
                        </a:rPr>
                        <a:t>settoriali</a:t>
                      </a:r>
                      <a:r>
                        <a:rPr lang="en-US" dirty="0">
                          <a:solidFill>
                            <a:srgbClr val="C10000"/>
                          </a:solidFill>
                          <a:latin typeface="Calibri" panose="020F0502020204030204" pitchFamily="34" charset="0"/>
                        </a:rPr>
                        <a:t> </a:t>
                      </a:r>
                      <a:r>
                        <a:rPr lang="en-US" dirty="0">
                          <a:solidFill>
                            <a:srgbClr val="1F497D"/>
                          </a:solidFill>
                          <a:latin typeface="Calibri" panose="020F0502020204030204" pitchFamily="34" charset="0"/>
                        </a:rPr>
                        <a:t>di</a:t>
                      </a:r>
                    </a:p>
                    <a:p>
                      <a:r>
                        <a:rPr lang="en-US" dirty="0" err="1">
                          <a:solidFill>
                            <a:srgbClr val="1F497D"/>
                          </a:solidFill>
                          <a:latin typeface="Calibri" panose="020F0502020204030204" pitchFamily="34" charset="0"/>
                        </a:rPr>
                        <a:t>prodotti</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manufatti</a:t>
                      </a:r>
                      <a:endParaRPr lang="en-US" dirty="0">
                        <a:solidFill>
                          <a:srgbClr val="1F497D"/>
                        </a:solidFill>
                        <a:latin typeface="Calibri" panose="020F0502020204030204" pitchFamily="34" charset="0"/>
                      </a:endParaRPr>
                    </a:p>
                    <a:p>
                      <a:endParaRPr lang="en-US" dirty="0"/>
                    </a:p>
                  </a:txBody>
                  <a:tcPr/>
                </a:tc>
                <a:tc>
                  <a:txBody>
                    <a:bodyPr/>
                    <a:lstStyle/>
                    <a:p>
                      <a:r>
                        <a:rPr lang="it-IT" b="1" dirty="0">
                          <a:solidFill>
                            <a:srgbClr val="C10000"/>
                          </a:solidFill>
                          <a:latin typeface="Calibri-Bold"/>
                        </a:rPr>
                        <a:t>Movimenti beni: +25% del PIL mondiale, ma graduale riduzione ad Ovest dopo il 2008… protezionismo</a:t>
                      </a:r>
                      <a:endParaRPr lang="en-US" dirty="0"/>
                    </a:p>
                  </a:txBody>
                  <a:tcPr/>
                </a:tc>
                <a:extLst>
                  <a:ext uri="{0D108BD9-81ED-4DB2-BD59-A6C34878D82A}">
                    <a16:rowId xmlns:a16="http://schemas.microsoft.com/office/drawing/2014/main" val="2479985063"/>
                  </a:ext>
                </a:extLst>
              </a:tr>
              <a:tr h="370840">
                <a:tc>
                  <a:txBody>
                    <a:bodyPr/>
                    <a:lstStyle/>
                    <a:p>
                      <a:r>
                        <a:rPr lang="en-US" b="1" dirty="0" err="1">
                          <a:solidFill>
                            <a:srgbClr val="C10000"/>
                          </a:solidFill>
                          <a:latin typeface="Calibri-Bold"/>
                        </a:rPr>
                        <a:t>Tipologie</a:t>
                      </a:r>
                      <a:r>
                        <a:rPr lang="en-US" b="1" dirty="0">
                          <a:solidFill>
                            <a:srgbClr val="C10000"/>
                          </a:solidFill>
                          <a:latin typeface="Calibri-Bold"/>
                        </a:rPr>
                        <a:t> di </a:t>
                      </a:r>
                      <a:r>
                        <a:rPr lang="en-US" b="1" dirty="0" err="1">
                          <a:solidFill>
                            <a:srgbClr val="C10000"/>
                          </a:solidFill>
                          <a:latin typeface="Calibri-Bold"/>
                        </a:rPr>
                        <a:t>investimenti</a:t>
                      </a:r>
                      <a:r>
                        <a:rPr lang="en-US" b="1" dirty="0">
                          <a:solidFill>
                            <a:srgbClr val="C10000"/>
                          </a:solidFill>
                          <a:latin typeface="Calibri-Bold"/>
                        </a:rPr>
                        <a:t>: </a:t>
                      </a:r>
                      <a:r>
                        <a:rPr lang="en-US" dirty="0" err="1">
                          <a:solidFill>
                            <a:srgbClr val="1F497D"/>
                          </a:solidFill>
                          <a:latin typeface="Calibri" panose="020F0502020204030204" pitchFamily="34" charset="0"/>
                        </a:rPr>
                        <a:t>gli</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investimenti</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esteri</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prevalentemente</a:t>
                      </a:r>
                      <a:r>
                        <a:rPr lang="en-US" dirty="0">
                          <a:solidFill>
                            <a:srgbClr val="1F497D"/>
                          </a:solidFill>
                          <a:latin typeface="Calibri" panose="020F0502020204030204" pitchFamily="34" charset="0"/>
                        </a:rPr>
                        <a:t> di </a:t>
                      </a:r>
                      <a:r>
                        <a:rPr lang="en-US" dirty="0" err="1">
                          <a:solidFill>
                            <a:srgbClr val="C10000"/>
                          </a:solidFill>
                          <a:latin typeface="Calibri" panose="020F0502020204030204" pitchFamily="34" charset="0"/>
                        </a:rPr>
                        <a:t>lungo</a:t>
                      </a:r>
                      <a:r>
                        <a:rPr lang="en-US" dirty="0">
                          <a:solidFill>
                            <a:srgbClr val="C10000"/>
                          </a:solidFill>
                          <a:latin typeface="Calibri" panose="020F0502020204030204" pitchFamily="34" charset="0"/>
                        </a:rPr>
                        <a:t> </a:t>
                      </a:r>
                      <a:r>
                        <a:rPr lang="en-US" dirty="0" err="1">
                          <a:solidFill>
                            <a:srgbClr val="C10000"/>
                          </a:solidFill>
                          <a:latin typeface="Calibri" panose="020F0502020204030204" pitchFamily="34" charset="0"/>
                        </a:rPr>
                        <a:t>termine</a:t>
                      </a:r>
                      <a:r>
                        <a:rPr lang="en-US" dirty="0">
                          <a:solidFill>
                            <a:srgbClr val="C10000"/>
                          </a:solidFill>
                          <a:latin typeface="Calibri" panose="020F0502020204030204" pitchFamily="34" charset="0"/>
                        </a:rPr>
                        <a:t> </a:t>
                      </a:r>
                      <a:r>
                        <a:rPr lang="en-US" dirty="0" err="1">
                          <a:solidFill>
                            <a:srgbClr val="1F497D"/>
                          </a:solidFill>
                          <a:latin typeface="Calibri" panose="020F0502020204030204" pitchFamily="34" charset="0"/>
                        </a:rPr>
                        <a:t>ed</a:t>
                      </a:r>
                      <a:r>
                        <a:rPr lang="en-US" dirty="0">
                          <a:solidFill>
                            <a:srgbClr val="1F497D"/>
                          </a:solidFill>
                          <a:latin typeface="Calibri" panose="020F0502020204030204" pitchFamily="34" charset="0"/>
                        </a:rPr>
                        <a:t> a </a:t>
                      </a:r>
                      <a:r>
                        <a:rPr lang="en-US" dirty="0" err="1">
                          <a:solidFill>
                            <a:srgbClr val="C10000"/>
                          </a:solidFill>
                          <a:latin typeface="Calibri" panose="020F0502020204030204" pitchFamily="34" charset="0"/>
                        </a:rPr>
                        <a:t>carattere</a:t>
                      </a:r>
                      <a:r>
                        <a:rPr lang="en-US" dirty="0">
                          <a:solidFill>
                            <a:srgbClr val="C10000"/>
                          </a:solidFill>
                          <a:latin typeface="Calibri" panose="020F0502020204030204" pitchFamily="34" charset="0"/>
                        </a:rPr>
                        <a:t> </a:t>
                      </a:r>
                      <a:r>
                        <a:rPr lang="en-US" dirty="0" err="1">
                          <a:solidFill>
                            <a:srgbClr val="C10000"/>
                          </a:solidFill>
                          <a:latin typeface="Calibri" panose="020F0502020204030204" pitchFamily="34" charset="0"/>
                        </a:rPr>
                        <a:t>produttivo</a:t>
                      </a:r>
                      <a:endParaRPr lang="en-US" dirty="0">
                        <a:solidFill>
                          <a:srgbClr val="C10000"/>
                        </a:solidFill>
                        <a:latin typeface="Calibri" panose="020F0502020204030204" pitchFamily="34" charset="0"/>
                      </a:endParaRPr>
                    </a:p>
                    <a:p>
                      <a:endParaRPr lang="en-US" dirty="0"/>
                    </a:p>
                  </a:txBody>
                  <a:tcPr/>
                </a:tc>
                <a:tc>
                  <a:txBody>
                    <a:bodyPr/>
                    <a:lstStyle/>
                    <a:p>
                      <a:r>
                        <a:rPr lang="en-US" b="1" dirty="0" err="1">
                          <a:solidFill>
                            <a:srgbClr val="C10000"/>
                          </a:solidFill>
                          <a:latin typeface="Calibri-Bold"/>
                        </a:rPr>
                        <a:t>Tipologie</a:t>
                      </a:r>
                      <a:r>
                        <a:rPr lang="en-US" b="1" dirty="0">
                          <a:solidFill>
                            <a:srgbClr val="C10000"/>
                          </a:solidFill>
                          <a:latin typeface="Calibri-Bold"/>
                        </a:rPr>
                        <a:t> di </a:t>
                      </a:r>
                      <a:r>
                        <a:rPr lang="en-US" b="1" dirty="0" err="1">
                          <a:solidFill>
                            <a:srgbClr val="C10000"/>
                          </a:solidFill>
                          <a:latin typeface="Calibri-Bold"/>
                        </a:rPr>
                        <a:t>investimenti</a:t>
                      </a:r>
                      <a:r>
                        <a:rPr lang="en-US" b="1" dirty="0">
                          <a:solidFill>
                            <a:srgbClr val="C10000"/>
                          </a:solidFill>
                          <a:latin typeface="Calibri-Bold"/>
                        </a:rPr>
                        <a:t>:</a:t>
                      </a:r>
                    </a:p>
                    <a:p>
                      <a:r>
                        <a:rPr lang="en-US" dirty="0" err="1">
                          <a:solidFill>
                            <a:srgbClr val="1F497D"/>
                          </a:solidFill>
                          <a:latin typeface="Calibri" panose="020F0502020204030204" pitchFamily="34" charset="0"/>
                        </a:rPr>
                        <a:t>crescente</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fenomeno</a:t>
                      </a:r>
                      <a:r>
                        <a:rPr lang="en-US" dirty="0">
                          <a:solidFill>
                            <a:srgbClr val="1F497D"/>
                          </a:solidFill>
                          <a:latin typeface="Calibri" panose="020F0502020204030204" pitchFamily="34" charset="0"/>
                        </a:rPr>
                        <a:t> di</a:t>
                      </a:r>
                    </a:p>
                    <a:p>
                      <a:r>
                        <a:rPr lang="it-IT" dirty="0">
                          <a:solidFill>
                            <a:srgbClr val="C10000"/>
                          </a:solidFill>
                          <a:latin typeface="Calibri" panose="020F0502020204030204" pitchFamily="34" charset="0"/>
                        </a:rPr>
                        <a:t>movimenti di capitale a breve</a:t>
                      </a:r>
                    </a:p>
                    <a:p>
                      <a:r>
                        <a:rPr lang="en-US" dirty="0" err="1">
                          <a:solidFill>
                            <a:srgbClr val="C10000"/>
                          </a:solidFill>
                          <a:latin typeface="Calibri" panose="020F0502020204030204" pitchFamily="34" charset="0"/>
                        </a:rPr>
                        <a:t>termine</a:t>
                      </a:r>
                      <a:r>
                        <a:rPr lang="en-US" dirty="0">
                          <a:solidFill>
                            <a:srgbClr val="C10000"/>
                          </a:solidFill>
                          <a:latin typeface="Calibri" panose="020F0502020204030204" pitchFamily="34" charset="0"/>
                        </a:rPr>
                        <a:t> </a:t>
                      </a:r>
                      <a:r>
                        <a:rPr lang="en-US" dirty="0">
                          <a:solidFill>
                            <a:srgbClr val="1F497D"/>
                          </a:solidFill>
                          <a:latin typeface="Calibri" panose="020F0502020204030204" pitchFamily="34" charset="0"/>
                        </a:rPr>
                        <a:t>(boom </a:t>
                      </a:r>
                      <a:r>
                        <a:rPr lang="en-US" dirty="0" err="1">
                          <a:solidFill>
                            <a:srgbClr val="1F497D"/>
                          </a:solidFill>
                          <a:latin typeface="Calibri" panose="020F0502020204030204" pitchFamily="34" charset="0"/>
                        </a:rPr>
                        <a:t>delle</a:t>
                      </a:r>
                      <a:r>
                        <a:rPr lang="en-US" dirty="0">
                          <a:solidFill>
                            <a:srgbClr val="1F497D"/>
                          </a:solidFill>
                          <a:latin typeface="Calibri" panose="020F0502020204030204" pitchFamily="34" charset="0"/>
                        </a:rPr>
                        <a:t> </a:t>
                      </a:r>
                      <a:r>
                        <a:rPr lang="en-US" dirty="0" err="1">
                          <a:solidFill>
                            <a:srgbClr val="1F497D"/>
                          </a:solidFill>
                          <a:latin typeface="Calibri" panose="020F0502020204030204" pitchFamily="34" charset="0"/>
                        </a:rPr>
                        <a:t>operazioni</a:t>
                      </a:r>
                      <a:endParaRPr lang="en-US" dirty="0">
                        <a:solidFill>
                          <a:srgbClr val="1F497D"/>
                        </a:solidFill>
                        <a:latin typeface="Calibri" panose="020F0502020204030204" pitchFamily="34" charset="0"/>
                      </a:endParaRPr>
                    </a:p>
                    <a:p>
                      <a:r>
                        <a:rPr lang="en-US" dirty="0" err="1">
                          <a:solidFill>
                            <a:srgbClr val="1F497D"/>
                          </a:solidFill>
                          <a:latin typeface="Calibri" panose="020F0502020204030204" pitchFamily="34" charset="0"/>
                        </a:rPr>
                        <a:t>finanziarie</a:t>
                      </a:r>
                      <a:r>
                        <a:rPr lang="en-US" dirty="0">
                          <a:solidFill>
                            <a:srgbClr val="1F497D"/>
                          </a:solidFill>
                          <a:latin typeface="Calibri" panose="020F0502020204030204" pitchFamily="34" charset="0"/>
                        </a:rPr>
                        <a:t> di </a:t>
                      </a:r>
                      <a:r>
                        <a:rPr lang="en-US" dirty="0">
                          <a:solidFill>
                            <a:srgbClr val="C10000"/>
                          </a:solidFill>
                          <a:latin typeface="Calibri" panose="020F0502020204030204" pitchFamily="34" charset="0"/>
                        </a:rPr>
                        <a:t>breve </a:t>
                      </a:r>
                      <a:r>
                        <a:rPr lang="en-US" dirty="0" err="1">
                          <a:solidFill>
                            <a:srgbClr val="C10000"/>
                          </a:solidFill>
                          <a:latin typeface="Calibri" panose="020F0502020204030204" pitchFamily="34" charset="0"/>
                        </a:rPr>
                        <a:t>termine</a:t>
                      </a:r>
                      <a:r>
                        <a:rPr lang="en-US" dirty="0">
                          <a:solidFill>
                            <a:srgbClr val="1F497D"/>
                          </a:solidFill>
                          <a:latin typeface="Calibri" panose="020F0502020204030204" pitchFamily="34" charset="0"/>
                        </a:rPr>
                        <a:t>)</a:t>
                      </a:r>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4150485710"/>
                  </a:ext>
                </a:extLst>
              </a:tr>
            </a:tbl>
          </a:graphicData>
        </a:graphic>
      </p:graphicFrame>
    </p:spTree>
    <p:extLst>
      <p:ext uri="{BB962C8B-B14F-4D97-AF65-F5344CB8AC3E}">
        <p14:creationId xmlns:p14="http://schemas.microsoft.com/office/powerpoint/2010/main" val="68700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0F7255A-FCAC-4139-93B9-CD042999FA01}"/>
              </a:ext>
            </a:extLst>
          </p:cNvPr>
          <p:cNvSpPr>
            <a:spLocks noGrp="1"/>
          </p:cNvSpPr>
          <p:nvPr>
            <p:ph type="title"/>
          </p:nvPr>
        </p:nvSpPr>
        <p:spPr/>
        <p:txBody>
          <a:bodyPr/>
          <a:lstStyle/>
          <a:p>
            <a:r>
              <a:rPr lang="it-IT" dirty="0"/>
              <a:t>Le regole del commercio internazionale</a:t>
            </a:r>
          </a:p>
        </p:txBody>
      </p:sp>
      <p:sp>
        <p:nvSpPr>
          <p:cNvPr id="5" name="Segnaposto contenuto 4">
            <a:extLst>
              <a:ext uri="{FF2B5EF4-FFF2-40B4-BE49-F238E27FC236}">
                <a16:creationId xmlns:a16="http://schemas.microsoft.com/office/drawing/2014/main" id="{332282D5-D4C0-441D-A805-A6053C2F3B5B}"/>
              </a:ext>
            </a:extLst>
          </p:cNvPr>
          <p:cNvSpPr>
            <a:spLocks noGrp="1"/>
          </p:cNvSpPr>
          <p:nvPr>
            <p:ph idx="1"/>
          </p:nvPr>
        </p:nvSpPr>
        <p:spPr/>
        <p:txBody>
          <a:bodyPr>
            <a:normAutofit/>
          </a:bodyPr>
          <a:lstStyle/>
          <a:p>
            <a:r>
              <a:rPr lang="it-IT" dirty="0"/>
              <a:t>Con il GATT si avvia il primo accordo multilaterale post bellico sotto la guida USA nel 1948 con l’obiettivo di liberalizzare il commercio, eliminando dazi, sussidi e contingentamenti alle importazioni</a:t>
            </a:r>
          </a:p>
          <a:p>
            <a:r>
              <a:rPr lang="it-IT" dirty="0"/>
              <a:t>Il GATT usava </a:t>
            </a:r>
            <a:r>
              <a:rPr lang="it-IT" b="1" dirty="0"/>
              <a:t>round di negoziazione </a:t>
            </a:r>
            <a:r>
              <a:rPr lang="it-IT" dirty="0"/>
              <a:t>volti a ridurre le barriere commerciali in modo graduale: 8 round tra il 1947 e il 1995, l’Uruguay round è durato dal 1986 al 1993</a:t>
            </a:r>
          </a:p>
          <a:p>
            <a:r>
              <a:rPr lang="it-IT" dirty="0"/>
              <a:t>E’ più facile ridurre i dazi nell’ambito di un accordo reciproco piuttosto che su iniziativa unilaterale, perché: </a:t>
            </a:r>
          </a:p>
          <a:p>
            <a:pPr lvl="1"/>
            <a:r>
              <a:rPr lang="it-IT" dirty="0"/>
              <a:t>consente di mobilitare gli esportatori come sostenitori del libero scambio </a:t>
            </a:r>
          </a:p>
          <a:p>
            <a:pPr lvl="1"/>
            <a:r>
              <a:rPr lang="it-IT" dirty="0"/>
              <a:t>aiuta i governi ad evitare il coinvolgimento in distruttive guerre commerciali.</a:t>
            </a:r>
          </a:p>
        </p:txBody>
      </p:sp>
    </p:spTree>
    <p:extLst>
      <p:ext uri="{BB962C8B-B14F-4D97-AF65-F5344CB8AC3E}">
        <p14:creationId xmlns:p14="http://schemas.microsoft.com/office/powerpoint/2010/main" val="2558255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691068-6193-4D22-8CFD-2DF2ACA9B982}"/>
              </a:ext>
            </a:extLst>
          </p:cNvPr>
          <p:cNvSpPr>
            <a:spLocks noGrp="1"/>
          </p:cNvSpPr>
          <p:nvPr>
            <p:ph type="title"/>
          </p:nvPr>
        </p:nvSpPr>
        <p:spPr/>
        <p:txBody>
          <a:bodyPr/>
          <a:lstStyle/>
          <a:p>
            <a:r>
              <a:rPr lang="it-IT" dirty="0"/>
              <a:t>Multilateralismo</a:t>
            </a:r>
          </a:p>
        </p:txBody>
      </p:sp>
      <p:sp>
        <p:nvSpPr>
          <p:cNvPr id="3" name="Segnaposto contenuto 2">
            <a:extLst>
              <a:ext uri="{FF2B5EF4-FFF2-40B4-BE49-F238E27FC236}">
                <a16:creationId xmlns:a16="http://schemas.microsoft.com/office/drawing/2014/main" id="{3334A465-0CB9-4F3D-8A46-B480CA1B7D2A}"/>
              </a:ext>
            </a:extLst>
          </p:cNvPr>
          <p:cNvSpPr>
            <a:spLocks noGrp="1"/>
          </p:cNvSpPr>
          <p:nvPr>
            <p:ph idx="1"/>
          </p:nvPr>
        </p:nvSpPr>
        <p:spPr/>
        <p:txBody>
          <a:bodyPr>
            <a:normAutofit fontScale="92500"/>
          </a:bodyPr>
          <a:lstStyle/>
          <a:p>
            <a:r>
              <a:rPr lang="it-IT" dirty="0"/>
              <a:t>Trattative e concessioni multilaterali nel blocco occidentale guidato dagli USA, con l’Europa. </a:t>
            </a:r>
          </a:p>
          <a:p>
            <a:r>
              <a:rPr lang="it-IT" b="1" dirty="0"/>
              <a:t>Principio fondamentale</a:t>
            </a:r>
            <a:r>
              <a:rPr lang="it-IT" dirty="0"/>
              <a:t>: </a:t>
            </a:r>
            <a:r>
              <a:rPr lang="it-IT" dirty="0">
                <a:solidFill>
                  <a:srgbClr val="FF0000"/>
                </a:solidFill>
              </a:rPr>
              <a:t>non discriminazione</a:t>
            </a:r>
            <a:r>
              <a:rPr lang="it-IT" dirty="0"/>
              <a:t>. </a:t>
            </a:r>
            <a:r>
              <a:rPr lang="it-IT" dirty="0">
                <a:highlight>
                  <a:srgbClr val="FFFF00"/>
                </a:highlight>
              </a:rPr>
              <a:t>Principio della «Nazione più favorita»: </a:t>
            </a:r>
            <a:r>
              <a:rPr lang="it-IT" dirty="0"/>
              <a:t>una tariffa (più bassa) applicata ad un paese va applicata anche agli altri. Principio della reciprocità. Trasparenza delle regole. Il multilateralismo è positivo anche per i paesi più piccoli.</a:t>
            </a:r>
          </a:p>
          <a:p>
            <a:r>
              <a:rPr lang="it-IT" dirty="0"/>
              <a:t>L’integrazione internazionale è progredita considerevolmente dalla metà degli anni ‘50 fino agli anni ‘80 circa; tutti i paesi avanzati hanno gradualmente rimosso dazi e barriere non tariffarie agli scambi. </a:t>
            </a:r>
            <a:r>
              <a:rPr lang="it-IT" b="1" dirty="0"/>
              <a:t>Motivi politici</a:t>
            </a:r>
            <a:r>
              <a:rPr lang="it-IT" dirty="0"/>
              <a:t>: coesione nel “blocco occidentale” a favore del libero scambio. </a:t>
            </a:r>
            <a:r>
              <a:rPr lang="it-IT" b="1" dirty="0"/>
              <a:t>Motivi tecnologici</a:t>
            </a:r>
            <a:r>
              <a:rPr lang="it-IT" dirty="0"/>
              <a:t>: ulteriore forte caduta dei costi di trasporto (container).</a:t>
            </a:r>
          </a:p>
        </p:txBody>
      </p:sp>
    </p:spTree>
    <p:extLst>
      <p:ext uri="{BB962C8B-B14F-4D97-AF65-F5344CB8AC3E}">
        <p14:creationId xmlns:p14="http://schemas.microsoft.com/office/powerpoint/2010/main" val="375532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630AA8-A354-4F84-B467-EDBA221C8986}"/>
              </a:ext>
            </a:extLst>
          </p:cNvPr>
          <p:cNvSpPr>
            <a:spLocks noGrp="1"/>
          </p:cNvSpPr>
          <p:nvPr>
            <p:ph type="title"/>
          </p:nvPr>
        </p:nvSpPr>
        <p:spPr/>
        <p:txBody>
          <a:bodyPr/>
          <a:lstStyle/>
          <a:p>
            <a:r>
              <a:rPr lang="it-IT" dirty="0"/>
              <a:t>… e i dazi</a:t>
            </a:r>
          </a:p>
        </p:txBody>
      </p:sp>
      <p:pic>
        <p:nvPicPr>
          <p:cNvPr id="4" name="Immagine 3">
            <a:extLst>
              <a:ext uri="{FF2B5EF4-FFF2-40B4-BE49-F238E27FC236}">
                <a16:creationId xmlns:a16="http://schemas.microsoft.com/office/drawing/2014/main" id="{06FF9FF6-965D-4C98-96C4-01EA0D40032B}"/>
              </a:ext>
            </a:extLst>
          </p:cNvPr>
          <p:cNvPicPr>
            <a:picLocks noChangeAspect="1"/>
          </p:cNvPicPr>
          <p:nvPr/>
        </p:nvPicPr>
        <p:blipFill>
          <a:blip r:embed="rId2"/>
          <a:stretch>
            <a:fillRect/>
          </a:stretch>
        </p:blipFill>
        <p:spPr>
          <a:xfrm>
            <a:off x="399671" y="1338294"/>
            <a:ext cx="9503613" cy="5218747"/>
          </a:xfrm>
          <a:prstGeom prst="rect">
            <a:avLst/>
          </a:prstGeom>
        </p:spPr>
      </p:pic>
      <p:sp>
        <p:nvSpPr>
          <p:cNvPr id="5" name="CasellaDiTesto 4">
            <a:extLst>
              <a:ext uri="{FF2B5EF4-FFF2-40B4-BE49-F238E27FC236}">
                <a16:creationId xmlns:a16="http://schemas.microsoft.com/office/drawing/2014/main" id="{8E936786-2733-4C67-9C1E-DCF8D647FA3B}"/>
              </a:ext>
            </a:extLst>
          </p:cNvPr>
          <p:cNvSpPr txBox="1"/>
          <p:nvPr/>
        </p:nvSpPr>
        <p:spPr>
          <a:xfrm>
            <a:off x="10040233" y="5813404"/>
            <a:ext cx="1622909" cy="369332"/>
          </a:xfrm>
          <a:prstGeom prst="rect">
            <a:avLst/>
          </a:prstGeom>
          <a:noFill/>
        </p:spPr>
        <p:txBody>
          <a:bodyPr wrap="square" rtlCol="0">
            <a:spAutoFit/>
          </a:bodyPr>
          <a:lstStyle/>
          <a:p>
            <a:r>
              <a:rPr lang="it-IT" dirty="0"/>
              <a:t>Fonte: </a:t>
            </a:r>
            <a:r>
              <a:rPr lang="it-IT" dirty="0">
                <a:hlinkClick r:id="rId3"/>
              </a:rPr>
              <a:t>Yale</a:t>
            </a:r>
            <a:endParaRPr lang="it-IT" dirty="0"/>
          </a:p>
        </p:txBody>
      </p:sp>
      <p:sp>
        <p:nvSpPr>
          <p:cNvPr id="6" name="CasellaDiTesto 5">
            <a:extLst>
              <a:ext uri="{FF2B5EF4-FFF2-40B4-BE49-F238E27FC236}">
                <a16:creationId xmlns:a16="http://schemas.microsoft.com/office/drawing/2014/main" id="{8B207AF2-ABE3-4811-885C-698750720188}"/>
              </a:ext>
            </a:extLst>
          </p:cNvPr>
          <p:cNvSpPr txBox="1"/>
          <p:nvPr/>
        </p:nvSpPr>
        <p:spPr>
          <a:xfrm>
            <a:off x="9849384" y="4936148"/>
            <a:ext cx="1558316" cy="646331"/>
          </a:xfrm>
          <a:prstGeom prst="rect">
            <a:avLst/>
          </a:prstGeom>
          <a:noFill/>
        </p:spPr>
        <p:txBody>
          <a:bodyPr wrap="square" rtlCol="0">
            <a:spAutoFit/>
          </a:bodyPr>
          <a:lstStyle/>
          <a:p>
            <a:r>
              <a:rPr lang="it-IT" dirty="0">
                <a:solidFill>
                  <a:srgbClr val="FF0000"/>
                </a:solidFill>
              </a:rPr>
              <a:t>Proposta Trump: 11,5%</a:t>
            </a:r>
          </a:p>
        </p:txBody>
      </p:sp>
    </p:spTree>
    <p:extLst>
      <p:ext uri="{BB962C8B-B14F-4D97-AF65-F5344CB8AC3E}">
        <p14:creationId xmlns:p14="http://schemas.microsoft.com/office/powerpoint/2010/main" val="373329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B87EAD-A2B9-487A-86BE-E86FF366EEC9}"/>
              </a:ext>
            </a:extLst>
          </p:cNvPr>
          <p:cNvSpPr>
            <a:spLocks noGrp="1"/>
          </p:cNvSpPr>
          <p:nvPr>
            <p:ph type="title"/>
          </p:nvPr>
        </p:nvSpPr>
        <p:spPr/>
        <p:txBody>
          <a:bodyPr/>
          <a:lstStyle/>
          <a:p>
            <a:r>
              <a:rPr lang="it-IT" dirty="0" err="1"/>
              <a:t>Iper</a:t>
            </a:r>
            <a:r>
              <a:rPr lang="it-IT" dirty="0"/>
              <a:t>-globalizzazione</a:t>
            </a:r>
          </a:p>
        </p:txBody>
      </p:sp>
      <p:sp>
        <p:nvSpPr>
          <p:cNvPr id="3" name="Segnaposto contenuto 2">
            <a:extLst>
              <a:ext uri="{FF2B5EF4-FFF2-40B4-BE49-F238E27FC236}">
                <a16:creationId xmlns:a16="http://schemas.microsoft.com/office/drawing/2014/main" id="{90382996-8BAF-4185-A800-184F3BC1E17D}"/>
              </a:ext>
            </a:extLst>
          </p:cNvPr>
          <p:cNvSpPr>
            <a:spLocks noGrp="1"/>
          </p:cNvSpPr>
          <p:nvPr>
            <p:ph idx="1"/>
          </p:nvPr>
        </p:nvSpPr>
        <p:spPr/>
        <p:txBody>
          <a:bodyPr>
            <a:normAutofit fontScale="92500" lnSpcReduction="20000"/>
          </a:bodyPr>
          <a:lstStyle/>
          <a:p>
            <a:r>
              <a:rPr lang="it-IT" dirty="0"/>
              <a:t>1995: nasce OMC-WTO </a:t>
            </a:r>
          </a:p>
          <a:p>
            <a:r>
              <a:rPr lang="it-IT" dirty="0"/>
              <a:t>L’OMC è creata durante l’Uruguay Round del GATT per gestire e applicare le norme del GATT </a:t>
            </a:r>
          </a:p>
          <a:p>
            <a:r>
              <a:rPr lang="it-IT" dirty="0"/>
              <a:t>E’ l’accordo commerciale più ampio della storia </a:t>
            </a:r>
          </a:p>
          <a:p>
            <a:r>
              <a:rPr lang="it-IT" dirty="0"/>
              <a:t>La creazione dell’OMC ha avuto un impatto su: </a:t>
            </a:r>
          </a:p>
          <a:p>
            <a:pPr lvl="1"/>
            <a:r>
              <a:rPr lang="it-IT" dirty="0"/>
              <a:t>I sussidi all’agricoltura </a:t>
            </a:r>
          </a:p>
          <a:p>
            <a:pPr lvl="1"/>
            <a:r>
              <a:rPr lang="it-IT" dirty="0"/>
              <a:t>Applicazione delle regole del GATT ai servizi e alla proprietà intellettuale (TRIPS) </a:t>
            </a:r>
          </a:p>
          <a:p>
            <a:pPr lvl="1"/>
            <a:r>
              <a:rPr lang="it-IT" dirty="0"/>
              <a:t>Rafforzamento del controllo e dell’attuazione del GATT</a:t>
            </a:r>
          </a:p>
          <a:p>
            <a:r>
              <a:rPr lang="it-IT" dirty="0"/>
              <a:t>Integrazione dei mercati delle merci (e dei capitali, ma NON del lavoro) diventa un fine in sé.</a:t>
            </a:r>
          </a:p>
          <a:p>
            <a:r>
              <a:rPr lang="it-IT" dirty="0"/>
              <a:t>Va eliminato ogni ostacolo al libero commercio: indispensabile per lo sviluppo economico</a:t>
            </a:r>
          </a:p>
        </p:txBody>
      </p:sp>
    </p:spTree>
    <p:extLst>
      <p:ext uri="{BB962C8B-B14F-4D97-AF65-F5344CB8AC3E}">
        <p14:creationId xmlns:p14="http://schemas.microsoft.com/office/powerpoint/2010/main" val="356743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2272F8-4EE7-473A-9496-3276FC7FDD53}"/>
              </a:ext>
            </a:extLst>
          </p:cNvPr>
          <p:cNvSpPr>
            <a:spLocks noGrp="1"/>
          </p:cNvSpPr>
          <p:nvPr>
            <p:ph type="title"/>
          </p:nvPr>
        </p:nvSpPr>
        <p:spPr/>
        <p:txBody>
          <a:bodyPr/>
          <a:lstStyle/>
          <a:p>
            <a:r>
              <a:rPr lang="it-IT" dirty="0"/>
              <a:t>Le fasi della globalizzazione nel mondo moderno</a:t>
            </a:r>
          </a:p>
        </p:txBody>
      </p:sp>
      <p:pic>
        <p:nvPicPr>
          <p:cNvPr id="4" name="Immagine 3">
            <a:extLst>
              <a:ext uri="{FF2B5EF4-FFF2-40B4-BE49-F238E27FC236}">
                <a16:creationId xmlns:a16="http://schemas.microsoft.com/office/drawing/2014/main" id="{C2BC6ACE-8A23-4C8E-A4BC-E89A98B756C2}"/>
              </a:ext>
            </a:extLst>
          </p:cNvPr>
          <p:cNvPicPr>
            <a:picLocks noChangeAspect="1"/>
          </p:cNvPicPr>
          <p:nvPr/>
        </p:nvPicPr>
        <p:blipFill>
          <a:blip r:embed="rId2"/>
          <a:stretch>
            <a:fillRect/>
          </a:stretch>
        </p:blipFill>
        <p:spPr>
          <a:xfrm>
            <a:off x="1170779" y="1591419"/>
            <a:ext cx="9758478" cy="4535061"/>
          </a:xfrm>
          <a:prstGeom prst="rect">
            <a:avLst/>
          </a:prstGeom>
        </p:spPr>
      </p:pic>
      <p:sp>
        <p:nvSpPr>
          <p:cNvPr id="5" name="Rettangolo 4">
            <a:extLst>
              <a:ext uri="{FF2B5EF4-FFF2-40B4-BE49-F238E27FC236}">
                <a16:creationId xmlns:a16="http://schemas.microsoft.com/office/drawing/2014/main" id="{186AD3BA-CE4B-4407-A747-44739B0FB702}"/>
              </a:ext>
            </a:extLst>
          </p:cNvPr>
          <p:cNvSpPr/>
          <p:nvPr/>
        </p:nvSpPr>
        <p:spPr>
          <a:xfrm>
            <a:off x="763652" y="6231265"/>
            <a:ext cx="11032107" cy="523220"/>
          </a:xfrm>
          <a:prstGeom prst="rect">
            <a:avLst/>
          </a:prstGeom>
        </p:spPr>
        <p:txBody>
          <a:bodyPr wrap="square">
            <a:spAutoFit/>
          </a:bodyPr>
          <a:lstStyle/>
          <a:p>
            <a:r>
              <a:rPr lang="en-US" sz="1400" i="1" dirty="0"/>
              <a:t>Aiyar, Shekhar, </a:t>
            </a:r>
            <a:r>
              <a:rPr lang="en-US" sz="1400" i="1" dirty="0" err="1"/>
              <a:t>Ilyina</a:t>
            </a:r>
            <a:r>
              <a:rPr lang="en-US" sz="1400" i="1" dirty="0"/>
              <a:t>, Anna, and others (2023). </a:t>
            </a:r>
            <a:r>
              <a:rPr lang="en-US" sz="1400" i="1" dirty="0" err="1"/>
              <a:t>Geoeconomic</a:t>
            </a:r>
            <a:r>
              <a:rPr lang="en-US" sz="1400" i="1" dirty="0"/>
              <a:t> Fragmentation and the Future of Multilateralism. Staff Discussion Note SDN/2023/001. International Monetary Fund, Washington, DC, P. 6.</a:t>
            </a:r>
            <a:endParaRPr lang="it-IT" sz="1400" i="1" dirty="0"/>
          </a:p>
        </p:txBody>
      </p:sp>
    </p:spTree>
    <p:extLst>
      <p:ext uri="{BB962C8B-B14F-4D97-AF65-F5344CB8AC3E}">
        <p14:creationId xmlns:p14="http://schemas.microsoft.com/office/powerpoint/2010/main" val="167028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419B08-273B-48D6-8A2B-5E9D431D8337}"/>
              </a:ext>
            </a:extLst>
          </p:cNvPr>
          <p:cNvSpPr>
            <a:spLocks noGrp="1"/>
          </p:cNvSpPr>
          <p:nvPr>
            <p:ph type="title"/>
          </p:nvPr>
        </p:nvSpPr>
        <p:spPr/>
        <p:txBody>
          <a:bodyPr/>
          <a:lstStyle/>
          <a:p>
            <a:r>
              <a:rPr lang="it-IT" dirty="0"/>
              <a:t>Dagli anni ‘90 il mondo cambia</a:t>
            </a:r>
          </a:p>
        </p:txBody>
      </p:sp>
      <p:sp>
        <p:nvSpPr>
          <p:cNvPr id="3" name="Segnaposto contenuto 2">
            <a:extLst>
              <a:ext uri="{FF2B5EF4-FFF2-40B4-BE49-F238E27FC236}">
                <a16:creationId xmlns:a16="http://schemas.microsoft.com/office/drawing/2014/main" id="{D6938031-0DE5-487B-BD82-135BDF04DC13}"/>
              </a:ext>
            </a:extLst>
          </p:cNvPr>
          <p:cNvSpPr>
            <a:spLocks noGrp="1"/>
          </p:cNvSpPr>
          <p:nvPr>
            <p:ph idx="1"/>
          </p:nvPr>
        </p:nvSpPr>
        <p:spPr/>
        <p:txBody>
          <a:bodyPr/>
          <a:lstStyle/>
          <a:p>
            <a:r>
              <a:rPr lang="it-IT" dirty="0"/>
              <a:t>Crollo del muro di Berlino e distensione tra Est e Ovest</a:t>
            </a:r>
          </a:p>
          <a:p>
            <a:r>
              <a:rPr lang="it-IT" dirty="0"/>
              <a:t>Ingresso della Cina nel commercio internazionale</a:t>
            </a:r>
          </a:p>
          <a:p>
            <a:r>
              <a:rPr lang="it-IT" dirty="0"/>
              <a:t>Cambiano i rapporti di forza e le regole salariali nella produzione di merci, ed oggi…</a:t>
            </a:r>
          </a:p>
        </p:txBody>
      </p:sp>
      <p:pic>
        <p:nvPicPr>
          <p:cNvPr id="4" name="Immagine 3">
            <a:extLst>
              <a:ext uri="{FF2B5EF4-FFF2-40B4-BE49-F238E27FC236}">
                <a16:creationId xmlns:a16="http://schemas.microsoft.com/office/drawing/2014/main" id="{C6F33BEB-0610-4440-A7B4-0A3D3D652731}"/>
              </a:ext>
            </a:extLst>
          </p:cNvPr>
          <p:cNvPicPr>
            <a:picLocks noChangeAspect="1"/>
          </p:cNvPicPr>
          <p:nvPr/>
        </p:nvPicPr>
        <p:blipFill>
          <a:blip r:embed="rId2"/>
          <a:stretch>
            <a:fillRect/>
          </a:stretch>
        </p:blipFill>
        <p:spPr>
          <a:xfrm>
            <a:off x="4815507" y="3360927"/>
            <a:ext cx="4343401" cy="3087222"/>
          </a:xfrm>
          <a:prstGeom prst="rect">
            <a:avLst/>
          </a:prstGeom>
        </p:spPr>
      </p:pic>
      <p:sp>
        <p:nvSpPr>
          <p:cNvPr id="5" name="Rettangolo 4">
            <a:extLst>
              <a:ext uri="{FF2B5EF4-FFF2-40B4-BE49-F238E27FC236}">
                <a16:creationId xmlns:a16="http://schemas.microsoft.com/office/drawing/2014/main" id="{DABEE359-12E8-4F11-A7B5-7D9A69C68D76}"/>
              </a:ext>
            </a:extLst>
          </p:cNvPr>
          <p:cNvSpPr/>
          <p:nvPr/>
        </p:nvSpPr>
        <p:spPr>
          <a:xfrm>
            <a:off x="1017932" y="4159383"/>
            <a:ext cx="3464615" cy="923330"/>
          </a:xfrm>
          <a:prstGeom prst="rect">
            <a:avLst/>
          </a:prstGeom>
        </p:spPr>
        <p:txBody>
          <a:bodyPr wrap="square">
            <a:spAutoFit/>
          </a:bodyPr>
          <a:lstStyle/>
          <a:p>
            <a:r>
              <a:rPr lang="it-IT" dirty="0"/>
              <a:t>L’export cinese negli USA è in parte dovuto agli investimenti diretti USA in Cina</a:t>
            </a:r>
          </a:p>
        </p:txBody>
      </p:sp>
      <p:sp>
        <p:nvSpPr>
          <p:cNvPr id="6" name="Rettangolo 5">
            <a:extLst>
              <a:ext uri="{FF2B5EF4-FFF2-40B4-BE49-F238E27FC236}">
                <a16:creationId xmlns:a16="http://schemas.microsoft.com/office/drawing/2014/main" id="{5A8C377F-2441-48FF-9294-CA4772F83394}"/>
              </a:ext>
            </a:extLst>
          </p:cNvPr>
          <p:cNvSpPr/>
          <p:nvPr/>
        </p:nvSpPr>
        <p:spPr>
          <a:xfrm>
            <a:off x="4036944" y="6354756"/>
            <a:ext cx="6811618" cy="369332"/>
          </a:xfrm>
          <a:prstGeom prst="rect">
            <a:avLst/>
          </a:prstGeom>
        </p:spPr>
        <p:txBody>
          <a:bodyPr wrap="square">
            <a:spAutoFit/>
          </a:bodyPr>
          <a:lstStyle/>
          <a:p>
            <a:r>
              <a:rPr lang="it-IT" dirty="0">
                <a:hlinkClick r:id="rId3"/>
              </a:rPr>
              <a:t>https://www.wto.org/english/res_e/booksp_e/trade_outlook25_e.pdf</a:t>
            </a:r>
            <a:r>
              <a:rPr lang="it-IT" dirty="0"/>
              <a:t> </a:t>
            </a:r>
          </a:p>
        </p:txBody>
      </p:sp>
    </p:spTree>
    <p:extLst>
      <p:ext uri="{BB962C8B-B14F-4D97-AF65-F5344CB8AC3E}">
        <p14:creationId xmlns:p14="http://schemas.microsoft.com/office/powerpoint/2010/main" val="3344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12735C-5C2B-4421-8AE6-9A84E884F4A3}"/>
              </a:ext>
            </a:extLst>
          </p:cNvPr>
          <p:cNvSpPr>
            <a:spLocks noGrp="1"/>
          </p:cNvSpPr>
          <p:nvPr>
            <p:ph type="title"/>
          </p:nvPr>
        </p:nvSpPr>
        <p:spPr/>
        <p:txBody>
          <a:bodyPr/>
          <a:lstStyle/>
          <a:p>
            <a:r>
              <a:rPr lang="it-IT" dirty="0"/>
              <a:t>Perché il commercio mondiale è aumentato tanto?</a:t>
            </a:r>
          </a:p>
        </p:txBody>
      </p:sp>
      <p:sp>
        <p:nvSpPr>
          <p:cNvPr id="3" name="Segnaposto contenuto 2">
            <a:extLst>
              <a:ext uri="{FF2B5EF4-FFF2-40B4-BE49-F238E27FC236}">
                <a16:creationId xmlns:a16="http://schemas.microsoft.com/office/drawing/2014/main" id="{146A9749-4338-404C-9FF5-289F9DCB8AA7}"/>
              </a:ext>
            </a:extLst>
          </p:cNvPr>
          <p:cNvSpPr>
            <a:spLocks noGrp="1"/>
          </p:cNvSpPr>
          <p:nvPr>
            <p:ph idx="1"/>
          </p:nvPr>
        </p:nvSpPr>
        <p:spPr/>
        <p:txBody>
          <a:bodyPr>
            <a:normAutofit lnSpcReduction="10000"/>
          </a:bodyPr>
          <a:lstStyle/>
          <a:p>
            <a:r>
              <a:rPr lang="it-IT" dirty="0"/>
              <a:t>Il commercio è cresciuto moltissimo per la diffusione di catene globali del valore (GVC) e l’interscambio di parti e componenti. </a:t>
            </a:r>
          </a:p>
          <a:p>
            <a:r>
              <a:rPr lang="it-IT" dirty="0"/>
              <a:t>Baldwin: crolla il costo di produrre e trasmettere informazioni (ICT). (1986-2007: aumento annuo della capacità di calcolo dei computer = 58%; aumento annuo delle telecomunicazioni = 28%).</a:t>
            </a:r>
          </a:p>
          <a:p>
            <a:r>
              <a:rPr lang="it-IT" dirty="0"/>
              <a:t>Baldwin: ICT consente di separare le diverse fasi produttive prima svolte all’interno della stessa fabbrica nello stesso luogo. </a:t>
            </a:r>
          </a:p>
          <a:p>
            <a:r>
              <a:rPr lang="it-IT" dirty="0"/>
              <a:t>Le fasi di produzione vengono allocate in diversi paesi, per ottenere i costi più bassi e possono essere controllate grazie alle ICT «Trade in </a:t>
            </a:r>
            <a:r>
              <a:rPr lang="it-IT" dirty="0" err="1"/>
              <a:t>tasks</a:t>
            </a:r>
            <a:r>
              <a:rPr lang="it-IT" dirty="0"/>
              <a:t> (moduli)»: cresce moltissimo il commercio di differenti fasi/componenti/moduli produttivi all’interno delle GVC.</a:t>
            </a:r>
          </a:p>
        </p:txBody>
      </p:sp>
    </p:spTree>
    <p:extLst>
      <p:ext uri="{BB962C8B-B14F-4D97-AF65-F5344CB8AC3E}">
        <p14:creationId xmlns:p14="http://schemas.microsoft.com/office/powerpoint/2010/main" val="122522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656550-6280-4C02-BE6B-1384F49490E2}"/>
              </a:ext>
            </a:extLst>
          </p:cNvPr>
          <p:cNvSpPr>
            <a:spLocks noGrp="1"/>
          </p:cNvSpPr>
          <p:nvPr>
            <p:ph type="title"/>
          </p:nvPr>
        </p:nvSpPr>
        <p:spPr/>
        <p:txBody>
          <a:bodyPr/>
          <a:lstStyle/>
          <a:p>
            <a:r>
              <a:rPr lang="it-IT" dirty="0"/>
              <a:t>Decentramento della produzione</a:t>
            </a:r>
          </a:p>
        </p:txBody>
      </p:sp>
      <p:sp>
        <p:nvSpPr>
          <p:cNvPr id="3" name="Segnaposto contenuto 2">
            <a:extLst>
              <a:ext uri="{FF2B5EF4-FFF2-40B4-BE49-F238E27FC236}">
                <a16:creationId xmlns:a16="http://schemas.microsoft.com/office/drawing/2014/main" id="{6CAB922B-3552-4187-8DC8-DF0D2EA13AE4}"/>
              </a:ext>
            </a:extLst>
          </p:cNvPr>
          <p:cNvSpPr>
            <a:spLocks noGrp="1"/>
          </p:cNvSpPr>
          <p:nvPr>
            <p:ph idx="1"/>
          </p:nvPr>
        </p:nvSpPr>
        <p:spPr/>
        <p:txBody>
          <a:bodyPr>
            <a:normAutofit fontScale="92500" lnSpcReduction="10000"/>
          </a:bodyPr>
          <a:lstStyle/>
          <a:p>
            <a:r>
              <a:rPr lang="it-IT" dirty="0"/>
              <a:t>Dal decentramento internazionale della produzione deriva una quota importante del commercio internazionale, che è composto da parti e componenti commerciali commerciati nell’ambito di accordi di subfornitura.</a:t>
            </a:r>
          </a:p>
          <a:p>
            <a:r>
              <a:rPr lang="it-IT" dirty="0"/>
              <a:t>Questo rende più difficile leggere e interpretare i dati di commercio internazionale; beni e componenti passano più volte le frontiere. </a:t>
            </a:r>
          </a:p>
          <a:p>
            <a:r>
              <a:rPr lang="it-IT" dirty="0"/>
              <a:t>Un paese può esportare prodotti interamente sviluppati al suo interno: l’export equivale all’intero valore aggiunto realizzato nella produzione. </a:t>
            </a:r>
          </a:p>
          <a:p>
            <a:r>
              <a:rPr lang="it-IT" dirty="0"/>
              <a:t>Un paese può esportare prodotti per i quali ha importato dall’estero una quota sostanziale di parti e componenti: quindi il valore dell’export è molto maggiore del valore aggiunto realizzato nella produzione.</a:t>
            </a:r>
          </a:p>
        </p:txBody>
      </p:sp>
    </p:spTree>
    <p:extLst>
      <p:ext uri="{BB962C8B-B14F-4D97-AF65-F5344CB8AC3E}">
        <p14:creationId xmlns:p14="http://schemas.microsoft.com/office/powerpoint/2010/main" val="4188956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2E35F4-0EA2-472B-8FE9-0E29B05681EA}"/>
              </a:ext>
            </a:extLst>
          </p:cNvPr>
          <p:cNvSpPr>
            <a:spLocks noGrp="1"/>
          </p:cNvSpPr>
          <p:nvPr>
            <p:ph type="title"/>
          </p:nvPr>
        </p:nvSpPr>
        <p:spPr/>
        <p:txBody>
          <a:bodyPr/>
          <a:lstStyle/>
          <a:p>
            <a:r>
              <a:rPr lang="it-IT" dirty="0"/>
              <a:t>Quindi il valore aggiunto interno sulle esportazioni diminuisce</a:t>
            </a:r>
          </a:p>
        </p:txBody>
      </p:sp>
      <p:pic>
        <p:nvPicPr>
          <p:cNvPr id="4" name="Immagine 3">
            <a:extLst>
              <a:ext uri="{FF2B5EF4-FFF2-40B4-BE49-F238E27FC236}">
                <a16:creationId xmlns:a16="http://schemas.microsoft.com/office/drawing/2014/main" id="{11B1EF60-4EDB-47EA-9986-FD5960F7F4A0}"/>
              </a:ext>
            </a:extLst>
          </p:cNvPr>
          <p:cNvPicPr>
            <a:picLocks noChangeAspect="1"/>
          </p:cNvPicPr>
          <p:nvPr/>
        </p:nvPicPr>
        <p:blipFill>
          <a:blip r:embed="rId2"/>
          <a:stretch>
            <a:fillRect/>
          </a:stretch>
        </p:blipFill>
        <p:spPr>
          <a:xfrm>
            <a:off x="1262270" y="1653564"/>
            <a:ext cx="6985641" cy="4463049"/>
          </a:xfrm>
          <a:prstGeom prst="rect">
            <a:avLst/>
          </a:prstGeom>
        </p:spPr>
      </p:pic>
      <p:sp>
        <p:nvSpPr>
          <p:cNvPr id="5" name="Rettangolo 4">
            <a:extLst>
              <a:ext uri="{FF2B5EF4-FFF2-40B4-BE49-F238E27FC236}">
                <a16:creationId xmlns:a16="http://schemas.microsoft.com/office/drawing/2014/main" id="{6AB8CFC2-B9A8-4176-9156-8D3E4AE0CF50}"/>
              </a:ext>
            </a:extLst>
          </p:cNvPr>
          <p:cNvSpPr/>
          <p:nvPr/>
        </p:nvSpPr>
        <p:spPr>
          <a:xfrm>
            <a:off x="8130209" y="3384779"/>
            <a:ext cx="3776870" cy="1200329"/>
          </a:xfrm>
          <a:prstGeom prst="rect">
            <a:avLst/>
          </a:prstGeom>
        </p:spPr>
        <p:txBody>
          <a:bodyPr wrap="square">
            <a:spAutoFit/>
          </a:bodyPr>
          <a:lstStyle/>
          <a:p>
            <a:r>
              <a:rPr lang="it-IT" dirty="0"/>
              <a:t>Fonte: ICE Rapporto 2016, </a:t>
            </a:r>
            <a:r>
              <a:rPr lang="it-IT" dirty="0">
                <a:hlinkClick r:id="rId3"/>
              </a:rPr>
              <a:t>Quote di mercato sul valore aggiunto e catene globali del valore</a:t>
            </a:r>
            <a:r>
              <a:rPr lang="it-IT" dirty="0"/>
              <a:t> di Alberto </a:t>
            </a:r>
            <a:r>
              <a:rPr lang="it-IT" dirty="0" err="1"/>
              <a:t>Felettigh</a:t>
            </a:r>
            <a:r>
              <a:rPr lang="it-IT" dirty="0"/>
              <a:t> e Giacomo Oddo</a:t>
            </a:r>
          </a:p>
        </p:txBody>
      </p:sp>
    </p:spTree>
    <p:extLst>
      <p:ext uri="{BB962C8B-B14F-4D97-AF65-F5344CB8AC3E}">
        <p14:creationId xmlns:p14="http://schemas.microsoft.com/office/powerpoint/2010/main" val="184611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DA366-4DA4-4153-9F62-2FEA7BFBEE4E}"/>
              </a:ext>
            </a:extLst>
          </p:cNvPr>
          <p:cNvSpPr>
            <a:spLocks noGrp="1"/>
          </p:cNvSpPr>
          <p:nvPr>
            <p:ph type="title"/>
          </p:nvPr>
        </p:nvSpPr>
        <p:spPr/>
        <p:txBody>
          <a:bodyPr/>
          <a:lstStyle/>
          <a:p>
            <a:r>
              <a:rPr lang="it-IT" dirty="0"/>
              <a:t>Implicazioni complesse per i vecchi paesi produttori</a:t>
            </a:r>
          </a:p>
        </p:txBody>
      </p:sp>
      <p:sp>
        <p:nvSpPr>
          <p:cNvPr id="3" name="Segnaposto contenuto 2">
            <a:extLst>
              <a:ext uri="{FF2B5EF4-FFF2-40B4-BE49-F238E27FC236}">
                <a16:creationId xmlns:a16="http://schemas.microsoft.com/office/drawing/2014/main" id="{EC276883-841D-405E-B946-3C21294D8A27}"/>
              </a:ext>
            </a:extLst>
          </p:cNvPr>
          <p:cNvSpPr>
            <a:spLocks noGrp="1"/>
          </p:cNvSpPr>
          <p:nvPr>
            <p:ph idx="1"/>
          </p:nvPr>
        </p:nvSpPr>
        <p:spPr/>
        <p:txBody>
          <a:bodyPr/>
          <a:lstStyle/>
          <a:p>
            <a:r>
              <a:rPr lang="it-IT" dirty="0"/>
              <a:t>Produzione ed export si può concentrare per fasi (es. intensive in capitale umano qualificato) più che per settori (a bassa o alta tecnologia) </a:t>
            </a:r>
          </a:p>
          <a:p>
            <a:r>
              <a:rPr lang="it-IT" dirty="0"/>
              <a:t>Sviluppi possono polarizzare il mercato del lavoro favorendo lavoratori a maggiore istruzione/qualifica e colpendo lavoratori a minore istruzione/qualifica. </a:t>
            </a:r>
          </a:p>
          <a:p>
            <a:r>
              <a:rPr lang="it-IT" dirty="0"/>
              <a:t>Sviluppi possono favorire i proprietari delle imprese (capitale) più che i lavoratori. Riduzione del potere dei sindacati. </a:t>
            </a:r>
          </a:p>
          <a:p>
            <a:r>
              <a:rPr lang="it-IT" dirty="0"/>
              <a:t>Possibile disallineamento fra gli interessi delle imprese e gli interessi dei paesi.</a:t>
            </a:r>
          </a:p>
        </p:txBody>
      </p:sp>
    </p:spTree>
    <p:extLst>
      <p:ext uri="{BB962C8B-B14F-4D97-AF65-F5344CB8AC3E}">
        <p14:creationId xmlns:p14="http://schemas.microsoft.com/office/powerpoint/2010/main" val="1221342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9A14523-FB67-4019-A968-C9EEF7037EEC}"/>
              </a:ext>
            </a:extLst>
          </p:cNvPr>
          <p:cNvSpPr>
            <a:spLocks noGrp="1"/>
          </p:cNvSpPr>
          <p:nvPr>
            <p:ph type="title"/>
          </p:nvPr>
        </p:nvSpPr>
        <p:spPr/>
        <p:txBody>
          <a:bodyPr/>
          <a:lstStyle/>
          <a:p>
            <a:r>
              <a:rPr lang="it-IT" dirty="0"/>
              <a:t>A chi conviene l’apertura commerciale?</a:t>
            </a:r>
          </a:p>
        </p:txBody>
      </p:sp>
      <p:sp>
        <p:nvSpPr>
          <p:cNvPr id="5" name="Segnaposto testo 4">
            <a:extLst>
              <a:ext uri="{FF2B5EF4-FFF2-40B4-BE49-F238E27FC236}">
                <a16:creationId xmlns:a16="http://schemas.microsoft.com/office/drawing/2014/main" id="{97234DC4-5CEC-4C42-8298-6D20450790FB}"/>
              </a:ext>
            </a:extLst>
          </p:cNvPr>
          <p:cNvSpPr>
            <a:spLocks noGrp="1"/>
          </p:cNvSpPr>
          <p:nvPr>
            <p:ph type="body" idx="1"/>
          </p:nvPr>
        </p:nvSpPr>
        <p:spPr/>
        <p:txBody>
          <a:bodyPr/>
          <a:lstStyle/>
          <a:p>
            <a:r>
              <a:rPr lang="it-IT" dirty="0"/>
              <a:t>Approfondimento</a:t>
            </a:r>
          </a:p>
        </p:txBody>
      </p:sp>
    </p:spTree>
    <p:extLst>
      <p:ext uri="{BB962C8B-B14F-4D97-AF65-F5344CB8AC3E}">
        <p14:creationId xmlns:p14="http://schemas.microsoft.com/office/powerpoint/2010/main" val="390818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E6C3ABE-EC57-49CB-8901-19834FA02E32}"/>
              </a:ext>
            </a:extLst>
          </p:cNvPr>
          <p:cNvSpPr>
            <a:spLocks noGrp="1" noChangeArrowheads="1"/>
          </p:cNvSpPr>
          <p:nvPr>
            <p:ph type="title"/>
          </p:nvPr>
        </p:nvSpPr>
        <p:spPr/>
        <p:txBody>
          <a:bodyPr/>
          <a:lstStyle/>
          <a:p>
            <a:r>
              <a:rPr lang="it-IT" altLang="it-IT"/>
              <a:t>Prezzo di riserva</a:t>
            </a:r>
          </a:p>
        </p:txBody>
      </p:sp>
      <p:sp>
        <p:nvSpPr>
          <p:cNvPr id="100355" name="Rectangle 3">
            <a:extLst>
              <a:ext uri="{FF2B5EF4-FFF2-40B4-BE49-F238E27FC236}">
                <a16:creationId xmlns:a16="http://schemas.microsoft.com/office/drawing/2014/main" id="{31DFABA4-17FD-41F2-A572-0A83316696C7}"/>
              </a:ext>
            </a:extLst>
          </p:cNvPr>
          <p:cNvSpPr>
            <a:spLocks noGrp="1" noChangeArrowheads="1"/>
          </p:cNvSpPr>
          <p:nvPr>
            <p:ph type="body" idx="1"/>
          </p:nvPr>
        </p:nvSpPr>
        <p:spPr>
          <a:xfrm>
            <a:off x="2209800" y="1981201"/>
            <a:ext cx="7772400" cy="3103563"/>
          </a:xfrm>
          <a:ln>
            <a:solidFill>
              <a:schemeClr val="accent2"/>
            </a:solidFill>
            <a:miter lim="800000"/>
            <a:headEnd/>
            <a:tailEnd/>
          </a:ln>
        </p:spPr>
        <p:txBody>
          <a:bodyPr/>
          <a:lstStyle/>
          <a:p>
            <a:pPr marL="0" indent="0">
              <a:buNone/>
            </a:pPr>
            <a:r>
              <a:rPr lang="it-IT" altLang="it-IT"/>
              <a:t>È quel livello di prezzo, </a:t>
            </a:r>
            <a:r>
              <a:rPr lang="it-IT" altLang="it-IT" i="1"/>
              <a:t>r</a:t>
            </a:r>
            <a:r>
              <a:rPr lang="it-IT" altLang="it-IT" i="1" baseline="-25000"/>
              <a:t>i</a:t>
            </a:r>
            <a:r>
              <a:rPr lang="it-IT" altLang="it-IT"/>
              <a:t>, in corrispondenza del quale ciascun consumatore è indifferente tra l’acquistare e il non acquistare una unità del bene</a:t>
            </a:r>
          </a:p>
          <a:p>
            <a:pPr marL="0" indent="0"/>
            <a:r>
              <a:rPr lang="it-IT" altLang="it-IT"/>
              <a:t> egli acquisterà per livelli di prezzo inferiori al prezzo di riserva</a:t>
            </a:r>
          </a:p>
          <a:p>
            <a:pPr marL="0" indent="0"/>
            <a:r>
              <a:rPr lang="it-IT" altLang="it-IT"/>
              <a:t> egli non acquisterà per livelli di prezzo superiori al prezzo di riserva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bg/>
                                          </p:spTgt>
                                        </p:tgtEl>
                                        <p:attrNameLst>
                                          <p:attrName>style.visibility</p:attrName>
                                        </p:attrNameLst>
                                      </p:cBhvr>
                                      <p:to>
                                        <p:strVal val="visible"/>
                                      </p:to>
                                    </p:set>
                                    <p:anim calcmode="lin" valueType="num">
                                      <p:cBhvr additive="base">
                                        <p:cTn id="13" dur="500" fill="hold"/>
                                        <p:tgtEl>
                                          <p:spTgt spid="10035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0" end="0"/>
                                            </p:txEl>
                                          </p:spTgt>
                                        </p:tgtEl>
                                        <p:attrNameLst>
                                          <p:attrName>style.visibility</p:attrName>
                                        </p:attrNameLst>
                                      </p:cBhvr>
                                      <p:to>
                                        <p:strVal val="visible"/>
                                      </p:to>
                                    </p:set>
                                    <p:anim calcmode="lin" valueType="num">
                                      <p:cBhvr additive="base">
                                        <p:cTn id="19"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5">
                                            <p:txEl>
                                              <p:pRg st="1" end="1"/>
                                            </p:txEl>
                                          </p:spTgt>
                                        </p:tgtEl>
                                        <p:attrNameLst>
                                          <p:attrName>style.visibility</p:attrName>
                                        </p:attrNameLst>
                                      </p:cBhvr>
                                      <p:to>
                                        <p:strVal val="visible"/>
                                      </p:to>
                                    </p:set>
                                    <p:anim calcmode="lin" valueType="num">
                                      <p:cBhvr additive="base">
                                        <p:cTn id="25"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5">
                                            <p:txEl>
                                              <p:pRg st="2" end="2"/>
                                            </p:txEl>
                                          </p:spTgt>
                                        </p:tgtEl>
                                        <p:attrNameLst>
                                          <p:attrName>style.visibility</p:attrName>
                                        </p:attrNameLst>
                                      </p:cBhvr>
                                      <p:to>
                                        <p:strVal val="visible"/>
                                      </p:to>
                                    </p:set>
                                    <p:anim calcmode="lin" valueType="num">
                                      <p:cBhvr additive="base">
                                        <p:cTn id="31"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5"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DA0D0D3-37DF-49B5-B570-6368616C0D78}"/>
              </a:ext>
            </a:extLst>
          </p:cNvPr>
          <p:cNvSpPr>
            <a:spLocks noGrp="1" noChangeArrowheads="1"/>
          </p:cNvSpPr>
          <p:nvPr>
            <p:ph type="title"/>
          </p:nvPr>
        </p:nvSpPr>
        <p:spPr/>
        <p:txBody>
          <a:bodyPr/>
          <a:lstStyle/>
          <a:p>
            <a:r>
              <a:rPr lang="it-IT" altLang="it-IT"/>
              <a:t>Il surplus del consumatore</a:t>
            </a:r>
          </a:p>
        </p:txBody>
      </p:sp>
      <p:sp>
        <p:nvSpPr>
          <p:cNvPr id="101379" name="Rectangle 3">
            <a:extLst>
              <a:ext uri="{FF2B5EF4-FFF2-40B4-BE49-F238E27FC236}">
                <a16:creationId xmlns:a16="http://schemas.microsoft.com/office/drawing/2014/main" id="{AE735EF1-FD8B-45F7-9C40-8170DE4B8194}"/>
              </a:ext>
            </a:extLst>
          </p:cNvPr>
          <p:cNvSpPr>
            <a:spLocks noGrp="1" noChangeArrowheads="1"/>
          </p:cNvSpPr>
          <p:nvPr>
            <p:ph type="body" sz="half" idx="1"/>
          </p:nvPr>
        </p:nvSpPr>
        <p:spPr>
          <a:xfrm>
            <a:off x="1774826" y="1981200"/>
            <a:ext cx="4321175" cy="3176588"/>
          </a:xfrm>
          <a:ln>
            <a:solidFill>
              <a:schemeClr val="accent2"/>
            </a:solidFill>
            <a:miter lim="800000"/>
            <a:headEnd/>
            <a:tailEnd/>
          </a:ln>
        </p:spPr>
        <p:txBody>
          <a:bodyPr>
            <a:normAutofit lnSpcReduction="10000"/>
          </a:bodyPr>
          <a:lstStyle/>
          <a:p>
            <a:pPr>
              <a:lnSpc>
                <a:spcPct val="90000"/>
              </a:lnSpc>
            </a:pPr>
            <a:r>
              <a:rPr lang="it-IT" altLang="it-IT" sz="2400"/>
              <a:t>Per il </a:t>
            </a:r>
            <a:r>
              <a:rPr lang="it-IT" altLang="it-IT" sz="2400" u="sng"/>
              <a:t>singolo consumatore</a:t>
            </a:r>
            <a:r>
              <a:rPr lang="it-IT" altLang="it-IT" sz="2400"/>
              <a:t>: è la differenza tra prezzo di riserva e prezzo di mercato (</a:t>
            </a:r>
            <a:r>
              <a:rPr lang="it-IT" altLang="it-IT" sz="2400" i="1" u="sng"/>
              <a:t>p</a:t>
            </a:r>
            <a:r>
              <a:rPr lang="it-IT" altLang="it-IT" sz="2400"/>
              <a:t>)</a:t>
            </a:r>
          </a:p>
          <a:p>
            <a:pPr>
              <a:lnSpc>
                <a:spcPct val="90000"/>
              </a:lnSpc>
            </a:pPr>
            <a:r>
              <a:rPr lang="it-IT" altLang="it-IT" sz="2400"/>
              <a:t>Per il </a:t>
            </a:r>
            <a:r>
              <a:rPr lang="it-IT" altLang="it-IT" sz="2400" u="sng"/>
              <a:t>mercato</a:t>
            </a:r>
            <a:r>
              <a:rPr lang="it-IT" altLang="it-IT" sz="2400"/>
              <a:t>: è la somma di tutti i surplus dei consumatori ed è costituito dall’area compresa tra la funzione di domanda inversa e il prezzo di mercato</a:t>
            </a:r>
          </a:p>
        </p:txBody>
      </p:sp>
      <p:sp>
        <p:nvSpPr>
          <p:cNvPr id="101380" name="Line 4">
            <a:extLst>
              <a:ext uri="{FF2B5EF4-FFF2-40B4-BE49-F238E27FC236}">
                <a16:creationId xmlns:a16="http://schemas.microsoft.com/office/drawing/2014/main" id="{B3C6F5F8-67AE-4303-99C8-478A8916FBC7}"/>
              </a:ext>
            </a:extLst>
          </p:cNvPr>
          <p:cNvSpPr>
            <a:spLocks noChangeShapeType="1"/>
          </p:cNvSpPr>
          <p:nvPr/>
        </p:nvSpPr>
        <p:spPr bwMode="auto">
          <a:xfrm>
            <a:off x="6477000" y="4343400"/>
            <a:ext cx="373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1" name="Line 5">
            <a:extLst>
              <a:ext uri="{FF2B5EF4-FFF2-40B4-BE49-F238E27FC236}">
                <a16:creationId xmlns:a16="http://schemas.microsoft.com/office/drawing/2014/main" id="{D97E884A-B765-4D14-82BC-26950AB0A150}"/>
              </a:ext>
            </a:extLst>
          </p:cNvPr>
          <p:cNvSpPr>
            <a:spLocks noChangeShapeType="1"/>
          </p:cNvSpPr>
          <p:nvPr/>
        </p:nvSpPr>
        <p:spPr bwMode="auto">
          <a:xfrm flipV="1">
            <a:off x="6477000" y="1981200"/>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2" name="Text Box 6">
            <a:extLst>
              <a:ext uri="{FF2B5EF4-FFF2-40B4-BE49-F238E27FC236}">
                <a16:creationId xmlns:a16="http://schemas.microsoft.com/office/drawing/2014/main" id="{D49861F3-6E54-4475-9D60-BADAA83CA920}"/>
              </a:ext>
            </a:extLst>
          </p:cNvPr>
          <p:cNvSpPr txBox="1">
            <a:spLocks noChangeArrowheads="1"/>
          </p:cNvSpPr>
          <p:nvPr/>
        </p:nvSpPr>
        <p:spPr bwMode="auto">
          <a:xfrm>
            <a:off x="6248400" y="19812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i="1"/>
              <a:t>p</a:t>
            </a:r>
          </a:p>
        </p:txBody>
      </p:sp>
      <p:sp>
        <p:nvSpPr>
          <p:cNvPr id="101383" name="Text Box 7">
            <a:extLst>
              <a:ext uri="{FF2B5EF4-FFF2-40B4-BE49-F238E27FC236}">
                <a16:creationId xmlns:a16="http://schemas.microsoft.com/office/drawing/2014/main" id="{0FA5CBAE-974B-415D-B71F-6777FA37EA55}"/>
              </a:ext>
            </a:extLst>
          </p:cNvPr>
          <p:cNvSpPr txBox="1">
            <a:spLocks noChangeArrowheads="1"/>
          </p:cNvSpPr>
          <p:nvPr/>
        </p:nvSpPr>
        <p:spPr bwMode="auto">
          <a:xfrm>
            <a:off x="9829800" y="43434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i="1"/>
              <a:t>X</a:t>
            </a:r>
          </a:p>
        </p:txBody>
      </p:sp>
      <p:sp>
        <p:nvSpPr>
          <p:cNvPr id="101384" name="Line 8">
            <a:extLst>
              <a:ext uri="{FF2B5EF4-FFF2-40B4-BE49-F238E27FC236}">
                <a16:creationId xmlns:a16="http://schemas.microsoft.com/office/drawing/2014/main" id="{B76EABE4-32D1-47B7-A553-BBA31D33D50A}"/>
              </a:ext>
            </a:extLst>
          </p:cNvPr>
          <p:cNvSpPr>
            <a:spLocks noChangeShapeType="1"/>
          </p:cNvSpPr>
          <p:nvPr/>
        </p:nvSpPr>
        <p:spPr bwMode="auto">
          <a:xfrm>
            <a:off x="6477000" y="3429000"/>
            <a:ext cx="2514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5" name="Text Box 9">
            <a:extLst>
              <a:ext uri="{FF2B5EF4-FFF2-40B4-BE49-F238E27FC236}">
                <a16:creationId xmlns:a16="http://schemas.microsoft.com/office/drawing/2014/main" id="{1DA7AAB6-2671-41F3-BE16-BFCE05502782}"/>
              </a:ext>
            </a:extLst>
          </p:cNvPr>
          <p:cNvSpPr txBox="1">
            <a:spLocks noChangeArrowheads="1"/>
          </p:cNvSpPr>
          <p:nvPr/>
        </p:nvSpPr>
        <p:spPr bwMode="auto">
          <a:xfrm>
            <a:off x="9144000" y="32766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i="1" u="sng"/>
              <a:t>p</a:t>
            </a:r>
          </a:p>
        </p:txBody>
      </p:sp>
      <p:sp>
        <p:nvSpPr>
          <p:cNvPr id="101386" name="Freeform 10">
            <a:extLst>
              <a:ext uri="{FF2B5EF4-FFF2-40B4-BE49-F238E27FC236}">
                <a16:creationId xmlns:a16="http://schemas.microsoft.com/office/drawing/2014/main" id="{80120B5B-F406-4EEB-84DD-A63DD0BADF57}"/>
              </a:ext>
            </a:extLst>
          </p:cNvPr>
          <p:cNvSpPr>
            <a:spLocks/>
          </p:cNvSpPr>
          <p:nvPr/>
        </p:nvSpPr>
        <p:spPr bwMode="auto">
          <a:xfrm>
            <a:off x="6477000" y="2590800"/>
            <a:ext cx="2362200" cy="1524000"/>
          </a:xfrm>
          <a:custGeom>
            <a:avLst/>
            <a:gdLst>
              <a:gd name="T0" fmla="*/ 0 w 1488"/>
              <a:gd name="T1" fmla="*/ 0 h 960"/>
              <a:gd name="T2" fmla="*/ 524 w 1488"/>
              <a:gd name="T3" fmla="*/ 613 h 960"/>
              <a:gd name="T4" fmla="*/ 1488 w 1488"/>
              <a:gd name="T5" fmla="*/ 960 h 960"/>
            </a:gdLst>
            <a:ahLst/>
            <a:cxnLst>
              <a:cxn ang="0">
                <a:pos x="T0" y="T1"/>
              </a:cxn>
              <a:cxn ang="0">
                <a:pos x="T2" y="T3"/>
              </a:cxn>
              <a:cxn ang="0">
                <a:pos x="T4" y="T5"/>
              </a:cxn>
            </a:cxnLst>
            <a:rect l="0" t="0" r="r" b="b"/>
            <a:pathLst>
              <a:path w="1488" h="960">
                <a:moveTo>
                  <a:pt x="0" y="0"/>
                </a:moveTo>
                <a:cubicBezTo>
                  <a:pt x="87" y="102"/>
                  <a:pt x="276" y="453"/>
                  <a:pt x="524" y="613"/>
                </a:cubicBezTo>
                <a:cubicBezTo>
                  <a:pt x="772" y="773"/>
                  <a:pt x="1287" y="888"/>
                  <a:pt x="1488" y="96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7" name="Line 11">
            <a:extLst>
              <a:ext uri="{FF2B5EF4-FFF2-40B4-BE49-F238E27FC236}">
                <a16:creationId xmlns:a16="http://schemas.microsoft.com/office/drawing/2014/main" id="{5988FF8D-416E-4394-AAAF-1C1A6DBFEF3E}"/>
              </a:ext>
            </a:extLst>
          </p:cNvPr>
          <p:cNvSpPr>
            <a:spLocks noChangeShapeType="1"/>
          </p:cNvSpPr>
          <p:nvPr/>
        </p:nvSpPr>
        <p:spPr bwMode="auto">
          <a:xfrm>
            <a:off x="6477000" y="33528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8" name="Line 12">
            <a:extLst>
              <a:ext uri="{FF2B5EF4-FFF2-40B4-BE49-F238E27FC236}">
                <a16:creationId xmlns:a16="http://schemas.microsoft.com/office/drawing/2014/main" id="{C0A6B405-D793-489C-95FD-2FD6FEB38518}"/>
              </a:ext>
            </a:extLst>
          </p:cNvPr>
          <p:cNvSpPr>
            <a:spLocks noChangeShapeType="1"/>
          </p:cNvSpPr>
          <p:nvPr/>
        </p:nvSpPr>
        <p:spPr bwMode="auto">
          <a:xfrm>
            <a:off x="6477000" y="3276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9" name="Line 13">
            <a:extLst>
              <a:ext uri="{FF2B5EF4-FFF2-40B4-BE49-F238E27FC236}">
                <a16:creationId xmlns:a16="http://schemas.microsoft.com/office/drawing/2014/main" id="{03138459-F7E7-4A00-84B4-77866F4E2537}"/>
              </a:ext>
            </a:extLst>
          </p:cNvPr>
          <p:cNvSpPr>
            <a:spLocks noChangeShapeType="1"/>
          </p:cNvSpPr>
          <p:nvPr/>
        </p:nvSpPr>
        <p:spPr bwMode="auto">
          <a:xfrm>
            <a:off x="6477000" y="3200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0" name="Line 14">
            <a:extLst>
              <a:ext uri="{FF2B5EF4-FFF2-40B4-BE49-F238E27FC236}">
                <a16:creationId xmlns:a16="http://schemas.microsoft.com/office/drawing/2014/main" id="{7600BFD8-C277-4E12-86F4-26EAA697D1AE}"/>
              </a:ext>
            </a:extLst>
          </p:cNvPr>
          <p:cNvSpPr>
            <a:spLocks noChangeShapeType="1"/>
          </p:cNvSpPr>
          <p:nvPr/>
        </p:nvSpPr>
        <p:spPr bwMode="auto">
          <a:xfrm>
            <a:off x="6477000" y="3124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1" name="Line 15">
            <a:extLst>
              <a:ext uri="{FF2B5EF4-FFF2-40B4-BE49-F238E27FC236}">
                <a16:creationId xmlns:a16="http://schemas.microsoft.com/office/drawing/2014/main" id="{2798AC95-E469-4113-BAA3-73F885B5A839}"/>
              </a:ext>
            </a:extLst>
          </p:cNvPr>
          <p:cNvSpPr>
            <a:spLocks noChangeShapeType="1"/>
          </p:cNvSpPr>
          <p:nvPr/>
        </p:nvSpPr>
        <p:spPr bwMode="auto">
          <a:xfrm>
            <a:off x="6477000" y="3048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2" name="Line 16">
            <a:extLst>
              <a:ext uri="{FF2B5EF4-FFF2-40B4-BE49-F238E27FC236}">
                <a16:creationId xmlns:a16="http://schemas.microsoft.com/office/drawing/2014/main" id="{EA14448B-2198-4DB0-9CFC-99EE724809CF}"/>
              </a:ext>
            </a:extLst>
          </p:cNvPr>
          <p:cNvSpPr>
            <a:spLocks noChangeShapeType="1"/>
          </p:cNvSpPr>
          <p:nvPr/>
        </p:nvSpPr>
        <p:spPr bwMode="auto">
          <a:xfrm>
            <a:off x="6477000" y="2971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3" name="Line 17">
            <a:extLst>
              <a:ext uri="{FF2B5EF4-FFF2-40B4-BE49-F238E27FC236}">
                <a16:creationId xmlns:a16="http://schemas.microsoft.com/office/drawing/2014/main" id="{FC5FCE58-D030-4371-ACF8-A5AA2D5CB8B9}"/>
              </a:ext>
            </a:extLst>
          </p:cNvPr>
          <p:cNvSpPr>
            <a:spLocks noChangeShapeType="1"/>
          </p:cNvSpPr>
          <p:nvPr/>
        </p:nvSpPr>
        <p:spPr bwMode="auto">
          <a:xfrm>
            <a:off x="6477000" y="2895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4" name="Line 18">
            <a:extLst>
              <a:ext uri="{FF2B5EF4-FFF2-40B4-BE49-F238E27FC236}">
                <a16:creationId xmlns:a16="http://schemas.microsoft.com/office/drawing/2014/main" id="{A08348D5-8645-4455-BBB5-47E82039941A}"/>
              </a:ext>
            </a:extLst>
          </p:cNvPr>
          <p:cNvSpPr>
            <a:spLocks noChangeShapeType="1"/>
          </p:cNvSpPr>
          <p:nvPr/>
        </p:nvSpPr>
        <p:spPr bwMode="auto">
          <a:xfrm>
            <a:off x="6477000" y="2819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5" name="Line 19">
            <a:extLst>
              <a:ext uri="{FF2B5EF4-FFF2-40B4-BE49-F238E27FC236}">
                <a16:creationId xmlns:a16="http://schemas.microsoft.com/office/drawing/2014/main" id="{ABB2194B-06FA-4E96-8614-5C717BE2E9C5}"/>
              </a:ext>
            </a:extLst>
          </p:cNvPr>
          <p:cNvSpPr>
            <a:spLocks noChangeShapeType="1"/>
          </p:cNvSpPr>
          <p:nvPr/>
        </p:nvSpPr>
        <p:spPr bwMode="auto">
          <a:xfrm>
            <a:off x="6477000" y="2743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6" name="Text Box 20">
            <a:extLst>
              <a:ext uri="{FF2B5EF4-FFF2-40B4-BE49-F238E27FC236}">
                <a16:creationId xmlns:a16="http://schemas.microsoft.com/office/drawing/2014/main" id="{B8AF49E8-F3B9-4CA1-AD0C-207D214FA944}"/>
              </a:ext>
            </a:extLst>
          </p:cNvPr>
          <p:cNvSpPr txBox="1">
            <a:spLocks noChangeArrowheads="1"/>
          </p:cNvSpPr>
          <p:nvPr/>
        </p:nvSpPr>
        <p:spPr bwMode="auto">
          <a:xfrm>
            <a:off x="6553200" y="4876800"/>
            <a:ext cx="365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accent2"/>
                </a:solidFill>
              </a:rPr>
              <a:t>Fornisce una misura del benessere che i consumatori traggono dallo scambio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0-#ppt_w/2"/>
                                          </p:val>
                                        </p:tav>
                                        <p:tav tm="100000">
                                          <p:val>
                                            <p:strVal val="#ppt_x"/>
                                          </p:val>
                                        </p:tav>
                                      </p:tavLst>
                                    </p:anim>
                                    <p:anim calcmode="lin" valueType="num">
                                      <p:cBhvr additive="base">
                                        <p:cTn id="8"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bg/>
                                          </p:spTgt>
                                        </p:tgtEl>
                                        <p:attrNameLst>
                                          <p:attrName>style.visibility</p:attrName>
                                        </p:attrNameLst>
                                      </p:cBhvr>
                                      <p:to>
                                        <p:strVal val="visible"/>
                                      </p:to>
                                    </p:set>
                                    <p:anim calcmode="lin" valueType="num">
                                      <p:cBhvr additive="base">
                                        <p:cTn id="13" dur="500" fill="hold"/>
                                        <p:tgtEl>
                                          <p:spTgt spid="101379">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0" end="0"/>
                                            </p:txEl>
                                          </p:spTgt>
                                        </p:tgtEl>
                                        <p:attrNameLst>
                                          <p:attrName>style.visibility</p:attrName>
                                        </p:attrNameLst>
                                      </p:cBhvr>
                                      <p:to>
                                        <p:strVal val="visible"/>
                                      </p:to>
                                    </p:set>
                                    <p:anim calcmode="lin" valueType="num">
                                      <p:cBhvr additive="base">
                                        <p:cTn id="19"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1379">
                                            <p:txEl>
                                              <p:pRg st="1" end="1"/>
                                            </p:txEl>
                                          </p:spTgt>
                                        </p:tgtEl>
                                        <p:attrNameLst>
                                          <p:attrName>style.visibility</p:attrName>
                                        </p:attrNameLst>
                                      </p:cBhvr>
                                      <p:to>
                                        <p:strVal val="visible"/>
                                      </p:to>
                                    </p:set>
                                    <p:anim calcmode="lin" valueType="num">
                                      <p:cBhvr additive="base">
                                        <p:cTn id="25"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1381"/>
                                        </p:tgtEl>
                                        <p:attrNameLst>
                                          <p:attrName>style.visibility</p:attrName>
                                        </p:attrNameLst>
                                      </p:cBhvr>
                                      <p:to>
                                        <p:strVal val="visible"/>
                                      </p:to>
                                    </p:set>
                                    <p:anim calcmode="lin" valueType="num">
                                      <p:cBhvr additive="base">
                                        <p:cTn id="31" dur="500" fill="hold"/>
                                        <p:tgtEl>
                                          <p:spTgt spid="101381"/>
                                        </p:tgtEl>
                                        <p:attrNameLst>
                                          <p:attrName>ppt_x</p:attrName>
                                        </p:attrNameLst>
                                      </p:cBhvr>
                                      <p:tavLst>
                                        <p:tav tm="0">
                                          <p:val>
                                            <p:strVal val="0-#ppt_w/2"/>
                                          </p:val>
                                        </p:tav>
                                        <p:tav tm="100000">
                                          <p:val>
                                            <p:strVal val="#ppt_x"/>
                                          </p:val>
                                        </p:tav>
                                      </p:tavLst>
                                    </p:anim>
                                    <p:anim calcmode="lin" valueType="num">
                                      <p:cBhvr additive="base">
                                        <p:cTn id="32"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1382"/>
                                        </p:tgtEl>
                                        <p:attrNameLst>
                                          <p:attrName>style.visibility</p:attrName>
                                        </p:attrNameLst>
                                      </p:cBhvr>
                                      <p:to>
                                        <p:strVal val="visible"/>
                                      </p:to>
                                    </p:set>
                                    <p:anim calcmode="lin" valueType="num">
                                      <p:cBhvr additive="base">
                                        <p:cTn id="37" dur="500" fill="hold"/>
                                        <p:tgtEl>
                                          <p:spTgt spid="101382"/>
                                        </p:tgtEl>
                                        <p:attrNameLst>
                                          <p:attrName>ppt_x</p:attrName>
                                        </p:attrNameLst>
                                      </p:cBhvr>
                                      <p:tavLst>
                                        <p:tav tm="0">
                                          <p:val>
                                            <p:strVal val="0-#ppt_w/2"/>
                                          </p:val>
                                        </p:tav>
                                        <p:tav tm="100000">
                                          <p:val>
                                            <p:strVal val="#ppt_x"/>
                                          </p:val>
                                        </p:tav>
                                      </p:tavLst>
                                    </p:anim>
                                    <p:anim calcmode="lin" valueType="num">
                                      <p:cBhvr additive="base">
                                        <p:cTn id="38" dur="500" fill="hold"/>
                                        <p:tgtEl>
                                          <p:spTgt spid="10138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01380"/>
                                        </p:tgtEl>
                                        <p:attrNameLst>
                                          <p:attrName>style.visibility</p:attrName>
                                        </p:attrNameLst>
                                      </p:cBhvr>
                                      <p:to>
                                        <p:strVal val="visible"/>
                                      </p:to>
                                    </p:set>
                                    <p:anim calcmode="lin" valueType="num">
                                      <p:cBhvr additive="base">
                                        <p:cTn id="43" dur="500" fill="hold"/>
                                        <p:tgtEl>
                                          <p:spTgt spid="101380"/>
                                        </p:tgtEl>
                                        <p:attrNameLst>
                                          <p:attrName>ppt_x</p:attrName>
                                        </p:attrNameLst>
                                      </p:cBhvr>
                                      <p:tavLst>
                                        <p:tav tm="0">
                                          <p:val>
                                            <p:strVal val="0-#ppt_w/2"/>
                                          </p:val>
                                        </p:tav>
                                        <p:tav tm="100000">
                                          <p:val>
                                            <p:strVal val="#ppt_x"/>
                                          </p:val>
                                        </p:tav>
                                      </p:tavLst>
                                    </p:anim>
                                    <p:anim calcmode="lin" valueType="num">
                                      <p:cBhvr additive="base">
                                        <p:cTn id="44" dur="500" fill="hold"/>
                                        <p:tgtEl>
                                          <p:spTgt spid="10138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1383"/>
                                        </p:tgtEl>
                                        <p:attrNameLst>
                                          <p:attrName>style.visibility</p:attrName>
                                        </p:attrNameLst>
                                      </p:cBhvr>
                                      <p:to>
                                        <p:strVal val="visible"/>
                                      </p:to>
                                    </p:set>
                                    <p:anim calcmode="lin" valueType="num">
                                      <p:cBhvr additive="base">
                                        <p:cTn id="49" dur="500" fill="hold"/>
                                        <p:tgtEl>
                                          <p:spTgt spid="101383"/>
                                        </p:tgtEl>
                                        <p:attrNameLst>
                                          <p:attrName>ppt_x</p:attrName>
                                        </p:attrNameLst>
                                      </p:cBhvr>
                                      <p:tavLst>
                                        <p:tav tm="0">
                                          <p:val>
                                            <p:strVal val="0-#ppt_w/2"/>
                                          </p:val>
                                        </p:tav>
                                        <p:tav tm="100000">
                                          <p:val>
                                            <p:strVal val="#ppt_x"/>
                                          </p:val>
                                        </p:tav>
                                      </p:tavLst>
                                    </p:anim>
                                    <p:anim calcmode="lin" valueType="num">
                                      <p:cBhvr additive="base">
                                        <p:cTn id="50" dur="500" fill="hold"/>
                                        <p:tgtEl>
                                          <p:spTgt spid="10138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01386"/>
                                        </p:tgtEl>
                                        <p:attrNameLst>
                                          <p:attrName>style.visibility</p:attrName>
                                        </p:attrNameLst>
                                      </p:cBhvr>
                                      <p:to>
                                        <p:strVal val="visible"/>
                                      </p:to>
                                    </p:set>
                                    <p:anim calcmode="lin" valueType="num">
                                      <p:cBhvr additive="base">
                                        <p:cTn id="55" dur="500" fill="hold"/>
                                        <p:tgtEl>
                                          <p:spTgt spid="101386"/>
                                        </p:tgtEl>
                                        <p:attrNameLst>
                                          <p:attrName>ppt_x</p:attrName>
                                        </p:attrNameLst>
                                      </p:cBhvr>
                                      <p:tavLst>
                                        <p:tav tm="0">
                                          <p:val>
                                            <p:strVal val="0-#ppt_w/2"/>
                                          </p:val>
                                        </p:tav>
                                        <p:tav tm="100000">
                                          <p:val>
                                            <p:strVal val="#ppt_x"/>
                                          </p:val>
                                        </p:tav>
                                      </p:tavLst>
                                    </p:anim>
                                    <p:anim calcmode="lin" valueType="num">
                                      <p:cBhvr additive="base">
                                        <p:cTn id="56" dur="500" fill="hold"/>
                                        <p:tgtEl>
                                          <p:spTgt spid="10138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01384"/>
                                        </p:tgtEl>
                                        <p:attrNameLst>
                                          <p:attrName>style.visibility</p:attrName>
                                        </p:attrNameLst>
                                      </p:cBhvr>
                                      <p:to>
                                        <p:strVal val="visible"/>
                                      </p:to>
                                    </p:set>
                                    <p:anim calcmode="lin" valueType="num">
                                      <p:cBhvr additive="base">
                                        <p:cTn id="61" dur="500" fill="hold"/>
                                        <p:tgtEl>
                                          <p:spTgt spid="101384"/>
                                        </p:tgtEl>
                                        <p:attrNameLst>
                                          <p:attrName>ppt_x</p:attrName>
                                        </p:attrNameLst>
                                      </p:cBhvr>
                                      <p:tavLst>
                                        <p:tav tm="0">
                                          <p:val>
                                            <p:strVal val="0-#ppt_w/2"/>
                                          </p:val>
                                        </p:tav>
                                        <p:tav tm="100000">
                                          <p:val>
                                            <p:strVal val="#ppt_x"/>
                                          </p:val>
                                        </p:tav>
                                      </p:tavLst>
                                    </p:anim>
                                    <p:anim calcmode="lin" valueType="num">
                                      <p:cBhvr additive="base">
                                        <p:cTn id="62" dur="500" fill="hold"/>
                                        <p:tgtEl>
                                          <p:spTgt spid="10138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1385"/>
                                        </p:tgtEl>
                                        <p:attrNameLst>
                                          <p:attrName>style.visibility</p:attrName>
                                        </p:attrNameLst>
                                      </p:cBhvr>
                                      <p:to>
                                        <p:strVal val="visible"/>
                                      </p:to>
                                    </p:set>
                                    <p:anim calcmode="lin" valueType="num">
                                      <p:cBhvr additive="base">
                                        <p:cTn id="67" dur="500" fill="hold"/>
                                        <p:tgtEl>
                                          <p:spTgt spid="101385"/>
                                        </p:tgtEl>
                                        <p:attrNameLst>
                                          <p:attrName>ppt_x</p:attrName>
                                        </p:attrNameLst>
                                      </p:cBhvr>
                                      <p:tavLst>
                                        <p:tav tm="0">
                                          <p:val>
                                            <p:strVal val="0-#ppt_w/2"/>
                                          </p:val>
                                        </p:tav>
                                        <p:tav tm="100000">
                                          <p:val>
                                            <p:strVal val="#ppt_x"/>
                                          </p:val>
                                        </p:tav>
                                      </p:tavLst>
                                    </p:anim>
                                    <p:anim calcmode="lin" valueType="num">
                                      <p:cBhvr additive="base">
                                        <p:cTn id="68" dur="500" fill="hold"/>
                                        <p:tgtEl>
                                          <p:spTgt spid="10138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01387"/>
                                        </p:tgtEl>
                                        <p:attrNameLst>
                                          <p:attrName>style.visibility</p:attrName>
                                        </p:attrNameLst>
                                      </p:cBhvr>
                                      <p:to>
                                        <p:strVal val="visible"/>
                                      </p:to>
                                    </p:set>
                                    <p:anim calcmode="lin" valueType="num">
                                      <p:cBhvr additive="base">
                                        <p:cTn id="73" dur="500" fill="hold"/>
                                        <p:tgtEl>
                                          <p:spTgt spid="101387"/>
                                        </p:tgtEl>
                                        <p:attrNameLst>
                                          <p:attrName>ppt_x</p:attrName>
                                        </p:attrNameLst>
                                      </p:cBhvr>
                                      <p:tavLst>
                                        <p:tav tm="0">
                                          <p:val>
                                            <p:strVal val="0-#ppt_w/2"/>
                                          </p:val>
                                        </p:tav>
                                        <p:tav tm="100000">
                                          <p:val>
                                            <p:strVal val="#ppt_x"/>
                                          </p:val>
                                        </p:tav>
                                      </p:tavLst>
                                    </p:anim>
                                    <p:anim calcmode="lin" valueType="num">
                                      <p:cBhvr additive="base">
                                        <p:cTn id="74" dur="500" fill="hold"/>
                                        <p:tgtEl>
                                          <p:spTgt spid="10138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01388"/>
                                        </p:tgtEl>
                                        <p:attrNameLst>
                                          <p:attrName>style.visibility</p:attrName>
                                        </p:attrNameLst>
                                      </p:cBhvr>
                                      <p:to>
                                        <p:strVal val="visible"/>
                                      </p:to>
                                    </p:set>
                                    <p:anim calcmode="lin" valueType="num">
                                      <p:cBhvr additive="base">
                                        <p:cTn id="79" dur="500" fill="hold"/>
                                        <p:tgtEl>
                                          <p:spTgt spid="101388"/>
                                        </p:tgtEl>
                                        <p:attrNameLst>
                                          <p:attrName>ppt_x</p:attrName>
                                        </p:attrNameLst>
                                      </p:cBhvr>
                                      <p:tavLst>
                                        <p:tav tm="0">
                                          <p:val>
                                            <p:strVal val="0-#ppt_w/2"/>
                                          </p:val>
                                        </p:tav>
                                        <p:tav tm="100000">
                                          <p:val>
                                            <p:strVal val="#ppt_x"/>
                                          </p:val>
                                        </p:tav>
                                      </p:tavLst>
                                    </p:anim>
                                    <p:anim calcmode="lin" valueType="num">
                                      <p:cBhvr additive="base">
                                        <p:cTn id="80" dur="500" fill="hold"/>
                                        <p:tgtEl>
                                          <p:spTgt spid="10138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101389"/>
                                        </p:tgtEl>
                                        <p:attrNameLst>
                                          <p:attrName>style.visibility</p:attrName>
                                        </p:attrNameLst>
                                      </p:cBhvr>
                                      <p:to>
                                        <p:strVal val="visible"/>
                                      </p:to>
                                    </p:set>
                                    <p:anim calcmode="lin" valueType="num">
                                      <p:cBhvr additive="base">
                                        <p:cTn id="85" dur="500" fill="hold"/>
                                        <p:tgtEl>
                                          <p:spTgt spid="101389"/>
                                        </p:tgtEl>
                                        <p:attrNameLst>
                                          <p:attrName>ppt_x</p:attrName>
                                        </p:attrNameLst>
                                      </p:cBhvr>
                                      <p:tavLst>
                                        <p:tav tm="0">
                                          <p:val>
                                            <p:strVal val="0-#ppt_w/2"/>
                                          </p:val>
                                        </p:tav>
                                        <p:tav tm="100000">
                                          <p:val>
                                            <p:strVal val="#ppt_x"/>
                                          </p:val>
                                        </p:tav>
                                      </p:tavLst>
                                    </p:anim>
                                    <p:anim calcmode="lin" valueType="num">
                                      <p:cBhvr additive="base">
                                        <p:cTn id="86" dur="500" fill="hold"/>
                                        <p:tgtEl>
                                          <p:spTgt spid="101389"/>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101390"/>
                                        </p:tgtEl>
                                        <p:attrNameLst>
                                          <p:attrName>style.visibility</p:attrName>
                                        </p:attrNameLst>
                                      </p:cBhvr>
                                      <p:to>
                                        <p:strVal val="visible"/>
                                      </p:to>
                                    </p:set>
                                    <p:anim calcmode="lin" valueType="num">
                                      <p:cBhvr additive="base">
                                        <p:cTn id="91" dur="500" fill="hold"/>
                                        <p:tgtEl>
                                          <p:spTgt spid="101390"/>
                                        </p:tgtEl>
                                        <p:attrNameLst>
                                          <p:attrName>ppt_x</p:attrName>
                                        </p:attrNameLst>
                                      </p:cBhvr>
                                      <p:tavLst>
                                        <p:tav tm="0">
                                          <p:val>
                                            <p:strVal val="0-#ppt_w/2"/>
                                          </p:val>
                                        </p:tav>
                                        <p:tav tm="100000">
                                          <p:val>
                                            <p:strVal val="#ppt_x"/>
                                          </p:val>
                                        </p:tav>
                                      </p:tavLst>
                                    </p:anim>
                                    <p:anim calcmode="lin" valueType="num">
                                      <p:cBhvr additive="base">
                                        <p:cTn id="92" dur="500" fill="hold"/>
                                        <p:tgtEl>
                                          <p:spTgt spid="101390"/>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101391"/>
                                        </p:tgtEl>
                                        <p:attrNameLst>
                                          <p:attrName>style.visibility</p:attrName>
                                        </p:attrNameLst>
                                      </p:cBhvr>
                                      <p:to>
                                        <p:strVal val="visible"/>
                                      </p:to>
                                    </p:set>
                                    <p:anim calcmode="lin" valueType="num">
                                      <p:cBhvr additive="base">
                                        <p:cTn id="97" dur="500" fill="hold"/>
                                        <p:tgtEl>
                                          <p:spTgt spid="101391"/>
                                        </p:tgtEl>
                                        <p:attrNameLst>
                                          <p:attrName>ppt_x</p:attrName>
                                        </p:attrNameLst>
                                      </p:cBhvr>
                                      <p:tavLst>
                                        <p:tav tm="0">
                                          <p:val>
                                            <p:strVal val="0-#ppt_w/2"/>
                                          </p:val>
                                        </p:tav>
                                        <p:tav tm="100000">
                                          <p:val>
                                            <p:strVal val="#ppt_x"/>
                                          </p:val>
                                        </p:tav>
                                      </p:tavLst>
                                    </p:anim>
                                    <p:anim calcmode="lin" valueType="num">
                                      <p:cBhvr additive="base">
                                        <p:cTn id="98" dur="500" fill="hold"/>
                                        <p:tgtEl>
                                          <p:spTgt spid="101391"/>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101392"/>
                                        </p:tgtEl>
                                        <p:attrNameLst>
                                          <p:attrName>style.visibility</p:attrName>
                                        </p:attrNameLst>
                                      </p:cBhvr>
                                      <p:to>
                                        <p:strVal val="visible"/>
                                      </p:to>
                                    </p:set>
                                    <p:anim calcmode="lin" valueType="num">
                                      <p:cBhvr additive="base">
                                        <p:cTn id="103" dur="500" fill="hold"/>
                                        <p:tgtEl>
                                          <p:spTgt spid="101392"/>
                                        </p:tgtEl>
                                        <p:attrNameLst>
                                          <p:attrName>ppt_x</p:attrName>
                                        </p:attrNameLst>
                                      </p:cBhvr>
                                      <p:tavLst>
                                        <p:tav tm="0">
                                          <p:val>
                                            <p:strVal val="0-#ppt_w/2"/>
                                          </p:val>
                                        </p:tav>
                                        <p:tav tm="100000">
                                          <p:val>
                                            <p:strVal val="#ppt_x"/>
                                          </p:val>
                                        </p:tav>
                                      </p:tavLst>
                                    </p:anim>
                                    <p:anim calcmode="lin" valueType="num">
                                      <p:cBhvr additive="base">
                                        <p:cTn id="104" dur="500" fill="hold"/>
                                        <p:tgtEl>
                                          <p:spTgt spid="101392"/>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101393"/>
                                        </p:tgtEl>
                                        <p:attrNameLst>
                                          <p:attrName>style.visibility</p:attrName>
                                        </p:attrNameLst>
                                      </p:cBhvr>
                                      <p:to>
                                        <p:strVal val="visible"/>
                                      </p:to>
                                    </p:set>
                                    <p:anim calcmode="lin" valueType="num">
                                      <p:cBhvr additive="base">
                                        <p:cTn id="109" dur="500" fill="hold"/>
                                        <p:tgtEl>
                                          <p:spTgt spid="101393"/>
                                        </p:tgtEl>
                                        <p:attrNameLst>
                                          <p:attrName>ppt_x</p:attrName>
                                        </p:attrNameLst>
                                      </p:cBhvr>
                                      <p:tavLst>
                                        <p:tav tm="0">
                                          <p:val>
                                            <p:strVal val="0-#ppt_w/2"/>
                                          </p:val>
                                        </p:tav>
                                        <p:tav tm="100000">
                                          <p:val>
                                            <p:strVal val="#ppt_x"/>
                                          </p:val>
                                        </p:tav>
                                      </p:tavLst>
                                    </p:anim>
                                    <p:anim calcmode="lin" valueType="num">
                                      <p:cBhvr additive="base">
                                        <p:cTn id="110" dur="500" fill="hold"/>
                                        <p:tgtEl>
                                          <p:spTgt spid="101393"/>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nodeType="clickEffect">
                                  <p:stCondLst>
                                    <p:cond delay="0"/>
                                  </p:stCondLst>
                                  <p:childTnLst>
                                    <p:set>
                                      <p:cBhvr>
                                        <p:cTn id="114" dur="1" fill="hold">
                                          <p:stCondLst>
                                            <p:cond delay="0"/>
                                          </p:stCondLst>
                                        </p:cTn>
                                        <p:tgtEl>
                                          <p:spTgt spid="101394"/>
                                        </p:tgtEl>
                                        <p:attrNameLst>
                                          <p:attrName>style.visibility</p:attrName>
                                        </p:attrNameLst>
                                      </p:cBhvr>
                                      <p:to>
                                        <p:strVal val="visible"/>
                                      </p:to>
                                    </p:set>
                                    <p:anim calcmode="lin" valueType="num">
                                      <p:cBhvr additive="base">
                                        <p:cTn id="115" dur="500" fill="hold"/>
                                        <p:tgtEl>
                                          <p:spTgt spid="101394"/>
                                        </p:tgtEl>
                                        <p:attrNameLst>
                                          <p:attrName>ppt_x</p:attrName>
                                        </p:attrNameLst>
                                      </p:cBhvr>
                                      <p:tavLst>
                                        <p:tav tm="0">
                                          <p:val>
                                            <p:strVal val="0-#ppt_w/2"/>
                                          </p:val>
                                        </p:tav>
                                        <p:tav tm="100000">
                                          <p:val>
                                            <p:strVal val="#ppt_x"/>
                                          </p:val>
                                        </p:tav>
                                      </p:tavLst>
                                    </p:anim>
                                    <p:anim calcmode="lin" valueType="num">
                                      <p:cBhvr additive="base">
                                        <p:cTn id="116" dur="500" fill="hold"/>
                                        <p:tgtEl>
                                          <p:spTgt spid="101394"/>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nodeType="clickEffect">
                                  <p:stCondLst>
                                    <p:cond delay="0"/>
                                  </p:stCondLst>
                                  <p:childTnLst>
                                    <p:set>
                                      <p:cBhvr>
                                        <p:cTn id="120" dur="1" fill="hold">
                                          <p:stCondLst>
                                            <p:cond delay="0"/>
                                          </p:stCondLst>
                                        </p:cTn>
                                        <p:tgtEl>
                                          <p:spTgt spid="101395"/>
                                        </p:tgtEl>
                                        <p:attrNameLst>
                                          <p:attrName>style.visibility</p:attrName>
                                        </p:attrNameLst>
                                      </p:cBhvr>
                                      <p:to>
                                        <p:strVal val="visible"/>
                                      </p:to>
                                    </p:set>
                                    <p:anim calcmode="lin" valueType="num">
                                      <p:cBhvr additive="base">
                                        <p:cTn id="121" dur="500" fill="hold"/>
                                        <p:tgtEl>
                                          <p:spTgt spid="101395"/>
                                        </p:tgtEl>
                                        <p:attrNameLst>
                                          <p:attrName>ppt_x</p:attrName>
                                        </p:attrNameLst>
                                      </p:cBhvr>
                                      <p:tavLst>
                                        <p:tav tm="0">
                                          <p:val>
                                            <p:strVal val="0-#ppt_w/2"/>
                                          </p:val>
                                        </p:tav>
                                        <p:tav tm="100000">
                                          <p:val>
                                            <p:strVal val="#ppt_x"/>
                                          </p:val>
                                        </p:tav>
                                      </p:tavLst>
                                    </p:anim>
                                    <p:anim calcmode="lin" valueType="num">
                                      <p:cBhvr additive="base">
                                        <p:cTn id="122" dur="500" fill="hold"/>
                                        <p:tgtEl>
                                          <p:spTgt spid="101395"/>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01396"/>
                                        </p:tgtEl>
                                        <p:attrNameLst>
                                          <p:attrName>style.visibility</p:attrName>
                                        </p:attrNameLst>
                                      </p:cBhvr>
                                      <p:to>
                                        <p:strVal val="visible"/>
                                      </p:to>
                                    </p:set>
                                    <p:anim calcmode="lin" valueType="num">
                                      <p:cBhvr additive="base">
                                        <p:cTn id="127" dur="500" fill="hold"/>
                                        <p:tgtEl>
                                          <p:spTgt spid="101396"/>
                                        </p:tgtEl>
                                        <p:attrNameLst>
                                          <p:attrName>ppt_x</p:attrName>
                                        </p:attrNameLst>
                                      </p:cBhvr>
                                      <p:tavLst>
                                        <p:tav tm="0">
                                          <p:val>
                                            <p:strVal val="0-#ppt_w/2"/>
                                          </p:val>
                                        </p:tav>
                                        <p:tav tm="100000">
                                          <p:val>
                                            <p:strVal val="#ppt_x"/>
                                          </p:val>
                                        </p:tav>
                                      </p:tavLst>
                                    </p:anim>
                                    <p:anim calcmode="lin" valueType="num">
                                      <p:cBhvr additive="base">
                                        <p:cTn id="128" dur="500" fill="hold"/>
                                        <p:tgtEl>
                                          <p:spTgt spid="101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build="p" animBg="1" autoUpdateAnimBg="0"/>
      <p:bldP spid="101382" grpId="0" autoUpdateAnimBg="0"/>
      <p:bldP spid="101383" grpId="0" autoUpdateAnimBg="0"/>
      <p:bldP spid="101385" grpId="0" autoUpdateAnimBg="0"/>
      <p:bldP spid="10139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DB32D595-653C-4DA2-BACD-90DD08ED0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5" y="187325"/>
            <a:ext cx="8794750" cy="648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B4833F30-28A9-48F3-B66E-833009E18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9" y="152400"/>
            <a:ext cx="7477125" cy="648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EFB67-3E7E-44D4-9CCF-F277B76A8D03}"/>
              </a:ext>
            </a:extLst>
          </p:cNvPr>
          <p:cNvSpPr>
            <a:spLocks noGrp="1"/>
          </p:cNvSpPr>
          <p:nvPr>
            <p:ph type="title"/>
          </p:nvPr>
        </p:nvSpPr>
        <p:spPr/>
        <p:txBody>
          <a:bodyPr>
            <a:normAutofit/>
          </a:bodyPr>
          <a:lstStyle/>
          <a:p>
            <a:r>
              <a:rPr lang="it-IT" dirty="0"/>
              <a:t>Prime fasi: Industrializzazione-globalizzazione-guerre commerciali </a:t>
            </a:r>
            <a:r>
              <a:rPr lang="it-IT" sz="2000" dirty="0"/>
              <a:t>(Fonte: </a:t>
            </a:r>
            <a:r>
              <a:rPr lang="it-IT" sz="2000" dirty="0">
                <a:hlinkClick r:id="rId2"/>
              </a:rPr>
              <a:t>Kruger A. O., 2006, FMI</a:t>
            </a:r>
            <a:r>
              <a:rPr lang="it-IT" sz="2000" dirty="0"/>
              <a:t>)</a:t>
            </a:r>
          </a:p>
        </p:txBody>
      </p:sp>
      <p:sp>
        <p:nvSpPr>
          <p:cNvPr id="3" name="Segnaposto contenuto 2">
            <a:extLst>
              <a:ext uri="{FF2B5EF4-FFF2-40B4-BE49-F238E27FC236}">
                <a16:creationId xmlns:a16="http://schemas.microsoft.com/office/drawing/2014/main" id="{4BC479BC-7E45-46A9-A721-C01BF250BA32}"/>
              </a:ext>
            </a:extLst>
          </p:cNvPr>
          <p:cNvSpPr>
            <a:spLocks noGrp="1"/>
          </p:cNvSpPr>
          <p:nvPr>
            <p:ph idx="1"/>
          </p:nvPr>
        </p:nvSpPr>
        <p:spPr/>
        <p:txBody>
          <a:bodyPr>
            <a:normAutofit fontScale="70000" lnSpcReduction="20000"/>
          </a:bodyPr>
          <a:lstStyle/>
          <a:p>
            <a:r>
              <a:rPr lang="it-IT" dirty="0"/>
              <a:t>Dalla slide precedente possiamo capire come la rapida diffusione dell'</a:t>
            </a:r>
            <a:r>
              <a:rPr lang="it-IT" b="1" dirty="0"/>
              <a:t>industrializzazione</a:t>
            </a:r>
            <a:r>
              <a:rPr lang="it-IT" dirty="0"/>
              <a:t> nel XIX secolo dovette molto alla libera circolazione di beni e capitali. </a:t>
            </a:r>
          </a:p>
          <a:p>
            <a:r>
              <a:rPr lang="it-IT" dirty="0"/>
              <a:t>Sono stati i </a:t>
            </a:r>
            <a:r>
              <a:rPr lang="it-IT" b="1" dirty="0"/>
              <a:t>flussi di capitali privati ​​internazionali </a:t>
            </a:r>
            <a:r>
              <a:rPr lang="it-IT" dirty="0"/>
              <a:t>a fornire il capitale d'investimento necessario alle economie per industrializzarsi. </a:t>
            </a:r>
          </a:p>
          <a:p>
            <a:r>
              <a:rPr lang="it-IT" dirty="0"/>
              <a:t>Un </a:t>
            </a:r>
            <a:r>
              <a:rPr lang="it-IT" b="1" dirty="0"/>
              <a:t>quadro finanziario internazionale stabile </a:t>
            </a:r>
            <a:r>
              <a:rPr lang="it-IT" dirty="0"/>
              <a:t>facilitò la crescita economica nelle economie in via di industrializzazione.</a:t>
            </a:r>
          </a:p>
          <a:p>
            <a:r>
              <a:rPr lang="it-IT" dirty="0"/>
              <a:t>L'inizio della </a:t>
            </a:r>
            <a:r>
              <a:rPr lang="it-IT" b="1" dirty="0"/>
              <a:t>Grande Depressione </a:t>
            </a:r>
            <a:r>
              <a:rPr lang="it-IT" u="sng" dirty="0"/>
              <a:t>negli Stati Uniti </a:t>
            </a:r>
            <a:r>
              <a:rPr lang="it-IT" dirty="0"/>
              <a:t>nel 1930 e </a:t>
            </a:r>
            <a:r>
              <a:rPr lang="it-IT" b="1" dirty="0"/>
              <a:t>l'abbandono forzato del Gold Standard</a:t>
            </a:r>
            <a:r>
              <a:rPr lang="it-IT" dirty="0"/>
              <a:t> da parte del Regno Unito nel 1931 segnarono l'inizio di una dannosa frammentazione del sistema finanziario internazionale e di un crollo senza precedenti sia dei prezzi delle materie prime che del commercio mondiale.</a:t>
            </a:r>
          </a:p>
          <a:p>
            <a:r>
              <a:rPr lang="it-IT" dirty="0"/>
              <a:t> Tra il 1929 e il 1932 </a:t>
            </a:r>
            <a:r>
              <a:rPr lang="it-IT" b="1" dirty="0"/>
              <a:t>l'indice mondiale dei prezzi</a:t>
            </a:r>
            <a:r>
              <a:rPr lang="it-IT" dirty="0"/>
              <a:t>, misurato in valori aurei, </a:t>
            </a:r>
            <a:r>
              <a:rPr lang="it-IT" b="1" dirty="0"/>
              <a:t>diminuì del 47,5%</a:t>
            </a:r>
            <a:r>
              <a:rPr lang="it-IT" dirty="0"/>
              <a:t>. Nello stesso periodo, </a:t>
            </a:r>
            <a:r>
              <a:rPr lang="it-IT" b="1" dirty="0"/>
              <a:t>il valore aureo del commercio mondiale diminuì </a:t>
            </a:r>
            <a:r>
              <a:rPr lang="it-IT" dirty="0"/>
              <a:t>del 63%.</a:t>
            </a:r>
          </a:p>
          <a:p>
            <a:r>
              <a:rPr lang="it-IT" dirty="0"/>
              <a:t>Fu l'era delle politiche del "</a:t>
            </a:r>
            <a:r>
              <a:rPr lang="it-IT" b="1" dirty="0" err="1"/>
              <a:t>beggar-thy-neighbor</a:t>
            </a:r>
            <a:r>
              <a:rPr lang="it-IT" dirty="0"/>
              <a:t>«: </a:t>
            </a:r>
          </a:p>
          <a:p>
            <a:pPr lvl="1"/>
            <a:r>
              <a:rPr lang="it-IT" dirty="0"/>
              <a:t>I </a:t>
            </a:r>
            <a:r>
              <a:rPr lang="it-IT" dirty="0">
                <a:solidFill>
                  <a:srgbClr val="FF0000"/>
                </a:solidFill>
              </a:rPr>
              <a:t>tassi di cambio </a:t>
            </a:r>
            <a:r>
              <a:rPr lang="it-IT" dirty="0"/>
              <a:t>furono svalutati per proteggere le opportunità di esportazione a scapito di altri. </a:t>
            </a:r>
          </a:p>
          <a:p>
            <a:pPr lvl="1"/>
            <a:r>
              <a:rPr lang="it-IT" dirty="0"/>
              <a:t>Molti paesi introdussero </a:t>
            </a:r>
            <a:r>
              <a:rPr lang="it-IT" dirty="0">
                <a:solidFill>
                  <a:srgbClr val="FF0000"/>
                </a:solidFill>
              </a:rPr>
              <a:t>restrizioni valutarie</a:t>
            </a:r>
            <a:r>
              <a:rPr lang="it-IT" dirty="0"/>
              <a:t>, così come sistemi di </a:t>
            </a:r>
            <a:r>
              <a:rPr lang="it-IT" dirty="0">
                <a:solidFill>
                  <a:srgbClr val="FF0000"/>
                </a:solidFill>
              </a:rPr>
              <a:t>tassi di cambio multipli</a:t>
            </a:r>
            <a:r>
              <a:rPr lang="it-IT" dirty="0"/>
              <a:t>. </a:t>
            </a:r>
          </a:p>
          <a:p>
            <a:pPr lvl="1"/>
            <a:r>
              <a:rPr lang="it-IT" dirty="0"/>
              <a:t>I </a:t>
            </a:r>
            <a:r>
              <a:rPr lang="it-IT" dirty="0">
                <a:solidFill>
                  <a:srgbClr val="FF0000"/>
                </a:solidFill>
              </a:rPr>
              <a:t>dazi doganali </a:t>
            </a:r>
            <a:r>
              <a:rPr lang="it-IT" dirty="0"/>
              <a:t>tra i principali paesi industrializzati </a:t>
            </a:r>
            <a:r>
              <a:rPr lang="it-IT" dirty="0">
                <a:solidFill>
                  <a:srgbClr val="FF0000"/>
                </a:solidFill>
              </a:rPr>
              <a:t>aumentarono drasticamente</a:t>
            </a:r>
            <a:r>
              <a:rPr lang="it-IT" dirty="0"/>
              <a:t>.</a:t>
            </a:r>
          </a:p>
        </p:txBody>
      </p:sp>
      <p:pic>
        <p:nvPicPr>
          <p:cNvPr id="4" name="Immagine 3">
            <a:extLst>
              <a:ext uri="{FF2B5EF4-FFF2-40B4-BE49-F238E27FC236}">
                <a16:creationId xmlns:a16="http://schemas.microsoft.com/office/drawing/2014/main" id="{45C08AC3-8A18-4A27-9712-7A05D38516B4}"/>
              </a:ext>
            </a:extLst>
          </p:cNvPr>
          <p:cNvPicPr>
            <a:picLocks noChangeAspect="1"/>
          </p:cNvPicPr>
          <p:nvPr/>
        </p:nvPicPr>
        <p:blipFill>
          <a:blip r:embed="rId3"/>
          <a:stretch>
            <a:fillRect/>
          </a:stretch>
        </p:blipFill>
        <p:spPr>
          <a:xfrm>
            <a:off x="11082337" y="794905"/>
            <a:ext cx="1000125" cy="1333500"/>
          </a:xfrm>
          <a:prstGeom prst="rect">
            <a:avLst/>
          </a:prstGeom>
        </p:spPr>
      </p:pic>
    </p:spTree>
    <p:extLst>
      <p:ext uri="{BB962C8B-B14F-4D97-AF65-F5344CB8AC3E}">
        <p14:creationId xmlns:p14="http://schemas.microsoft.com/office/powerpoint/2010/main" val="3234091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ABB75010-27B9-4B8B-ACA8-FC4D99164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1" y="1236664"/>
            <a:ext cx="9002713" cy="438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2841C064-26D7-4EC5-BD16-A91435031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9" y="152400"/>
            <a:ext cx="8123237" cy="648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C3012BCE-84CB-4AC7-8D1B-32D6712A4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1" y="1327151"/>
            <a:ext cx="9002713" cy="4202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4ACE311B-8851-45A9-947A-3A12ADD15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1" y="152400"/>
            <a:ext cx="7453313" cy="648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A3B090CA-91E2-4643-9072-8A1326D26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1" y="1468439"/>
            <a:ext cx="9002713" cy="3921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685C0D-7549-4F71-AC9D-14C43D49E489}"/>
              </a:ext>
            </a:extLst>
          </p:cNvPr>
          <p:cNvSpPr>
            <a:spLocks noGrp="1"/>
          </p:cNvSpPr>
          <p:nvPr>
            <p:ph type="title"/>
          </p:nvPr>
        </p:nvSpPr>
        <p:spPr>
          <a:xfrm>
            <a:off x="838200" y="189674"/>
            <a:ext cx="10515600" cy="1325563"/>
          </a:xfrm>
        </p:spPr>
        <p:txBody>
          <a:bodyPr/>
          <a:lstStyle/>
          <a:p>
            <a:r>
              <a:rPr lang="it-IT" dirty="0"/>
              <a:t>Seconda fase: </a:t>
            </a:r>
            <a:r>
              <a:rPr lang="it-IT" dirty="0" err="1"/>
              <a:t>Bretton</a:t>
            </a:r>
            <a:r>
              <a:rPr lang="it-IT" dirty="0"/>
              <a:t> Woods, la soluzione dopo la seconda guerra mondiale (continua)</a:t>
            </a:r>
          </a:p>
        </p:txBody>
      </p:sp>
      <p:sp>
        <p:nvSpPr>
          <p:cNvPr id="3" name="Segnaposto contenuto 2">
            <a:extLst>
              <a:ext uri="{FF2B5EF4-FFF2-40B4-BE49-F238E27FC236}">
                <a16:creationId xmlns:a16="http://schemas.microsoft.com/office/drawing/2014/main" id="{1AAA9A54-1A1D-4D20-A9EC-2181D807443E}"/>
              </a:ext>
            </a:extLst>
          </p:cNvPr>
          <p:cNvSpPr>
            <a:spLocks noGrp="1"/>
          </p:cNvSpPr>
          <p:nvPr>
            <p:ph idx="1"/>
          </p:nvPr>
        </p:nvSpPr>
        <p:spPr>
          <a:xfrm>
            <a:off x="3278909" y="1515237"/>
            <a:ext cx="8074891" cy="4502088"/>
          </a:xfrm>
        </p:spPr>
        <p:txBody>
          <a:bodyPr>
            <a:noAutofit/>
          </a:bodyPr>
          <a:lstStyle/>
          <a:p>
            <a:r>
              <a:rPr lang="it-IT" sz="1600" dirty="0"/>
              <a:t>I partecipanti alla conferenza internazionale di </a:t>
            </a:r>
            <a:r>
              <a:rPr lang="it-IT" sz="1600" dirty="0" err="1"/>
              <a:t>Bretton</a:t>
            </a:r>
            <a:r>
              <a:rPr lang="it-IT" sz="1600" dirty="0"/>
              <a:t> Woods compresero che si doveva evitare il ripetersi di un’era distruttiva.</a:t>
            </a:r>
          </a:p>
          <a:p>
            <a:r>
              <a:rPr lang="it-IT" sz="1600" dirty="0"/>
              <a:t>Cercarono di sostituire il caos con la stabilità e riconobbero che ciò richiedeva un </a:t>
            </a:r>
            <a:r>
              <a:rPr lang="it-IT" sz="1600" b="1" dirty="0"/>
              <a:t>approccio multilaterale</a:t>
            </a:r>
            <a:r>
              <a:rPr lang="it-IT" sz="1600" dirty="0"/>
              <a:t>: i negoziati si concentrarono sull'istituzione di un </a:t>
            </a:r>
            <a:r>
              <a:rPr lang="it-IT" sz="1600" u="sng" dirty="0"/>
              <a:t>sistema finanziario internazionale stabile </a:t>
            </a:r>
            <a:r>
              <a:rPr lang="it-IT" sz="1600" dirty="0"/>
              <a:t>e ben funzionante, che sostituisse le svalutazioni competitive degli anni '30 con un sistema di </a:t>
            </a:r>
            <a:r>
              <a:rPr lang="it-IT" sz="1600" dirty="0">
                <a:solidFill>
                  <a:srgbClr val="FF0000"/>
                </a:solidFill>
              </a:rPr>
              <a:t>tassi di cambio fissi </a:t>
            </a:r>
            <a:r>
              <a:rPr lang="it-IT" sz="1600" dirty="0"/>
              <a:t>con </a:t>
            </a:r>
            <a:r>
              <a:rPr lang="it-IT" sz="1600" dirty="0">
                <a:solidFill>
                  <a:srgbClr val="FF0000"/>
                </a:solidFill>
              </a:rPr>
              <a:t>regole</a:t>
            </a:r>
            <a:r>
              <a:rPr lang="it-IT" sz="1600" dirty="0"/>
              <a:t> per impedire aggiustamenti unilaterali. </a:t>
            </a:r>
          </a:p>
          <a:p>
            <a:r>
              <a:rPr lang="it-IT" sz="1600" dirty="0"/>
              <a:t>Le restrizioni discriminatorie al controllo dei cambi dovevano essere messe al bando e l'enfasi sarebbe stata posta su un </a:t>
            </a:r>
            <a:r>
              <a:rPr lang="it-IT" sz="1600" dirty="0">
                <a:solidFill>
                  <a:srgbClr val="FF0000"/>
                </a:solidFill>
              </a:rPr>
              <a:t>sistema multilaterale di scambi e pagamenti </a:t>
            </a:r>
            <a:r>
              <a:rPr lang="it-IT" sz="1600" dirty="0"/>
              <a:t>per promuovere la </a:t>
            </a:r>
            <a:r>
              <a:rPr lang="it-IT" sz="1600" u="sng" dirty="0"/>
              <a:t>cooperazione finanziaria internazionale </a:t>
            </a:r>
            <a:r>
              <a:rPr lang="it-IT" sz="1600" dirty="0"/>
              <a:t>e quindi favorire il commercio e gli investimenti mondiali. </a:t>
            </a:r>
          </a:p>
          <a:p>
            <a:r>
              <a:rPr lang="it-IT" sz="1600" dirty="0"/>
              <a:t>Il nuovo sistema avrebbe, a sua volta, aperto la strada al </a:t>
            </a:r>
            <a:r>
              <a:rPr lang="it-IT" sz="1600" dirty="0">
                <a:solidFill>
                  <a:srgbClr val="FF0000"/>
                </a:solidFill>
              </a:rPr>
              <a:t>ripristino della piena occupazione e della crescita economica</a:t>
            </a:r>
            <a:r>
              <a:rPr lang="it-IT" sz="1600" dirty="0"/>
              <a:t>.</a:t>
            </a:r>
          </a:p>
          <a:p>
            <a:r>
              <a:rPr lang="it-IT" sz="1600" dirty="0"/>
              <a:t>Come? con l’istituzione del </a:t>
            </a:r>
            <a:r>
              <a:rPr lang="it-IT" sz="1600" b="1" dirty="0"/>
              <a:t>Fondo Monetario Internazionale</a:t>
            </a:r>
            <a:r>
              <a:rPr lang="it-IT" sz="1600" dirty="0"/>
              <a:t> e la Banca Internazionale per la Ricostruzione e lo Sviluppo, in seguito </a:t>
            </a:r>
            <a:r>
              <a:rPr lang="it-IT" sz="1600" b="1" dirty="0"/>
              <a:t>Banca Mondiale</a:t>
            </a:r>
            <a:r>
              <a:rPr lang="it-IT" sz="1600" dirty="0"/>
              <a:t> (Istituzioni indipendenti)</a:t>
            </a:r>
          </a:p>
          <a:p>
            <a:r>
              <a:rPr lang="it-IT" sz="1600" dirty="0"/>
              <a:t>Si comprese anche che la </a:t>
            </a:r>
            <a:r>
              <a:rPr lang="it-IT" sz="1600" b="1" dirty="0"/>
              <a:t>liberalizzazione del commercio </a:t>
            </a:r>
            <a:r>
              <a:rPr lang="it-IT" sz="1600" dirty="0"/>
              <a:t>avrebbe dovuto essere una </a:t>
            </a:r>
            <a:r>
              <a:rPr lang="it-IT" sz="1600" u="sng" dirty="0"/>
              <a:t>componente chiave</a:t>
            </a:r>
            <a:r>
              <a:rPr lang="it-IT" sz="1600" dirty="0"/>
              <a:t>. L'Accordo generale sulle tariffe doganali e il commercio fu firmato nel </a:t>
            </a:r>
            <a:r>
              <a:rPr lang="it-IT" sz="1600" b="1" dirty="0"/>
              <a:t>1947</a:t>
            </a:r>
            <a:r>
              <a:rPr lang="it-IT" sz="1600" dirty="0"/>
              <a:t> proprio con questo obiettivo (il GATT) e fu sostituito dall'</a:t>
            </a:r>
            <a:r>
              <a:rPr lang="it-IT" sz="1600" b="1" dirty="0"/>
              <a:t>Organizzazione mondiale del commercio (OMC) </a:t>
            </a:r>
            <a:r>
              <a:rPr lang="it-IT" sz="1600" dirty="0"/>
              <a:t>nel 1995. </a:t>
            </a:r>
            <a:r>
              <a:rPr lang="it-IT" sz="1600" dirty="0">
                <a:latin typeface="Calibri" panose="020F0502020204030204" pitchFamily="34" charset="0"/>
                <a:ea typeface="Calibri" panose="020F0502020204030204" pitchFamily="34" charset="0"/>
                <a:cs typeface="Calibri" panose="020F0502020204030204" pitchFamily="34" charset="0"/>
              </a:rPr>
              <a:t>→ Il </a:t>
            </a:r>
            <a:r>
              <a:rPr lang="it-IT" sz="1800" dirty="0"/>
              <a:t>“Washington Consensus</a:t>
            </a:r>
          </a:p>
          <a:p>
            <a:endParaRPr lang="it-IT" sz="1600" dirty="0"/>
          </a:p>
        </p:txBody>
      </p:sp>
      <p:pic>
        <p:nvPicPr>
          <p:cNvPr id="4" name="Immagine 3">
            <a:extLst>
              <a:ext uri="{FF2B5EF4-FFF2-40B4-BE49-F238E27FC236}">
                <a16:creationId xmlns:a16="http://schemas.microsoft.com/office/drawing/2014/main" id="{97C30F36-8412-492A-A3EC-D2ED3AA015BF}"/>
              </a:ext>
            </a:extLst>
          </p:cNvPr>
          <p:cNvPicPr>
            <a:picLocks noChangeAspect="1"/>
          </p:cNvPicPr>
          <p:nvPr/>
        </p:nvPicPr>
        <p:blipFill>
          <a:blip r:embed="rId2"/>
          <a:stretch>
            <a:fillRect/>
          </a:stretch>
        </p:blipFill>
        <p:spPr>
          <a:xfrm>
            <a:off x="451989" y="1825625"/>
            <a:ext cx="2511598" cy="2282838"/>
          </a:xfrm>
          <a:prstGeom prst="rect">
            <a:avLst/>
          </a:prstGeom>
        </p:spPr>
      </p:pic>
      <p:pic>
        <p:nvPicPr>
          <p:cNvPr id="9" name="Immagine 8">
            <a:extLst>
              <a:ext uri="{FF2B5EF4-FFF2-40B4-BE49-F238E27FC236}">
                <a16:creationId xmlns:a16="http://schemas.microsoft.com/office/drawing/2014/main" id="{83C3CC46-B00E-4C96-BCD1-9F8C4BA8E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67" y="4289975"/>
            <a:ext cx="2972043" cy="1705476"/>
          </a:xfrm>
          <a:prstGeom prst="rect">
            <a:avLst/>
          </a:prstGeom>
        </p:spPr>
      </p:pic>
      <p:sp>
        <p:nvSpPr>
          <p:cNvPr id="10" name="CasellaDiTesto 9">
            <a:extLst>
              <a:ext uri="{FF2B5EF4-FFF2-40B4-BE49-F238E27FC236}">
                <a16:creationId xmlns:a16="http://schemas.microsoft.com/office/drawing/2014/main" id="{9335A625-8196-4D73-8A35-F82C6584AED3}"/>
              </a:ext>
            </a:extLst>
          </p:cNvPr>
          <p:cNvSpPr txBox="1"/>
          <p:nvPr/>
        </p:nvSpPr>
        <p:spPr>
          <a:xfrm>
            <a:off x="267979" y="5995451"/>
            <a:ext cx="1318827" cy="369332"/>
          </a:xfrm>
          <a:prstGeom prst="rect">
            <a:avLst/>
          </a:prstGeom>
          <a:noFill/>
        </p:spPr>
        <p:txBody>
          <a:bodyPr wrap="square" rtlCol="0">
            <a:spAutoFit/>
          </a:bodyPr>
          <a:lstStyle/>
          <a:p>
            <a:r>
              <a:rPr lang="it-IT"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 D. White</a:t>
            </a:r>
          </a:p>
        </p:txBody>
      </p:sp>
      <p:sp>
        <p:nvSpPr>
          <p:cNvPr id="11" name="CasellaDiTesto 10">
            <a:extLst>
              <a:ext uri="{FF2B5EF4-FFF2-40B4-BE49-F238E27FC236}">
                <a16:creationId xmlns:a16="http://schemas.microsoft.com/office/drawing/2014/main" id="{74194702-E255-4E61-AFB9-DE4F8D6FB6C0}"/>
              </a:ext>
            </a:extLst>
          </p:cNvPr>
          <p:cNvSpPr txBox="1"/>
          <p:nvPr/>
        </p:nvSpPr>
        <p:spPr>
          <a:xfrm>
            <a:off x="1874983" y="5958381"/>
            <a:ext cx="1318827" cy="369332"/>
          </a:xfrm>
          <a:prstGeom prst="rect">
            <a:avLst/>
          </a:prstGeom>
          <a:noFill/>
        </p:spPr>
        <p:txBody>
          <a:bodyPr wrap="square" rtlCol="0">
            <a:spAutoFit/>
          </a:bodyPr>
          <a:lstStyle/>
          <a:p>
            <a:r>
              <a:rPr lang="it-IT" b="1" dirty="0">
                <a:ln w="6600">
                  <a:solidFill>
                    <a:schemeClr val="accent2"/>
                  </a:solidFill>
                  <a:prstDash val="solid"/>
                </a:ln>
                <a:solidFill>
                  <a:srgbClr val="FFFFFF"/>
                </a:solidFill>
                <a:effectLst>
                  <a:outerShdw dist="38100" dir="2700000" algn="tl" rotWithShape="0">
                    <a:schemeClr val="accent2"/>
                  </a:outerShdw>
                </a:effectLst>
              </a:rPr>
              <a:t>J.M. Keynes</a:t>
            </a:r>
          </a:p>
        </p:txBody>
      </p:sp>
    </p:spTree>
    <p:extLst>
      <p:ext uri="{BB962C8B-B14F-4D97-AF65-F5344CB8AC3E}">
        <p14:creationId xmlns:p14="http://schemas.microsoft.com/office/powerpoint/2010/main" val="55582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3C7DFA-06C0-48E5-A25C-1B0408050932}"/>
              </a:ext>
            </a:extLst>
          </p:cNvPr>
          <p:cNvSpPr>
            <a:spLocks noGrp="1"/>
          </p:cNvSpPr>
          <p:nvPr>
            <p:ph type="title"/>
          </p:nvPr>
        </p:nvSpPr>
        <p:spPr/>
        <p:txBody>
          <a:bodyPr/>
          <a:lstStyle/>
          <a:p>
            <a:r>
              <a:rPr lang="it-IT" dirty="0"/>
              <a:t>La Globalizzazione sull’onda della liberalizzazione</a:t>
            </a:r>
          </a:p>
        </p:txBody>
      </p:sp>
      <p:sp>
        <p:nvSpPr>
          <p:cNvPr id="3" name="Segnaposto contenuto 2">
            <a:extLst>
              <a:ext uri="{FF2B5EF4-FFF2-40B4-BE49-F238E27FC236}">
                <a16:creationId xmlns:a16="http://schemas.microsoft.com/office/drawing/2014/main" id="{599A666D-AB22-478B-9722-B1542D422C7D}"/>
              </a:ext>
            </a:extLst>
          </p:cNvPr>
          <p:cNvSpPr>
            <a:spLocks noGrp="1"/>
          </p:cNvSpPr>
          <p:nvPr>
            <p:ph idx="1"/>
          </p:nvPr>
        </p:nvSpPr>
        <p:spPr>
          <a:xfrm>
            <a:off x="838200" y="1825625"/>
            <a:ext cx="9589655" cy="4351338"/>
          </a:xfrm>
        </p:spPr>
        <p:txBody>
          <a:bodyPr>
            <a:normAutofit fontScale="70000" lnSpcReduction="20000"/>
          </a:bodyPr>
          <a:lstStyle/>
          <a:p>
            <a:r>
              <a:rPr lang="it-IT" dirty="0"/>
              <a:t>Perché erano fondamentali le istituzioni internazionali? «Gli architetti del neoliberismo erano persuasi che, se i mercati dei capitali e il commercio globale fossero stati collegati attraverso una serie di istituzioni che si sarebbero imposte sulle leggi di ogni singolo Stato nazionale, il mondo avrebbe avuto meno probabilità di cadere nell’anarchia.» (cfr. La globalizzazione è finita, R. </a:t>
            </a:r>
            <a:r>
              <a:rPr lang="it-IT" dirty="0" err="1"/>
              <a:t>Farhooar</a:t>
            </a:r>
            <a:r>
              <a:rPr lang="it-IT" dirty="0"/>
              <a:t>, 2025: p. 122)</a:t>
            </a:r>
          </a:p>
          <a:p>
            <a:r>
              <a:rPr lang="it-IT" dirty="0"/>
              <a:t>Uno dei compiti principali dei delegati a </a:t>
            </a:r>
            <a:r>
              <a:rPr lang="it-IT" dirty="0" err="1"/>
              <a:t>Bretton</a:t>
            </a:r>
            <a:r>
              <a:rPr lang="it-IT" dirty="0"/>
              <a:t> Woods era quello di definire il nuovo sistema monetario mondiale. </a:t>
            </a:r>
          </a:p>
          <a:p>
            <a:r>
              <a:rPr lang="it-IT" dirty="0"/>
              <a:t>Mentre gli Stati Uniti, che ormai erano la potenza globale preminente sulla scena globale, decretavano che il dollaro sarebbe diventato la nuova valuta mondiale, </a:t>
            </a:r>
            <a:r>
              <a:rPr lang="it-IT" b="1" dirty="0"/>
              <a:t>Keynes</a:t>
            </a:r>
            <a:r>
              <a:rPr lang="it-IT" dirty="0"/>
              <a:t> aveva caldeggiato una soluzione affatto diversa. Egli </a:t>
            </a:r>
            <a:r>
              <a:rPr lang="it-IT" dirty="0">
                <a:solidFill>
                  <a:srgbClr val="FF0000"/>
                </a:solidFill>
              </a:rPr>
              <a:t>avrebbe voluto infatti creare il </a:t>
            </a:r>
            <a:r>
              <a:rPr lang="it-IT" dirty="0" err="1">
                <a:solidFill>
                  <a:srgbClr val="FF0000"/>
                </a:solidFill>
              </a:rPr>
              <a:t>bancor</a:t>
            </a:r>
            <a:r>
              <a:rPr lang="it-IT" dirty="0">
                <a:solidFill>
                  <a:srgbClr val="FF0000"/>
                </a:solidFill>
              </a:rPr>
              <a:t>, una moneta di riserva internazionale composta da un paniere di valute di vari paesi e gestita dal FMI</a:t>
            </a:r>
            <a:r>
              <a:rPr lang="it-IT" dirty="0"/>
              <a:t>. </a:t>
            </a:r>
          </a:p>
          <a:p>
            <a:r>
              <a:rPr lang="it-IT" dirty="0"/>
              <a:t>Ma, come sempre, il mondo non agì razionalmente, bensì politicamente. </a:t>
            </a:r>
            <a:r>
              <a:rPr lang="it-IT" u="sng" dirty="0"/>
              <a:t>Il dollaro divenne la riserva globale</a:t>
            </a:r>
            <a:r>
              <a:rPr lang="it-IT" dirty="0"/>
              <a:t>. Von Hayek principale fautore del liberismo in economia e Nobel 1974 assicurò all’Occidente in generale e agli Stati Uniti in particolare che </a:t>
            </a:r>
            <a:r>
              <a:rPr lang="it-IT" dirty="0">
                <a:solidFill>
                  <a:srgbClr val="FF0000"/>
                </a:solidFill>
              </a:rPr>
              <a:t>collegare tra loro il business globale e i mercati mondiali dei capitali costituisse la via per la pace e la prosperità.</a:t>
            </a:r>
          </a:p>
        </p:txBody>
      </p:sp>
      <p:pic>
        <p:nvPicPr>
          <p:cNvPr id="1026" name="Picture 2" descr="LSE Library - No known copyright restrictions">
            <a:extLst>
              <a:ext uri="{FF2B5EF4-FFF2-40B4-BE49-F238E27FC236}">
                <a16:creationId xmlns:a16="http://schemas.microsoft.com/office/drawing/2014/main" id="{2AA2C257-EAA6-4149-BAA9-F119D181D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4198" y="3794534"/>
            <a:ext cx="1421823" cy="187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3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1D044E-03B1-406B-AF68-1D5E62470E1A}"/>
              </a:ext>
            </a:extLst>
          </p:cNvPr>
          <p:cNvSpPr>
            <a:spLocks noGrp="1"/>
          </p:cNvSpPr>
          <p:nvPr>
            <p:ph type="title"/>
          </p:nvPr>
        </p:nvSpPr>
        <p:spPr/>
        <p:txBody>
          <a:bodyPr/>
          <a:lstStyle/>
          <a:p>
            <a:r>
              <a:rPr lang="it-IT" dirty="0"/>
              <a:t>Un problema a BW: Come fronteggiare gli squilibri esterni dei paesi?</a:t>
            </a:r>
          </a:p>
        </p:txBody>
      </p:sp>
      <p:sp>
        <p:nvSpPr>
          <p:cNvPr id="3" name="Segnaposto contenuto 2">
            <a:extLst>
              <a:ext uri="{FF2B5EF4-FFF2-40B4-BE49-F238E27FC236}">
                <a16:creationId xmlns:a16="http://schemas.microsoft.com/office/drawing/2014/main" id="{2FD091B0-0BA8-4846-AA44-499EDE32D6BF}"/>
              </a:ext>
            </a:extLst>
          </p:cNvPr>
          <p:cNvSpPr>
            <a:spLocks noGrp="1"/>
          </p:cNvSpPr>
          <p:nvPr>
            <p:ph idx="1"/>
          </p:nvPr>
        </p:nvSpPr>
        <p:spPr/>
        <p:txBody>
          <a:bodyPr>
            <a:normAutofit fontScale="92500" lnSpcReduction="20000"/>
          </a:bodyPr>
          <a:lstStyle/>
          <a:p>
            <a:r>
              <a:rPr lang="it-IT" dirty="0"/>
              <a:t>Le opzioni disponibili sono:</a:t>
            </a:r>
          </a:p>
          <a:p>
            <a:pPr marL="514350" indent="-514350">
              <a:buFont typeface="+mj-lt"/>
              <a:buAutoNum type="arabicPeriod"/>
            </a:pPr>
            <a:r>
              <a:rPr lang="it-IT" dirty="0"/>
              <a:t>Svalutazione del tasso di cambio (svalutazione esterna): è considerata come una «misura estrema» nel quadro del regime di </a:t>
            </a:r>
            <a:r>
              <a:rPr lang="it-IT" dirty="0" err="1"/>
              <a:t>Bretton</a:t>
            </a:r>
            <a:r>
              <a:rPr lang="it-IT" dirty="0"/>
              <a:t> Woods il cui obiettivo è evitare le guerre commerciali attraverso le </a:t>
            </a:r>
            <a:r>
              <a:rPr lang="it-IT" i="1" dirty="0"/>
              <a:t>svalutazioni competiti</a:t>
            </a:r>
            <a:endParaRPr lang="it-IT" dirty="0"/>
          </a:p>
          <a:p>
            <a:pPr marL="514350" indent="-514350">
              <a:buFont typeface="+mj-lt"/>
              <a:buAutoNum type="arabicPeriod"/>
            </a:pPr>
            <a:r>
              <a:rPr lang="it-IT" dirty="0"/>
              <a:t>Taglio dei salari e dei costi di produzione (svalutazione interna): Il taglio dei salari è giudicato non percorribile come misura generale in quanto difficile da realizzare in sistemi democratici perché richiede di creare disoccupazione</a:t>
            </a:r>
          </a:p>
          <a:p>
            <a:pPr marL="514350" indent="-514350">
              <a:buFont typeface="+mj-lt"/>
              <a:buAutoNum type="arabicPeriod"/>
            </a:pPr>
            <a:r>
              <a:rPr lang="it-IT" dirty="0">
                <a:solidFill>
                  <a:srgbClr val="FF0000"/>
                </a:solidFill>
              </a:rPr>
              <a:t>Politiche restrittive che riducano le importazioni</a:t>
            </a:r>
            <a:r>
              <a:rPr lang="it-IT" dirty="0"/>
              <a:t>: sono in contrasto con l’obiettivo della piena occupazione</a:t>
            </a:r>
          </a:p>
          <a:p>
            <a:pPr marL="514350" indent="-514350">
              <a:buFont typeface="+mj-lt"/>
              <a:buAutoNum type="arabicPeriod"/>
            </a:pPr>
            <a:r>
              <a:rPr lang="it-IT" dirty="0">
                <a:solidFill>
                  <a:srgbClr val="FF0000"/>
                </a:solidFill>
              </a:rPr>
              <a:t>Protezionismo</a:t>
            </a:r>
            <a:r>
              <a:rPr lang="it-IT" dirty="0"/>
              <a:t>: come le svalutazioni competitive, ostacola il commercio internazionale, suscita ritorsioni e potrebbe non essere efficace</a:t>
            </a:r>
          </a:p>
          <a:p>
            <a:pPr marL="457200" lvl="1" indent="0">
              <a:buNone/>
            </a:pPr>
            <a:endParaRPr lang="it-IT" dirty="0"/>
          </a:p>
        </p:txBody>
      </p:sp>
    </p:spTree>
    <p:extLst>
      <p:ext uri="{BB962C8B-B14F-4D97-AF65-F5344CB8AC3E}">
        <p14:creationId xmlns:p14="http://schemas.microsoft.com/office/powerpoint/2010/main" val="387320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DAAC43-A726-4C2D-82CF-93C3CE1A4F3A}"/>
              </a:ext>
            </a:extLst>
          </p:cNvPr>
          <p:cNvSpPr>
            <a:spLocks noGrp="1"/>
          </p:cNvSpPr>
          <p:nvPr>
            <p:ph type="title"/>
          </p:nvPr>
        </p:nvSpPr>
        <p:spPr/>
        <p:txBody>
          <a:bodyPr/>
          <a:lstStyle/>
          <a:p>
            <a:r>
              <a:rPr lang="it-IT" dirty="0"/>
              <a:t>La proposta di Keynes</a:t>
            </a:r>
          </a:p>
        </p:txBody>
      </p:sp>
      <p:sp>
        <p:nvSpPr>
          <p:cNvPr id="3" name="Segnaposto contenuto 2">
            <a:extLst>
              <a:ext uri="{FF2B5EF4-FFF2-40B4-BE49-F238E27FC236}">
                <a16:creationId xmlns:a16="http://schemas.microsoft.com/office/drawing/2014/main" id="{2457A9EB-22A3-467F-ABE5-B3F567EB19EE}"/>
              </a:ext>
            </a:extLst>
          </p:cNvPr>
          <p:cNvSpPr>
            <a:spLocks noGrp="1"/>
          </p:cNvSpPr>
          <p:nvPr>
            <p:ph idx="1"/>
          </p:nvPr>
        </p:nvSpPr>
        <p:spPr>
          <a:xfrm>
            <a:off x="727363" y="1502353"/>
            <a:ext cx="10515600" cy="4351338"/>
          </a:xfrm>
        </p:spPr>
        <p:txBody>
          <a:bodyPr>
            <a:noAutofit/>
          </a:bodyPr>
          <a:lstStyle/>
          <a:p>
            <a:r>
              <a:rPr lang="it-IT" sz="1600" dirty="0"/>
              <a:t>I </a:t>
            </a:r>
            <a:r>
              <a:rPr lang="it-IT" sz="1600" dirty="0">
                <a:highlight>
                  <a:srgbClr val="FFFF00"/>
                </a:highlight>
              </a:rPr>
              <a:t>presupposti</a:t>
            </a:r>
            <a:r>
              <a:rPr lang="it-IT" sz="1600" dirty="0"/>
              <a:t> della proposta:</a:t>
            </a:r>
          </a:p>
          <a:p>
            <a:pPr lvl="1"/>
            <a:r>
              <a:rPr lang="it-IT" sz="1600" dirty="0"/>
              <a:t>La </a:t>
            </a:r>
            <a:r>
              <a:rPr lang="it-IT" sz="1600" dirty="0">
                <a:solidFill>
                  <a:srgbClr val="FF0000"/>
                </a:solidFill>
              </a:rPr>
              <a:t>stabilità di un sistema monetario internazionale </a:t>
            </a:r>
            <a:r>
              <a:rPr lang="it-IT" sz="1600" dirty="0"/>
              <a:t>dipende dal fatto che la valuta di un paese in deficit sia considerata valuta d’investimento</a:t>
            </a:r>
          </a:p>
          <a:p>
            <a:pPr lvl="1"/>
            <a:r>
              <a:rPr lang="it-IT" sz="1600" dirty="0"/>
              <a:t>In linea di principio i </a:t>
            </a:r>
            <a:r>
              <a:rPr lang="it-IT" sz="1600" dirty="0">
                <a:solidFill>
                  <a:srgbClr val="FF0000"/>
                </a:solidFill>
              </a:rPr>
              <a:t>deficit possono essere finanziati dai paesi in surplus</a:t>
            </a:r>
          </a:p>
          <a:p>
            <a:pPr lvl="1"/>
            <a:r>
              <a:rPr lang="it-IT" sz="1600" dirty="0">
                <a:solidFill>
                  <a:srgbClr val="FF0000"/>
                </a:solidFill>
              </a:rPr>
              <a:t>Simmetria</a:t>
            </a:r>
            <a:r>
              <a:rPr lang="it-IT" sz="1600" dirty="0"/>
              <a:t> tra deficit/surplus</a:t>
            </a:r>
          </a:p>
          <a:p>
            <a:pPr lvl="1"/>
            <a:r>
              <a:rPr lang="it-IT" sz="1600" dirty="0">
                <a:solidFill>
                  <a:srgbClr val="FF0000"/>
                </a:solidFill>
              </a:rPr>
              <a:t>L’aggiustamento asimmetrico</a:t>
            </a:r>
            <a:r>
              <a:rPr lang="it-IT" sz="1600" dirty="0"/>
              <a:t>,  imposto prevalentemente o solo ai paesi in deficit esterno, genera nel sistema una </a:t>
            </a:r>
            <a:r>
              <a:rPr lang="it-IT" sz="1600" dirty="0">
                <a:solidFill>
                  <a:srgbClr val="FF0000"/>
                </a:solidFill>
              </a:rPr>
              <a:t>tendenza deflazionistica</a:t>
            </a:r>
          </a:p>
          <a:p>
            <a:r>
              <a:rPr lang="it-IT" sz="1600" dirty="0"/>
              <a:t>La </a:t>
            </a:r>
            <a:r>
              <a:rPr lang="it-IT" sz="1600" dirty="0">
                <a:highlight>
                  <a:srgbClr val="FFFF00"/>
                </a:highlight>
              </a:rPr>
              <a:t>proposta</a:t>
            </a:r>
            <a:r>
              <a:rPr lang="it-IT" sz="1600" dirty="0"/>
              <a:t>:</a:t>
            </a:r>
          </a:p>
          <a:p>
            <a:pPr lvl="1"/>
            <a:r>
              <a:rPr lang="it-IT" sz="1600" dirty="0"/>
              <a:t>Permettere ai paesi in deficit di aggiustare la bilancia dei pagamenti senza ricorrere a politiche restrittive</a:t>
            </a:r>
          </a:p>
          <a:p>
            <a:pPr lvl="1"/>
            <a:r>
              <a:rPr lang="it-IT" sz="1600" dirty="0"/>
              <a:t>Favorire gli accordi multilaterali e rendere superflui gli accordi bilaterali</a:t>
            </a:r>
          </a:p>
          <a:p>
            <a:pPr lvl="1"/>
            <a:r>
              <a:rPr lang="it-IT" sz="1600" dirty="0"/>
              <a:t>Disegnare un sistema internazionale che concedesse autonomia ai singoli paesi di perseguire le politiche economiche desiderate: diversamente dal Gold standard, che imponeva ai paesi aderenti una rigida disciplina, Keynes riteneva desiderabile che il sistema monetario internazionale fosse un fattore di “libertà” per le politiche economiche nazionali, non un elemento di freno o un vincolo stringente.</a:t>
            </a:r>
          </a:p>
          <a:p>
            <a:pPr lvl="1"/>
            <a:r>
              <a:rPr lang="it-IT" sz="1600" dirty="0"/>
              <a:t>Prevedere obblighi non solo nei confronti dei paesi in deficit, ma anche verso i paesi in surplus: se l’aggiustamento è imposto prevalentemente ai paesi in deficit esterno il sistema genera una tendenza deflazionistica. </a:t>
            </a:r>
          </a:p>
          <a:p>
            <a:pPr lvl="1"/>
            <a:r>
              <a:rPr lang="it-IT" sz="1600" dirty="0"/>
              <a:t>Non concedere a nessuna valuta specifica, e quindi a nessun paese, un ruolo dominante</a:t>
            </a:r>
          </a:p>
          <a:p>
            <a:pPr lvl="1"/>
            <a:r>
              <a:rPr lang="it-IT" sz="1600" dirty="0"/>
              <a:t>Riconoscimento della simmetria tra paesi: il problema di un paese in deficit è anche il problema di un paese in surplus</a:t>
            </a:r>
          </a:p>
          <a:p>
            <a:pPr lvl="1"/>
            <a:endParaRPr lang="it-IT" sz="1600" dirty="0"/>
          </a:p>
        </p:txBody>
      </p:sp>
    </p:spTree>
    <p:extLst>
      <p:ext uri="{BB962C8B-B14F-4D97-AF65-F5344CB8AC3E}">
        <p14:creationId xmlns:p14="http://schemas.microsoft.com/office/powerpoint/2010/main" val="61261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6311F2A0-722D-1D4C-A13A-4FACDF212615}"/>
              </a:ext>
            </a:extLst>
          </p:cNvPr>
          <p:cNvSpPr/>
          <p:nvPr/>
        </p:nvSpPr>
        <p:spPr>
          <a:xfrm>
            <a:off x="1844300" y="1534332"/>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B5BD9DB6-BB12-2749-A074-60AC3C86D641}"/>
              </a:ext>
            </a:extLst>
          </p:cNvPr>
          <p:cNvSpPr txBox="1"/>
          <p:nvPr/>
        </p:nvSpPr>
        <p:spPr>
          <a:xfrm>
            <a:off x="2665708" y="2371241"/>
            <a:ext cx="1332855" cy="369332"/>
          </a:xfrm>
          <a:prstGeom prst="rect">
            <a:avLst/>
          </a:prstGeom>
          <a:noFill/>
        </p:spPr>
        <p:txBody>
          <a:bodyPr wrap="square" rtlCol="0">
            <a:spAutoFit/>
          </a:bodyPr>
          <a:lstStyle/>
          <a:p>
            <a:r>
              <a:rPr lang="it-IT" dirty="0"/>
              <a:t>Paese A</a:t>
            </a:r>
          </a:p>
        </p:txBody>
      </p:sp>
      <p:sp>
        <p:nvSpPr>
          <p:cNvPr id="4" name="Ovale 3">
            <a:extLst>
              <a:ext uri="{FF2B5EF4-FFF2-40B4-BE49-F238E27FC236}">
                <a16:creationId xmlns:a16="http://schemas.microsoft.com/office/drawing/2014/main" id="{DAE18A5C-1CEA-254C-A413-E98EF7947D51}"/>
              </a:ext>
            </a:extLst>
          </p:cNvPr>
          <p:cNvSpPr/>
          <p:nvPr/>
        </p:nvSpPr>
        <p:spPr>
          <a:xfrm>
            <a:off x="6847667" y="1624737"/>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C2341003-3DF9-C042-B3B7-3FF9C039DC0F}"/>
              </a:ext>
            </a:extLst>
          </p:cNvPr>
          <p:cNvSpPr txBox="1"/>
          <p:nvPr/>
        </p:nvSpPr>
        <p:spPr>
          <a:xfrm>
            <a:off x="7622583" y="2523641"/>
            <a:ext cx="1332855" cy="369332"/>
          </a:xfrm>
          <a:prstGeom prst="rect">
            <a:avLst/>
          </a:prstGeom>
          <a:noFill/>
        </p:spPr>
        <p:txBody>
          <a:bodyPr wrap="square" rtlCol="0">
            <a:spAutoFit/>
          </a:bodyPr>
          <a:lstStyle/>
          <a:p>
            <a:r>
              <a:rPr lang="it-IT" dirty="0"/>
              <a:t>Paese B</a:t>
            </a:r>
          </a:p>
        </p:txBody>
      </p:sp>
      <p:cxnSp>
        <p:nvCxnSpPr>
          <p:cNvPr id="6" name="Connettore 2 5">
            <a:extLst>
              <a:ext uri="{FF2B5EF4-FFF2-40B4-BE49-F238E27FC236}">
                <a16:creationId xmlns:a16="http://schemas.microsoft.com/office/drawing/2014/main" id="{FBC554F1-2A70-9C44-9F31-95C0FDEA229A}"/>
              </a:ext>
            </a:extLst>
          </p:cNvPr>
          <p:cNvCxnSpPr/>
          <p:nvPr/>
        </p:nvCxnSpPr>
        <p:spPr>
          <a:xfrm>
            <a:off x="4742481" y="1642820"/>
            <a:ext cx="1425844" cy="1084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12C2A84C-0E19-AA48-867D-20C5CEB7DC83}"/>
              </a:ext>
            </a:extLst>
          </p:cNvPr>
          <p:cNvSpPr txBox="1"/>
          <p:nvPr/>
        </p:nvSpPr>
        <p:spPr>
          <a:xfrm>
            <a:off x="4711485" y="1146874"/>
            <a:ext cx="2185261" cy="369332"/>
          </a:xfrm>
          <a:prstGeom prst="rect">
            <a:avLst/>
          </a:prstGeom>
          <a:noFill/>
        </p:spPr>
        <p:txBody>
          <a:bodyPr wrap="square" rtlCol="0">
            <a:spAutoFit/>
          </a:bodyPr>
          <a:lstStyle/>
          <a:p>
            <a:r>
              <a:rPr lang="it-IT" dirty="0"/>
              <a:t>Esportazioni  A </a:t>
            </a:r>
            <a:r>
              <a:rPr lang="it-IT" dirty="0">
                <a:sym typeface="Wingdings" pitchFamily="2" charset="2"/>
              </a:rPr>
              <a:t> B</a:t>
            </a:r>
            <a:endParaRPr lang="it-IT" dirty="0"/>
          </a:p>
        </p:txBody>
      </p:sp>
      <p:cxnSp>
        <p:nvCxnSpPr>
          <p:cNvPr id="8" name="Connettore 2 7">
            <a:extLst>
              <a:ext uri="{FF2B5EF4-FFF2-40B4-BE49-F238E27FC236}">
                <a16:creationId xmlns:a16="http://schemas.microsoft.com/office/drawing/2014/main" id="{0B47107B-EE12-F84F-A2B6-AD33089464FE}"/>
              </a:ext>
            </a:extLst>
          </p:cNvPr>
          <p:cNvCxnSpPr/>
          <p:nvPr/>
        </p:nvCxnSpPr>
        <p:spPr>
          <a:xfrm flipH="1" flipV="1">
            <a:off x="5344331" y="2508142"/>
            <a:ext cx="962720" cy="3878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06B687D-C017-E042-9D59-6004254A1BFE}"/>
              </a:ext>
            </a:extLst>
          </p:cNvPr>
          <p:cNvSpPr txBox="1"/>
          <p:nvPr/>
        </p:nvSpPr>
        <p:spPr>
          <a:xfrm>
            <a:off x="4817390" y="2601132"/>
            <a:ext cx="2185261" cy="369332"/>
          </a:xfrm>
          <a:prstGeom prst="rect">
            <a:avLst/>
          </a:prstGeom>
          <a:noFill/>
        </p:spPr>
        <p:txBody>
          <a:bodyPr wrap="square" rtlCol="0">
            <a:spAutoFit/>
          </a:bodyPr>
          <a:lstStyle/>
          <a:p>
            <a:r>
              <a:rPr lang="it-IT" dirty="0"/>
              <a:t>Importazioni B </a:t>
            </a:r>
            <a:r>
              <a:rPr lang="it-IT" dirty="0">
                <a:sym typeface="Wingdings" pitchFamily="2" charset="2"/>
              </a:rPr>
              <a:t> A</a:t>
            </a:r>
            <a:endParaRPr lang="it-IT" dirty="0"/>
          </a:p>
        </p:txBody>
      </p:sp>
      <p:sp>
        <p:nvSpPr>
          <p:cNvPr id="10" name="CasellaDiTesto 9">
            <a:extLst>
              <a:ext uri="{FF2B5EF4-FFF2-40B4-BE49-F238E27FC236}">
                <a16:creationId xmlns:a16="http://schemas.microsoft.com/office/drawing/2014/main" id="{DDA4F44D-693A-B944-88AE-E68044D46740}"/>
              </a:ext>
            </a:extLst>
          </p:cNvPr>
          <p:cNvSpPr txBox="1"/>
          <p:nvPr/>
        </p:nvSpPr>
        <p:spPr>
          <a:xfrm>
            <a:off x="9489502" y="1751308"/>
            <a:ext cx="2510726" cy="369332"/>
          </a:xfrm>
          <a:prstGeom prst="rect">
            <a:avLst/>
          </a:prstGeom>
          <a:noFill/>
        </p:spPr>
        <p:txBody>
          <a:bodyPr wrap="square" rtlCol="0">
            <a:spAutoFit/>
          </a:bodyPr>
          <a:lstStyle/>
          <a:p>
            <a:r>
              <a:rPr lang="it-IT" dirty="0"/>
              <a:t>B in deficit corrente</a:t>
            </a:r>
          </a:p>
        </p:txBody>
      </p:sp>
      <p:sp>
        <p:nvSpPr>
          <p:cNvPr id="11" name="CasellaDiTesto 10">
            <a:extLst>
              <a:ext uri="{FF2B5EF4-FFF2-40B4-BE49-F238E27FC236}">
                <a16:creationId xmlns:a16="http://schemas.microsoft.com/office/drawing/2014/main" id="{9F63B7FC-9A33-0345-9656-184512C68566}"/>
              </a:ext>
            </a:extLst>
          </p:cNvPr>
          <p:cNvSpPr txBox="1"/>
          <p:nvPr/>
        </p:nvSpPr>
        <p:spPr>
          <a:xfrm>
            <a:off x="418454" y="3345052"/>
            <a:ext cx="2833605" cy="369332"/>
          </a:xfrm>
          <a:prstGeom prst="rect">
            <a:avLst/>
          </a:prstGeom>
          <a:noFill/>
        </p:spPr>
        <p:txBody>
          <a:bodyPr wrap="square" rtlCol="0">
            <a:spAutoFit/>
          </a:bodyPr>
          <a:lstStyle/>
          <a:p>
            <a:r>
              <a:rPr lang="it-IT" dirty="0"/>
              <a:t>A in surplus corrente</a:t>
            </a:r>
          </a:p>
        </p:txBody>
      </p:sp>
      <p:sp>
        <p:nvSpPr>
          <p:cNvPr id="12" name="Rettangolo 11">
            <a:extLst>
              <a:ext uri="{FF2B5EF4-FFF2-40B4-BE49-F238E27FC236}">
                <a16:creationId xmlns:a16="http://schemas.microsoft.com/office/drawing/2014/main" id="{4D26A373-3AA7-4041-90E1-10FB580F988F}"/>
              </a:ext>
            </a:extLst>
          </p:cNvPr>
          <p:cNvSpPr/>
          <p:nvPr/>
        </p:nvSpPr>
        <p:spPr>
          <a:xfrm>
            <a:off x="4916837" y="4726983"/>
            <a:ext cx="2185261" cy="9092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F05D5168-0143-D147-9340-45FEDF00D7D0}"/>
              </a:ext>
            </a:extLst>
          </p:cNvPr>
          <p:cNvSpPr txBox="1"/>
          <p:nvPr/>
        </p:nvSpPr>
        <p:spPr>
          <a:xfrm>
            <a:off x="5180309" y="4986841"/>
            <a:ext cx="1921789" cy="369332"/>
          </a:xfrm>
          <a:prstGeom prst="rect">
            <a:avLst/>
          </a:prstGeom>
          <a:noFill/>
        </p:spPr>
        <p:txBody>
          <a:bodyPr wrap="square" rtlCol="0">
            <a:spAutoFit/>
          </a:bodyPr>
          <a:lstStyle/>
          <a:p>
            <a:r>
              <a:rPr lang="it-IT" b="1" dirty="0"/>
              <a:t>Clearing </a:t>
            </a:r>
            <a:r>
              <a:rPr lang="it-IT" b="1" dirty="0" err="1"/>
              <a:t>Union</a:t>
            </a:r>
            <a:endParaRPr lang="it-IT" b="1" dirty="0"/>
          </a:p>
        </p:txBody>
      </p:sp>
      <p:cxnSp>
        <p:nvCxnSpPr>
          <p:cNvPr id="14" name="Connettore 2 13">
            <a:extLst>
              <a:ext uri="{FF2B5EF4-FFF2-40B4-BE49-F238E27FC236}">
                <a16:creationId xmlns:a16="http://schemas.microsoft.com/office/drawing/2014/main" id="{FE9C497E-3920-CC4B-BCB9-D3CD058E95C9}"/>
              </a:ext>
            </a:extLst>
          </p:cNvPr>
          <p:cNvCxnSpPr/>
          <p:nvPr/>
        </p:nvCxnSpPr>
        <p:spPr>
          <a:xfrm>
            <a:off x="4429932" y="3593024"/>
            <a:ext cx="777499" cy="96347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D7FD7E03-ED56-6445-A26E-32C34A97D751}"/>
              </a:ext>
            </a:extLst>
          </p:cNvPr>
          <p:cNvSpPr txBox="1"/>
          <p:nvPr/>
        </p:nvSpPr>
        <p:spPr>
          <a:xfrm>
            <a:off x="2284708" y="3972182"/>
            <a:ext cx="2619214" cy="369332"/>
          </a:xfrm>
          <a:prstGeom prst="rect">
            <a:avLst/>
          </a:prstGeom>
          <a:noFill/>
        </p:spPr>
        <p:txBody>
          <a:bodyPr wrap="square" rtlCol="0">
            <a:spAutoFit/>
          </a:bodyPr>
          <a:lstStyle/>
          <a:p>
            <a:r>
              <a:rPr lang="it-IT" dirty="0"/>
              <a:t>Accredito di A verso la CU</a:t>
            </a:r>
          </a:p>
        </p:txBody>
      </p:sp>
      <p:cxnSp>
        <p:nvCxnSpPr>
          <p:cNvPr id="16" name="Connettore 2 15">
            <a:extLst>
              <a:ext uri="{FF2B5EF4-FFF2-40B4-BE49-F238E27FC236}">
                <a16:creationId xmlns:a16="http://schemas.microsoft.com/office/drawing/2014/main" id="{F90D8745-63E5-664D-A73F-06ECC368E07D}"/>
              </a:ext>
            </a:extLst>
          </p:cNvPr>
          <p:cNvCxnSpPr/>
          <p:nvPr/>
        </p:nvCxnSpPr>
        <p:spPr>
          <a:xfrm flipV="1">
            <a:off x="6706891" y="3506491"/>
            <a:ext cx="591519" cy="109779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17A10A79-9D60-6349-9FBD-234CA7795BE6}"/>
              </a:ext>
            </a:extLst>
          </p:cNvPr>
          <p:cNvSpPr txBox="1"/>
          <p:nvPr/>
        </p:nvSpPr>
        <p:spPr>
          <a:xfrm>
            <a:off x="7102098" y="4055390"/>
            <a:ext cx="3084162" cy="369332"/>
          </a:xfrm>
          <a:prstGeom prst="rect">
            <a:avLst/>
          </a:prstGeom>
          <a:noFill/>
        </p:spPr>
        <p:txBody>
          <a:bodyPr wrap="square" rtlCol="0">
            <a:spAutoFit/>
          </a:bodyPr>
          <a:lstStyle/>
          <a:p>
            <a:r>
              <a:rPr lang="it-IT" dirty="0"/>
              <a:t>B si indebita con la CU</a:t>
            </a:r>
          </a:p>
        </p:txBody>
      </p:sp>
      <p:sp>
        <p:nvSpPr>
          <p:cNvPr id="18" name="CasellaDiTesto 17">
            <a:extLst>
              <a:ext uri="{FF2B5EF4-FFF2-40B4-BE49-F238E27FC236}">
                <a16:creationId xmlns:a16="http://schemas.microsoft.com/office/drawing/2014/main" id="{B1F36D3D-5629-2E42-8314-2E9861561638}"/>
              </a:ext>
            </a:extLst>
          </p:cNvPr>
          <p:cNvSpPr txBox="1"/>
          <p:nvPr/>
        </p:nvSpPr>
        <p:spPr>
          <a:xfrm>
            <a:off x="495947" y="4479010"/>
            <a:ext cx="2774196" cy="1754326"/>
          </a:xfrm>
          <a:prstGeom prst="rect">
            <a:avLst/>
          </a:prstGeom>
          <a:noFill/>
        </p:spPr>
        <p:txBody>
          <a:bodyPr wrap="square" rtlCol="0">
            <a:spAutoFit/>
          </a:bodyPr>
          <a:lstStyle/>
          <a:p>
            <a:r>
              <a:rPr lang="it-IT" dirty="0"/>
              <a:t>Finché A è in surplus la CU può finanziare </a:t>
            </a:r>
            <a:r>
              <a:rPr lang="it-IT" dirty="0" err="1"/>
              <a:t>B…</a:t>
            </a:r>
            <a:endParaRPr lang="it-IT" dirty="0"/>
          </a:p>
          <a:p>
            <a:r>
              <a:rPr lang="it-IT" dirty="0"/>
              <a:t>Se A ritira i fondi per spenderli, B riduce il deficit </a:t>
            </a:r>
          </a:p>
          <a:p>
            <a:r>
              <a:rPr lang="it-IT" dirty="0"/>
              <a:t>La CU non resta mai senza risorse!</a:t>
            </a:r>
          </a:p>
        </p:txBody>
      </p:sp>
      <p:sp>
        <p:nvSpPr>
          <p:cNvPr id="19" name="CasellaDiTesto 18">
            <a:extLst>
              <a:ext uri="{FF2B5EF4-FFF2-40B4-BE49-F238E27FC236}">
                <a16:creationId xmlns:a16="http://schemas.microsoft.com/office/drawing/2014/main" id="{3F21ABA0-1B2F-684B-AEA6-5BB0D9E57F0A}"/>
              </a:ext>
            </a:extLst>
          </p:cNvPr>
          <p:cNvSpPr txBox="1"/>
          <p:nvPr/>
        </p:nvSpPr>
        <p:spPr>
          <a:xfrm>
            <a:off x="310417" y="139924"/>
            <a:ext cx="10740324" cy="923330"/>
          </a:xfrm>
          <a:prstGeom prst="rect">
            <a:avLst/>
          </a:prstGeom>
          <a:noFill/>
        </p:spPr>
        <p:txBody>
          <a:bodyPr wrap="square" rtlCol="0">
            <a:spAutoFit/>
          </a:bodyPr>
          <a:lstStyle/>
          <a:p>
            <a:r>
              <a:rPr lang="it-IT" dirty="0"/>
              <a:t>Per favorire l’equilibrio del sistema senza obbligare i paesi ad aggiustamenti onerosi nel breve periodo, Keynes immagina un sistema di «finanziamento» degli squilibri automatico e simmetrico </a:t>
            </a:r>
            <a:r>
              <a:rPr lang="it-IT" b="1" dirty="0">
                <a:sym typeface="Wingdings" pitchFamily="2" charset="2"/>
              </a:rPr>
              <a:t> Clearing Union: il paese in surplus acquisisce un credito verso la CU che lo usa per finanziare il deficit dell’altro paese</a:t>
            </a:r>
            <a:endParaRPr lang="it-IT" b="1" dirty="0"/>
          </a:p>
        </p:txBody>
      </p:sp>
    </p:spTree>
    <p:extLst>
      <p:ext uri="{BB962C8B-B14F-4D97-AF65-F5344CB8AC3E}">
        <p14:creationId xmlns:p14="http://schemas.microsoft.com/office/powerpoint/2010/main" val="36376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4304</Words>
  <Application>Microsoft Office PowerPoint</Application>
  <PresentationFormat>Widescreen</PresentationFormat>
  <Paragraphs>235</Paragraphs>
  <Slides>44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44</vt:i4>
      </vt:variant>
    </vt:vector>
  </HeadingPairs>
  <TitlesOfParts>
    <vt:vector size="51" baseType="lpstr">
      <vt:lpstr>Arial</vt:lpstr>
      <vt:lpstr>Calibri</vt:lpstr>
      <vt:lpstr>Calibri Light</vt:lpstr>
      <vt:lpstr>Calibri-Bold</vt:lpstr>
      <vt:lpstr>Times New Roman</vt:lpstr>
      <vt:lpstr>Wingdings</vt:lpstr>
      <vt:lpstr>Tema di Office</vt:lpstr>
      <vt:lpstr>Globalizzazione-slowbalization</vt:lpstr>
      <vt:lpstr>Globalizzazione</vt:lpstr>
      <vt:lpstr>Le fasi della globalizzazione nel mondo moderno</vt:lpstr>
      <vt:lpstr>Prime fasi: Industrializzazione-globalizzazione-guerre commerciali (Fonte: Kruger A. O., 2006, FMI)</vt:lpstr>
      <vt:lpstr>Seconda fase: Bretton Woods, la soluzione dopo la seconda guerra mondiale (continua)</vt:lpstr>
      <vt:lpstr>La Globalizzazione sull’onda della liberalizzazione</vt:lpstr>
      <vt:lpstr>Un problema a BW: Come fronteggiare gli squilibri esterni dei paesi?</vt:lpstr>
      <vt:lpstr>La proposta di Keynes</vt:lpstr>
      <vt:lpstr>Presentazione standard di PowerPoint</vt:lpstr>
      <vt:lpstr>Presentazione standard di PowerPoint</vt:lpstr>
      <vt:lpstr>Presentazione standard di PowerPoint</vt:lpstr>
      <vt:lpstr>Presentazione standard di PowerPoint</vt:lpstr>
      <vt:lpstr>Gli americani respingono la proposta di Keynes per tre ragioni </vt:lpstr>
      <vt:lpstr>Presentazione standard di PowerPoint</vt:lpstr>
      <vt:lpstr>Presentazione standard di PowerPoint</vt:lpstr>
      <vt:lpstr>Presentazione standard di PowerPoint</vt:lpstr>
      <vt:lpstr>La fine di Bretton Woods</vt:lpstr>
      <vt:lpstr> Dallo Smithsonian Agreeement alla Jamaica</vt:lpstr>
      <vt:lpstr>Lo SME e l’UME</vt:lpstr>
      <vt:lpstr> La globalizzazione e le crisi valutarie</vt:lpstr>
      <vt:lpstr>E i flussi commerciali?</vt:lpstr>
      <vt:lpstr>Il 1860: una data fondamentale per la globalizzazione</vt:lpstr>
      <vt:lpstr>L’ntensificazione delle reti commerciali</vt:lpstr>
      <vt:lpstr>Le ondate della globalizzazione</vt:lpstr>
      <vt:lpstr>Presentazione standard di PowerPoint</vt:lpstr>
      <vt:lpstr>Le regole del commercio internazionale</vt:lpstr>
      <vt:lpstr>Multilateralismo</vt:lpstr>
      <vt:lpstr>… e i dazi</vt:lpstr>
      <vt:lpstr>Iper-globalizzazione</vt:lpstr>
      <vt:lpstr>Dagli anni ‘90 il mondo cambia</vt:lpstr>
      <vt:lpstr>Perché il commercio mondiale è aumentato tanto?</vt:lpstr>
      <vt:lpstr>Decentramento della produzione</vt:lpstr>
      <vt:lpstr>Quindi il valore aggiunto interno sulle esportazioni diminuisce</vt:lpstr>
      <vt:lpstr>Implicazioni complesse per i vecchi paesi produttori</vt:lpstr>
      <vt:lpstr>A chi conviene l’apertura commerciale?</vt:lpstr>
      <vt:lpstr>Prezzo di riserva</vt:lpstr>
      <vt:lpstr>Il surplus del consumatore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Globalizzazione-slowbalization</dc:title>
  <dc:creator>CHIES LAURA</dc:creator>
  <cp:lastModifiedBy>CHIES LAURA</cp:lastModifiedBy>
  <cp:revision>29</cp:revision>
  <dcterms:created xsi:type="dcterms:W3CDTF">2025-05-06T15:07:47Z</dcterms:created>
  <dcterms:modified xsi:type="dcterms:W3CDTF">2025-05-07T05:04:46Z</dcterms:modified>
</cp:coreProperties>
</file>