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480" r:id="rId2"/>
    <p:sldId id="481" r:id="rId3"/>
    <p:sldId id="482" r:id="rId4"/>
    <p:sldId id="483" r:id="rId5"/>
    <p:sldId id="484" r:id="rId6"/>
    <p:sldId id="485" r:id="rId7"/>
    <p:sldId id="486" r:id="rId8"/>
    <p:sldId id="495" r:id="rId9"/>
    <p:sldId id="487" r:id="rId10"/>
    <p:sldId id="488" r:id="rId11"/>
    <p:sldId id="489" r:id="rId12"/>
    <p:sldId id="490" r:id="rId13"/>
    <p:sldId id="496" r:id="rId14"/>
    <p:sldId id="491" r:id="rId15"/>
    <p:sldId id="492" r:id="rId16"/>
    <p:sldId id="493" r:id="rId17"/>
    <p:sldId id="494" r:id="rId18"/>
    <p:sldId id="497" r:id="rId19"/>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100" d="100"/>
          <a:sy n="100" d="100"/>
        </p:scale>
        <p:origin x="96" y="21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6FC1C8D-257B-C926-4D31-E772EF3B5094}"/>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F4E25DC0-7DC9-C263-36A2-EC55048E8EA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CF40AD21-B442-58F5-FEB1-45CA16359FA8}"/>
              </a:ext>
            </a:extLst>
          </p:cNvPr>
          <p:cNvSpPr>
            <a:spLocks noGrp="1"/>
          </p:cNvSpPr>
          <p:nvPr>
            <p:ph type="dt" sz="half" idx="10"/>
          </p:nvPr>
        </p:nvSpPr>
        <p:spPr/>
        <p:txBody>
          <a:bodyPr/>
          <a:lstStyle/>
          <a:p>
            <a:fld id="{BE8ADBE8-EE20-4BD6-B785-91B9D8CF0220}" type="datetimeFigureOut">
              <a:rPr lang="it-IT" smtClean="0"/>
              <a:t>07/05/2025</a:t>
            </a:fld>
            <a:endParaRPr lang="it-IT"/>
          </a:p>
        </p:txBody>
      </p:sp>
      <p:sp>
        <p:nvSpPr>
          <p:cNvPr id="5" name="Segnaposto piè di pagina 4">
            <a:extLst>
              <a:ext uri="{FF2B5EF4-FFF2-40B4-BE49-F238E27FC236}">
                <a16:creationId xmlns:a16="http://schemas.microsoft.com/office/drawing/2014/main" id="{97CC088E-CEF8-9F5D-74EF-5B5C5710D3CB}"/>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737CCEDD-5DE4-BAD8-C270-EF6286601C30}"/>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19671425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618851D-5AA3-6879-FC77-75D5BF362A8C}"/>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9AFFF678-13DB-5B7E-6887-F4FA22C60519}"/>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721A9EE2-ECC3-ED0D-344E-1ED105B0C0D3}"/>
              </a:ext>
            </a:extLst>
          </p:cNvPr>
          <p:cNvSpPr>
            <a:spLocks noGrp="1"/>
          </p:cNvSpPr>
          <p:nvPr>
            <p:ph type="dt" sz="half" idx="10"/>
          </p:nvPr>
        </p:nvSpPr>
        <p:spPr/>
        <p:txBody>
          <a:bodyPr/>
          <a:lstStyle/>
          <a:p>
            <a:fld id="{BE8ADBE8-EE20-4BD6-B785-91B9D8CF0220}" type="datetimeFigureOut">
              <a:rPr lang="it-IT" smtClean="0"/>
              <a:t>07/05/2025</a:t>
            </a:fld>
            <a:endParaRPr lang="it-IT"/>
          </a:p>
        </p:txBody>
      </p:sp>
      <p:sp>
        <p:nvSpPr>
          <p:cNvPr id="5" name="Segnaposto piè di pagina 4">
            <a:extLst>
              <a:ext uri="{FF2B5EF4-FFF2-40B4-BE49-F238E27FC236}">
                <a16:creationId xmlns:a16="http://schemas.microsoft.com/office/drawing/2014/main" id="{D2581E53-C147-5058-9D94-66C2C2EF55F8}"/>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64F2ED39-F4AB-EEB0-91FC-18E213980D9A}"/>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19482094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748C6A14-9783-AB0C-35EF-3683EFF086A2}"/>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E8363211-5B94-BCE7-50B7-FC6F72ECEEC5}"/>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9BB73289-E161-8B14-E973-D61A1151006D}"/>
              </a:ext>
            </a:extLst>
          </p:cNvPr>
          <p:cNvSpPr>
            <a:spLocks noGrp="1"/>
          </p:cNvSpPr>
          <p:nvPr>
            <p:ph type="dt" sz="half" idx="10"/>
          </p:nvPr>
        </p:nvSpPr>
        <p:spPr/>
        <p:txBody>
          <a:bodyPr/>
          <a:lstStyle/>
          <a:p>
            <a:fld id="{BE8ADBE8-EE20-4BD6-B785-91B9D8CF0220}" type="datetimeFigureOut">
              <a:rPr lang="it-IT" smtClean="0"/>
              <a:t>07/05/2025</a:t>
            </a:fld>
            <a:endParaRPr lang="it-IT"/>
          </a:p>
        </p:txBody>
      </p:sp>
      <p:sp>
        <p:nvSpPr>
          <p:cNvPr id="5" name="Segnaposto piè di pagina 4">
            <a:extLst>
              <a:ext uri="{FF2B5EF4-FFF2-40B4-BE49-F238E27FC236}">
                <a16:creationId xmlns:a16="http://schemas.microsoft.com/office/drawing/2014/main" id="{19E17C4B-FD89-3777-30D9-01087C3D65EE}"/>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C76319D0-A05F-EF33-CED7-AB38BBFF4D78}"/>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14429029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17F488A-EDD3-AAE9-0753-0BA2EDB034E4}"/>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2BB21852-C789-59A4-DB1B-679B28DDC1A4}"/>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634EF466-F7B8-D6C0-12F5-2263AEDD62BF}"/>
              </a:ext>
            </a:extLst>
          </p:cNvPr>
          <p:cNvSpPr>
            <a:spLocks noGrp="1"/>
          </p:cNvSpPr>
          <p:nvPr>
            <p:ph type="dt" sz="half" idx="10"/>
          </p:nvPr>
        </p:nvSpPr>
        <p:spPr/>
        <p:txBody>
          <a:bodyPr/>
          <a:lstStyle/>
          <a:p>
            <a:fld id="{BE8ADBE8-EE20-4BD6-B785-91B9D8CF0220}" type="datetimeFigureOut">
              <a:rPr lang="it-IT" smtClean="0"/>
              <a:t>07/05/2025</a:t>
            </a:fld>
            <a:endParaRPr lang="it-IT"/>
          </a:p>
        </p:txBody>
      </p:sp>
      <p:sp>
        <p:nvSpPr>
          <p:cNvPr id="5" name="Segnaposto piè di pagina 4">
            <a:extLst>
              <a:ext uri="{FF2B5EF4-FFF2-40B4-BE49-F238E27FC236}">
                <a16:creationId xmlns:a16="http://schemas.microsoft.com/office/drawing/2014/main" id="{67980B75-2542-FA4F-F85F-2A6C3087031C}"/>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B861E644-98DB-F1CA-DB2F-304318A8EBC5}"/>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19987868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8A95BC6-6A9E-98F5-B8D4-CA04AF2332DE}"/>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9E4F24A3-680A-DBA5-7842-FB468114008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4CE35A01-4D55-6950-8282-24DBDCDD5548}"/>
              </a:ext>
            </a:extLst>
          </p:cNvPr>
          <p:cNvSpPr>
            <a:spLocks noGrp="1"/>
          </p:cNvSpPr>
          <p:nvPr>
            <p:ph type="dt" sz="half" idx="10"/>
          </p:nvPr>
        </p:nvSpPr>
        <p:spPr/>
        <p:txBody>
          <a:bodyPr/>
          <a:lstStyle/>
          <a:p>
            <a:fld id="{BE8ADBE8-EE20-4BD6-B785-91B9D8CF0220}" type="datetimeFigureOut">
              <a:rPr lang="it-IT" smtClean="0"/>
              <a:t>07/05/2025</a:t>
            </a:fld>
            <a:endParaRPr lang="it-IT"/>
          </a:p>
        </p:txBody>
      </p:sp>
      <p:sp>
        <p:nvSpPr>
          <p:cNvPr id="5" name="Segnaposto piè di pagina 4">
            <a:extLst>
              <a:ext uri="{FF2B5EF4-FFF2-40B4-BE49-F238E27FC236}">
                <a16:creationId xmlns:a16="http://schemas.microsoft.com/office/drawing/2014/main" id="{ABAE9E5A-365F-4B72-6C76-4D3EF548AB9F}"/>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B062E67E-27AC-B291-B94F-9D04F4BFF12F}"/>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5721998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941C5DD-AAFB-C8DB-19E5-B18CDF63240B}"/>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C3B8D92B-2A18-E2CB-3458-9E3A355062E1}"/>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6AF0CF20-3109-40DF-A755-1ABDAA0B1E0C}"/>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93511A76-E62A-B9A4-4FD2-36953F685605}"/>
              </a:ext>
            </a:extLst>
          </p:cNvPr>
          <p:cNvSpPr>
            <a:spLocks noGrp="1"/>
          </p:cNvSpPr>
          <p:nvPr>
            <p:ph type="dt" sz="half" idx="10"/>
          </p:nvPr>
        </p:nvSpPr>
        <p:spPr/>
        <p:txBody>
          <a:bodyPr/>
          <a:lstStyle/>
          <a:p>
            <a:fld id="{BE8ADBE8-EE20-4BD6-B785-91B9D8CF0220}" type="datetimeFigureOut">
              <a:rPr lang="it-IT" smtClean="0"/>
              <a:t>07/05/2025</a:t>
            </a:fld>
            <a:endParaRPr lang="it-IT"/>
          </a:p>
        </p:txBody>
      </p:sp>
      <p:sp>
        <p:nvSpPr>
          <p:cNvPr id="6" name="Segnaposto piè di pagina 5">
            <a:extLst>
              <a:ext uri="{FF2B5EF4-FFF2-40B4-BE49-F238E27FC236}">
                <a16:creationId xmlns:a16="http://schemas.microsoft.com/office/drawing/2014/main" id="{FA83308B-E198-8975-CB83-7335382D76DB}"/>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326A728C-B037-A069-3A0E-97C92224BD54}"/>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14512097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10D87C2-0E1F-BD53-CCB9-BD138FD624D6}"/>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214D2FC9-DFB0-7E62-F037-1E946D57B6A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1DDAEA0F-4F3A-1628-3412-41F4AD983E96}"/>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C710BD20-DFA1-410A-9EA2-9523A18E4BB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571B4435-7C62-260B-E41B-945A86754391}"/>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F18794A6-38A7-4295-EE0D-CB1660E0CE7A}"/>
              </a:ext>
            </a:extLst>
          </p:cNvPr>
          <p:cNvSpPr>
            <a:spLocks noGrp="1"/>
          </p:cNvSpPr>
          <p:nvPr>
            <p:ph type="dt" sz="half" idx="10"/>
          </p:nvPr>
        </p:nvSpPr>
        <p:spPr/>
        <p:txBody>
          <a:bodyPr/>
          <a:lstStyle/>
          <a:p>
            <a:fld id="{BE8ADBE8-EE20-4BD6-B785-91B9D8CF0220}" type="datetimeFigureOut">
              <a:rPr lang="it-IT" smtClean="0"/>
              <a:t>07/05/2025</a:t>
            </a:fld>
            <a:endParaRPr lang="it-IT"/>
          </a:p>
        </p:txBody>
      </p:sp>
      <p:sp>
        <p:nvSpPr>
          <p:cNvPr id="8" name="Segnaposto piè di pagina 7">
            <a:extLst>
              <a:ext uri="{FF2B5EF4-FFF2-40B4-BE49-F238E27FC236}">
                <a16:creationId xmlns:a16="http://schemas.microsoft.com/office/drawing/2014/main" id="{A79E216C-A78D-7879-0BFC-EC45E040059C}"/>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58167E0C-9999-C2F9-2A49-450767744CEA}"/>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26187888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66A7D7C-2DBD-846D-B0E1-E12428D6E233}"/>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06EE4A3A-3B68-D15C-A450-E936D6E15982}"/>
              </a:ext>
            </a:extLst>
          </p:cNvPr>
          <p:cNvSpPr>
            <a:spLocks noGrp="1"/>
          </p:cNvSpPr>
          <p:nvPr>
            <p:ph type="dt" sz="half" idx="10"/>
          </p:nvPr>
        </p:nvSpPr>
        <p:spPr/>
        <p:txBody>
          <a:bodyPr/>
          <a:lstStyle/>
          <a:p>
            <a:fld id="{BE8ADBE8-EE20-4BD6-B785-91B9D8CF0220}" type="datetimeFigureOut">
              <a:rPr lang="it-IT" smtClean="0"/>
              <a:t>07/05/2025</a:t>
            </a:fld>
            <a:endParaRPr lang="it-IT"/>
          </a:p>
        </p:txBody>
      </p:sp>
      <p:sp>
        <p:nvSpPr>
          <p:cNvPr id="4" name="Segnaposto piè di pagina 3">
            <a:extLst>
              <a:ext uri="{FF2B5EF4-FFF2-40B4-BE49-F238E27FC236}">
                <a16:creationId xmlns:a16="http://schemas.microsoft.com/office/drawing/2014/main" id="{60F52437-A655-2B40-EDC5-C25321486AF1}"/>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8D279C3C-4FB1-B7A1-6562-FAB0860A6157}"/>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30697958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DDDB6365-22D4-D2F3-66C0-3DEE88BA1C1C}"/>
              </a:ext>
            </a:extLst>
          </p:cNvPr>
          <p:cNvSpPr>
            <a:spLocks noGrp="1"/>
          </p:cNvSpPr>
          <p:nvPr>
            <p:ph type="dt" sz="half" idx="10"/>
          </p:nvPr>
        </p:nvSpPr>
        <p:spPr/>
        <p:txBody>
          <a:bodyPr/>
          <a:lstStyle/>
          <a:p>
            <a:fld id="{BE8ADBE8-EE20-4BD6-B785-91B9D8CF0220}" type="datetimeFigureOut">
              <a:rPr lang="it-IT" smtClean="0"/>
              <a:t>07/05/2025</a:t>
            </a:fld>
            <a:endParaRPr lang="it-IT"/>
          </a:p>
        </p:txBody>
      </p:sp>
      <p:sp>
        <p:nvSpPr>
          <p:cNvPr id="3" name="Segnaposto piè di pagina 2">
            <a:extLst>
              <a:ext uri="{FF2B5EF4-FFF2-40B4-BE49-F238E27FC236}">
                <a16:creationId xmlns:a16="http://schemas.microsoft.com/office/drawing/2014/main" id="{CFFE36D6-F1A3-F668-902D-A20B102D0847}"/>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5452A596-8329-A366-FCE2-D544400F5461}"/>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41991475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3CF8F64-E96E-371F-DB90-A444005F5FD6}"/>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228F46DF-E4C9-7903-FE37-23716CD3E5B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CAA16B0E-F6E3-D0CD-7F5F-A96B99C9D07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DAF5DC4C-AAAE-60C4-3AFF-80188AEFC8D3}"/>
              </a:ext>
            </a:extLst>
          </p:cNvPr>
          <p:cNvSpPr>
            <a:spLocks noGrp="1"/>
          </p:cNvSpPr>
          <p:nvPr>
            <p:ph type="dt" sz="half" idx="10"/>
          </p:nvPr>
        </p:nvSpPr>
        <p:spPr/>
        <p:txBody>
          <a:bodyPr/>
          <a:lstStyle/>
          <a:p>
            <a:fld id="{BE8ADBE8-EE20-4BD6-B785-91B9D8CF0220}" type="datetimeFigureOut">
              <a:rPr lang="it-IT" smtClean="0"/>
              <a:t>07/05/2025</a:t>
            </a:fld>
            <a:endParaRPr lang="it-IT"/>
          </a:p>
        </p:txBody>
      </p:sp>
      <p:sp>
        <p:nvSpPr>
          <p:cNvPr id="6" name="Segnaposto piè di pagina 5">
            <a:extLst>
              <a:ext uri="{FF2B5EF4-FFF2-40B4-BE49-F238E27FC236}">
                <a16:creationId xmlns:a16="http://schemas.microsoft.com/office/drawing/2014/main" id="{A75C52CA-4296-3AE4-051D-87F5AF86BDA5}"/>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7CE521A7-49EB-2C4A-8843-BB17F4BFAFFF}"/>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33092800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7C99608-F97F-14D8-19A0-4DE4D75F8D27}"/>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C7DCA0F4-EC79-0B9F-9977-FD806142E71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4C6E3B0A-F0E1-67E1-34CC-47D9F9CCCF5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DE1D1291-97BC-6663-ECC4-2008C912DF64}"/>
              </a:ext>
            </a:extLst>
          </p:cNvPr>
          <p:cNvSpPr>
            <a:spLocks noGrp="1"/>
          </p:cNvSpPr>
          <p:nvPr>
            <p:ph type="dt" sz="half" idx="10"/>
          </p:nvPr>
        </p:nvSpPr>
        <p:spPr/>
        <p:txBody>
          <a:bodyPr/>
          <a:lstStyle/>
          <a:p>
            <a:fld id="{BE8ADBE8-EE20-4BD6-B785-91B9D8CF0220}" type="datetimeFigureOut">
              <a:rPr lang="it-IT" smtClean="0"/>
              <a:t>07/05/2025</a:t>
            </a:fld>
            <a:endParaRPr lang="it-IT"/>
          </a:p>
        </p:txBody>
      </p:sp>
      <p:sp>
        <p:nvSpPr>
          <p:cNvPr id="6" name="Segnaposto piè di pagina 5">
            <a:extLst>
              <a:ext uri="{FF2B5EF4-FFF2-40B4-BE49-F238E27FC236}">
                <a16:creationId xmlns:a16="http://schemas.microsoft.com/office/drawing/2014/main" id="{0F970FF3-684A-9F05-C719-3445C4269FC3}"/>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1517B07A-18CE-DCE2-B807-7E39C5D6209F}"/>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24861383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57C674AF-A3E5-14FE-EB6A-E0CFB9A4961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608127B1-E6C6-4FF9-6A4D-DCB94E85F74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FE0CA332-7B57-F284-849E-D181E975D51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E8ADBE8-EE20-4BD6-B785-91B9D8CF0220}" type="datetimeFigureOut">
              <a:rPr lang="it-IT" smtClean="0"/>
              <a:t>07/05/2025</a:t>
            </a:fld>
            <a:endParaRPr lang="it-IT"/>
          </a:p>
        </p:txBody>
      </p:sp>
      <p:sp>
        <p:nvSpPr>
          <p:cNvPr id="5" name="Segnaposto piè di pagina 4">
            <a:extLst>
              <a:ext uri="{FF2B5EF4-FFF2-40B4-BE49-F238E27FC236}">
                <a16:creationId xmlns:a16="http://schemas.microsoft.com/office/drawing/2014/main" id="{E281C741-A174-DDF9-462F-377E592471B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it-IT"/>
          </a:p>
        </p:txBody>
      </p:sp>
      <p:sp>
        <p:nvSpPr>
          <p:cNvPr id="6" name="Segnaposto numero diapositiva 5">
            <a:extLst>
              <a:ext uri="{FF2B5EF4-FFF2-40B4-BE49-F238E27FC236}">
                <a16:creationId xmlns:a16="http://schemas.microsoft.com/office/drawing/2014/main" id="{C17BCF61-E086-A50E-0AD7-B03BF92EBF2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7323853-683D-417F-A65F-7E91AA7AD877}" type="slidenum">
              <a:rPr lang="it-IT" smtClean="0"/>
              <a:t>‹N›</a:t>
            </a:fld>
            <a:endParaRPr lang="it-IT"/>
          </a:p>
        </p:txBody>
      </p:sp>
    </p:spTree>
    <p:extLst>
      <p:ext uri="{BB962C8B-B14F-4D97-AF65-F5344CB8AC3E}">
        <p14:creationId xmlns:p14="http://schemas.microsoft.com/office/powerpoint/2010/main" val="321781538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A89F799C-EB81-54BC-6DDD-B95D711B066F}"/>
              </a:ext>
            </a:extLst>
          </p:cNvPr>
          <p:cNvSpPr>
            <a:spLocks noGrp="1"/>
          </p:cNvSpPr>
          <p:nvPr>
            <p:ph idx="1"/>
          </p:nvPr>
        </p:nvSpPr>
        <p:spPr>
          <a:xfrm>
            <a:off x="838200" y="760491"/>
            <a:ext cx="10515600" cy="5416472"/>
          </a:xfrm>
        </p:spPr>
        <p:txBody>
          <a:bodyPr>
            <a:normAutofit fontScale="92500" lnSpcReduction="10000"/>
          </a:bodyPr>
          <a:lstStyle/>
          <a:p>
            <a:pPr algn="just"/>
            <a:r>
              <a:rPr lang="it-IT" dirty="0"/>
              <a:t>Nella seconda metà degli anni Venti si avvia una fase protezionistica, in particolare tramite dazi sui cereali, con l’obiettivo di sviluppare e modernizzare la produzione agricola italiana («battaglia del grano»)</a:t>
            </a:r>
          </a:p>
          <a:p>
            <a:pPr algn="just"/>
            <a:r>
              <a:rPr lang="it-IT" dirty="0"/>
              <a:t>Sempre in ambito agricolo, è lanciata la «bonifica integrale»: piano di bonifiche di terre paludose e malariche in Italia centro-meridionale allo scopo di renderle coltivabili</a:t>
            </a:r>
          </a:p>
          <a:p>
            <a:pPr algn="just"/>
            <a:r>
              <a:rPr lang="it-IT" dirty="0"/>
              <a:t>L’11 febbraio 1929 sottoscrizione dei Patti Lateranensi, con cui lo Stato italiano e la Chiesa cattolica si riconoscono reciprocamente dopo l’occupazione di Roma nel 1870</a:t>
            </a:r>
          </a:p>
          <a:p>
            <a:pPr algn="just"/>
            <a:r>
              <a:rPr lang="it-IT" dirty="0"/>
              <a:t>Il Concordato prevede una serie di concessioni dello Stato nei confronti della Chiesa cattolica: dal valore civile del matrimonio religioso, all’insegnamento obbligatorio della dottrina cattolica a scuola, al riconoscimento dell’Azione cattolica, unica organizzazione non fascista autorizzata dal regime</a:t>
            </a:r>
          </a:p>
          <a:p>
            <a:endParaRPr lang="it-IT" dirty="0"/>
          </a:p>
          <a:p>
            <a:endParaRPr lang="it-IT" dirty="0"/>
          </a:p>
        </p:txBody>
      </p:sp>
    </p:spTree>
    <p:extLst>
      <p:ext uri="{BB962C8B-B14F-4D97-AF65-F5344CB8AC3E}">
        <p14:creationId xmlns:p14="http://schemas.microsoft.com/office/powerpoint/2010/main" val="3513995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837A02D-DEB1-E867-EBDC-080BD01F0956}"/>
              </a:ext>
            </a:extLst>
          </p:cNvPr>
          <p:cNvSpPr>
            <a:spLocks noGrp="1"/>
          </p:cNvSpPr>
          <p:nvPr>
            <p:ph idx="1"/>
          </p:nvPr>
        </p:nvSpPr>
        <p:spPr>
          <a:xfrm>
            <a:off x="838200" y="749508"/>
            <a:ext cx="10515600" cy="5427455"/>
          </a:xfrm>
        </p:spPr>
        <p:txBody>
          <a:bodyPr/>
          <a:lstStyle/>
          <a:p>
            <a:pPr algn="just"/>
            <a:r>
              <a:rPr lang="it-IT" dirty="0"/>
              <a:t>Per quanto riguarda le realtà del mondo islamico, la fine dell’Impero ottomano e l’abolizione del califfato ha fatto venir meno un punto di riferimento importante per i musulmani a livello mondiale</a:t>
            </a:r>
          </a:p>
          <a:p>
            <a:pPr algn="just"/>
            <a:r>
              <a:rPr lang="it-IT" dirty="0"/>
              <a:t>I territori islamici sono quindi dominati in buona parte da potenze occidentali: la Francia nel Maghreb, l’Italia in Libia, il Regno Unito in Egitto, Francia e Regno Unito in Medio Oriente, i musulmani indiani dal Regno Unito e l’Indonesia dall’Olanda</a:t>
            </a:r>
          </a:p>
          <a:p>
            <a:pPr algn="just"/>
            <a:r>
              <a:rPr lang="it-IT" dirty="0"/>
              <a:t>Restano tre grandi stati indipendenti musulmani: Turchia, Arabia Saudita e Persia</a:t>
            </a:r>
          </a:p>
          <a:p>
            <a:pPr algn="just"/>
            <a:r>
              <a:rPr lang="it-IT" dirty="0"/>
              <a:t>La Repubblica turca, nata nel 1923, ha al suo vertice il presidente Mustafà Kemal</a:t>
            </a:r>
          </a:p>
        </p:txBody>
      </p:sp>
    </p:spTree>
    <p:extLst>
      <p:ext uri="{BB962C8B-B14F-4D97-AF65-F5344CB8AC3E}">
        <p14:creationId xmlns:p14="http://schemas.microsoft.com/office/powerpoint/2010/main" val="29682450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2B091308-1654-82B5-B0F8-692BC76B671E}"/>
              </a:ext>
            </a:extLst>
          </p:cNvPr>
          <p:cNvSpPr>
            <a:spLocks noGrp="1"/>
          </p:cNvSpPr>
          <p:nvPr>
            <p:ph idx="1"/>
          </p:nvPr>
        </p:nvSpPr>
        <p:spPr>
          <a:xfrm>
            <a:off x="838200" y="642796"/>
            <a:ext cx="10515600" cy="5534167"/>
          </a:xfrm>
        </p:spPr>
        <p:txBody>
          <a:bodyPr/>
          <a:lstStyle/>
          <a:p>
            <a:pPr algn="just"/>
            <a:r>
              <a:rPr lang="it-IT" dirty="0"/>
              <a:t>La Turchia diventa un sistema autoritario, con un parlamento dominato da un unico partito (il Partito repubblicano del popolo)</a:t>
            </a:r>
          </a:p>
          <a:p>
            <a:pPr algn="just"/>
            <a:r>
              <a:rPr lang="it-IT" dirty="0"/>
              <a:t>Culto della personalità di Kemal, sull’esempio dell’Italia fascista e della Russia comunista, che si fa chiamare Atatürk (padre dei turchi) e che può contare sull’appoggio dell’esercito</a:t>
            </a:r>
          </a:p>
          <a:p>
            <a:pPr algn="just"/>
            <a:r>
              <a:rPr lang="it-IT" dirty="0"/>
              <a:t>Politica di laicizzazione e modernizzazione: ridimensionamento del ruolo dell’Islam, occidentalizzazione dei costumi, sostituzione dell’alfabeto arabo con quello latino</a:t>
            </a:r>
          </a:p>
          <a:p>
            <a:pPr algn="just"/>
            <a:r>
              <a:rPr lang="it-IT" dirty="0"/>
              <a:t>Viene poi varata una legislazione che prevedeva la parificazione giuridica della donna: abolizione della poligamia, diritto al divorzio, diritto di voto</a:t>
            </a:r>
          </a:p>
        </p:txBody>
      </p:sp>
    </p:spTree>
    <p:extLst>
      <p:ext uri="{BB962C8B-B14F-4D97-AF65-F5344CB8AC3E}">
        <p14:creationId xmlns:p14="http://schemas.microsoft.com/office/powerpoint/2010/main" val="39696568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5C36A8AB-9DA0-B07A-CB72-01FA202873AB}"/>
              </a:ext>
            </a:extLst>
          </p:cNvPr>
          <p:cNvSpPr>
            <a:spLocks noGrp="1"/>
          </p:cNvSpPr>
          <p:nvPr>
            <p:ph idx="1"/>
          </p:nvPr>
        </p:nvSpPr>
        <p:spPr>
          <a:xfrm>
            <a:off x="838200" y="787651"/>
            <a:ext cx="10515600" cy="5389312"/>
          </a:xfrm>
        </p:spPr>
        <p:txBody>
          <a:bodyPr/>
          <a:lstStyle/>
          <a:p>
            <a:pPr algn="just"/>
            <a:r>
              <a:rPr lang="it-IT" dirty="0"/>
              <a:t>Opposizione da parte del movimento indipendentista curdo e dura repressione turca</a:t>
            </a:r>
          </a:p>
          <a:p>
            <a:pPr algn="just"/>
            <a:r>
              <a:rPr lang="it-IT" dirty="0"/>
              <a:t>In Persia, il potere viene conquistato da Reza Kahn della dinastia Pahlavi, nuovo shah, che nel 1935 muta il nome della Persia in Iran e instaura un sistema autoritario con l’appoggio dell’esercito</a:t>
            </a:r>
          </a:p>
          <a:p>
            <a:pPr algn="just"/>
            <a:r>
              <a:rPr lang="it-IT" dirty="0"/>
              <a:t>Reza Kahn si ispira al modello della Turchia di Mustafa Kemal: modernizzazione, laicizzazione e limitazione del potere dell’Islam sciita, occidentalizzazione dei costumi</a:t>
            </a:r>
          </a:p>
          <a:p>
            <a:pPr algn="just"/>
            <a:r>
              <a:rPr lang="it-IT" dirty="0"/>
              <a:t>L’economia iraniana è nelle mani delle grandi compagnie occidentali, in particolare britanniche</a:t>
            </a:r>
          </a:p>
          <a:p>
            <a:pPr algn="just"/>
            <a:r>
              <a:rPr lang="it-IT" dirty="0"/>
              <a:t>In Arabia Saudita permane invece un sistema autoritario a base religiosa molto arretrato</a:t>
            </a:r>
          </a:p>
          <a:p>
            <a:endParaRPr lang="it-IT" dirty="0"/>
          </a:p>
          <a:p>
            <a:endParaRPr lang="it-IT" dirty="0"/>
          </a:p>
        </p:txBody>
      </p:sp>
    </p:spTree>
    <p:extLst>
      <p:ext uri="{BB962C8B-B14F-4D97-AF65-F5344CB8AC3E}">
        <p14:creationId xmlns:p14="http://schemas.microsoft.com/office/powerpoint/2010/main" val="38565937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B3CE450-569A-27AB-0729-2C9FEE22C69F}"/>
              </a:ext>
            </a:extLst>
          </p:cNvPr>
          <p:cNvSpPr>
            <a:spLocks noGrp="1"/>
          </p:cNvSpPr>
          <p:nvPr>
            <p:ph type="title"/>
          </p:nvPr>
        </p:nvSpPr>
        <p:spPr>
          <a:xfrm>
            <a:off x="838200" y="365126"/>
            <a:ext cx="10515600" cy="567382"/>
          </a:xfrm>
        </p:spPr>
        <p:txBody>
          <a:bodyPr>
            <a:normAutofit/>
          </a:bodyPr>
          <a:lstStyle/>
          <a:p>
            <a:pPr algn="ctr"/>
            <a:r>
              <a:rPr lang="it-IT" sz="2400" dirty="0"/>
              <a:t>Islam e colonialismo europeo fra le due guerre mondiali</a:t>
            </a:r>
          </a:p>
        </p:txBody>
      </p:sp>
      <p:pic>
        <p:nvPicPr>
          <p:cNvPr id="2050" name="Picture 2" descr="The Middle East in 1939, by Philippe Rekacewicz (Le Monde diplomatique -  English edition, August 1992)">
            <a:extLst>
              <a:ext uri="{FF2B5EF4-FFF2-40B4-BE49-F238E27FC236}">
                <a16:creationId xmlns:a16="http://schemas.microsoft.com/office/drawing/2014/main" id="{B5413E6B-5817-5027-A4A5-A1B0782A980F}"/>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315780" y="932508"/>
            <a:ext cx="7560439" cy="524445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477041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7F3133F0-873A-314F-DB45-9AE7C79460F9}"/>
              </a:ext>
            </a:extLst>
          </p:cNvPr>
          <p:cNvSpPr>
            <a:spLocks noGrp="1"/>
          </p:cNvSpPr>
          <p:nvPr>
            <p:ph idx="1"/>
          </p:nvPr>
        </p:nvSpPr>
        <p:spPr>
          <a:xfrm>
            <a:off x="838200" y="697117"/>
            <a:ext cx="10515600" cy="5479846"/>
          </a:xfrm>
        </p:spPr>
        <p:txBody>
          <a:bodyPr>
            <a:normAutofit lnSpcReduction="10000"/>
          </a:bodyPr>
          <a:lstStyle/>
          <a:p>
            <a:pPr algn="just"/>
            <a:r>
              <a:rPr lang="it-IT" dirty="0"/>
              <a:t>Il generale risentimento antioccidentale che si diffonde nel mondo islamico vede lo sviluppo di un nazionalismo che spesso si colora di radicalismo islamico</a:t>
            </a:r>
          </a:p>
          <a:p>
            <a:pPr algn="just"/>
            <a:r>
              <a:rPr lang="it-IT" dirty="0"/>
              <a:t>Diffusione del movimento della Fratellanza musulmana, che si basa sulla condanna delle idee occidentali, della laicità ma anche della corruzione morale e dell’imperialismo economico occidentale</a:t>
            </a:r>
          </a:p>
          <a:p>
            <a:pPr algn="just"/>
            <a:r>
              <a:rPr lang="it-IT" dirty="0"/>
              <a:t>Idea di costruire uno Stato islamico</a:t>
            </a:r>
          </a:p>
          <a:p>
            <a:pPr algn="just"/>
            <a:r>
              <a:rPr lang="it-IT" dirty="0"/>
              <a:t>Dopo la guerra, l’emigrazione ebraica in Palestina (sotto amministrazione britannica), incoraggiata dalla dichiarazione Balfour del 1917, prosegue e aumenta di intensità</a:t>
            </a:r>
          </a:p>
          <a:p>
            <a:pPr algn="just"/>
            <a:r>
              <a:rPr lang="it-IT" dirty="0"/>
              <a:t>Gli ebrei si dotano di una formazione di tipo paramilitare (</a:t>
            </a:r>
            <a:r>
              <a:rPr lang="it-IT" dirty="0" err="1"/>
              <a:t>Haganah</a:t>
            </a:r>
            <a:r>
              <a:rPr lang="it-IT" dirty="0"/>
              <a:t>) in funzione di difesa contro gli arabi</a:t>
            </a:r>
          </a:p>
          <a:p>
            <a:endParaRPr lang="it-IT" dirty="0"/>
          </a:p>
        </p:txBody>
      </p:sp>
    </p:spTree>
    <p:extLst>
      <p:ext uri="{BB962C8B-B14F-4D97-AF65-F5344CB8AC3E}">
        <p14:creationId xmlns:p14="http://schemas.microsoft.com/office/powerpoint/2010/main" val="14056559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0E4D377F-4400-58B1-5FAE-D5BEBAB8825F}"/>
              </a:ext>
            </a:extLst>
          </p:cNvPr>
          <p:cNvSpPr>
            <a:spLocks noGrp="1"/>
          </p:cNvSpPr>
          <p:nvPr>
            <p:ph idx="1"/>
          </p:nvPr>
        </p:nvSpPr>
        <p:spPr>
          <a:xfrm>
            <a:off x="838200" y="669956"/>
            <a:ext cx="10515600" cy="5507007"/>
          </a:xfrm>
        </p:spPr>
        <p:txBody>
          <a:bodyPr>
            <a:normAutofit lnSpcReduction="10000"/>
          </a:bodyPr>
          <a:lstStyle/>
          <a:p>
            <a:pPr algn="just"/>
            <a:r>
              <a:rPr lang="it-IT" dirty="0"/>
              <a:t>Gli arabo-palestinesi portano avanti una opposizione antibritannica ed antisionista, che ha due anime: nazionalista e religiosa</a:t>
            </a:r>
          </a:p>
          <a:p>
            <a:pPr algn="just"/>
            <a:r>
              <a:rPr lang="it-IT" dirty="0"/>
              <a:t>Negli anni Trenta lo sceicco al-Qassam unisce queste due anime con la fondazione dell’Associazione dei giovani musulmani</a:t>
            </a:r>
          </a:p>
          <a:p>
            <a:pPr algn="just"/>
            <a:r>
              <a:rPr lang="it-IT" dirty="0"/>
              <a:t>Rivolta arabo-palestinese (1936-38), repressa dal Regno Unito</a:t>
            </a:r>
          </a:p>
          <a:p>
            <a:pPr algn="just"/>
            <a:r>
              <a:rPr lang="it-IT" dirty="0"/>
              <a:t>Conseguenza: amministrazione militare britannica della Palestina e limitazione dei flussi di immigrazione degli ebrei</a:t>
            </a:r>
          </a:p>
          <a:p>
            <a:pPr algn="just"/>
            <a:r>
              <a:rPr lang="it-IT" dirty="0"/>
              <a:t>In Sudafrica si afferma un sistema razzista, che vede dominare i bianchi afrikaans (discendenti dei boeri) e gli inglesi, con i neri in una posizione subordinata</a:t>
            </a:r>
          </a:p>
          <a:p>
            <a:pPr algn="just"/>
            <a:r>
              <a:rPr lang="it-IT" dirty="0"/>
              <a:t>A rappresentare gli interessi dei neri c’è l’</a:t>
            </a:r>
            <a:r>
              <a:rPr lang="it-IT" dirty="0" err="1"/>
              <a:t>African</a:t>
            </a:r>
            <a:r>
              <a:rPr lang="it-IT" dirty="0"/>
              <a:t> National Congress, organizzazione nata nel 1912</a:t>
            </a:r>
          </a:p>
        </p:txBody>
      </p:sp>
    </p:spTree>
    <p:extLst>
      <p:ext uri="{BB962C8B-B14F-4D97-AF65-F5344CB8AC3E}">
        <p14:creationId xmlns:p14="http://schemas.microsoft.com/office/powerpoint/2010/main" val="31444781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CFB830D6-A556-E0AE-61C6-D90F74E37D51}"/>
              </a:ext>
            </a:extLst>
          </p:cNvPr>
          <p:cNvSpPr>
            <a:spLocks noGrp="1"/>
          </p:cNvSpPr>
          <p:nvPr>
            <p:ph idx="1"/>
          </p:nvPr>
        </p:nvSpPr>
        <p:spPr>
          <a:xfrm>
            <a:off x="838200" y="669956"/>
            <a:ext cx="10515600" cy="5507007"/>
          </a:xfrm>
        </p:spPr>
        <p:txBody>
          <a:bodyPr/>
          <a:lstStyle/>
          <a:p>
            <a:pPr algn="just"/>
            <a:r>
              <a:rPr lang="it-IT" dirty="0"/>
              <a:t>In America latina si impone dopo la guerra l’egemonia economica statunitense con una marginalizzazione della presenza britannica</a:t>
            </a:r>
          </a:p>
          <a:p>
            <a:pPr algn="just"/>
            <a:r>
              <a:rPr lang="it-IT" dirty="0"/>
              <a:t>Le grandi società statunitensi controllano in regime di autentico monopolio interi rami economici nell’ambito agricolo e minerario nei paesi dell’America centro-meridionale</a:t>
            </a:r>
          </a:p>
          <a:p>
            <a:pPr algn="just"/>
            <a:r>
              <a:rPr lang="it-IT" dirty="0"/>
              <a:t>Gli USA controllano militarmente ma soprattutto diplomaticamente e finanziariamente i governi di questi paesi allo scopo di tutelare gli interessi delle grandi società statunitensi</a:t>
            </a:r>
          </a:p>
          <a:p>
            <a:pPr algn="just"/>
            <a:r>
              <a:rPr lang="it-IT" dirty="0"/>
              <a:t>Sempre più spesso dagli anni Trenta gli USA appoggiano direttamente dittature militari, capaci di impedire tentativi rivoluzionari antiamericani</a:t>
            </a:r>
          </a:p>
          <a:p>
            <a:endParaRPr lang="it-IT" dirty="0"/>
          </a:p>
        </p:txBody>
      </p:sp>
    </p:spTree>
    <p:extLst>
      <p:ext uri="{BB962C8B-B14F-4D97-AF65-F5344CB8AC3E}">
        <p14:creationId xmlns:p14="http://schemas.microsoft.com/office/powerpoint/2010/main" val="16509340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B6C845A3-19F8-A16F-CA54-F0CDE0A574BA}"/>
              </a:ext>
            </a:extLst>
          </p:cNvPr>
          <p:cNvSpPr>
            <a:spLocks noGrp="1"/>
          </p:cNvSpPr>
          <p:nvPr>
            <p:ph idx="1"/>
          </p:nvPr>
        </p:nvSpPr>
        <p:spPr>
          <a:xfrm>
            <a:off x="838200" y="796705"/>
            <a:ext cx="10515600" cy="5380258"/>
          </a:xfrm>
        </p:spPr>
        <p:txBody>
          <a:bodyPr/>
          <a:lstStyle/>
          <a:p>
            <a:pPr algn="just"/>
            <a:r>
              <a:rPr lang="it-IT" dirty="0"/>
              <a:t>In Messico fasi rivoluzionarie si alternano a dittature militari</a:t>
            </a:r>
          </a:p>
          <a:p>
            <a:pPr algn="just"/>
            <a:r>
              <a:rPr lang="it-IT" dirty="0"/>
              <a:t>Sotto la presidenza di Lazaro Cárdenas (1934-40), si afferma una fase democratico-progressista: riforma agraria, nazionalizzazione dell’industria petrolifera, avversata da USA e Regno Unito, che difendono gli interessi delle proprie grandi società petrolifere Standard Oil e Royal Dutch Shell</a:t>
            </a:r>
          </a:p>
          <a:p>
            <a:pPr algn="just"/>
            <a:r>
              <a:rPr lang="it-IT" dirty="0"/>
              <a:t>Anche in Argentina, fasi parlamentari si alternano con dittature</a:t>
            </a:r>
          </a:p>
          <a:p>
            <a:pPr algn="just"/>
            <a:r>
              <a:rPr lang="it-IT" dirty="0"/>
              <a:t>Nel 1943 si afferma un governo militare nazionalista e ostile agli USA, guidato dal generale Pedro </a:t>
            </a:r>
            <a:r>
              <a:rPr lang="it-IT" dirty="0" err="1"/>
              <a:t>Ramírez</a:t>
            </a:r>
            <a:r>
              <a:rPr lang="it-IT" dirty="0"/>
              <a:t>, il cui ministro del Lavoro è il colonnello Juan Domingo Perón, che porterà avanti una politica favorevole alla classe operaia in collaborazione con i sindacati</a:t>
            </a:r>
          </a:p>
          <a:p>
            <a:pPr marL="0" indent="0">
              <a:buNone/>
            </a:pPr>
            <a:endParaRPr lang="it-IT" dirty="0"/>
          </a:p>
        </p:txBody>
      </p:sp>
    </p:spTree>
    <p:extLst>
      <p:ext uri="{BB962C8B-B14F-4D97-AF65-F5344CB8AC3E}">
        <p14:creationId xmlns:p14="http://schemas.microsoft.com/office/powerpoint/2010/main" val="11334979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8E09BFA-1AED-B608-35C6-CF83AB5BD365}"/>
              </a:ext>
            </a:extLst>
          </p:cNvPr>
          <p:cNvSpPr>
            <a:spLocks noGrp="1"/>
          </p:cNvSpPr>
          <p:nvPr>
            <p:ph type="title"/>
          </p:nvPr>
        </p:nvSpPr>
        <p:spPr/>
        <p:txBody>
          <a:bodyPr/>
          <a:lstStyle/>
          <a:p>
            <a:r>
              <a:rPr lang="it-IT" dirty="0"/>
              <a:t>Crisi economica e democrazie occidentali</a:t>
            </a:r>
          </a:p>
        </p:txBody>
      </p:sp>
      <p:sp>
        <p:nvSpPr>
          <p:cNvPr id="3" name="Segnaposto contenuto 2">
            <a:extLst>
              <a:ext uri="{FF2B5EF4-FFF2-40B4-BE49-F238E27FC236}">
                <a16:creationId xmlns:a16="http://schemas.microsoft.com/office/drawing/2014/main" id="{F54D1A4C-A5D5-BFDB-7E93-104D1A7A778C}"/>
              </a:ext>
            </a:extLst>
          </p:cNvPr>
          <p:cNvSpPr>
            <a:spLocks noGrp="1"/>
          </p:cNvSpPr>
          <p:nvPr>
            <p:ph idx="1"/>
          </p:nvPr>
        </p:nvSpPr>
        <p:spPr/>
        <p:txBody>
          <a:bodyPr>
            <a:normAutofit fontScale="92500" lnSpcReduction="10000"/>
          </a:bodyPr>
          <a:lstStyle/>
          <a:p>
            <a:pPr algn="just"/>
            <a:r>
              <a:rPr lang="it-IT" dirty="0"/>
              <a:t>Gli anni Venti negli USA sono caratterizzati da una grande crescita economica</a:t>
            </a:r>
          </a:p>
          <a:p>
            <a:pPr algn="just"/>
            <a:r>
              <a:rPr lang="it-IT" dirty="0"/>
              <a:t>Causa principale: espansione del mercato dei beni di consumo durevoli (automobili, elettrodomestici), sostenuta dal pagamento rateale e da prestiti bancari</a:t>
            </a:r>
          </a:p>
          <a:p>
            <a:pPr algn="just"/>
            <a:r>
              <a:rPr lang="it-IT" dirty="0"/>
              <a:t>Progressiva saturazione del mercato, che colpisce anche l’indotto</a:t>
            </a:r>
          </a:p>
          <a:p>
            <a:pPr algn="just"/>
            <a:r>
              <a:rPr lang="it-IT" dirty="0"/>
              <a:t>Divaricazione fra saturazione del mercato e euforia del mercato borsistico</a:t>
            </a:r>
          </a:p>
          <a:p>
            <a:pPr algn="just"/>
            <a:r>
              <a:rPr lang="it-IT" dirty="0"/>
              <a:t>A fine ottobre del 1929 la «bolla speculativa» esplode e inizia un trend accelerato di vendite azionarie che porta ad un crollo del valore delle azioni stesse (29 ottobre 1929, «martedì nero» di Wall Street)</a:t>
            </a:r>
          </a:p>
        </p:txBody>
      </p:sp>
    </p:spTree>
    <p:extLst>
      <p:ext uri="{BB962C8B-B14F-4D97-AF65-F5344CB8AC3E}">
        <p14:creationId xmlns:p14="http://schemas.microsoft.com/office/powerpoint/2010/main" val="5499389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4C7E7288-B43B-3E50-59C6-2BB0BACC414E}"/>
              </a:ext>
            </a:extLst>
          </p:cNvPr>
          <p:cNvSpPr>
            <a:spLocks noGrp="1"/>
          </p:cNvSpPr>
          <p:nvPr>
            <p:ph idx="1"/>
          </p:nvPr>
        </p:nvSpPr>
        <p:spPr>
          <a:xfrm>
            <a:off x="838200" y="778598"/>
            <a:ext cx="10515600" cy="5398365"/>
          </a:xfrm>
        </p:spPr>
        <p:txBody>
          <a:bodyPr>
            <a:normAutofit lnSpcReduction="10000"/>
          </a:bodyPr>
          <a:lstStyle/>
          <a:p>
            <a:pPr algn="just"/>
            <a:r>
              <a:rPr lang="it-IT" dirty="0"/>
              <a:t>Rafforzamento del consenso delle masse intorno al regime e voto plebiscitario a favore del fascismo nelle elezioni del 1929, tenute però con la nuova legge elettorale che prevede un’unica lista fascista</a:t>
            </a:r>
          </a:p>
          <a:p>
            <a:pPr algn="just"/>
            <a:r>
              <a:rPr lang="it-IT" dirty="0"/>
              <a:t>Il regime fascista si rafforza anche tramite una serie di miti e di rituali, che si basano sull’idea per cui soltanto il fascismo rappresenta la nazione, mentre tutti gli altri partiti politici sono forze ostili alla nazione</a:t>
            </a:r>
          </a:p>
          <a:p>
            <a:pPr algn="just"/>
            <a:r>
              <a:rPr lang="it-IT" dirty="0"/>
              <a:t>Idea del «partito-milizia» legata strettamente al culto della Grande guerra e dei caduti in guerra</a:t>
            </a:r>
          </a:p>
          <a:p>
            <a:pPr algn="just"/>
            <a:r>
              <a:rPr lang="it-IT" dirty="0"/>
              <a:t>Sacralizzazione della politica fascista: culto dei caduti e rito del «presente»</a:t>
            </a:r>
          </a:p>
          <a:p>
            <a:pPr algn="just"/>
            <a:r>
              <a:rPr lang="it-IT" dirty="0"/>
              <a:t>Grandi cerimonie pubbliche basate su una «comunione spirituale» fra il capo del fascismo (il «Duce») e le masse</a:t>
            </a:r>
          </a:p>
        </p:txBody>
      </p:sp>
    </p:spTree>
    <p:extLst>
      <p:ext uri="{BB962C8B-B14F-4D97-AF65-F5344CB8AC3E}">
        <p14:creationId xmlns:p14="http://schemas.microsoft.com/office/powerpoint/2010/main" val="3710639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88C0A92-295A-A982-202E-23F0DB3CFF05}"/>
              </a:ext>
            </a:extLst>
          </p:cNvPr>
          <p:cNvSpPr>
            <a:spLocks noGrp="1"/>
          </p:cNvSpPr>
          <p:nvPr>
            <p:ph type="title"/>
          </p:nvPr>
        </p:nvSpPr>
        <p:spPr/>
        <p:txBody>
          <a:bodyPr/>
          <a:lstStyle/>
          <a:p>
            <a:r>
              <a:rPr lang="it-IT" dirty="0"/>
              <a:t>La situazione extraeuropea</a:t>
            </a:r>
          </a:p>
        </p:txBody>
      </p:sp>
      <p:sp>
        <p:nvSpPr>
          <p:cNvPr id="3" name="Segnaposto contenuto 2">
            <a:extLst>
              <a:ext uri="{FF2B5EF4-FFF2-40B4-BE49-F238E27FC236}">
                <a16:creationId xmlns:a16="http://schemas.microsoft.com/office/drawing/2014/main" id="{B54CC1CE-8AA7-A536-B02D-1BCCB586385E}"/>
              </a:ext>
            </a:extLst>
          </p:cNvPr>
          <p:cNvSpPr>
            <a:spLocks noGrp="1"/>
          </p:cNvSpPr>
          <p:nvPr>
            <p:ph idx="1"/>
          </p:nvPr>
        </p:nvSpPr>
        <p:spPr/>
        <p:txBody>
          <a:bodyPr/>
          <a:lstStyle/>
          <a:p>
            <a:pPr algn="just"/>
            <a:r>
              <a:rPr lang="it-IT" dirty="0"/>
              <a:t>Soprattutto dopo la Prima guerra mondiale si sviluppano movimenti indipendentistici nelle realtà coloniali extraeuropee</a:t>
            </a:r>
          </a:p>
          <a:p>
            <a:pPr algn="just"/>
            <a:r>
              <a:rPr lang="it-IT" dirty="0"/>
              <a:t>L’esperienza della guerra da parte dei reparti coloniali delle grandi potenze e la suggestione di ideologie totalizzanti come il comunismo e il fascismo influenzano l’elaborazione teorica di leader extraeuropei</a:t>
            </a:r>
          </a:p>
          <a:p>
            <a:pPr algn="just"/>
            <a:r>
              <a:rPr lang="it-IT" dirty="0"/>
              <a:t>Le idee politiche e le ideologie occidentali vengono così utilizzate contro l’egemonia occidentale, in genere ibridandosi con modelli ideali locali</a:t>
            </a:r>
          </a:p>
        </p:txBody>
      </p:sp>
    </p:spTree>
    <p:extLst>
      <p:ext uri="{BB962C8B-B14F-4D97-AF65-F5344CB8AC3E}">
        <p14:creationId xmlns:p14="http://schemas.microsoft.com/office/powerpoint/2010/main" val="2498386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7CCB8668-FAA2-5D40-BFFB-E940FC381D0F}"/>
              </a:ext>
            </a:extLst>
          </p:cNvPr>
          <p:cNvSpPr>
            <a:spLocks noGrp="1"/>
          </p:cNvSpPr>
          <p:nvPr>
            <p:ph idx="1"/>
          </p:nvPr>
        </p:nvSpPr>
        <p:spPr>
          <a:xfrm>
            <a:off x="838200" y="706170"/>
            <a:ext cx="10515600" cy="5470793"/>
          </a:xfrm>
        </p:spPr>
        <p:txBody>
          <a:bodyPr/>
          <a:lstStyle/>
          <a:p>
            <a:pPr algn="just"/>
            <a:r>
              <a:rPr lang="it-IT" dirty="0"/>
              <a:t>La Repubblica cinese, nata nel 1911 in seguito al crollo dell’Impero, trova un suo equilibrio precario nel 1923 sotto la guida del Partito nazionalista cinese (Kuomintang) di Sun Yat-sen, con la costituzione di un governo a Canton, anche attraverso la collaborazione con il Partito comunista cinese</a:t>
            </a:r>
          </a:p>
          <a:p>
            <a:pPr algn="just"/>
            <a:r>
              <a:rPr lang="it-IT" dirty="0"/>
              <a:t>Dopo la morte di Sun Yat-sen, la guida del Kuomintang e della Repubblica cinese è presa da Chiang </a:t>
            </a:r>
            <a:r>
              <a:rPr lang="it-IT" dirty="0" err="1"/>
              <a:t>Kai-shek</a:t>
            </a:r>
            <a:r>
              <a:rPr lang="it-IT" dirty="0"/>
              <a:t>, che rafforza il regime nazionalista, sposta la capitale a Nanchino e si scontra con il sempre più forte Partito comunista cinese, guidato da Mao Tse-tung</a:t>
            </a:r>
          </a:p>
          <a:p>
            <a:pPr algn="just"/>
            <a:r>
              <a:rPr lang="it-IT" dirty="0"/>
              <a:t>Nel 1931 il Giappone occupa la Manciuria</a:t>
            </a:r>
          </a:p>
          <a:p>
            <a:pPr algn="just"/>
            <a:r>
              <a:rPr lang="it-IT" dirty="0"/>
              <a:t>Nel 1937 accordo fra Chiang </a:t>
            </a:r>
            <a:r>
              <a:rPr lang="it-IT" dirty="0" err="1"/>
              <a:t>Kai-shek</a:t>
            </a:r>
            <a:r>
              <a:rPr lang="it-IT" dirty="0"/>
              <a:t> e comunisti per la resistenza nei confronti dei giapponesi</a:t>
            </a:r>
          </a:p>
          <a:p>
            <a:endParaRPr lang="it-IT" dirty="0"/>
          </a:p>
        </p:txBody>
      </p:sp>
    </p:spTree>
    <p:extLst>
      <p:ext uri="{BB962C8B-B14F-4D97-AF65-F5344CB8AC3E}">
        <p14:creationId xmlns:p14="http://schemas.microsoft.com/office/powerpoint/2010/main" val="8762037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EEF6C77E-1D7D-50A9-CFCA-29516859AF54}"/>
              </a:ext>
            </a:extLst>
          </p:cNvPr>
          <p:cNvSpPr>
            <a:spLocks noGrp="1"/>
          </p:cNvSpPr>
          <p:nvPr>
            <p:ph idx="1"/>
          </p:nvPr>
        </p:nvSpPr>
        <p:spPr>
          <a:xfrm>
            <a:off x="838200" y="778598"/>
            <a:ext cx="10515600" cy="5398365"/>
          </a:xfrm>
        </p:spPr>
        <p:txBody>
          <a:bodyPr/>
          <a:lstStyle/>
          <a:p>
            <a:pPr algn="just"/>
            <a:r>
              <a:rPr lang="it-IT" dirty="0"/>
              <a:t>Negli anni interbellici il Giappone continua a rafforzare l’esercito</a:t>
            </a:r>
          </a:p>
          <a:p>
            <a:pPr algn="just"/>
            <a:r>
              <a:rPr lang="it-IT" dirty="0"/>
              <a:t>Conseguenza: crescita dell’industria siderurgica e meccanica e aumento del peso dei militari nelle scelte politiche dei governi</a:t>
            </a:r>
          </a:p>
          <a:p>
            <a:pPr algn="just"/>
            <a:r>
              <a:rPr lang="it-IT" dirty="0"/>
              <a:t>Il Giappone sviluppa piani di aggressione imperialistica su territori dell’Asia orientale, in particolare la Manciuria, dopo aver già occupato in precedenza Taiwan e Corea</a:t>
            </a:r>
          </a:p>
          <a:p>
            <a:pPr algn="just"/>
            <a:r>
              <a:rPr lang="it-IT" dirty="0"/>
              <a:t>Nonostante l’introduzione del suffragio universale maschile (1925), il sistema politico giapponese si caratterizza sempre più in senso autoritario e militarista, con la marginalizzazione dei partiti di opposizione democratica e socialista</a:t>
            </a:r>
          </a:p>
        </p:txBody>
      </p:sp>
    </p:spTree>
    <p:extLst>
      <p:ext uri="{BB962C8B-B14F-4D97-AF65-F5344CB8AC3E}">
        <p14:creationId xmlns:p14="http://schemas.microsoft.com/office/powerpoint/2010/main" val="1969911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02977D40-E49A-DB00-DB9D-7DFA95F42383}"/>
              </a:ext>
            </a:extLst>
          </p:cNvPr>
          <p:cNvSpPr>
            <a:spLocks noGrp="1"/>
          </p:cNvSpPr>
          <p:nvPr>
            <p:ph idx="1"/>
          </p:nvPr>
        </p:nvSpPr>
        <p:spPr>
          <a:xfrm>
            <a:off x="838200" y="839449"/>
            <a:ext cx="10515600" cy="5337514"/>
          </a:xfrm>
        </p:spPr>
        <p:txBody>
          <a:bodyPr>
            <a:normAutofit/>
          </a:bodyPr>
          <a:lstStyle/>
          <a:p>
            <a:pPr algn="just"/>
            <a:r>
              <a:rPr lang="it-IT" dirty="0"/>
              <a:t>L’iniziativa di occupare la Manciuria è stata presa in modo autonomo dai militari e viene riconosciuta dal governo giapponese, con l’istituzione nel 1932 del </a:t>
            </a:r>
            <a:r>
              <a:rPr lang="it-IT" dirty="0" err="1"/>
              <a:t>Manciukuò</a:t>
            </a:r>
            <a:r>
              <a:rPr lang="it-IT" dirty="0"/>
              <a:t> come uno Stato autonomo dipendente dal Giappone</a:t>
            </a:r>
          </a:p>
          <a:p>
            <a:pPr algn="just"/>
            <a:r>
              <a:rPr lang="it-IT" dirty="0"/>
              <a:t>Condanna della Società delle Nazioni e suo abbandono da parte del Giappone (1933)</a:t>
            </a:r>
          </a:p>
          <a:p>
            <a:pPr algn="just"/>
            <a:r>
              <a:rPr lang="it-IT" dirty="0"/>
              <a:t>Nel 1937 si afferma un governo autoritario e nazionalista, che impone dei principi basati sulla sacralità dell’imperatore e su una concezione della superiorità della «razza» giapponese</a:t>
            </a:r>
          </a:p>
          <a:p>
            <a:pPr algn="just"/>
            <a:r>
              <a:rPr lang="it-IT" dirty="0"/>
              <a:t>Inoltre, il governo punta ad aggredire la Cina: nel 1937 viene conquistata Nanchino dove viene attuata una politica di sterminio ai danni di militari e soprattutto civili cinesi (circa 200.000 morti)</a:t>
            </a:r>
          </a:p>
        </p:txBody>
      </p:sp>
    </p:spTree>
    <p:extLst>
      <p:ext uri="{BB962C8B-B14F-4D97-AF65-F5344CB8AC3E}">
        <p14:creationId xmlns:p14="http://schemas.microsoft.com/office/powerpoint/2010/main" val="40918540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AB3A156F-2C0C-E611-0DF4-D51DA63665A2}"/>
              </a:ext>
            </a:extLst>
          </p:cNvPr>
          <p:cNvSpPr>
            <a:spLocks noGrp="1"/>
          </p:cNvSpPr>
          <p:nvPr>
            <p:ph idx="1"/>
          </p:nvPr>
        </p:nvSpPr>
        <p:spPr>
          <a:xfrm>
            <a:off x="838200" y="764498"/>
            <a:ext cx="10515600" cy="5412465"/>
          </a:xfrm>
        </p:spPr>
        <p:txBody>
          <a:bodyPr/>
          <a:lstStyle/>
          <a:p>
            <a:pPr algn="just"/>
            <a:r>
              <a:rPr lang="it-IT" dirty="0"/>
              <a:t>Fra il 1937 e il 1938 conquista giapponese della Cina nord-orientale</a:t>
            </a:r>
          </a:p>
          <a:p>
            <a:pPr algn="just"/>
            <a:r>
              <a:rPr lang="it-IT" dirty="0"/>
              <a:t>Nel 1940 nasce ufficialmente in Giappone un regime militare a partito unico</a:t>
            </a:r>
          </a:p>
          <a:p>
            <a:pPr algn="just"/>
            <a:r>
              <a:rPr lang="it-IT" dirty="0"/>
              <a:t>Per quanto riguarda l’India, nonostante il contributo dato dai militari indiani nelle file dell’esercito britannico durante la guerra, non viene riconosciuta alcuna autonomia e viene anzi mantenuto il sistema repressivo in vigore</a:t>
            </a:r>
          </a:p>
          <a:p>
            <a:pPr algn="just"/>
            <a:r>
              <a:rPr lang="it-IT" dirty="0"/>
              <a:t>Acquista sempre più rilevanza la figura di Gandhi, indù di formazione occidentale, sostenitore di un’azione politica di massa per un’emancipazione rispetto al dominio britannico attuata attraverso la non violenza</a:t>
            </a:r>
          </a:p>
          <a:p>
            <a:endParaRPr lang="it-IT" dirty="0"/>
          </a:p>
        </p:txBody>
      </p:sp>
    </p:spTree>
    <p:extLst>
      <p:ext uri="{BB962C8B-B14F-4D97-AF65-F5344CB8AC3E}">
        <p14:creationId xmlns:p14="http://schemas.microsoft.com/office/powerpoint/2010/main" val="24866905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97C95DB-843B-778E-3AC7-DFBC7FD61DFD}"/>
              </a:ext>
            </a:extLst>
          </p:cNvPr>
          <p:cNvSpPr>
            <a:spLocks noGrp="1"/>
          </p:cNvSpPr>
          <p:nvPr>
            <p:ph type="title"/>
          </p:nvPr>
        </p:nvSpPr>
        <p:spPr>
          <a:xfrm>
            <a:off x="838200" y="365126"/>
            <a:ext cx="10515600" cy="494954"/>
          </a:xfrm>
        </p:spPr>
        <p:txBody>
          <a:bodyPr>
            <a:normAutofit/>
          </a:bodyPr>
          <a:lstStyle/>
          <a:p>
            <a:pPr algn="ctr"/>
            <a:r>
              <a:rPr lang="it-IT" sz="2400" dirty="0"/>
              <a:t>Espansionismo giapponese</a:t>
            </a:r>
          </a:p>
        </p:txBody>
      </p:sp>
      <p:pic>
        <p:nvPicPr>
          <p:cNvPr id="1026" name="Picture 2" descr="Explanations of Japan's Imperialistic Expansion, 1894-1910 (by Bill Gordon)  | PublisHistory Blog">
            <a:extLst>
              <a:ext uri="{FF2B5EF4-FFF2-40B4-BE49-F238E27FC236}">
                <a16:creationId xmlns:a16="http://schemas.microsoft.com/office/drawing/2014/main" id="{5098DE1D-0B55-6345-43A8-55BBD897DD74}"/>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292620" y="860080"/>
            <a:ext cx="7606760" cy="531688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08220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41AD0E02-4ECB-52A5-EE24-FC24040F5CBB}"/>
              </a:ext>
            </a:extLst>
          </p:cNvPr>
          <p:cNvSpPr>
            <a:spLocks noGrp="1"/>
          </p:cNvSpPr>
          <p:nvPr>
            <p:ph idx="1"/>
          </p:nvPr>
        </p:nvSpPr>
        <p:spPr>
          <a:xfrm>
            <a:off x="838200" y="779489"/>
            <a:ext cx="10515600" cy="5397474"/>
          </a:xfrm>
        </p:spPr>
        <p:txBody>
          <a:bodyPr>
            <a:normAutofit lnSpcReduction="10000"/>
          </a:bodyPr>
          <a:lstStyle/>
          <a:p>
            <a:pPr algn="just"/>
            <a:r>
              <a:rPr lang="it-IT" dirty="0"/>
              <a:t>Nel 1920 Gandhi si pone a capo del Congresso nazionale indiano, organizzazione politica degli indù, tentando di coinvolgere nella sua azione anche gli indiani musulmani, con pochi risultati vista la diffidenza della Lega musulmana rispetto alla non violenza</a:t>
            </a:r>
          </a:p>
          <a:p>
            <a:pPr algn="just"/>
            <a:r>
              <a:rPr lang="it-IT" dirty="0"/>
              <a:t>Gandhi punta sulla strategia della non cooperazione, invitando gli indiani alla disobbedienza civile allo scopo di mettere in crisi il sistema di dominio britannico in India</a:t>
            </a:r>
          </a:p>
          <a:p>
            <a:pPr algn="just"/>
            <a:r>
              <a:rPr lang="it-IT" dirty="0"/>
              <a:t>Nel 1930 Gandhi realizza la «marcia del sale», con cui le masse indiane violano il monopolio britannico della produzione di sale</a:t>
            </a:r>
          </a:p>
          <a:p>
            <a:pPr algn="just"/>
            <a:r>
              <a:rPr lang="it-IT" dirty="0"/>
              <a:t>Incarcerato, Gandhi poi ricorre allo sciopero della fame</a:t>
            </a:r>
          </a:p>
          <a:p>
            <a:pPr algn="just"/>
            <a:r>
              <a:rPr lang="it-IT" dirty="0"/>
              <a:t>Il governo britannico concede all’India una costituzione (1935), che prevede maggiori autonomie per i governi locali, ma Gandhi punta ad ottenere l’indipendenza</a:t>
            </a:r>
          </a:p>
        </p:txBody>
      </p:sp>
    </p:spTree>
    <p:extLst>
      <p:ext uri="{BB962C8B-B14F-4D97-AF65-F5344CB8AC3E}">
        <p14:creationId xmlns:p14="http://schemas.microsoft.com/office/powerpoint/2010/main" val="4262009501"/>
      </p:ext>
    </p:extLst>
  </p:cSld>
  <p:clrMapOvr>
    <a:masterClrMapping/>
  </p:clrMapOvr>
</p:sld>
</file>

<file path=ppt/theme/theme1.xml><?xml version="1.0" encoding="utf-8"?>
<a:theme xmlns:a="http://schemas.openxmlformats.org/drawingml/2006/main" name="1_Tema di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1662</Words>
  <Application>Microsoft Office PowerPoint</Application>
  <PresentationFormat>Widescreen</PresentationFormat>
  <Paragraphs>74</Paragraphs>
  <Slides>18</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18</vt:i4>
      </vt:variant>
    </vt:vector>
  </HeadingPairs>
  <TitlesOfParts>
    <vt:vector size="22" baseType="lpstr">
      <vt:lpstr>Aptos</vt:lpstr>
      <vt:lpstr>Aptos Display</vt:lpstr>
      <vt:lpstr>Arial</vt:lpstr>
      <vt:lpstr>1_Tema di Office</vt:lpstr>
      <vt:lpstr>Presentazione standard di PowerPoint</vt:lpstr>
      <vt:lpstr>Presentazione standard di PowerPoint</vt:lpstr>
      <vt:lpstr>La situazione extraeuropea</vt:lpstr>
      <vt:lpstr>Presentazione standard di PowerPoint</vt:lpstr>
      <vt:lpstr>Presentazione standard di PowerPoint</vt:lpstr>
      <vt:lpstr>Presentazione standard di PowerPoint</vt:lpstr>
      <vt:lpstr>Presentazione standard di PowerPoint</vt:lpstr>
      <vt:lpstr>Espansionismo giapponese</vt:lpstr>
      <vt:lpstr>Presentazione standard di PowerPoint</vt:lpstr>
      <vt:lpstr>Presentazione standard di PowerPoint</vt:lpstr>
      <vt:lpstr>Presentazione standard di PowerPoint</vt:lpstr>
      <vt:lpstr>Presentazione standard di PowerPoint</vt:lpstr>
      <vt:lpstr>Islam e colonialismo europeo fra le due guerre mondiali</vt:lpstr>
      <vt:lpstr>Presentazione standard di PowerPoint</vt:lpstr>
      <vt:lpstr>Presentazione standard di PowerPoint</vt:lpstr>
      <vt:lpstr>Presentazione standard di PowerPoint</vt:lpstr>
      <vt:lpstr>Presentazione standard di PowerPoint</vt:lpstr>
      <vt:lpstr>Crisi economica e democrazie occidentali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SANTORO STEFANO</dc:creator>
  <cp:lastModifiedBy>SANTORO STEFANO</cp:lastModifiedBy>
  <cp:revision>1</cp:revision>
  <dcterms:created xsi:type="dcterms:W3CDTF">2025-05-07T09:12:28Z</dcterms:created>
  <dcterms:modified xsi:type="dcterms:W3CDTF">2025-05-07T09:13:04Z</dcterms:modified>
</cp:coreProperties>
</file>