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0CE9563-55B6-4431-8670-5BA485D55A7B}">
  <a:tblStyle styleId="{50CE9563-55B6-4431-8670-5BA485D55A7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3"/>
    <p:restoredTop sz="94719"/>
  </p:normalViewPr>
  <p:slideViewPr>
    <p:cSldViewPr snapToGrid="0">
      <p:cViewPr varScale="1">
        <p:scale>
          <a:sx n="159" d="100"/>
          <a:sy n="159" d="100"/>
        </p:scale>
        <p:origin x="1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10fd4da5ea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110fd4da5ea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10fd4da5ea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10fd4da5ea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139f1a7c91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139f1a7c91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1519893db2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1519893db2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1519893db2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1519893db2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11519893db2_0_1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11519893db2_0_1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1519893db2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11519893db2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1519893db2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11519893db2_0_1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139f1a7c9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1139f1a7c9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1556e66bf8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11556e66bf8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10fd4da5ea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10fd4da5ea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1519893db2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1519893db2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1519893db2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1519893db2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10fd4da5e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10fd4da5e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2ea8312e5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2ea8312e5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10fd4da5ea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10fd4da5ea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10fd4da5e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10fd4da5e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1519893db2_0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1519893db2_0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2228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Weekly reviews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35" name="Google Shape;135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Make sure the funnel of VC’s is still looking good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send out more requests, LinkedIn etc.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ask for help from Principal at FRC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Be honest with the Campaign Spreadsheet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mark the maybe’s, A/B listers honestly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if it looks bad then act on it, don’t try to make it better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Look internally: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is it working?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is round to big/small, is valuation ask an issue?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what are reasons for rejection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Keep going: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Frog theory - keep kissing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36" name="Google Shape;13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14875" y="464124"/>
            <a:ext cx="979751" cy="32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Feedback:  what it (usually) means	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graphicFrame>
        <p:nvGraphicFramePr>
          <p:cNvPr id="142" name="Google Shape;142;p22"/>
          <p:cNvGraphicFramePr/>
          <p:nvPr/>
        </p:nvGraphicFramePr>
        <p:xfrm>
          <a:off x="208825" y="1017785"/>
          <a:ext cx="8520600" cy="4042435"/>
        </p:xfrm>
        <a:graphic>
          <a:graphicData uri="http://schemas.openxmlformats.org/drawingml/2006/table">
            <a:tbl>
              <a:tblPr>
                <a:noFill/>
                <a:tableStyleId>{50CE9563-55B6-4431-8670-5BA485D55A7B}</a:tableStyleId>
              </a:tblPr>
              <a:tblGrid>
                <a:gridCol w="200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33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6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Avenir"/>
                          <a:ea typeface="Avenir"/>
                          <a:cs typeface="Avenir"/>
                          <a:sym typeface="Avenir"/>
                        </a:rPr>
                        <a:t>Response</a:t>
                      </a:r>
                      <a:endParaRPr sz="1100" b="1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Avenir"/>
                          <a:ea typeface="Avenir"/>
                          <a:cs typeface="Avenir"/>
                          <a:sym typeface="Avenir"/>
                        </a:rPr>
                        <a:t>What it Means</a:t>
                      </a:r>
                      <a:endParaRPr sz="1100" b="1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Avenir"/>
                          <a:ea typeface="Avenir"/>
                          <a:cs typeface="Avenir"/>
                          <a:sym typeface="Avenir"/>
                        </a:rPr>
                        <a:t>What to do</a:t>
                      </a:r>
                      <a:endParaRPr sz="1100" b="1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No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No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Say thanks and offer to stay in touch.  This is the only honest answer that isn’t cash in the bank.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Avenir"/>
                          <a:ea typeface="Avenir"/>
                          <a:cs typeface="Avenir"/>
                          <a:sym typeface="Avenir"/>
                        </a:rPr>
                        <a:t>I’ll get back to you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/>
                </a:tc>
                <a:tc rowSpan="4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No.  </a:t>
                      </a:r>
                      <a:r>
                        <a:rPr lang="en" sz="1100" i="1">
                          <a:latin typeface="Avenir"/>
                          <a:ea typeface="Avenir"/>
                          <a:cs typeface="Avenir"/>
                          <a:sym typeface="Avenir"/>
                        </a:rPr>
                        <a:t>This is the long yes.</a:t>
                      </a:r>
                      <a:endParaRPr sz="1100" i="1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 anchor="ctr"/>
                </a:tc>
                <a:tc rowSpan="3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Call back two times max, then give up.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Interesting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en-S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1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Outside our range or focus,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valuation too high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en-S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2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Not now, but keep us posted.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endParaRPr lang="en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Don’t bother - this means no.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0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Let’s have another call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Interested: wants to get someone else/more senior involved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Schedule it asap.  Ask what areas they would like to cover and prepare to deal with these in detail.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Going to committee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Good news.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Ask what they need, and then provide it.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7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Term Sheet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Very good news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This is almost a commitment. Unless it is egregious or you have a better one, accept it.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43" name="Google Shape;14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14875" y="464124"/>
            <a:ext cx="979751" cy="32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When you get feedback: try to get value from it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49" name="Google Shape;149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‘Valuation too high’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Response: “Make me an offer” - even if it is low-ball, it does no harm to have an offer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 ‘Round too big’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This indicates that they think the valuation is high to minimise dilution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Have a back-up (lower) raise plan available to send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“would you consider a ‘bridge’ round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‘Worried about traction’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Response: “would you consider investment in stages?”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‘Cannot see the USP’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you should be prepared for this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0832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you need to find something that captures the imagination of the VC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If in doubt ask your Principal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Always ask for a lead (unless it’s clearly inappropriate)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Always ask for reasons for rejection - there are good and bad ways to ask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50" name="Google Shape;150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14875" y="464124"/>
            <a:ext cx="979751" cy="32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How to complete a round: run A-list and B-list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6" name="Google Shape;156;p24"/>
          <p:cNvSpPr txBox="1"/>
          <p:nvPr/>
        </p:nvSpPr>
        <p:spPr>
          <a:xfrm>
            <a:off x="522800" y="1179575"/>
            <a:ext cx="6957600" cy="32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Eventually, you will get a nibble, or a bite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Try to find one of them to ‘lead’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they will set the terms of the round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they will set the conditions for completion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put them on the A-list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All the others will either fall away or you can put them on the B-list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You will complete the round by fulfilling the requirements of the A-list with the commitments of the B-list. 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The key thing is to get a Term Sheet out of someone…..BEFORE YOU LOSE THE INTEREST OF THE B-LIST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57" name="Google Shape;157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14875" y="464124"/>
            <a:ext cx="979751" cy="32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5"/>
          <p:cNvSpPr txBox="1">
            <a:spLocks noGrp="1"/>
          </p:cNvSpPr>
          <p:nvPr>
            <p:ph type="ctrTitle"/>
          </p:nvPr>
        </p:nvSpPr>
        <p:spPr>
          <a:xfrm>
            <a:off x="311700" y="230700"/>
            <a:ext cx="8520600" cy="843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latin typeface="Avenir"/>
                <a:ea typeface="Avenir"/>
                <a:cs typeface="Avenir"/>
                <a:sym typeface="Avenir"/>
              </a:rPr>
              <a:t>The Term Sheet</a:t>
            </a:r>
            <a:endParaRPr sz="250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63" name="Google Shape;163;p25"/>
          <p:cNvSpPr txBox="1">
            <a:spLocks noGrp="1"/>
          </p:cNvSpPr>
          <p:nvPr>
            <p:ph type="subTitle" idx="1"/>
          </p:nvPr>
        </p:nvSpPr>
        <p:spPr>
          <a:xfrm>
            <a:off x="984450" y="1239000"/>
            <a:ext cx="7420800" cy="266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venir"/>
              <a:buChar char="●"/>
            </a:pPr>
            <a:r>
              <a:rPr lang="en" sz="18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It’s usually full of stuff that the investor wants for downside protection:  this is secondary</a:t>
            </a:r>
            <a:endParaRPr sz="18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venir"/>
              <a:buChar char="●"/>
            </a:pPr>
            <a:r>
              <a:rPr lang="en" sz="18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Amount, valuation and involvement are the key terms</a:t>
            </a:r>
            <a:endParaRPr sz="18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Char char="●"/>
            </a:pPr>
            <a:r>
              <a:rPr lang="en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Beware of  ‘more than money’, it is usually a way to get more equity</a:t>
            </a:r>
            <a:endParaRPr sz="18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Char char="○"/>
            </a:pPr>
            <a:r>
              <a:rPr lang="en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look out for equity for ‘services’ - ask your Principal</a:t>
            </a:r>
            <a:endParaRPr sz="18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64" name="Google Shape;164;p25"/>
          <p:cNvSpPr txBox="1">
            <a:spLocks noGrp="1"/>
          </p:cNvSpPr>
          <p:nvPr>
            <p:ph type="subTitle" idx="1"/>
          </p:nvPr>
        </p:nvSpPr>
        <p:spPr>
          <a:xfrm>
            <a:off x="915000" y="3800750"/>
            <a:ext cx="7142400" cy="99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i="1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You may get a chance to negotiate a Term Sheet, but probably not…...</a:t>
            </a:r>
            <a:endParaRPr sz="2200" i="1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65" name="Google Shape;165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14875" y="464124"/>
            <a:ext cx="979751" cy="32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0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0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0"/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0"/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0"/>
                                        <p:tgtEl>
                                          <p:spTgt spid="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0"/>
                                        <p:tgtEl>
                                          <p:spTgt spid="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What to do when you have a Term Sheet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71" name="Google Shape;171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If in doubt - ASK YOUR PRINCIPAL AT FRC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Unless it’s egregious accept it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your obligation with a Term Sheet is ‘good faith’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you can get out of it, but you need a better reason than ‘I got a better offer’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if it’s for the whole round - well done!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If it’s for part of the round: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still accept it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schedule to talk to your lead investor each week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start contacting your B-list to complete the round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Start preparing for due diligence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ask your lead investor what they want to see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ask you Principal at FRC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72" name="Google Shape;17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14875" y="464124"/>
            <a:ext cx="979751" cy="32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Completing the round - when your Term Sheet 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falls short of the total Ask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78" name="Google Shape;178;p27"/>
          <p:cNvSpPr txBox="1">
            <a:spLocks noGrp="1"/>
          </p:cNvSpPr>
          <p:nvPr>
            <p:ph type="body" idx="1"/>
          </p:nvPr>
        </p:nvSpPr>
        <p:spPr>
          <a:xfrm>
            <a:off x="311700" y="1547350"/>
            <a:ext cx="8520600" cy="302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If in doubt - ASK YOUR PRINCIPAL AT FRC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Go to anyone else on your A-List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get the Term Sheet issuer to give you leads to go after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tell them you have a term sheet and share it with them (you need permission for this)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Go to your B-list: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that is what they are there for!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Keep your Lead Investor appraised at all times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others will ask to speak to the Lead Investor  - facilitate this immediately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If the round looks over-subscribed, don’t be greedy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79" name="Google Shape;179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14875" y="464124"/>
            <a:ext cx="979751" cy="32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Closing the round: due diligence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85" name="Google Shape;185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Be ready with a ‘data room’ even before you get a term sheet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audited financials if you have them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any prospectuses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monthly performance reports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Legal documents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incorporation documents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structure charts if you have a complex holding structure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existing shareholders agreements, CLA’s etc.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Product documentation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demos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code/structures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Ask the Lead Investor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86" name="Google Shape;186;p28"/>
          <p:cNvSpPr txBox="1"/>
          <p:nvPr/>
        </p:nvSpPr>
        <p:spPr>
          <a:xfrm>
            <a:off x="1330025" y="4665525"/>
            <a:ext cx="4488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Avenir"/>
                <a:ea typeface="Avenir"/>
                <a:cs typeface="Avenir"/>
                <a:sym typeface="Avenir"/>
              </a:rPr>
              <a:t>Never be tempted to create a false document</a:t>
            </a:r>
            <a:endParaRPr b="1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87" name="Google Shape;187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14875" y="464124"/>
            <a:ext cx="979751" cy="32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Closing the round: legals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93" name="Google Shape;193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Lead Investor usually handles the legals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if not, then you will need to:  follow the Term Sheet completely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Do not choke on the documentation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it will look horrible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don’t let your lawyer take control of the process - use them for advice, but </a:t>
            </a:r>
            <a:r>
              <a:rPr lang="en" b="1" u="sng">
                <a:latin typeface="Avenir"/>
                <a:ea typeface="Avenir"/>
                <a:cs typeface="Avenir"/>
                <a:sym typeface="Avenir"/>
              </a:rPr>
              <a:t>you</a:t>
            </a:r>
            <a:r>
              <a:rPr lang="en">
                <a:latin typeface="Avenir"/>
                <a:ea typeface="Avenir"/>
                <a:cs typeface="Avenir"/>
                <a:sym typeface="Avenir"/>
              </a:rPr>
              <a:t> run the show - we do </a:t>
            </a:r>
            <a:r>
              <a:rPr lang="en" u="sng">
                <a:latin typeface="Avenir"/>
                <a:ea typeface="Avenir"/>
                <a:cs typeface="Avenir"/>
                <a:sym typeface="Avenir"/>
              </a:rPr>
              <a:t>not</a:t>
            </a:r>
            <a:r>
              <a:rPr lang="en">
                <a:latin typeface="Avenir"/>
                <a:ea typeface="Avenir"/>
                <a:cs typeface="Avenir"/>
                <a:sym typeface="Avenir"/>
              </a:rPr>
              <a:t> recommend getting a lawyer to go back with a marked up draft agreement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remember the investor is giving you money with very little control over what you do, they are only seeking protection - the balance of risk is actually heavily weighted in your favour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if you want to go back with issues:  articulate them in the context of reality not legality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Ask for a signing timeline and do everything you need to do - never be the hold-up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94" name="Google Shape;194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14875" y="464124"/>
            <a:ext cx="979751" cy="32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Common Mistakes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00" name="Google Shape;200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Stopping new leads when you have an ‘offer’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 b="1" u="sng">
                <a:latin typeface="Avenir"/>
                <a:ea typeface="Avenir"/>
                <a:cs typeface="Avenir"/>
                <a:sym typeface="Avenir"/>
              </a:rPr>
              <a:t>Do not stop</a:t>
            </a:r>
            <a:r>
              <a:rPr lang="en">
                <a:latin typeface="Avenir"/>
                <a:ea typeface="Avenir"/>
                <a:cs typeface="Avenir"/>
                <a:sym typeface="Avenir"/>
              </a:rPr>
              <a:t> until you have agreed a term sheet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Even then, if the round is not complete keep running your B list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Getting hung up on valuation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Unless you have competing term sheets you are not strong enough to negotiate valuation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Having the highest valuation and being unfunded is useless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If someone is offering funding:  take it!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Getting hung up on the legals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Most terms are standard - accept them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Accept that taking other people’s money comes at a price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Don’t do a deal that you cannot work with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It is rare, but sometimes you have to say no:  usually about control.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Be careful with strategic investors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201" name="Google Shape;20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14875" y="464124"/>
            <a:ext cx="979751" cy="32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244750" y="1194350"/>
            <a:ext cx="8520600" cy="1238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Executing a Round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244750" y="367167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Avenir"/>
                <a:ea typeface="Avenir"/>
                <a:cs typeface="Avenir"/>
                <a:sym typeface="Avenir"/>
              </a:rPr>
              <a:t>(this presentation is available online)</a:t>
            </a:r>
            <a:endParaRPr sz="23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14875" y="464124"/>
            <a:ext cx="979751" cy="32915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454250" y="2656063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Only losing weight is harder than raising money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FRC Involvement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07" name="Google Shape;207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210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30"/>
              <a:buFont typeface="Avenir"/>
              <a:buChar char="●"/>
            </a:pPr>
            <a:r>
              <a:rPr lang="en" sz="1629">
                <a:latin typeface="Avenir"/>
                <a:ea typeface="Avenir"/>
                <a:cs typeface="Avenir"/>
                <a:sym typeface="Avenir"/>
              </a:rPr>
              <a:t>We will indicate leading or following a round at the start</a:t>
            </a:r>
            <a:endParaRPr sz="1629">
              <a:latin typeface="Avenir"/>
              <a:ea typeface="Avenir"/>
              <a:cs typeface="Avenir"/>
              <a:sym typeface="Avenir"/>
            </a:endParaRPr>
          </a:p>
          <a:p>
            <a:pPr marL="914400" lvl="1" indent="-31051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290"/>
              <a:buFont typeface="Avenir"/>
              <a:buChar char="○"/>
            </a:pPr>
            <a:r>
              <a:rPr lang="en" sz="1290">
                <a:latin typeface="Avenir"/>
                <a:ea typeface="Avenir"/>
                <a:cs typeface="Avenir"/>
                <a:sym typeface="Avenir"/>
              </a:rPr>
              <a:t>if we follow, it’s because we want others to set the price, sometimes we will indicate an amount/pro-rata - put us on the B-List.</a:t>
            </a:r>
            <a:endParaRPr sz="1290">
              <a:latin typeface="Avenir"/>
              <a:ea typeface="Avenir"/>
              <a:cs typeface="Avenir"/>
              <a:sym typeface="Avenir"/>
            </a:endParaRPr>
          </a:p>
          <a:p>
            <a:pPr marL="914400" lvl="1" indent="-31051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290"/>
              <a:buFont typeface="Avenir"/>
              <a:buChar char="○"/>
            </a:pPr>
            <a:r>
              <a:rPr lang="en" sz="1290">
                <a:latin typeface="Avenir"/>
                <a:ea typeface="Avenir"/>
                <a:cs typeface="Avenir"/>
                <a:sym typeface="Avenir"/>
              </a:rPr>
              <a:t>if we do not follow, it usually because we have limits</a:t>
            </a:r>
            <a:endParaRPr sz="1290">
              <a:latin typeface="Avenir"/>
              <a:ea typeface="Avenir"/>
              <a:cs typeface="Avenir"/>
              <a:sym typeface="Avenir"/>
            </a:endParaRPr>
          </a:p>
          <a:p>
            <a:pPr marL="457200" lvl="0" indent="-33210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30"/>
              <a:buFont typeface="Avenir"/>
              <a:buChar char="●"/>
            </a:pPr>
            <a:r>
              <a:rPr lang="en" sz="1629">
                <a:latin typeface="Avenir"/>
                <a:ea typeface="Avenir"/>
                <a:cs typeface="Avenir"/>
                <a:sym typeface="Avenir"/>
              </a:rPr>
              <a:t>Get the early introductions from FRC2</a:t>
            </a:r>
            <a:endParaRPr sz="1629">
              <a:latin typeface="Avenir"/>
              <a:ea typeface="Avenir"/>
              <a:cs typeface="Avenir"/>
              <a:sym typeface="Avenir"/>
            </a:endParaRPr>
          </a:p>
          <a:p>
            <a:pPr marL="914400" lvl="1" indent="-31051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290"/>
              <a:buFont typeface="Avenir"/>
              <a:buChar char="○"/>
            </a:pPr>
            <a:r>
              <a:rPr lang="en" sz="1290">
                <a:latin typeface="Avenir"/>
                <a:ea typeface="Avenir"/>
                <a:cs typeface="Avenir"/>
                <a:sym typeface="Avenir"/>
              </a:rPr>
              <a:t>we may put on a demo day, and we will always make a warm introduction if we can</a:t>
            </a:r>
            <a:endParaRPr sz="1290">
              <a:latin typeface="Avenir"/>
              <a:ea typeface="Avenir"/>
              <a:cs typeface="Avenir"/>
              <a:sym typeface="Avenir"/>
            </a:endParaRPr>
          </a:p>
          <a:p>
            <a:pPr marL="457200" lvl="0" indent="-33210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30"/>
              <a:buFont typeface="Avenir"/>
              <a:buChar char="●"/>
            </a:pPr>
            <a:r>
              <a:rPr lang="en" sz="1629">
                <a:latin typeface="Avenir"/>
                <a:ea typeface="Avenir"/>
                <a:cs typeface="Avenir"/>
                <a:sym typeface="Avenir"/>
              </a:rPr>
              <a:t>Keep us posted on progress</a:t>
            </a:r>
            <a:endParaRPr sz="1629">
              <a:latin typeface="Avenir"/>
              <a:ea typeface="Avenir"/>
              <a:cs typeface="Avenir"/>
              <a:sym typeface="Avenir"/>
            </a:endParaRPr>
          </a:p>
          <a:p>
            <a:pPr marL="914400" lvl="1" indent="-31051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290"/>
              <a:buFont typeface="Avenir"/>
              <a:buChar char="○"/>
            </a:pPr>
            <a:r>
              <a:rPr lang="en" sz="1290">
                <a:latin typeface="Avenir"/>
                <a:ea typeface="Avenir"/>
                <a:cs typeface="Avenir"/>
                <a:sym typeface="Avenir"/>
              </a:rPr>
              <a:t>every couple of weeks, check in with your Principal: developments, questions, etc</a:t>
            </a:r>
            <a:endParaRPr sz="1290">
              <a:latin typeface="Avenir"/>
              <a:ea typeface="Avenir"/>
              <a:cs typeface="Avenir"/>
              <a:sym typeface="Avenir"/>
            </a:endParaRPr>
          </a:p>
          <a:p>
            <a:pPr marL="457200" lvl="0" indent="-33210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30"/>
              <a:buFont typeface="Avenir"/>
              <a:buChar char="●"/>
            </a:pPr>
            <a:r>
              <a:rPr lang="en" sz="1629">
                <a:latin typeface="Avenir"/>
                <a:ea typeface="Avenir"/>
                <a:cs typeface="Avenir"/>
                <a:sym typeface="Avenir"/>
              </a:rPr>
              <a:t>We will help with Term Sheets and Legals</a:t>
            </a:r>
            <a:endParaRPr sz="1629">
              <a:latin typeface="Avenir"/>
              <a:ea typeface="Avenir"/>
              <a:cs typeface="Avenir"/>
              <a:sym typeface="Avenir"/>
            </a:endParaRPr>
          </a:p>
          <a:p>
            <a:pPr marL="914400" lvl="1" indent="-31051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290"/>
              <a:buFont typeface="Avenir"/>
              <a:buChar char="○"/>
            </a:pPr>
            <a:r>
              <a:rPr lang="en" sz="1290">
                <a:latin typeface="Avenir"/>
                <a:ea typeface="Avenir"/>
                <a:cs typeface="Avenir"/>
                <a:sym typeface="Avenir"/>
              </a:rPr>
              <a:t>we’ve done loads of deals, use us for free advice</a:t>
            </a:r>
            <a:endParaRPr sz="1290">
              <a:latin typeface="Avenir"/>
              <a:ea typeface="Avenir"/>
              <a:cs typeface="Avenir"/>
              <a:sym typeface="Avenir"/>
            </a:endParaRPr>
          </a:p>
          <a:p>
            <a:pPr marL="457200" lvl="0" indent="-33210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30"/>
              <a:buFont typeface="Avenir"/>
              <a:buChar char="●"/>
            </a:pPr>
            <a:r>
              <a:rPr lang="en" sz="1629">
                <a:latin typeface="Avenir"/>
                <a:ea typeface="Avenir"/>
                <a:cs typeface="Avenir"/>
                <a:sym typeface="Avenir"/>
              </a:rPr>
              <a:t>You will need our consent to a round, so make sure we are in the loop</a:t>
            </a:r>
            <a:endParaRPr sz="1629">
              <a:latin typeface="Avenir"/>
              <a:ea typeface="Avenir"/>
              <a:cs typeface="Avenir"/>
              <a:sym typeface="Avenir"/>
            </a:endParaRPr>
          </a:p>
          <a:p>
            <a:pPr marL="914400" lvl="1" indent="-31051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290"/>
              <a:buFont typeface="Avenir"/>
              <a:buChar char="○"/>
            </a:pPr>
            <a:r>
              <a:rPr lang="en" sz="1290">
                <a:latin typeface="Avenir"/>
                <a:ea typeface="Avenir"/>
                <a:cs typeface="Avenir"/>
                <a:sym typeface="Avenir"/>
              </a:rPr>
              <a:t>in general we are 100% supportive of getting you financed</a:t>
            </a:r>
            <a:endParaRPr sz="1290">
              <a:latin typeface="Avenir"/>
              <a:ea typeface="Avenir"/>
              <a:cs typeface="Avenir"/>
              <a:sym typeface="Avenir"/>
            </a:endParaRPr>
          </a:p>
          <a:p>
            <a:pPr marL="457200" lvl="0" indent="-33210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30"/>
              <a:buFont typeface="Avenir"/>
              <a:buChar char="●"/>
            </a:pPr>
            <a:r>
              <a:rPr lang="en" sz="1629">
                <a:latin typeface="Avenir"/>
                <a:ea typeface="Avenir"/>
                <a:cs typeface="Avenir"/>
                <a:sym typeface="Avenir"/>
              </a:rPr>
              <a:t>We will have given you pitch training, we also have sample questions</a:t>
            </a:r>
            <a:endParaRPr sz="1629">
              <a:latin typeface="Avenir"/>
              <a:ea typeface="Avenir"/>
              <a:cs typeface="Avenir"/>
              <a:sym typeface="Avenir"/>
            </a:endParaRPr>
          </a:p>
          <a:p>
            <a:pPr marL="457200" lvl="0" indent="-33210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30"/>
              <a:buFont typeface="Avenir"/>
              <a:buChar char="●"/>
            </a:pPr>
            <a:r>
              <a:rPr lang="en" sz="1629">
                <a:latin typeface="Avenir"/>
                <a:ea typeface="Avenir"/>
                <a:cs typeface="Avenir"/>
                <a:sym typeface="Avenir"/>
              </a:rPr>
              <a:t>Abuse your Principal!</a:t>
            </a:r>
            <a:endParaRPr sz="1629">
              <a:latin typeface="Avenir"/>
              <a:ea typeface="Avenir"/>
              <a:cs typeface="Avenir"/>
              <a:sym typeface="Avenir"/>
            </a:endParaRPr>
          </a:p>
          <a:p>
            <a:pPr marL="45720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935"/>
              <a:buNone/>
            </a:pPr>
            <a:endParaRPr sz="1629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208" name="Google Shape;208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14875" y="464124"/>
            <a:ext cx="979751" cy="32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Objective:  complete a round </a:t>
            </a:r>
            <a:r>
              <a:rPr lang="en" b="1" i="1">
                <a:latin typeface="Avenir"/>
                <a:ea typeface="Avenir"/>
                <a:cs typeface="Avenir"/>
                <a:sym typeface="Avenir"/>
              </a:rPr>
              <a:t>as quickly as possible</a:t>
            </a:r>
            <a:endParaRPr b="1" i="1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575525" y="1412350"/>
            <a:ext cx="7629600" cy="335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Avenir"/>
              <a:buChar char="●"/>
            </a:pPr>
            <a:r>
              <a:rPr lang="en" sz="1600">
                <a:latin typeface="Avenir"/>
                <a:ea typeface="Avenir"/>
                <a:cs typeface="Avenir"/>
                <a:sym typeface="Avenir"/>
              </a:rPr>
              <a:t>Speed is more important than anything else:</a:t>
            </a:r>
            <a:endParaRPr sz="1600">
              <a:latin typeface="Avenir"/>
              <a:ea typeface="Avenir"/>
              <a:cs typeface="Avenir"/>
              <a:sym typeface="Avenir"/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Avenir"/>
              <a:buChar char="○"/>
            </a:pPr>
            <a:r>
              <a:rPr lang="en" sz="1600">
                <a:latin typeface="Avenir"/>
                <a:ea typeface="Avenir"/>
                <a:cs typeface="Avenir"/>
                <a:sym typeface="Avenir"/>
              </a:rPr>
              <a:t>because funding is a distraction and you need to continue to execute</a:t>
            </a:r>
            <a:endParaRPr sz="1600">
              <a:latin typeface="Avenir"/>
              <a:ea typeface="Avenir"/>
              <a:cs typeface="Avenir"/>
              <a:sym typeface="Avenir"/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 b="1" i="1">
                <a:latin typeface="Avenir"/>
                <a:ea typeface="Avenir"/>
                <a:cs typeface="Avenir"/>
                <a:sym typeface="Avenir"/>
              </a:rPr>
              <a:t>things</a:t>
            </a:r>
            <a:r>
              <a:rPr lang="en" sz="1600" i="1"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lang="en" sz="1600">
                <a:latin typeface="Avenir"/>
                <a:ea typeface="Avenir"/>
                <a:cs typeface="Avenir"/>
                <a:sym typeface="Avenir"/>
              </a:rPr>
              <a:t>happen:  the faster you move the less </a:t>
            </a:r>
            <a:r>
              <a:rPr lang="en" sz="1600" b="1" i="1">
                <a:latin typeface="Avenir"/>
                <a:ea typeface="Avenir"/>
                <a:cs typeface="Avenir"/>
                <a:sym typeface="Avenir"/>
              </a:rPr>
              <a:t>things</a:t>
            </a:r>
            <a:r>
              <a:rPr lang="en" sz="1600">
                <a:latin typeface="Avenir"/>
                <a:ea typeface="Avenir"/>
                <a:cs typeface="Avenir"/>
                <a:sym typeface="Avenir"/>
              </a:rPr>
              <a:t> will happen</a:t>
            </a:r>
            <a:endParaRPr sz="1600">
              <a:latin typeface="Avenir"/>
              <a:ea typeface="Avenir"/>
              <a:cs typeface="Avenir"/>
              <a:sym typeface="Avenir"/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Avenir"/>
              <a:buChar char="○"/>
            </a:pPr>
            <a:r>
              <a:rPr lang="en" sz="1600">
                <a:latin typeface="Avenir"/>
                <a:ea typeface="Avenir"/>
                <a:cs typeface="Avenir"/>
                <a:sym typeface="Avenir"/>
              </a:rPr>
              <a:t>deals need momentum, if they stall they rarely complete </a:t>
            </a:r>
            <a:endParaRPr sz="1600">
              <a:latin typeface="Avenir"/>
              <a:ea typeface="Avenir"/>
              <a:cs typeface="Avenir"/>
              <a:sym typeface="Avenir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latin typeface="Avenir"/>
              <a:ea typeface="Avenir"/>
              <a:cs typeface="Avenir"/>
              <a:sym typeface="Avenir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Avenir"/>
              <a:buChar char="●"/>
            </a:pPr>
            <a:r>
              <a:rPr lang="en" sz="1600">
                <a:latin typeface="Avenir"/>
                <a:ea typeface="Avenir"/>
                <a:cs typeface="Avenir"/>
                <a:sym typeface="Avenir"/>
              </a:rPr>
              <a:t>To get it done fast you have to concentrate on it, dedicate time and resources, and run a systematic campaign</a:t>
            </a:r>
            <a:endParaRPr sz="1600">
              <a:latin typeface="Avenir"/>
              <a:ea typeface="Avenir"/>
              <a:cs typeface="Avenir"/>
              <a:sym typeface="Avenir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latin typeface="Avenir"/>
              <a:ea typeface="Avenir"/>
              <a:cs typeface="Avenir"/>
              <a:sym typeface="Avenir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Avenir"/>
              <a:buChar char="●"/>
            </a:pPr>
            <a:r>
              <a:rPr lang="en" sz="1600">
                <a:latin typeface="Avenir"/>
                <a:ea typeface="Avenir"/>
                <a:cs typeface="Avenir"/>
                <a:sym typeface="Avenir"/>
              </a:rPr>
              <a:t>You have to be flexible:</a:t>
            </a:r>
            <a:endParaRPr sz="1600">
              <a:latin typeface="Avenir"/>
              <a:ea typeface="Avenir"/>
              <a:cs typeface="Avenir"/>
              <a:sym typeface="Avenir"/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Avenir"/>
              <a:buChar char="○"/>
            </a:pPr>
            <a:r>
              <a:rPr lang="en" sz="1600">
                <a:latin typeface="Avenir"/>
                <a:ea typeface="Avenir"/>
                <a:cs typeface="Avenir"/>
                <a:sym typeface="Avenir"/>
              </a:rPr>
              <a:t>on valuation</a:t>
            </a:r>
            <a:endParaRPr sz="1600">
              <a:latin typeface="Avenir"/>
              <a:ea typeface="Avenir"/>
              <a:cs typeface="Avenir"/>
              <a:sym typeface="Avenir"/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Avenir"/>
              <a:buChar char="○"/>
            </a:pPr>
            <a:r>
              <a:rPr lang="en" sz="1600">
                <a:latin typeface="Avenir"/>
                <a:ea typeface="Avenir"/>
                <a:cs typeface="Avenir"/>
                <a:sym typeface="Avenir"/>
              </a:rPr>
              <a:t>on the size</a:t>
            </a:r>
            <a:endParaRPr sz="1600">
              <a:latin typeface="Avenir"/>
              <a:ea typeface="Avenir"/>
              <a:cs typeface="Avenir"/>
              <a:sym typeface="Avenir"/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Avenir"/>
              <a:buChar char="○"/>
            </a:pPr>
            <a:r>
              <a:rPr lang="en" sz="1600">
                <a:latin typeface="Avenir"/>
                <a:ea typeface="Avenir"/>
                <a:cs typeface="Avenir"/>
                <a:sym typeface="Avenir"/>
              </a:rPr>
              <a:t>on the terms</a:t>
            </a:r>
            <a:endParaRPr sz="1600"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52550" y="345824"/>
            <a:ext cx="979751" cy="32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246725" y="166500"/>
            <a:ext cx="2213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The Process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0" name="Google Shape;70;p15"/>
          <p:cNvSpPr/>
          <p:nvPr/>
        </p:nvSpPr>
        <p:spPr>
          <a:xfrm>
            <a:off x="2818750" y="1695450"/>
            <a:ext cx="1411200" cy="1429800"/>
          </a:xfrm>
          <a:prstGeom prst="ellipse">
            <a:avLst/>
          </a:prstGeom>
          <a:solidFill>
            <a:srgbClr val="B4A7D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Pitch</a:t>
            </a:r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311700" y="1729738"/>
            <a:ext cx="1411200" cy="1429800"/>
          </a:xfrm>
          <a:prstGeom prst="ellipse">
            <a:avLst/>
          </a:prstGeom>
          <a:solidFill>
            <a:srgbClr val="6FA8D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 VC’s</a:t>
            </a:r>
            <a:endParaRPr/>
          </a:p>
        </p:txBody>
      </p:sp>
      <p:sp>
        <p:nvSpPr>
          <p:cNvPr id="72" name="Google Shape;72;p15"/>
          <p:cNvSpPr/>
          <p:nvPr/>
        </p:nvSpPr>
        <p:spPr>
          <a:xfrm rot="3604284">
            <a:off x="4314098" y="993897"/>
            <a:ext cx="928405" cy="1163055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5"/>
          <p:cNvSpPr/>
          <p:nvPr/>
        </p:nvSpPr>
        <p:spPr>
          <a:xfrm rot="5400000">
            <a:off x="4698875" y="1951900"/>
            <a:ext cx="275100" cy="9855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E5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5"/>
          <p:cNvSpPr/>
          <p:nvPr/>
        </p:nvSpPr>
        <p:spPr>
          <a:xfrm rot="7262296">
            <a:off x="4662678" y="2587411"/>
            <a:ext cx="118694" cy="1076479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5"/>
          <p:cNvSpPr/>
          <p:nvPr/>
        </p:nvSpPr>
        <p:spPr>
          <a:xfrm rot="5400000">
            <a:off x="1862825" y="2023275"/>
            <a:ext cx="901800" cy="7047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9FC5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5"/>
          <p:cNvSpPr/>
          <p:nvPr/>
        </p:nvSpPr>
        <p:spPr>
          <a:xfrm rot="10798893">
            <a:off x="790725" y="3230963"/>
            <a:ext cx="2794500" cy="6870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5"/>
          <p:cNvSpPr/>
          <p:nvPr/>
        </p:nvSpPr>
        <p:spPr>
          <a:xfrm flipH="1">
            <a:off x="3223125" y="1132675"/>
            <a:ext cx="704700" cy="5256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C27BA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5"/>
          <p:cNvSpPr txBox="1"/>
          <p:nvPr/>
        </p:nvSpPr>
        <p:spPr>
          <a:xfrm>
            <a:off x="1666450" y="3419000"/>
            <a:ext cx="1152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New Leads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9" name="Google Shape;79;p15"/>
          <p:cNvSpPr txBox="1"/>
          <p:nvPr/>
        </p:nvSpPr>
        <p:spPr>
          <a:xfrm>
            <a:off x="2591325" y="264200"/>
            <a:ext cx="19683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Refine Pitch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Prepare Answers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Re-pitch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0" name="Google Shape;80;p15"/>
          <p:cNvSpPr/>
          <p:nvPr/>
        </p:nvSpPr>
        <p:spPr>
          <a:xfrm>
            <a:off x="6415450" y="3159550"/>
            <a:ext cx="919200" cy="400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5"/>
          <p:cNvSpPr/>
          <p:nvPr/>
        </p:nvSpPr>
        <p:spPr>
          <a:xfrm>
            <a:off x="6415450" y="2210250"/>
            <a:ext cx="919200" cy="400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5"/>
          <p:cNvSpPr txBox="1"/>
          <p:nvPr/>
        </p:nvSpPr>
        <p:spPr>
          <a:xfrm>
            <a:off x="6382900" y="2488200"/>
            <a:ext cx="9843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Follows round</a:t>
            </a:r>
            <a:endParaRPr sz="1200"/>
          </a:p>
        </p:txBody>
      </p:sp>
      <p:sp>
        <p:nvSpPr>
          <p:cNvPr id="83" name="Google Shape;83;p15"/>
          <p:cNvSpPr txBox="1"/>
          <p:nvPr/>
        </p:nvSpPr>
        <p:spPr>
          <a:xfrm>
            <a:off x="6415450" y="3453400"/>
            <a:ext cx="12309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Leads round: Term Sheet</a:t>
            </a:r>
            <a:endParaRPr sz="1200"/>
          </a:p>
        </p:txBody>
      </p:sp>
      <p:sp>
        <p:nvSpPr>
          <p:cNvPr id="84" name="Google Shape;84;p15"/>
          <p:cNvSpPr/>
          <p:nvPr/>
        </p:nvSpPr>
        <p:spPr>
          <a:xfrm>
            <a:off x="5329175" y="793650"/>
            <a:ext cx="919200" cy="901800"/>
          </a:xfrm>
          <a:prstGeom prst="flowChartManualOperation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No</a:t>
            </a:r>
            <a:endParaRPr/>
          </a:p>
        </p:txBody>
      </p:sp>
      <p:sp>
        <p:nvSpPr>
          <p:cNvPr id="85" name="Google Shape;85;p15"/>
          <p:cNvSpPr/>
          <p:nvPr/>
        </p:nvSpPr>
        <p:spPr>
          <a:xfrm>
            <a:off x="5325800" y="2124000"/>
            <a:ext cx="919200" cy="572700"/>
          </a:xfrm>
          <a:prstGeom prst="flowChartManualOperation">
            <a:avLst/>
          </a:prstGeom>
          <a:solidFill>
            <a:srgbClr val="FFE5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B List</a:t>
            </a:r>
            <a:endParaRPr/>
          </a:p>
        </p:txBody>
      </p:sp>
      <p:sp>
        <p:nvSpPr>
          <p:cNvPr id="86" name="Google Shape;86;p15"/>
          <p:cNvSpPr/>
          <p:nvPr/>
        </p:nvSpPr>
        <p:spPr>
          <a:xfrm>
            <a:off x="5325800" y="3193850"/>
            <a:ext cx="919200" cy="427200"/>
          </a:xfrm>
          <a:prstGeom prst="flowChartManualOperation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A List</a:t>
            </a:r>
            <a:endParaRPr/>
          </a:p>
        </p:txBody>
      </p:sp>
      <p:sp>
        <p:nvSpPr>
          <p:cNvPr id="87" name="Google Shape;87;p15"/>
          <p:cNvSpPr/>
          <p:nvPr/>
        </p:nvSpPr>
        <p:spPr>
          <a:xfrm>
            <a:off x="7646350" y="1924725"/>
            <a:ext cx="844875" cy="1834975"/>
          </a:xfrm>
          <a:prstGeom prst="flowChartMagneticDisk">
            <a:avLst/>
          </a:prstGeom>
          <a:solidFill>
            <a:srgbClr val="93C47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5"/>
          <p:cNvSpPr txBox="1"/>
          <p:nvPr/>
        </p:nvSpPr>
        <p:spPr>
          <a:xfrm>
            <a:off x="7688038" y="1298375"/>
            <a:ext cx="9843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Avenir"/>
                <a:ea typeface="Avenir"/>
                <a:cs typeface="Avenir"/>
                <a:sym typeface="Avenir"/>
              </a:rPr>
              <a:t>Complete round</a:t>
            </a:r>
            <a:endParaRPr sz="120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9" name="Google Shape;89;p15"/>
          <p:cNvSpPr txBox="1"/>
          <p:nvPr/>
        </p:nvSpPr>
        <p:spPr>
          <a:xfrm>
            <a:off x="464225" y="4112950"/>
            <a:ext cx="3879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Avenir"/>
                <a:ea typeface="Avenir"/>
                <a:cs typeface="Avenir"/>
                <a:sym typeface="Avenir"/>
              </a:rPr>
              <a:t>This process is continuous until the round is complete, target 3-5 pitches </a:t>
            </a:r>
            <a:r>
              <a:rPr lang="en" sz="1200" b="1" i="1">
                <a:latin typeface="Avenir"/>
                <a:ea typeface="Avenir"/>
                <a:cs typeface="Avenir"/>
                <a:sym typeface="Avenir"/>
              </a:rPr>
              <a:t>per day</a:t>
            </a:r>
            <a:endParaRPr sz="1200" b="1" i="1">
              <a:latin typeface="Avenir"/>
              <a:ea typeface="Avenir"/>
              <a:cs typeface="Avenir"/>
              <a:sym typeface="Avenir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</p:txBody>
      </p:sp>
      <p:sp>
        <p:nvSpPr>
          <p:cNvPr id="90" name="Google Shape;90;p15"/>
          <p:cNvSpPr txBox="1"/>
          <p:nvPr/>
        </p:nvSpPr>
        <p:spPr>
          <a:xfrm>
            <a:off x="6382900" y="4020550"/>
            <a:ext cx="23655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Avenir"/>
                <a:ea typeface="Avenir"/>
                <a:cs typeface="Avenir"/>
                <a:sym typeface="Avenir"/>
              </a:rPr>
              <a:t>When you have a Term Sheet you are trying to convert B List into A List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91" name="Google Shape;9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14875" y="464124"/>
            <a:ext cx="979751" cy="32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Managing a Round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7" name="Google Shape;9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295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Treat it like a Campaign (c.f. development project or product launch)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VC’s will expect the CEO to run it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make yourself accountable to your team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all senior team must be prepared to help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review progress multiple times per week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It is NOT a part-time job: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the CEO must make it their TOP priority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back-fill other responsibilities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if you don’t make it your #1 priority it won’t happen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98" name="Google Shape;98;p16"/>
          <p:cNvSpPr txBox="1"/>
          <p:nvPr/>
        </p:nvSpPr>
        <p:spPr>
          <a:xfrm>
            <a:off x="1596250" y="3961100"/>
            <a:ext cx="51633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b="1">
                <a:latin typeface="Avenir"/>
                <a:ea typeface="Avenir"/>
                <a:cs typeface="Avenir"/>
                <a:sym typeface="Avenir"/>
              </a:rPr>
              <a:t>It’s simple:  if you don’t raise, you die.</a:t>
            </a:r>
            <a:endParaRPr sz="2100" b="1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99" name="Google Shape;9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14875" y="464124"/>
            <a:ext cx="979751" cy="32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Sources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05" name="Google Shape;105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See Julien’s list for the suspects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All sources will be part of your campaign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 few comments: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Corporates  -  we don’t favour this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Corporate VC’s - yes, if they are </a:t>
            </a:r>
            <a:r>
              <a:rPr lang="en" u="sng">
                <a:latin typeface="Avenir"/>
                <a:ea typeface="Avenir"/>
                <a:cs typeface="Avenir"/>
                <a:sym typeface="Avenir"/>
              </a:rPr>
              <a:t>really</a:t>
            </a:r>
            <a:r>
              <a:rPr lang="en">
                <a:latin typeface="Avenir"/>
                <a:ea typeface="Avenir"/>
                <a:cs typeface="Avenir"/>
                <a:sym typeface="Avenir"/>
              </a:rPr>
              <a:t> set up like a VC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Grants - can be dangerous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■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for development these are good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■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for operational funding they are dangerous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1828800" lvl="3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reliance on ‘free’ money: you forget how to pitch your business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1828800" lvl="3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you can easily start to bet on future wins if you get one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06" name="Google Shape;10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14875" y="464124"/>
            <a:ext cx="979751" cy="32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Getting started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12" name="Google Shape;112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Trawl the FRC VC contact list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Get your principal to make intros -  personal introductions are most effective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use LinkedIn to try to find contacts in common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Trawl online for VC’s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regional better than international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look at sectors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look at the deals they’ve done (size/sector/geography)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If you go for grants - trawl local and EU sources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Make your ‘campaign’ spreadsheets - you will wake up and go to bed with them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Send your emails/contact directly if they have portals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13" name="Google Shape;11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14875" y="464124"/>
            <a:ext cx="979751" cy="32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Campaign Spreadsheets: progress and feedback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19" name="Google Shape;11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225" y="1273625"/>
            <a:ext cx="4877249" cy="2214025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graphicFrame>
        <p:nvGraphicFramePr>
          <p:cNvPr id="120" name="Google Shape;120;p19"/>
          <p:cNvGraphicFramePr/>
          <p:nvPr/>
        </p:nvGraphicFramePr>
        <p:xfrm>
          <a:off x="5246975" y="1273625"/>
          <a:ext cx="3819025" cy="2084525"/>
        </p:xfrm>
        <a:graphic>
          <a:graphicData uri="http://schemas.openxmlformats.org/drawingml/2006/table">
            <a:tbl>
              <a:tblPr>
                <a:noFill/>
                <a:tableStyleId>{50CE9563-55B6-4431-8670-5BA485D55A7B}</a:tableStyleId>
              </a:tblPr>
              <a:tblGrid>
                <a:gridCol w="765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6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9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Avenir"/>
                          <a:ea typeface="Avenir"/>
                          <a:cs typeface="Avenir"/>
                          <a:sym typeface="Avenir"/>
                        </a:rPr>
                        <a:t>Topic</a:t>
                      </a:r>
                      <a:endParaRPr sz="1100" b="1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Avenir"/>
                          <a:ea typeface="Avenir"/>
                          <a:cs typeface="Avenir"/>
                          <a:sym typeface="Avenir"/>
                        </a:rPr>
                        <a:t>Question</a:t>
                      </a:r>
                      <a:endParaRPr sz="1100" b="1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Avenir"/>
                          <a:ea typeface="Avenir"/>
                          <a:cs typeface="Avenir"/>
                          <a:sym typeface="Avenir"/>
                        </a:rPr>
                        <a:t>Answer</a:t>
                      </a:r>
                      <a:endParaRPr sz="1100" b="1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6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Market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What happens if Google copies your idea?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We differentiate on the basis of privacy.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7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Tech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What platform do you use?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Avenir"/>
                          <a:ea typeface="Avenir"/>
                          <a:cs typeface="Avenir"/>
                          <a:sym typeface="Avenir"/>
                        </a:rPr>
                        <a:t>Full stack thing with exciting stuff running on AWS.</a:t>
                      </a:r>
                      <a:endParaRPr sz="1100">
                        <a:latin typeface="Avenir"/>
                        <a:ea typeface="Avenir"/>
                        <a:cs typeface="Avenir"/>
                        <a:sym typeface="Avenir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1" name="Google Shape;121;p19"/>
          <p:cNvSpPr txBox="1"/>
          <p:nvPr/>
        </p:nvSpPr>
        <p:spPr>
          <a:xfrm>
            <a:off x="683050" y="4056850"/>
            <a:ext cx="73065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There’s nothing special or clever  here - but you need tools to manage the process</a:t>
            </a: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(spreadsheet available)</a:t>
            </a:r>
            <a:endParaRPr/>
          </a:p>
        </p:txBody>
      </p:sp>
      <p:pic>
        <p:nvPicPr>
          <p:cNvPr id="122" name="Google Shape;122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14875" y="464124"/>
            <a:ext cx="979751" cy="32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Pitching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28" name="Google Shape;128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You should get to pitching 3-5 pitches per day, expect to do it 100+ times during the process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If the VC asks for a 3 minute, 22.5 second pitch, give them a 3 minute, 22.5 second pitch (+/- 1 second) - do what you’re asked to do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Be intelligent:  know the VC before you pitch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04165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look them up, check their portfolio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It will change during the process: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04165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listen to the feedback - what people like/don’t like about the story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04165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don’t flip/flop, but if there is consistent feedback then use it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Record </a:t>
            </a:r>
            <a:r>
              <a:rPr lang="en" u="sng">
                <a:latin typeface="Avenir"/>
                <a:ea typeface="Avenir"/>
                <a:cs typeface="Avenir"/>
                <a:sym typeface="Avenir"/>
              </a:rPr>
              <a:t>every</a:t>
            </a:r>
            <a:r>
              <a:rPr lang="en">
                <a:latin typeface="Avenir"/>
                <a:ea typeface="Avenir"/>
                <a:cs typeface="Avenir"/>
                <a:sym typeface="Avenir"/>
              </a:rPr>
              <a:t> question and answer every question: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04165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and prepare a better answer for next time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●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Do not lie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914400" lvl="1" indent="-304165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○"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yes, you can do some ‘marketing’, but if there is a fact you have to state it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●"/>
            </a:pPr>
            <a:r>
              <a:rPr lang="en" b="1">
                <a:latin typeface="Avenir"/>
                <a:ea typeface="Avenir"/>
                <a:cs typeface="Avenir"/>
                <a:sym typeface="Avenir"/>
              </a:rPr>
              <a:t>Know your numbers inside out</a:t>
            </a:r>
            <a:endParaRPr b="1">
              <a:latin typeface="Avenir"/>
              <a:ea typeface="Avenir"/>
              <a:cs typeface="Avenir"/>
              <a:sym typeface="Avenir"/>
            </a:endParaRPr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Font typeface="Avenir"/>
              <a:buChar char="●"/>
            </a:pPr>
            <a:r>
              <a:rPr lang="en" b="1">
                <a:latin typeface="Avenir"/>
                <a:ea typeface="Avenir"/>
                <a:cs typeface="Avenir"/>
                <a:sym typeface="Avenir"/>
              </a:rPr>
              <a:t>Ask at the end about their process and when you can expect feedback</a:t>
            </a:r>
            <a:endParaRPr b="1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29" name="Google Shape;12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14875" y="464124"/>
            <a:ext cx="979751" cy="32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1947</Words>
  <Application>Microsoft Macintosh PowerPoint</Application>
  <PresentationFormat>On-screen Show (16:9)</PresentationFormat>
  <Paragraphs>237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Avenir</vt:lpstr>
      <vt:lpstr>Simple Light</vt:lpstr>
      <vt:lpstr>PowerPoint Presentation</vt:lpstr>
      <vt:lpstr>Executing a Round</vt:lpstr>
      <vt:lpstr>Objective:  complete a round as quickly as possible</vt:lpstr>
      <vt:lpstr>The Process</vt:lpstr>
      <vt:lpstr>Managing a Round</vt:lpstr>
      <vt:lpstr>Sources</vt:lpstr>
      <vt:lpstr>Getting started</vt:lpstr>
      <vt:lpstr>Campaign Spreadsheets: progress and feedback</vt:lpstr>
      <vt:lpstr>Pitching</vt:lpstr>
      <vt:lpstr>Weekly reviews</vt:lpstr>
      <vt:lpstr>Feedback:  what it (usually) means </vt:lpstr>
      <vt:lpstr>When you get feedback: try to get value from it</vt:lpstr>
      <vt:lpstr>How to complete a round: run A-list and B-list</vt:lpstr>
      <vt:lpstr>The Term Sheet</vt:lpstr>
      <vt:lpstr>What to do when you have a Term Sheet</vt:lpstr>
      <vt:lpstr>Completing the round - when your Term Sheet  falls short of the total Ask</vt:lpstr>
      <vt:lpstr>Closing the round: due diligence</vt:lpstr>
      <vt:lpstr>Closing the round: legals</vt:lpstr>
      <vt:lpstr>Common Mistakes</vt:lpstr>
      <vt:lpstr>FRC Involvement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Ales Pustovrh</cp:lastModifiedBy>
  <cp:revision>1</cp:revision>
  <dcterms:modified xsi:type="dcterms:W3CDTF">2022-06-02T12:25:02Z</dcterms:modified>
</cp:coreProperties>
</file>