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462" r:id="rId1"/>
  </p:sldMasterIdLst>
  <p:notesMasterIdLst>
    <p:notesMasterId r:id="rId19"/>
  </p:notesMasterIdLst>
  <p:sldIdLst>
    <p:sldId id="466" r:id="rId2"/>
    <p:sldId id="471" r:id="rId3"/>
    <p:sldId id="472" r:id="rId4"/>
    <p:sldId id="470" r:id="rId5"/>
    <p:sldId id="473" r:id="rId6"/>
    <p:sldId id="474" r:id="rId7"/>
    <p:sldId id="478" r:id="rId8"/>
    <p:sldId id="477" r:id="rId9"/>
    <p:sldId id="479" r:id="rId10"/>
    <p:sldId id="565" r:id="rId11"/>
    <p:sldId id="487" r:id="rId12"/>
    <p:sldId id="561" r:id="rId13"/>
    <p:sldId id="488" r:id="rId14"/>
    <p:sldId id="480" r:id="rId15"/>
    <p:sldId id="315" r:id="rId16"/>
    <p:sldId id="368" r:id="rId17"/>
    <p:sldId id="314" r:id="rId1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89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97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8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4181F8-D5B0-4078-8DAD-5AB7E45F7AA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594BCF8-7EAC-43D9-8C1E-3E69781A3CC5}">
      <dgm:prSet/>
      <dgm:spPr/>
      <dgm:t>
        <a:bodyPr/>
        <a:lstStyle/>
        <a:p>
          <a:r>
            <a:rPr lang="it-IT"/>
            <a:t>conoscere gli </a:t>
          </a:r>
          <a:r>
            <a:rPr lang="it-IT" u="sng"/>
            <a:t>approcci metodologici e i principali paradigmi antropologici </a:t>
          </a:r>
          <a:r>
            <a:rPr lang="it-IT"/>
            <a:t>per inquadrare e saper gestire la </a:t>
          </a:r>
          <a:r>
            <a:rPr lang="it-IT" u="sng"/>
            <a:t>complessità dei processi migratori</a:t>
          </a:r>
          <a:r>
            <a:rPr lang="it-IT"/>
            <a:t>, in particolare servizi educativi e politiche sociali per i migranti e rifugiati; </a:t>
          </a:r>
          <a:endParaRPr lang="en-US"/>
        </a:p>
      </dgm:t>
    </dgm:pt>
    <dgm:pt modelId="{549E8660-038E-4D5E-A438-30FE0218BEF1}" type="parTrans" cxnId="{F59CDA30-03FD-4E21-9E9A-B6A6AAFC66DD}">
      <dgm:prSet/>
      <dgm:spPr/>
      <dgm:t>
        <a:bodyPr/>
        <a:lstStyle/>
        <a:p>
          <a:endParaRPr lang="en-US"/>
        </a:p>
      </dgm:t>
    </dgm:pt>
    <dgm:pt modelId="{E08C5998-3215-4C6C-B10A-9985431939C7}" type="sibTrans" cxnId="{F59CDA30-03FD-4E21-9E9A-B6A6AAFC66DD}">
      <dgm:prSet/>
      <dgm:spPr/>
      <dgm:t>
        <a:bodyPr/>
        <a:lstStyle/>
        <a:p>
          <a:endParaRPr lang="en-US"/>
        </a:p>
      </dgm:t>
    </dgm:pt>
    <dgm:pt modelId="{C8409E60-D060-427A-8AB8-E72E059C5800}">
      <dgm:prSet/>
      <dgm:spPr/>
      <dgm:t>
        <a:bodyPr/>
        <a:lstStyle/>
        <a:p>
          <a:r>
            <a:rPr lang="it-IT"/>
            <a:t>acquisire lessico, fonti, parole chiave e strumenti operativi per programmare e gestire i flussi migratori nella fase di accoglienza e integrazione; </a:t>
          </a:r>
          <a:endParaRPr lang="en-US"/>
        </a:p>
      </dgm:t>
    </dgm:pt>
    <dgm:pt modelId="{40ACC683-9CA8-48EB-9AC2-E97C7174A3B7}" type="parTrans" cxnId="{10B4CF1B-5A82-4177-A8CF-C651A18E9C0E}">
      <dgm:prSet/>
      <dgm:spPr/>
      <dgm:t>
        <a:bodyPr/>
        <a:lstStyle/>
        <a:p>
          <a:endParaRPr lang="en-US"/>
        </a:p>
      </dgm:t>
    </dgm:pt>
    <dgm:pt modelId="{8EF883BF-E205-4DA5-B6D5-1C0879AA35EB}" type="sibTrans" cxnId="{10B4CF1B-5A82-4177-A8CF-C651A18E9C0E}">
      <dgm:prSet/>
      <dgm:spPr/>
      <dgm:t>
        <a:bodyPr/>
        <a:lstStyle/>
        <a:p>
          <a:endParaRPr lang="en-US"/>
        </a:p>
      </dgm:t>
    </dgm:pt>
    <dgm:pt modelId="{36322D28-53B0-4CA8-B3D3-ACAE9567647A}">
      <dgm:prSet/>
      <dgm:spPr/>
      <dgm:t>
        <a:bodyPr/>
        <a:lstStyle/>
        <a:p>
          <a:r>
            <a:rPr lang="it-IT"/>
            <a:t>essere in grado di interpretare le informazioni provenienti dal contesto sociale e territoriale in cui si trova ad operare, progettando interventi che tengano in considerazione la complessità delle dinamiche di interazione/integrazione sociale per migranti e rifugiati.</a:t>
          </a:r>
          <a:endParaRPr lang="en-US"/>
        </a:p>
      </dgm:t>
    </dgm:pt>
    <dgm:pt modelId="{D273A5E0-F869-4A5A-A215-8C5DD20ABE73}" type="parTrans" cxnId="{4A9B1734-4567-46ED-90B5-1A990654A8DB}">
      <dgm:prSet/>
      <dgm:spPr/>
      <dgm:t>
        <a:bodyPr/>
        <a:lstStyle/>
        <a:p>
          <a:endParaRPr lang="en-US"/>
        </a:p>
      </dgm:t>
    </dgm:pt>
    <dgm:pt modelId="{BEB3BE94-FAB9-47DE-AA70-AEFC9151AA80}" type="sibTrans" cxnId="{4A9B1734-4567-46ED-90B5-1A990654A8DB}">
      <dgm:prSet/>
      <dgm:spPr/>
      <dgm:t>
        <a:bodyPr/>
        <a:lstStyle/>
        <a:p>
          <a:endParaRPr lang="en-US"/>
        </a:p>
      </dgm:t>
    </dgm:pt>
    <dgm:pt modelId="{5FAFFDC8-8B0C-1F4C-90A2-D313387EA03A}" type="pres">
      <dgm:prSet presAssocID="{4F4181F8-D5B0-4078-8DAD-5AB7E45F7AAE}" presName="linear" presStyleCnt="0">
        <dgm:presLayoutVars>
          <dgm:animLvl val="lvl"/>
          <dgm:resizeHandles val="exact"/>
        </dgm:presLayoutVars>
      </dgm:prSet>
      <dgm:spPr/>
    </dgm:pt>
    <dgm:pt modelId="{6AA2558D-99D6-0E4B-8998-2AEAD7254F80}" type="pres">
      <dgm:prSet presAssocID="{3594BCF8-7EAC-43D9-8C1E-3E69781A3CC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EF89AA9-D045-3A47-8575-3D50D02E988A}" type="pres">
      <dgm:prSet presAssocID="{E08C5998-3215-4C6C-B10A-9985431939C7}" presName="spacer" presStyleCnt="0"/>
      <dgm:spPr/>
    </dgm:pt>
    <dgm:pt modelId="{2175CD15-1492-D44F-B507-FB79B5F3A265}" type="pres">
      <dgm:prSet presAssocID="{C8409E60-D060-427A-8AB8-E72E059C580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B586C74-E1C6-5342-A88A-E30F169A67A3}" type="pres">
      <dgm:prSet presAssocID="{8EF883BF-E205-4DA5-B6D5-1C0879AA35EB}" presName="spacer" presStyleCnt="0"/>
      <dgm:spPr/>
    </dgm:pt>
    <dgm:pt modelId="{0F9FA087-DAA4-AA43-9E57-382CB5115F44}" type="pres">
      <dgm:prSet presAssocID="{36322D28-53B0-4CA8-B3D3-ACAE9567647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0B4CF1B-5A82-4177-A8CF-C651A18E9C0E}" srcId="{4F4181F8-D5B0-4078-8DAD-5AB7E45F7AAE}" destId="{C8409E60-D060-427A-8AB8-E72E059C5800}" srcOrd="1" destOrd="0" parTransId="{40ACC683-9CA8-48EB-9AC2-E97C7174A3B7}" sibTransId="{8EF883BF-E205-4DA5-B6D5-1C0879AA35EB}"/>
    <dgm:cxn modelId="{F59CDA30-03FD-4E21-9E9A-B6A6AAFC66DD}" srcId="{4F4181F8-D5B0-4078-8DAD-5AB7E45F7AAE}" destId="{3594BCF8-7EAC-43D9-8C1E-3E69781A3CC5}" srcOrd="0" destOrd="0" parTransId="{549E8660-038E-4D5E-A438-30FE0218BEF1}" sibTransId="{E08C5998-3215-4C6C-B10A-9985431939C7}"/>
    <dgm:cxn modelId="{4A9B1734-4567-46ED-90B5-1A990654A8DB}" srcId="{4F4181F8-D5B0-4078-8DAD-5AB7E45F7AAE}" destId="{36322D28-53B0-4CA8-B3D3-ACAE9567647A}" srcOrd="2" destOrd="0" parTransId="{D273A5E0-F869-4A5A-A215-8C5DD20ABE73}" sibTransId="{BEB3BE94-FAB9-47DE-AA70-AEFC9151AA80}"/>
    <dgm:cxn modelId="{E9271F3F-43B1-2244-BDB5-EA598FB998CD}" type="presOf" srcId="{36322D28-53B0-4CA8-B3D3-ACAE9567647A}" destId="{0F9FA087-DAA4-AA43-9E57-382CB5115F44}" srcOrd="0" destOrd="0" presId="urn:microsoft.com/office/officeart/2005/8/layout/vList2"/>
    <dgm:cxn modelId="{CC7C9263-C173-6B4E-9C18-D12DB286F43E}" type="presOf" srcId="{C8409E60-D060-427A-8AB8-E72E059C5800}" destId="{2175CD15-1492-D44F-B507-FB79B5F3A265}" srcOrd="0" destOrd="0" presId="urn:microsoft.com/office/officeart/2005/8/layout/vList2"/>
    <dgm:cxn modelId="{E4C925B0-B3CD-6E44-A8D3-488A51163C19}" type="presOf" srcId="{4F4181F8-D5B0-4078-8DAD-5AB7E45F7AAE}" destId="{5FAFFDC8-8B0C-1F4C-90A2-D313387EA03A}" srcOrd="0" destOrd="0" presId="urn:microsoft.com/office/officeart/2005/8/layout/vList2"/>
    <dgm:cxn modelId="{BE5277FA-BC01-E841-A0EB-D3FA509DBA9C}" type="presOf" srcId="{3594BCF8-7EAC-43D9-8C1E-3E69781A3CC5}" destId="{6AA2558D-99D6-0E4B-8998-2AEAD7254F80}" srcOrd="0" destOrd="0" presId="urn:microsoft.com/office/officeart/2005/8/layout/vList2"/>
    <dgm:cxn modelId="{18E9AA8F-576B-B649-9842-8A67C49ECAEB}" type="presParOf" srcId="{5FAFFDC8-8B0C-1F4C-90A2-D313387EA03A}" destId="{6AA2558D-99D6-0E4B-8998-2AEAD7254F80}" srcOrd="0" destOrd="0" presId="urn:microsoft.com/office/officeart/2005/8/layout/vList2"/>
    <dgm:cxn modelId="{5B2D44D8-504A-054F-B388-8ABB9F07CC6F}" type="presParOf" srcId="{5FAFFDC8-8B0C-1F4C-90A2-D313387EA03A}" destId="{FEF89AA9-D045-3A47-8575-3D50D02E988A}" srcOrd="1" destOrd="0" presId="urn:microsoft.com/office/officeart/2005/8/layout/vList2"/>
    <dgm:cxn modelId="{EEF98C43-7D22-6E4D-9BDB-F7E483CF72A8}" type="presParOf" srcId="{5FAFFDC8-8B0C-1F4C-90A2-D313387EA03A}" destId="{2175CD15-1492-D44F-B507-FB79B5F3A265}" srcOrd="2" destOrd="0" presId="urn:microsoft.com/office/officeart/2005/8/layout/vList2"/>
    <dgm:cxn modelId="{B396EFF7-C63F-014C-B580-7BF87C2A5073}" type="presParOf" srcId="{5FAFFDC8-8B0C-1F4C-90A2-D313387EA03A}" destId="{1B586C74-E1C6-5342-A88A-E30F169A67A3}" srcOrd="3" destOrd="0" presId="urn:microsoft.com/office/officeart/2005/8/layout/vList2"/>
    <dgm:cxn modelId="{1E5E4D39-F202-0F47-AD5A-6159D2EC7886}" type="presParOf" srcId="{5FAFFDC8-8B0C-1F4C-90A2-D313387EA03A}" destId="{0F9FA087-DAA4-AA43-9E57-382CB5115F4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2558D-99D6-0E4B-8998-2AEAD7254F80}">
      <dsp:nvSpPr>
        <dsp:cNvPr id="0" name=""/>
        <dsp:cNvSpPr/>
      </dsp:nvSpPr>
      <dsp:spPr>
        <a:xfrm>
          <a:off x="0" y="146700"/>
          <a:ext cx="4879728" cy="1726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conoscere gli </a:t>
          </a:r>
          <a:r>
            <a:rPr lang="it-IT" sz="1800" u="sng" kern="1200"/>
            <a:t>approcci metodologici e i principali paradigmi antropologici </a:t>
          </a:r>
          <a:r>
            <a:rPr lang="it-IT" sz="1800" kern="1200"/>
            <a:t>per inquadrare e saper gestire la </a:t>
          </a:r>
          <a:r>
            <a:rPr lang="it-IT" sz="1800" u="sng" kern="1200"/>
            <a:t>complessità dei processi migratori</a:t>
          </a:r>
          <a:r>
            <a:rPr lang="it-IT" sz="1800" kern="1200"/>
            <a:t>, in particolare servizi educativi e politiche sociali per i migranti e rifugiati; </a:t>
          </a:r>
          <a:endParaRPr lang="en-US" sz="1800" kern="1200"/>
        </a:p>
      </dsp:txBody>
      <dsp:txXfrm>
        <a:off x="84301" y="231001"/>
        <a:ext cx="4711126" cy="1558318"/>
      </dsp:txXfrm>
    </dsp:sp>
    <dsp:sp modelId="{2175CD15-1492-D44F-B507-FB79B5F3A265}">
      <dsp:nvSpPr>
        <dsp:cNvPr id="0" name=""/>
        <dsp:cNvSpPr/>
      </dsp:nvSpPr>
      <dsp:spPr>
        <a:xfrm>
          <a:off x="0" y="1925460"/>
          <a:ext cx="4879728" cy="1726920"/>
        </a:xfrm>
        <a:prstGeom prst="roundRect">
          <a:avLst/>
        </a:prstGeom>
        <a:solidFill>
          <a:schemeClr val="accent5">
            <a:hueOff val="4416178"/>
            <a:satOff val="14379"/>
            <a:lumOff val="5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acquisire lessico, fonti, parole chiave e strumenti operativi per programmare e gestire i flussi migratori nella fase di accoglienza e integrazione; </a:t>
          </a:r>
          <a:endParaRPr lang="en-US" sz="1800" kern="1200"/>
        </a:p>
      </dsp:txBody>
      <dsp:txXfrm>
        <a:off x="84301" y="2009761"/>
        <a:ext cx="4711126" cy="1558318"/>
      </dsp:txXfrm>
    </dsp:sp>
    <dsp:sp modelId="{0F9FA087-DAA4-AA43-9E57-382CB5115F44}">
      <dsp:nvSpPr>
        <dsp:cNvPr id="0" name=""/>
        <dsp:cNvSpPr/>
      </dsp:nvSpPr>
      <dsp:spPr>
        <a:xfrm>
          <a:off x="0" y="3704220"/>
          <a:ext cx="4879728" cy="1726920"/>
        </a:xfrm>
        <a:prstGeom prst="roundRect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essere in grado di interpretare le informazioni provenienti dal contesto sociale e territoriale in cui si trova ad operare, progettando interventi che tengano in considerazione la complessità delle dinamiche di interazione/integrazione sociale per migranti e rifugiati.</a:t>
          </a:r>
          <a:endParaRPr lang="en-US" sz="1800" kern="1200"/>
        </a:p>
      </dsp:txBody>
      <dsp:txXfrm>
        <a:off x="84301" y="3788521"/>
        <a:ext cx="4711126" cy="1558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AA03B-A885-A04C-9B2F-50E081FC756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CF40E-2B44-0746-A6EE-593ABF7D98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94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D21D778-B565-4D7E-94D7-64010A445B68}" type="datetimeFigureOut">
              <a:rPr lang="en-US" smtClean="0"/>
              <a:pPr/>
              <a:t>5/7/25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649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2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228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811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B182D-7140-D847-BB05-7419B8D246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5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14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9E7B99-7C3F-4BC3-B7B8-7E1F8C620B24}" type="datetime1">
              <a:rPr lang="it-IT" smtClean="0"/>
              <a:pPr/>
              <a:t>07/05/25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48042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18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81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20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89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300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286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7244D24-5464-0F4D-A1D2-9F315B12D67A}" type="datetimeFigureOut">
              <a:rPr lang="it-IT" smtClean="0"/>
              <a:pPr/>
              <a:t>07/05/25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367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63" r:id="rId1"/>
    <p:sldLayoutId id="2147486464" r:id="rId2"/>
    <p:sldLayoutId id="2147486465" r:id="rId3"/>
    <p:sldLayoutId id="2147486466" r:id="rId4"/>
    <p:sldLayoutId id="2147486467" r:id="rId5"/>
    <p:sldLayoutId id="2147486468" r:id="rId6"/>
    <p:sldLayoutId id="2147486469" r:id="rId7"/>
    <p:sldLayoutId id="2147486470" r:id="rId8"/>
    <p:sldLayoutId id="2147486471" r:id="rId9"/>
    <p:sldLayoutId id="2147486472" r:id="rId10"/>
    <p:sldLayoutId id="2147486473" r:id="rId11"/>
    <p:sldLayoutId id="2147486474" r:id="rId12"/>
    <p:sldLayoutId id="2147486475" r:id="rId13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Strumenti per la pratica interculturale nei servizi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Approccio antropologico e metodo etnografico</a:t>
            </a:r>
          </a:p>
          <a:p>
            <a:r>
              <a:rPr lang="it-IT"/>
              <a:t>Diversità, migrazioni e disuguaglianze</a:t>
            </a:r>
          </a:p>
          <a:p>
            <a:r>
              <a:rPr lang="it-IT"/>
              <a:t>Lavorare con utenza migrante/straniera</a:t>
            </a:r>
          </a:p>
          <a:p>
            <a:r>
              <a:rPr lang="it-IT"/>
              <a:t>Antidiscriminazione e super-diversità</a:t>
            </a:r>
          </a:p>
          <a:p>
            <a:endParaRPr lang="it-IT"/>
          </a:p>
          <a:p>
            <a:r>
              <a:rPr lang="it-IT"/>
              <a:t>Accesso ai servizi: welfare come soglia di in/ex-clusione</a:t>
            </a:r>
          </a:p>
          <a:p>
            <a:r>
              <a:rPr lang="it-IT"/>
              <a:t>Dalla prima accoglienza all’inclusione</a:t>
            </a:r>
          </a:p>
          <a:p>
            <a:r>
              <a:rPr lang="it-IT"/>
              <a:t>Migranti donne, minori G2, richiedenti asilo e rifugiati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187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Produzione delle differenze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Razzismo </a:t>
            </a:r>
          </a:p>
          <a:p>
            <a:r>
              <a:rPr lang="it-IT"/>
              <a:t>Razzializzazione</a:t>
            </a:r>
          </a:p>
          <a:p>
            <a:r>
              <a:rPr lang="it-IT"/>
              <a:t>Xenofobia</a:t>
            </a:r>
          </a:p>
          <a:p>
            <a:r>
              <a:rPr lang="it-IT"/>
              <a:t>Integralismo culturale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739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Discriminazione </a:t>
            </a:r>
            <a:br>
              <a:rPr lang="it-IT" dirty="0"/>
            </a:br>
            <a:r>
              <a:rPr lang="it-IT" dirty="0"/>
              <a:t>(</a:t>
            </a:r>
            <a:r>
              <a:rPr lang="it-IT" dirty="0" err="1"/>
              <a:t>Taguieff</a:t>
            </a:r>
            <a:r>
              <a:rPr lang="it-IT" dirty="0"/>
              <a:t> 1999)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“Ogni trattamento differenziale o ineguale delle persone o dei gruppi a causa delle loro origini, delle loro appartenenze, delle loro apparenze o delle loro opinioni, reali o immaginarie.”</a:t>
            </a:r>
          </a:p>
          <a:p>
            <a:r>
              <a:rPr lang="it-IT" dirty="0"/>
              <a:t>Etnocentrismo </a:t>
            </a:r>
          </a:p>
          <a:p>
            <a:r>
              <a:rPr lang="it-IT" dirty="0"/>
              <a:t>Razzismo contro minoranze</a:t>
            </a:r>
          </a:p>
          <a:p>
            <a:r>
              <a:rPr lang="it-IT" dirty="0"/>
              <a:t>Discriminazioni istituzionali o indirette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852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Forme di Razzismo</a:t>
            </a:r>
            <a:br>
              <a:rPr lang="it-IT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Differenzialista (</a:t>
            </a:r>
            <a:r>
              <a:rPr lang="it-IT" dirty="0" err="1"/>
              <a:t>Taguieff</a:t>
            </a:r>
            <a:r>
              <a:rPr lang="it-IT" dirty="0"/>
              <a:t>)</a:t>
            </a:r>
          </a:p>
          <a:p>
            <a:r>
              <a:rPr lang="it-IT" dirty="0"/>
              <a:t>Fondamentalismo culturale (</a:t>
            </a:r>
            <a:r>
              <a:rPr lang="it-IT" dirty="0" err="1"/>
              <a:t>Stolcke</a:t>
            </a:r>
            <a:r>
              <a:rPr lang="it-IT" dirty="0"/>
              <a:t> 2000)</a:t>
            </a:r>
          </a:p>
          <a:p>
            <a:endParaRPr lang="it-IT" dirty="0"/>
          </a:p>
          <a:p>
            <a:r>
              <a:rPr lang="it-IT" dirty="0"/>
              <a:t>Celebrare le differenze per legittimare le disuguaglianze</a:t>
            </a:r>
          </a:p>
          <a:p>
            <a:r>
              <a:rPr lang="it-IT" dirty="0"/>
              <a:t>Strategie discorsive che negano e costruisce simbolica opposizione</a:t>
            </a:r>
          </a:p>
          <a:p>
            <a:r>
              <a:rPr lang="it-IT" dirty="0"/>
              <a:t>Difesa ‘integralista’ del territorio </a:t>
            </a:r>
          </a:p>
          <a:p>
            <a:endParaRPr lang="it-IT" dirty="0"/>
          </a:p>
          <a:p>
            <a:r>
              <a:rPr lang="it-IT" dirty="0"/>
              <a:t>Razzializzazione dei migranti (Balibar, </a:t>
            </a:r>
            <a:r>
              <a:rPr lang="it-IT" dirty="0" err="1"/>
              <a:t>Fassin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834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Razzismo differenzialista</a:t>
            </a:r>
          </a:p>
        </p:txBody>
      </p:sp>
      <p:pic>
        <p:nvPicPr>
          <p:cNvPr id="38914" name="Segnaposto contenuto 6" descr="banlieu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691" y="2028497"/>
            <a:ext cx="5671861" cy="3500602"/>
          </a:xfr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228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Categorie linguistiche come costruzione di alterità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8699" y="2286000"/>
            <a:ext cx="7345279" cy="4572000"/>
          </a:xfrm>
        </p:spPr>
        <p:txBody>
          <a:bodyPr>
            <a:normAutofit fontScale="40000" lnSpcReduction="20000"/>
          </a:bodyPr>
          <a:lstStyle/>
          <a:p>
            <a:r>
              <a:rPr lang="it-IT" sz="5100" dirty="0"/>
              <a:t>Clandestino, vucumprà, maranza, badante, extracomunitario (non sono neutre)</a:t>
            </a:r>
          </a:p>
          <a:p>
            <a:r>
              <a:rPr lang="it-IT" sz="5100" dirty="0"/>
              <a:t>Etnia/ etnico (</a:t>
            </a:r>
            <a:r>
              <a:rPr lang="it-IT" sz="5100" dirty="0" err="1"/>
              <a:t>cous</a:t>
            </a:r>
            <a:r>
              <a:rPr lang="it-IT" sz="5100" dirty="0"/>
              <a:t> </a:t>
            </a:r>
            <a:r>
              <a:rPr lang="it-IT" sz="5100" dirty="0" err="1"/>
              <a:t>cous</a:t>
            </a:r>
            <a:r>
              <a:rPr lang="it-IT" sz="5100" dirty="0"/>
              <a:t> / polenta) ; Reciprocità. </a:t>
            </a:r>
          </a:p>
          <a:p>
            <a:r>
              <a:rPr lang="it-IT" sz="5100" dirty="0"/>
              <a:t>Aggettivi e pronomi possessivi (che naturalizzano le appartenenze):</a:t>
            </a:r>
          </a:p>
          <a:p>
            <a:pPr marL="0" indent="0">
              <a:buNone/>
            </a:pPr>
            <a:endParaRPr lang="it-IT" sz="5100" dirty="0"/>
          </a:p>
          <a:p>
            <a:r>
              <a:rPr lang="it-IT" sz="5100" dirty="0"/>
              <a:t>es. I minori stranieri non accompagnati non sono come i NOSTRI, sono più adulti</a:t>
            </a:r>
            <a:r>
              <a:rPr lang="is-IS" sz="5100" dirty="0"/>
              <a:t>…</a:t>
            </a:r>
          </a:p>
          <a:p>
            <a:pPr marL="0" indent="0">
              <a:buNone/>
            </a:pPr>
            <a:endParaRPr lang="is-IS" sz="5100" dirty="0"/>
          </a:p>
          <a:p>
            <a:r>
              <a:rPr lang="is-IS" sz="5100" dirty="0"/>
              <a:t>	Noi trattiamo gli utenti immigrati come i nostri, senza alcuna differenza. 	</a:t>
            </a:r>
          </a:p>
          <a:p>
            <a:r>
              <a:rPr lang="is-IS" sz="5100" dirty="0"/>
              <a:t>	Noi.... </a:t>
            </a:r>
            <a:r>
              <a:rPr lang="it-IT" sz="5100" dirty="0"/>
              <a:t>L</a:t>
            </a:r>
            <a:r>
              <a:rPr lang="is-IS" sz="5100" dirty="0"/>
              <a:t>oro... </a:t>
            </a:r>
          </a:p>
          <a:p>
            <a:r>
              <a:rPr lang="is-IS" sz="5100" dirty="0"/>
              <a:t>Infantilizzazione: i ‘ragazzi’ , come figli...fratelli...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71282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718616-F389-4B47-B29E-2F27FEFEB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300"/>
              <a:t>L’elaborato scritto progettuale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989A0C-413D-C649-AE13-3928A7687B9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92589" y="2125717"/>
            <a:ext cx="5032375" cy="378936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it-IT" sz="1600" dirty="0"/>
              <a:t>svilupperà un progetto innovativo su uno dei temi affrontati nel corso (in formato word/pdf/ppt): </a:t>
            </a:r>
          </a:p>
          <a:p>
            <a:pPr marL="0" indent="0">
              <a:buNone/>
            </a:pPr>
            <a:r>
              <a:rPr lang="it-IT" sz="1600" dirty="0"/>
              <a:t>può essere qualche ambito di esperienza o interesse professionale/personale oppure</a:t>
            </a:r>
          </a:p>
          <a:p>
            <a:pPr marL="0" indent="0">
              <a:buNone/>
            </a:pPr>
            <a:r>
              <a:rPr lang="it-IT" sz="1600" dirty="0"/>
              <a:t>indicativamente uno dei capitoli di (Riccio 2014) progettando e illustrando:</a:t>
            </a:r>
          </a:p>
          <a:p>
            <a:pPr marL="0" indent="0">
              <a:buNone/>
            </a:pPr>
            <a:endParaRPr lang="it-IT" sz="1600" dirty="0"/>
          </a:p>
          <a:p>
            <a:r>
              <a:rPr lang="it-IT" sz="1600" dirty="0"/>
              <a:t>alcune linee guida o progettualità innovative da applicare nei servizi socio-educativi, </a:t>
            </a:r>
          </a:p>
          <a:p>
            <a:r>
              <a:rPr lang="it-IT" sz="1600" dirty="0"/>
              <a:t>argomentando la scelta ed evidenziando eventuali criticità; </a:t>
            </a:r>
          </a:p>
          <a:p>
            <a:pPr marL="0" indent="0">
              <a:buNone/>
            </a:pPr>
            <a:r>
              <a:rPr lang="it-IT" sz="1600" dirty="0"/>
              <a:t>va inviato alla prof. Roberta Altin (&lt;</a:t>
            </a:r>
            <a:r>
              <a:rPr lang="it-IT" sz="1600" dirty="0" err="1"/>
              <a:t>raltin@units.it</a:t>
            </a:r>
            <a:r>
              <a:rPr lang="it-IT" sz="1600" dirty="0"/>
              <a:t>) almeno il giorno precedente alla data dell’esame</a:t>
            </a:r>
          </a:p>
          <a:p>
            <a:endParaRPr lang="it-IT" sz="1600" dirty="0"/>
          </a:p>
        </p:txBody>
      </p:sp>
      <p:pic>
        <p:nvPicPr>
          <p:cNvPr id="7" name="Graphic 6" descr="Domande">
            <a:extLst>
              <a:ext uri="{FF2B5EF4-FFF2-40B4-BE49-F238E27FC236}">
                <a16:creationId xmlns:a16="http://schemas.microsoft.com/office/drawing/2014/main" id="{E4622F57-D499-B2DD-361B-721481278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09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0060" y="639704"/>
            <a:ext cx="2474684" cy="5577840"/>
          </a:xfrm>
        </p:spPr>
        <p:txBody>
          <a:bodyPr anchor="ctr">
            <a:normAutofit/>
          </a:bodyPr>
          <a:lstStyle/>
          <a:p>
            <a:pPr algn="ctr"/>
            <a:r>
              <a:rPr lang="it-IT">
                <a:latin typeface="Eurostile" panose="020B0504020202050204" pitchFamily="34" charset="77"/>
              </a:rPr>
              <a:t>Obiettivi corso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0169C143-627F-ED92-1674-36EE0721A4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856797"/>
              </p:ext>
            </p:extLst>
          </p:nvPr>
        </p:nvGraphicFramePr>
        <p:xfrm>
          <a:off x="3676104" y="639705"/>
          <a:ext cx="4879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763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862138"/>
            <a:ext cx="6561138" cy="4408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charset="0"/>
              <a:buChar char="è"/>
            </a:pPr>
            <a:endParaRPr lang="it-IT" dirty="0">
              <a:sym typeface="Wingdings"/>
            </a:endParaRPr>
          </a:p>
          <a:p>
            <a:pPr>
              <a:lnSpc>
                <a:spcPct val="150000"/>
              </a:lnSpc>
              <a:buFont typeface="Wingdings" charset="0"/>
              <a:buChar char="è"/>
            </a:pPr>
            <a:endParaRPr lang="it-IT" dirty="0">
              <a:sym typeface="Wingdings"/>
            </a:endParaRPr>
          </a:p>
          <a:p>
            <a:pPr marL="0" indent="0">
              <a:lnSpc>
                <a:spcPct val="150000"/>
              </a:lnSpc>
              <a:buNone/>
            </a:pPr>
            <a:endParaRPr lang="it-IT" dirty="0"/>
          </a:p>
          <a:p>
            <a:pPr lvl="1" algn="just">
              <a:lnSpc>
                <a:spcPct val="150000"/>
              </a:lnSpc>
              <a:buFont typeface="Wingdings" charset="2"/>
              <a:buChar char="Ø"/>
            </a:pPr>
            <a:endParaRPr lang="it-IT" dirty="0"/>
          </a:p>
          <a:p>
            <a:pPr algn="just">
              <a:lnSpc>
                <a:spcPct val="150000"/>
              </a:lnSpc>
            </a:pPr>
            <a:endParaRPr lang="it-IT" dirty="0"/>
          </a:p>
        </p:txBody>
      </p:sp>
      <p:sp>
        <p:nvSpPr>
          <p:cNvPr id="5" name="CasellaDiTesto 1">
            <a:extLst>
              <a:ext uri="{FF2B5EF4-FFF2-40B4-BE49-F238E27FC236}">
                <a16:creationId xmlns:a16="http://schemas.microsoft.com/office/drawing/2014/main" id="{684CA8CD-96D9-874D-BA17-4EF7EA52B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63613"/>
            <a:ext cx="8904288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hangingPunct="1">
              <a:spcBef>
                <a:spcPts val="800"/>
              </a:spcBef>
            </a:pPr>
            <a:endParaRPr lang="sl-SI" i="1">
              <a:ea typeface="Microsoft YaHei" charset="0"/>
              <a:cs typeface="Microsoft YaHei" charset="0"/>
            </a:endParaRPr>
          </a:p>
          <a:p>
            <a:pPr hangingPunct="1">
              <a:spcBef>
                <a:spcPts val="800"/>
              </a:spcBef>
            </a:pPr>
            <a:endParaRPr lang="sl-SI" i="1">
              <a:ea typeface="Microsoft YaHei" charset="0"/>
              <a:cs typeface="Microsoft YaHei" charset="0"/>
            </a:endParaRPr>
          </a:p>
          <a:p>
            <a:pPr hangingPunct="1">
              <a:spcBef>
                <a:spcPts val="800"/>
              </a:spcBef>
            </a:pPr>
            <a:endParaRPr lang="sl-SI" i="1">
              <a:ea typeface="Microsoft YaHei" charset="0"/>
              <a:cs typeface="Microsoft YaHei" charset="0"/>
            </a:endParaRPr>
          </a:p>
          <a:p>
            <a:pPr algn="just" hangingPunct="1">
              <a:spcBef>
                <a:spcPts val="800"/>
              </a:spcBef>
            </a:pPr>
            <a:endParaRPr lang="it-IT">
              <a:ea typeface="Microsoft YaHei" charset="0"/>
              <a:cs typeface="Microsoft YaHei" charset="0"/>
            </a:endParaRPr>
          </a:p>
        </p:txBody>
      </p:sp>
      <p:grpSp>
        <p:nvGrpSpPr>
          <p:cNvPr id="7" name="Gruppo 4">
            <a:extLst>
              <a:ext uri="{FF2B5EF4-FFF2-40B4-BE49-F238E27FC236}">
                <a16:creationId xmlns:a16="http://schemas.microsoft.com/office/drawing/2014/main" id="{63F9391A-683E-5644-ADB7-D19457162A2C}"/>
              </a:ext>
            </a:extLst>
          </p:cNvPr>
          <p:cNvGrpSpPr>
            <a:grpSpLocks/>
          </p:cNvGrpSpPr>
          <p:nvPr/>
        </p:nvGrpSpPr>
        <p:grpSpPr bwMode="auto">
          <a:xfrm>
            <a:off x="5587440" y="3871639"/>
            <a:ext cx="3192463" cy="2384425"/>
            <a:chOff x="5739797" y="3033438"/>
            <a:chExt cx="3191857" cy="2385390"/>
          </a:xfrm>
        </p:grpSpPr>
        <p:sp>
          <p:nvSpPr>
            <p:cNvPr id="8" name="Rettangolo arrotondato 7">
              <a:extLst>
                <a:ext uri="{FF2B5EF4-FFF2-40B4-BE49-F238E27FC236}">
                  <a16:creationId xmlns:a16="http://schemas.microsoft.com/office/drawing/2014/main" id="{1C5D0127-4CE4-B648-B58C-890DCBD9E8AE}"/>
                </a:ext>
              </a:extLst>
            </p:cNvPr>
            <p:cNvSpPr/>
            <p:nvPr/>
          </p:nvSpPr>
          <p:spPr>
            <a:xfrm>
              <a:off x="5739797" y="3033438"/>
              <a:ext cx="3191857" cy="238539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840E155F-B823-DD47-9C8E-A5737FAE91B6}"/>
                </a:ext>
              </a:extLst>
            </p:cNvPr>
            <p:cNvSpPr/>
            <p:nvPr/>
          </p:nvSpPr>
          <p:spPr>
            <a:xfrm>
              <a:off x="6560939" y="3543505"/>
              <a:ext cx="2153828" cy="12863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INTERVISTE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OSSERVAZIONE PARTECIPANTE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TECNICHE VISUALI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Ricerca-azione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endParaRPr lang="it-IT" sz="12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0" name="Gruppo 5">
            <a:extLst>
              <a:ext uri="{FF2B5EF4-FFF2-40B4-BE49-F238E27FC236}">
                <a16:creationId xmlns:a16="http://schemas.microsoft.com/office/drawing/2014/main" id="{87B7410B-B9A7-D649-BBF4-34A6C106FEF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962400"/>
            <a:ext cx="2576513" cy="2202904"/>
            <a:chOff x="685788" y="3276600"/>
            <a:chExt cx="2577279" cy="2202168"/>
          </a:xfrm>
        </p:grpSpPr>
        <p:sp>
          <p:nvSpPr>
            <p:cNvPr id="11" name="Rettangolo arrotondato 10">
              <a:extLst>
                <a:ext uri="{FF2B5EF4-FFF2-40B4-BE49-F238E27FC236}">
                  <a16:creationId xmlns:a16="http://schemas.microsoft.com/office/drawing/2014/main" id="{E70B3FD1-C869-D347-BCC1-468AB8228AFF}"/>
                </a:ext>
              </a:extLst>
            </p:cNvPr>
            <p:cNvSpPr/>
            <p:nvPr/>
          </p:nvSpPr>
          <p:spPr>
            <a:xfrm>
              <a:off x="685788" y="3276600"/>
              <a:ext cx="2577279" cy="220216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7E09CAD7-325D-6F49-BA61-F1DF22EA5143}"/>
                </a:ext>
              </a:extLst>
            </p:cNvPr>
            <p:cNvSpPr/>
            <p:nvPr/>
          </p:nvSpPr>
          <p:spPr>
            <a:xfrm>
              <a:off x="722312" y="3730473"/>
              <a:ext cx="1730889" cy="11791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INTE(G)RAZIONE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PATRIMONI/SPAZI COMUNI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PRATICHE LINGUISTICHE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Agency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 err="1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Etnopischiatria</a:t>
              </a: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endParaRPr lang="it-IT" sz="13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3" name="Gruppo 6">
            <a:extLst>
              <a:ext uri="{FF2B5EF4-FFF2-40B4-BE49-F238E27FC236}">
                <a16:creationId xmlns:a16="http://schemas.microsoft.com/office/drawing/2014/main" id="{2AD094DA-B9DF-EB43-A3B9-FC9A40207468}"/>
              </a:ext>
            </a:extLst>
          </p:cNvPr>
          <p:cNvGrpSpPr>
            <a:grpSpLocks/>
          </p:cNvGrpSpPr>
          <p:nvPr/>
        </p:nvGrpSpPr>
        <p:grpSpPr bwMode="auto">
          <a:xfrm>
            <a:off x="5176838" y="947738"/>
            <a:ext cx="2932643" cy="1668462"/>
            <a:chOff x="5324811" y="-17709"/>
            <a:chExt cx="2933516" cy="1669492"/>
          </a:xfrm>
        </p:grpSpPr>
        <p:sp>
          <p:nvSpPr>
            <p:cNvPr id="14" name="Rettangolo arrotondato 13">
              <a:extLst>
                <a:ext uri="{FF2B5EF4-FFF2-40B4-BE49-F238E27FC236}">
                  <a16:creationId xmlns:a16="http://schemas.microsoft.com/office/drawing/2014/main" id="{CA885BF2-BDD9-AD41-BAF0-608590256180}"/>
                </a:ext>
              </a:extLst>
            </p:cNvPr>
            <p:cNvSpPr/>
            <p:nvPr/>
          </p:nvSpPr>
          <p:spPr>
            <a:xfrm>
              <a:off x="5324811" y="-17709"/>
              <a:ext cx="2577279" cy="166949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419BD6C6-0C70-AE46-BC55-76B9C958612A}"/>
                </a:ext>
              </a:extLst>
            </p:cNvPr>
            <p:cNvSpPr/>
            <p:nvPr/>
          </p:nvSpPr>
          <p:spPr>
            <a:xfrm>
              <a:off x="6210371" y="-10533"/>
              <a:ext cx="2047956" cy="11786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Genere/generazioni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ETEROGENEITA’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DONNE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MSNA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Rich. Asilo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endParaRPr lang="it-IT" sz="14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6" name="Gruppo 7">
            <a:extLst>
              <a:ext uri="{FF2B5EF4-FFF2-40B4-BE49-F238E27FC236}">
                <a16:creationId xmlns:a16="http://schemas.microsoft.com/office/drawing/2014/main" id="{3006A56C-CE2C-AE49-B3A1-51DF66D6C73D}"/>
              </a:ext>
            </a:extLst>
          </p:cNvPr>
          <p:cNvGrpSpPr>
            <a:grpSpLocks/>
          </p:cNvGrpSpPr>
          <p:nvPr/>
        </p:nvGrpSpPr>
        <p:grpSpPr bwMode="auto">
          <a:xfrm>
            <a:off x="614363" y="965200"/>
            <a:ext cx="2576512" cy="1668463"/>
            <a:chOff x="761998" y="4"/>
            <a:chExt cx="2577279" cy="1669492"/>
          </a:xfrm>
        </p:grpSpPr>
        <p:sp>
          <p:nvSpPr>
            <p:cNvPr id="17" name="Rettangolo arrotondato 16">
              <a:extLst>
                <a:ext uri="{FF2B5EF4-FFF2-40B4-BE49-F238E27FC236}">
                  <a16:creationId xmlns:a16="http://schemas.microsoft.com/office/drawing/2014/main" id="{96406EFA-8530-EA43-8474-DC6E84048AA0}"/>
                </a:ext>
              </a:extLst>
            </p:cNvPr>
            <p:cNvSpPr/>
            <p:nvPr/>
          </p:nvSpPr>
          <p:spPr>
            <a:xfrm>
              <a:off x="761998" y="4"/>
              <a:ext cx="2577279" cy="166949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3B6075A8-FD26-6B46-8BD4-EFDA3CA07519}"/>
                </a:ext>
              </a:extLst>
            </p:cNvPr>
            <p:cNvSpPr/>
            <p:nvPr/>
          </p:nvSpPr>
          <p:spPr>
            <a:xfrm>
              <a:off x="798521" y="36540"/>
              <a:ext cx="1730890" cy="1178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53340"/>
            <a:lstStyle/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Luoghi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CONTESTI IN/FORMALI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Servizi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Centri 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Spazi pubblici</a:t>
              </a:r>
            </a:p>
            <a:p>
              <a:pPr marL="114300" lvl="1" indent="-114300" defTabSz="622300">
                <a:lnSpc>
                  <a:spcPct val="90000"/>
                </a:lnSpc>
                <a:spcAft>
                  <a:spcPct val="15000"/>
                </a:spcAft>
                <a:buFont typeface="Times New Roman" charset="0"/>
                <a:buChar char="•"/>
                <a:defRPr/>
              </a:pPr>
              <a:r>
                <a:rPr lang="it-IT" sz="1400" b="1" dirty="0" err="1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ecc</a:t>
              </a:r>
              <a:endParaRPr lang="it-IT" sz="14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9" name="Gruppo 8">
            <a:extLst>
              <a:ext uri="{FF2B5EF4-FFF2-40B4-BE49-F238E27FC236}">
                <a16:creationId xmlns:a16="http://schemas.microsoft.com/office/drawing/2014/main" id="{79B96590-70F9-CE46-9ECB-478FA0C6164B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066800"/>
            <a:ext cx="2259013" cy="2259013"/>
            <a:chOff x="2146496" y="317696"/>
            <a:chExt cx="2259032" cy="2259032"/>
          </a:xfrm>
        </p:grpSpPr>
        <p:sp>
          <p:nvSpPr>
            <p:cNvPr id="20" name="Torta 19">
              <a:extLst>
                <a:ext uri="{FF2B5EF4-FFF2-40B4-BE49-F238E27FC236}">
                  <a16:creationId xmlns:a16="http://schemas.microsoft.com/office/drawing/2014/main" id="{EF59AE50-1AB6-2F4C-977D-781B4739B676}"/>
                </a:ext>
              </a:extLst>
            </p:cNvPr>
            <p:cNvSpPr/>
            <p:nvPr/>
          </p:nvSpPr>
          <p:spPr>
            <a:xfrm>
              <a:off x="2146496" y="317696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21" name="Torta 12">
              <a:extLst>
                <a:ext uri="{FF2B5EF4-FFF2-40B4-BE49-F238E27FC236}">
                  <a16:creationId xmlns:a16="http://schemas.microsoft.com/office/drawing/2014/main" id="{919A2E5D-920D-594E-B7DC-557FF26AF634}"/>
                </a:ext>
              </a:extLst>
            </p:cNvPr>
            <p:cNvSpPr/>
            <p:nvPr/>
          </p:nvSpPr>
          <p:spPr>
            <a:xfrm>
              <a:off x="2808490" y="979690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DOVE? </a:t>
              </a:r>
            </a:p>
          </p:txBody>
        </p:sp>
      </p:grpSp>
      <p:grpSp>
        <p:nvGrpSpPr>
          <p:cNvPr id="22" name="Gruppo 9">
            <a:extLst>
              <a:ext uri="{FF2B5EF4-FFF2-40B4-BE49-F238E27FC236}">
                <a16:creationId xmlns:a16="http://schemas.microsoft.com/office/drawing/2014/main" id="{8F8448C2-B3B8-C747-B3D7-0DF34DC382F5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066800"/>
            <a:ext cx="2259013" cy="2259013"/>
            <a:chOff x="4509871" y="317696"/>
            <a:chExt cx="2259032" cy="2259032"/>
          </a:xfrm>
        </p:grpSpPr>
        <p:sp>
          <p:nvSpPr>
            <p:cNvPr id="23" name="Torta 22">
              <a:extLst>
                <a:ext uri="{FF2B5EF4-FFF2-40B4-BE49-F238E27FC236}">
                  <a16:creationId xmlns:a16="http://schemas.microsoft.com/office/drawing/2014/main" id="{DE656EF0-DE12-C743-8617-3EA15BA649D7}"/>
                </a:ext>
              </a:extLst>
            </p:cNvPr>
            <p:cNvSpPr/>
            <p:nvPr/>
          </p:nvSpPr>
          <p:spPr>
            <a:xfrm rot="5400000">
              <a:off x="4509871" y="317696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24" name="Torta 14">
              <a:extLst>
                <a:ext uri="{FF2B5EF4-FFF2-40B4-BE49-F238E27FC236}">
                  <a16:creationId xmlns:a16="http://schemas.microsoft.com/office/drawing/2014/main" id="{32382C6E-E457-F140-9ABD-75F1703C5DAB}"/>
                </a:ext>
              </a:extLst>
            </p:cNvPr>
            <p:cNvSpPr/>
            <p:nvPr/>
          </p:nvSpPr>
          <p:spPr>
            <a:xfrm>
              <a:off x="4509871" y="979690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CHI?</a:t>
              </a:r>
            </a:p>
          </p:txBody>
        </p:sp>
      </p:grpSp>
      <p:grpSp>
        <p:nvGrpSpPr>
          <p:cNvPr id="25" name="Gruppo 10">
            <a:extLst>
              <a:ext uri="{FF2B5EF4-FFF2-40B4-BE49-F238E27FC236}">
                <a16:creationId xmlns:a16="http://schemas.microsoft.com/office/drawing/2014/main" id="{533651AD-014C-1F40-9CC4-E8A21FD7BAC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505200"/>
            <a:ext cx="2259013" cy="2259013"/>
            <a:chOff x="4509871" y="2681071"/>
            <a:chExt cx="2259032" cy="2259032"/>
          </a:xfrm>
        </p:grpSpPr>
        <p:sp>
          <p:nvSpPr>
            <p:cNvPr id="26" name="Torta 25">
              <a:extLst>
                <a:ext uri="{FF2B5EF4-FFF2-40B4-BE49-F238E27FC236}">
                  <a16:creationId xmlns:a16="http://schemas.microsoft.com/office/drawing/2014/main" id="{A897E394-FF84-8C4B-87D9-F2FADA0A7EAB}"/>
                </a:ext>
              </a:extLst>
            </p:cNvPr>
            <p:cNvSpPr/>
            <p:nvPr/>
          </p:nvSpPr>
          <p:spPr>
            <a:xfrm rot="10800000">
              <a:off x="4509871" y="2681071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27" name="Torta 16">
              <a:extLst>
                <a:ext uri="{FF2B5EF4-FFF2-40B4-BE49-F238E27FC236}">
                  <a16:creationId xmlns:a16="http://schemas.microsoft.com/office/drawing/2014/main" id="{5D6365F5-E2E6-F14C-8E1D-1A9F3594A53E}"/>
                </a:ext>
              </a:extLst>
            </p:cNvPr>
            <p:cNvSpPr/>
            <p:nvPr/>
          </p:nvSpPr>
          <p:spPr>
            <a:xfrm rot="21600000">
              <a:off x="4509871" y="2681071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METODI </a:t>
              </a:r>
            </a:p>
          </p:txBody>
        </p:sp>
      </p:grpSp>
      <p:grpSp>
        <p:nvGrpSpPr>
          <p:cNvPr id="28" name="Gruppo 11">
            <a:extLst>
              <a:ext uri="{FF2B5EF4-FFF2-40B4-BE49-F238E27FC236}">
                <a16:creationId xmlns:a16="http://schemas.microsoft.com/office/drawing/2014/main" id="{AC7A5C99-D6AD-D44D-AFC3-AE8126E0AE9D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505200"/>
            <a:ext cx="2259013" cy="2259013"/>
            <a:chOff x="2146496" y="2681071"/>
            <a:chExt cx="2259032" cy="2259032"/>
          </a:xfrm>
        </p:grpSpPr>
        <p:sp>
          <p:nvSpPr>
            <p:cNvPr id="29" name="Torta 28">
              <a:extLst>
                <a:ext uri="{FF2B5EF4-FFF2-40B4-BE49-F238E27FC236}">
                  <a16:creationId xmlns:a16="http://schemas.microsoft.com/office/drawing/2014/main" id="{6947443E-74BD-524D-BC6E-F3767D92E479}"/>
                </a:ext>
              </a:extLst>
            </p:cNvPr>
            <p:cNvSpPr/>
            <p:nvPr/>
          </p:nvSpPr>
          <p:spPr>
            <a:xfrm rot="16200000">
              <a:off x="2146496" y="2681071"/>
              <a:ext cx="2259032" cy="225903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30" name="Torta 18">
              <a:extLst>
                <a:ext uri="{FF2B5EF4-FFF2-40B4-BE49-F238E27FC236}">
                  <a16:creationId xmlns:a16="http://schemas.microsoft.com/office/drawing/2014/main" id="{A63889CB-96B4-5444-B4E8-33270074C1DE}"/>
                </a:ext>
              </a:extLst>
            </p:cNvPr>
            <p:cNvSpPr/>
            <p:nvPr/>
          </p:nvSpPr>
          <p:spPr>
            <a:xfrm rot="21600000">
              <a:off x="2808490" y="2681071"/>
              <a:ext cx="1597038" cy="15970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0" tIns="177800" rIns="177800" bIns="17780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25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COSA?</a:t>
              </a:r>
            </a:p>
          </p:txBody>
        </p:sp>
      </p:grpSp>
      <p:sp>
        <p:nvSpPr>
          <p:cNvPr id="31" name="Freccia ad arco 30">
            <a:extLst>
              <a:ext uri="{FF2B5EF4-FFF2-40B4-BE49-F238E27FC236}">
                <a16:creationId xmlns:a16="http://schemas.microsoft.com/office/drawing/2014/main" id="{DA6904F8-01D4-A349-BF70-23D73C13BB68}"/>
              </a:ext>
            </a:extLst>
          </p:cNvPr>
          <p:cNvSpPr/>
          <p:nvPr/>
        </p:nvSpPr>
        <p:spPr>
          <a:xfrm>
            <a:off x="3919538" y="3124200"/>
            <a:ext cx="779462" cy="677863"/>
          </a:xfrm>
          <a:prstGeom prst="circular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it-IT"/>
          </a:p>
        </p:txBody>
      </p:sp>
      <p:sp>
        <p:nvSpPr>
          <p:cNvPr id="32" name="Freccia ad arco 31">
            <a:extLst>
              <a:ext uri="{FF2B5EF4-FFF2-40B4-BE49-F238E27FC236}">
                <a16:creationId xmlns:a16="http://schemas.microsoft.com/office/drawing/2014/main" id="{7035F7A2-6DCC-A347-B891-37B7804303C7}"/>
              </a:ext>
            </a:extLst>
          </p:cNvPr>
          <p:cNvSpPr/>
          <p:nvPr/>
        </p:nvSpPr>
        <p:spPr>
          <a:xfrm rot="10800000">
            <a:off x="3919538" y="3384550"/>
            <a:ext cx="779462" cy="679450"/>
          </a:xfrm>
          <a:prstGeom prst="circular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it-IT"/>
          </a:p>
        </p:txBody>
      </p:sp>
      <p:sp>
        <p:nvSpPr>
          <p:cNvPr id="33" name="Rettangolo 30">
            <a:extLst>
              <a:ext uri="{FF2B5EF4-FFF2-40B4-BE49-F238E27FC236}">
                <a16:creationId xmlns:a16="http://schemas.microsoft.com/office/drawing/2014/main" id="{EA9B5F2A-46B9-AC42-921F-14289422E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3" y="201612"/>
            <a:ext cx="2967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Verdana" charset="0"/>
              </a:rPr>
              <a:t>RICERCA QUALITATIVA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5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Lavoro di gruppo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6195" y="2171700"/>
            <a:ext cx="7200900" cy="40225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Analizzare modello (pro/contro) e conseguenze dell’applicazione seguenti modelli di rapporti tra popolazioni immigrate/maggioranze native:</a:t>
            </a:r>
          </a:p>
          <a:p>
            <a:endParaRPr lang="it-IT" dirty="0"/>
          </a:p>
          <a:p>
            <a:pPr marL="514350" indent="-514350">
              <a:buAutoNum type="arabicPeriod"/>
            </a:pPr>
            <a:r>
              <a:rPr lang="it-IT" sz="2800" dirty="0"/>
              <a:t>Assimilazione</a:t>
            </a:r>
          </a:p>
          <a:p>
            <a:pPr marL="514350" indent="-514350">
              <a:buAutoNum type="arabicPeriod"/>
            </a:pPr>
            <a:r>
              <a:rPr lang="it-IT" sz="2800" dirty="0"/>
              <a:t>Integrazione </a:t>
            </a:r>
          </a:p>
          <a:p>
            <a:pPr marL="514350" indent="-514350">
              <a:buAutoNum type="arabicPeriod"/>
            </a:pPr>
            <a:r>
              <a:rPr lang="it-IT" sz="2800" dirty="0"/>
              <a:t>Acculturazione </a:t>
            </a:r>
          </a:p>
          <a:p>
            <a:pPr marL="514350" indent="-514350">
              <a:buAutoNum type="arabicPeriod"/>
            </a:pPr>
            <a:r>
              <a:rPr lang="it-IT" sz="2800" dirty="0"/>
              <a:t>Inclusione</a:t>
            </a:r>
          </a:p>
        </p:txBody>
      </p:sp>
    </p:spTree>
    <p:extLst>
      <p:ext uri="{BB962C8B-B14F-4D97-AF65-F5344CB8AC3E}">
        <p14:creationId xmlns:p14="http://schemas.microsoft.com/office/powerpoint/2010/main" val="333657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 TERMINI DELLA QUESTIONE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511643" y="1704050"/>
            <a:ext cx="3816536" cy="33111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	INCLUSIONE</a:t>
            </a:r>
          </a:p>
          <a:p>
            <a:pPr marL="0" indent="0">
              <a:buNone/>
            </a:pPr>
            <a:r>
              <a:rPr lang="it-IT" dirty="0"/>
              <a:t>L’inclusione rappresenta un processo, una filosofia dell’accettazione, ossia la capacità di fornire una cornice dentro cui gli alunni — a prescindere da abilità, genere, linguaggio, origine etnica o culturale — possono essere ugualmente valorizzati, trattati con rispetto e forniti di uguali opportunità a scuola. Come sottolinea il Centre for </a:t>
            </a:r>
            <a:r>
              <a:rPr lang="it-IT" dirty="0" err="1"/>
              <a:t>Studies</a:t>
            </a:r>
            <a:r>
              <a:rPr lang="it-IT" dirty="0"/>
              <a:t> on Inclusive </a:t>
            </a:r>
            <a:r>
              <a:rPr lang="it-IT" dirty="0" err="1"/>
              <a:t>Education</a:t>
            </a:r>
            <a:r>
              <a:rPr lang="it-IT" dirty="0"/>
              <a:t>, inclusione è ciò che avviene quando «ognuno sente di essere apprezzato e che la sua partecipazione è gradita».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4"/>
          </p:nvPr>
        </p:nvSpPr>
        <p:spPr>
          <a:xfrm>
            <a:off x="4460891" y="1572126"/>
            <a:ext cx="4436244" cy="395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	INTERCULTURA </a:t>
            </a:r>
          </a:p>
          <a:p>
            <a:pPr marL="0" indent="0">
              <a:buNone/>
            </a:pPr>
            <a:r>
              <a:rPr lang="it-IT" dirty="0"/>
              <a:t>L’approccio interculturale pone la questione in termini di favorire il dialogo fra culture come obiettivo prioritario per costituire una solida coesione sociale in società multiculturali.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44355" y="5275535"/>
            <a:ext cx="31786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VS </a:t>
            </a:r>
          </a:p>
          <a:p>
            <a:pPr algn="ctr"/>
            <a:r>
              <a:rPr lang="it-IT" sz="2000" dirty="0"/>
              <a:t>INTEGRAZIONE</a:t>
            </a:r>
          </a:p>
          <a:p>
            <a:pPr algn="ctr">
              <a:lnSpc>
                <a:spcPct val="100000"/>
              </a:lnSpc>
            </a:pPr>
            <a:r>
              <a:rPr lang="it-IT" sz="2000" dirty="0"/>
              <a:t>minoranza/maggioranza</a:t>
            </a:r>
          </a:p>
          <a:p>
            <a:pPr algn="ctr">
              <a:lnSpc>
                <a:spcPct val="100000"/>
              </a:lnSpc>
            </a:pPr>
            <a:r>
              <a:rPr lang="it-IT" sz="2000" dirty="0"/>
              <a:t>normalizzazione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645579" y="3652013"/>
            <a:ext cx="406686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endParaRPr lang="it-IT" sz="2000" dirty="0"/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lang="it-IT" sz="2000" dirty="0"/>
              <a:t>VS </a:t>
            </a:r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endParaRPr lang="it-IT" sz="2000" dirty="0"/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lang="it-IT" sz="2000" dirty="0"/>
              <a:t>MULTICULTURALISMO/</a:t>
            </a:r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lang="it-IT" sz="2000" dirty="0"/>
              <a:t>ASSIMILAZIONISMO</a:t>
            </a:r>
          </a:p>
          <a:p>
            <a:r>
              <a:rPr lang="it-IT" sz="2000" dirty="0"/>
              <a:t>Politiche educative e modelli pedagogici ancorati su di una visione statica della società centrata sull’opposizione fra “maggioranza” e “minoranza”.</a:t>
            </a:r>
          </a:p>
        </p:txBody>
      </p:sp>
      <p:sp>
        <p:nvSpPr>
          <p:cNvPr id="13" name="Freccia bidirezionale orizzontale 12"/>
          <p:cNvSpPr/>
          <p:nvPr/>
        </p:nvSpPr>
        <p:spPr>
          <a:xfrm>
            <a:off x="3193839" y="5219894"/>
            <a:ext cx="1175657" cy="49551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bidirezionale orizzontale 4"/>
          <p:cNvSpPr/>
          <p:nvPr/>
        </p:nvSpPr>
        <p:spPr>
          <a:xfrm>
            <a:off x="2660687" y="1704286"/>
            <a:ext cx="2324594" cy="2493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25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/>
      <p:bldP spid="8" grpId="0"/>
      <p:bldP spid="1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580147" y="277812"/>
            <a:ext cx="8229600" cy="1139825"/>
          </a:xfrm>
        </p:spPr>
        <p:txBody>
          <a:bodyPr/>
          <a:lstStyle/>
          <a:p>
            <a:r>
              <a:rPr lang="it-IT" dirty="0"/>
              <a:t>INTE(G)RAZIONE</a:t>
            </a:r>
          </a:p>
        </p:txBody>
      </p:sp>
      <p:pic>
        <p:nvPicPr>
          <p:cNvPr id="6" name="Segnaposto contenuto 7"/>
          <p:cNvPicPr>
            <a:picLocks noGrp="1" noChangeAspect="1"/>
          </p:cNvPicPr>
          <p:nvPr>
            <p:ph type="dgm" idx="1"/>
          </p:nvPr>
        </p:nvPicPr>
        <p:blipFill rotWithShape="1">
          <a:blip r:embed="rId2"/>
          <a:stretch/>
        </p:blipFill>
        <p:spPr>
          <a:xfrm>
            <a:off x="0" y="1417637"/>
            <a:ext cx="4274269" cy="5440363"/>
          </a:xfr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4269" y="1679892"/>
            <a:ext cx="4869731" cy="379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79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Inclusione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nozione di inclusione riconosce che c’è un rischio di esclusione che occorre prevenire attivamente</a:t>
            </a:r>
            <a:r>
              <a:rPr lang="is-IS" dirty="0"/>
              <a:t>…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757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Quindi….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0" y="2460044"/>
            <a:ext cx="1880654" cy="2078618"/>
          </a:xfrm>
        </p:spPr>
      </p:pic>
      <p:pic>
        <p:nvPicPr>
          <p:cNvPr id="11" name="Segnaposto contenuto 10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4698536" y="1756126"/>
            <a:ext cx="2415845" cy="2782536"/>
          </a:xfr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0655" y="1783588"/>
            <a:ext cx="2817882" cy="370597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4381" y="1950736"/>
            <a:ext cx="1872106" cy="258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1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interculturale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Incontro tra culture o persone? </a:t>
            </a:r>
          </a:p>
          <a:p>
            <a:endParaRPr lang="it-IT" dirty="0"/>
          </a:p>
          <a:p>
            <a:r>
              <a:rPr lang="it-IT" dirty="0"/>
              <a:t>Sopravvalutare: Sindrome di Salgari </a:t>
            </a:r>
          </a:p>
          <a:p>
            <a:pPr marL="0" indent="0">
              <a:buNone/>
            </a:pPr>
            <a:r>
              <a:rPr lang="it-IT" dirty="0"/>
              <a:t>	- esotismo &amp; </a:t>
            </a:r>
            <a:r>
              <a:rPr lang="it-IT" dirty="0" err="1"/>
              <a:t>labelling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dirty="0"/>
              <a:t>Sottovalutare:  gap di potere/risorse</a:t>
            </a:r>
          </a:p>
        </p:txBody>
      </p:sp>
    </p:spTree>
    <p:extLst>
      <p:ext uri="{BB962C8B-B14F-4D97-AF65-F5344CB8AC3E}">
        <p14:creationId xmlns:p14="http://schemas.microsoft.com/office/powerpoint/2010/main" val="17489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8115300" cy="1485900"/>
          </a:xfrm>
        </p:spPr>
        <p:txBody>
          <a:bodyPr>
            <a:normAutofit fontScale="90000"/>
          </a:bodyPr>
          <a:lstStyle/>
          <a:p>
            <a:r>
              <a:rPr lang="it-IT" dirty="0"/>
              <a:t>Autovalutazione della sensibilità culturale (Test Canada, Vancouver)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8699" y="2398296"/>
            <a:ext cx="7730289" cy="4459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CONSAPEVOLEZZA</a:t>
            </a:r>
          </a:p>
          <a:p>
            <a:r>
              <a:rPr lang="it-IT" dirty="0"/>
              <a:t>	Percezione della propria identità</a:t>
            </a:r>
          </a:p>
          <a:p>
            <a:r>
              <a:rPr lang="it-IT" dirty="0"/>
              <a:t>	Consapevolezza delle differenze (gender, sex, </a:t>
            </a:r>
            <a:r>
              <a:rPr lang="it-IT" dirty="0" err="1"/>
              <a:t>ling</a:t>
            </a:r>
            <a:r>
              <a:rPr lang="it-IT" dirty="0"/>
              <a:t>., 		religione, ecc.)</a:t>
            </a:r>
          </a:p>
          <a:p>
            <a:r>
              <a:rPr lang="it-IT" dirty="0"/>
              <a:t>	Stereotipi? Strategie? Ansia?</a:t>
            </a:r>
          </a:p>
          <a:p>
            <a:r>
              <a:rPr lang="it-IT" dirty="0"/>
              <a:t>	Diversità spazio/tempo, potere/ruoli?</a:t>
            </a:r>
          </a:p>
          <a:p>
            <a:endParaRPr lang="it-IT" dirty="0"/>
          </a:p>
          <a:p>
            <a:r>
              <a:rPr lang="it-IT" dirty="0"/>
              <a:t>CONOSCENZE: dati, caratteristiche, minoranze, storia e bisogni</a:t>
            </a:r>
            <a:r>
              <a:rPr lang="is-IS" dirty="0"/>
              <a:t>…</a:t>
            </a:r>
            <a:endParaRPr lang="it-IT" dirty="0"/>
          </a:p>
          <a:p>
            <a:r>
              <a:rPr lang="it-IT" dirty="0"/>
              <a:t>COMPETENZE: rispetto, efficacia</a:t>
            </a:r>
          </a:p>
          <a:p>
            <a:r>
              <a:rPr lang="it-IT" dirty="0"/>
              <a:t>RISORSE: rete, info, associazioni e contatti locali</a:t>
            </a:r>
            <a:r>
              <a:rPr lang="is-IS" dirty="0"/>
              <a:t>…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661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Esercizi di prova transculturale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Come mi comporterei se l’utente/paziente fosse italiana/o? </a:t>
            </a:r>
          </a:p>
          <a:p>
            <a:endParaRPr lang="it-IT"/>
          </a:p>
          <a:p>
            <a:r>
              <a:rPr lang="it-IT"/>
              <a:t>Cosa si sta ripetendo più volte nella relazione? Cosa continua a dirmi l’utente/paziente anche se a me non sembra rilevante?  </a:t>
            </a:r>
          </a:p>
          <a:p>
            <a:endParaRPr lang="it-IT"/>
          </a:p>
          <a:p>
            <a:r>
              <a:rPr lang="it-IT"/>
              <a:t>Attenzione alla comunicazione: prossemica, emotiva, cinesica e linguistica.</a:t>
            </a:r>
          </a:p>
          <a:p>
            <a:endParaRPr lang="it-IT"/>
          </a:p>
          <a:p>
            <a:endParaRPr lang="it-IT"/>
          </a:p>
          <a:p>
            <a:endParaRPr lang="it-IT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458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itaglio">
  <a:themeElements>
    <a:clrScheme name="Ritaglio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itaglio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tagl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{C8C6DE0B-6447-6845-AB9F-02A8634E2013}tf10001072</Template>
  <TotalTime>21444</TotalTime>
  <Words>836</Words>
  <Application>Microsoft Macintosh PowerPoint</Application>
  <PresentationFormat>Presentazione su schermo (4:3)</PresentationFormat>
  <Paragraphs>133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6" baseType="lpstr">
      <vt:lpstr>Microsoft YaHei</vt:lpstr>
      <vt:lpstr>Arial</vt:lpstr>
      <vt:lpstr>Calibri</vt:lpstr>
      <vt:lpstr>Eurostile</vt:lpstr>
      <vt:lpstr>Franklin Gothic Book</vt:lpstr>
      <vt:lpstr>Times New Roman</vt:lpstr>
      <vt:lpstr>Verdana</vt:lpstr>
      <vt:lpstr>Wingdings</vt:lpstr>
      <vt:lpstr>Ritaglio</vt:lpstr>
      <vt:lpstr>Strumenti per la pratica interculturale nei servizi</vt:lpstr>
      <vt:lpstr>Lavoro di gruppo 1</vt:lpstr>
      <vt:lpstr>I TERMINI DELLA QUESTIONE</vt:lpstr>
      <vt:lpstr>INTE(G)RAZIONE</vt:lpstr>
      <vt:lpstr>Inclusione</vt:lpstr>
      <vt:lpstr>Quindi….</vt:lpstr>
      <vt:lpstr>Comunicazione interculturale</vt:lpstr>
      <vt:lpstr>Autovalutazione della sensibilità culturale (Test Canada, Vancouver)</vt:lpstr>
      <vt:lpstr>Esercizi di prova transculturale</vt:lpstr>
      <vt:lpstr>Produzione delle differenze</vt:lpstr>
      <vt:lpstr>Discriminazione  (Taguieff 1999)</vt:lpstr>
      <vt:lpstr>Forme di Razzismo </vt:lpstr>
      <vt:lpstr>Razzismo differenzialista</vt:lpstr>
      <vt:lpstr>Categorie linguistiche come costruzione di alterità </vt:lpstr>
      <vt:lpstr>L’elaborato scritto progettuale</vt:lpstr>
      <vt:lpstr>Obiettivi corso</vt:lpstr>
      <vt:lpstr>Presentazione standard di PowerPoint</vt:lpstr>
    </vt:vector>
  </TitlesOfParts>
  <Company>università udine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roberta altin</dc:creator>
  <cp:lastModifiedBy>ALTIN ROBERTA</cp:lastModifiedBy>
  <cp:revision>426</cp:revision>
  <dcterms:created xsi:type="dcterms:W3CDTF">2014-10-13T13:50:23Z</dcterms:created>
  <dcterms:modified xsi:type="dcterms:W3CDTF">2025-05-07T17:25:59Z</dcterms:modified>
</cp:coreProperties>
</file>