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885" r:id="rId2"/>
    <p:sldId id="531" r:id="rId3"/>
    <p:sldId id="511" r:id="rId4"/>
    <p:sldId id="534" r:id="rId5"/>
    <p:sldId id="533" r:id="rId6"/>
    <p:sldId id="337" r:id="rId7"/>
    <p:sldId id="319" r:id="rId8"/>
    <p:sldId id="536" r:id="rId9"/>
    <p:sldId id="318" r:id="rId10"/>
    <p:sldId id="320" r:id="rId11"/>
    <p:sldId id="537" r:id="rId12"/>
    <p:sldId id="892" r:id="rId13"/>
    <p:sldId id="914" r:id="rId14"/>
    <p:sldId id="539" r:id="rId15"/>
    <p:sldId id="540" r:id="rId16"/>
    <p:sldId id="541" r:id="rId17"/>
    <p:sldId id="542" r:id="rId18"/>
    <p:sldId id="538" r:id="rId19"/>
    <p:sldId id="886" r:id="rId20"/>
    <p:sldId id="450" r:id="rId21"/>
    <p:sldId id="451" r:id="rId22"/>
    <p:sldId id="452" r:id="rId23"/>
    <p:sldId id="454" r:id="rId24"/>
    <p:sldId id="532" r:id="rId25"/>
    <p:sldId id="544" r:id="rId26"/>
    <p:sldId id="545" r:id="rId27"/>
    <p:sldId id="546" r:id="rId28"/>
    <p:sldId id="543" r:id="rId29"/>
    <p:sldId id="512" r:id="rId30"/>
    <p:sldId id="513" r:id="rId31"/>
    <p:sldId id="891" r:id="rId32"/>
    <p:sldId id="514" r:id="rId33"/>
    <p:sldId id="515" r:id="rId34"/>
    <p:sldId id="895" r:id="rId35"/>
    <p:sldId id="896" r:id="rId36"/>
    <p:sldId id="887" r:id="rId37"/>
    <p:sldId id="888" r:id="rId38"/>
    <p:sldId id="889" r:id="rId39"/>
    <p:sldId id="890" r:id="rId40"/>
    <p:sldId id="547" r:id="rId41"/>
    <p:sldId id="517" r:id="rId42"/>
    <p:sldId id="519" r:id="rId43"/>
    <p:sldId id="913" r:id="rId44"/>
    <p:sldId id="516" r:id="rId45"/>
    <p:sldId id="520" r:id="rId46"/>
    <p:sldId id="521" r:id="rId47"/>
    <p:sldId id="522" r:id="rId48"/>
    <p:sldId id="523" r:id="rId49"/>
    <p:sldId id="524" r:id="rId50"/>
    <p:sldId id="525" r:id="rId51"/>
    <p:sldId id="526" r:id="rId52"/>
    <p:sldId id="529" r:id="rId53"/>
    <p:sldId id="535" r:id="rId54"/>
    <p:sldId id="893" r:id="rId55"/>
    <p:sldId id="894" r:id="rId56"/>
    <p:sldId id="897" r:id="rId57"/>
    <p:sldId id="898" r:id="rId58"/>
    <p:sldId id="899" r:id="rId59"/>
    <p:sldId id="900" r:id="rId60"/>
    <p:sldId id="901" r:id="rId61"/>
    <p:sldId id="904" r:id="rId6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3DE97-7CBC-4987-A33F-C5BDB7685D2D}" v="3" dt="2025-05-10T21:41:51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252" autoAdjust="0"/>
  </p:normalViewPr>
  <p:slideViewPr>
    <p:cSldViewPr snapToGrid="0" snapToObjects="1">
      <p:cViewPr varScale="1">
        <p:scale>
          <a:sx n="62" d="100"/>
          <a:sy n="62" d="100"/>
        </p:scale>
        <p:origin x="50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D7841FAA-941E-47DC-BF26-78D8E88BC66C}"/>
    <pc:docChg chg="addSld delSld modSld">
      <pc:chgData name="TOMMASINI ALBERTO" userId="8c013d22-ceb2-4014-ae73-ac062752c54f" providerId="ADAL" clId="{D7841FAA-941E-47DC-BF26-78D8E88BC66C}" dt="2024-03-16T23:31:34.414" v="137" actId="20577"/>
      <pc:docMkLst>
        <pc:docMk/>
      </pc:docMkLst>
      <pc:sldChg chg="modSp mod">
        <pc:chgData name="TOMMASINI ALBERTO" userId="8c013d22-ceb2-4014-ae73-ac062752c54f" providerId="ADAL" clId="{D7841FAA-941E-47DC-BF26-78D8E88BC66C}" dt="2024-03-16T23:16:55.337" v="82" actId="20577"/>
        <pc:sldMkLst>
          <pc:docMk/>
          <pc:sldMk cId="427682558" sldId="515"/>
        </pc:sldMkLst>
      </pc:sldChg>
      <pc:sldChg chg="del">
        <pc:chgData name="TOMMASINI ALBERTO" userId="8c013d22-ceb2-4014-ae73-ac062752c54f" providerId="ADAL" clId="{D7841FAA-941E-47DC-BF26-78D8E88BC66C}" dt="2024-03-16T23:06:59.970" v="0" actId="47"/>
        <pc:sldMkLst>
          <pc:docMk/>
          <pc:sldMk cId="285240224" sldId="527"/>
        </pc:sldMkLst>
      </pc:sldChg>
      <pc:sldChg chg="addSp modSp new mod">
        <pc:chgData name="TOMMASINI ALBERTO" userId="8c013d22-ceb2-4014-ae73-ac062752c54f" providerId="ADAL" clId="{D7841FAA-941E-47DC-BF26-78D8E88BC66C}" dt="2024-03-16T23:11:54.935" v="23" actId="12"/>
        <pc:sldMkLst>
          <pc:docMk/>
          <pc:sldMk cId="158188006" sldId="893"/>
        </pc:sldMkLst>
      </pc:sldChg>
      <pc:sldChg chg="addSp modSp new mod">
        <pc:chgData name="TOMMASINI ALBERTO" userId="8c013d22-ceb2-4014-ae73-ac062752c54f" providerId="ADAL" clId="{D7841FAA-941E-47DC-BF26-78D8E88BC66C}" dt="2024-03-16T23:23:40.340" v="95"/>
        <pc:sldMkLst>
          <pc:docMk/>
          <pc:sldMk cId="1166222604" sldId="894"/>
        </pc:sldMkLst>
      </pc:sldChg>
      <pc:sldChg chg="addSp modSp new mod">
        <pc:chgData name="TOMMASINI ALBERTO" userId="8c013d22-ceb2-4014-ae73-ac062752c54f" providerId="ADAL" clId="{D7841FAA-941E-47DC-BF26-78D8E88BC66C}" dt="2024-03-16T23:19:44.016" v="91" actId="1076"/>
        <pc:sldMkLst>
          <pc:docMk/>
          <pc:sldMk cId="4222607261" sldId="895"/>
        </pc:sldMkLst>
      </pc:sldChg>
      <pc:sldChg chg="addSp new mod">
        <pc:chgData name="TOMMASINI ALBERTO" userId="8c013d22-ceb2-4014-ae73-ac062752c54f" providerId="ADAL" clId="{D7841FAA-941E-47DC-BF26-78D8E88BC66C}" dt="2024-03-16T23:22:42.923" v="93" actId="22"/>
        <pc:sldMkLst>
          <pc:docMk/>
          <pc:sldMk cId="2571839850" sldId="896"/>
        </pc:sldMkLst>
      </pc:sldChg>
      <pc:sldChg chg="addSp modSp new mod">
        <pc:chgData name="TOMMASINI ALBERTO" userId="8c013d22-ceb2-4014-ae73-ac062752c54f" providerId="ADAL" clId="{D7841FAA-941E-47DC-BF26-78D8E88BC66C}" dt="2024-03-16T23:24:22.264" v="103"/>
        <pc:sldMkLst>
          <pc:docMk/>
          <pc:sldMk cId="4029607994" sldId="897"/>
        </pc:sldMkLst>
      </pc:sldChg>
      <pc:sldChg chg="addSp add mod">
        <pc:chgData name="TOMMASINI ALBERTO" userId="8c013d22-ceb2-4014-ae73-ac062752c54f" providerId="ADAL" clId="{D7841FAA-941E-47DC-BF26-78D8E88BC66C}" dt="2024-03-16T23:24:48.725" v="104" actId="22"/>
        <pc:sldMkLst>
          <pc:docMk/>
          <pc:sldMk cId="41665748" sldId="898"/>
        </pc:sldMkLst>
      </pc:sldChg>
      <pc:sldChg chg="addSp modSp add mod">
        <pc:chgData name="TOMMASINI ALBERTO" userId="8c013d22-ceb2-4014-ae73-ac062752c54f" providerId="ADAL" clId="{D7841FAA-941E-47DC-BF26-78D8E88BC66C}" dt="2024-03-16T23:25:48.361" v="108" actId="22"/>
        <pc:sldMkLst>
          <pc:docMk/>
          <pc:sldMk cId="1780211591" sldId="899"/>
        </pc:sldMkLst>
      </pc:sldChg>
      <pc:sldChg chg="addSp modSp add mod">
        <pc:chgData name="TOMMASINI ALBERTO" userId="8c013d22-ceb2-4014-ae73-ac062752c54f" providerId="ADAL" clId="{D7841FAA-941E-47DC-BF26-78D8E88BC66C}" dt="2024-03-16T23:26:48.505" v="110" actId="14100"/>
        <pc:sldMkLst>
          <pc:docMk/>
          <pc:sldMk cId="1413753312" sldId="900"/>
        </pc:sldMkLst>
      </pc:sldChg>
      <pc:sldChg chg="addSp add mod">
        <pc:chgData name="TOMMASINI ALBERTO" userId="8c013d22-ceb2-4014-ae73-ac062752c54f" providerId="ADAL" clId="{D7841FAA-941E-47DC-BF26-78D8E88BC66C}" dt="2024-03-16T23:27:20.553" v="111" actId="22"/>
        <pc:sldMkLst>
          <pc:docMk/>
          <pc:sldMk cId="3088211473" sldId="901"/>
        </pc:sldMkLst>
      </pc:sldChg>
      <pc:sldChg chg="addSp modSp add mod">
        <pc:chgData name="TOMMASINI ALBERTO" userId="8c013d22-ceb2-4014-ae73-ac062752c54f" providerId="ADAL" clId="{D7841FAA-941E-47DC-BF26-78D8E88BC66C}" dt="2024-03-16T23:31:34.414" v="137" actId="20577"/>
        <pc:sldMkLst>
          <pc:docMk/>
          <pc:sldMk cId="50889902" sldId="902"/>
        </pc:sldMkLst>
      </pc:sldChg>
      <pc:sldChg chg="add">
        <pc:chgData name="TOMMASINI ALBERTO" userId="8c013d22-ceb2-4014-ae73-ac062752c54f" providerId="ADAL" clId="{D7841FAA-941E-47DC-BF26-78D8E88BC66C}" dt="2024-03-16T23:27:25.205" v="112"/>
        <pc:sldMkLst>
          <pc:docMk/>
          <pc:sldMk cId="3460466997" sldId="903"/>
        </pc:sldMkLst>
      </pc:sldChg>
      <pc:sldChg chg="add">
        <pc:chgData name="TOMMASINI ALBERTO" userId="8c013d22-ceb2-4014-ae73-ac062752c54f" providerId="ADAL" clId="{D7841FAA-941E-47DC-BF26-78D8E88BC66C}" dt="2024-03-16T23:27:25.345" v="113"/>
        <pc:sldMkLst>
          <pc:docMk/>
          <pc:sldMk cId="4123404232" sldId="904"/>
        </pc:sldMkLst>
      </pc:sldChg>
      <pc:sldChg chg="add">
        <pc:chgData name="TOMMASINI ALBERTO" userId="8c013d22-ceb2-4014-ae73-ac062752c54f" providerId="ADAL" clId="{D7841FAA-941E-47DC-BF26-78D8E88BC66C}" dt="2024-03-16T23:27:25.636" v="114"/>
        <pc:sldMkLst>
          <pc:docMk/>
          <pc:sldMk cId="3296196492" sldId="905"/>
        </pc:sldMkLst>
      </pc:sldChg>
      <pc:sldChg chg="add">
        <pc:chgData name="TOMMASINI ALBERTO" userId="8c013d22-ceb2-4014-ae73-ac062752c54f" providerId="ADAL" clId="{D7841FAA-941E-47DC-BF26-78D8E88BC66C}" dt="2024-03-16T23:27:25.725" v="115"/>
        <pc:sldMkLst>
          <pc:docMk/>
          <pc:sldMk cId="513309874" sldId="906"/>
        </pc:sldMkLst>
      </pc:sldChg>
      <pc:sldChg chg="add">
        <pc:chgData name="TOMMASINI ALBERTO" userId="8c013d22-ceb2-4014-ae73-ac062752c54f" providerId="ADAL" clId="{D7841FAA-941E-47DC-BF26-78D8E88BC66C}" dt="2024-03-16T23:27:25.936" v="116"/>
        <pc:sldMkLst>
          <pc:docMk/>
          <pc:sldMk cId="8119588" sldId="907"/>
        </pc:sldMkLst>
      </pc:sldChg>
      <pc:sldChg chg="add">
        <pc:chgData name="TOMMASINI ALBERTO" userId="8c013d22-ceb2-4014-ae73-ac062752c54f" providerId="ADAL" clId="{D7841FAA-941E-47DC-BF26-78D8E88BC66C}" dt="2024-03-16T23:27:26.038" v="117"/>
        <pc:sldMkLst>
          <pc:docMk/>
          <pc:sldMk cId="1674227181" sldId="908"/>
        </pc:sldMkLst>
      </pc:sldChg>
      <pc:sldChg chg="add">
        <pc:chgData name="TOMMASINI ALBERTO" userId="8c013d22-ceb2-4014-ae73-ac062752c54f" providerId="ADAL" clId="{D7841FAA-941E-47DC-BF26-78D8E88BC66C}" dt="2024-03-16T23:27:26.189" v="118"/>
        <pc:sldMkLst>
          <pc:docMk/>
          <pc:sldMk cId="1346459395" sldId="909"/>
        </pc:sldMkLst>
      </pc:sldChg>
      <pc:sldChg chg="add">
        <pc:chgData name="TOMMASINI ALBERTO" userId="8c013d22-ceb2-4014-ae73-ac062752c54f" providerId="ADAL" clId="{D7841FAA-941E-47DC-BF26-78D8E88BC66C}" dt="2024-03-16T23:27:26.274" v="119"/>
        <pc:sldMkLst>
          <pc:docMk/>
          <pc:sldMk cId="929617662" sldId="910"/>
        </pc:sldMkLst>
      </pc:sldChg>
      <pc:sldChg chg="add">
        <pc:chgData name="TOMMASINI ALBERTO" userId="8c013d22-ceb2-4014-ae73-ac062752c54f" providerId="ADAL" clId="{D7841FAA-941E-47DC-BF26-78D8E88BC66C}" dt="2024-03-16T23:27:26.406" v="120"/>
        <pc:sldMkLst>
          <pc:docMk/>
          <pc:sldMk cId="1770242022" sldId="911"/>
        </pc:sldMkLst>
      </pc:sldChg>
      <pc:sldChg chg="add">
        <pc:chgData name="TOMMASINI ALBERTO" userId="8c013d22-ceb2-4014-ae73-ac062752c54f" providerId="ADAL" clId="{D7841FAA-941E-47DC-BF26-78D8E88BC66C}" dt="2024-03-16T23:27:26.536" v="121"/>
        <pc:sldMkLst>
          <pc:docMk/>
          <pc:sldMk cId="2698039623" sldId="912"/>
        </pc:sldMkLst>
      </pc:sldChg>
      <pc:sldChg chg="addSp new mod">
        <pc:chgData name="TOMMASINI ALBERTO" userId="8c013d22-ceb2-4014-ae73-ac062752c54f" providerId="ADAL" clId="{D7841FAA-941E-47DC-BF26-78D8E88BC66C}" dt="2024-03-16T23:29:17.023" v="123" actId="22"/>
        <pc:sldMkLst>
          <pc:docMk/>
          <pc:sldMk cId="3493407187" sldId="913"/>
        </pc:sldMkLst>
      </pc:sldChg>
    </pc:docChg>
  </pc:docChgLst>
  <pc:docChgLst>
    <pc:chgData name="TOMMASINI ALBERTO" userId="8c013d22-ceb2-4014-ae73-ac062752c54f" providerId="ADAL" clId="{2743DE97-7CBC-4987-A33F-C5BDB7685D2D}"/>
    <pc:docChg chg="undo custSel addSld delSld modSld sldOrd">
      <pc:chgData name="TOMMASINI ALBERTO" userId="8c013d22-ceb2-4014-ae73-ac062752c54f" providerId="ADAL" clId="{2743DE97-7CBC-4987-A33F-C5BDB7685D2D}" dt="2025-05-10T22:12:10.646" v="264" actId="47"/>
      <pc:docMkLst>
        <pc:docMk/>
      </pc:docMkLst>
      <pc:sldChg chg="modSp">
        <pc:chgData name="TOMMASINI ALBERTO" userId="8c013d22-ceb2-4014-ae73-ac062752c54f" providerId="ADAL" clId="{2743DE97-7CBC-4987-A33F-C5BDB7685D2D}" dt="2025-05-10T21:33:16.781" v="0" actId="20578"/>
        <pc:sldMkLst>
          <pc:docMk/>
          <pc:sldMk cId="4174204298" sldId="318"/>
        </pc:sldMkLst>
        <pc:spChg chg="mod">
          <ac:chgData name="TOMMASINI ALBERTO" userId="8c013d22-ceb2-4014-ae73-ac062752c54f" providerId="ADAL" clId="{2743DE97-7CBC-4987-A33F-C5BDB7685D2D}" dt="2025-05-10T21:33:16.781" v="0" actId="20578"/>
          <ac:spMkLst>
            <pc:docMk/>
            <pc:sldMk cId="4174204298" sldId="318"/>
            <ac:spMk id="105474" creationId="{B23FB3B2-5171-4CBE-8519-137B2FA434FE}"/>
          </ac:spMkLst>
        </pc:spChg>
      </pc:sldChg>
      <pc:sldChg chg="modSp mod">
        <pc:chgData name="TOMMASINI ALBERTO" userId="8c013d22-ceb2-4014-ae73-ac062752c54f" providerId="ADAL" clId="{2743DE97-7CBC-4987-A33F-C5BDB7685D2D}" dt="2025-05-10T22:09:10.415" v="254" actId="20577"/>
        <pc:sldMkLst>
          <pc:docMk/>
          <pc:sldMk cId="427682558" sldId="515"/>
        </pc:sldMkLst>
        <pc:spChg chg="mod">
          <ac:chgData name="TOMMASINI ALBERTO" userId="8c013d22-ceb2-4014-ae73-ac062752c54f" providerId="ADAL" clId="{2743DE97-7CBC-4987-A33F-C5BDB7685D2D}" dt="2025-05-10T22:09:10.415" v="254" actId="20577"/>
          <ac:spMkLst>
            <pc:docMk/>
            <pc:sldMk cId="427682558" sldId="515"/>
            <ac:spMk id="2" creationId="{78F40E08-16F3-7641-7CA3-F9D7D0C5CE33}"/>
          </ac:spMkLst>
        </pc:spChg>
      </pc:sldChg>
      <pc:sldChg chg="modSp mod">
        <pc:chgData name="TOMMASINI ALBERTO" userId="8c013d22-ceb2-4014-ae73-ac062752c54f" providerId="ADAL" clId="{2743DE97-7CBC-4987-A33F-C5BDB7685D2D}" dt="2025-05-10T21:35:23.311" v="7" actId="20577"/>
        <pc:sldMkLst>
          <pc:docMk/>
          <pc:sldMk cId="2600103548" sldId="537"/>
        </pc:sldMkLst>
        <pc:spChg chg="mod">
          <ac:chgData name="TOMMASINI ALBERTO" userId="8c013d22-ceb2-4014-ae73-ac062752c54f" providerId="ADAL" clId="{2743DE97-7CBC-4987-A33F-C5BDB7685D2D}" dt="2025-05-10T21:35:23.311" v="7" actId="20577"/>
          <ac:spMkLst>
            <pc:docMk/>
            <pc:sldMk cId="2600103548" sldId="537"/>
            <ac:spMk id="3" creationId="{647E003D-FB33-35C8-8945-5B94B5CF4AE7}"/>
          </ac:spMkLst>
        </pc:spChg>
      </pc:sldChg>
      <pc:sldChg chg="modSp mod">
        <pc:chgData name="TOMMASINI ALBERTO" userId="8c013d22-ceb2-4014-ae73-ac062752c54f" providerId="ADAL" clId="{2743DE97-7CBC-4987-A33F-C5BDB7685D2D}" dt="2025-05-10T21:51:32.968" v="190" actId="20577"/>
        <pc:sldMkLst>
          <pc:docMk/>
          <pc:sldMk cId="373517754" sldId="539"/>
        </pc:sldMkLst>
        <pc:spChg chg="mod">
          <ac:chgData name="TOMMASINI ALBERTO" userId="8c013d22-ceb2-4014-ae73-ac062752c54f" providerId="ADAL" clId="{2743DE97-7CBC-4987-A33F-C5BDB7685D2D}" dt="2025-05-10T21:49:16.359" v="178" actId="20577"/>
          <ac:spMkLst>
            <pc:docMk/>
            <pc:sldMk cId="373517754" sldId="539"/>
            <ac:spMk id="2" creationId="{CA2836AE-443C-A9D3-032C-A65575402EB6}"/>
          </ac:spMkLst>
        </pc:spChg>
        <pc:spChg chg="mod">
          <ac:chgData name="TOMMASINI ALBERTO" userId="8c013d22-ceb2-4014-ae73-ac062752c54f" providerId="ADAL" clId="{2743DE97-7CBC-4987-A33F-C5BDB7685D2D}" dt="2025-05-10T21:51:32.968" v="190" actId="20577"/>
          <ac:spMkLst>
            <pc:docMk/>
            <pc:sldMk cId="373517754" sldId="539"/>
            <ac:spMk id="7" creationId="{20F2431F-DE02-153C-6985-8FEE4B0E447F}"/>
          </ac:spMkLst>
        </pc:spChg>
        <pc:graphicFrameChg chg="modGraphic">
          <ac:chgData name="TOMMASINI ALBERTO" userId="8c013d22-ceb2-4014-ae73-ac062752c54f" providerId="ADAL" clId="{2743DE97-7CBC-4987-A33F-C5BDB7685D2D}" dt="2025-05-10T21:37:36.839" v="41" actId="948"/>
          <ac:graphicFrameMkLst>
            <pc:docMk/>
            <pc:sldMk cId="373517754" sldId="539"/>
            <ac:graphicFrameMk id="3" creationId="{ED7CD83F-EB3F-F777-4E8A-F6C675CE6309}"/>
          </ac:graphicFrameMkLst>
        </pc:graphicFrameChg>
        <pc:graphicFrameChg chg="modGraphic">
          <ac:chgData name="TOMMASINI ALBERTO" userId="8c013d22-ceb2-4014-ae73-ac062752c54f" providerId="ADAL" clId="{2743DE97-7CBC-4987-A33F-C5BDB7685D2D}" dt="2025-05-10T21:50:40.241" v="184" actId="20577"/>
          <ac:graphicFrameMkLst>
            <pc:docMk/>
            <pc:sldMk cId="373517754" sldId="539"/>
            <ac:graphicFrameMk id="4" creationId="{C7AB43F6-3D48-482F-7604-163155EF6416}"/>
          </ac:graphicFrameMkLst>
        </pc:graphicFrameChg>
      </pc:sldChg>
      <pc:sldChg chg="modSp mod">
        <pc:chgData name="TOMMASINI ALBERTO" userId="8c013d22-ceb2-4014-ae73-ac062752c54f" providerId="ADAL" clId="{2743DE97-7CBC-4987-A33F-C5BDB7685D2D}" dt="2025-05-10T22:04:43.308" v="249" actId="20577"/>
        <pc:sldMkLst>
          <pc:docMk/>
          <pc:sldMk cId="2334273801" sldId="540"/>
        </pc:sldMkLst>
        <pc:spChg chg="mod">
          <ac:chgData name="TOMMASINI ALBERTO" userId="8c013d22-ceb2-4014-ae73-ac062752c54f" providerId="ADAL" clId="{2743DE97-7CBC-4987-A33F-C5BDB7685D2D}" dt="2025-05-10T21:51:46.378" v="191" actId="20577"/>
          <ac:spMkLst>
            <pc:docMk/>
            <pc:sldMk cId="2334273801" sldId="540"/>
            <ac:spMk id="2" creationId="{7BCDA997-3151-D19C-BF33-6EA686184168}"/>
          </ac:spMkLst>
        </pc:spChg>
        <pc:spChg chg="mod">
          <ac:chgData name="TOMMASINI ALBERTO" userId="8c013d22-ceb2-4014-ae73-ac062752c54f" providerId="ADAL" clId="{2743DE97-7CBC-4987-A33F-C5BDB7685D2D}" dt="2025-05-10T22:03:52.121" v="238" actId="20577"/>
          <ac:spMkLst>
            <pc:docMk/>
            <pc:sldMk cId="2334273801" sldId="540"/>
            <ac:spMk id="6" creationId="{044CD03F-6190-88C2-D5F4-FDF548D50F5D}"/>
          </ac:spMkLst>
        </pc:spChg>
        <pc:spChg chg="mod">
          <ac:chgData name="TOMMASINI ALBERTO" userId="8c013d22-ceb2-4014-ae73-ac062752c54f" providerId="ADAL" clId="{2743DE97-7CBC-4987-A33F-C5BDB7685D2D}" dt="2025-05-10T22:04:43.308" v="249" actId="20577"/>
          <ac:spMkLst>
            <pc:docMk/>
            <pc:sldMk cId="2334273801" sldId="540"/>
            <ac:spMk id="7" creationId="{47E962A6-B89F-3BEC-DAEE-C137B5DB0074}"/>
          </ac:spMkLst>
        </pc:spChg>
        <pc:graphicFrameChg chg="modGraphic">
          <ac:chgData name="TOMMASINI ALBERTO" userId="8c013d22-ceb2-4014-ae73-ac062752c54f" providerId="ADAL" clId="{2743DE97-7CBC-4987-A33F-C5BDB7685D2D}" dt="2025-05-10T22:04:12.956" v="241" actId="20577"/>
          <ac:graphicFrameMkLst>
            <pc:docMk/>
            <pc:sldMk cId="2334273801" sldId="540"/>
            <ac:graphicFrameMk id="4" creationId="{C652B1BB-0991-BB41-5B28-6792A674F574}"/>
          </ac:graphicFrameMkLst>
        </pc:graphicFrameChg>
      </pc:sldChg>
      <pc:sldChg chg="modSp mod">
        <pc:chgData name="TOMMASINI ALBERTO" userId="8c013d22-ceb2-4014-ae73-ac062752c54f" providerId="ADAL" clId="{2743DE97-7CBC-4987-A33F-C5BDB7685D2D}" dt="2025-05-10T22:02:02.254" v="237" actId="20577"/>
        <pc:sldMkLst>
          <pc:docMk/>
          <pc:sldMk cId="4041098794" sldId="541"/>
        </pc:sldMkLst>
        <pc:spChg chg="mod">
          <ac:chgData name="TOMMASINI ALBERTO" userId="8c013d22-ceb2-4014-ae73-ac062752c54f" providerId="ADAL" clId="{2743DE97-7CBC-4987-A33F-C5BDB7685D2D}" dt="2025-05-10T22:02:02.254" v="237" actId="20577"/>
          <ac:spMkLst>
            <pc:docMk/>
            <pc:sldMk cId="4041098794" sldId="541"/>
            <ac:spMk id="16" creationId="{389BC2C3-4400-1F3F-50B7-3E3C98A8CBAA}"/>
          </ac:spMkLst>
        </pc:spChg>
        <pc:spChg chg="mod">
          <ac:chgData name="TOMMASINI ALBERTO" userId="8c013d22-ceb2-4014-ae73-ac062752c54f" providerId="ADAL" clId="{2743DE97-7CBC-4987-A33F-C5BDB7685D2D}" dt="2025-05-10T22:00:56.626" v="231" actId="20577"/>
          <ac:spMkLst>
            <pc:docMk/>
            <pc:sldMk cId="4041098794" sldId="541"/>
            <ac:spMk id="17" creationId="{5928C207-53EE-EEB9-E033-1BAACCD836BF}"/>
          </ac:spMkLst>
        </pc:spChg>
      </pc:sldChg>
      <pc:sldChg chg="del">
        <pc:chgData name="TOMMASINI ALBERTO" userId="8c013d22-ceb2-4014-ae73-ac062752c54f" providerId="ADAL" clId="{2743DE97-7CBC-4987-A33F-C5BDB7685D2D}" dt="2025-05-10T22:12:01.467" v="255" actId="47"/>
        <pc:sldMkLst>
          <pc:docMk/>
          <pc:sldMk cId="50889902" sldId="902"/>
        </pc:sldMkLst>
      </pc:sldChg>
      <pc:sldChg chg="del">
        <pc:chgData name="TOMMASINI ALBERTO" userId="8c013d22-ceb2-4014-ae73-ac062752c54f" providerId="ADAL" clId="{2743DE97-7CBC-4987-A33F-C5BDB7685D2D}" dt="2025-05-10T22:12:03.479" v="256" actId="47"/>
        <pc:sldMkLst>
          <pc:docMk/>
          <pc:sldMk cId="3460466997" sldId="903"/>
        </pc:sldMkLst>
      </pc:sldChg>
      <pc:sldChg chg="del">
        <pc:chgData name="TOMMASINI ALBERTO" userId="8c013d22-ceb2-4014-ae73-ac062752c54f" providerId="ADAL" clId="{2743DE97-7CBC-4987-A33F-C5BDB7685D2D}" dt="2025-05-10T22:12:10.646" v="264" actId="47"/>
        <pc:sldMkLst>
          <pc:docMk/>
          <pc:sldMk cId="3296196492" sldId="905"/>
        </pc:sldMkLst>
      </pc:sldChg>
      <pc:sldChg chg="del">
        <pc:chgData name="TOMMASINI ALBERTO" userId="8c013d22-ceb2-4014-ae73-ac062752c54f" providerId="ADAL" clId="{2743DE97-7CBC-4987-A33F-C5BDB7685D2D}" dt="2025-05-10T22:12:10.129" v="263" actId="47"/>
        <pc:sldMkLst>
          <pc:docMk/>
          <pc:sldMk cId="513309874" sldId="906"/>
        </pc:sldMkLst>
      </pc:sldChg>
      <pc:sldChg chg="del">
        <pc:chgData name="TOMMASINI ALBERTO" userId="8c013d22-ceb2-4014-ae73-ac062752c54f" providerId="ADAL" clId="{2743DE97-7CBC-4987-A33F-C5BDB7685D2D}" dt="2025-05-10T22:12:09.926" v="262" actId="47"/>
        <pc:sldMkLst>
          <pc:docMk/>
          <pc:sldMk cId="8119588" sldId="907"/>
        </pc:sldMkLst>
      </pc:sldChg>
      <pc:sldChg chg="del">
        <pc:chgData name="TOMMASINI ALBERTO" userId="8c013d22-ceb2-4014-ae73-ac062752c54f" providerId="ADAL" clId="{2743DE97-7CBC-4987-A33F-C5BDB7685D2D}" dt="2025-05-10T22:12:09.634" v="261" actId="47"/>
        <pc:sldMkLst>
          <pc:docMk/>
          <pc:sldMk cId="1674227181" sldId="908"/>
        </pc:sldMkLst>
      </pc:sldChg>
      <pc:sldChg chg="del">
        <pc:chgData name="TOMMASINI ALBERTO" userId="8c013d22-ceb2-4014-ae73-ac062752c54f" providerId="ADAL" clId="{2743DE97-7CBC-4987-A33F-C5BDB7685D2D}" dt="2025-05-10T22:12:09.434" v="260" actId="47"/>
        <pc:sldMkLst>
          <pc:docMk/>
          <pc:sldMk cId="1346459395" sldId="909"/>
        </pc:sldMkLst>
      </pc:sldChg>
      <pc:sldChg chg="del">
        <pc:chgData name="TOMMASINI ALBERTO" userId="8c013d22-ceb2-4014-ae73-ac062752c54f" providerId="ADAL" clId="{2743DE97-7CBC-4987-A33F-C5BDB7685D2D}" dt="2025-05-10T22:12:08.982" v="259" actId="47"/>
        <pc:sldMkLst>
          <pc:docMk/>
          <pc:sldMk cId="929617662" sldId="910"/>
        </pc:sldMkLst>
      </pc:sldChg>
      <pc:sldChg chg="del">
        <pc:chgData name="TOMMASINI ALBERTO" userId="8c013d22-ceb2-4014-ae73-ac062752c54f" providerId="ADAL" clId="{2743DE97-7CBC-4987-A33F-C5BDB7685D2D}" dt="2025-05-10T22:12:08.689" v="258" actId="47"/>
        <pc:sldMkLst>
          <pc:docMk/>
          <pc:sldMk cId="1770242022" sldId="911"/>
        </pc:sldMkLst>
      </pc:sldChg>
      <pc:sldChg chg="del">
        <pc:chgData name="TOMMASINI ALBERTO" userId="8c013d22-ceb2-4014-ae73-ac062752c54f" providerId="ADAL" clId="{2743DE97-7CBC-4987-A33F-C5BDB7685D2D}" dt="2025-05-10T22:12:08.517" v="257" actId="47"/>
        <pc:sldMkLst>
          <pc:docMk/>
          <pc:sldMk cId="2698039623" sldId="912"/>
        </pc:sldMkLst>
      </pc:sldChg>
      <pc:sldChg chg="addSp modSp new mod ord">
        <pc:chgData name="TOMMASINI ALBERTO" userId="8c013d22-ceb2-4014-ae73-ac062752c54f" providerId="ADAL" clId="{2743DE97-7CBC-4987-A33F-C5BDB7685D2D}" dt="2025-05-10T21:48:37.744" v="177" actId="20577"/>
        <pc:sldMkLst>
          <pc:docMk/>
          <pc:sldMk cId="1782706952" sldId="914"/>
        </pc:sldMkLst>
        <pc:spChg chg="add mod">
          <ac:chgData name="TOMMASINI ALBERTO" userId="8c013d22-ceb2-4014-ae73-ac062752c54f" providerId="ADAL" clId="{2743DE97-7CBC-4987-A33F-C5BDB7685D2D}" dt="2025-05-10T21:46:26.768" v="158" actId="20577"/>
          <ac:spMkLst>
            <pc:docMk/>
            <pc:sldMk cId="1782706952" sldId="914"/>
            <ac:spMk id="6" creationId="{4F683B77-0C8D-D625-D341-9F0B0AE0562D}"/>
          </ac:spMkLst>
        </pc:spChg>
        <pc:graphicFrameChg chg="add mod modGraphic">
          <ac:chgData name="TOMMASINI ALBERTO" userId="8c013d22-ceb2-4014-ae73-ac062752c54f" providerId="ADAL" clId="{2743DE97-7CBC-4987-A33F-C5BDB7685D2D}" dt="2025-05-10T21:41:37.759" v="63" actId="1076"/>
          <ac:graphicFrameMkLst>
            <pc:docMk/>
            <pc:sldMk cId="1782706952" sldId="914"/>
            <ac:graphicFrameMk id="4" creationId="{39D9754E-4ECC-9E1C-2BF8-845E40803DAD}"/>
          </ac:graphicFrameMkLst>
        </pc:graphicFrameChg>
        <pc:graphicFrameChg chg="add mod modGraphic">
          <ac:chgData name="TOMMASINI ALBERTO" userId="8c013d22-ceb2-4014-ae73-ac062752c54f" providerId="ADAL" clId="{2743DE97-7CBC-4987-A33F-C5BDB7685D2D}" dt="2025-05-10T21:48:37.744" v="177" actId="20577"/>
          <ac:graphicFrameMkLst>
            <pc:docMk/>
            <pc:sldMk cId="1782706952" sldId="914"/>
            <ac:graphicFrameMk id="5" creationId="{8EB81C42-BA8D-1791-FD68-9F29D09A306A}"/>
          </ac:graphicFrameMkLst>
        </pc:graphicFrameChg>
        <pc:picChg chg="add mod">
          <ac:chgData name="TOMMASINI ALBERTO" userId="8c013d22-ceb2-4014-ae73-ac062752c54f" providerId="ADAL" clId="{2743DE97-7CBC-4987-A33F-C5BDB7685D2D}" dt="2025-05-10T21:39:49.275" v="48" actId="1076"/>
          <ac:picMkLst>
            <pc:docMk/>
            <pc:sldMk cId="1782706952" sldId="914"/>
            <ac:picMk id="3" creationId="{1FFC7A07-2BFA-9ABB-632A-5380A1688C42}"/>
          </ac:picMkLst>
        </pc:picChg>
      </pc:sldChg>
    </pc:docChg>
  </pc:docChgLst>
  <pc:docChgLst>
    <pc:chgData name="TOMMASINI ALBERTO" userId="8c013d22-ceb2-4014-ae73-ac062752c54f" providerId="ADAL" clId="{F07C24C6-6338-45F3-81C1-4BFAB7709620}"/>
    <pc:docChg chg="undo custSel addSld delSld modSld sldOrd">
      <pc:chgData name="TOMMASINI ALBERTO" userId="8c013d22-ceb2-4014-ae73-ac062752c54f" providerId="ADAL" clId="{F07C24C6-6338-45F3-81C1-4BFAB7709620}" dt="2024-03-16T22:37:49.251" v="1190" actId="20577"/>
      <pc:docMkLst>
        <pc:docMk/>
      </pc:docMkLst>
      <pc:sldChg chg="addSp delSp modSp mod">
        <pc:chgData name="TOMMASINI ALBERTO" userId="8c013d22-ceb2-4014-ae73-ac062752c54f" providerId="ADAL" clId="{F07C24C6-6338-45F3-81C1-4BFAB7709620}" dt="2024-03-16T22:14:25.536" v="663" actId="1076"/>
        <pc:sldMkLst>
          <pc:docMk/>
          <pc:sldMk cId="1100537075" sldId="319"/>
        </pc:sldMkLst>
      </pc:sldChg>
      <pc:sldChg chg="addSp delSp modSp mod">
        <pc:chgData name="TOMMASINI ALBERTO" userId="8c013d22-ceb2-4014-ae73-ac062752c54f" providerId="ADAL" clId="{F07C24C6-6338-45F3-81C1-4BFAB7709620}" dt="2024-03-16T22:21:38.903" v="777" actId="113"/>
        <pc:sldMkLst>
          <pc:docMk/>
          <pc:sldMk cId="1586240862" sldId="320"/>
        </pc:sldMkLst>
      </pc:sldChg>
      <pc:sldChg chg="addSp delSp modSp mod">
        <pc:chgData name="TOMMASINI ALBERTO" userId="8c013d22-ceb2-4014-ae73-ac062752c54f" providerId="ADAL" clId="{F07C24C6-6338-45F3-81C1-4BFAB7709620}" dt="2024-03-16T22:05:02.821" v="454" actId="1076"/>
        <pc:sldMkLst>
          <pc:docMk/>
          <pc:sldMk cId="558109895" sldId="337"/>
        </pc:sldMkLst>
      </pc:sldChg>
      <pc:sldChg chg="del">
        <pc:chgData name="TOMMASINI ALBERTO" userId="8c013d22-ceb2-4014-ae73-ac062752c54f" providerId="ADAL" clId="{F07C24C6-6338-45F3-81C1-4BFAB7709620}" dt="2024-03-10T21:50:41.902" v="1" actId="47"/>
        <pc:sldMkLst>
          <pc:docMk/>
          <pc:sldMk cId="1114086817" sldId="448"/>
        </pc:sldMkLst>
      </pc:sldChg>
      <pc:sldChg chg="delSp del mod">
        <pc:chgData name="TOMMASINI ALBERTO" userId="8c013d22-ceb2-4014-ae73-ac062752c54f" providerId="ADAL" clId="{F07C24C6-6338-45F3-81C1-4BFAB7709620}" dt="2024-03-16T22:29:30.448" v="1151" actId="47"/>
        <pc:sldMkLst>
          <pc:docMk/>
          <pc:sldMk cId="970867533" sldId="453"/>
        </pc:sldMkLst>
      </pc:sldChg>
      <pc:sldChg chg="del">
        <pc:chgData name="TOMMASINI ALBERTO" userId="8c013d22-ceb2-4014-ae73-ac062752c54f" providerId="ADAL" clId="{F07C24C6-6338-45F3-81C1-4BFAB7709620}" dt="2024-03-16T22:34:40.063" v="1174" actId="47"/>
        <pc:sldMkLst>
          <pc:docMk/>
          <pc:sldMk cId="1622435837" sldId="518"/>
        </pc:sldMkLst>
      </pc:sldChg>
      <pc:sldChg chg="addSp modSp mod">
        <pc:chgData name="TOMMASINI ALBERTO" userId="8c013d22-ceb2-4014-ae73-ac062752c54f" providerId="ADAL" clId="{F07C24C6-6338-45F3-81C1-4BFAB7709620}" dt="2024-03-16T22:36:15.968" v="1180" actId="1076"/>
        <pc:sldMkLst>
          <pc:docMk/>
          <pc:sldMk cId="3215928149" sldId="526"/>
        </pc:sldMkLst>
      </pc:sldChg>
      <pc:sldChg chg="del">
        <pc:chgData name="TOMMASINI ALBERTO" userId="8c013d22-ceb2-4014-ae73-ac062752c54f" providerId="ADAL" clId="{F07C24C6-6338-45F3-81C1-4BFAB7709620}" dt="2024-03-16T22:36:29.536" v="1181" actId="47"/>
        <pc:sldMkLst>
          <pc:docMk/>
          <pc:sldMk cId="4001633428" sldId="528"/>
        </pc:sldMkLst>
      </pc:sldChg>
      <pc:sldChg chg="del">
        <pc:chgData name="TOMMASINI ALBERTO" userId="8c013d22-ceb2-4014-ae73-ac062752c54f" providerId="ADAL" clId="{F07C24C6-6338-45F3-81C1-4BFAB7709620}" dt="2024-03-10T21:59:04.280" v="236" actId="47"/>
        <pc:sldMkLst>
          <pc:docMk/>
          <pc:sldMk cId="4206370853" sldId="530"/>
        </pc:sldMkLst>
      </pc:sldChg>
      <pc:sldChg chg="addSp modSp mod">
        <pc:chgData name="TOMMASINI ALBERTO" userId="8c013d22-ceb2-4014-ae73-ac062752c54f" providerId="ADAL" clId="{F07C24C6-6338-45F3-81C1-4BFAB7709620}" dt="2024-03-10T21:53:24.555" v="235" actId="1076"/>
        <pc:sldMkLst>
          <pc:docMk/>
          <pc:sldMk cId="583446574" sldId="533"/>
        </pc:sldMkLst>
      </pc:sldChg>
      <pc:sldChg chg="modSp mod">
        <pc:chgData name="TOMMASINI ALBERTO" userId="8c013d22-ceb2-4014-ae73-ac062752c54f" providerId="ADAL" clId="{F07C24C6-6338-45F3-81C1-4BFAB7709620}" dt="2024-03-16T22:37:49.251" v="1190" actId="20577"/>
        <pc:sldMkLst>
          <pc:docMk/>
          <pc:sldMk cId="2420912615" sldId="535"/>
        </pc:sldMkLst>
      </pc:sldChg>
      <pc:sldChg chg="addSp delSp modSp mod">
        <pc:chgData name="TOMMASINI ALBERTO" userId="8c013d22-ceb2-4014-ae73-ac062752c54f" providerId="ADAL" clId="{F07C24C6-6338-45F3-81C1-4BFAB7709620}" dt="2024-03-16T22:14:01.381" v="659" actId="113"/>
        <pc:sldMkLst>
          <pc:docMk/>
          <pc:sldMk cId="1767749243" sldId="536"/>
        </pc:sldMkLst>
      </pc:sldChg>
      <pc:sldChg chg="addSp delSp modSp mod">
        <pc:chgData name="TOMMASINI ALBERTO" userId="8c013d22-ceb2-4014-ae73-ac062752c54f" providerId="ADAL" clId="{F07C24C6-6338-45F3-81C1-4BFAB7709620}" dt="2024-03-16T22:26:40.467" v="913" actId="20577"/>
        <pc:sldMkLst>
          <pc:docMk/>
          <pc:sldMk cId="2600103548" sldId="537"/>
        </pc:sldMkLst>
      </pc:sldChg>
      <pc:sldChg chg="modSp add mod">
        <pc:chgData name="TOMMASINI ALBERTO" userId="8c013d22-ceb2-4014-ae73-ac062752c54f" providerId="ADAL" clId="{F07C24C6-6338-45F3-81C1-4BFAB7709620}" dt="2024-03-10T21:50:50.244" v="8" actId="20577"/>
        <pc:sldMkLst>
          <pc:docMk/>
          <pc:sldMk cId="453071260" sldId="885"/>
        </pc:sldMkLst>
      </pc:sldChg>
      <pc:sldChg chg="addSp modSp new mod">
        <pc:chgData name="TOMMASINI ALBERTO" userId="8c013d22-ceb2-4014-ae73-ac062752c54f" providerId="ADAL" clId="{F07C24C6-6338-45F3-81C1-4BFAB7709620}" dt="2024-03-16T06:39:32.538" v="248" actId="255"/>
        <pc:sldMkLst>
          <pc:docMk/>
          <pc:sldMk cId="2424629479" sldId="886"/>
        </pc:sldMkLst>
      </pc:sldChg>
      <pc:sldChg chg="addSp new mod">
        <pc:chgData name="TOMMASINI ALBERTO" userId="8c013d22-ceb2-4014-ae73-ac062752c54f" providerId="ADAL" clId="{F07C24C6-6338-45F3-81C1-4BFAB7709620}" dt="2024-03-16T06:41:59.471" v="250" actId="22"/>
        <pc:sldMkLst>
          <pc:docMk/>
          <pc:sldMk cId="370809658" sldId="887"/>
        </pc:sldMkLst>
      </pc:sldChg>
      <pc:sldChg chg="addSp modSp new mod">
        <pc:chgData name="TOMMASINI ALBERTO" userId="8c013d22-ceb2-4014-ae73-ac062752c54f" providerId="ADAL" clId="{F07C24C6-6338-45F3-81C1-4BFAB7709620}" dt="2024-03-16T06:43:27.142" v="254" actId="1076"/>
        <pc:sldMkLst>
          <pc:docMk/>
          <pc:sldMk cId="3537648258" sldId="888"/>
        </pc:sldMkLst>
      </pc:sldChg>
      <pc:sldChg chg="addSp modSp new mod">
        <pc:chgData name="TOMMASINI ALBERTO" userId="8c013d22-ceb2-4014-ae73-ac062752c54f" providerId="ADAL" clId="{F07C24C6-6338-45F3-81C1-4BFAB7709620}" dt="2024-03-16T06:45:57.763" v="272" actId="948"/>
        <pc:sldMkLst>
          <pc:docMk/>
          <pc:sldMk cId="813143326" sldId="889"/>
        </pc:sldMkLst>
      </pc:sldChg>
      <pc:sldChg chg="addSp modSp new add del mod">
        <pc:chgData name="TOMMASINI ALBERTO" userId="8c013d22-ceb2-4014-ae73-ac062752c54f" providerId="ADAL" clId="{F07C24C6-6338-45F3-81C1-4BFAB7709620}" dt="2024-03-16T22:37:39.650" v="1189" actId="2696"/>
        <pc:sldMkLst>
          <pc:docMk/>
          <pc:sldMk cId="2526404683" sldId="890"/>
        </pc:sldMkLst>
      </pc:sldChg>
      <pc:sldChg chg="addSp new mod">
        <pc:chgData name="TOMMASINI ALBERTO" userId="8c013d22-ceb2-4014-ae73-ac062752c54f" providerId="ADAL" clId="{F07C24C6-6338-45F3-81C1-4BFAB7709620}" dt="2024-03-16T06:50:21.485" v="275" actId="22"/>
        <pc:sldMkLst>
          <pc:docMk/>
          <pc:sldMk cId="3698132896" sldId="891"/>
        </pc:sldMkLst>
      </pc:sldChg>
      <pc:sldChg chg="addSp modSp add mod ord modAnim">
        <pc:chgData name="TOMMASINI ALBERTO" userId="8c013d22-ceb2-4014-ae73-ac062752c54f" providerId="ADAL" clId="{F07C24C6-6338-45F3-81C1-4BFAB7709620}" dt="2024-03-16T22:31:58.951" v="1173"/>
        <pc:sldMkLst>
          <pc:docMk/>
          <pc:sldMk cId="899519573" sldId="8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B587F-C26F-4846-BB05-94A36AF0A2E0}" type="datetimeFigureOut">
              <a:rPr lang="en-US" smtClean="0"/>
              <a:t>10-May-25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8706-0B1C-4674-979C-CD444A0C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immagine diapositiva 1">
            <a:extLst>
              <a:ext uri="{FF2B5EF4-FFF2-40B4-BE49-F238E27FC236}">
                <a16:creationId xmlns:a16="http://schemas.microsoft.com/office/drawing/2014/main" id="{D47680C7-ED93-4482-8F98-1B193B11C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Segnaposto note 2">
            <a:extLst>
              <a:ext uri="{FF2B5EF4-FFF2-40B4-BE49-F238E27FC236}">
                <a16:creationId xmlns:a16="http://schemas.microsoft.com/office/drawing/2014/main" id="{AA81DEE6-DBBE-4E54-B256-E7FD0FEC9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ea typeface="ＭＳ Ｐゴシック" panose="020B0600070205080204" pitchFamily="34" charset="-128"/>
              </a:rPr>
              <a:t>Per alcuni test di laboratorio la presenza della malattia è associata ad un valore che è al di sopra di una soglia (troponina come marcatore di infarto miocardico, RILEVAZIONE DI SOSTANZE DI ABUSO…).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L’immagine mostra due popolazioni di individui e i loro risultati di un test particolare. Tutti gli individui senza malattia hanno un valore basso per il test e tutte le persone con malattia hanno un valore alto del test. Non vi è sovrapposizione tra i due gruppi.</a:t>
            </a:r>
          </a:p>
        </p:txBody>
      </p:sp>
      <p:sp>
        <p:nvSpPr>
          <p:cNvPr id="102403" name="Segnaposto numero diapositiva 3">
            <a:extLst>
              <a:ext uri="{FF2B5EF4-FFF2-40B4-BE49-F238E27FC236}">
                <a16:creationId xmlns:a16="http://schemas.microsoft.com/office/drawing/2014/main" id="{0FE5DD4D-D44C-4664-B504-8891225D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EA00FE-E655-4BE6-B9ED-2424E413D4BB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841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egnaposto immagine diapositiva 1">
            <a:extLst>
              <a:ext uri="{FF2B5EF4-FFF2-40B4-BE49-F238E27FC236}">
                <a16:creationId xmlns:a16="http://schemas.microsoft.com/office/drawing/2014/main" id="{DB72BA92-DDEB-4D93-8BCC-BF88B3A5C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Segnaposto note 2">
            <a:extLst>
              <a:ext uri="{FF2B5EF4-FFF2-40B4-BE49-F238E27FC236}">
                <a16:creationId xmlns:a16="http://schemas.microsoft.com/office/drawing/2014/main" id="{EFAA2D53-C912-49E9-84D3-AB1A674AA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>
                <a:ea typeface="ＭＳ Ｐゴシック" panose="020B0600070205080204" pitchFamily="34" charset="-128"/>
              </a:rPr>
              <a:t>La situazione che si presenta comunemente è quella in cui c’è sovrapposizione tra i valori degli individui con malattia e quelli senza malattia. Questo significa che la soglia diagnostica necessariamente classifica in maniera impropria alcuni pazienti generando falsi positivi, falsi negativi o entrambi.</a:t>
            </a:r>
          </a:p>
        </p:txBody>
      </p:sp>
      <p:sp>
        <p:nvSpPr>
          <p:cNvPr id="104451" name="Segnaposto numero diapositiva 3">
            <a:extLst>
              <a:ext uri="{FF2B5EF4-FFF2-40B4-BE49-F238E27FC236}">
                <a16:creationId xmlns:a16="http://schemas.microsoft.com/office/drawing/2014/main" id="{153C7948-8743-4A21-BA5B-AF389D768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7DBF7C-25A8-4D78-8DE9-A251EE2D5BAF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338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immagine diapositiva 1">
            <a:extLst>
              <a:ext uri="{FF2B5EF4-FFF2-40B4-BE49-F238E27FC236}">
                <a16:creationId xmlns:a16="http://schemas.microsoft.com/office/drawing/2014/main" id="{3D44A806-896D-45D7-92FB-B822AACF12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Segnaposto note 2">
            <a:extLst>
              <a:ext uri="{FF2B5EF4-FFF2-40B4-BE49-F238E27FC236}">
                <a16:creationId xmlns:a16="http://schemas.microsoft.com/office/drawing/2014/main" id="{C631CD21-6E8C-4B78-9082-85E022CA9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it-IT" altLang="it-IT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6499" name="Segnaposto numero diapositiva 3">
            <a:extLst>
              <a:ext uri="{FF2B5EF4-FFF2-40B4-BE49-F238E27FC236}">
                <a16:creationId xmlns:a16="http://schemas.microsoft.com/office/drawing/2014/main" id="{0E607152-1CD4-4A29-B0BE-51B64E17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B38CEC-2818-444E-944A-DE295254A836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13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2F46-27BB-CCD7-EAD7-1CCAA887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F1F4A-FF41-0B09-EF9E-5873B3CD8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57F86-7158-DFF8-6846-E36BD34EC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DC9B1-7DFC-CFF2-405C-EC27D812F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valore di misura (possibile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off) 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ascisse si pone la “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aspecificità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peggiore sulla destra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sulle ordinate si pone la sensibilità (veri positivi)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8706-0B1C-4674-979C-CD444A0C5B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FE507-7E73-454B-A63B-686D8E80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1360B5-50FE-244E-A9A0-60C61049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DB3238-6F8E-E64B-AAA8-2361E334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8BD47-B065-5548-A1A8-C5D2621E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113D6-1354-0D48-BD49-38A5F3D1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6A402-6FE9-1549-A615-1D20FBE6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F626CA-5A25-B240-9051-A43EFFA4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F1594B-B874-8149-A6C7-0EE99F19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DF59EC-84AB-5544-ADAD-20DC0503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AFAAFC-AF59-B049-84A5-C2399678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6C3B38-B6DA-1447-94D8-C6E882889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8B3490-948F-BC40-820A-DB2CAE65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F3601-E1BC-4F4F-8677-7F08204E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A9985-6C4A-FF47-830D-F42DAE8B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777D46-2843-6041-93F3-C5BF6515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1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387A0-373C-D84C-BD19-A8EB6717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4B2D82-531E-0A47-8B96-6F3AD3295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855B5-1B99-5240-B109-804E19F7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B1F0D-E322-5E46-8CD2-43AACE8A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519DDF-02ED-714E-A494-DA74832C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5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C96D8-A8BA-C443-AEBD-5051713A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95C303-3996-AA4F-B37A-73122EAA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6A0C50-CAF6-FA40-8232-14059EB5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6A145-3595-B04F-B885-4B45108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FEEA77-3CE1-FB4F-9E78-D4547944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0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4C6B2-D699-9F4C-88B8-90B80368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36E6C-F4B9-2049-9A58-90E9C6732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2EAC5D-0CCD-1049-A365-F284C509D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42BD80-3090-A74A-8E5E-095ADB83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5D03C2-8074-4841-BE0E-AFE0E7EB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F3024F-FB21-CB41-81F4-488A0D85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6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BA629-66D8-E340-9A29-CEA248A2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2218EE-B186-1048-9375-1ACC5C2E1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368934-9841-204E-814E-99D54DCF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FABBE6-6BEF-F94F-8800-B141B685A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8A7C83-CC8E-7C44-BF24-5E15EDEA8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1AC396-3C02-4141-99C7-D1F4262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3FB578-A12D-1B44-8BC8-A98B59D3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4A02AC-8AE9-8944-92DA-BFF764FB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6E11F-9A0B-EE43-86BF-D19493DB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3A6A19-40F8-0742-BD99-DE792B30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13A437-C125-E54F-A27C-7302B140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156B91-5C22-2E42-BAD0-DBBC7EFA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2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A795ED-D5A2-304F-A2ED-93639975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DF1C5-01F2-0644-8946-AE72C1BC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037DDE-E5FE-BF49-8479-18B66A6F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53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03401-ADDD-A84F-96B4-8AB4FB4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EEE84-29BE-9144-B556-428830D8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81803C-38F1-0346-8FA8-56097708E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D4592-29F8-414F-9503-901A1BB5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247157-941D-E542-A0CE-D26D51B6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A317CC-044F-874E-A737-874C2CCA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5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37997-92C1-F942-9A4F-03116EA7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C25EF9-F17E-1A46-B69B-CFB2508BC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5AFF7B-2984-0747-80FE-F09893D25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25D379-E502-9A4F-995D-0DC8A1C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346846-4C75-6745-8FF0-9E974A0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13B69D-47B8-9346-9E94-EFDD1E57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4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C3DA61-1EA1-7346-A448-084553D5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35E882-BD8B-3749-AB09-CB5925F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344C53-D22F-EA41-91AB-51CB86879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99CC-E42F-E84B-9A63-B144F8747B95}" type="datetimeFigureOut">
              <a:rPr lang="it-IT" smtClean="0"/>
              <a:t>10/05/2025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F766C-68B5-0340-AD29-E6FDAA8FB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B7EC00-EECD-C244-9F04-7CD3CC7DB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49D3-08C3-674E-A11E-BF033CE943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studenti/standard/provette-campione-ematico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e24.it/studenti/procedure/emocoltura-modalita-prelievo-dei-campioni.html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CLINICA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65BAF1-03C2-B154-1E99-4D8CC2364BC1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8C6325-B3A5-B8F9-CF3A-57CD937596AC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2A67D-48B7-7CAA-BB3D-C36505BDD757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6FFF-6553-9C5C-9406-D3DC8FCC9B80}"/>
              </a:ext>
            </a:extLst>
          </p:cNvPr>
          <p:cNvSpPr txBox="1"/>
          <p:nvPr/>
        </p:nvSpPr>
        <p:spPr>
          <a:xfrm>
            <a:off x="7913828" y="5344943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2FAB4-066A-2340-837C-6222DB8EA1A5}"/>
              </a:ext>
            </a:extLst>
          </p:cNvPr>
          <p:cNvCxnSpPr/>
          <p:nvPr/>
        </p:nvCxnSpPr>
        <p:spPr>
          <a:xfrm flipV="1">
            <a:off x="8202603" y="3789357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74E2BD-65CD-275A-42DF-7D58FB02FCC2}"/>
              </a:ext>
            </a:extLst>
          </p:cNvPr>
          <p:cNvSpPr txBox="1"/>
          <p:nvPr/>
        </p:nvSpPr>
        <p:spPr>
          <a:xfrm>
            <a:off x="7764021" y="338167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0D43E-A5F5-A6E1-B8EE-481B00891E6B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CCF34-3849-786B-F29A-A99E3245AACC}"/>
              </a:ext>
            </a:extLst>
          </p:cNvPr>
          <p:cNvSpPr txBox="1"/>
          <p:nvPr/>
        </p:nvSpPr>
        <p:spPr>
          <a:xfrm>
            <a:off x="8343612" y="489455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8DCB2-96A6-61B1-9FFF-DCEDF7E5EC4B}"/>
              </a:ext>
            </a:extLst>
          </p:cNvPr>
          <p:cNvSpPr txBox="1"/>
          <p:nvPr/>
        </p:nvSpPr>
        <p:spPr>
          <a:xfrm>
            <a:off x="3719842" y="598353"/>
            <a:ext cx="17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Specificità</a:t>
            </a:r>
          </a:p>
          <a:p>
            <a:pPr algn="ctr"/>
            <a:r>
              <a:rPr lang="it-IT" sz="2400" b="1" dirty="0"/>
              <a:t>VN</a:t>
            </a:r>
          </a:p>
          <a:p>
            <a:pPr algn="ctr"/>
            <a:r>
              <a:rPr lang="it-IT" sz="2400" b="1" dirty="0"/>
              <a:t>VN + FP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73A2B7-3064-344D-CB4B-391A86DC874D}"/>
              </a:ext>
            </a:extLst>
          </p:cNvPr>
          <p:cNvSpPr txBox="1"/>
          <p:nvPr/>
        </p:nvSpPr>
        <p:spPr>
          <a:xfrm>
            <a:off x="6337088" y="598353"/>
            <a:ext cx="17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/>
              <a:t>Sensibilità</a:t>
            </a:r>
          </a:p>
          <a:p>
            <a:pPr algn="ctr"/>
            <a:r>
              <a:rPr lang="it-IT" sz="2400" b="1" dirty="0"/>
              <a:t>VP</a:t>
            </a:r>
          </a:p>
          <a:p>
            <a:pPr algn="ctr"/>
            <a:r>
              <a:rPr lang="it-IT" sz="2400" b="1" dirty="0"/>
              <a:t>VP + FN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AC0B69-876E-A2F6-43B8-81AFDB2D61A6}"/>
              </a:ext>
            </a:extLst>
          </p:cNvPr>
          <p:cNvCxnSpPr/>
          <p:nvPr/>
        </p:nvCxnSpPr>
        <p:spPr>
          <a:xfrm>
            <a:off x="4115218" y="1371600"/>
            <a:ext cx="955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57A450-A631-F5F1-B443-DB04F5316CBA}"/>
              </a:ext>
            </a:extLst>
          </p:cNvPr>
          <p:cNvCxnSpPr/>
          <p:nvPr/>
        </p:nvCxnSpPr>
        <p:spPr>
          <a:xfrm>
            <a:off x="6773916" y="1371600"/>
            <a:ext cx="955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4FECC3-13F9-DA06-ECD7-BE4A75DD2E19}"/>
              </a:ext>
            </a:extLst>
          </p:cNvPr>
          <p:cNvSpPr txBox="1"/>
          <p:nvPr/>
        </p:nvSpPr>
        <p:spPr>
          <a:xfrm>
            <a:off x="7745199" y="450645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88F01F-7E5D-8A7A-D9F8-9DBC68F11456}"/>
              </a:ext>
            </a:extLst>
          </p:cNvPr>
          <p:cNvSpPr txBox="1"/>
          <p:nvPr/>
        </p:nvSpPr>
        <p:spPr>
          <a:xfrm>
            <a:off x="8184743" y="450935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47A67F-90E7-0A2E-B9CB-46255F2ECACE}"/>
              </a:ext>
            </a:extLst>
          </p:cNvPr>
          <p:cNvCxnSpPr>
            <a:cxnSpLocks/>
          </p:cNvCxnSpPr>
          <p:nvPr/>
        </p:nvCxnSpPr>
        <p:spPr>
          <a:xfrm>
            <a:off x="8311882" y="4843773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55FDCC-BED2-D437-9AC5-899E46A617C7}"/>
              </a:ext>
            </a:extLst>
          </p:cNvPr>
          <p:cNvCxnSpPr>
            <a:cxnSpLocks/>
          </p:cNvCxnSpPr>
          <p:nvPr/>
        </p:nvCxnSpPr>
        <p:spPr>
          <a:xfrm flipH="1">
            <a:off x="8019570" y="4869313"/>
            <a:ext cx="3281" cy="3822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4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E003D-FB33-35C8-8945-5B94B5CF4AE7}"/>
              </a:ext>
            </a:extLst>
          </p:cNvPr>
          <p:cNvSpPr txBox="1"/>
          <p:nvPr/>
        </p:nvSpPr>
        <p:spPr>
          <a:xfrm>
            <a:off x="381000" y="407790"/>
            <a:ext cx="1143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Queste caratteristiche di performance sono ambedue relative allo specifico </a:t>
            </a:r>
            <a:r>
              <a:rPr lang="it-IT" sz="2800" b="1" dirty="0" err="1"/>
              <a:t>cut</a:t>
            </a:r>
            <a:r>
              <a:rPr lang="it-IT" sz="2800" b="1" dirty="0"/>
              <a:t> off </a:t>
            </a:r>
            <a:r>
              <a:rPr lang="it-IT" sz="2800" dirty="0"/>
              <a:t>convenzionalmente scelto in base a</a:t>
            </a:r>
          </a:p>
          <a:p>
            <a:r>
              <a:rPr lang="it-IT" sz="2800" dirty="0"/>
              <a:t>- distribuzione delle due popolazioni</a:t>
            </a:r>
          </a:p>
          <a:p>
            <a:r>
              <a:rPr lang="it-IT" sz="2800" dirty="0"/>
              <a:t>- gravità della condizione da diagnosticare e presenza di test di secondo livello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A379B-AEB6-6370-64B5-75E035CF6853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B5CFFA-3602-8925-B3C1-FF584B2DE32D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718E-415E-264B-9467-5A2A2A924485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177C-74E9-2141-74F2-FCE2B8475B78}"/>
              </a:ext>
            </a:extLst>
          </p:cNvPr>
          <p:cNvSpPr txBox="1"/>
          <p:nvPr/>
        </p:nvSpPr>
        <p:spPr>
          <a:xfrm>
            <a:off x="8222838" y="533383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53027-A7DA-A9CF-64EF-192BABAD6887}"/>
              </a:ext>
            </a:extLst>
          </p:cNvPr>
          <p:cNvCxnSpPr>
            <a:cxnSpLocks/>
          </p:cNvCxnSpPr>
          <p:nvPr/>
        </p:nvCxnSpPr>
        <p:spPr>
          <a:xfrm flipV="1">
            <a:off x="8325620" y="3700152"/>
            <a:ext cx="12656" cy="20774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E6A1-3601-EB25-F267-094319EFD4DB}"/>
              </a:ext>
            </a:extLst>
          </p:cNvPr>
          <p:cNvSpPr txBox="1"/>
          <p:nvPr/>
        </p:nvSpPr>
        <p:spPr>
          <a:xfrm>
            <a:off x="7939171" y="33761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1BC42-A448-8746-F3AA-BB9623DFFF7A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CCB6-662B-63AA-BE6F-28DA72025A12}"/>
              </a:ext>
            </a:extLst>
          </p:cNvPr>
          <p:cNvSpPr txBox="1"/>
          <p:nvPr/>
        </p:nvSpPr>
        <p:spPr>
          <a:xfrm>
            <a:off x="9196551" y="4848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FB9A-AFC7-59C0-2CDF-85427733B4D8}"/>
              </a:ext>
            </a:extLst>
          </p:cNvPr>
          <p:cNvSpPr txBox="1"/>
          <p:nvPr/>
        </p:nvSpPr>
        <p:spPr>
          <a:xfrm>
            <a:off x="7799798" y="5929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F2460-9B1D-1DD0-BC60-6C499D2BC2F5}"/>
              </a:ext>
            </a:extLst>
          </p:cNvPr>
          <p:cNvSpPr txBox="1"/>
          <p:nvPr/>
        </p:nvSpPr>
        <p:spPr>
          <a:xfrm>
            <a:off x="8237242" y="451503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AAD8F-6B82-E9AD-C16D-1F628F942F11}"/>
              </a:ext>
            </a:extLst>
          </p:cNvPr>
          <p:cNvCxnSpPr>
            <a:cxnSpLocks/>
          </p:cNvCxnSpPr>
          <p:nvPr/>
        </p:nvCxnSpPr>
        <p:spPr>
          <a:xfrm>
            <a:off x="8400417" y="4831759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1D7E5-A90C-F6FC-74FF-F27FE788B46D}"/>
              </a:ext>
            </a:extLst>
          </p:cNvPr>
          <p:cNvCxnSpPr>
            <a:cxnSpLocks/>
          </p:cNvCxnSpPr>
          <p:nvPr/>
        </p:nvCxnSpPr>
        <p:spPr>
          <a:xfrm flipV="1">
            <a:off x="8012254" y="5251546"/>
            <a:ext cx="7316" cy="607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3F9E9E-22ED-5C74-374C-1B3D72290880}"/>
              </a:ext>
            </a:extLst>
          </p:cNvPr>
          <p:cNvSpPr/>
          <p:nvPr/>
        </p:nvSpPr>
        <p:spPr>
          <a:xfrm>
            <a:off x="8335262" y="3772725"/>
            <a:ext cx="634830" cy="1652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04AE8-AAAD-1B77-383D-03BFA2A1A978}"/>
              </a:ext>
            </a:extLst>
          </p:cNvPr>
          <p:cNvSpPr txBox="1"/>
          <p:nvPr/>
        </p:nvSpPr>
        <p:spPr>
          <a:xfrm flipH="1">
            <a:off x="8992531" y="3613311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Più specificità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(meno falsi positivi)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EE8B-DFE6-2B57-FB5E-93CEB52F4B26}"/>
              </a:ext>
            </a:extLst>
          </p:cNvPr>
          <p:cNvSpPr txBox="1"/>
          <p:nvPr/>
        </p:nvSpPr>
        <p:spPr>
          <a:xfrm flipH="1">
            <a:off x="6997981" y="6158629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Meno sensibilità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(più falsi negativi)</a:t>
            </a:r>
          </a:p>
        </p:txBody>
      </p:sp>
    </p:spTree>
    <p:extLst>
      <p:ext uri="{BB962C8B-B14F-4D97-AF65-F5344CB8AC3E}">
        <p14:creationId xmlns:p14="http://schemas.microsoft.com/office/powerpoint/2010/main" val="260010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E003D-FB33-35C8-8945-5B94B5CF4AE7}"/>
              </a:ext>
            </a:extLst>
          </p:cNvPr>
          <p:cNvSpPr txBox="1"/>
          <p:nvPr/>
        </p:nvSpPr>
        <p:spPr>
          <a:xfrm>
            <a:off x="381000" y="407790"/>
            <a:ext cx="1143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Queste due caratteristiche di performance sono ambedue relative allo specifico </a:t>
            </a:r>
            <a:r>
              <a:rPr lang="it-IT" sz="2800" b="1" dirty="0" err="1"/>
              <a:t>cut</a:t>
            </a:r>
            <a:r>
              <a:rPr lang="it-IT" sz="2800" b="1" dirty="0"/>
              <a:t> off </a:t>
            </a:r>
            <a:r>
              <a:rPr lang="it-IT" sz="2800" dirty="0"/>
              <a:t>convenzionalmente scelto in base a</a:t>
            </a:r>
          </a:p>
          <a:p>
            <a:r>
              <a:rPr lang="it-IT" sz="2800" dirty="0"/>
              <a:t>- distribuzione delle due popolazioni</a:t>
            </a:r>
          </a:p>
          <a:p>
            <a:r>
              <a:rPr lang="it-IT" sz="2800" dirty="0"/>
              <a:t>- gravità della condizione da </a:t>
            </a:r>
            <a:r>
              <a:rPr lang="it-IT" sz="2800" dirty="0" err="1"/>
              <a:t>digansticare</a:t>
            </a:r>
            <a:r>
              <a:rPr lang="it-IT" sz="2800" dirty="0"/>
              <a:t> e presenza di test di secondo livello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A379B-AEB6-6370-64B5-75E035CF6853}"/>
              </a:ext>
            </a:extLst>
          </p:cNvPr>
          <p:cNvSpPr/>
          <p:nvPr/>
        </p:nvSpPr>
        <p:spPr>
          <a:xfrm>
            <a:off x="3035965" y="2596125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B5CFFA-3602-8925-B3C1-FF584B2DE32D}"/>
              </a:ext>
            </a:extLst>
          </p:cNvPr>
          <p:cNvSpPr/>
          <p:nvPr/>
        </p:nvSpPr>
        <p:spPr>
          <a:xfrm>
            <a:off x="7701982" y="4882125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718E-415E-264B-9467-5A2A2A924485}"/>
              </a:ext>
            </a:extLst>
          </p:cNvPr>
          <p:cNvSpPr txBox="1"/>
          <p:nvPr/>
        </p:nvSpPr>
        <p:spPr>
          <a:xfrm>
            <a:off x="5010131" y="5306591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177C-74E9-2141-74F2-FCE2B8475B78}"/>
              </a:ext>
            </a:extLst>
          </p:cNvPr>
          <p:cNvSpPr txBox="1"/>
          <p:nvPr/>
        </p:nvSpPr>
        <p:spPr>
          <a:xfrm>
            <a:off x="8222838" y="533383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53027-A7DA-A9CF-64EF-192BABAD6887}"/>
              </a:ext>
            </a:extLst>
          </p:cNvPr>
          <p:cNvCxnSpPr>
            <a:cxnSpLocks/>
          </p:cNvCxnSpPr>
          <p:nvPr/>
        </p:nvCxnSpPr>
        <p:spPr>
          <a:xfrm flipV="1">
            <a:off x="8003795" y="3700152"/>
            <a:ext cx="12656" cy="20774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E6A1-3601-EB25-F267-094319EFD4DB}"/>
              </a:ext>
            </a:extLst>
          </p:cNvPr>
          <p:cNvSpPr txBox="1"/>
          <p:nvPr/>
        </p:nvSpPr>
        <p:spPr>
          <a:xfrm>
            <a:off x="7581589" y="337615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1BC42-A448-8746-F3AA-BB9623DFFF7A}"/>
              </a:ext>
            </a:extLst>
          </p:cNvPr>
          <p:cNvSpPr txBox="1"/>
          <p:nvPr/>
        </p:nvSpPr>
        <p:spPr>
          <a:xfrm>
            <a:off x="5409534" y="481974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CCB6-662B-63AA-BE6F-28DA72025A12}"/>
              </a:ext>
            </a:extLst>
          </p:cNvPr>
          <p:cNvSpPr txBox="1"/>
          <p:nvPr/>
        </p:nvSpPr>
        <p:spPr>
          <a:xfrm>
            <a:off x="9196551" y="4848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FB9A-AFC7-59C0-2CDF-85427733B4D8}"/>
              </a:ext>
            </a:extLst>
          </p:cNvPr>
          <p:cNvSpPr txBox="1"/>
          <p:nvPr/>
        </p:nvSpPr>
        <p:spPr>
          <a:xfrm>
            <a:off x="7799798" y="5929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F2460-9B1D-1DD0-BC60-6C499D2BC2F5}"/>
              </a:ext>
            </a:extLst>
          </p:cNvPr>
          <p:cNvSpPr txBox="1"/>
          <p:nvPr/>
        </p:nvSpPr>
        <p:spPr>
          <a:xfrm>
            <a:off x="8053340" y="451503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AAD8F-6B82-E9AD-C16D-1F628F942F11}"/>
              </a:ext>
            </a:extLst>
          </p:cNvPr>
          <p:cNvCxnSpPr>
            <a:cxnSpLocks/>
          </p:cNvCxnSpPr>
          <p:nvPr/>
        </p:nvCxnSpPr>
        <p:spPr>
          <a:xfrm>
            <a:off x="8190973" y="4831759"/>
            <a:ext cx="0" cy="437639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1D7E5-A90C-F6FC-74FF-F27FE788B46D}"/>
              </a:ext>
            </a:extLst>
          </p:cNvPr>
          <p:cNvCxnSpPr>
            <a:cxnSpLocks/>
          </p:cNvCxnSpPr>
          <p:nvPr/>
        </p:nvCxnSpPr>
        <p:spPr>
          <a:xfrm flipV="1">
            <a:off x="7797706" y="5363927"/>
            <a:ext cx="7316" cy="607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93F9E9E-22ED-5C74-374C-1B3D72290880}"/>
              </a:ext>
            </a:extLst>
          </p:cNvPr>
          <p:cNvSpPr/>
          <p:nvPr/>
        </p:nvSpPr>
        <p:spPr>
          <a:xfrm rot="10800000">
            <a:off x="7334019" y="3772725"/>
            <a:ext cx="634830" cy="1652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04AE8-AAAD-1B77-383D-03BFA2A1A978}"/>
              </a:ext>
            </a:extLst>
          </p:cNvPr>
          <p:cNvSpPr txBox="1"/>
          <p:nvPr/>
        </p:nvSpPr>
        <p:spPr>
          <a:xfrm flipH="1">
            <a:off x="8200736" y="3613311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Meno specificità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(più falsi positivi)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EE8B-DFE6-2B57-FB5E-93CEB52F4B26}"/>
              </a:ext>
            </a:extLst>
          </p:cNvPr>
          <p:cNvSpPr txBox="1"/>
          <p:nvPr/>
        </p:nvSpPr>
        <p:spPr>
          <a:xfrm flipH="1">
            <a:off x="6997981" y="6158629"/>
            <a:ext cx="27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Più sensibilità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(meno falsi negativi)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2C41D-5695-1AA0-7179-12EBC845F5D6}"/>
              </a:ext>
            </a:extLst>
          </p:cNvPr>
          <p:cNvSpPr txBox="1"/>
          <p:nvPr/>
        </p:nvSpPr>
        <p:spPr>
          <a:xfrm>
            <a:off x="9775157" y="5852130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8995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C7A07-2BFA-9ABB-632A-5380A168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81" y="169719"/>
            <a:ext cx="8242108" cy="264382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9754E-4ECC-9E1C-2BF8-845E40803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44642"/>
              </p:ext>
            </p:extLst>
          </p:nvPr>
        </p:nvGraphicFramePr>
        <p:xfrm>
          <a:off x="414605" y="4039608"/>
          <a:ext cx="4457895" cy="2448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74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B81C42-BA8D-1791-FD68-9F29D09A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02419"/>
              </p:ext>
            </p:extLst>
          </p:nvPr>
        </p:nvGraphicFramePr>
        <p:xfrm>
          <a:off x="5039359" y="4039608"/>
          <a:ext cx="4457895" cy="24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781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33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33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3147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683B77-0C8D-D625-D341-9F0B0AE0562D}"/>
              </a:ext>
            </a:extLst>
          </p:cNvPr>
          <p:cNvSpPr txBox="1"/>
          <p:nvPr/>
        </p:nvSpPr>
        <p:spPr>
          <a:xfrm>
            <a:off x="827844" y="2910199"/>
            <a:ext cx="508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3188, positivo in 48, 41 ripetono, 31 anche Anti-endomisio positivi. Prevalenza 1:106</a:t>
            </a:r>
          </a:p>
        </p:txBody>
      </p:sp>
    </p:spTree>
    <p:extLst>
      <p:ext uri="{BB962C8B-B14F-4D97-AF65-F5344CB8AC3E}">
        <p14:creationId xmlns:p14="http://schemas.microsoft.com/office/powerpoint/2010/main" val="178270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2356-201A-CB6C-76C9-D2EEBDE1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836AE-443C-A9D3-032C-A65575402EB6}"/>
              </a:ext>
            </a:extLst>
          </p:cNvPr>
          <p:cNvSpPr txBox="1"/>
          <p:nvPr/>
        </p:nvSpPr>
        <p:spPr>
          <a:xfrm>
            <a:off x="280072" y="254337"/>
            <a:ext cx="11697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applico un test con Sensibilità del 95% e specificità del 98% in uno screening 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CD83F-EB3F-F777-4E8A-F6C675CE6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96273"/>
              </p:ext>
            </p:extLst>
          </p:nvPr>
        </p:nvGraphicFramePr>
        <p:xfrm>
          <a:off x="801466" y="1368744"/>
          <a:ext cx="4457895" cy="255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test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AB43F6-3D48-482F-7604-163155EF6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27936"/>
              </p:ext>
            </p:extLst>
          </p:nvPr>
        </p:nvGraphicFramePr>
        <p:xfrm>
          <a:off x="801466" y="4063182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1940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260818-642F-EDC1-F29E-73DC724819E8}"/>
              </a:ext>
            </a:extLst>
          </p:cNvPr>
          <p:cNvSpPr txBox="1"/>
          <p:nvPr/>
        </p:nvSpPr>
        <p:spPr>
          <a:xfrm>
            <a:off x="5425842" y="1302434"/>
            <a:ext cx="6552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celiaca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generale</a:t>
            </a:r>
            <a:r>
              <a:rPr lang="en-US" sz="2800" dirty="0"/>
              <a:t> =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12A37-0BD2-5A48-5750-2A2F99CF1EA6}"/>
              </a:ext>
            </a:extLst>
          </p:cNvPr>
          <p:cNvSpPr txBox="1"/>
          <p:nvPr/>
        </p:nvSpPr>
        <p:spPr>
          <a:xfrm>
            <a:off x="5619623" y="408740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2000 </a:t>
            </a:r>
            <a:r>
              <a:rPr lang="en-US" sz="2800" dirty="0" err="1"/>
              <a:t>soggetti</a:t>
            </a:r>
            <a:r>
              <a:rPr lang="en-US" sz="2800" dirty="0"/>
              <a:t> </a:t>
            </a:r>
            <a:r>
              <a:rPr lang="en-US" sz="2800" dirty="0" err="1"/>
              <a:t>screenati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2431F-DE02-153C-6985-8FEE4B0E447F}"/>
              </a:ext>
            </a:extLst>
          </p:cNvPr>
          <p:cNvSpPr txBox="1"/>
          <p:nvPr/>
        </p:nvSpPr>
        <p:spPr>
          <a:xfrm>
            <a:off x="5455276" y="4917923"/>
            <a:ext cx="652275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Proporzione</a:t>
            </a:r>
            <a:r>
              <a:rPr lang="en-US" sz="2400" dirty="0"/>
              <a:t> di </a:t>
            </a:r>
            <a:r>
              <a:rPr lang="en-US" sz="2400" dirty="0" err="1"/>
              <a:t>soggetti</a:t>
            </a:r>
            <a:r>
              <a:rPr lang="en-US" sz="2400" dirty="0"/>
              <a:t> </a:t>
            </a:r>
            <a:r>
              <a:rPr lang="en-US" sz="2400" dirty="0" err="1"/>
              <a:t>identificati</a:t>
            </a:r>
            <a:r>
              <a:rPr lang="en-US" sz="2400" dirty="0"/>
              <a:t> come </a:t>
            </a:r>
            <a:r>
              <a:rPr lang="en-US" sz="2400" dirty="0" err="1"/>
              <a:t>positivi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davvero</a:t>
            </a:r>
            <a:r>
              <a:rPr lang="en-US" sz="2400" dirty="0"/>
              <a:t> </a:t>
            </a:r>
            <a:r>
              <a:rPr lang="en-US" sz="2400" dirty="0" err="1"/>
              <a:t>malati</a:t>
            </a:r>
            <a:r>
              <a:rPr lang="en-US" sz="2400" dirty="0"/>
              <a:t>: 19/(19+40) = 0.32 = 32%</a:t>
            </a:r>
          </a:p>
        </p:txBody>
      </p:sp>
    </p:spTree>
    <p:extLst>
      <p:ext uri="{BB962C8B-B14F-4D97-AF65-F5344CB8AC3E}">
        <p14:creationId xmlns:p14="http://schemas.microsoft.com/office/powerpoint/2010/main" val="37351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0E5B-6CE0-5070-CF01-41201CDA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DA997-3151-D19C-BF33-6EA686184168}"/>
              </a:ext>
            </a:extLst>
          </p:cNvPr>
          <p:cNvSpPr txBox="1"/>
          <p:nvPr/>
        </p:nvSpPr>
        <p:spPr>
          <a:xfrm>
            <a:off x="280072" y="254337"/>
            <a:ext cx="11697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applico un test con Sensibilità del 95% e specificità del 98% a un «testing»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52B1BB-0991-BB41-5B28-6792A674F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64208"/>
              </p:ext>
            </p:extLst>
          </p:nvPr>
        </p:nvGraphicFramePr>
        <p:xfrm>
          <a:off x="801466" y="4063182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186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2DFAF7-ADFA-C6A5-43B8-066FF8FCB538}"/>
              </a:ext>
            </a:extLst>
          </p:cNvPr>
          <p:cNvSpPr txBox="1"/>
          <p:nvPr/>
        </p:nvSpPr>
        <p:spPr>
          <a:xfrm>
            <a:off x="5425842" y="1302434"/>
            <a:ext cx="6552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Malattia</a:t>
            </a:r>
            <a:r>
              <a:rPr lang="en-US" sz="2800" dirty="0"/>
              <a:t> </a:t>
            </a:r>
            <a:r>
              <a:rPr lang="en-US" sz="2800" dirty="0" err="1"/>
              <a:t>celiaca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Parenti di </a:t>
            </a:r>
            <a:r>
              <a:rPr lang="en-US" sz="2800" dirty="0" err="1"/>
              <a:t>soggetti</a:t>
            </a:r>
            <a:r>
              <a:rPr lang="en-US" sz="2800" dirty="0"/>
              <a:t> con </a:t>
            </a:r>
            <a:r>
              <a:rPr lang="en-US" sz="2800" dirty="0" err="1"/>
              <a:t>celiachia</a:t>
            </a:r>
            <a:endParaRPr lang="en-US" sz="2800" dirty="0"/>
          </a:p>
          <a:p>
            <a:r>
              <a:rPr lang="en-US" sz="2800" dirty="0" err="1"/>
              <a:t>Prevalenza</a:t>
            </a:r>
            <a:r>
              <a:rPr lang="en-US" sz="2800" dirty="0"/>
              <a:t> = 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CD03F-6190-88C2-D5F4-FDF548D50F5D}"/>
              </a:ext>
            </a:extLst>
          </p:cNvPr>
          <p:cNvSpPr txBox="1"/>
          <p:nvPr/>
        </p:nvSpPr>
        <p:spPr>
          <a:xfrm>
            <a:off x="5700319" y="4063182"/>
            <a:ext cx="627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210 </a:t>
            </a:r>
            <a:r>
              <a:rPr lang="en-US" sz="2800" dirty="0" err="1"/>
              <a:t>soggetti</a:t>
            </a:r>
            <a:r>
              <a:rPr lang="en-US" sz="2800" dirty="0"/>
              <a:t> </a:t>
            </a:r>
            <a:r>
              <a:rPr lang="en-US" sz="2800" dirty="0" err="1"/>
              <a:t>screenati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962A6-B89F-3BEC-DAEE-C137B5DB0074}"/>
              </a:ext>
            </a:extLst>
          </p:cNvPr>
          <p:cNvSpPr txBox="1"/>
          <p:nvPr/>
        </p:nvSpPr>
        <p:spPr>
          <a:xfrm>
            <a:off x="5455276" y="4917923"/>
            <a:ext cx="652275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Proporzione</a:t>
            </a:r>
            <a:r>
              <a:rPr lang="en-US" sz="2400" dirty="0"/>
              <a:t> di </a:t>
            </a:r>
            <a:r>
              <a:rPr lang="en-US" sz="2400" dirty="0" err="1"/>
              <a:t>soggetti</a:t>
            </a:r>
            <a:r>
              <a:rPr lang="en-US" sz="2400" dirty="0"/>
              <a:t> </a:t>
            </a:r>
            <a:r>
              <a:rPr lang="en-US" sz="2400" dirty="0" err="1"/>
              <a:t>identificati</a:t>
            </a:r>
            <a:r>
              <a:rPr lang="en-US" sz="2400" dirty="0"/>
              <a:t> come </a:t>
            </a:r>
            <a:r>
              <a:rPr lang="en-US" sz="2400" dirty="0" err="1"/>
              <a:t>positivi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davvero</a:t>
            </a:r>
            <a:r>
              <a:rPr lang="en-US" sz="2400" dirty="0"/>
              <a:t> </a:t>
            </a:r>
            <a:r>
              <a:rPr lang="en-US" sz="2400" dirty="0" err="1"/>
              <a:t>malati</a:t>
            </a:r>
            <a:r>
              <a:rPr lang="en-US" sz="2400" dirty="0"/>
              <a:t>: 20/(20+4) = 0.83 = 83%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947523-1AE8-C88D-E239-4A04A47BA7C5}"/>
              </a:ext>
            </a:extLst>
          </p:cNvPr>
          <p:cNvGraphicFramePr>
            <a:graphicFrameLocks noGrp="1"/>
          </p:cNvGraphicFramePr>
          <p:nvPr/>
        </p:nvGraphicFramePr>
        <p:xfrm>
          <a:off x="801466" y="1368744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Malati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Sani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Positivi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Negativi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7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0620-A568-42D9-9031-D27C3357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CC302-D55B-82BA-80F0-4C06346AC53A}"/>
              </a:ext>
            </a:extLst>
          </p:cNvPr>
          <p:cNvSpPr txBox="1"/>
          <p:nvPr/>
        </p:nvSpPr>
        <p:spPr>
          <a:xfrm>
            <a:off x="194882" y="3998126"/>
            <a:ext cx="95516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Quanto più una condizione è rara, tanto più la insufficiente specificità del test peserà con l’identificazione di falsi positivi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49205-8A8B-737C-1DAF-3C99D0BA93F3}"/>
              </a:ext>
            </a:extLst>
          </p:cNvPr>
          <p:cNvSpPr txBox="1"/>
          <p:nvPr/>
        </p:nvSpPr>
        <p:spPr>
          <a:xfrm>
            <a:off x="338463" y="327982"/>
            <a:ext cx="1171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Valore </a:t>
            </a:r>
            <a:r>
              <a:rPr lang="en-US" sz="3200" b="1" dirty="0" err="1">
                <a:solidFill>
                  <a:srgbClr val="0070C0"/>
                </a:solidFill>
              </a:rPr>
              <a:t>predittivo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positivo</a:t>
            </a:r>
            <a:r>
              <a:rPr lang="en-US" sz="3200" b="1" dirty="0">
                <a:solidFill>
                  <a:srgbClr val="0070C0"/>
                </a:solidFill>
              </a:rPr>
              <a:t> = </a:t>
            </a:r>
            <a:r>
              <a:rPr lang="en-US" sz="3200" b="1" dirty="0" err="1">
                <a:solidFill>
                  <a:srgbClr val="0070C0"/>
                </a:solidFill>
              </a:rPr>
              <a:t>Vpp</a:t>
            </a:r>
            <a:br>
              <a:rPr lang="en-US" sz="3200" dirty="0"/>
            </a:b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proporzione dei soggetti con test positivo diagnosticati correttamente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7BFA5-DDB9-54D5-8D30-AA3532B23769}"/>
              </a:ext>
            </a:extLst>
          </p:cNvPr>
          <p:cNvSpPr txBox="1"/>
          <p:nvPr/>
        </p:nvSpPr>
        <p:spPr>
          <a:xfrm>
            <a:off x="279943" y="5477882"/>
            <a:ext cx="1081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proporzione di soggetti con test negativo che è veramente sana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D9EB5-8433-254F-D190-54B34F0D47E7}"/>
              </a:ext>
            </a:extLst>
          </p:cNvPr>
          <p:cNvSpPr txBox="1"/>
          <p:nvPr/>
        </p:nvSpPr>
        <p:spPr>
          <a:xfrm>
            <a:off x="498469" y="2244259"/>
            <a:ext cx="91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Vp</a:t>
            </a:r>
            <a:r>
              <a:rPr lang="it-IT" sz="2800" dirty="0"/>
              <a:t> =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9847F6-F4C1-5F99-45C1-5A3BCC693E2C}"/>
              </a:ext>
            </a:extLst>
          </p:cNvPr>
          <p:cNvCxnSpPr>
            <a:cxnSpLocks/>
          </p:cNvCxnSpPr>
          <p:nvPr/>
        </p:nvCxnSpPr>
        <p:spPr>
          <a:xfrm>
            <a:off x="1410129" y="2528584"/>
            <a:ext cx="8471062" cy="19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EB53C2-936C-8321-F211-601BD9ACA34E}"/>
              </a:ext>
            </a:extLst>
          </p:cNvPr>
          <p:cNvSpPr txBox="1"/>
          <p:nvPr/>
        </p:nvSpPr>
        <p:spPr>
          <a:xfrm>
            <a:off x="3583584" y="1922631"/>
            <a:ext cx="3779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Prevalenza x Sensibilità</a:t>
            </a:r>
            <a:endParaRPr lang="it-IT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2A533-7C6C-C94A-CDF5-A27416760A55}"/>
              </a:ext>
            </a:extLst>
          </p:cNvPr>
          <p:cNvSpPr txBox="1"/>
          <p:nvPr/>
        </p:nvSpPr>
        <p:spPr>
          <a:xfrm>
            <a:off x="1991833" y="2677964"/>
            <a:ext cx="820833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Prevalenza x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nsibilità + (1-prevalenza) x (1-specificità)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358DA-1972-5874-0F1F-C8E4C3855F97}"/>
              </a:ext>
            </a:extLst>
          </p:cNvPr>
          <p:cNvSpPr txBox="1"/>
          <p:nvPr/>
        </p:nvSpPr>
        <p:spPr>
          <a:xfrm>
            <a:off x="3830018" y="1605238"/>
            <a:ext cx="716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veri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(es. prevalenza del 10% x Sensibilità del 95% = 0.095)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9D89-5A4E-5C28-7ED6-10BEEEC32EE3}"/>
              </a:ext>
            </a:extLst>
          </p:cNvPr>
          <p:cNvSpPr txBox="1"/>
          <p:nvPr/>
        </p:nvSpPr>
        <p:spPr>
          <a:xfrm>
            <a:off x="2797917" y="3117629"/>
            <a:ext cx="28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veri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(0.095)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BC2C3-4400-1F3F-50B7-3E3C98A8CBAA}"/>
              </a:ext>
            </a:extLst>
          </p:cNvPr>
          <p:cNvSpPr txBox="1"/>
          <p:nvPr/>
        </p:nvSpPr>
        <p:spPr>
          <a:xfrm>
            <a:off x="5758962" y="3136845"/>
            <a:ext cx="6145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attesa falsi </a:t>
            </a:r>
            <a:r>
              <a:rPr lang="it-IT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(90% x (1-specificità del 98%) = 0.018)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8C207-53EE-EEB9-E033-1BAACCD836BF}"/>
              </a:ext>
            </a:extLst>
          </p:cNvPr>
          <p:cNvSpPr txBox="1"/>
          <p:nvPr/>
        </p:nvSpPr>
        <p:spPr>
          <a:xfrm>
            <a:off x="10008781" y="2356523"/>
            <a:ext cx="24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=0.095/0.113= 84%</a:t>
            </a:r>
          </a:p>
        </p:txBody>
      </p:sp>
    </p:spTree>
    <p:extLst>
      <p:ext uri="{BB962C8B-B14F-4D97-AF65-F5344CB8AC3E}">
        <p14:creationId xmlns:p14="http://schemas.microsoft.com/office/powerpoint/2010/main" val="404109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A9AAC-043A-9265-1710-81D1B3154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D285D-FA4D-AFD6-145C-FAC8D78D698F}"/>
              </a:ext>
            </a:extLst>
          </p:cNvPr>
          <p:cNvSpPr txBox="1"/>
          <p:nvPr/>
        </p:nvSpPr>
        <p:spPr>
          <a:xfrm>
            <a:off x="380390" y="482803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b="1" dirty="0" err="1"/>
              <a:t>seleziono</a:t>
            </a:r>
            <a:r>
              <a:rPr lang="en-US" sz="2800" b="1" dirty="0"/>
              <a:t> la </a:t>
            </a:r>
            <a:r>
              <a:rPr lang="en-US" sz="2800" b="1" dirty="0" err="1"/>
              <a:t>popolazione</a:t>
            </a:r>
            <a:r>
              <a:rPr lang="en-US" sz="2800" b="1" dirty="0"/>
              <a:t> </a:t>
            </a:r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la </a:t>
            </a:r>
            <a:r>
              <a:rPr lang="en-US" sz="2800" dirty="0" err="1"/>
              <a:t>prevalenza</a:t>
            </a:r>
            <a:r>
              <a:rPr lang="en-US" sz="2800" dirty="0"/>
              <a:t> </a:t>
            </a:r>
            <a:r>
              <a:rPr lang="en-US" sz="2800" dirty="0" err="1"/>
              <a:t>attesa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condizione</a:t>
            </a:r>
            <a:r>
              <a:rPr lang="en-US" sz="2800" dirty="0"/>
              <a:t>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elevata</a:t>
            </a:r>
            <a:r>
              <a:rPr lang="en-US" sz="2800" dirty="0"/>
              <a:t>, tanto </a:t>
            </a:r>
            <a:r>
              <a:rPr lang="en-US" sz="2800" dirty="0" err="1"/>
              <a:t>più</a:t>
            </a:r>
            <a:r>
              <a:rPr lang="en-US" sz="2800" dirty="0"/>
              <a:t> il  </a:t>
            </a:r>
            <a:r>
              <a:rPr lang="en-US" sz="2800" dirty="0" err="1"/>
              <a:t>valore</a:t>
            </a:r>
            <a:r>
              <a:rPr lang="en-US" sz="2800" dirty="0"/>
              <a:t> </a:t>
            </a:r>
            <a:r>
              <a:rPr lang="en-US" sz="2800" dirty="0" err="1"/>
              <a:t>predittivo</a:t>
            </a:r>
            <a:r>
              <a:rPr lang="en-US" sz="2800" dirty="0"/>
              <a:t> </a:t>
            </a:r>
            <a:r>
              <a:rPr lang="en-US" sz="2800" dirty="0" err="1"/>
              <a:t>positivo</a:t>
            </a:r>
            <a:r>
              <a:rPr lang="en-US" sz="2800" dirty="0"/>
              <a:t> </a:t>
            </a:r>
            <a:r>
              <a:rPr lang="en-US" sz="2800" dirty="0" err="1"/>
              <a:t>sarà</a:t>
            </a:r>
            <a:r>
              <a:rPr lang="en-US" sz="2800" dirty="0"/>
              <a:t> </a:t>
            </a:r>
            <a:r>
              <a:rPr lang="en-US" sz="2800" dirty="0" err="1"/>
              <a:t>elevato</a:t>
            </a:r>
            <a:r>
              <a:rPr lang="en-US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FE66-454E-3424-3DA7-885F9DBB1614}"/>
              </a:ext>
            </a:extLst>
          </p:cNvPr>
          <p:cNvSpPr txBox="1"/>
          <p:nvPr/>
        </p:nvSpPr>
        <p:spPr>
          <a:xfrm>
            <a:off x="925372" y="1448491"/>
            <a:ext cx="1010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esami</a:t>
            </a:r>
            <a:r>
              <a:rPr lang="en-US" sz="2800" dirty="0"/>
              <a:t> </a:t>
            </a:r>
            <a:r>
              <a:rPr lang="en-US" sz="2800" dirty="0" err="1"/>
              <a:t>alterati</a:t>
            </a:r>
            <a:r>
              <a:rPr lang="en-US" sz="2800" dirty="0"/>
              <a:t> </a:t>
            </a:r>
            <a:r>
              <a:rPr lang="en-US" sz="2800" dirty="0" err="1"/>
              <a:t>hanno</a:t>
            </a:r>
            <a:r>
              <a:rPr lang="en-US" sz="2800" dirty="0"/>
              <a:t>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dirty="0" err="1"/>
              <a:t>valore</a:t>
            </a:r>
            <a:r>
              <a:rPr lang="en-US" sz="2800" dirty="0"/>
              <a:t> se </a:t>
            </a:r>
            <a:r>
              <a:rPr lang="en-US" sz="2800" dirty="0" err="1"/>
              <a:t>l’analisi</a:t>
            </a:r>
            <a:r>
              <a:rPr lang="en-US" sz="2800" dirty="0"/>
              <a:t> è </a:t>
            </a:r>
            <a:r>
              <a:rPr lang="en-US" sz="2800" dirty="0" err="1"/>
              <a:t>stata</a:t>
            </a:r>
            <a:r>
              <a:rPr lang="en-US" sz="2800" dirty="0"/>
              <a:t> </a:t>
            </a:r>
            <a:r>
              <a:rPr lang="en-US" sz="2800" dirty="0" err="1"/>
              <a:t>richiesta</a:t>
            </a:r>
            <a:r>
              <a:rPr lang="en-US" sz="2800" dirty="0"/>
              <a:t> con un </a:t>
            </a:r>
            <a:r>
              <a:rPr lang="en-US" sz="2800" dirty="0" err="1"/>
              <a:t>sospetto</a:t>
            </a:r>
            <a:r>
              <a:rPr lang="en-US" sz="2800" dirty="0"/>
              <a:t> ben </a:t>
            </a:r>
            <a:r>
              <a:rPr lang="en-US" sz="2800" dirty="0" err="1"/>
              <a:t>fondato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 il </a:t>
            </a:r>
            <a:r>
              <a:rPr lang="en-US" sz="2800" dirty="0" err="1"/>
              <a:t>sospetto</a:t>
            </a:r>
            <a:r>
              <a:rPr lang="en-US" sz="2800" dirty="0"/>
              <a:t> è ben </a:t>
            </a:r>
            <a:r>
              <a:rPr lang="en-US" sz="2800" dirty="0" err="1"/>
              <a:t>posto</a:t>
            </a:r>
            <a:r>
              <a:rPr lang="en-US" sz="2800" dirty="0"/>
              <a:t>, la </a:t>
            </a:r>
            <a:r>
              <a:rPr lang="en-US" sz="2800" dirty="0" err="1"/>
              <a:t>relativa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può</a:t>
            </a:r>
            <a:r>
              <a:rPr lang="en-US" sz="2800" dirty="0"/>
              <a:t> </a:t>
            </a:r>
            <a:r>
              <a:rPr lang="en-US" sz="2800" dirty="0" err="1"/>
              <a:t>essere</a:t>
            </a:r>
            <a:r>
              <a:rPr lang="en-US" sz="2800" dirty="0"/>
              <a:t> </a:t>
            </a:r>
            <a:r>
              <a:rPr lang="en-US" sz="2800" dirty="0" err="1"/>
              <a:t>esposta</a:t>
            </a:r>
            <a:r>
              <a:rPr lang="en-US" sz="2800" dirty="0"/>
              <a:t> a </a:t>
            </a:r>
            <a:r>
              <a:rPr lang="en-US" sz="2800" dirty="0" err="1"/>
              <a:t>maggior</a:t>
            </a:r>
            <a:r>
              <a:rPr lang="en-US" sz="2800" dirty="0"/>
              <a:t> </a:t>
            </a:r>
            <a:r>
              <a:rPr lang="en-US" sz="2800" dirty="0" err="1"/>
              <a:t>rischio</a:t>
            </a:r>
            <a:r>
              <a:rPr lang="en-US" sz="2800" dirty="0"/>
              <a:t> di un </a:t>
            </a:r>
            <a:r>
              <a:rPr lang="en-US" sz="2800" dirty="0" err="1"/>
              <a:t>falso</a:t>
            </a:r>
            <a:r>
              <a:rPr lang="en-US" sz="2800" dirty="0"/>
              <a:t> </a:t>
            </a:r>
            <a:r>
              <a:rPr lang="en-US" sz="2800" dirty="0" err="1"/>
              <a:t>positivo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2452A-A5CA-E9E3-7D11-5A9AF72AF772}"/>
              </a:ext>
            </a:extLst>
          </p:cNvPr>
          <p:cNvSpPr txBox="1"/>
          <p:nvPr/>
        </p:nvSpPr>
        <p:spPr>
          <a:xfrm>
            <a:off x="323347" y="3690014"/>
            <a:ext cx="11192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Tanto </a:t>
            </a:r>
            <a:r>
              <a:rPr lang="en-US" sz="2800" dirty="0" err="1"/>
              <a:t>più</a:t>
            </a:r>
            <a:r>
              <a:rPr lang="en-US" sz="2800" dirty="0"/>
              <a:t> </a:t>
            </a:r>
            <a:r>
              <a:rPr lang="en-US" sz="2800" b="1" dirty="0" err="1"/>
              <a:t>seleziono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test da </a:t>
            </a:r>
            <a:r>
              <a:rPr lang="en-US" sz="2800" b="1" dirty="0" err="1"/>
              <a:t>eseguire</a:t>
            </a:r>
            <a:r>
              <a:rPr lang="en-US" sz="2800" b="1" dirty="0"/>
              <a:t> </a:t>
            </a:r>
            <a:r>
              <a:rPr lang="en-US" sz="2800" dirty="0"/>
              <a:t>tanto </a:t>
            </a:r>
            <a:r>
              <a:rPr lang="en-US" sz="2800" dirty="0" err="1"/>
              <a:t>meno</a:t>
            </a:r>
            <a:r>
              <a:rPr lang="en-US" sz="2800" dirty="0"/>
              <a:t> </a:t>
            </a:r>
            <a:r>
              <a:rPr lang="en-US" sz="2800" dirty="0" err="1"/>
              <a:t>incorro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possibilità</a:t>
            </a:r>
            <a:r>
              <a:rPr lang="en-US" sz="2800" dirty="0"/>
              <a:t> di </a:t>
            </a:r>
            <a:r>
              <a:rPr lang="en-US" sz="2800" dirty="0" err="1"/>
              <a:t>alterazioni</a:t>
            </a:r>
            <a:r>
              <a:rPr lang="en-US" sz="2800" dirty="0"/>
              <a:t> </a:t>
            </a:r>
            <a:r>
              <a:rPr lang="en-US" sz="2800" dirty="0" err="1"/>
              <a:t>casuali</a:t>
            </a:r>
            <a:r>
              <a:rPr lang="en-US" sz="2800" dirty="0"/>
              <a:t> senza </a:t>
            </a:r>
            <a:r>
              <a:rPr lang="en-US" sz="2800" dirty="0" err="1"/>
              <a:t>significato</a:t>
            </a:r>
            <a:r>
              <a:rPr lang="en-US" sz="2800" dirty="0"/>
              <a:t> </a:t>
            </a:r>
            <a:r>
              <a:rPr lang="en-US" sz="2800" dirty="0" err="1"/>
              <a:t>clinico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C950C-A7A7-BDDA-4006-05B747F1E090}"/>
              </a:ext>
            </a:extLst>
          </p:cNvPr>
          <p:cNvSpPr txBox="1"/>
          <p:nvPr/>
        </p:nvSpPr>
        <p:spPr>
          <a:xfrm>
            <a:off x="925372" y="4732328"/>
            <a:ext cx="1010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Per I </a:t>
            </a:r>
            <a:r>
              <a:rPr lang="en-US" sz="2800" dirty="0" err="1"/>
              <a:t>valori</a:t>
            </a:r>
            <a:r>
              <a:rPr lang="en-US" sz="2800" dirty="0"/>
              <a:t> </a:t>
            </a:r>
            <a:r>
              <a:rPr lang="en-US" sz="2800" dirty="0" err="1"/>
              <a:t>distribuiti</a:t>
            </a:r>
            <a:r>
              <a:rPr lang="en-US" sz="2800" dirty="0"/>
              <a:t> secondo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gaussiana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, il 5%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soggetti</a:t>
            </a:r>
            <a:r>
              <a:rPr lang="en-US" sz="2800" dirty="0"/>
              <a:t> ha per </a:t>
            </a:r>
            <a:r>
              <a:rPr lang="en-US" sz="2800" dirty="0" err="1"/>
              <a:t>definizione</a:t>
            </a:r>
            <a:r>
              <a:rPr lang="en-US" sz="2800" dirty="0"/>
              <a:t> </a:t>
            </a:r>
            <a:r>
              <a:rPr lang="en-US" sz="2800" dirty="0" err="1"/>
              <a:t>valori</a:t>
            </a:r>
            <a:r>
              <a:rPr lang="en-US" sz="2800" dirty="0"/>
              <a:t> </a:t>
            </a:r>
            <a:r>
              <a:rPr lang="en-US" sz="2800" dirty="0" err="1"/>
              <a:t>fuori</a:t>
            </a:r>
            <a:r>
              <a:rPr lang="en-US" sz="2800" dirty="0"/>
              <a:t> norma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Su 20 test </a:t>
            </a:r>
            <a:r>
              <a:rPr lang="en-US" sz="2800" dirty="0" err="1"/>
              <a:t>eseguiti</a:t>
            </a:r>
            <a:r>
              <a:rPr lang="en-US" sz="2800" dirty="0"/>
              <a:t> la </a:t>
            </a:r>
            <a:r>
              <a:rPr lang="en-US" sz="2800" dirty="0" err="1"/>
              <a:t>probabilità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almeno</a:t>
            </a:r>
            <a:r>
              <a:rPr lang="en-US" sz="2800" dirty="0"/>
              <a:t> uno </a:t>
            </a:r>
            <a:r>
              <a:rPr lang="en-US" sz="2800" dirty="0" err="1"/>
              <a:t>sia</a:t>
            </a:r>
            <a:r>
              <a:rPr lang="en-US" sz="2800" dirty="0"/>
              <a:t> </a:t>
            </a:r>
            <a:r>
              <a:rPr lang="en-US" sz="2800" dirty="0" err="1"/>
              <a:t>fuori</a:t>
            </a:r>
            <a:r>
              <a:rPr lang="en-US" sz="2800" dirty="0"/>
              <a:t> norma è molto </a:t>
            </a:r>
            <a:r>
              <a:rPr lang="en-US" sz="2800" dirty="0" err="1"/>
              <a:t>elevata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12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57328-6522-677D-4906-58930487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51" y="311889"/>
            <a:ext cx="9136018" cy="59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7374B-7C76-8D76-DCB3-9D085D292457}"/>
              </a:ext>
            </a:extLst>
          </p:cNvPr>
          <p:cNvSpPr txBox="1"/>
          <p:nvPr/>
        </p:nvSpPr>
        <p:spPr>
          <a:xfrm>
            <a:off x="863600" y="1371600"/>
            <a:ext cx="10814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L’incertezza in medicina, e in medicina di laboratorio, non può essere annullata, semmai ridotta e soprattutto conosciuta.</a:t>
            </a:r>
          </a:p>
          <a:p>
            <a:endParaRPr lang="it-IT" sz="3600" b="1" dirty="0"/>
          </a:p>
          <a:p>
            <a:r>
              <a:rPr lang="it-IT" sz="3600" b="1" dirty="0"/>
              <a:t>E’ auspicabile che ci si avvicini criticamente ai valori numerici considerando le diverse cause che li possono influenzare</a:t>
            </a:r>
          </a:p>
        </p:txBody>
      </p:sp>
    </p:spTree>
    <p:extLst>
      <p:ext uri="{BB962C8B-B14F-4D97-AF65-F5344CB8AC3E}">
        <p14:creationId xmlns:p14="http://schemas.microsoft.com/office/powerpoint/2010/main" val="242462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F0EED-D3E2-C567-9BCF-B1E0D5D6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17" y="1687210"/>
            <a:ext cx="3718923" cy="3970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956B4-B840-75AD-08FE-3B7323AB3620}"/>
              </a:ext>
            </a:extLst>
          </p:cNvPr>
          <p:cNvSpPr txBox="1"/>
          <p:nvPr/>
        </p:nvSpPr>
        <p:spPr>
          <a:xfrm>
            <a:off x="454646" y="653873"/>
            <a:ext cx="105794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Maschio di 50 anni ritira esito di esami di controllo annuale (che il medico non vorrebbe prescrivergli)</a:t>
            </a:r>
          </a:p>
          <a:p>
            <a:endParaRPr lang="it-IT" sz="2800" dirty="0"/>
          </a:p>
          <a:p>
            <a:r>
              <a:rPr lang="it-IT" sz="2800" b="1" dirty="0"/>
              <a:t>4 asterischi:</a:t>
            </a:r>
          </a:p>
          <a:p>
            <a:r>
              <a:rPr lang="it-IT" sz="2800" dirty="0"/>
              <a:t>- colesterolo 205 mg/dL (v.n. &lt; 190 mg/dL)</a:t>
            </a:r>
          </a:p>
          <a:p>
            <a:r>
              <a:rPr lang="it-IT" sz="2800" dirty="0"/>
              <a:t>- VES 22 (v.n. &lt; 20)</a:t>
            </a:r>
          </a:p>
          <a:p>
            <a:r>
              <a:rPr lang="it-IT" sz="2800" dirty="0"/>
              <a:t>- linfociti 42% (v.n. 20-40%)</a:t>
            </a:r>
          </a:p>
          <a:p>
            <a:r>
              <a:rPr lang="it-IT" sz="2800" dirty="0"/>
              <a:t>- glicemia 104 mg/d</a:t>
            </a:r>
            <a:r>
              <a:rPr lang="en-US" sz="2800" dirty="0"/>
              <a:t>L</a:t>
            </a:r>
            <a:r>
              <a:rPr lang="it-IT" sz="2800" dirty="0"/>
              <a:t> (v.n. &lt; 100 mg/dL)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211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D5A1F-9FB5-CC9E-2C29-6CEE2444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B1AEF4-392E-8F76-211F-90D9905F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6" y="465364"/>
            <a:ext cx="5267680" cy="56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064C-D4AE-E1FD-D77F-51D9366B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58A99-F143-BC42-4BA5-50DEB1EC3B5B}"/>
              </a:ext>
            </a:extLst>
          </p:cNvPr>
          <p:cNvSpPr txBox="1"/>
          <p:nvPr/>
        </p:nvSpPr>
        <p:spPr>
          <a:xfrm>
            <a:off x="482302" y="287319"/>
            <a:ext cx="845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Receiver Operating Characteristic</a:t>
            </a:r>
            <a:endParaRPr lang="en-US" sz="4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8C1C70-9041-3495-D008-5BB798762728}"/>
              </a:ext>
            </a:extLst>
          </p:cNvPr>
          <p:cNvGraphicFramePr>
            <a:graphicFrameLocks noGrp="1"/>
          </p:cNvGraphicFramePr>
          <p:nvPr/>
        </p:nvGraphicFramePr>
        <p:xfrm>
          <a:off x="6457423" y="1780527"/>
          <a:ext cx="4457895" cy="254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457">
                  <a:extLst>
                    <a:ext uri="{9D8B030D-6E8A-4147-A177-3AD203B41FA5}">
                      <a16:colId xmlns:a16="http://schemas.microsoft.com/office/drawing/2014/main" val="4002296218"/>
                    </a:ext>
                  </a:extLst>
                </a:gridCol>
                <a:gridCol w="1276470">
                  <a:extLst>
                    <a:ext uri="{9D8B030D-6E8A-4147-A177-3AD203B41FA5}">
                      <a16:colId xmlns:a16="http://schemas.microsoft.com/office/drawing/2014/main" val="3216247318"/>
                    </a:ext>
                  </a:extLst>
                </a:gridCol>
                <a:gridCol w="1346968">
                  <a:extLst>
                    <a:ext uri="{9D8B030D-6E8A-4147-A177-3AD203B41FA5}">
                      <a16:colId xmlns:a16="http://schemas.microsoft.com/office/drawing/2014/main" val="2324597351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Aereo+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Aereo-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24600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Segnale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Falso +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9462"/>
                  </a:ext>
                </a:extLst>
              </a:tr>
              <a:tr h="846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Segnale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>
                          <a:effectLst/>
                        </a:rPr>
                        <a:t>Falso 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800" dirty="0">
                          <a:effectLst/>
                        </a:rPr>
                        <a:t>Vero 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04446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C36C61F1-9E9A-87B7-A9D3-F7D18509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1" y="1223701"/>
            <a:ext cx="3994671" cy="51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90787-2FF1-7015-A92B-B40C30C9ABC8}"/>
              </a:ext>
            </a:extLst>
          </p:cNvPr>
          <p:cNvCxnSpPr>
            <a:cxnSpLocks/>
          </p:cNvCxnSpPr>
          <p:nvPr/>
        </p:nvCxnSpPr>
        <p:spPr>
          <a:xfrm flipV="1">
            <a:off x="455822" y="3257929"/>
            <a:ext cx="4793787" cy="5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9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CC20D56-8C14-4AE4-A818-B67597E5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91" y="1271626"/>
            <a:ext cx="5769836" cy="4778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8B530-FEED-4CD7-B6E6-59933FFCD3FF}"/>
              </a:ext>
            </a:extLst>
          </p:cNvPr>
          <p:cNvSpPr txBox="1"/>
          <p:nvPr/>
        </p:nvSpPr>
        <p:spPr>
          <a:xfrm>
            <a:off x="1510718" y="2510289"/>
            <a:ext cx="1529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Frazione</a:t>
            </a:r>
            <a:r>
              <a:rPr lang="en-US" sz="2800" dirty="0"/>
              <a:t> di </a:t>
            </a:r>
            <a:r>
              <a:rPr lang="en-US" sz="2800" dirty="0" err="1"/>
              <a:t>veri</a:t>
            </a:r>
            <a:r>
              <a:rPr lang="en-US" sz="2800" dirty="0"/>
              <a:t> </a:t>
            </a:r>
            <a:r>
              <a:rPr lang="en-US" sz="2800" dirty="0" err="1"/>
              <a:t>positivi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716AE-A484-480F-B7B6-09C90084E98A}"/>
              </a:ext>
            </a:extLst>
          </p:cNvPr>
          <p:cNvSpPr txBox="1"/>
          <p:nvPr/>
        </p:nvSpPr>
        <p:spPr>
          <a:xfrm>
            <a:off x="4710565" y="6114451"/>
            <a:ext cx="437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Frazione</a:t>
            </a:r>
            <a:r>
              <a:rPr lang="en-US" sz="2800" dirty="0"/>
              <a:t> di </a:t>
            </a:r>
            <a:r>
              <a:rPr lang="en-US" sz="2800" dirty="0" err="1"/>
              <a:t>falsi</a:t>
            </a:r>
            <a:r>
              <a:rPr lang="en-US" sz="2800" dirty="0"/>
              <a:t> </a:t>
            </a:r>
            <a:r>
              <a:rPr lang="en-US" sz="2800" dirty="0" err="1"/>
              <a:t>positivi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18BE-623A-4772-9FB1-9B1EA18163C6}"/>
              </a:ext>
            </a:extLst>
          </p:cNvPr>
          <p:cNvSpPr txBox="1"/>
          <p:nvPr/>
        </p:nvSpPr>
        <p:spPr>
          <a:xfrm>
            <a:off x="339765" y="350634"/>
            <a:ext cx="1135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ndice di </a:t>
            </a:r>
            <a:r>
              <a:rPr lang="it-IT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Youden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massima distanza tra la curva ROC e la bisettrice (chance line) 				=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maxc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{sensibilità(c) + specificità(c) − 1}.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D52E-EE9F-468D-B0FE-2B6D9CB5C525}"/>
              </a:ext>
            </a:extLst>
          </p:cNvPr>
          <p:cNvSpPr txBox="1"/>
          <p:nvPr/>
        </p:nvSpPr>
        <p:spPr>
          <a:xfrm>
            <a:off x="9416503" y="1665298"/>
            <a:ext cx="2089192" cy="443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SOTTO LA CURCA = AUC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discriminazione 100%.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 0.5 volte l’area del grafico, discriminazione nulla.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sopra 0.9 indicano un test altamente accurato.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48D2F-4155-4898-94EB-BB406721AE96}"/>
              </a:ext>
            </a:extLst>
          </p:cNvPr>
          <p:cNvSpPr txBox="1"/>
          <p:nvPr/>
        </p:nvSpPr>
        <p:spPr>
          <a:xfrm>
            <a:off x="280072" y="254337"/>
            <a:ext cx="8977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ndice J è un compromesso matematico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128C0-C712-46CE-93E3-090F7CF5D73B}"/>
              </a:ext>
            </a:extLst>
          </p:cNvPr>
          <p:cNvSpPr txBox="1"/>
          <p:nvPr/>
        </p:nvSpPr>
        <p:spPr>
          <a:xfrm>
            <a:off x="874973" y="1710552"/>
            <a:ext cx="7787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 è 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la </a:t>
            </a:r>
            <a:r>
              <a:rPr lang="en-US" sz="2400" dirty="0" err="1"/>
              <a:t>sensibilità</a:t>
            </a:r>
            <a:r>
              <a:rPr lang="en-US" sz="2400" dirty="0"/>
              <a:t> mi </a:t>
            </a:r>
            <a:r>
              <a:rPr lang="en-US" sz="2400" dirty="0" err="1"/>
              <a:t>sposterò</a:t>
            </a:r>
            <a:r>
              <a:rPr lang="en-US" sz="2400" dirty="0"/>
              <a:t> un </a:t>
            </a:r>
            <a:r>
              <a:rPr lang="en-US" sz="2400" dirty="0" err="1"/>
              <a:t>pò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a sinistra (</a:t>
            </a:r>
            <a:r>
              <a:rPr lang="en-US" sz="2400" dirty="0" err="1"/>
              <a:t>accetto</a:t>
            </a:r>
            <a:r>
              <a:rPr lang="en-US" sz="2400" dirty="0"/>
              <a:t> di fare </a:t>
            </a:r>
            <a:r>
              <a:rPr lang="en-US" sz="2400" dirty="0" err="1"/>
              <a:t>molti</a:t>
            </a:r>
            <a:r>
              <a:rPr lang="en-US" sz="2400" dirty="0"/>
              <a:t> test di secondo </a:t>
            </a:r>
            <a:r>
              <a:rPr lang="en-US" sz="2400" dirty="0" err="1"/>
              <a:t>livello</a:t>
            </a:r>
            <a:r>
              <a:rPr lang="en-US" sz="2400" dirty="0"/>
              <a:t>, ma non </a:t>
            </a:r>
            <a:r>
              <a:rPr lang="en-US" sz="2400" dirty="0" err="1"/>
              <a:t>voglio</a:t>
            </a:r>
            <a:r>
              <a:rPr lang="en-US" sz="2400" dirty="0"/>
              <a:t> </a:t>
            </a:r>
            <a:r>
              <a:rPr lang="en-US" sz="2400" dirty="0" err="1"/>
              <a:t>perdere</a:t>
            </a:r>
            <a:r>
              <a:rPr lang="en-US" sz="2400" dirty="0"/>
              <a:t> </a:t>
            </a:r>
            <a:r>
              <a:rPr lang="en-US" sz="2400" dirty="0" err="1"/>
              <a:t>nessun</a:t>
            </a:r>
            <a:r>
              <a:rPr lang="en-US" sz="2400" dirty="0"/>
              <a:t> </a:t>
            </a:r>
            <a:r>
              <a:rPr lang="en-US" sz="2400" dirty="0" err="1"/>
              <a:t>potenziale</a:t>
            </a:r>
            <a:r>
              <a:rPr lang="en-US" sz="2400" dirty="0"/>
              <a:t> positive)</a:t>
            </a:r>
          </a:p>
          <a:p>
            <a:endParaRPr lang="en-US" sz="2400" dirty="0"/>
          </a:p>
          <a:p>
            <a:r>
              <a:rPr lang="en-US" sz="2400" dirty="0"/>
              <a:t>Se è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la </a:t>
            </a:r>
            <a:r>
              <a:rPr lang="en-US" sz="2400" dirty="0" err="1"/>
              <a:t>specificità</a:t>
            </a:r>
            <a:r>
              <a:rPr lang="en-US" sz="2400" dirty="0"/>
              <a:t> mi </a:t>
            </a:r>
            <a:r>
              <a:rPr lang="en-US" sz="2400" dirty="0" err="1"/>
              <a:t>sposterò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a </a:t>
            </a:r>
            <a:r>
              <a:rPr lang="en-US" sz="2400" dirty="0" err="1"/>
              <a:t>destra</a:t>
            </a:r>
            <a:r>
              <a:rPr lang="en-US" sz="2400" dirty="0"/>
              <a:t> (non è </a:t>
            </a:r>
            <a:r>
              <a:rPr lang="en-US" sz="2400" dirty="0" err="1"/>
              <a:t>fondamentale</a:t>
            </a:r>
            <a:r>
              <a:rPr lang="en-US" sz="2400" dirty="0"/>
              <a:t> </a:t>
            </a:r>
            <a:r>
              <a:rPr lang="en-US" sz="2400" dirty="0" err="1"/>
              <a:t>identificare</a:t>
            </a:r>
            <a:r>
              <a:rPr lang="en-US" sz="2400" dirty="0"/>
              <a:t> tutti, ma </a:t>
            </a:r>
            <a:r>
              <a:rPr lang="en-US" sz="2400" dirty="0" err="1"/>
              <a:t>quelli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identifico</a:t>
            </a:r>
            <a:r>
              <a:rPr lang="en-US" sz="2400" dirty="0"/>
              <a:t> devo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sicuro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3440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BBC90-D807-0BB0-41B9-D55C8FB9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90" y="1680655"/>
            <a:ext cx="6772550" cy="4850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59A04-F8D3-175F-86AE-12056AFA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8" y="217045"/>
            <a:ext cx="5519322" cy="21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1195D-5E68-5A3C-AEC4-4CCC4B58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03" y="0"/>
            <a:ext cx="101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1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65D4E-8089-62CE-B8FD-C8F7D56C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4" y="354418"/>
            <a:ext cx="8430352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09E3D-A93E-07C1-A395-E6E84727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CAFEC-30A0-B1A0-18EB-73C69E67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96" y="200114"/>
            <a:ext cx="9355207" cy="6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9CD1-3556-988B-A87F-5BB6D3E7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6" y="482009"/>
            <a:ext cx="9624820" cy="58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8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9B05-E2AD-F77C-8436-A3B7DB72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838F8-63A7-FF48-008C-70E7C1B1D626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PRECISIONE E ACCURATEZZA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F82AA-6EA1-E139-167E-23B7CB730E2A}"/>
              </a:ext>
            </a:extLst>
          </p:cNvPr>
          <p:cNvSpPr txBox="1"/>
          <p:nvPr/>
        </p:nvSpPr>
        <p:spPr>
          <a:xfrm>
            <a:off x="469971" y="1072760"/>
            <a:ext cx="1126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Precisione: ottenere risultati simili in test successivi sullo stesso campione</a:t>
            </a:r>
          </a:p>
          <a:p>
            <a:r>
              <a:rPr lang="it-IT" sz="2400" dirty="0"/>
              <a:t>Accuratezza: ottenere risultati mediamente vicini a quelli reali</a:t>
            </a:r>
          </a:p>
        </p:txBody>
      </p:sp>
      <p:pic>
        <p:nvPicPr>
          <p:cNvPr id="1026" name="Picture 2" descr="Understanding AUC - ROC Curve | by Sarang Narkhede | Towards Data Science">
            <a:extLst>
              <a:ext uri="{FF2B5EF4-FFF2-40B4-BE49-F238E27FC236}">
                <a16:creationId xmlns:a16="http://schemas.microsoft.com/office/drawing/2014/main" id="{1D058756-417F-7FCB-5A8E-BC07EB04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2" y="2068894"/>
            <a:ext cx="4372773" cy="43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F9598-B512-F6B3-A9A9-BDBF7601351F}"/>
              </a:ext>
            </a:extLst>
          </p:cNvPr>
          <p:cNvSpPr txBox="1"/>
          <p:nvPr/>
        </p:nvSpPr>
        <p:spPr>
          <a:xfrm>
            <a:off x="5282064" y="2584076"/>
            <a:ext cx="524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Accuratezza</a:t>
            </a:r>
            <a:r>
              <a:rPr lang="en-US" sz="2400" dirty="0"/>
              <a:t> </a:t>
            </a:r>
            <a:r>
              <a:rPr lang="en-US" sz="2400" dirty="0" err="1"/>
              <a:t>proporzionale</a:t>
            </a:r>
            <a:r>
              <a:rPr lang="en-US" sz="2400" dirty="0"/>
              <a:t> </a:t>
            </a:r>
            <a:r>
              <a:rPr lang="en-US" sz="2400" dirty="0" err="1"/>
              <a:t>all’area</a:t>
            </a:r>
            <a:r>
              <a:rPr lang="en-US" sz="2400" dirty="0"/>
              <a:t> sotto la curva (AUC) </a:t>
            </a:r>
            <a:r>
              <a:rPr lang="en-US" sz="2400" dirty="0" err="1"/>
              <a:t>nella</a:t>
            </a:r>
            <a:r>
              <a:rPr lang="en-US" sz="2400" dirty="0"/>
              <a:t> curva ROC</a:t>
            </a:r>
          </a:p>
          <a:p>
            <a:endParaRPr lang="en-US" sz="2400" dirty="0"/>
          </a:p>
          <a:p>
            <a:r>
              <a:rPr lang="en-US" sz="2400" dirty="0"/>
              <a:t>AUC &gt; 80-90% = buona </a:t>
            </a:r>
            <a:r>
              <a:rPr lang="en-US" sz="2400" dirty="0" err="1"/>
              <a:t>accuratezza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3862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9F3E-3A04-6B34-A604-7E67E16D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1AA8D-6576-DCE5-4D85-04C31410AA7B}"/>
              </a:ext>
            </a:extLst>
          </p:cNvPr>
          <p:cNvSpPr txBox="1"/>
          <p:nvPr/>
        </p:nvSpPr>
        <p:spPr>
          <a:xfrm>
            <a:off x="151296" y="120959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9FC80-1165-C446-4460-3CFC3906D210}"/>
              </a:ext>
            </a:extLst>
          </p:cNvPr>
          <p:cNvSpPr txBox="1"/>
          <p:nvPr/>
        </p:nvSpPr>
        <p:spPr>
          <a:xfrm>
            <a:off x="207741" y="918825"/>
            <a:ext cx="786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Parametri con </a:t>
            </a:r>
            <a:r>
              <a:rPr lang="it-IT" sz="2400" b="1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normale</a:t>
            </a:r>
            <a:r>
              <a:rPr lang="it-IT" sz="2400" b="1" dirty="0"/>
              <a:t> o «gaussiana»	</a:t>
            </a:r>
          </a:p>
          <a:p>
            <a:r>
              <a:rPr lang="it-IT" sz="2400" dirty="0"/>
              <a:t>-&gt; 95% centrale = normale (emoglobina, immunoglobuline)</a:t>
            </a:r>
          </a:p>
        </p:txBody>
      </p:sp>
      <p:pic>
        <p:nvPicPr>
          <p:cNvPr id="1026" name="Picture 2" descr="Distribuzione normale ( statistica ) - Okpedia">
            <a:extLst>
              <a:ext uri="{FF2B5EF4-FFF2-40B4-BE49-F238E27FC236}">
                <a16:creationId xmlns:a16="http://schemas.microsoft.com/office/drawing/2014/main" id="{08F5E78B-B5C0-E066-2010-7A14F9F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08" y="2542996"/>
            <a:ext cx="5824714" cy="3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buzione normale ( statistica ) - Okpedia">
            <a:extLst>
              <a:ext uri="{FF2B5EF4-FFF2-40B4-BE49-F238E27FC236}">
                <a16:creationId xmlns:a16="http://schemas.microsoft.com/office/drawing/2014/main" id="{CC3C6AA3-DE6E-E486-DDA1-8165023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27" y="2088281"/>
            <a:ext cx="6802545" cy="4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D3F94-7FF8-A200-DEF5-3082622AB4BE}"/>
              </a:ext>
            </a:extLst>
          </p:cNvPr>
          <p:cNvCxnSpPr/>
          <p:nvPr/>
        </p:nvCxnSpPr>
        <p:spPr>
          <a:xfrm flipV="1">
            <a:off x="4645730" y="3493914"/>
            <a:ext cx="0" cy="131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54394-B121-4EF7-81A8-561AE5B10598}"/>
              </a:ext>
            </a:extLst>
          </p:cNvPr>
          <p:cNvCxnSpPr/>
          <p:nvPr/>
        </p:nvCxnSpPr>
        <p:spPr>
          <a:xfrm flipV="1">
            <a:off x="7473601" y="3522591"/>
            <a:ext cx="0" cy="131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1C441-1508-5554-5087-FDFE9C310532}"/>
              </a:ext>
            </a:extLst>
          </p:cNvPr>
          <p:cNvGrpSpPr/>
          <p:nvPr/>
        </p:nvGrpSpPr>
        <p:grpSpPr>
          <a:xfrm>
            <a:off x="3035668" y="3913914"/>
            <a:ext cx="6120664" cy="481921"/>
            <a:chOff x="3035668" y="3806672"/>
            <a:chExt cx="6120664" cy="48192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4B134D-774E-C74E-8D74-B652F0F6995F}"/>
                </a:ext>
              </a:extLst>
            </p:cNvPr>
            <p:cNvCxnSpPr/>
            <p:nvPr/>
          </p:nvCxnSpPr>
          <p:spPr>
            <a:xfrm>
              <a:off x="7467600" y="4288593"/>
              <a:ext cx="150142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2989E37-2C24-7E1C-05EC-19E9A967546C}"/>
                </a:ext>
              </a:extLst>
            </p:cNvPr>
            <p:cNvCxnSpPr/>
            <p:nvPr/>
          </p:nvCxnSpPr>
          <p:spPr>
            <a:xfrm>
              <a:off x="3144308" y="4247897"/>
              <a:ext cx="150142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56468-580A-CAF3-5E65-A381CC15C5EE}"/>
                </a:ext>
              </a:extLst>
            </p:cNvPr>
            <p:cNvSpPr txBox="1"/>
            <p:nvPr/>
          </p:nvSpPr>
          <p:spPr>
            <a:xfrm>
              <a:off x="7467600" y="3838938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</a:rPr>
                <a:t>Valori patologici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6B16AC-F74C-3C8B-0FEC-415B1C5316E2}"/>
                </a:ext>
              </a:extLst>
            </p:cNvPr>
            <p:cNvSpPr txBox="1"/>
            <p:nvPr/>
          </p:nvSpPr>
          <p:spPr>
            <a:xfrm>
              <a:off x="3035668" y="3806672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</a:rPr>
                <a:t>Valori patologici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5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8A7B-D4CE-9FFB-CF4E-34D6EAAC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C67B3-7E41-9A2D-7319-6A7169BE16FE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FASI DELL’ESAME DI LABORATORIO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2D9B3-9848-8B94-8F78-CE4E5574F31D}"/>
              </a:ext>
            </a:extLst>
          </p:cNvPr>
          <p:cNvSpPr txBox="1"/>
          <p:nvPr/>
        </p:nvSpPr>
        <p:spPr>
          <a:xfrm>
            <a:off x="461457" y="1072760"/>
            <a:ext cx="112690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-analitica</a:t>
            </a:r>
          </a:p>
          <a:p>
            <a:r>
              <a:rPr lang="it-IT" sz="2400" dirty="0"/>
              <a:t>Preparazione del paziente (digiuno, farmaci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r>
              <a:rPr lang="it-IT" sz="2400" dirty="0"/>
              <a:t>Raccolta del campione (ago, provetta, quantità, 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r>
              <a:rPr lang="it-IT" sz="2400" dirty="0"/>
              <a:t>Trasporto al laboratorio (temperatura, tempo ..)</a:t>
            </a:r>
          </a:p>
          <a:p>
            <a:endParaRPr lang="it-IT" sz="2400" dirty="0"/>
          </a:p>
          <a:p>
            <a:r>
              <a:rPr lang="it-IT" sz="2400" b="1" dirty="0"/>
              <a:t>Analitica</a:t>
            </a:r>
          </a:p>
          <a:p>
            <a:r>
              <a:rPr lang="it-IT" sz="2400" dirty="0"/>
              <a:t>Uso non corretto della strumentazione</a:t>
            </a:r>
            <a:br>
              <a:rPr lang="it-IT" sz="2400" dirty="0"/>
            </a:br>
            <a:r>
              <a:rPr lang="it-IT" sz="2400" dirty="0"/>
              <a:t>Uso di reagenti scaduti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Post-analitica</a:t>
            </a:r>
          </a:p>
          <a:p>
            <a:r>
              <a:rPr lang="it-IT" sz="2400" dirty="0"/>
              <a:t>Generazione e trasferimento del risultato</a:t>
            </a:r>
          </a:p>
          <a:p>
            <a:r>
              <a:rPr lang="it-IT" sz="2400" dirty="0"/>
              <a:t>Attribuzione corretta dell’esame al paziente</a:t>
            </a:r>
            <a:br>
              <a:rPr lang="it-IT" sz="2400" dirty="0"/>
            </a:br>
            <a:r>
              <a:rPr lang="it-IT" sz="2400" dirty="0"/>
              <a:t>Interpretazione del dato nel contesto clinico</a:t>
            </a:r>
          </a:p>
        </p:txBody>
      </p:sp>
    </p:spTree>
    <p:extLst>
      <p:ext uri="{BB962C8B-B14F-4D97-AF65-F5344CB8AC3E}">
        <p14:creationId xmlns:p14="http://schemas.microsoft.com/office/powerpoint/2010/main" val="125372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1BB96-513A-BB65-A7C6-2A163200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342"/>
            <a:ext cx="12192000" cy="5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2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D087-B4C7-A2CD-3E81-ADC51C5C3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D084B-BA44-01D0-07CC-D65FFD3B1CCB}"/>
              </a:ext>
            </a:extLst>
          </p:cNvPr>
          <p:cNvSpPr txBox="1"/>
          <p:nvPr/>
        </p:nvSpPr>
        <p:spPr>
          <a:xfrm>
            <a:off x="352478" y="250311"/>
            <a:ext cx="742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ALGORITMI (O TEST REFLEX)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1A44E-BABA-CB5D-9769-53F839A5C899}"/>
              </a:ext>
            </a:extLst>
          </p:cNvPr>
          <p:cNvSpPr txBox="1"/>
          <p:nvPr/>
        </p:nvSpPr>
        <p:spPr>
          <a:xfrm>
            <a:off x="461457" y="1072760"/>
            <a:ext cx="1126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Esami da eseguire in caso di anomalie in esami base (di screening)</a:t>
            </a:r>
          </a:p>
        </p:txBody>
      </p:sp>
    </p:spTree>
    <p:extLst>
      <p:ext uri="{BB962C8B-B14F-4D97-AF65-F5344CB8AC3E}">
        <p14:creationId xmlns:p14="http://schemas.microsoft.com/office/powerpoint/2010/main" val="269669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B635-CEC7-A225-28C3-5B42BE87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40E08-16F3-7641-7CA3-F9D7D0C5CE33}"/>
              </a:ext>
            </a:extLst>
          </p:cNvPr>
          <p:cNvSpPr txBox="1"/>
          <p:nvPr/>
        </p:nvSpPr>
        <p:spPr>
          <a:xfrm>
            <a:off x="237392" y="250311"/>
            <a:ext cx="1195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VARIABILI PRE-ANALITICHE CHE INFLUENZANO TEST DI LABORATORIO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3C453-411D-B801-724F-284AF2B9219E}"/>
              </a:ext>
            </a:extLst>
          </p:cNvPr>
          <p:cNvSpPr txBox="1"/>
          <p:nvPr/>
        </p:nvSpPr>
        <p:spPr>
          <a:xfrm>
            <a:off x="461457" y="1072760"/>
            <a:ext cx="11269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Età</a:t>
            </a:r>
          </a:p>
          <a:p>
            <a:r>
              <a:rPr lang="it-IT" sz="2400" b="1" dirty="0"/>
              <a:t>Sesso</a:t>
            </a:r>
          </a:p>
          <a:p>
            <a:r>
              <a:rPr lang="it-IT" sz="2400" b="1" dirty="0"/>
              <a:t>Massa corporea</a:t>
            </a:r>
          </a:p>
          <a:p>
            <a:r>
              <a:rPr lang="it-IT" sz="2400" b="1" dirty="0"/>
              <a:t>Altezza</a:t>
            </a:r>
          </a:p>
          <a:p>
            <a:r>
              <a:rPr lang="it-IT" sz="2400" b="1" dirty="0"/>
              <a:t>Dieta</a:t>
            </a:r>
          </a:p>
          <a:p>
            <a:r>
              <a:rPr lang="it-IT" sz="2400" b="1" dirty="0"/>
              <a:t>Postura </a:t>
            </a:r>
          </a:p>
          <a:p>
            <a:r>
              <a:rPr lang="it-IT" sz="2400" b="1" dirty="0"/>
              <a:t>Tipo di prelievo (venoso, arterioso, capillare)</a:t>
            </a:r>
          </a:p>
          <a:p>
            <a:r>
              <a:rPr lang="it-IT" sz="2400" b="1" dirty="0"/>
              <a:t>Difficoltà del prelievo, tempo di stasi ematica da laccio</a:t>
            </a:r>
          </a:p>
          <a:p>
            <a:r>
              <a:rPr lang="it-IT" sz="2400" b="1" dirty="0"/>
              <a:t>Farmaci, interazioni tra farmaci e con reattivi di laboratorio</a:t>
            </a:r>
          </a:p>
        </p:txBody>
      </p:sp>
    </p:spTree>
    <p:extLst>
      <p:ext uri="{BB962C8B-B14F-4D97-AF65-F5344CB8AC3E}">
        <p14:creationId xmlns:p14="http://schemas.microsoft.com/office/powerpoint/2010/main" val="427682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84EF8-276F-C7C8-D601-C021DADC1998}"/>
              </a:ext>
            </a:extLst>
          </p:cNvPr>
          <p:cNvSpPr txBox="1"/>
          <p:nvPr/>
        </p:nvSpPr>
        <p:spPr>
          <a:xfrm>
            <a:off x="669198" y="264995"/>
            <a:ext cx="10559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Prelievo emolitico: un prelievo male eseguito (quando vena non consente flusso sufficiente e si deve esercitare eccessiva depressione per raccogliere il campione) presenta spesso tracce di emolisi (emolisi quando </a:t>
            </a:r>
            <a:r>
              <a:rPr lang="it-IT" sz="2800" dirty="0" err="1"/>
              <a:t>Hb</a:t>
            </a:r>
            <a:r>
              <a:rPr lang="it-IT" sz="2800" dirty="0"/>
              <a:t>&gt;200mg/dL) e la gran parte dei campioni </a:t>
            </a:r>
            <a:r>
              <a:rPr lang="it-IT" sz="2800" dirty="0" err="1"/>
              <a:t>emolizzati</a:t>
            </a:r>
            <a:r>
              <a:rPr lang="it-IT" sz="2800" dirty="0"/>
              <a:t> non possono essere analizzati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4B6CF-3B02-3685-F4E8-DEEA45A1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52" y="2455572"/>
            <a:ext cx="6090473" cy="39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7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12406-E992-0011-5E3B-9C0B82B0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73" y="0"/>
            <a:ext cx="5199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9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56227-BAFA-2AC8-2C95-F340AF71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67" y="0"/>
            <a:ext cx="967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96DB4-1B1F-E606-30F2-B6C5F1CE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58" y="236241"/>
            <a:ext cx="9410483" cy="61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D9965-4F24-1B50-21C8-AF80913A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9" y="296154"/>
            <a:ext cx="11543441" cy="10675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F99F1-7F75-69E3-F3C9-36D73F80EC30}"/>
              </a:ext>
            </a:extLst>
          </p:cNvPr>
          <p:cNvSpPr txBox="1"/>
          <p:nvPr/>
        </p:nvSpPr>
        <p:spPr>
          <a:xfrm>
            <a:off x="324279" y="1896533"/>
            <a:ext cx="112016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La P che precede il nome dell'analita (=Proteine Totali) sta per Plasma ed indica il materiale biologico nel quale viene dosato l'analita.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Il valore 7.2 indica la quantità di proteine dosate nel campione (risultato),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g/dL è l'unità di misura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6.5 – 7.9 sono i valori di riferimento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(Colorimetrico) è il metodo di laboratorio mediante il quale viene eseguito l'esame.</a:t>
            </a:r>
          </a:p>
        </p:txBody>
      </p:sp>
    </p:spTree>
    <p:extLst>
      <p:ext uri="{BB962C8B-B14F-4D97-AF65-F5344CB8AC3E}">
        <p14:creationId xmlns:p14="http://schemas.microsoft.com/office/powerpoint/2010/main" val="81314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EF2E0-EF5F-5889-1589-8CF22FC8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423333"/>
            <a:ext cx="10476344" cy="60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2B6F3-8F55-AAC8-F184-ACA03022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1" y="1676400"/>
            <a:ext cx="5330083" cy="4159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54ADD-DD77-B447-D5F4-B929E567388A}"/>
              </a:ext>
            </a:extLst>
          </p:cNvPr>
          <p:cNvSpPr txBox="1"/>
          <p:nvPr/>
        </p:nvSpPr>
        <p:spPr>
          <a:xfrm>
            <a:off x="1586090" y="6270978"/>
            <a:ext cx="29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Lillioja</a:t>
            </a:r>
            <a:r>
              <a:rPr lang="it-IT" dirty="0"/>
              <a:t>, New </a:t>
            </a:r>
            <a:r>
              <a:rPr lang="it-IT" dirty="0" err="1"/>
              <a:t>Engl</a:t>
            </a:r>
            <a:r>
              <a:rPr lang="it-IT" dirty="0"/>
              <a:t> J </a:t>
            </a:r>
            <a:r>
              <a:rPr lang="it-IT" dirty="0" err="1"/>
              <a:t>Med</a:t>
            </a:r>
            <a:r>
              <a:rPr lang="it-IT" dirty="0"/>
              <a:t> 1988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42570-F216-05A4-E529-785588AEB41F}"/>
              </a:ext>
            </a:extLst>
          </p:cNvPr>
          <p:cNvSpPr txBox="1"/>
          <p:nvPr/>
        </p:nvSpPr>
        <p:spPr>
          <a:xfrm>
            <a:off x="131778" y="125814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1C5C1-11AE-E52A-55B5-334C194CB009}"/>
              </a:ext>
            </a:extLst>
          </p:cNvPr>
          <p:cNvSpPr txBox="1"/>
          <p:nvPr/>
        </p:nvSpPr>
        <p:spPr>
          <a:xfrm>
            <a:off x="250311" y="997424"/>
            <a:ext cx="341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bimodale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4D3E9-A306-0104-A05F-B738B0ACDA42}"/>
              </a:ext>
            </a:extLst>
          </p:cNvPr>
          <p:cNvSpPr txBox="1"/>
          <p:nvPr/>
        </p:nvSpPr>
        <p:spPr>
          <a:xfrm>
            <a:off x="6869289" y="1721556"/>
            <a:ext cx="42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Tolleranza al glucosio</a:t>
            </a:r>
          </a:p>
        </p:txBody>
      </p:sp>
    </p:spTree>
    <p:extLst>
      <p:ext uri="{BB962C8B-B14F-4D97-AF65-F5344CB8AC3E}">
        <p14:creationId xmlns:p14="http://schemas.microsoft.com/office/powerpoint/2010/main" val="3776383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296C2-2B6D-57A8-BE6C-64CEE141AD93}"/>
              </a:ext>
            </a:extLst>
          </p:cNvPr>
          <p:cNvSpPr txBox="1"/>
          <p:nvPr/>
        </p:nvSpPr>
        <p:spPr>
          <a:xfrm>
            <a:off x="352478" y="250311"/>
            <a:ext cx="1183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ESAMI DEL SANGUE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4841C-E62C-9F54-EC86-236057231D43}"/>
              </a:ext>
            </a:extLst>
          </p:cNvPr>
          <p:cNvSpPr txBox="1"/>
          <p:nvPr/>
        </p:nvSpPr>
        <p:spPr>
          <a:xfrm>
            <a:off x="4366437" y="311866"/>
            <a:ext cx="52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Sangue intero, siero plasma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B50C-1E29-0AA9-68AD-0F6FAF65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4" y="1240407"/>
            <a:ext cx="8749756" cy="52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9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AF73-6479-7CBD-DE66-19A99F07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od separation, blood separation techniques, blood plasma separation, separated blood">
            <a:extLst>
              <a:ext uri="{FF2B5EF4-FFF2-40B4-BE49-F238E27FC236}">
                <a16:creationId xmlns:a16="http://schemas.microsoft.com/office/drawing/2014/main" id="{214786A8-23A8-23ED-7AB2-CB04E170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8" y="833180"/>
            <a:ext cx="7116873" cy="51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F441B-7492-CD70-FD6C-44542D1976A1}"/>
              </a:ext>
            </a:extLst>
          </p:cNvPr>
          <p:cNvSpPr txBox="1"/>
          <p:nvPr/>
        </p:nvSpPr>
        <p:spPr>
          <a:xfrm>
            <a:off x="80458" y="6488668"/>
            <a:ext cx="6096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https://capp.dk/blog/blood-separation/</a:t>
            </a:r>
          </a:p>
        </p:txBody>
      </p:sp>
    </p:spTree>
    <p:extLst>
      <p:ext uri="{BB962C8B-B14F-4D97-AF65-F5344CB8AC3E}">
        <p14:creationId xmlns:p14="http://schemas.microsoft.com/office/powerpoint/2010/main" val="1981581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cc">
            <a:extLst>
              <a:ext uri="{FF2B5EF4-FFF2-40B4-BE49-F238E27FC236}">
                <a16:creationId xmlns:a16="http://schemas.microsoft.com/office/drawing/2014/main" id="{5B57BBC6-C322-634C-B88C-250A1F23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" y="878641"/>
            <a:ext cx="11877123" cy="5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15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AC1EC-1987-6F12-4C85-E2A12F21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332"/>
            <a:ext cx="12192000" cy="52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7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3304-F3AE-B270-4168-923767EC2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D Vacutainer Serum Tube with Hemogard Closure (Red) | Medical Care |  Dufort et Lavigne">
            <a:extLst>
              <a:ext uri="{FF2B5EF4-FFF2-40B4-BE49-F238E27FC236}">
                <a16:creationId xmlns:a16="http://schemas.microsoft.com/office/drawing/2014/main" id="{F96D0144-6FB7-E1B4-6232-25B8F31B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49088"/>
            <a:ext cx="157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7B9B9-EE14-01D9-1892-5D8BBE6C0368}"/>
              </a:ext>
            </a:extLst>
          </p:cNvPr>
          <p:cNvSpPr txBox="1"/>
          <p:nvPr/>
        </p:nvSpPr>
        <p:spPr>
          <a:xfrm>
            <a:off x="378020" y="173685"/>
            <a:ext cx="1122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effectLst/>
              </a:rPr>
              <a:t>Provette con attivatore della coagulazione: SIERO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BA47BE-D707-9260-F811-85533C9AC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21150"/>
              </p:ext>
            </p:extLst>
          </p:nvPr>
        </p:nvGraphicFramePr>
        <p:xfrm>
          <a:off x="1594884" y="949088"/>
          <a:ext cx="10216918" cy="4351338"/>
        </p:xfrm>
        <a:graphic>
          <a:graphicData uri="http://schemas.openxmlformats.org/drawingml/2006/table">
            <a:tbl>
              <a:tblPr/>
              <a:tblGrid>
                <a:gridCol w="1144411">
                  <a:extLst>
                    <a:ext uri="{9D8B030D-6E8A-4147-A177-3AD203B41FA5}">
                      <a16:colId xmlns:a16="http://schemas.microsoft.com/office/drawing/2014/main" val="4164306069"/>
                    </a:ext>
                  </a:extLst>
                </a:gridCol>
                <a:gridCol w="1977028">
                  <a:extLst>
                    <a:ext uri="{9D8B030D-6E8A-4147-A177-3AD203B41FA5}">
                      <a16:colId xmlns:a16="http://schemas.microsoft.com/office/drawing/2014/main" val="2179994462"/>
                    </a:ext>
                  </a:extLst>
                </a:gridCol>
                <a:gridCol w="7095479">
                  <a:extLst>
                    <a:ext uri="{9D8B030D-6E8A-4147-A177-3AD203B41FA5}">
                      <a16:colId xmlns:a16="http://schemas.microsoft.com/office/drawing/2014/main" val="4250116750"/>
                    </a:ext>
                  </a:extLst>
                </a:gridCol>
              </a:tblGrid>
              <a:tr h="23275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Rosso</a:t>
                      </a:r>
                    </a:p>
                  </a:txBody>
                  <a:tcPr marL="5859" marR="5859" marT="5859" marB="58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Silice micronizzata attivatore della coagulazione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5 - 6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del siero: ≤ 8h:22 °C; &gt; 8h ≤ 48h:4 °C; &gt; 48h: - 20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1 - 2h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 min a 25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Aliquote entro 2h dalla formazione del coagulo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09511"/>
                  </a:ext>
                </a:extLst>
              </a:tr>
              <a:tr h="20238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Arancio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59" marR="5859" marT="5859" marB="58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Trombina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5-10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siero: ≤ 8h:22 °C; &gt; 8h ≤ 48h:4°C; &gt; 48h: - 20 °C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5’ -2h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1300g x 10 min a 25 °C</a:t>
                      </a:r>
                    </a:p>
                  </a:txBody>
                  <a:tcPr marL="5859" marR="5859" marT="5859" marB="5859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06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9BEA34-F994-0451-BA77-0376E792C51B}"/>
              </a:ext>
            </a:extLst>
          </p:cNvPr>
          <p:cNvSpPr txBox="1"/>
          <p:nvPr/>
        </p:nvSpPr>
        <p:spPr>
          <a:xfrm>
            <a:off x="3642274" y="6314983"/>
            <a:ext cx="785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Provette per campioni ematici: tipologie e ordine di riempimento (nurse24.it)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115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956A5-ADB6-CA4B-4599-493233A3E6EC}"/>
              </a:ext>
            </a:extLst>
          </p:cNvPr>
          <p:cNvSpPr txBox="1"/>
          <p:nvPr/>
        </p:nvSpPr>
        <p:spPr>
          <a:xfrm>
            <a:off x="262269" y="141399"/>
            <a:ext cx="10689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con separatore di plasma integrato: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5E8A6-7961-47B4-A634-2CD700E47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90431"/>
              </p:ext>
            </p:extLst>
          </p:nvPr>
        </p:nvGraphicFramePr>
        <p:xfrm>
          <a:off x="1495647" y="1427887"/>
          <a:ext cx="10582943" cy="1489214"/>
        </p:xfrm>
        <a:graphic>
          <a:graphicData uri="http://schemas.openxmlformats.org/drawingml/2006/table">
            <a:tbl>
              <a:tblPr/>
              <a:tblGrid>
                <a:gridCol w="1714094">
                  <a:extLst>
                    <a:ext uri="{9D8B030D-6E8A-4147-A177-3AD203B41FA5}">
                      <a16:colId xmlns:a16="http://schemas.microsoft.com/office/drawing/2014/main" val="3454266005"/>
                    </a:ext>
                  </a:extLst>
                </a:gridCol>
                <a:gridCol w="2298155">
                  <a:extLst>
                    <a:ext uri="{9D8B030D-6E8A-4147-A177-3AD203B41FA5}">
                      <a16:colId xmlns:a16="http://schemas.microsoft.com/office/drawing/2014/main" val="3838566204"/>
                    </a:ext>
                  </a:extLst>
                </a:gridCol>
                <a:gridCol w="6570694">
                  <a:extLst>
                    <a:ext uri="{9D8B030D-6E8A-4147-A177-3AD203B41FA5}">
                      <a16:colId xmlns:a16="http://schemas.microsoft.com/office/drawing/2014/main" val="3105752267"/>
                    </a:ext>
                  </a:extLst>
                </a:gridCol>
              </a:tblGrid>
              <a:tr h="989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Verde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chiaro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087" marR="13087" marT="13087" marB="130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Gel acrilico Eparina di litio</a:t>
                      </a:r>
                    </a:p>
                  </a:txBody>
                  <a:tcPr marL="13087" marR="13087" marT="13087" marB="1308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RT&lt; 24h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0 - 2h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- 2000 g x 10’ a 25 °C</a:t>
                      </a:r>
                    </a:p>
                  </a:txBody>
                  <a:tcPr marL="13087" marR="13087" marT="13087" marB="1308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8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6B0A5B-F3E5-BD29-EF5D-A88DC27B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1" y="990753"/>
            <a:ext cx="789829" cy="2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6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CCF9-5A3B-47A2-CE03-81A93BCC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2C473-B507-EA83-D69F-CAF1D59F29D1}"/>
              </a:ext>
            </a:extLst>
          </p:cNvPr>
          <p:cNvSpPr txBox="1"/>
          <p:nvPr/>
        </p:nvSpPr>
        <p:spPr>
          <a:xfrm>
            <a:off x="311889" y="14139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EDTA: SANGUE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78D419-7076-BC2F-FB64-4424F115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88773"/>
              </p:ext>
            </p:extLst>
          </p:nvPr>
        </p:nvGraphicFramePr>
        <p:xfrm>
          <a:off x="1616148" y="1792325"/>
          <a:ext cx="10271053" cy="1668942"/>
        </p:xfrm>
        <a:graphic>
          <a:graphicData uri="http://schemas.openxmlformats.org/drawingml/2006/table">
            <a:tbl>
              <a:tblPr/>
              <a:tblGrid>
                <a:gridCol w="1651499">
                  <a:extLst>
                    <a:ext uri="{9D8B030D-6E8A-4147-A177-3AD203B41FA5}">
                      <a16:colId xmlns:a16="http://schemas.microsoft.com/office/drawing/2014/main" val="3146054633"/>
                    </a:ext>
                  </a:extLst>
                </a:gridCol>
                <a:gridCol w="2445488">
                  <a:extLst>
                    <a:ext uri="{9D8B030D-6E8A-4147-A177-3AD203B41FA5}">
                      <a16:colId xmlns:a16="http://schemas.microsoft.com/office/drawing/2014/main" val="2557753109"/>
                    </a:ext>
                  </a:extLst>
                </a:gridCol>
                <a:gridCol w="6174066">
                  <a:extLst>
                    <a:ext uri="{9D8B030D-6E8A-4147-A177-3AD203B41FA5}">
                      <a16:colId xmlns:a16="http://schemas.microsoft.com/office/drawing/2014/main" val="3533869670"/>
                    </a:ext>
                  </a:extLst>
                </a:gridCol>
              </a:tblGrid>
              <a:tr h="1668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Lilla</a:t>
                      </a:r>
                    </a:p>
                  </a:txBody>
                  <a:tcPr marL="31513" marR="31513" marT="31513" marB="31513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EDTA di-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o tri-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31513" marR="31513" marT="31513" marB="31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Numero di inversioni: 8 - 10 volte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 del campione: temperatura ambiente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 min.</a:t>
                      </a:r>
                    </a:p>
                  </a:txBody>
                  <a:tcPr marL="31513" marR="31513" marT="31513" marB="31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11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53E531-37CD-407D-F863-5B6FED0A9F87}"/>
              </a:ext>
            </a:extLst>
          </p:cNvPr>
          <p:cNvSpPr txBox="1"/>
          <p:nvPr/>
        </p:nvSpPr>
        <p:spPr>
          <a:xfrm>
            <a:off x="1623237" y="4451498"/>
            <a:ext cx="447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Gruppo sanguigno</a:t>
            </a:r>
          </a:p>
          <a:p>
            <a:r>
              <a:rPr lang="it-IT" sz="2800" dirty="0"/>
              <a:t>VES</a:t>
            </a:r>
          </a:p>
          <a:p>
            <a:r>
              <a:rPr lang="it-IT" sz="2800" dirty="0"/>
              <a:t>DNA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2B326-A57D-F28C-11BF-52479B72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8" y="1346791"/>
            <a:ext cx="918346" cy="31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6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837D-FFB7-ED3E-F4BF-3AFFF6BB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EB0ED-A96E-9C80-7429-67CF6CCDA351}"/>
              </a:ext>
            </a:extLst>
          </p:cNvPr>
          <p:cNvSpPr txBox="1"/>
          <p:nvPr/>
        </p:nvSpPr>
        <p:spPr>
          <a:xfrm>
            <a:off x="163031" y="1130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sodio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citrato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8B09A-9F96-853C-E7EA-75737520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16571"/>
              </p:ext>
            </p:extLst>
          </p:nvPr>
        </p:nvGraphicFramePr>
        <p:xfrm>
          <a:off x="1736651" y="1180291"/>
          <a:ext cx="10143462" cy="2213394"/>
        </p:xfrm>
        <a:graphic>
          <a:graphicData uri="http://schemas.openxmlformats.org/drawingml/2006/table">
            <a:tbl>
              <a:tblPr/>
              <a:tblGrid>
                <a:gridCol w="1657026">
                  <a:extLst>
                    <a:ext uri="{9D8B030D-6E8A-4147-A177-3AD203B41FA5}">
                      <a16:colId xmlns:a16="http://schemas.microsoft.com/office/drawing/2014/main" val="814988213"/>
                    </a:ext>
                  </a:extLst>
                </a:gridCol>
                <a:gridCol w="1845955">
                  <a:extLst>
                    <a:ext uri="{9D8B030D-6E8A-4147-A177-3AD203B41FA5}">
                      <a16:colId xmlns:a16="http://schemas.microsoft.com/office/drawing/2014/main" val="2087684223"/>
                    </a:ext>
                  </a:extLst>
                </a:gridCol>
                <a:gridCol w="6640481">
                  <a:extLst>
                    <a:ext uri="{9D8B030D-6E8A-4147-A177-3AD203B41FA5}">
                      <a16:colId xmlns:a16="http://schemas.microsoft.com/office/drawing/2014/main" val="2428667317"/>
                    </a:ext>
                  </a:extLst>
                </a:gridCol>
              </a:tblGrid>
              <a:tr h="9533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Azzurro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citrato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tamponato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3 - 4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RT&lt; 2h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 Variabile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2000 g - 2500 g; 15 – 20’ in grado di assicurare un plasma povero di piastrine (&lt;10.000 PLT/µl)</a:t>
                      </a: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0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7F3247-6F00-01CD-9BF9-5A9BFCC4E5C1}"/>
              </a:ext>
            </a:extLst>
          </p:cNvPr>
          <p:cNvSpPr txBox="1"/>
          <p:nvPr/>
        </p:nvSpPr>
        <p:spPr>
          <a:xfrm>
            <a:off x="1800446" y="3868621"/>
            <a:ext cx="404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coagulazione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AC218-266D-AE76-5C05-60C16D0C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0" y="1108242"/>
            <a:ext cx="753616" cy="31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4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6FF8A-104E-7FE5-04FB-CF68C2BE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3B90A-B39B-7C4E-0C57-59CF6F15A040}"/>
              </a:ext>
            </a:extLst>
          </p:cNvPr>
          <p:cNvSpPr txBox="1"/>
          <p:nvPr/>
        </p:nvSpPr>
        <p:spPr>
          <a:xfrm>
            <a:off x="226827" y="91780"/>
            <a:ext cx="11064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eparina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,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entrifugate: PLASMA  o SANGUE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7C3FA-8383-D181-398C-691E863E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0246"/>
              </p:ext>
            </p:extLst>
          </p:nvPr>
        </p:nvGraphicFramePr>
        <p:xfrm>
          <a:off x="1694121" y="1766837"/>
          <a:ext cx="10030048" cy="1926205"/>
        </p:xfrm>
        <a:graphic>
          <a:graphicData uri="http://schemas.openxmlformats.org/drawingml/2006/table">
            <a:tbl>
              <a:tblPr/>
              <a:tblGrid>
                <a:gridCol w="1130500">
                  <a:extLst>
                    <a:ext uri="{9D8B030D-6E8A-4147-A177-3AD203B41FA5}">
                      <a16:colId xmlns:a16="http://schemas.microsoft.com/office/drawing/2014/main" val="813440314"/>
                    </a:ext>
                  </a:extLst>
                </a:gridCol>
                <a:gridCol w="1670628">
                  <a:extLst>
                    <a:ext uri="{9D8B030D-6E8A-4147-A177-3AD203B41FA5}">
                      <a16:colId xmlns:a16="http://schemas.microsoft.com/office/drawing/2014/main" val="2159402966"/>
                    </a:ext>
                  </a:extLst>
                </a:gridCol>
                <a:gridCol w="7228920">
                  <a:extLst>
                    <a:ext uri="{9D8B030D-6E8A-4147-A177-3AD203B41FA5}">
                      <a16:colId xmlns:a16="http://schemas.microsoft.com/office/drawing/2014/main" val="961982026"/>
                    </a:ext>
                  </a:extLst>
                </a:gridCol>
              </a:tblGrid>
              <a:tr h="19262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72727"/>
                          </a:solidFill>
                          <a:effectLst/>
                        </a:rPr>
                        <a:t>Verde</a:t>
                      </a:r>
                    </a:p>
                  </a:txBody>
                  <a:tcPr marL="9417" marR="9417" marT="9417" marB="94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Eparina di sodio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Eparina di litio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Conservazione ≤ 8h a 22 °C; &gt; 8h ≤ 48h a 4 °C; &gt; 48h a -20 °C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Tempo centrifugazione: 0 – 2h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Centrifugazione: ≤ 1300 g x 10’</a:t>
                      </a:r>
                    </a:p>
                    <a:p>
                      <a:r>
                        <a:rPr lang="it-IT" sz="2000" dirty="0">
                          <a:solidFill>
                            <a:srgbClr val="272727"/>
                          </a:solidFill>
                          <a:effectLst/>
                        </a:rPr>
                        <a:t>Aliquote entro 2h dal prelievo</a:t>
                      </a:r>
                    </a:p>
                  </a:txBody>
                  <a:tcPr marL="9417" marR="9417" marT="9417" marB="941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3091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91B7FD0-39B9-8293-7194-CDA7C09F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" y="1330065"/>
            <a:ext cx="819264" cy="319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DAEFC-6434-B772-DC27-8A8980505290}"/>
              </a:ext>
            </a:extLst>
          </p:cNvPr>
          <p:cNvSpPr txBox="1"/>
          <p:nvPr/>
        </p:nvSpPr>
        <p:spPr>
          <a:xfrm>
            <a:off x="1644502" y="4281377"/>
            <a:ext cx="564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Immunocitometria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13401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5195B-6077-4714-6571-D60BFDFB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80D1F-680C-9144-1F6B-5B5032B7854A}"/>
              </a:ext>
            </a:extLst>
          </p:cNvPr>
          <p:cNvSpPr txBox="1"/>
          <p:nvPr/>
        </p:nvSpPr>
        <p:spPr>
          <a:xfrm>
            <a:off x="177209" y="113045"/>
            <a:ext cx="848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antiglicolitico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155BFC-1B41-9DDF-A9B2-3F5E12AB5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84664"/>
              </p:ext>
            </p:extLst>
          </p:nvPr>
        </p:nvGraphicFramePr>
        <p:xfrm>
          <a:off x="1240464" y="1170140"/>
          <a:ext cx="10547499" cy="5157972"/>
        </p:xfrm>
        <a:graphic>
          <a:graphicData uri="http://schemas.openxmlformats.org/drawingml/2006/table">
            <a:tbl>
              <a:tblPr/>
              <a:tblGrid>
                <a:gridCol w="1438296">
                  <a:extLst>
                    <a:ext uri="{9D8B030D-6E8A-4147-A177-3AD203B41FA5}">
                      <a16:colId xmlns:a16="http://schemas.microsoft.com/office/drawing/2014/main" val="385461568"/>
                    </a:ext>
                  </a:extLst>
                </a:gridCol>
                <a:gridCol w="2226402">
                  <a:extLst>
                    <a:ext uri="{9D8B030D-6E8A-4147-A177-3AD203B41FA5}">
                      <a16:colId xmlns:a16="http://schemas.microsoft.com/office/drawing/2014/main" val="4171715535"/>
                    </a:ext>
                  </a:extLst>
                </a:gridCol>
                <a:gridCol w="6882801">
                  <a:extLst>
                    <a:ext uri="{9D8B030D-6E8A-4147-A177-3AD203B41FA5}">
                      <a16:colId xmlns:a16="http://schemas.microsoft.com/office/drawing/2014/main" val="832322999"/>
                    </a:ext>
                  </a:extLst>
                </a:gridCol>
              </a:tblGrid>
              <a:tr h="1383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72727"/>
                          </a:solidFill>
                          <a:effectLst/>
                        </a:rPr>
                        <a:t>Grigio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272727"/>
                          </a:solidFill>
                          <a:effectLst/>
                        </a:rPr>
                        <a:t>Sodio floruro EDTA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a 25 °C entro le 24h; tra 2 e 8 °C entro le 48h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1653"/>
                  </a:ext>
                </a:extLst>
              </a:tr>
              <a:tr h="16023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Sodio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Fluoruro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Ossalato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determinazione del </a:t>
                      </a:r>
                      <a:r>
                        <a:rPr lang="it-IT" sz="2400" b="1" dirty="0">
                          <a:solidFill>
                            <a:srgbClr val="272727"/>
                          </a:solidFill>
                          <a:effectLst/>
                        </a:rPr>
                        <a:t>glucosio</a:t>
                      </a:r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 entro le 72h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19145"/>
                  </a:ext>
                </a:extLst>
              </a:tr>
              <a:tr h="14235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>
                          <a:solidFill>
                            <a:srgbClr val="272727"/>
                          </a:solidFill>
                          <a:effectLst/>
                        </a:rPr>
                        <a:t>Monoiodoacetato</a:t>
                      </a:r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 di Litio Eparina di Litio</a:t>
                      </a:r>
                    </a:p>
                  </a:txBody>
                  <a:tcPr marL="6222" marR="6222" marT="6222" marB="6222" anchor="ctr"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5 - 6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0 -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&lt;24h a 25 °C, &lt; 48h tra 2 e 8 °C</a:t>
                      </a:r>
                    </a:p>
                  </a:txBody>
                  <a:tcPr marL="6222" marR="6222" marT="6222" marB="6222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307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EE845-30AB-7A7A-91CA-5EB67C18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7" y="1170140"/>
            <a:ext cx="101931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2A28-B266-E570-BE73-31AA3649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96852-429F-FA77-A4EA-E07510C32334}"/>
              </a:ext>
            </a:extLst>
          </p:cNvPr>
          <p:cNvSpPr txBox="1"/>
          <p:nvPr/>
        </p:nvSpPr>
        <p:spPr>
          <a:xfrm>
            <a:off x="131778" y="125814"/>
            <a:ext cx="103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Distribuzione dei valori nella popolazione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84AF6-179A-B6A5-0BA4-0749305FC626}"/>
              </a:ext>
            </a:extLst>
          </p:cNvPr>
          <p:cNvSpPr txBox="1"/>
          <p:nvPr/>
        </p:nvSpPr>
        <p:spPr>
          <a:xfrm>
            <a:off x="250311" y="1079161"/>
            <a:ext cx="1096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Distribuzione </a:t>
            </a:r>
            <a:r>
              <a:rPr lang="it-IT" sz="2400" b="1" dirty="0">
                <a:solidFill>
                  <a:srgbClr val="C00000"/>
                </a:solidFill>
              </a:rPr>
              <a:t>asimmetrica</a:t>
            </a:r>
            <a:r>
              <a:rPr lang="it-IT" sz="2400" dirty="0"/>
              <a:t>	-&gt; livelli patologici stabiliti in base a correlazioni cliniche </a:t>
            </a:r>
            <a:br>
              <a:rPr lang="it-IT" sz="2400" dirty="0"/>
            </a:br>
            <a:r>
              <a:rPr lang="it-IT" sz="2400" dirty="0"/>
              <a:t>					(es, colesterolo, PSA, RDW, VES …)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D5177A8-0185-4325-7E60-8FE92361307B}"/>
              </a:ext>
            </a:extLst>
          </p:cNvPr>
          <p:cNvSpPr/>
          <p:nvPr/>
        </p:nvSpPr>
        <p:spPr>
          <a:xfrm>
            <a:off x="5912555" y="2173111"/>
            <a:ext cx="366889" cy="4741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B03E7-3E15-6CEB-05DD-F47872E48C16}"/>
              </a:ext>
            </a:extLst>
          </p:cNvPr>
          <p:cNvSpPr txBox="1"/>
          <p:nvPr/>
        </p:nvSpPr>
        <p:spPr>
          <a:xfrm>
            <a:off x="4380088" y="2899602"/>
            <a:ext cx="3617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Valori raccomandati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Valori desiderabili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9AB9E-5E85-51E1-9B44-E9BDB44CBE0D}"/>
              </a:ext>
            </a:extLst>
          </p:cNvPr>
          <p:cNvSpPr txBox="1"/>
          <p:nvPr/>
        </p:nvSpPr>
        <p:spPr>
          <a:xfrm>
            <a:off x="1958464" y="5085643"/>
            <a:ext cx="846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Spesso si tratta di valori che dipendono dall’adattamento all’ambiente e per questo accettano variazioni maggiori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34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BC7D-4024-F5E3-0CBD-5A9C6FBB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F766F-9AAB-1E66-78F8-15E83C6627C1}"/>
              </a:ext>
            </a:extLst>
          </p:cNvPr>
          <p:cNvSpPr txBox="1"/>
          <p:nvPr/>
        </p:nvSpPr>
        <p:spPr>
          <a:xfrm>
            <a:off x="155943" y="148488"/>
            <a:ext cx="11220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  <a:effectLst/>
              </a:rPr>
              <a:t>Provette per elementi in tracce e monitoraggio farmaci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A23F76-5D59-C271-D460-93A755A15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05079"/>
              </p:ext>
            </p:extLst>
          </p:nvPr>
        </p:nvGraphicFramePr>
        <p:xfrm>
          <a:off x="1722474" y="2087896"/>
          <a:ext cx="10093842" cy="3324748"/>
        </p:xfrm>
        <a:graphic>
          <a:graphicData uri="http://schemas.openxmlformats.org/drawingml/2006/table">
            <a:tbl>
              <a:tblPr/>
              <a:tblGrid>
                <a:gridCol w="1118948">
                  <a:extLst>
                    <a:ext uri="{9D8B030D-6E8A-4147-A177-3AD203B41FA5}">
                      <a16:colId xmlns:a16="http://schemas.microsoft.com/office/drawing/2014/main" val="1234872487"/>
                    </a:ext>
                  </a:extLst>
                </a:gridCol>
                <a:gridCol w="1812463">
                  <a:extLst>
                    <a:ext uri="{9D8B030D-6E8A-4147-A177-3AD203B41FA5}">
                      <a16:colId xmlns:a16="http://schemas.microsoft.com/office/drawing/2014/main" val="4148298059"/>
                    </a:ext>
                  </a:extLst>
                </a:gridCol>
                <a:gridCol w="7162431">
                  <a:extLst>
                    <a:ext uri="{9D8B030D-6E8A-4147-A177-3AD203B41FA5}">
                      <a16:colId xmlns:a16="http://schemas.microsoft.com/office/drawing/2014/main" val="4060231557"/>
                    </a:ext>
                  </a:extLst>
                </a:gridCol>
              </a:tblGrid>
              <a:tr h="1151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Blu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272727"/>
                          </a:solidFill>
                          <a:effectLst/>
                        </a:rPr>
                        <a:t>Nessuno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RT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centrifugazione: 0 – 2h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 ≤ 1300 g x 10’</a:t>
                      </a:r>
                    </a:p>
                  </a:txBody>
                  <a:tcPr marL="8227" marR="8227" marT="8227" marB="822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03378"/>
                  </a:ext>
                </a:extLst>
              </a:tr>
              <a:tr h="8981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EDTA di potassico Eparina di Sodio</a:t>
                      </a:r>
                    </a:p>
                  </a:txBody>
                  <a:tcPr marL="8227" marR="8227" marT="8227" marB="8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determinazione del glucosio entro le 72h dal prelievo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Tempo minimo prima della centrifugazione: nessuno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1300 g x 10’</a:t>
                      </a:r>
                    </a:p>
                  </a:txBody>
                  <a:tcPr marL="8227" marR="8227" marT="8227" marB="8227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392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BC47D09-56CB-47C6-ADF5-A21F378B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4" y="1711216"/>
            <a:ext cx="981212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B2804-2922-32F7-0F39-16011D6A9442}"/>
              </a:ext>
            </a:extLst>
          </p:cNvPr>
          <p:cNvSpPr txBox="1"/>
          <p:nvPr/>
        </p:nvSpPr>
        <p:spPr>
          <a:xfrm>
            <a:off x="2601433" y="5912327"/>
            <a:ext cx="250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Elementi in tracce</a:t>
            </a:r>
          </a:p>
        </p:txBody>
      </p:sp>
    </p:spTree>
    <p:extLst>
      <p:ext uri="{BB962C8B-B14F-4D97-AF65-F5344CB8AC3E}">
        <p14:creationId xmlns:p14="http://schemas.microsoft.com/office/powerpoint/2010/main" val="3755806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A8E70-E27F-0E10-2A72-B7E8991A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04163">
            <a:off x="-484035" y="2063944"/>
            <a:ext cx="3385370" cy="1698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91C22-7058-D88F-D224-61496CC790C0}"/>
              </a:ext>
            </a:extLst>
          </p:cNvPr>
          <p:cNvSpPr txBox="1"/>
          <p:nvPr/>
        </p:nvSpPr>
        <p:spPr>
          <a:xfrm>
            <a:off x="198476" y="9886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effectLst/>
              </a:rPr>
              <a:t>Provette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effectLst/>
              </a:rPr>
              <a:t>aprotinina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: PLASMA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67D322-3946-10C7-705C-4782C6CE2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12039"/>
              </p:ext>
            </p:extLst>
          </p:nvPr>
        </p:nvGraphicFramePr>
        <p:xfrm>
          <a:off x="2006009" y="1312409"/>
          <a:ext cx="9760689" cy="1763944"/>
        </p:xfrm>
        <a:graphic>
          <a:graphicData uri="http://schemas.openxmlformats.org/drawingml/2006/table">
            <a:tbl>
              <a:tblPr/>
              <a:tblGrid>
                <a:gridCol w="1299821">
                  <a:extLst>
                    <a:ext uri="{9D8B030D-6E8A-4147-A177-3AD203B41FA5}">
                      <a16:colId xmlns:a16="http://schemas.microsoft.com/office/drawing/2014/main" val="992383838"/>
                    </a:ext>
                  </a:extLst>
                </a:gridCol>
                <a:gridCol w="1450262">
                  <a:extLst>
                    <a:ext uri="{9D8B030D-6E8A-4147-A177-3AD203B41FA5}">
                      <a16:colId xmlns:a16="http://schemas.microsoft.com/office/drawing/2014/main" val="205994676"/>
                    </a:ext>
                  </a:extLst>
                </a:gridCol>
                <a:gridCol w="7010606">
                  <a:extLst>
                    <a:ext uri="{9D8B030D-6E8A-4147-A177-3AD203B41FA5}">
                      <a16:colId xmlns:a16="http://schemas.microsoft.com/office/drawing/2014/main" val="630255258"/>
                    </a:ext>
                  </a:extLst>
                </a:gridCol>
              </a:tblGrid>
              <a:tr h="17639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72727"/>
                          </a:solidFill>
                          <a:effectLst/>
                        </a:rPr>
                        <a:t>Rosa</a:t>
                      </a:r>
                    </a:p>
                  </a:txBody>
                  <a:tcPr marL="15505" marR="15505" marT="15505" marB="155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EDTA tri-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potassico</a:t>
                      </a:r>
                      <a:r>
                        <a:rPr lang="en-US" sz="2400" dirty="0">
                          <a:solidFill>
                            <a:srgbClr val="272727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72727"/>
                          </a:solidFill>
                          <a:effectLst/>
                        </a:rPr>
                        <a:t>Aprotinina</a:t>
                      </a:r>
                      <a:endParaRPr lang="en-US" sz="2400" dirty="0">
                        <a:solidFill>
                          <a:srgbClr val="272727"/>
                        </a:solidFill>
                        <a:effectLst/>
                      </a:endParaRPr>
                    </a:p>
                  </a:txBody>
                  <a:tcPr marL="15505" marR="15505" marT="15505" marB="15505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Inversioni: 8 - 10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Conservazione: senza centrifugazione, né decantazione: la durata dipendente dal substrato da dosare</a:t>
                      </a:r>
                    </a:p>
                    <a:p>
                      <a:r>
                        <a:rPr lang="it-IT" sz="2400" dirty="0">
                          <a:solidFill>
                            <a:srgbClr val="272727"/>
                          </a:solidFill>
                          <a:effectLst/>
                        </a:rPr>
                        <a:t>Centrifugazione: condizioni variabili secondo le analisi</a:t>
                      </a:r>
                    </a:p>
                  </a:txBody>
                  <a:tcPr marL="15505" marR="15505" marT="15505" marB="15505" anchor="ctr">
                    <a:lnL w="4233" cap="flat" cmpd="sng" algn="ctr">
                      <a:solidFill>
                        <a:srgbClr val="B3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62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67F107-0CF7-B004-3C04-FB664CEA5C16}"/>
              </a:ext>
            </a:extLst>
          </p:cNvPr>
          <p:cNvSpPr txBox="1"/>
          <p:nvPr/>
        </p:nvSpPr>
        <p:spPr>
          <a:xfrm>
            <a:off x="3246476" y="3974320"/>
            <a:ext cx="784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effectLst/>
                <a:latin typeface="Google Sans"/>
              </a:rPr>
              <a:t>determinazione di ormoni polipeptidici ed enzimi labili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15928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7135-DEE1-265E-A401-9B912073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3ABB7-EF7A-E408-A57B-6DB9D53EB3C5}"/>
              </a:ext>
            </a:extLst>
          </p:cNvPr>
          <p:cNvSpPr txBox="1"/>
          <p:nvPr/>
        </p:nvSpPr>
        <p:spPr>
          <a:xfrm>
            <a:off x="932121" y="730791"/>
            <a:ext cx="1032775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4000" b="1" dirty="0">
                <a:solidFill>
                  <a:srgbClr val="0070C0"/>
                </a:solidFill>
                <a:effectLst/>
              </a:rPr>
              <a:t>L'ordine corretto di estrazione delle provette</a:t>
            </a:r>
          </a:p>
          <a:p>
            <a:pPr algn="l"/>
            <a:endParaRPr lang="it-IT" sz="2800" dirty="0">
              <a:solidFill>
                <a:srgbClr val="272727"/>
              </a:solidFill>
              <a:effectLst/>
            </a:endParaRPr>
          </a:p>
          <a:p>
            <a:pPr algn="l"/>
            <a:r>
              <a:rPr lang="it-IT" sz="2800" dirty="0">
                <a:solidFill>
                  <a:srgbClr val="272727"/>
                </a:solidFill>
                <a:effectLst/>
              </a:rPr>
              <a:t>L’ordine corretto di estrazione delle provette è il seguente: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o flacone per </a:t>
            </a:r>
            <a:r>
              <a:rPr lang="it-IT" sz="2800" b="1" i="0" u="none" strike="noStrike" dirty="0">
                <a:solidFill>
                  <a:srgbClr val="179A9C"/>
                </a:solidFill>
                <a:effectLst/>
                <a:hlinkClick r:id="rId2"/>
              </a:rPr>
              <a:t>emocoltura</a:t>
            </a:r>
            <a:endParaRPr lang="it-IT" sz="2800" b="0" i="0" dirty="0">
              <a:solidFill>
                <a:srgbClr val="272727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citrato di sodio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Provette per siero, comprese quelle con attivatore di coaguli e gel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eparina con o senza gel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EDTA con o senza gel separatore</a:t>
            </a:r>
          </a:p>
          <a:p>
            <a:pPr algn="l">
              <a:buFont typeface="+mj-lt"/>
              <a:buAutoNum type="arabicPeriod"/>
            </a:pPr>
            <a:r>
              <a:rPr lang="it-IT" sz="2800" b="0" i="0" dirty="0">
                <a:solidFill>
                  <a:srgbClr val="272727"/>
                </a:solidFill>
                <a:effectLst/>
              </a:rPr>
              <a:t>Provetta con inibitore glicolitico di fluoruro di sodio/ossalato di potassio</a:t>
            </a:r>
          </a:p>
        </p:txBody>
      </p:sp>
    </p:spTree>
    <p:extLst>
      <p:ext uri="{BB962C8B-B14F-4D97-AF65-F5344CB8AC3E}">
        <p14:creationId xmlns:p14="http://schemas.microsoft.com/office/powerpoint/2010/main" val="553474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84A4F-B80C-A473-B4DA-37E84EF1A934}"/>
              </a:ext>
            </a:extLst>
          </p:cNvPr>
          <p:cNvSpPr txBox="1"/>
          <p:nvPr/>
        </p:nvSpPr>
        <p:spPr>
          <a:xfrm>
            <a:off x="250311" y="1079161"/>
            <a:ext cx="10968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Analiti: 	che ammettono minimi sforamenti:	es. elettroliti, Ca, Na</a:t>
            </a:r>
            <a:br>
              <a:rPr lang="it-IT" sz="2200" dirty="0"/>
            </a:br>
            <a:r>
              <a:rPr lang="it-IT" sz="2200" dirty="0"/>
              <a:t>	con alto coefficiente di </a:t>
            </a:r>
            <a:r>
              <a:rPr lang="it-IT" sz="2200" dirty="0" err="1"/>
              <a:t>intervariabilità</a:t>
            </a:r>
            <a:r>
              <a:rPr lang="it-IT" sz="2200" dirty="0"/>
              <a:t>: 	es. creatinina (età, sesso, massa muscolare)</a:t>
            </a:r>
          </a:p>
          <a:p>
            <a:endParaRPr lang="it-IT" sz="2200" dirty="0"/>
          </a:p>
          <a:p>
            <a:r>
              <a:rPr lang="it-IT" sz="2200" dirty="0"/>
              <a:t>Differenza critica: dipende dalla variabilità </a:t>
            </a:r>
            <a:r>
              <a:rPr lang="it-IT" sz="2200" dirty="0" err="1"/>
              <a:t>intraindividuale</a:t>
            </a:r>
            <a:r>
              <a:rPr lang="it-IT" sz="2200" dirty="0"/>
              <a:t> </a:t>
            </a:r>
            <a:r>
              <a:rPr lang="en-US" sz="2200" dirty="0"/>
              <a:t>(</a:t>
            </a:r>
            <a:r>
              <a:rPr lang="it-IT" sz="2200" dirty="0"/>
              <a:t>stesso soggetto in diversi momenti) e dalla variabilità interindividuale. </a:t>
            </a:r>
          </a:p>
        </p:txBody>
      </p:sp>
    </p:spTree>
    <p:extLst>
      <p:ext uri="{BB962C8B-B14F-4D97-AF65-F5344CB8AC3E}">
        <p14:creationId xmlns:p14="http://schemas.microsoft.com/office/powerpoint/2010/main" val="2420912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5C4DC-3CD7-C980-9A3D-BF02FD18EA78}"/>
              </a:ext>
            </a:extLst>
          </p:cNvPr>
          <p:cNvSpPr txBox="1"/>
          <p:nvPr/>
        </p:nvSpPr>
        <p:spPr>
          <a:xfrm>
            <a:off x="674305" y="617510"/>
            <a:ext cx="100226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 valori riportati sul referto di laboratorio, ottenuti da soggetti della popolazione presa a campione, rappresentano, di norma, 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50 % centrale di tali valori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75% centrale di tali valori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95% centrale di tali valori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 Il valore più basso e più alto riscontrato nella popolazione di riferimento</a:t>
            </a:r>
          </a:p>
          <a:p>
            <a:endParaRPr lang="it-IT" dirty="0"/>
          </a:p>
          <a:p>
            <a:r>
              <a:rPr lang="it-IT" b="1" dirty="0"/>
              <a:t>Indicare tra le seguenti quale affermazione è vera: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Un test poco sensibile può dare molti falsi positivi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Un test poco sensibile può dare molti falsi negativi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Un test poco sensibile può dare pochi falsi negativi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In un test poco sensibile i veri positivi corrispondono alla totalità dei malati.</a:t>
            </a:r>
          </a:p>
          <a:p>
            <a:endParaRPr lang="it-IT" dirty="0"/>
          </a:p>
          <a:p>
            <a:r>
              <a:rPr lang="it-IT" b="1" dirty="0"/>
              <a:t>Per la valutazione della concentrazione  del glucosio plasmatico si impiegano due metodiche A e B. Il valore vero  atteso è 100 mg/dL. Su una serie di  replicati si ottiene con il metodo A 101+12.2 mg/dL e con il metodo B 110+1.5mg/dL. Quale delle seguenti affermazioni è corretta?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A è più preciso e accurato del metodo 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A è più accurato, ma  meno preciso del metodo 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B è più preciso e accurato del metodo 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metodo B è meno preciso e accurato del metodo A</a:t>
            </a:r>
          </a:p>
        </p:txBody>
      </p:sp>
    </p:spTree>
    <p:extLst>
      <p:ext uri="{BB962C8B-B14F-4D97-AF65-F5344CB8AC3E}">
        <p14:creationId xmlns:p14="http://schemas.microsoft.com/office/powerpoint/2010/main" val="158188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858115-377F-019A-AF13-75C1A2D46BCA}"/>
              </a:ext>
            </a:extLst>
          </p:cNvPr>
          <p:cNvSpPr txBox="1"/>
          <p:nvPr/>
        </p:nvSpPr>
        <p:spPr>
          <a:xfrm>
            <a:off x="781582" y="459754"/>
            <a:ext cx="10395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proteine plasmatiche</a:t>
            </a:r>
          </a:p>
          <a:p>
            <a:r>
              <a:rPr lang="it-IT" dirty="0"/>
              <a:t>Le proteine   </a:t>
            </a:r>
            <a:r>
              <a:rPr lang="it-IT" dirty="0" err="1"/>
              <a:t>plasmaHche</a:t>
            </a:r>
            <a:r>
              <a:rPr lang="it-IT" dirty="0"/>
              <a:t> più </a:t>
            </a:r>
            <a:r>
              <a:rPr lang="it-IT" dirty="0" err="1"/>
              <a:t>abbondanH</a:t>
            </a:r>
            <a:r>
              <a:rPr lang="it-IT" dirty="0"/>
              <a:t> sono </a:t>
            </a:r>
          </a:p>
          <a:p>
            <a:r>
              <a:rPr lang="it-IT" dirty="0"/>
              <a:t> l'albumina (circa il 60%), </a:t>
            </a:r>
          </a:p>
          <a:p>
            <a:r>
              <a:rPr lang="it-IT" dirty="0"/>
              <a:t> le globuline (35%), </a:t>
            </a:r>
          </a:p>
          <a:p>
            <a:r>
              <a:rPr lang="it-IT" dirty="0"/>
              <a:t> il fibrinogeno (4%), </a:t>
            </a:r>
          </a:p>
          <a:p>
            <a:r>
              <a:rPr lang="it-IT" dirty="0"/>
              <a:t> le lipoproteine   (~1%) e le proteine   </a:t>
            </a:r>
            <a:r>
              <a:rPr lang="it-IT" dirty="0" err="1"/>
              <a:t>leganH</a:t>
            </a:r>
            <a:r>
              <a:rPr lang="it-IT" dirty="0"/>
              <a:t>/</a:t>
            </a:r>
            <a:r>
              <a:rPr lang="it-IT" dirty="0" err="1"/>
              <a:t>trasferenH</a:t>
            </a:r>
            <a:r>
              <a:rPr lang="it-IT" dirty="0"/>
              <a:t> il   ferro (~ 1%).</a:t>
            </a:r>
          </a:p>
          <a:p>
            <a:r>
              <a:rPr lang="it-IT" dirty="0"/>
              <a:t>In generale, 22 proteine   rappresentano circa il 99% di </a:t>
            </a:r>
            <a:r>
              <a:rPr lang="it-IT" dirty="0" err="1"/>
              <a:t>tuCe</a:t>
            </a:r>
            <a:r>
              <a:rPr lang="it-IT" dirty="0"/>
              <a:t> le proteine   del plasma/siero.</a:t>
            </a:r>
          </a:p>
          <a:p>
            <a:r>
              <a:rPr lang="it-IT" dirty="0"/>
              <a:t>Il restante 1% delle proteine   del sangue è composto da </a:t>
            </a:r>
          </a:p>
          <a:p>
            <a:r>
              <a:rPr lang="it-IT" dirty="0"/>
              <a:t>proteine   </a:t>
            </a:r>
            <a:r>
              <a:rPr lang="it-IT" dirty="0" err="1"/>
              <a:t>circolanH</a:t>
            </a:r>
            <a:r>
              <a:rPr lang="it-IT" dirty="0"/>
              <a:t> meno </a:t>
            </a:r>
            <a:r>
              <a:rPr lang="it-IT" dirty="0" err="1"/>
              <a:t>abbondanH</a:t>
            </a:r>
            <a:r>
              <a:rPr lang="it-IT" dirty="0"/>
              <a:t> e da proteine   rilasciate da cellule vive e necrotiche.</a:t>
            </a:r>
          </a:p>
          <a:p>
            <a:r>
              <a:rPr lang="it-IT" dirty="0"/>
              <a:t>La maggior parte delle proteine   del sangue derivano dal fegato e dall'intestino ad eccezione delle gammaglobuline, sintetizzate dal sistema immunitario.</a:t>
            </a:r>
          </a:p>
        </p:txBody>
      </p:sp>
    </p:spTree>
    <p:extLst>
      <p:ext uri="{BB962C8B-B14F-4D97-AF65-F5344CB8AC3E}">
        <p14:creationId xmlns:p14="http://schemas.microsoft.com/office/powerpoint/2010/main" val="116622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8F89A0-66C2-6F47-FD33-E610ED787DE0}"/>
              </a:ext>
            </a:extLst>
          </p:cNvPr>
          <p:cNvSpPr txBox="1"/>
          <p:nvPr/>
        </p:nvSpPr>
        <p:spPr>
          <a:xfrm>
            <a:off x="699848" y="480188"/>
            <a:ext cx="1030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proteine plasmatiche si suddividono in 6 diverse frazioni distinguibili </a:t>
            </a:r>
          </a:p>
          <a:p>
            <a:r>
              <a:rPr lang="it-IT" dirty="0"/>
              <a:t>elettroforeticamente</a:t>
            </a:r>
          </a:p>
          <a:p>
            <a:r>
              <a:rPr lang="it-IT" dirty="0"/>
              <a:t>1.   Albumina= più abbondante proteina sierica, pressione oncotica e trasporto</a:t>
            </a:r>
          </a:p>
          <a:p>
            <a:r>
              <a:rPr lang="it-IT" dirty="0"/>
              <a:t>2.    Alfa1 globuline = proteine inibitrici di proteasi</a:t>
            </a:r>
          </a:p>
          <a:p>
            <a:r>
              <a:rPr lang="it-IT" dirty="0"/>
              <a:t>3.    Alfa 2 globuline = aptoglobina, ceruloplasmina, alfa 2 macroglobulina</a:t>
            </a:r>
          </a:p>
          <a:p>
            <a:r>
              <a:rPr lang="it-IT" dirty="0"/>
              <a:t>4.    Beta 1 globuline = transferrina, </a:t>
            </a:r>
            <a:r>
              <a:rPr lang="it-IT" dirty="0" err="1"/>
              <a:t>emopessina</a:t>
            </a:r>
            <a:r>
              <a:rPr lang="it-IT" dirty="0"/>
              <a:t>, fibrinogeno</a:t>
            </a:r>
          </a:p>
          <a:p>
            <a:r>
              <a:rPr lang="it-IT" dirty="0"/>
              <a:t>5.    Beta 2 globuline = lipoproteine, sistema del complemento</a:t>
            </a:r>
          </a:p>
          <a:p>
            <a:r>
              <a:rPr lang="it-IT" dirty="0"/>
              <a:t>6.    Gamma globuline = immunoglobuline, mono- o poli-clonali</a:t>
            </a:r>
          </a:p>
        </p:txBody>
      </p:sp>
    </p:spTree>
    <p:extLst>
      <p:ext uri="{BB962C8B-B14F-4D97-AF65-F5344CB8AC3E}">
        <p14:creationId xmlns:p14="http://schemas.microsoft.com/office/powerpoint/2010/main" val="4029607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CD953-0BB8-51B1-6819-82633F85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78"/>
            <a:ext cx="12192000" cy="67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525E1-7907-9050-524D-D405CF27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33" y="293685"/>
            <a:ext cx="6518886" cy="2893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08A24-42C2-4149-6322-6F6D3B261827}"/>
              </a:ext>
            </a:extLst>
          </p:cNvPr>
          <p:cNvSpPr txBox="1"/>
          <p:nvPr/>
        </p:nvSpPr>
        <p:spPr>
          <a:xfrm>
            <a:off x="3048426" y="1722117"/>
            <a:ext cx="60968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Mediante tale metodica, le proteine sieriche, in un mezzo a pH basico, sottoposte ad un campo elettrico costante, tendono a migrare verso il polo positivo con una differente velocità di migrazione (direttamente proporzionale alla carica elettrica e inversamente proporzionale alla massa molecolare), dividendosi in “bande” o “zone” di migrazione. </a:t>
            </a:r>
          </a:p>
          <a:p>
            <a:r>
              <a:rPr lang="it-IT" dirty="0"/>
              <a:t>I tracciati elettroforetici una volta colorati sono letti mediante il densitometro: le bande proteiche vengono trasformate in picchi di diversa altezza, a base larga o stretta a seconda della loro intensità di colorazione e della loro larghezza, che rispecchiano la quantità proporzionale delle diverse proteine contenute nel siero.</a:t>
            </a:r>
          </a:p>
        </p:txBody>
      </p:sp>
    </p:spTree>
    <p:extLst>
      <p:ext uri="{BB962C8B-B14F-4D97-AF65-F5344CB8AC3E}">
        <p14:creationId xmlns:p14="http://schemas.microsoft.com/office/powerpoint/2010/main" val="1780211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20228-878D-5CDC-D9E0-AEE39F2F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73" y="0"/>
            <a:ext cx="7977272" cy="4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ttangolo 2">
            <a:extLst>
              <a:ext uri="{FF2B5EF4-FFF2-40B4-BE49-F238E27FC236}">
                <a16:creationId xmlns:a16="http://schemas.microsoft.com/office/drawing/2014/main" id="{3CAC6453-9280-4DE7-904E-7839323D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29" y="875933"/>
            <a:ext cx="11210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Times New Roman" panose="02020603050405020304" pitchFamily="18" charset="0"/>
              </a:rPr>
              <a:t>Per alcuni test di laboratorio la presenza della malattia è associata ad un valore che è al di sopra di una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soglia</a:t>
            </a:r>
            <a:r>
              <a:rPr lang="it-IT" altLang="it-IT" sz="2400" dirty="0">
                <a:latin typeface="+mn-lt"/>
                <a:cs typeface="Times New Roman" panose="02020603050405020304" pitchFamily="18" charset="0"/>
              </a:rPr>
              <a:t> (troponina come marcatore di infarto miocardico, rilevazione delle sostanze di abuso…).</a:t>
            </a:r>
          </a:p>
        </p:txBody>
      </p:sp>
      <p:sp>
        <p:nvSpPr>
          <p:cNvPr id="101379" name="Rettangolo 3">
            <a:extLst>
              <a:ext uri="{FF2B5EF4-FFF2-40B4-BE49-F238E27FC236}">
                <a16:creationId xmlns:a16="http://schemas.microsoft.com/office/drawing/2014/main" id="{E8D677DD-9E28-4C89-A7CD-4FE56B73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787" y="2883341"/>
            <a:ext cx="47284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Due popolazioni di individui e i loro risultati di un test particolare.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Tutti gli individui senza malattia hanno un valore basso per il test e tutte le persone con malattia hanno un valore alto del test.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Non vi è sovrapposizione tra i due gruppi.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3AEED-0D44-3EE3-EBE2-4D27FB9948C4}"/>
              </a:ext>
            </a:extLst>
          </p:cNvPr>
          <p:cNvSpPr txBox="1"/>
          <p:nvPr/>
        </p:nvSpPr>
        <p:spPr>
          <a:xfrm>
            <a:off x="253030" y="156822"/>
            <a:ext cx="2827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 SOGLIA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089F3D6-2644-0089-3302-EA0FD373AD29}"/>
              </a:ext>
            </a:extLst>
          </p:cNvPr>
          <p:cNvSpPr/>
          <p:nvPr/>
        </p:nvSpPr>
        <p:spPr>
          <a:xfrm>
            <a:off x="622479" y="3467100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231ADC3-FFDD-C45C-4E01-FB0E5CC9A8CC}"/>
              </a:ext>
            </a:extLst>
          </p:cNvPr>
          <p:cNvSpPr/>
          <p:nvPr/>
        </p:nvSpPr>
        <p:spPr>
          <a:xfrm>
            <a:off x="6085403" y="5753100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5EC50-A3B7-B249-4460-F998A448880A}"/>
              </a:ext>
            </a:extLst>
          </p:cNvPr>
          <p:cNvSpPr txBox="1"/>
          <p:nvPr/>
        </p:nvSpPr>
        <p:spPr>
          <a:xfrm>
            <a:off x="2596645" y="6177566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0C712-4C3A-B3F6-58A8-BB233CFF1171}"/>
              </a:ext>
            </a:extLst>
          </p:cNvPr>
          <p:cNvSpPr txBox="1"/>
          <p:nvPr/>
        </p:nvSpPr>
        <p:spPr>
          <a:xfrm>
            <a:off x="6297249" y="621591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2E272-A067-5FB9-0D2A-2A3C1E804D16}"/>
              </a:ext>
            </a:extLst>
          </p:cNvPr>
          <p:cNvCxnSpPr/>
          <p:nvPr/>
        </p:nvCxnSpPr>
        <p:spPr>
          <a:xfrm flipV="1">
            <a:off x="6090700" y="4669988"/>
            <a:ext cx="10597" cy="1512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A87136-FD1F-E0AA-384E-9C07C8125AD8}"/>
              </a:ext>
            </a:extLst>
          </p:cNvPr>
          <p:cNvSpPr txBox="1"/>
          <p:nvPr/>
        </p:nvSpPr>
        <p:spPr>
          <a:xfrm>
            <a:off x="5619318" y="43006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D5973-A431-4EEB-F8F1-12F161ED2947}"/>
              </a:ext>
            </a:extLst>
          </p:cNvPr>
          <p:cNvSpPr txBox="1"/>
          <p:nvPr/>
        </p:nvSpPr>
        <p:spPr>
          <a:xfrm>
            <a:off x="2996048" y="569072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DB706-A162-6B71-CED9-8F4A2F688CF2}"/>
              </a:ext>
            </a:extLst>
          </p:cNvPr>
          <p:cNvSpPr txBox="1"/>
          <p:nvPr/>
        </p:nvSpPr>
        <p:spPr>
          <a:xfrm>
            <a:off x="6727033" y="576553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5581098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65231-4364-A028-C58E-6C0D0208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6" y="0"/>
            <a:ext cx="11809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1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39AC301-9AFF-A232-0E49-3907E7EDCFDD}"/>
              </a:ext>
            </a:extLst>
          </p:cNvPr>
          <p:cNvSpPr/>
          <p:nvPr/>
        </p:nvSpPr>
        <p:spPr>
          <a:xfrm>
            <a:off x="622479" y="1689384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B13CFF-6DF1-60C3-E6F2-AA537C1401A9}"/>
              </a:ext>
            </a:extLst>
          </p:cNvPr>
          <p:cNvSpPr/>
          <p:nvPr/>
        </p:nvSpPr>
        <p:spPr>
          <a:xfrm>
            <a:off x="5288496" y="3975384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E26CD-6191-79BD-EF85-30853135479D}"/>
              </a:ext>
            </a:extLst>
          </p:cNvPr>
          <p:cNvSpPr txBox="1"/>
          <p:nvPr/>
        </p:nvSpPr>
        <p:spPr>
          <a:xfrm>
            <a:off x="2596645" y="4399850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70C14-C8FC-8E31-E8BB-C410B1F04694}"/>
              </a:ext>
            </a:extLst>
          </p:cNvPr>
          <p:cNvSpPr txBox="1"/>
          <p:nvPr/>
        </p:nvSpPr>
        <p:spPr>
          <a:xfrm>
            <a:off x="5500342" y="443820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A77F0-9791-5B85-3AA3-61D874FB259F}"/>
              </a:ext>
            </a:extLst>
          </p:cNvPr>
          <p:cNvSpPr txBox="1"/>
          <p:nvPr/>
        </p:nvSpPr>
        <p:spPr>
          <a:xfrm>
            <a:off x="2996048" y="3913006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3EEBF-98E8-73C2-415F-A036CACC011F}"/>
              </a:ext>
            </a:extLst>
          </p:cNvPr>
          <p:cNvSpPr txBox="1"/>
          <p:nvPr/>
        </p:nvSpPr>
        <p:spPr>
          <a:xfrm>
            <a:off x="5930126" y="3987818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EEF56A-9780-72E3-A3AE-16D83DDC340F}"/>
              </a:ext>
            </a:extLst>
          </p:cNvPr>
          <p:cNvCxnSpPr/>
          <p:nvPr/>
        </p:nvCxnSpPr>
        <p:spPr>
          <a:xfrm flipV="1">
            <a:off x="5727078" y="2862616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0ED061-5287-8B92-B381-4A383D1D753B}"/>
              </a:ext>
            </a:extLst>
          </p:cNvPr>
          <p:cNvSpPr txBox="1"/>
          <p:nvPr/>
        </p:nvSpPr>
        <p:spPr>
          <a:xfrm>
            <a:off x="5288496" y="245493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</p:spTree>
    <p:extLst>
      <p:ext uri="{BB962C8B-B14F-4D97-AF65-F5344CB8AC3E}">
        <p14:creationId xmlns:p14="http://schemas.microsoft.com/office/powerpoint/2010/main" val="110053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ttangolo 4">
            <a:extLst>
              <a:ext uri="{FF2B5EF4-FFF2-40B4-BE49-F238E27FC236}">
                <a16:creationId xmlns:a16="http://schemas.microsoft.com/office/drawing/2014/main" id="{E9423B47-FAE2-4934-9F56-7295C9A2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22" y="188913"/>
            <a:ext cx="11763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  <a:cs typeface="Times New Roman" panose="02020603050405020304" pitchFamily="18" charset="0"/>
              </a:rPr>
              <a:t>Il valore soglia (o intervallo di riferimento) consente di dividere la popolazione dei soggetti con o senza malattia nelle seguenti categorie: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2B2387A-7A5B-CEAA-B818-A1CECB12521F}"/>
              </a:ext>
            </a:extLst>
          </p:cNvPr>
          <p:cNvSpPr/>
          <p:nvPr/>
        </p:nvSpPr>
        <p:spPr>
          <a:xfrm>
            <a:off x="2632824" y="1202540"/>
            <a:ext cx="5435421" cy="2710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12C99B-2AEF-03E2-460B-7EB40EE557DA}"/>
              </a:ext>
            </a:extLst>
          </p:cNvPr>
          <p:cNvSpPr/>
          <p:nvPr/>
        </p:nvSpPr>
        <p:spPr>
          <a:xfrm>
            <a:off x="7298841" y="3488540"/>
            <a:ext cx="1803579" cy="424466"/>
          </a:xfrm>
          <a:custGeom>
            <a:avLst/>
            <a:gdLst>
              <a:gd name="connsiteX0" fmla="*/ 0 w 9156879"/>
              <a:gd name="connsiteY0" fmla="*/ 3679065 h 3679065"/>
              <a:gd name="connsiteX1" fmla="*/ 2726028 w 9156879"/>
              <a:gd name="connsiteY1" fmla="*/ 2756079 h 3679065"/>
              <a:gd name="connsiteX2" fmla="*/ 4563414 w 9156879"/>
              <a:gd name="connsiteY2" fmla="*/ 0 h 3679065"/>
              <a:gd name="connsiteX3" fmla="*/ 6392214 w 9156879"/>
              <a:gd name="connsiteY3" fmla="*/ 2760372 h 3679065"/>
              <a:gd name="connsiteX4" fmla="*/ 9156879 w 9156879"/>
              <a:gd name="connsiteY4" fmla="*/ 3670479 h 3679065"/>
              <a:gd name="connsiteX0" fmla="*/ 0 w 9156879"/>
              <a:gd name="connsiteY0" fmla="*/ 3682628 h 3682628"/>
              <a:gd name="connsiteX1" fmla="*/ 2726028 w 9156879"/>
              <a:gd name="connsiteY1" fmla="*/ 2759642 h 3682628"/>
              <a:gd name="connsiteX2" fmla="*/ 4563414 w 9156879"/>
              <a:gd name="connsiteY2" fmla="*/ 3563 h 3682628"/>
              <a:gd name="connsiteX3" fmla="*/ 6379335 w 9156879"/>
              <a:gd name="connsiteY3" fmla="*/ 2211860 h 3682628"/>
              <a:gd name="connsiteX4" fmla="*/ 9156879 w 9156879"/>
              <a:gd name="connsiteY4" fmla="*/ 3674042 h 3682628"/>
              <a:gd name="connsiteX0" fmla="*/ 0 w 9156879"/>
              <a:gd name="connsiteY0" fmla="*/ 3679066 h 3679066"/>
              <a:gd name="connsiteX1" fmla="*/ 2751786 w 9156879"/>
              <a:gd name="connsiteY1" fmla="*/ 2207456 h 3679066"/>
              <a:gd name="connsiteX2" fmla="*/ 4563414 w 9156879"/>
              <a:gd name="connsiteY2" fmla="*/ 1 h 3679066"/>
              <a:gd name="connsiteX3" fmla="*/ 6379335 w 9156879"/>
              <a:gd name="connsiteY3" fmla="*/ 2208298 h 3679066"/>
              <a:gd name="connsiteX4" fmla="*/ 9156879 w 9156879"/>
              <a:gd name="connsiteY4" fmla="*/ 3670480 h 367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879" h="3679066">
                <a:moveTo>
                  <a:pt x="0" y="3679066"/>
                </a:moveTo>
                <a:cubicBezTo>
                  <a:pt x="982729" y="3524161"/>
                  <a:pt x="1991217" y="2820633"/>
                  <a:pt x="2751786" y="2207456"/>
                </a:cubicBezTo>
                <a:cubicBezTo>
                  <a:pt x="3512355" y="1594279"/>
                  <a:pt x="3958823" y="-139"/>
                  <a:pt x="4563414" y="1"/>
                </a:cubicBezTo>
                <a:cubicBezTo>
                  <a:pt x="5168005" y="141"/>
                  <a:pt x="5613757" y="1596551"/>
                  <a:pt x="6379335" y="2208298"/>
                </a:cubicBezTo>
                <a:cubicBezTo>
                  <a:pt x="7144913" y="2820045"/>
                  <a:pt x="8718997" y="3550277"/>
                  <a:pt x="9156879" y="3670480"/>
                </a:cubicBezTo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accent1">
                <a:shade val="15000"/>
                <a:alpha val="1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6337E-3FCC-7123-A045-CF3976992650}"/>
              </a:ext>
            </a:extLst>
          </p:cNvPr>
          <p:cNvSpPr txBox="1"/>
          <p:nvPr/>
        </p:nvSpPr>
        <p:spPr>
          <a:xfrm>
            <a:off x="4606990" y="3913006"/>
            <a:ext cx="13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NEGATIVI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4618B-0E68-7D66-B822-3F436B0F74C5}"/>
              </a:ext>
            </a:extLst>
          </p:cNvPr>
          <p:cNvSpPr txBox="1"/>
          <p:nvPr/>
        </p:nvSpPr>
        <p:spPr>
          <a:xfrm>
            <a:off x="7510687" y="395135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POSITIVI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67883-B758-D089-2570-3200B3D519E0}"/>
              </a:ext>
            </a:extLst>
          </p:cNvPr>
          <p:cNvCxnSpPr/>
          <p:nvPr/>
        </p:nvCxnSpPr>
        <p:spPr>
          <a:xfrm flipV="1">
            <a:off x="7799462" y="2395772"/>
            <a:ext cx="10597" cy="15120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285742-1CD3-EB9B-18D7-C3CD1BBB2D36}"/>
              </a:ext>
            </a:extLst>
          </p:cNvPr>
          <p:cNvSpPr txBox="1"/>
          <p:nvPr/>
        </p:nvSpPr>
        <p:spPr>
          <a:xfrm>
            <a:off x="7360880" y="198808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SOGLIA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46874-36A1-B897-C687-AD52E86FBF2B}"/>
              </a:ext>
            </a:extLst>
          </p:cNvPr>
          <p:cNvSpPr txBox="1"/>
          <p:nvPr/>
        </p:nvSpPr>
        <p:spPr>
          <a:xfrm>
            <a:off x="5006393" y="3426162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7DD9D-B78D-C200-B855-E351AEA61B5C}"/>
              </a:ext>
            </a:extLst>
          </p:cNvPr>
          <p:cNvSpPr txBox="1"/>
          <p:nvPr/>
        </p:nvSpPr>
        <p:spPr>
          <a:xfrm>
            <a:off x="7940471" y="350097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VP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66A08-A162-CDEB-E937-3347A108B08C}"/>
              </a:ext>
            </a:extLst>
          </p:cNvPr>
          <p:cNvSpPr/>
          <p:nvPr/>
        </p:nvSpPr>
        <p:spPr>
          <a:xfrm>
            <a:off x="1394588" y="5692121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TEST POSITIVO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0B7E7-9939-D453-EF36-0F3B207020A7}"/>
              </a:ext>
            </a:extLst>
          </p:cNvPr>
          <p:cNvSpPr/>
          <p:nvPr/>
        </p:nvSpPr>
        <p:spPr>
          <a:xfrm>
            <a:off x="4255280" y="5692121"/>
            <a:ext cx="2785760" cy="3325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VERI POSITIVI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39BA32-11DE-9EFF-C215-E071C759B5D3}"/>
              </a:ext>
            </a:extLst>
          </p:cNvPr>
          <p:cNvSpPr/>
          <p:nvPr/>
        </p:nvSpPr>
        <p:spPr>
          <a:xfrm>
            <a:off x="7041040" y="5692121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Falsi positivi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7D642-2931-B513-96A6-59669A60C4B8}"/>
              </a:ext>
            </a:extLst>
          </p:cNvPr>
          <p:cNvSpPr/>
          <p:nvPr/>
        </p:nvSpPr>
        <p:spPr>
          <a:xfrm>
            <a:off x="1394588" y="5334414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0BE008-AC15-293B-EF5B-DC932B50DE75}"/>
              </a:ext>
            </a:extLst>
          </p:cNvPr>
          <p:cNvSpPr/>
          <p:nvPr/>
        </p:nvSpPr>
        <p:spPr>
          <a:xfrm>
            <a:off x="4255280" y="5334414"/>
            <a:ext cx="2785760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MALATTIA PRESENTE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4C4CFD-1102-B6CB-5186-41AE8BCA21C5}"/>
              </a:ext>
            </a:extLst>
          </p:cNvPr>
          <p:cNvSpPr/>
          <p:nvPr/>
        </p:nvSpPr>
        <p:spPr>
          <a:xfrm>
            <a:off x="7041040" y="5334414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MALATTIA ASSENTE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B9241-DBEC-D086-C7EA-0D40FFED54FC}"/>
              </a:ext>
            </a:extLst>
          </p:cNvPr>
          <p:cNvSpPr/>
          <p:nvPr/>
        </p:nvSpPr>
        <p:spPr>
          <a:xfrm>
            <a:off x="1394588" y="6049828"/>
            <a:ext cx="2860692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TEST NEGATIVO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5E2D2-66E4-7620-EB55-21D6120C5BCA}"/>
              </a:ext>
            </a:extLst>
          </p:cNvPr>
          <p:cNvSpPr/>
          <p:nvPr/>
        </p:nvSpPr>
        <p:spPr>
          <a:xfrm>
            <a:off x="4255280" y="6049828"/>
            <a:ext cx="2785760" cy="33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Falsi negativi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E5ACC-E675-CEDE-6480-A5AE22456460}"/>
              </a:ext>
            </a:extLst>
          </p:cNvPr>
          <p:cNvSpPr/>
          <p:nvPr/>
        </p:nvSpPr>
        <p:spPr>
          <a:xfrm>
            <a:off x="7041040" y="6049828"/>
            <a:ext cx="2860692" cy="33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VERI NEGATIVI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E75FC6-8F22-3466-660B-5F7C3728B4A3}"/>
              </a:ext>
            </a:extLst>
          </p:cNvPr>
          <p:cNvCxnSpPr/>
          <p:nvPr/>
        </p:nvCxnSpPr>
        <p:spPr>
          <a:xfrm>
            <a:off x="7887339" y="3887827"/>
            <a:ext cx="0" cy="1869317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3F3C9C-6F37-D659-681A-439D0C6A2F98}"/>
              </a:ext>
            </a:extLst>
          </p:cNvPr>
          <p:cNvCxnSpPr>
            <a:cxnSpLocks/>
          </p:cNvCxnSpPr>
          <p:nvPr/>
        </p:nvCxnSpPr>
        <p:spPr>
          <a:xfrm flipH="1">
            <a:off x="6395692" y="3913006"/>
            <a:ext cx="1245593" cy="223748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contenuto 2">
            <a:extLst>
              <a:ext uri="{FF2B5EF4-FFF2-40B4-BE49-F238E27FC236}">
                <a16:creationId xmlns:a16="http://schemas.microsoft.com/office/drawing/2014/main" id="{B23FB3B2-5171-4CBE-8519-137B2FA4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11" y="366185"/>
            <a:ext cx="11096977" cy="1586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altLang="it-IT" sz="2400" b="1" dirty="0">
                <a:solidFill>
                  <a:srgbClr val="00B05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La specificità diagnostica </a:t>
            </a:r>
            <a:r>
              <a:rPr lang="it-IT" altLang="it-IT" sz="2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è la misura della frequenza della negatività di un test in assenza della malattia considerata.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C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La sensibilità diagnostica </a:t>
            </a:r>
            <a:r>
              <a:rPr lang="it-IT" altLang="it-IT" sz="2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è la misura della frequenza della positività di un test in presenza della malattia considerata</a:t>
            </a:r>
          </a:p>
        </p:txBody>
      </p:sp>
      <p:pic>
        <p:nvPicPr>
          <p:cNvPr id="105475" name="Picture 5">
            <a:extLst>
              <a:ext uri="{FF2B5EF4-FFF2-40B4-BE49-F238E27FC236}">
                <a16:creationId xmlns:a16="http://schemas.microsoft.com/office/drawing/2014/main" id="{D76997F8-802B-4222-9F74-5C1D0046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45" y="2258948"/>
            <a:ext cx="8032397" cy="44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20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2784</Words>
  <Application>Microsoft Office PowerPoint</Application>
  <PresentationFormat>Widescreen</PresentationFormat>
  <Paragraphs>385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Calibri</vt:lpstr>
      <vt:lpstr>Calibri Light</vt:lpstr>
      <vt:lpstr>Google Sans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Miglionico</dc:creator>
  <cp:lastModifiedBy>Alberto Tommasini</cp:lastModifiedBy>
  <cp:revision>132</cp:revision>
  <dcterms:created xsi:type="dcterms:W3CDTF">2021-05-31T12:50:11Z</dcterms:created>
  <dcterms:modified xsi:type="dcterms:W3CDTF">2025-05-10T22:12:14Z</dcterms:modified>
</cp:coreProperties>
</file>