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497" r:id="rId2"/>
    <p:sldId id="498" r:id="rId3"/>
    <p:sldId id="499" r:id="rId4"/>
    <p:sldId id="500" r:id="rId5"/>
    <p:sldId id="501" r:id="rId6"/>
    <p:sldId id="502" r:id="rId7"/>
    <p:sldId id="503" r:id="rId8"/>
    <p:sldId id="504" r:id="rId9"/>
    <p:sldId id="505" r:id="rId10"/>
    <p:sldId id="506" r:id="rId11"/>
    <p:sldId id="507" r:id="rId12"/>
    <p:sldId id="508" r:id="rId13"/>
    <p:sldId id="509" r:id="rId14"/>
    <p:sldId id="510" r:id="rId15"/>
    <p:sldId id="511" r:id="rId16"/>
    <p:sldId id="512" r:id="rId17"/>
    <p:sldId id="513" r:id="rId18"/>
    <p:sldId id="519" r:id="rId19"/>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0" d="100"/>
          <a:sy n="100" d="100"/>
        </p:scale>
        <p:origin x="96"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6FC1C8D-257B-C926-4D31-E772EF3B5094}"/>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F4E25DC0-7DC9-C263-36A2-EC55048E8E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CF40AD21-B442-58F5-FEB1-45CA16359FA8}"/>
              </a:ext>
            </a:extLst>
          </p:cNvPr>
          <p:cNvSpPr>
            <a:spLocks noGrp="1"/>
          </p:cNvSpPr>
          <p:nvPr>
            <p:ph type="dt" sz="half" idx="10"/>
          </p:nvPr>
        </p:nvSpPr>
        <p:spPr/>
        <p:txBody>
          <a:bodyPr/>
          <a:lstStyle/>
          <a:p>
            <a:fld id="{BE8ADBE8-EE20-4BD6-B785-91B9D8CF0220}" type="datetimeFigureOut">
              <a:rPr lang="it-IT" smtClean="0"/>
              <a:t>13/05/2025</a:t>
            </a:fld>
            <a:endParaRPr lang="it-IT"/>
          </a:p>
        </p:txBody>
      </p:sp>
      <p:sp>
        <p:nvSpPr>
          <p:cNvPr id="5" name="Segnaposto piè di pagina 4">
            <a:extLst>
              <a:ext uri="{FF2B5EF4-FFF2-40B4-BE49-F238E27FC236}">
                <a16:creationId xmlns:a16="http://schemas.microsoft.com/office/drawing/2014/main" id="{97CC088E-CEF8-9F5D-74EF-5B5C5710D3C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737CCEDD-5DE4-BAD8-C270-EF6286601C30}"/>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30165558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618851D-5AA3-6879-FC77-75D5BF362A8C}"/>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AFFF678-13DB-5B7E-6887-F4FA22C60519}"/>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21A9EE2-ECC3-ED0D-344E-1ED105B0C0D3}"/>
              </a:ext>
            </a:extLst>
          </p:cNvPr>
          <p:cNvSpPr>
            <a:spLocks noGrp="1"/>
          </p:cNvSpPr>
          <p:nvPr>
            <p:ph type="dt" sz="half" idx="10"/>
          </p:nvPr>
        </p:nvSpPr>
        <p:spPr/>
        <p:txBody>
          <a:bodyPr/>
          <a:lstStyle/>
          <a:p>
            <a:fld id="{BE8ADBE8-EE20-4BD6-B785-91B9D8CF0220}" type="datetimeFigureOut">
              <a:rPr lang="it-IT" smtClean="0"/>
              <a:t>13/05/2025</a:t>
            </a:fld>
            <a:endParaRPr lang="it-IT"/>
          </a:p>
        </p:txBody>
      </p:sp>
      <p:sp>
        <p:nvSpPr>
          <p:cNvPr id="5" name="Segnaposto piè di pagina 4">
            <a:extLst>
              <a:ext uri="{FF2B5EF4-FFF2-40B4-BE49-F238E27FC236}">
                <a16:creationId xmlns:a16="http://schemas.microsoft.com/office/drawing/2014/main" id="{D2581E53-C147-5058-9D94-66C2C2EF55F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4F2ED39-F4AB-EEB0-91FC-18E213980D9A}"/>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30075954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748C6A14-9783-AB0C-35EF-3683EFF086A2}"/>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E8363211-5B94-BCE7-50B7-FC6F72ECEEC5}"/>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BB73289-E161-8B14-E973-D61A1151006D}"/>
              </a:ext>
            </a:extLst>
          </p:cNvPr>
          <p:cNvSpPr>
            <a:spLocks noGrp="1"/>
          </p:cNvSpPr>
          <p:nvPr>
            <p:ph type="dt" sz="half" idx="10"/>
          </p:nvPr>
        </p:nvSpPr>
        <p:spPr/>
        <p:txBody>
          <a:bodyPr/>
          <a:lstStyle/>
          <a:p>
            <a:fld id="{BE8ADBE8-EE20-4BD6-B785-91B9D8CF0220}" type="datetimeFigureOut">
              <a:rPr lang="it-IT" smtClean="0"/>
              <a:t>13/05/2025</a:t>
            </a:fld>
            <a:endParaRPr lang="it-IT"/>
          </a:p>
        </p:txBody>
      </p:sp>
      <p:sp>
        <p:nvSpPr>
          <p:cNvPr id="5" name="Segnaposto piè di pagina 4">
            <a:extLst>
              <a:ext uri="{FF2B5EF4-FFF2-40B4-BE49-F238E27FC236}">
                <a16:creationId xmlns:a16="http://schemas.microsoft.com/office/drawing/2014/main" id="{19E17C4B-FD89-3777-30D9-01087C3D65E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76319D0-A05F-EF33-CED7-AB38BBFF4D78}"/>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4932727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17F488A-EDD3-AAE9-0753-0BA2EDB034E4}"/>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BB21852-C789-59A4-DB1B-679B28DDC1A4}"/>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634EF466-F7B8-D6C0-12F5-2263AEDD62BF}"/>
              </a:ext>
            </a:extLst>
          </p:cNvPr>
          <p:cNvSpPr>
            <a:spLocks noGrp="1"/>
          </p:cNvSpPr>
          <p:nvPr>
            <p:ph type="dt" sz="half" idx="10"/>
          </p:nvPr>
        </p:nvSpPr>
        <p:spPr/>
        <p:txBody>
          <a:bodyPr/>
          <a:lstStyle/>
          <a:p>
            <a:fld id="{BE8ADBE8-EE20-4BD6-B785-91B9D8CF0220}" type="datetimeFigureOut">
              <a:rPr lang="it-IT" smtClean="0"/>
              <a:t>13/05/2025</a:t>
            </a:fld>
            <a:endParaRPr lang="it-IT"/>
          </a:p>
        </p:txBody>
      </p:sp>
      <p:sp>
        <p:nvSpPr>
          <p:cNvPr id="5" name="Segnaposto piè di pagina 4">
            <a:extLst>
              <a:ext uri="{FF2B5EF4-FFF2-40B4-BE49-F238E27FC236}">
                <a16:creationId xmlns:a16="http://schemas.microsoft.com/office/drawing/2014/main" id="{67980B75-2542-FA4F-F85F-2A6C3087031C}"/>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861E644-98DB-F1CA-DB2F-304318A8EBC5}"/>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4051029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8A95BC6-6A9E-98F5-B8D4-CA04AF2332DE}"/>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9E4F24A3-680A-DBA5-7842-FB468114008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4CE35A01-4D55-6950-8282-24DBDCDD5548}"/>
              </a:ext>
            </a:extLst>
          </p:cNvPr>
          <p:cNvSpPr>
            <a:spLocks noGrp="1"/>
          </p:cNvSpPr>
          <p:nvPr>
            <p:ph type="dt" sz="half" idx="10"/>
          </p:nvPr>
        </p:nvSpPr>
        <p:spPr/>
        <p:txBody>
          <a:bodyPr/>
          <a:lstStyle/>
          <a:p>
            <a:fld id="{BE8ADBE8-EE20-4BD6-B785-91B9D8CF0220}" type="datetimeFigureOut">
              <a:rPr lang="it-IT" smtClean="0"/>
              <a:t>13/05/2025</a:t>
            </a:fld>
            <a:endParaRPr lang="it-IT"/>
          </a:p>
        </p:txBody>
      </p:sp>
      <p:sp>
        <p:nvSpPr>
          <p:cNvPr id="5" name="Segnaposto piè di pagina 4">
            <a:extLst>
              <a:ext uri="{FF2B5EF4-FFF2-40B4-BE49-F238E27FC236}">
                <a16:creationId xmlns:a16="http://schemas.microsoft.com/office/drawing/2014/main" id="{ABAE9E5A-365F-4B72-6C76-4D3EF548AB9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062E67E-27AC-B291-B94F-9D04F4BFF12F}"/>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30504430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941C5DD-AAFB-C8DB-19E5-B18CDF63240B}"/>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C3B8D92B-2A18-E2CB-3458-9E3A355062E1}"/>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6AF0CF20-3109-40DF-A755-1ABDAA0B1E0C}"/>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93511A76-E62A-B9A4-4FD2-36953F685605}"/>
              </a:ext>
            </a:extLst>
          </p:cNvPr>
          <p:cNvSpPr>
            <a:spLocks noGrp="1"/>
          </p:cNvSpPr>
          <p:nvPr>
            <p:ph type="dt" sz="half" idx="10"/>
          </p:nvPr>
        </p:nvSpPr>
        <p:spPr/>
        <p:txBody>
          <a:bodyPr/>
          <a:lstStyle/>
          <a:p>
            <a:fld id="{BE8ADBE8-EE20-4BD6-B785-91B9D8CF0220}" type="datetimeFigureOut">
              <a:rPr lang="it-IT" smtClean="0"/>
              <a:t>13/05/2025</a:t>
            </a:fld>
            <a:endParaRPr lang="it-IT"/>
          </a:p>
        </p:txBody>
      </p:sp>
      <p:sp>
        <p:nvSpPr>
          <p:cNvPr id="6" name="Segnaposto piè di pagina 5">
            <a:extLst>
              <a:ext uri="{FF2B5EF4-FFF2-40B4-BE49-F238E27FC236}">
                <a16:creationId xmlns:a16="http://schemas.microsoft.com/office/drawing/2014/main" id="{FA83308B-E198-8975-CB83-7335382D76D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326A728C-B037-A069-3A0E-97C92224BD54}"/>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28790530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10D87C2-0E1F-BD53-CCB9-BD138FD624D6}"/>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214D2FC9-DFB0-7E62-F037-1E946D57B6A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1DDAEA0F-4F3A-1628-3412-41F4AD983E96}"/>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C710BD20-DFA1-410A-9EA2-9523A18E4BB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571B4435-7C62-260B-E41B-945A86754391}"/>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F18794A6-38A7-4295-EE0D-CB1660E0CE7A}"/>
              </a:ext>
            </a:extLst>
          </p:cNvPr>
          <p:cNvSpPr>
            <a:spLocks noGrp="1"/>
          </p:cNvSpPr>
          <p:nvPr>
            <p:ph type="dt" sz="half" idx="10"/>
          </p:nvPr>
        </p:nvSpPr>
        <p:spPr/>
        <p:txBody>
          <a:bodyPr/>
          <a:lstStyle/>
          <a:p>
            <a:fld id="{BE8ADBE8-EE20-4BD6-B785-91B9D8CF0220}" type="datetimeFigureOut">
              <a:rPr lang="it-IT" smtClean="0"/>
              <a:t>13/05/2025</a:t>
            </a:fld>
            <a:endParaRPr lang="it-IT"/>
          </a:p>
        </p:txBody>
      </p:sp>
      <p:sp>
        <p:nvSpPr>
          <p:cNvPr id="8" name="Segnaposto piè di pagina 7">
            <a:extLst>
              <a:ext uri="{FF2B5EF4-FFF2-40B4-BE49-F238E27FC236}">
                <a16:creationId xmlns:a16="http://schemas.microsoft.com/office/drawing/2014/main" id="{A79E216C-A78D-7879-0BFC-EC45E040059C}"/>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58167E0C-9999-C2F9-2A49-450767744CEA}"/>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183937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6A7D7C-2DBD-846D-B0E1-E12428D6E233}"/>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06EE4A3A-3B68-D15C-A450-E936D6E15982}"/>
              </a:ext>
            </a:extLst>
          </p:cNvPr>
          <p:cNvSpPr>
            <a:spLocks noGrp="1"/>
          </p:cNvSpPr>
          <p:nvPr>
            <p:ph type="dt" sz="half" idx="10"/>
          </p:nvPr>
        </p:nvSpPr>
        <p:spPr/>
        <p:txBody>
          <a:bodyPr/>
          <a:lstStyle/>
          <a:p>
            <a:fld id="{BE8ADBE8-EE20-4BD6-B785-91B9D8CF0220}" type="datetimeFigureOut">
              <a:rPr lang="it-IT" smtClean="0"/>
              <a:t>13/05/2025</a:t>
            </a:fld>
            <a:endParaRPr lang="it-IT"/>
          </a:p>
        </p:txBody>
      </p:sp>
      <p:sp>
        <p:nvSpPr>
          <p:cNvPr id="4" name="Segnaposto piè di pagina 3">
            <a:extLst>
              <a:ext uri="{FF2B5EF4-FFF2-40B4-BE49-F238E27FC236}">
                <a16:creationId xmlns:a16="http://schemas.microsoft.com/office/drawing/2014/main" id="{60F52437-A655-2B40-EDC5-C25321486AF1}"/>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8D279C3C-4FB1-B7A1-6562-FAB0860A6157}"/>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27515308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DDDB6365-22D4-D2F3-66C0-3DEE88BA1C1C}"/>
              </a:ext>
            </a:extLst>
          </p:cNvPr>
          <p:cNvSpPr>
            <a:spLocks noGrp="1"/>
          </p:cNvSpPr>
          <p:nvPr>
            <p:ph type="dt" sz="half" idx="10"/>
          </p:nvPr>
        </p:nvSpPr>
        <p:spPr/>
        <p:txBody>
          <a:bodyPr/>
          <a:lstStyle/>
          <a:p>
            <a:fld id="{BE8ADBE8-EE20-4BD6-B785-91B9D8CF0220}" type="datetimeFigureOut">
              <a:rPr lang="it-IT" smtClean="0"/>
              <a:t>13/05/2025</a:t>
            </a:fld>
            <a:endParaRPr lang="it-IT"/>
          </a:p>
        </p:txBody>
      </p:sp>
      <p:sp>
        <p:nvSpPr>
          <p:cNvPr id="3" name="Segnaposto piè di pagina 2">
            <a:extLst>
              <a:ext uri="{FF2B5EF4-FFF2-40B4-BE49-F238E27FC236}">
                <a16:creationId xmlns:a16="http://schemas.microsoft.com/office/drawing/2014/main" id="{CFFE36D6-F1A3-F668-902D-A20B102D0847}"/>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5452A596-8329-A366-FCE2-D544400F5461}"/>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19613750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3CF8F64-E96E-371F-DB90-A444005F5FD6}"/>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28F46DF-E4C9-7903-FE37-23716CD3E5B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CAA16B0E-F6E3-D0CD-7F5F-A96B99C9D0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DAF5DC4C-AAAE-60C4-3AFF-80188AEFC8D3}"/>
              </a:ext>
            </a:extLst>
          </p:cNvPr>
          <p:cNvSpPr>
            <a:spLocks noGrp="1"/>
          </p:cNvSpPr>
          <p:nvPr>
            <p:ph type="dt" sz="half" idx="10"/>
          </p:nvPr>
        </p:nvSpPr>
        <p:spPr/>
        <p:txBody>
          <a:bodyPr/>
          <a:lstStyle/>
          <a:p>
            <a:fld id="{BE8ADBE8-EE20-4BD6-B785-91B9D8CF0220}" type="datetimeFigureOut">
              <a:rPr lang="it-IT" smtClean="0"/>
              <a:t>13/05/2025</a:t>
            </a:fld>
            <a:endParaRPr lang="it-IT"/>
          </a:p>
        </p:txBody>
      </p:sp>
      <p:sp>
        <p:nvSpPr>
          <p:cNvPr id="6" name="Segnaposto piè di pagina 5">
            <a:extLst>
              <a:ext uri="{FF2B5EF4-FFF2-40B4-BE49-F238E27FC236}">
                <a16:creationId xmlns:a16="http://schemas.microsoft.com/office/drawing/2014/main" id="{A75C52CA-4296-3AE4-051D-87F5AF86BDA5}"/>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7CE521A7-49EB-2C4A-8843-BB17F4BFAFFF}"/>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23594631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C99608-F97F-14D8-19A0-4DE4D75F8D27}"/>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C7DCA0F4-EC79-0B9F-9977-FD806142E71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4C6E3B0A-F0E1-67E1-34CC-47D9F9CCCF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DE1D1291-97BC-6663-ECC4-2008C912DF64}"/>
              </a:ext>
            </a:extLst>
          </p:cNvPr>
          <p:cNvSpPr>
            <a:spLocks noGrp="1"/>
          </p:cNvSpPr>
          <p:nvPr>
            <p:ph type="dt" sz="half" idx="10"/>
          </p:nvPr>
        </p:nvSpPr>
        <p:spPr/>
        <p:txBody>
          <a:bodyPr/>
          <a:lstStyle/>
          <a:p>
            <a:fld id="{BE8ADBE8-EE20-4BD6-B785-91B9D8CF0220}" type="datetimeFigureOut">
              <a:rPr lang="it-IT" smtClean="0"/>
              <a:t>13/05/2025</a:t>
            </a:fld>
            <a:endParaRPr lang="it-IT"/>
          </a:p>
        </p:txBody>
      </p:sp>
      <p:sp>
        <p:nvSpPr>
          <p:cNvPr id="6" name="Segnaposto piè di pagina 5">
            <a:extLst>
              <a:ext uri="{FF2B5EF4-FFF2-40B4-BE49-F238E27FC236}">
                <a16:creationId xmlns:a16="http://schemas.microsoft.com/office/drawing/2014/main" id="{0F970FF3-684A-9F05-C719-3445C4269FC3}"/>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1517B07A-18CE-DCE2-B807-7E39C5D6209F}"/>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6420340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57C674AF-A3E5-14FE-EB6A-E0CFB9A4961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608127B1-E6C6-4FF9-6A4D-DCB94E85F74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E0CA332-7B57-F284-849E-D181E975D51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E8ADBE8-EE20-4BD6-B785-91B9D8CF0220}" type="datetimeFigureOut">
              <a:rPr lang="it-IT" smtClean="0"/>
              <a:t>13/05/2025</a:t>
            </a:fld>
            <a:endParaRPr lang="it-IT"/>
          </a:p>
        </p:txBody>
      </p:sp>
      <p:sp>
        <p:nvSpPr>
          <p:cNvPr id="5" name="Segnaposto piè di pagina 4">
            <a:extLst>
              <a:ext uri="{FF2B5EF4-FFF2-40B4-BE49-F238E27FC236}">
                <a16:creationId xmlns:a16="http://schemas.microsoft.com/office/drawing/2014/main" id="{E281C741-A174-DDF9-462F-377E592471B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it-IT"/>
          </a:p>
        </p:txBody>
      </p:sp>
      <p:sp>
        <p:nvSpPr>
          <p:cNvPr id="6" name="Segnaposto numero diapositiva 5">
            <a:extLst>
              <a:ext uri="{FF2B5EF4-FFF2-40B4-BE49-F238E27FC236}">
                <a16:creationId xmlns:a16="http://schemas.microsoft.com/office/drawing/2014/main" id="{C17BCF61-E086-A50E-0AD7-B03BF92EBF2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7323853-683D-417F-A65F-7E91AA7AD877}" type="slidenum">
              <a:rPr lang="it-IT" smtClean="0"/>
              <a:t>‹N›</a:t>
            </a:fld>
            <a:endParaRPr lang="it-IT"/>
          </a:p>
        </p:txBody>
      </p:sp>
    </p:spTree>
    <p:extLst>
      <p:ext uri="{BB962C8B-B14F-4D97-AF65-F5344CB8AC3E}">
        <p14:creationId xmlns:p14="http://schemas.microsoft.com/office/powerpoint/2010/main" val="36706408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8E09BFA-1AED-B608-35C6-CF83AB5BD365}"/>
              </a:ext>
            </a:extLst>
          </p:cNvPr>
          <p:cNvSpPr>
            <a:spLocks noGrp="1"/>
          </p:cNvSpPr>
          <p:nvPr>
            <p:ph type="title"/>
          </p:nvPr>
        </p:nvSpPr>
        <p:spPr/>
        <p:txBody>
          <a:bodyPr/>
          <a:lstStyle/>
          <a:p>
            <a:r>
              <a:rPr lang="it-IT" dirty="0"/>
              <a:t>Crisi economica e democrazie occidentali</a:t>
            </a:r>
          </a:p>
        </p:txBody>
      </p:sp>
      <p:sp>
        <p:nvSpPr>
          <p:cNvPr id="3" name="Segnaposto contenuto 2">
            <a:extLst>
              <a:ext uri="{FF2B5EF4-FFF2-40B4-BE49-F238E27FC236}">
                <a16:creationId xmlns:a16="http://schemas.microsoft.com/office/drawing/2014/main" id="{F54D1A4C-A5D5-BFDB-7E93-104D1A7A778C}"/>
              </a:ext>
            </a:extLst>
          </p:cNvPr>
          <p:cNvSpPr>
            <a:spLocks noGrp="1"/>
          </p:cNvSpPr>
          <p:nvPr>
            <p:ph idx="1"/>
          </p:nvPr>
        </p:nvSpPr>
        <p:spPr/>
        <p:txBody>
          <a:bodyPr>
            <a:normAutofit fontScale="92500" lnSpcReduction="10000"/>
          </a:bodyPr>
          <a:lstStyle/>
          <a:p>
            <a:pPr algn="just"/>
            <a:r>
              <a:rPr lang="it-IT" dirty="0"/>
              <a:t>Gli anni Venti negli USA sono caratterizzati da una grande crescita economica</a:t>
            </a:r>
          </a:p>
          <a:p>
            <a:pPr algn="just"/>
            <a:r>
              <a:rPr lang="it-IT" dirty="0"/>
              <a:t>Causa principale: espansione del mercato dei beni di consumo durevoli (automobili, elettrodomestici), sostenuta dal pagamento rateale e da prestiti bancari</a:t>
            </a:r>
          </a:p>
          <a:p>
            <a:pPr algn="just"/>
            <a:r>
              <a:rPr lang="it-IT" dirty="0"/>
              <a:t>Progressiva saturazione del mercato, che colpisce anche l’indotto</a:t>
            </a:r>
          </a:p>
          <a:p>
            <a:pPr algn="just"/>
            <a:r>
              <a:rPr lang="it-IT" dirty="0"/>
              <a:t>Divaricazione fra saturazione del mercato e euforia del mercato borsistico</a:t>
            </a:r>
          </a:p>
          <a:p>
            <a:pPr algn="just"/>
            <a:r>
              <a:rPr lang="it-IT" dirty="0"/>
              <a:t>A fine ottobre del 1929 la «bolla speculativa» esplode e inizia un trend accelerato di vendite azionarie che porta ad un crollo del valore delle azioni stesse (29 ottobre 1929, «martedì nero» di Wall Street)</a:t>
            </a:r>
          </a:p>
        </p:txBody>
      </p:sp>
    </p:spTree>
    <p:extLst>
      <p:ext uri="{BB962C8B-B14F-4D97-AF65-F5344CB8AC3E}">
        <p14:creationId xmlns:p14="http://schemas.microsoft.com/office/powerpoint/2010/main" val="5499389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F99CE895-A627-0662-2A9D-C16B4285E31C}"/>
              </a:ext>
            </a:extLst>
          </p:cNvPr>
          <p:cNvSpPr>
            <a:spLocks noGrp="1"/>
          </p:cNvSpPr>
          <p:nvPr>
            <p:ph idx="1"/>
          </p:nvPr>
        </p:nvSpPr>
        <p:spPr>
          <a:xfrm>
            <a:off x="838200" y="706170"/>
            <a:ext cx="10515600" cy="5470793"/>
          </a:xfrm>
        </p:spPr>
        <p:txBody>
          <a:bodyPr>
            <a:normAutofit lnSpcReduction="10000"/>
          </a:bodyPr>
          <a:lstStyle/>
          <a:p>
            <a:pPr algn="just"/>
            <a:r>
              <a:rPr lang="it-IT" dirty="0"/>
              <a:t>I sindacati sono sciolti e i loro membri obbligati a confluire nel sindacato unico nazista (Deutsche </a:t>
            </a:r>
            <a:r>
              <a:rPr lang="it-IT" dirty="0" err="1"/>
              <a:t>Arbeitsfront</a:t>
            </a:r>
            <a:r>
              <a:rPr lang="it-IT" dirty="0"/>
              <a:t>, Fronte tedesco del lavoro, Daf)</a:t>
            </a:r>
          </a:p>
          <a:p>
            <a:pPr algn="just"/>
            <a:r>
              <a:rPr lang="it-IT" dirty="0"/>
              <a:t>Nel luglio del 1933 la </a:t>
            </a:r>
            <a:r>
              <a:rPr lang="it-IT" dirty="0" err="1"/>
              <a:t>Nsdap</a:t>
            </a:r>
            <a:r>
              <a:rPr lang="it-IT" dirty="0"/>
              <a:t> è l’unico partito legale</a:t>
            </a:r>
          </a:p>
          <a:p>
            <a:pPr algn="just"/>
            <a:r>
              <a:rPr lang="it-IT" dirty="0"/>
              <a:t>Un plebiscito tenutosi nel novembre del 1933 assegna il 92% dei voti favorevoli alla politica del Partito nazista</a:t>
            </a:r>
          </a:p>
          <a:p>
            <a:pPr algn="just"/>
            <a:r>
              <a:rPr lang="it-IT" dirty="0"/>
              <a:t>Viene smantellato il sistema federale tedesco e si introduce invece un forte accentramento amministrativo e politico</a:t>
            </a:r>
          </a:p>
          <a:p>
            <a:pPr algn="just"/>
            <a:r>
              <a:rPr lang="it-IT" dirty="0"/>
              <a:t>Alla morte del presidente von Hindenburg (2 agosto 1934) Hitler cumula la carica di presidente e quella di capo del governo </a:t>
            </a:r>
          </a:p>
          <a:p>
            <a:pPr algn="just"/>
            <a:r>
              <a:rPr lang="it-IT" dirty="0"/>
              <a:t>Hitler ordina alle SS (</a:t>
            </a:r>
            <a:r>
              <a:rPr lang="it-IT" dirty="0" err="1"/>
              <a:t>Shutzstaffeln</a:t>
            </a:r>
            <a:r>
              <a:rPr lang="it-IT" dirty="0"/>
              <a:t>, squadre di protezione) di eliminare le SA e i loro capi a partire da Ernst </a:t>
            </a:r>
            <a:r>
              <a:rPr lang="it-IT" dirty="0" err="1"/>
              <a:t>Röhm</a:t>
            </a:r>
            <a:r>
              <a:rPr lang="it-IT" dirty="0"/>
              <a:t> («notte dei lunghi coltelli», 30 giugno - 2 luglio 1934)</a:t>
            </a:r>
          </a:p>
        </p:txBody>
      </p:sp>
    </p:spTree>
    <p:extLst>
      <p:ext uri="{BB962C8B-B14F-4D97-AF65-F5344CB8AC3E}">
        <p14:creationId xmlns:p14="http://schemas.microsoft.com/office/powerpoint/2010/main" val="24954200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06D6F84-3B29-0FC5-7E0E-67B0BF7BAF09}"/>
              </a:ext>
            </a:extLst>
          </p:cNvPr>
          <p:cNvSpPr>
            <a:spLocks noGrp="1"/>
          </p:cNvSpPr>
          <p:nvPr>
            <p:ph idx="1"/>
          </p:nvPr>
        </p:nvSpPr>
        <p:spPr>
          <a:xfrm>
            <a:off x="838200" y="733331"/>
            <a:ext cx="10515600" cy="5443632"/>
          </a:xfrm>
        </p:spPr>
        <p:txBody>
          <a:bodyPr/>
          <a:lstStyle/>
          <a:p>
            <a:pPr algn="just"/>
            <a:r>
              <a:rPr lang="it-IT" dirty="0"/>
              <a:t>Subordinazione delle SA alle SS, guidate da Heinrich Himmler, che controllano a loro volta la Gestapo (polizia segreta di stato) e il </a:t>
            </a:r>
            <a:r>
              <a:rPr lang="it-IT" dirty="0" err="1"/>
              <a:t>Sicherheitsdienst</a:t>
            </a:r>
            <a:r>
              <a:rPr lang="it-IT" dirty="0"/>
              <a:t> (servizio segreto)</a:t>
            </a:r>
          </a:p>
          <a:p>
            <a:pPr algn="just"/>
            <a:r>
              <a:rPr lang="it-IT" dirty="0"/>
              <a:t>Alle SS sono anche affidati i campi di concentramento e i corpi militari che affiancano la Wehrmacht (esercito tedesco), le </a:t>
            </a:r>
            <a:r>
              <a:rPr lang="it-IT" dirty="0" err="1"/>
              <a:t>Waffen</a:t>
            </a:r>
            <a:r>
              <a:rPr lang="it-IT" dirty="0"/>
              <a:t>-SS</a:t>
            </a:r>
          </a:p>
          <a:p>
            <a:pPr algn="just"/>
            <a:r>
              <a:rPr lang="it-IT" dirty="0"/>
              <a:t>Sviluppo dell’esercito</a:t>
            </a:r>
          </a:p>
          <a:p>
            <a:pPr algn="just"/>
            <a:r>
              <a:rPr lang="it-IT" dirty="0"/>
              <a:t>Controllo totalitario della società fin dalla giovinezza: costituzione della Hitler </a:t>
            </a:r>
            <a:r>
              <a:rPr lang="it-IT" dirty="0" err="1"/>
              <a:t>Jugend</a:t>
            </a:r>
            <a:r>
              <a:rPr lang="it-IT" dirty="0"/>
              <a:t> (gioventù hitleriana)</a:t>
            </a:r>
          </a:p>
          <a:p>
            <a:pPr algn="just"/>
            <a:r>
              <a:rPr lang="it-IT" dirty="0"/>
              <a:t>I lavoratori sono inquadrati nel Deutsche </a:t>
            </a:r>
            <a:r>
              <a:rPr lang="it-IT" dirty="0" err="1"/>
              <a:t>Arbeitsfront</a:t>
            </a:r>
            <a:r>
              <a:rPr lang="it-IT" dirty="0"/>
              <a:t> (Daf), che organizza anche attività ricreative di dopolavoro</a:t>
            </a:r>
          </a:p>
          <a:p>
            <a:endParaRPr lang="it-IT" dirty="0"/>
          </a:p>
        </p:txBody>
      </p:sp>
    </p:spTree>
    <p:extLst>
      <p:ext uri="{BB962C8B-B14F-4D97-AF65-F5344CB8AC3E}">
        <p14:creationId xmlns:p14="http://schemas.microsoft.com/office/powerpoint/2010/main" val="30192055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3E3C72CF-8C40-D8A0-8E88-94B7127676FB}"/>
              </a:ext>
            </a:extLst>
          </p:cNvPr>
          <p:cNvSpPr>
            <a:spLocks noGrp="1"/>
          </p:cNvSpPr>
          <p:nvPr>
            <p:ph idx="1"/>
          </p:nvPr>
        </p:nvSpPr>
        <p:spPr>
          <a:xfrm>
            <a:off x="838200" y="742384"/>
            <a:ext cx="10515600" cy="5434579"/>
          </a:xfrm>
        </p:spPr>
        <p:txBody>
          <a:bodyPr>
            <a:normAutofit lnSpcReduction="10000"/>
          </a:bodyPr>
          <a:lstStyle/>
          <a:p>
            <a:pPr algn="just"/>
            <a:r>
              <a:rPr lang="it-IT" dirty="0"/>
              <a:t>La Chiesa luterana appoggia il regime nazista, la Chiesa cattolica firma un concordato con il governo tedesco (1933) ma i rapporti fra regime nazista e cattolici restano difficili: nel 1937 papa Pio XI pubblica l’enciclica «</a:t>
            </a:r>
            <a:r>
              <a:rPr lang="it-IT" dirty="0" err="1"/>
              <a:t>Mit</a:t>
            </a:r>
            <a:r>
              <a:rPr lang="it-IT" dirty="0"/>
              <a:t> </a:t>
            </a:r>
            <a:r>
              <a:rPr lang="it-IT" dirty="0" err="1"/>
              <a:t>brennender</a:t>
            </a:r>
            <a:r>
              <a:rPr lang="it-IT" dirty="0"/>
              <a:t> Sorge» (con grande ansia) dove condanna il paganesimo razzista del nazismo</a:t>
            </a:r>
          </a:p>
          <a:p>
            <a:pPr algn="just"/>
            <a:r>
              <a:rPr lang="it-IT" dirty="0"/>
              <a:t>Politica economica centrata su interventismo statale: grande piano di lavori pubblici per riassorbire la disoccupazione e drastico aumento delle spese militari</a:t>
            </a:r>
          </a:p>
          <a:p>
            <a:pPr algn="just"/>
            <a:r>
              <a:rPr lang="it-IT" dirty="0"/>
              <a:t>Sospensione del pagamento delle riparazioni di guerra</a:t>
            </a:r>
          </a:p>
          <a:p>
            <a:pPr algn="just"/>
            <a:r>
              <a:rPr lang="it-IT" dirty="0"/>
              <a:t>Successo di questa politica: piena occupazione, produzione in crescita, aumento dei salari</a:t>
            </a:r>
          </a:p>
          <a:p>
            <a:pPr algn="just"/>
            <a:r>
              <a:rPr lang="it-IT" dirty="0"/>
              <a:t>Obiettivo: preparazione alla guerra e all’occupazione di nuovi territori da assoggettare e sfruttare economicamente </a:t>
            </a:r>
          </a:p>
        </p:txBody>
      </p:sp>
    </p:spTree>
    <p:extLst>
      <p:ext uri="{BB962C8B-B14F-4D97-AF65-F5344CB8AC3E}">
        <p14:creationId xmlns:p14="http://schemas.microsoft.com/office/powerpoint/2010/main" val="31748809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F83B2ED-9AC4-5ED6-8E4C-69F625F3D1D9}"/>
              </a:ext>
            </a:extLst>
          </p:cNvPr>
          <p:cNvSpPr>
            <a:spLocks noGrp="1"/>
          </p:cNvSpPr>
          <p:nvPr>
            <p:ph idx="1"/>
          </p:nvPr>
        </p:nvSpPr>
        <p:spPr>
          <a:xfrm>
            <a:off x="838200" y="660903"/>
            <a:ext cx="10515600" cy="5516060"/>
          </a:xfrm>
        </p:spPr>
        <p:txBody>
          <a:bodyPr/>
          <a:lstStyle/>
          <a:p>
            <a:pPr algn="just"/>
            <a:r>
              <a:rPr lang="it-IT" dirty="0"/>
              <a:t>La Germania porta avanti una serie di violazioni dei trattati di pace (occupazione militare della Renania nel 1936, ampliamento dell’esercito sopra i 100.000 effettivi), essendo già uscita dalla Società delle Nazioni nell’ottobre 1933</a:t>
            </a:r>
          </a:p>
          <a:p>
            <a:pPr algn="just"/>
            <a:r>
              <a:rPr lang="it-IT" dirty="0"/>
              <a:t>Incentivi economici per le famiglie tedesche «ariane» numerose con aumento della popolazione e repressione dell’omosessualità</a:t>
            </a:r>
          </a:p>
          <a:p>
            <a:pPr algn="just"/>
            <a:r>
              <a:rPr lang="it-IT" dirty="0"/>
              <a:t>Provvedimenti antinatalisti nei confronti di alcune categorie della popolazione, come malati di mente, disabili e individui ritenuti socialmente pericolosi, allo scopo di difendere l’integrità della </a:t>
            </a:r>
            <a:r>
              <a:rPr lang="it-IT" dirty="0" err="1"/>
              <a:t>Volksgemeinschaft</a:t>
            </a:r>
            <a:r>
              <a:rPr lang="it-IT" dirty="0"/>
              <a:t> (comunità di popolo), tramite sterilizzazioni obbligatorie</a:t>
            </a:r>
          </a:p>
          <a:p>
            <a:pPr algn="just"/>
            <a:r>
              <a:rPr lang="it-IT" dirty="0"/>
              <a:t>Fra il 1939 e il 1941 «programma di eutanasia»: uccisione di 200.000 persone malate o anziane</a:t>
            </a:r>
          </a:p>
          <a:p>
            <a:endParaRPr lang="it-IT" dirty="0"/>
          </a:p>
          <a:p>
            <a:endParaRPr lang="it-IT" dirty="0"/>
          </a:p>
        </p:txBody>
      </p:sp>
    </p:spTree>
    <p:extLst>
      <p:ext uri="{BB962C8B-B14F-4D97-AF65-F5344CB8AC3E}">
        <p14:creationId xmlns:p14="http://schemas.microsoft.com/office/powerpoint/2010/main" val="42812995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86F6FC71-32AB-14C2-45C5-72EF9AF84EB2}"/>
              </a:ext>
            </a:extLst>
          </p:cNvPr>
          <p:cNvSpPr>
            <a:spLocks noGrp="1"/>
          </p:cNvSpPr>
          <p:nvPr>
            <p:ph idx="1"/>
          </p:nvPr>
        </p:nvSpPr>
        <p:spPr>
          <a:xfrm>
            <a:off x="838200" y="715224"/>
            <a:ext cx="10515600" cy="5461739"/>
          </a:xfrm>
        </p:spPr>
        <p:txBody>
          <a:bodyPr/>
          <a:lstStyle/>
          <a:p>
            <a:pPr algn="just"/>
            <a:r>
              <a:rPr lang="it-IT" dirty="0"/>
              <a:t>Fin dal 1933 gli ebrei sono esclusi dalla politica e dalle professioni, poi con le leggi di Norimberga (1935) gli ebrei sono esclusi dalla piena cittadinanza e vengono vietati matrimoni misti fra «ariani» ed ebrei</a:t>
            </a:r>
          </a:p>
          <a:p>
            <a:pPr algn="just"/>
            <a:r>
              <a:rPr lang="it-IT" dirty="0"/>
              <a:t>«Notte dei cristalli» (9-10 novembre 1938), pogrom antiebraico ed esclusione definitiva degli ebrei dalla comunità nazionale</a:t>
            </a:r>
          </a:p>
          <a:p>
            <a:pPr algn="just"/>
            <a:r>
              <a:rPr lang="it-IT" dirty="0"/>
              <a:t>La propaganda nazista, diretta da Joseph Goebbels, organizza grandi adunate di massa e trasmissioni radiofoniche o cinematografiche con l’obiettivo di irregimentare la società in modo totalitario</a:t>
            </a:r>
          </a:p>
          <a:p>
            <a:pPr algn="just"/>
            <a:r>
              <a:rPr lang="it-IT" dirty="0"/>
              <a:t>Politica sociale del nazismo, ad esempio diretta al sostegno dei servizi per i bambini e per le madri, in particolari quelle povere</a:t>
            </a:r>
          </a:p>
        </p:txBody>
      </p:sp>
    </p:spTree>
    <p:extLst>
      <p:ext uri="{BB962C8B-B14F-4D97-AF65-F5344CB8AC3E}">
        <p14:creationId xmlns:p14="http://schemas.microsoft.com/office/powerpoint/2010/main" val="15445823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9D435BAE-6ADF-5ACB-4D06-BAA006F13BA6}"/>
              </a:ext>
            </a:extLst>
          </p:cNvPr>
          <p:cNvSpPr>
            <a:spLocks noGrp="1"/>
          </p:cNvSpPr>
          <p:nvPr>
            <p:ph idx="1"/>
          </p:nvPr>
        </p:nvSpPr>
        <p:spPr>
          <a:xfrm>
            <a:off x="838200" y="688063"/>
            <a:ext cx="10515600" cy="5488900"/>
          </a:xfrm>
        </p:spPr>
        <p:txBody>
          <a:bodyPr>
            <a:normAutofit lnSpcReduction="10000"/>
          </a:bodyPr>
          <a:lstStyle/>
          <a:p>
            <a:pPr algn="just"/>
            <a:r>
              <a:rPr lang="it-IT" dirty="0"/>
              <a:t>La crisi economica colpisce l’Italia in misura minore, ma porta comunque ad una contrazione delle esportazioni e a un aumento della disoccupazione</a:t>
            </a:r>
          </a:p>
          <a:p>
            <a:pPr algn="just"/>
            <a:r>
              <a:rPr lang="it-IT" dirty="0"/>
              <a:t>Il regime fascista risponde alla crisi, analogamente ad altri paesi, con un piano di lavori pubblici, fra cui i lavori di bonifica</a:t>
            </a:r>
          </a:p>
          <a:p>
            <a:pPr algn="just"/>
            <a:r>
              <a:rPr lang="it-IT" dirty="0"/>
              <a:t>Inoltre, costruzione di nuovi edifici pubblici in stile razionalista</a:t>
            </a:r>
          </a:p>
          <a:p>
            <a:pPr algn="just"/>
            <a:r>
              <a:rPr lang="it-IT" dirty="0"/>
              <a:t>Fondazione </a:t>
            </a:r>
            <a:r>
              <a:rPr lang="it-IT" dirty="0" err="1"/>
              <a:t>dell’Imi</a:t>
            </a:r>
            <a:r>
              <a:rPr lang="it-IT" dirty="0"/>
              <a:t> (Istituto mobiliare italiano) nel 1931 e dell’Iri (Istituto per la ricostruzione industriale) nel 1933, con l’obiettivo di finanziare le grandi industrie e di acquisire azioni di industrie in difficoltà</a:t>
            </a:r>
          </a:p>
          <a:p>
            <a:pPr algn="just"/>
            <a:r>
              <a:rPr lang="it-IT" dirty="0"/>
              <a:t>Inizialmente l’Iri doveva servire provvisoriamente ad aiutare le aziende in difficoltà, ma si trasforma rapidamente in un gestore pubblico di banche e di industrie strategiche, in particolare nel settore siderurgico</a:t>
            </a:r>
          </a:p>
        </p:txBody>
      </p:sp>
    </p:spTree>
    <p:extLst>
      <p:ext uri="{BB962C8B-B14F-4D97-AF65-F5344CB8AC3E}">
        <p14:creationId xmlns:p14="http://schemas.microsoft.com/office/powerpoint/2010/main" val="12407355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A9D22A1-5F49-DB97-511E-6DDFE155A7A2}"/>
              </a:ext>
            </a:extLst>
          </p:cNvPr>
          <p:cNvSpPr>
            <a:spLocks noGrp="1"/>
          </p:cNvSpPr>
          <p:nvPr>
            <p:ph idx="1"/>
          </p:nvPr>
        </p:nvSpPr>
        <p:spPr>
          <a:xfrm>
            <a:off x="838200" y="742384"/>
            <a:ext cx="10515600" cy="5434579"/>
          </a:xfrm>
        </p:spPr>
        <p:txBody>
          <a:bodyPr>
            <a:normAutofit lnSpcReduction="10000"/>
          </a:bodyPr>
          <a:lstStyle/>
          <a:p>
            <a:pPr algn="just"/>
            <a:r>
              <a:rPr lang="it-IT" dirty="0"/>
              <a:t>Grazie a queste misure l’economia italiana riesce a risollevarsi, ma i salari operai aumentano comunque meno dei profitti delle imprese e degli stipendi della classe media e non riescono a compensare l’aumento dei prezzi</a:t>
            </a:r>
          </a:p>
          <a:p>
            <a:pPr algn="just"/>
            <a:r>
              <a:rPr lang="it-IT" dirty="0"/>
              <a:t>Inoltre il reddito pro capite degli italiani resta molto più basso di quello delle altre potenze europee e degli Stati Uniti</a:t>
            </a:r>
          </a:p>
          <a:p>
            <a:pPr algn="just"/>
            <a:r>
              <a:rPr lang="it-IT" dirty="0"/>
              <a:t>Negli anni Trenta il regime cerca di attuare i principi corporativi che aveva già stabilito nella Carta del lavoro del 1927: vengono create delle corporazioni statali di cui fanno parte rappresentanti degli imprenditori e dei sindacati fascisti</a:t>
            </a:r>
          </a:p>
          <a:p>
            <a:pPr algn="just"/>
            <a:r>
              <a:rPr lang="it-IT" dirty="0"/>
              <a:t>Nel 1939 la Camera dei deputati è sostituita dalla Camera dei fasci e delle corporazioni, formata da rappresentanti delle corporazioni e dal Gran consiglio del fascismo</a:t>
            </a:r>
          </a:p>
          <a:p>
            <a:endParaRPr lang="it-IT" dirty="0"/>
          </a:p>
        </p:txBody>
      </p:sp>
    </p:spTree>
    <p:extLst>
      <p:ext uri="{BB962C8B-B14F-4D97-AF65-F5344CB8AC3E}">
        <p14:creationId xmlns:p14="http://schemas.microsoft.com/office/powerpoint/2010/main" val="33528722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9FEE128E-982C-AB39-B91D-9F152C41BD65}"/>
              </a:ext>
            </a:extLst>
          </p:cNvPr>
          <p:cNvSpPr>
            <a:spLocks noGrp="1"/>
          </p:cNvSpPr>
          <p:nvPr>
            <p:ph idx="1"/>
          </p:nvPr>
        </p:nvSpPr>
        <p:spPr>
          <a:xfrm>
            <a:off x="838200" y="660903"/>
            <a:ext cx="10515600" cy="5516060"/>
          </a:xfrm>
        </p:spPr>
        <p:txBody>
          <a:bodyPr>
            <a:normAutofit lnSpcReduction="10000"/>
          </a:bodyPr>
          <a:lstStyle/>
          <a:p>
            <a:pPr algn="just"/>
            <a:r>
              <a:rPr lang="it-IT" dirty="0"/>
              <a:t>Politica </a:t>
            </a:r>
            <a:r>
              <a:rPr lang="it-IT" dirty="0" err="1"/>
              <a:t>pronatalista</a:t>
            </a:r>
            <a:r>
              <a:rPr lang="it-IT" dirty="0"/>
              <a:t> del regime fascista, con incentivi economici alle famiglie numerose, anche nella prospettiva di fare dell’Italia una grande potenza militare</a:t>
            </a:r>
          </a:p>
          <a:p>
            <a:pPr algn="just"/>
            <a:r>
              <a:rPr lang="it-IT" dirty="0"/>
              <a:t>La legislazione fascista punta a scoraggiare l’impiego femminile e a relegare le donne nell’ambito domestico</a:t>
            </a:r>
          </a:p>
          <a:p>
            <a:pPr algn="just"/>
            <a:r>
              <a:rPr lang="it-IT" dirty="0"/>
              <a:t>Fondazione dell’Opera nazionale per la protezione della maternità e dell’infanzia (Onmi) nel 1925 per assistere le madri bisognose</a:t>
            </a:r>
          </a:p>
          <a:p>
            <a:pPr algn="just"/>
            <a:r>
              <a:rPr lang="it-IT" dirty="0"/>
              <a:t>Nell’ottobre 1935 l’Italia attacca l’Etiopia, conducendo la guerra senza rispettare le convenzioni internazionali, colpendo in modo indiscriminato la popolazione civile</a:t>
            </a:r>
          </a:p>
          <a:p>
            <a:pPr algn="just"/>
            <a:r>
              <a:rPr lang="it-IT" dirty="0"/>
              <a:t>Nel maggio 1936 l’Etiopia sconfitta è unificata con l’Eritrea e la Somalia italiana: nascita dell’Africa orientale italiana (</a:t>
            </a:r>
            <a:r>
              <a:rPr lang="it-IT" dirty="0" err="1"/>
              <a:t>Aoi</a:t>
            </a:r>
            <a:r>
              <a:rPr lang="it-IT" dirty="0"/>
              <a:t>) e proclamazione dell’Impero italiano</a:t>
            </a:r>
          </a:p>
        </p:txBody>
      </p:sp>
    </p:spTree>
    <p:extLst>
      <p:ext uri="{BB962C8B-B14F-4D97-AF65-F5344CB8AC3E}">
        <p14:creationId xmlns:p14="http://schemas.microsoft.com/office/powerpoint/2010/main" val="40343610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BA912A3-92DE-52FC-A1F5-4AFD0722963D}"/>
              </a:ext>
            </a:extLst>
          </p:cNvPr>
          <p:cNvSpPr>
            <a:spLocks noGrp="1"/>
          </p:cNvSpPr>
          <p:nvPr>
            <p:ph type="title"/>
          </p:nvPr>
        </p:nvSpPr>
        <p:spPr>
          <a:xfrm>
            <a:off x="838200" y="365125"/>
            <a:ext cx="10515600" cy="585489"/>
          </a:xfrm>
        </p:spPr>
        <p:txBody>
          <a:bodyPr>
            <a:normAutofit/>
          </a:bodyPr>
          <a:lstStyle/>
          <a:p>
            <a:pPr algn="ctr"/>
            <a:r>
              <a:rPr lang="it-IT" sz="2400" dirty="0"/>
              <a:t>Africa orientale italiana</a:t>
            </a:r>
          </a:p>
        </p:txBody>
      </p:sp>
      <p:pic>
        <p:nvPicPr>
          <p:cNvPr id="1026" name="Picture 2" descr="Africa orientale italiana - Enciclopedia - Treccani">
            <a:extLst>
              <a:ext uri="{FF2B5EF4-FFF2-40B4-BE49-F238E27FC236}">
                <a16:creationId xmlns:a16="http://schemas.microsoft.com/office/drawing/2014/main" id="{F19DD432-BCFB-61AF-7E39-53A04861D42E}"/>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203418" y="950614"/>
            <a:ext cx="5785164" cy="52263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338585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76C57DB-645C-E0A6-FBA7-35B8EBB9DA88}"/>
              </a:ext>
            </a:extLst>
          </p:cNvPr>
          <p:cNvSpPr>
            <a:spLocks noGrp="1"/>
          </p:cNvSpPr>
          <p:nvPr>
            <p:ph idx="1"/>
          </p:nvPr>
        </p:nvSpPr>
        <p:spPr>
          <a:xfrm>
            <a:off x="838200" y="688063"/>
            <a:ext cx="10515600" cy="5488900"/>
          </a:xfrm>
        </p:spPr>
        <p:txBody>
          <a:bodyPr/>
          <a:lstStyle/>
          <a:p>
            <a:pPr algn="just"/>
            <a:r>
              <a:rPr lang="it-IT" dirty="0"/>
              <a:t>Fallimenti bancari e impossibilità di concedere quindi ulteriori prestiti alle imprese, che chiudono o rallentano la produzione</a:t>
            </a:r>
          </a:p>
          <a:p>
            <a:pPr algn="just"/>
            <a:r>
              <a:rPr lang="it-IT" dirty="0"/>
              <a:t>Licenziamenti in massa, con ulteriore crollo della capacità di acquisto dei consumatori</a:t>
            </a:r>
          </a:p>
          <a:p>
            <a:pPr algn="just"/>
            <a:r>
              <a:rPr lang="it-IT" dirty="0"/>
              <a:t>Anche i piccoli proprietari terrieri sono in grande difficoltà per la caduta dei prezzi agricoli conseguente alla flessione della domanda</a:t>
            </a:r>
          </a:p>
          <a:p>
            <a:pPr algn="just"/>
            <a:r>
              <a:rPr lang="it-IT" dirty="0"/>
              <a:t>Ha quindi luogo la «grande depressione « (1929-32)</a:t>
            </a:r>
          </a:p>
          <a:p>
            <a:pPr algn="just"/>
            <a:r>
              <a:rPr lang="it-IT" dirty="0"/>
              <a:t>La crisi economica colpisce poi anche l’Europa, legata agli Stati Uniti in particolare attraverso i processi di finanziamento circolare conseguenti al Piano </a:t>
            </a:r>
            <a:r>
              <a:rPr lang="it-IT" dirty="0" err="1"/>
              <a:t>Dawes</a:t>
            </a:r>
            <a:r>
              <a:rPr lang="it-IT" dirty="0"/>
              <a:t> del 1924 per il sostegno all’economia tedesca</a:t>
            </a:r>
          </a:p>
        </p:txBody>
      </p:sp>
    </p:spTree>
    <p:extLst>
      <p:ext uri="{BB962C8B-B14F-4D97-AF65-F5344CB8AC3E}">
        <p14:creationId xmlns:p14="http://schemas.microsoft.com/office/powerpoint/2010/main" val="4213339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2AFF0F7F-53A8-DD9A-2D44-3D232F3DAADE}"/>
              </a:ext>
            </a:extLst>
          </p:cNvPr>
          <p:cNvSpPr>
            <a:spLocks noGrp="1"/>
          </p:cNvSpPr>
          <p:nvPr>
            <p:ph idx="1"/>
          </p:nvPr>
        </p:nvSpPr>
        <p:spPr>
          <a:xfrm>
            <a:off x="838200" y="588475"/>
            <a:ext cx="10515600" cy="5588488"/>
          </a:xfrm>
        </p:spPr>
        <p:txBody>
          <a:bodyPr>
            <a:normAutofit fontScale="92500" lnSpcReduction="10000"/>
          </a:bodyPr>
          <a:lstStyle/>
          <a:p>
            <a:pPr algn="just"/>
            <a:r>
              <a:rPr lang="it-IT" dirty="0"/>
              <a:t>Per cercare si tutelare i mercati interni, tutti i paesi alzano le tariffe doganali con una conseguente diminuzione del commercio internazionale</a:t>
            </a:r>
          </a:p>
          <a:p>
            <a:pPr algn="just"/>
            <a:r>
              <a:rPr lang="it-IT" dirty="0"/>
              <a:t>Herbert Clark Hoover, presidente repubblicano, non riesce a fronteggiare la crisi, limitandosi a concedere prestiti federali a banche e imprese, ma mantenendo ferma la linea della fiducia nel mercato e nel liberismo economico</a:t>
            </a:r>
          </a:p>
          <a:p>
            <a:pPr algn="just"/>
            <a:r>
              <a:rPr lang="it-IT" dirty="0"/>
              <a:t>Nel 1932 è eletto nuovo presidente il democratico Franklin Delano Roosevelt con la proposta di un «New Deal», che prevede un intervento statale nell’economia</a:t>
            </a:r>
          </a:p>
          <a:p>
            <a:pPr algn="just"/>
            <a:r>
              <a:rPr lang="it-IT" dirty="0"/>
              <a:t>Le misure del «New Deal» prevedono: maggiore controllo sulle banche e sulla borsa di Wall Street, programmi federali di sostegno economico alla popolazione, ampio programma di lavori pubblici per ridurre la disoccupazione, attribuzione ai sindacati di un ruolo istituzionale nella rappresentanza degli interessi dei lavoratori, creazione di un sistema di previdenza e assistenza per i lavoratori</a:t>
            </a:r>
          </a:p>
        </p:txBody>
      </p:sp>
    </p:spTree>
    <p:extLst>
      <p:ext uri="{BB962C8B-B14F-4D97-AF65-F5344CB8AC3E}">
        <p14:creationId xmlns:p14="http://schemas.microsoft.com/office/powerpoint/2010/main" val="41650818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B70EA077-C554-C66A-1A69-EA4DD8376DD0}"/>
              </a:ext>
            </a:extLst>
          </p:cNvPr>
          <p:cNvSpPr>
            <a:spLocks noGrp="1"/>
          </p:cNvSpPr>
          <p:nvPr>
            <p:ph idx="1"/>
          </p:nvPr>
        </p:nvSpPr>
        <p:spPr>
          <a:xfrm>
            <a:off x="838200" y="651850"/>
            <a:ext cx="10515600" cy="5525113"/>
          </a:xfrm>
        </p:spPr>
        <p:txBody>
          <a:bodyPr/>
          <a:lstStyle/>
          <a:p>
            <a:pPr algn="just"/>
            <a:r>
              <a:rPr lang="it-IT" dirty="0"/>
              <a:t>Conseguenze positive per imprese e lavoratori: aumento di prezzi e salari</a:t>
            </a:r>
          </a:p>
          <a:p>
            <a:pPr algn="just"/>
            <a:r>
              <a:rPr lang="it-IT" dirty="0"/>
              <a:t>Sostegno teorico dell’economista britannico John Maynard Keynes al «New Deal»: critica al liberismo e idea che lo Stato debba intervenire nell’economia per rilanciare la domanda aggregata</a:t>
            </a:r>
          </a:p>
          <a:p>
            <a:pPr algn="just"/>
            <a:r>
              <a:rPr lang="it-IT" dirty="0"/>
              <a:t>Roosevelt riesce ad assicurarsi un consenso di massa, dai neri, agli operai ai contadini del Sud</a:t>
            </a:r>
          </a:p>
          <a:p>
            <a:pPr algn="just"/>
            <a:r>
              <a:rPr lang="it-IT" dirty="0"/>
              <a:t>Nel Regno Unito, il leader laburista MacDonald cerca di fronteggiare la crisi economica con misure insufficienti: ridimensionamento della spesa pubblica, aumento della tassazione dei dipendenti pubblici per garantire sussidi ai disoccupati</a:t>
            </a:r>
          </a:p>
        </p:txBody>
      </p:sp>
    </p:spTree>
    <p:extLst>
      <p:ext uri="{BB962C8B-B14F-4D97-AF65-F5344CB8AC3E}">
        <p14:creationId xmlns:p14="http://schemas.microsoft.com/office/powerpoint/2010/main" val="39475607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D452CBC-8299-A907-9F8C-7AAD24360F0A}"/>
              </a:ext>
            </a:extLst>
          </p:cNvPr>
          <p:cNvSpPr>
            <a:spLocks noGrp="1"/>
          </p:cNvSpPr>
          <p:nvPr>
            <p:ph idx="1"/>
          </p:nvPr>
        </p:nvSpPr>
        <p:spPr>
          <a:xfrm>
            <a:off x="838200" y="624689"/>
            <a:ext cx="10515600" cy="5552274"/>
          </a:xfrm>
        </p:spPr>
        <p:txBody>
          <a:bodyPr/>
          <a:lstStyle/>
          <a:p>
            <a:pPr algn="just"/>
            <a:r>
              <a:rPr lang="it-IT" dirty="0"/>
              <a:t>Le elezioni del 1931 sono vinte dai conservatori, che mantengono però MacDonald, espulso dal Partito laburista, alla guida del governo</a:t>
            </a:r>
          </a:p>
          <a:p>
            <a:pPr algn="just"/>
            <a:r>
              <a:rPr lang="it-IT" dirty="0"/>
              <a:t>Nel 1931 nascita del Commonwealth, con cui si stabilisce la parità legislativa tra il Regno Unito e i dominions di Australia, Nuova Zelanda, Sudafrica, Canada e Stato Libero d’Irlanda</a:t>
            </a:r>
          </a:p>
          <a:p>
            <a:pPr algn="just"/>
            <a:r>
              <a:rPr lang="it-IT" dirty="0"/>
              <a:t>Aumento del commercio estero in particolare con i dominions e ripresa dell’economia anche grazie alla svalutazione della sterlina e al conseguente abbassamento dei tassi di interesse sui prestiti</a:t>
            </a:r>
          </a:p>
          <a:p>
            <a:pPr algn="just"/>
            <a:r>
              <a:rPr lang="it-IT" dirty="0"/>
              <a:t>Nella seconda metà degli anni Trenta predominio dei conservatori con i due governi di Stanley Baldwin (1935-37) e Neville Chamberlain (1937-40)</a:t>
            </a:r>
          </a:p>
        </p:txBody>
      </p:sp>
    </p:spTree>
    <p:extLst>
      <p:ext uri="{BB962C8B-B14F-4D97-AF65-F5344CB8AC3E}">
        <p14:creationId xmlns:p14="http://schemas.microsoft.com/office/powerpoint/2010/main" val="11747445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AFB6FEF-B7BC-1AAC-326F-06B5082F0B49}"/>
              </a:ext>
            </a:extLst>
          </p:cNvPr>
          <p:cNvSpPr>
            <a:spLocks noGrp="1"/>
          </p:cNvSpPr>
          <p:nvPr>
            <p:ph idx="1"/>
          </p:nvPr>
        </p:nvSpPr>
        <p:spPr>
          <a:xfrm>
            <a:off x="838200" y="715224"/>
            <a:ext cx="10515600" cy="5461739"/>
          </a:xfrm>
        </p:spPr>
        <p:txBody>
          <a:bodyPr/>
          <a:lstStyle/>
          <a:p>
            <a:pPr algn="just"/>
            <a:r>
              <a:rPr lang="it-IT" dirty="0"/>
              <a:t>In Francia nel 1936 si forma un governo di Fronte popolare, guidato dal socialista Léon Blum e formato da comunisti, socialisti e radicali</a:t>
            </a:r>
          </a:p>
          <a:p>
            <a:pPr algn="just"/>
            <a:r>
              <a:rPr lang="it-IT" dirty="0"/>
              <a:t>Realizzazione di riforme a favore dei lavoratori: 40 ore di lavoro settimanale per gli operai, aumento dei salari e due settimane di ferie pagate</a:t>
            </a:r>
          </a:p>
          <a:p>
            <a:pPr algn="just"/>
            <a:r>
              <a:rPr lang="it-IT" dirty="0"/>
              <a:t>Gli imprenditori per compensare l’aumento dei salari aumentano i prezzi dei prodotti, provocando un aumento dell’inflazione, che danneggia gli stessi operai</a:t>
            </a:r>
          </a:p>
          <a:p>
            <a:pPr algn="just"/>
            <a:r>
              <a:rPr lang="it-IT" dirty="0"/>
              <a:t>Dimissioni di Léon Blum (1937) e esaurimento dell’esperienza dei Fronti popolari in Francia (1938)</a:t>
            </a:r>
          </a:p>
        </p:txBody>
      </p:sp>
    </p:spTree>
    <p:extLst>
      <p:ext uri="{BB962C8B-B14F-4D97-AF65-F5344CB8AC3E}">
        <p14:creationId xmlns:p14="http://schemas.microsoft.com/office/powerpoint/2010/main" val="12989161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C2E99AE-AB8C-0DF9-3B0D-AD16EE7C5FA7}"/>
              </a:ext>
            </a:extLst>
          </p:cNvPr>
          <p:cNvSpPr>
            <a:spLocks noGrp="1"/>
          </p:cNvSpPr>
          <p:nvPr>
            <p:ph type="title"/>
          </p:nvPr>
        </p:nvSpPr>
        <p:spPr/>
        <p:txBody>
          <a:bodyPr/>
          <a:lstStyle/>
          <a:p>
            <a:r>
              <a:rPr lang="it-IT" dirty="0"/>
              <a:t>I regimi nazista, fascista e gli autoritarismi</a:t>
            </a:r>
          </a:p>
        </p:txBody>
      </p:sp>
      <p:sp>
        <p:nvSpPr>
          <p:cNvPr id="3" name="Segnaposto contenuto 2">
            <a:extLst>
              <a:ext uri="{FF2B5EF4-FFF2-40B4-BE49-F238E27FC236}">
                <a16:creationId xmlns:a16="http://schemas.microsoft.com/office/drawing/2014/main" id="{D5717DD0-2335-93DE-C064-D0945E6118C8}"/>
              </a:ext>
            </a:extLst>
          </p:cNvPr>
          <p:cNvSpPr>
            <a:spLocks noGrp="1"/>
          </p:cNvSpPr>
          <p:nvPr>
            <p:ph idx="1"/>
          </p:nvPr>
        </p:nvSpPr>
        <p:spPr/>
        <p:txBody>
          <a:bodyPr/>
          <a:lstStyle/>
          <a:p>
            <a:pPr algn="just"/>
            <a:r>
              <a:rPr lang="it-IT" dirty="0"/>
              <a:t>La crisi economica del 1929 colpisce pesantemente la Germania, causando fallimenti bancari e industriali e una disoccupazione massiccia</a:t>
            </a:r>
          </a:p>
          <a:p>
            <a:pPr algn="just"/>
            <a:r>
              <a:rPr lang="it-IT" dirty="0"/>
              <a:t>Nelle elezioni del 1932 la </a:t>
            </a:r>
            <a:r>
              <a:rPr lang="it-IT" dirty="0" err="1"/>
              <a:t>Nsdap</a:t>
            </a:r>
            <a:r>
              <a:rPr lang="it-IT" dirty="0"/>
              <a:t> diventa il primo partito (37,3%), mentre il secondo partito, la Spd, raggiunge soltanto il 21,6%</a:t>
            </a:r>
          </a:p>
          <a:p>
            <a:pPr algn="just"/>
            <a:r>
              <a:rPr lang="it-IT" dirty="0"/>
              <a:t>La </a:t>
            </a:r>
            <a:r>
              <a:rPr lang="it-IT" dirty="0" err="1"/>
              <a:t>Nsdap</a:t>
            </a:r>
            <a:r>
              <a:rPr lang="it-IT" dirty="0"/>
              <a:t> riscuote tanto successo perché si caratterizza come un partito antisistema, nazionalista, razzista e violento, mentre la Spd è identificata con un sistema, la repubblica di Weimar, ritenuto corresponsabile della crisi</a:t>
            </a:r>
          </a:p>
        </p:txBody>
      </p:sp>
    </p:spTree>
    <p:extLst>
      <p:ext uri="{BB962C8B-B14F-4D97-AF65-F5344CB8AC3E}">
        <p14:creationId xmlns:p14="http://schemas.microsoft.com/office/powerpoint/2010/main" val="37499329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EA1E2E3A-2F54-EB9E-3B73-ACC9DB1E3B1B}"/>
              </a:ext>
            </a:extLst>
          </p:cNvPr>
          <p:cNvSpPr>
            <a:spLocks noGrp="1"/>
          </p:cNvSpPr>
          <p:nvPr>
            <p:ph idx="1"/>
          </p:nvPr>
        </p:nvSpPr>
        <p:spPr>
          <a:xfrm>
            <a:off x="838200" y="742384"/>
            <a:ext cx="10515600" cy="5434579"/>
          </a:xfrm>
        </p:spPr>
        <p:txBody>
          <a:bodyPr>
            <a:normAutofit lnSpcReduction="10000"/>
          </a:bodyPr>
          <a:lstStyle/>
          <a:p>
            <a:pPr algn="just"/>
            <a:r>
              <a:rPr lang="it-IT" dirty="0"/>
              <a:t>La sinistra inoltre è spaccata tra Spd e Partito comunista (</a:t>
            </a:r>
            <a:r>
              <a:rPr lang="it-IT" dirty="0" err="1"/>
              <a:t>Kpd</a:t>
            </a:r>
            <a:r>
              <a:rPr lang="it-IT" dirty="0"/>
              <a:t>) e quindi non riesce ad opporsi con un fronte unico al Partito nazista</a:t>
            </a:r>
          </a:p>
          <a:p>
            <a:pPr algn="just"/>
            <a:r>
              <a:rPr lang="it-IT" dirty="0"/>
              <a:t>Per i nazisti i responsabili della rovina del popolo tedesco, dalla sconfitta nella Prima guerra mondiale, all’umiliazione della Germania davanti ai vincitori, alla crisi economica, sono gli ebrei e i comunisti</a:t>
            </a:r>
          </a:p>
          <a:p>
            <a:pPr algn="just"/>
            <a:r>
              <a:rPr lang="it-IT" dirty="0"/>
              <a:t>La </a:t>
            </a:r>
            <a:r>
              <a:rPr lang="it-IT" dirty="0" err="1"/>
              <a:t>Nsdap</a:t>
            </a:r>
            <a:r>
              <a:rPr lang="it-IT" dirty="0"/>
              <a:t> ha successo soprattutto fra le giovani generazioni</a:t>
            </a:r>
          </a:p>
          <a:p>
            <a:pPr algn="just"/>
            <a:r>
              <a:rPr lang="it-IT" dirty="0"/>
              <a:t>La base elettorale del partito è composta in parte da operai ma soprattutto da esponenti della classe media (impiegati e professionisti) e da studenti</a:t>
            </a:r>
          </a:p>
          <a:p>
            <a:pPr algn="just"/>
            <a:r>
              <a:rPr lang="it-IT" dirty="0"/>
              <a:t>Il 30 gennaio 1933 il presidente Paul von Hindenburg affida a Hitler l’incarico di primo ministro, cui seguirà la formazione di un governo di coalizione tra nazisti e destra moderata, in maggioranza nel governo</a:t>
            </a:r>
          </a:p>
          <a:p>
            <a:endParaRPr lang="it-IT" dirty="0"/>
          </a:p>
        </p:txBody>
      </p:sp>
    </p:spTree>
    <p:extLst>
      <p:ext uri="{BB962C8B-B14F-4D97-AF65-F5344CB8AC3E}">
        <p14:creationId xmlns:p14="http://schemas.microsoft.com/office/powerpoint/2010/main" val="1690746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6F74FE6-20E7-24A1-F9A6-E8A5C9BCBEB0}"/>
              </a:ext>
            </a:extLst>
          </p:cNvPr>
          <p:cNvSpPr>
            <a:spLocks noGrp="1"/>
          </p:cNvSpPr>
          <p:nvPr>
            <p:ph idx="1"/>
          </p:nvPr>
        </p:nvSpPr>
        <p:spPr>
          <a:xfrm>
            <a:off x="838200" y="633743"/>
            <a:ext cx="10515600" cy="5543220"/>
          </a:xfrm>
        </p:spPr>
        <p:txBody>
          <a:bodyPr/>
          <a:lstStyle/>
          <a:p>
            <a:pPr algn="just"/>
            <a:r>
              <a:rPr lang="it-IT" dirty="0"/>
              <a:t>L’incendio del Reichstag, il parlamento tedesco (27 febbraio 1933), permise a Hitler di attribuirne la responsabilità ai comunisti e di avviare una loro persecuzione, oltre a sospendere i diritti costituzionali</a:t>
            </a:r>
          </a:p>
          <a:p>
            <a:pPr algn="just"/>
            <a:r>
              <a:rPr lang="it-IT" dirty="0"/>
              <a:t>Nelle elezioni del marzo 1933, tenutesi in un contesto di violenze portate avanti dai gruppi paramilitari nazisti, la </a:t>
            </a:r>
            <a:r>
              <a:rPr lang="it-IT" dirty="0" err="1"/>
              <a:t>Nsdap</a:t>
            </a:r>
            <a:r>
              <a:rPr lang="it-IT" dirty="0"/>
              <a:t> raggiunge il 44% dei voti</a:t>
            </a:r>
          </a:p>
          <a:p>
            <a:pPr algn="just"/>
            <a:r>
              <a:rPr lang="it-IT" dirty="0"/>
              <a:t>Il parlamento decreta la concessione dei pieni poteri a Hitler, mettendo di fatto fine alla repubblica di Weimar</a:t>
            </a:r>
          </a:p>
          <a:p>
            <a:pPr algn="just"/>
            <a:r>
              <a:rPr lang="it-IT" dirty="0"/>
              <a:t>Hitler procede subito allo scioglimento di tutti i partiti e al trasferimento degli oppositori in appositi campi di concentramento (il primo, Dachau, sarà aperto nel marzo del 1933)</a:t>
            </a:r>
          </a:p>
        </p:txBody>
      </p:sp>
    </p:spTree>
    <p:extLst>
      <p:ext uri="{BB962C8B-B14F-4D97-AF65-F5344CB8AC3E}">
        <p14:creationId xmlns:p14="http://schemas.microsoft.com/office/powerpoint/2010/main" val="3073709330"/>
      </p:ext>
    </p:extLst>
  </p:cSld>
  <p:clrMapOvr>
    <a:masterClrMapping/>
  </p:clrMapOvr>
</p:sld>
</file>

<file path=ppt/theme/theme1.xml><?xml version="1.0" encoding="utf-8"?>
<a:theme xmlns:a="http://schemas.openxmlformats.org/drawingml/2006/main" name="1_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1880</Words>
  <Application>Microsoft Office PowerPoint</Application>
  <PresentationFormat>Widescreen</PresentationFormat>
  <Paragraphs>79</Paragraphs>
  <Slides>18</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18</vt:i4>
      </vt:variant>
    </vt:vector>
  </HeadingPairs>
  <TitlesOfParts>
    <vt:vector size="22" baseType="lpstr">
      <vt:lpstr>Aptos</vt:lpstr>
      <vt:lpstr>Aptos Display</vt:lpstr>
      <vt:lpstr>Arial</vt:lpstr>
      <vt:lpstr>1_Tema di Office</vt:lpstr>
      <vt:lpstr>Crisi economica e democrazie occidentali</vt:lpstr>
      <vt:lpstr>Presentazione standard di PowerPoint</vt:lpstr>
      <vt:lpstr>Presentazione standard di PowerPoint</vt:lpstr>
      <vt:lpstr>Presentazione standard di PowerPoint</vt:lpstr>
      <vt:lpstr>Presentazione standard di PowerPoint</vt:lpstr>
      <vt:lpstr>Presentazione standard di PowerPoint</vt:lpstr>
      <vt:lpstr>I regimi nazista, fascista e gli autoritarismi</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Africa orientale italiana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SANTORO STEFANO</dc:creator>
  <cp:lastModifiedBy>SANTORO STEFANO</cp:lastModifiedBy>
  <cp:revision>1</cp:revision>
  <dcterms:created xsi:type="dcterms:W3CDTF">2025-05-13T07:38:51Z</dcterms:created>
  <dcterms:modified xsi:type="dcterms:W3CDTF">2025-05-13T07:39:27Z</dcterms:modified>
</cp:coreProperties>
</file>