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7"/>
  </p:notesMasterIdLst>
  <p:sldIdLst>
    <p:sldId id="642" r:id="rId2"/>
    <p:sldId id="643" r:id="rId3"/>
    <p:sldId id="644" r:id="rId4"/>
    <p:sldId id="617" r:id="rId5"/>
    <p:sldId id="645" r:id="rId6"/>
    <p:sldId id="646" r:id="rId7"/>
    <p:sldId id="647" r:id="rId8"/>
    <p:sldId id="648" r:id="rId9"/>
    <p:sldId id="649" r:id="rId10"/>
    <p:sldId id="1018" r:id="rId11"/>
    <p:sldId id="662" r:id="rId12"/>
    <p:sldId id="652" r:id="rId13"/>
    <p:sldId id="656" r:id="rId14"/>
    <p:sldId id="654" r:id="rId15"/>
    <p:sldId id="655" r:id="rId16"/>
    <p:sldId id="1016" r:id="rId17"/>
    <p:sldId id="557" r:id="rId18"/>
    <p:sldId id="1017" r:id="rId19"/>
    <p:sldId id="374" r:id="rId20"/>
    <p:sldId id="659" r:id="rId21"/>
    <p:sldId id="375" r:id="rId22"/>
    <p:sldId id="376" r:id="rId23"/>
    <p:sldId id="377" r:id="rId24"/>
    <p:sldId id="378" r:id="rId25"/>
    <p:sldId id="379" r:id="rId26"/>
    <p:sldId id="380" r:id="rId27"/>
    <p:sldId id="558" r:id="rId28"/>
    <p:sldId id="348" r:id="rId29"/>
    <p:sldId id="674" r:id="rId30"/>
    <p:sldId id="537" r:id="rId31"/>
    <p:sldId id="660" r:id="rId32"/>
    <p:sldId id="538" r:id="rId33"/>
    <p:sldId id="539" r:id="rId34"/>
    <p:sldId id="540" r:id="rId35"/>
    <p:sldId id="541" r:id="rId36"/>
    <p:sldId id="542" r:id="rId37"/>
    <p:sldId id="543" r:id="rId38"/>
    <p:sldId id="731" r:id="rId39"/>
    <p:sldId id="1015" r:id="rId40"/>
    <p:sldId id="727" r:id="rId41"/>
    <p:sldId id="728" r:id="rId42"/>
    <p:sldId id="732" r:id="rId43"/>
    <p:sldId id="729" r:id="rId44"/>
    <p:sldId id="669" r:id="rId45"/>
    <p:sldId id="608" r:id="rId46"/>
    <p:sldId id="661" r:id="rId47"/>
    <p:sldId id="609" r:id="rId48"/>
    <p:sldId id="611" r:id="rId49"/>
    <p:sldId id="610" r:id="rId50"/>
    <p:sldId id="612" r:id="rId51"/>
    <p:sldId id="613" r:id="rId52"/>
    <p:sldId id="614" r:id="rId53"/>
    <p:sldId id="678" r:id="rId54"/>
    <p:sldId id="673" r:id="rId55"/>
    <p:sldId id="672" r:id="rId56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6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e sblattero" initials="d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FF"/>
    <a:srgbClr val="00CCFF"/>
    <a:srgbClr val="0000FF"/>
    <a:srgbClr val="33CC33"/>
    <a:srgbClr val="BBE0E3"/>
    <a:srgbClr val="66FF33"/>
    <a:srgbClr val="FFFF00"/>
    <a:srgbClr val="FFCC00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191" autoAdjust="0"/>
    <p:restoredTop sz="94660" autoAdjust="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09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8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it-IT" altLang="it-IT" noProof="0"/>
              <a:t>Fare clic per modificare gli stili del testo dello schema</a:t>
            </a:r>
          </a:p>
          <a:p>
            <a:pPr lvl="1"/>
            <a:r>
              <a:rPr lang="it-IT" altLang="it-IT" noProof="0"/>
              <a:t>Secondo livello</a:t>
            </a:r>
          </a:p>
          <a:p>
            <a:pPr lvl="2"/>
            <a:r>
              <a:rPr lang="it-IT" altLang="it-IT" noProof="0"/>
              <a:t>Terzo livello</a:t>
            </a:r>
          </a:p>
          <a:p>
            <a:pPr lvl="3"/>
            <a:r>
              <a:rPr lang="it-IT" altLang="it-IT" noProof="0"/>
              <a:t>Quarto livello</a:t>
            </a:r>
          </a:p>
          <a:p>
            <a:pPr lvl="4"/>
            <a:r>
              <a:rPr lang="it-IT" altLang="it-IT" noProof="0"/>
              <a:t>Quinto livello</a:t>
            </a:r>
          </a:p>
        </p:txBody>
      </p:sp>
      <p:sp>
        <p:nvSpPr>
          <p:cNvPr id="208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208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1488DFF-BA6F-4963-8C7F-870FBA8AA0A6}" type="slidenum">
              <a:rPr lang="it-IT" altLang="it-IT"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" panose="0202060306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9pPr>
          </a:lstStyle>
          <a:p>
            <a:fld id="{867084DF-FA08-4142-9DDC-DFD921054C0C}" type="slidenum">
              <a:rPr lang="en-US" altLang="it-IT" sz="1200"/>
              <a:t>1</a:t>
            </a:fld>
            <a:endParaRPr lang="en-US" altLang="it-IT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" panose="0202060306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9pPr>
          </a:lstStyle>
          <a:p>
            <a:fld id="{D3E77DE9-7626-478D-BE3F-3D43C8C40FF8}" type="slidenum">
              <a:rPr lang="en-US" altLang="it-IT" sz="1200"/>
              <a:t>2</a:t>
            </a:fld>
            <a:endParaRPr lang="en-US" altLang="it-IT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" panose="0202060306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  <a:ea typeface="MS PGothic" panose="020B0600070205080204" pitchFamily="34" charset="-128"/>
              </a:defRPr>
            </a:lvl9pPr>
          </a:lstStyle>
          <a:p>
            <a:fld id="{19A4B0CF-CFEA-4D9A-875C-256728B2E422}" type="slidenum">
              <a:rPr lang="en-US" altLang="it-IT" sz="1200"/>
              <a:t>3</a:t>
            </a:fld>
            <a:endParaRPr lang="en-US" altLang="it-IT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F25C6-7841-42D3-BA7A-118270D896EF}" type="slidenum">
              <a:rPr lang="it-IT" altLang="it-IT"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4942E-7C57-4614-B245-9470279AF1BD}" type="slidenum">
              <a:rPr lang="it-IT" altLang="it-IT"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735EB-6682-4D1C-B74D-58F36798EF4F}" type="slidenum">
              <a:rPr lang="it-IT" altLang="it-IT"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55412-D952-49DD-AF90-DCCDE28ABF3C}" type="slidenum">
              <a:rPr lang="it-IT" altLang="it-IT"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hasCustomPrompt="1"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DF172-FDB4-4DAC-9A17-0FDDF2F1599D}" type="slidenum">
              <a:rPr lang="it-IT" altLang="it-IT"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ADD76-A04B-4D6F-B725-7B912C7DD70A}" type="slidenum">
              <a:rPr lang="it-IT" altLang="it-IT"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4CD3C-8F09-446F-A2DF-16203504EC16}" type="slidenum">
              <a:rPr lang="it-IT" altLang="it-IT"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F9B8E-4CAD-4CC5-9CF3-0686E2CE1617}" type="slidenum">
              <a:rPr lang="it-IT" altLang="it-IT"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6E69B-7EE5-478A-A6FF-134A2597D684}" type="slidenum">
              <a:rPr lang="it-IT" altLang="it-IT"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F8C11-5506-4AB5-916B-286F5DCD7AA5}" type="slidenum">
              <a:rPr lang="it-IT" altLang="it-IT"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C1C33-825C-40EE-9E96-AFDCE675868A}" type="slidenum">
              <a:rPr lang="it-IT" altLang="it-IT"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4B824-D361-481B-A4A3-2292E2DA1462}" type="slidenum">
              <a:rPr lang="it-IT" altLang="it-IT"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B31AF-10C5-4791-A495-8E34DC55C397}" type="slidenum">
              <a:rPr lang="it-IT" altLang="it-IT"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3E52581-B2D1-4B05-8F19-ABAE17C506A2}" type="slidenum">
              <a:rPr lang="it-IT" altLang="it-IT"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b="1" dirty="0">
                <a:latin typeface="Arial Narrow" panose="020B0606020202030204" pitchFamily="34" charset="0"/>
                <a:ea typeface="MS PGothic" panose="020B0600070205080204" pitchFamily="34" charset="-128"/>
              </a:rPr>
              <a:t>ELISA</a:t>
            </a:r>
            <a:br>
              <a:rPr lang="en-US" sz="2400" dirty="0">
                <a:latin typeface="Arial Narrow" panose="020B0606020202030204" pitchFamily="34" charset="0"/>
                <a:ea typeface="MS PGothic" panose="020B0600070205080204" pitchFamily="34" charset="-128"/>
              </a:rPr>
            </a:br>
            <a:r>
              <a:rPr lang="en-US" sz="2400" dirty="0">
                <a:latin typeface="Arial Narrow" panose="020B0606020202030204" pitchFamily="34" charset="0"/>
                <a:ea typeface="MS PGothic" panose="020B0600070205080204" pitchFamily="34" charset="-128"/>
              </a:rPr>
              <a:t>understanding the </a:t>
            </a:r>
            <a:r>
              <a:rPr lang="en-US" sz="2400" b="1" dirty="0">
                <a:latin typeface="Arial Narrow" panose="020B0606020202030204" pitchFamily="34" charset="0"/>
                <a:ea typeface="MS PGothic" panose="020B0600070205080204" pitchFamily="34" charset="-128"/>
              </a:rPr>
              <a:t>acronym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2132856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b="1" dirty="0">
                <a:latin typeface="Arial Narrow" panose="020B0606020202030204" pitchFamily="34" charset="0"/>
                <a:ea typeface="MS PGothic" panose="020B0600070205080204" pitchFamily="34" charset="-128"/>
              </a:rPr>
              <a:t>EL</a:t>
            </a:r>
            <a:r>
              <a:rPr lang="en-US" sz="2400" dirty="0">
                <a:latin typeface="Arial Narrow" panose="020B0606020202030204" pitchFamily="34" charset="0"/>
                <a:ea typeface="MS PGothic" panose="020B0600070205080204" pitchFamily="34" charset="-128"/>
              </a:rPr>
              <a:t>		</a:t>
            </a:r>
            <a:r>
              <a:rPr lang="en-US" sz="2400" b="1" u="sng" dirty="0">
                <a:solidFill>
                  <a:srgbClr val="FF0000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E</a:t>
            </a:r>
            <a:r>
              <a:rPr lang="en-US" sz="2400" dirty="0">
                <a:latin typeface="Arial Narrow" panose="020B0606020202030204" pitchFamily="34" charset="0"/>
                <a:ea typeface="MS PGothic" panose="020B0600070205080204" pitchFamily="34" charset="-128"/>
              </a:rPr>
              <a:t>nzyme-</a:t>
            </a:r>
            <a:r>
              <a:rPr lang="en-US" sz="2400" b="1" u="sng" dirty="0">
                <a:solidFill>
                  <a:srgbClr val="FF0000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L</a:t>
            </a:r>
            <a:r>
              <a:rPr lang="en-US" sz="2400" dirty="0">
                <a:latin typeface="Arial Narrow" panose="020B0606020202030204" pitchFamily="34" charset="0"/>
                <a:ea typeface="MS PGothic" panose="020B0600070205080204" pitchFamily="34" charset="-128"/>
              </a:rPr>
              <a:t>inked</a:t>
            </a:r>
          </a:p>
          <a:p>
            <a:pPr lvl="1" eaLnBrk="1" hangingPunct="1">
              <a:defRPr/>
            </a:pPr>
            <a:r>
              <a:rPr lang="en-US" sz="2400" dirty="0">
                <a:latin typeface="Arial Narrow" panose="020B0606020202030204" pitchFamily="34" charset="0"/>
                <a:ea typeface="MS PGothic" panose="020B0600070205080204" pitchFamily="34" charset="-128"/>
              </a:rPr>
              <a:t>An </a:t>
            </a:r>
            <a:r>
              <a:rPr lang="en-US" sz="2400" b="1" dirty="0">
                <a:solidFill>
                  <a:srgbClr val="0000FF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enzyme’s activity </a:t>
            </a:r>
            <a:r>
              <a:rPr lang="en-US" sz="2400" dirty="0">
                <a:latin typeface="Arial Narrow" panose="020B0606020202030204" pitchFamily="34" charset="0"/>
                <a:ea typeface="MS PGothic" panose="020B0600070205080204" pitchFamily="34" charset="-128"/>
              </a:rPr>
              <a:t>is used as a “reporter” to test for the presence/amount of a protein of interest.</a:t>
            </a:r>
          </a:p>
          <a:p>
            <a:pPr lvl="1" eaLnBrk="1" hangingPunct="1">
              <a:defRPr/>
            </a:pPr>
            <a:r>
              <a:rPr lang="en-US" sz="2400" dirty="0">
                <a:latin typeface="Arial Narrow" panose="020B0606020202030204" pitchFamily="34" charset="0"/>
                <a:ea typeface="MS PGothic" panose="020B0600070205080204" pitchFamily="34" charset="-128"/>
              </a:rPr>
              <a:t>The enzymatic reaction will produce a colored species.</a:t>
            </a:r>
          </a:p>
          <a:p>
            <a:pPr lvl="1" eaLnBrk="1" hangingPunct="1">
              <a:defRPr/>
            </a:pPr>
            <a:endParaRPr lang="en-US" sz="2400" dirty="0">
              <a:latin typeface="Arial Narrow" panose="020B0606020202030204" pitchFamily="34" charset="0"/>
              <a:ea typeface="MS PGothic" panose="020B0600070205080204" pitchFamily="34" charset="-128"/>
            </a:endParaRPr>
          </a:p>
          <a:p>
            <a:pPr marL="457200" lvl="1" indent="0" eaLnBrk="1" hangingPunct="1">
              <a:buFontTx/>
              <a:buNone/>
              <a:defRPr/>
            </a:pPr>
            <a:r>
              <a:rPr lang="en-US" sz="2400" dirty="0">
                <a:latin typeface="Arial Narrow" panose="020B0606020202030204" pitchFamily="34" charset="0"/>
                <a:ea typeface="MS PGothic" panose="020B0600070205080204" pitchFamily="34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E7D3A2B-89CE-2080-AE70-D5AD93BBC1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548"/>
          <a:stretch/>
        </p:blipFill>
        <p:spPr>
          <a:xfrm>
            <a:off x="1043608" y="3381722"/>
            <a:ext cx="5688632" cy="3218569"/>
          </a:xfrm>
          <a:prstGeom prst="rect">
            <a:avLst/>
          </a:prstGeom>
        </p:spPr>
      </p:pic>
      <p:pic>
        <p:nvPicPr>
          <p:cNvPr id="4" name="Picture 6" descr="http://pubs.rsc.org/services/images/RSCpubs.ePlatform.Service.FreeContent.ImageService.svc/ImageService/Articleimage/2007/JM/b615278c/b615278c-f3.gif">
            <a:extLst>
              <a:ext uri="{FF2B5EF4-FFF2-40B4-BE49-F238E27FC236}">
                <a16:creationId xmlns:a16="http://schemas.microsoft.com/office/drawing/2014/main" id="{C6081000-2D22-63AE-AFE3-6B7BD54F7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7121"/>
            <a:ext cx="3168352" cy="252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6137AB8-C91B-1977-1611-6D223E6153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104" y="212763"/>
            <a:ext cx="3524007" cy="261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295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tatic.coleparmer.com/technical-resource-images/IgG5_475-33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272" y="2854960"/>
            <a:ext cx="5161915" cy="360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ubs.rsc.org/services/images/RSCpubs.ePlatform.Service.FreeContent.ImageService.svc/ImageService/Articleimage/2007/JM/b615278c/b615278c-f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353059"/>
            <a:ext cx="3361576" cy="267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 bwMode="auto">
          <a:xfrm>
            <a:off x="2555776" y="4509120"/>
            <a:ext cx="6624736" cy="223224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r="3796"/>
          <a:stretch>
            <a:fillRect/>
          </a:stretch>
        </p:blipFill>
        <p:spPr>
          <a:xfrm>
            <a:off x="791580" y="548680"/>
            <a:ext cx="7560840" cy="550770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A2317FC3-70E3-24CB-D17E-28C59E4D6C84}"/>
              </a:ext>
            </a:extLst>
          </p:cNvPr>
          <p:cNvSpPr txBox="1"/>
          <p:nvPr/>
        </p:nvSpPr>
        <p:spPr>
          <a:xfrm flipH="1">
            <a:off x="436787" y="1126778"/>
            <a:ext cx="56886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latin typeface="+mn-lt"/>
            </a:endParaRPr>
          </a:p>
          <a:p>
            <a:r>
              <a:rPr lang="en-US" b="1" dirty="0">
                <a:latin typeface="+mn-lt"/>
              </a:rPr>
              <a:t>- </a:t>
            </a:r>
            <a:r>
              <a:rPr lang="en-US" b="1" dirty="0" err="1">
                <a:solidFill>
                  <a:srgbClr val="00B050"/>
                </a:solidFill>
                <a:latin typeface="+mn-lt"/>
              </a:rPr>
              <a:t>Preserva</a:t>
            </a:r>
            <a:r>
              <a:rPr lang="en-US" b="1" dirty="0">
                <a:latin typeface="+mn-lt"/>
              </a:rPr>
              <a:t> </a:t>
            </a:r>
            <a:r>
              <a:rPr lang="en-US" dirty="0">
                <a:latin typeface="+mn-lt"/>
              </a:rPr>
              <a:t>la </a:t>
            </a:r>
            <a:r>
              <a:rPr lang="en-US" dirty="0" err="1">
                <a:latin typeface="+mn-lt"/>
              </a:rPr>
              <a:t>struttura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anticorpo</a:t>
            </a:r>
            <a:r>
              <a:rPr lang="en-US" dirty="0">
                <a:latin typeface="+mn-lt"/>
              </a:rPr>
              <a:t>/</a:t>
            </a:r>
            <a:r>
              <a:rPr lang="en-US" dirty="0" err="1">
                <a:latin typeface="+mn-lt"/>
              </a:rPr>
              <a:t>antigene</a:t>
            </a:r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 </a:t>
            </a:r>
            <a:endParaRPr lang="en-US" b="1" dirty="0">
              <a:latin typeface="+mn-lt"/>
            </a:endParaRPr>
          </a:p>
          <a:p>
            <a:r>
              <a:rPr lang="en-US" b="1" dirty="0">
                <a:latin typeface="+mn-lt"/>
              </a:rPr>
              <a:t>- </a:t>
            </a:r>
            <a:r>
              <a:rPr lang="en-US" b="1" dirty="0" err="1">
                <a:solidFill>
                  <a:srgbClr val="00B050"/>
                </a:solidFill>
                <a:latin typeface="+mn-lt"/>
              </a:rPr>
              <a:t>Preserva</a:t>
            </a:r>
            <a:r>
              <a:rPr lang="en-US" b="1" dirty="0">
                <a:latin typeface="+mn-lt"/>
              </a:rPr>
              <a:t> </a:t>
            </a:r>
            <a:r>
              <a:rPr lang="en-US" dirty="0">
                <a:latin typeface="+mn-lt"/>
              </a:rPr>
              <a:t>la </a:t>
            </a:r>
            <a:r>
              <a:rPr lang="en-US" dirty="0" err="1">
                <a:latin typeface="+mn-lt"/>
              </a:rPr>
              <a:t>funzione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dell’enzima</a:t>
            </a:r>
            <a:r>
              <a:rPr lang="en-US" dirty="0">
                <a:latin typeface="+mn-lt"/>
              </a:rPr>
              <a:t> </a:t>
            </a:r>
          </a:p>
          <a:p>
            <a:endParaRPr lang="en-US" dirty="0"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en-US" b="1" dirty="0" err="1">
                <a:solidFill>
                  <a:srgbClr val="FF0000"/>
                </a:solidFill>
                <a:latin typeface="+mn-lt"/>
              </a:rPr>
              <a:t>elimina</a:t>
            </a:r>
            <a:r>
              <a:rPr lang="en-US" dirty="0">
                <a:latin typeface="+mn-lt"/>
              </a:rPr>
              <a:t> le </a:t>
            </a:r>
            <a:r>
              <a:rPr lang="en-US" dirty="0" err="1">
                <a:latin typeface="+mn-lt"/>
              </a:rPr>
              <a:t>interazioni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deboli</a:t>
            </a:r>
            <a:r>
              <a:rPr lang="en-US" dirty="0">
                <a:latin typeface="+mn-lt"/>
              </a:rPr>
              <a:t> </a:t>
            </a:r>
          </a:p>
          <a:p>
            <a:r>
              <a:rPr lang="en-US" dirty="0">
                <a:latin typeface="+mn-lt"/>
              </a:rPr>
              <a:t>(</a:t>
            </a:r>
            <a:r>
              <a:rPr lang="en-US" dirty="0" err="1">
                <a:latin typeface="+mn-lt"/>
              </a:rPr>
              <a:t>segnale</a:t>
            </a:r>
            <a:r>
              <a:rPr lang="en-US" dirty="0">
                <a:latin typeface="+mn-lt"/>
              </a:rPr>
              <a:t> di background )</a:t>
            </a:r>
            <a:endParaRPr lang="it-IT" dirty="0">
              <a:latin typeface="+mn-lt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C83707F-398A-7382-6ABC-C5E5BF8D3A5C}"/>
              </a:ext>
            </a:extLst>
          </p:cNvPr>
          <p:cNvSpPr txBox="1"/>
          <p:nvPr/>
        </p:nvSpPr>
        <p:spPr>
          <a:xfrm>
            <a:off x="436787" y="3933056"/>
            <a:ext cx="51332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</a:rPr>
              <a:t>TAMPONI  UTILIZZATI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- BASE di  </a:t>
            </a:r>
            <a:r>
              <a:rPr lang="en-US" b="1" dirty="0">
                <a:latin typeface="+mn-lt"/>
              </a:rPr>
              <a:t>TRIS</a:t>
            </a:r>
            <a:r>
              <a:rPr lang="en-US" dirty="0">
                <a:latin typeface="+mn-lt"/>
              </a:rPr>
              <a:t>, HEPES, o</a:t>
            </a:r>
            <a:r>
              <a:rPr lang="en-US" b="1" dirty="0">
                <a:latin typeface="+mn-lt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FOSFATI </a:t>
            </a:r>
            <a:r>
              <a:rPr lang="en-US" b="1" dirty="0">
                <a:latin typeface="+mn-lt"/>
              </a:rPr>
              <a:t> </a:t>
            </a:r>
            <a:r>
              <a:rPr lang="en-US" dirty="0">
                <a:latin typeface="+mn-lt"/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PBS</a:t>
            </a:r>
            <a:r>
              <a:rPr lang="en-US" dirty="0">
                <a:latin typeface="+mn-lt"/>
              </a:rPr>
              <a:t>)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-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NON DENATURANTI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- Con pH </a:t>
            </a:r>
            <a:r>
              <a:rPr lang="en-US" dirty="0" err="1">
                <a:latin typeface="+mn-lt"/>
              </a:rPr>
              <a:t>vicino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alla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neutralità</a:t>
            </a:r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- con </a:t>
            </a:r>
            <a:r>
              <a:rPr lang="en-US" dirty="0" err="1">
                <a:latin typeface="+mn-lt"/>
              </a:rPr>
              <a:t>una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limitata</a:t>
            </a:r>
            <a:r>
              <a:rPr lang="en-US" dirty="0">
                <a:latin typeface="+mn-lt"/>
              </a:rPr>
              <a:t> % di detergent NON </a:t>
            </a:r>
            <a:r>
              <a:rPr lang="en-US" dirty="0" err="1">
                <a:latin typeface="+mn-lt"/>
              </a:rPr>
              <a:t>inonici</a:t>
            </a:r>
            <a:endParaRPr lang="en-US" dirty="0">
              <a:latin typeface="+mn-lt"/>
            </a:endParaRPr>
          </a:p>
          <a:p>
            <a:endParaRPr lang="it-IT" dirty="0">
              <a:latin typeface="+mn-lt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83E34B4-48B1-FA0F-0892-2AF34851FC9B}"/>
              </a:ext>
            </a:extLst>
          </p:cNvPr>
          <p:cNvSpPr txBox="1"/>
          <p:nvPr/>
        </p:nvSpPr>
        <p:spPr>
          <a:xfrm>
            <a:off x="467544" y="482196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400" b="1" i="0" dirty="0">
                <a:solidFill>
                  <a:srgbClr val="333333"/>
                </a:solidFill>
                <a:effectLst/>
                <a:latin typeface="+mn-lt"/>
              </a:rPr>
              <a:t>ELISA Wash Buffer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04E749A-3D4E-B621-8E7C-E41B0351A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965627"/>
            <a:ext cx="3168352" cy="26062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 bwMode="auto">
          <a:xfrm>
            <a:off x="6205655" y="4654040"/>
            <a:ext cx="2520280" cy="165618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65246A2-C839-1BBF-3995-6C0EF7146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628800"/>
            <a:ext cx="4392488" cy="2855117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C7CDC7F-7D0E-4F80-1CE5-34737F48B70A}"/>
              </a:ext>
            </a:extLst>
          </p:cNvPr>
          <p:cNvSpPr txBox="1"/>
          <p:nvPr/>
        </p:nvSpPr>
        <p:spPr>
          <a:xfrm>
            <a:off x="241263" y="109518"/>
            <a:ext cx="86614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/>
              <a:t>BLOCKING</a:t>
            </a:r>
          </a:p>
          <a:p>
            <a:endParaRPr lang="it-IT" dirty="0"/>
          </a:p>
          <a:p>
            <a:r>
              <a:rPr lang="it-IT" dirty="0"/>
              <a:t>Fase in cui si limitano i siti idrofobici sulla plastica </a:t>
            </a:r>
            <a:r>
              <a:rPr lang="it-IT" b="1" dirty="0"/>
              <a:t>NON occup</a:t>
            </a:r>
            <a:r>
              <a:rPr lang="it-IT" dirty="0"/>
              <a:t>ati da Ab o Antigene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8BEEC66-4A1C-441D-7138-AFD27093311B}"/>
              </a:ext>
            </a:extLst>
          </p:cNvPr>
          <p:cNvSpPr txBox="1"/>
          <p:nvPr/>
        </p:nvSpPr>
        <p:spPr>
          <a:xfrm>
            <a:off x="1043608" y="5020112"/>
            <a:ext cx="585929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Ci sono </a:t>
            </a:r>
            <a:r>
              <a:rPr lang="it-IT" b="1" dirty="0"/>
              <a:t>2 CLASSI </a:t>
            </a:r>
            <a:r>
              <a:rPr lang="it-IT" dirty="0"/>
              <a:t>di sostanze utilizzate </a:t>
            </a:r>
          </a:p>
          <a:p>
            <a:endParaRPr lang="it-IT" dirty="0"/>
          </a:p>
          <a:p>
            <a:pPr marL="285750" indent="-285750">
              <a:buFontTx/>
              <a:buChar char="-"/>
            </a:pPr>
            <a:r>
              <a:rPr lang="it-IT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DETERGENTI</a:t>
            </a:r>
            <a:r>
              <a:rPr lang="it-IT" dirty="0"/>
              <a:t>  (ionici – </a:t>
            </a:r>
            <a:r>
              <a:rPr lang="it-IT" dirty="0" err="1"/>
              <a:t>Zwitterionici</a:t>
            </a:r>
            <a:r>
              <a:rPr lang="it-IT" dirty="0"/>
              <a:t>  -  NON IONICI)</a:t>
            </a:r>
          </a:p>
          <a:p>
            <a:pPr marL="285750" indent="-285750">
              <a:buFontTx/>
              <a:buChar char="-"/>
            </a:pPr>
            <a:endParaRPr lang="it-IT" dirty="0"/>
          </a:p>
          <a:p>
            <a:pPr marL="285750" indent="-285750">
              <a:buFontTx/>
              <a:buChar char="-"/>
            </a:pPr>
            <a:r>
              <a:rPr lang="it-IT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33CC33"/>
                </a:solidFill>
              </a:rPr>
              <a:t>PROTEINE</a:t>
            </a:r>
          </a:p>
        </p:txBody>
      </p:sp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66C6E88B-DA35-8717-73B0-26204BC1A62B}"/>
              </a:ext>
            </a:extLst>
          </p:cNvPr>
          <p:cNvSpPr/>
          <p:nvPr/>
        </p:nvSpPr>
        <p:spPr bwMode="auto">
          <a:xfrm rot="7477337">
            <a:off x="6125403" y="5155027"/>
            <a:ext cx="525978" cy="32076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11DE6F2-5BF1-7B91-1BC7-B2EA65A4B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4792" y="1925835"/>
            <a:ext cx="2016224" cy="220754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8F20B31-0592-0CF1-0181-27B398D02478}"/>
              </a:ext>
            </a:extLst>
          </p:cNvPr>
          <p:cNvSpPr txBox="1"/>
          <p:nvPr/>
        </p:nvSpPr>
        <p:spPr>
          <a:xfrm>
            <a:off x="2223152" y="188640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BLOCKING</a:t>
            </a:r>
            <a:endParaRPr lang="it-IT" b="1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B8DA5B1-598F-0227-E6EF-4E3E1DFDEACE}"/>
              </a:ext>
            </a:extLst>
          </p:cNvPr>
          <p:cNvSpPr txBox="1"/>
          <p:nvPr/>
        </p:nvSpPr>
        <p:spPr>
          <a:xfrm>
            <a:off x="345045" y="2026008"/>
            <a:ext cx="43396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</a:t>
            </a:r>
            <a:r>
              <a:rPr lang="en-US" dirty="0" err="1"/>
              <a:t>Distruzione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interazioni</a:t>
            </a:r>
            <a:r>
              <a:rPr lang="en-US" dirty="0"/>
              <a:t> </a:t>
            </a:r>
            <a:r>
              <a:rPr lang="en-US" dirty="0" err="1"/>
              <a:t>idrofobiche</a:t>
            </a:r>
            <a:endParaRPr lang="en-US" dirty="0"/>
          </a:p>
          <a:p>
            <a:r>
              <a:rPr lang="en-US" dirty="0"/>
              <a:t>- </a:t>
            </a:r>
            <a:r>
              <a:rPr lang="en-US" dirty="0" err="1"/>
              <a:t>eliminati</a:t>
            </a:r>
            <a:r>
              <a:rPr lang="en-US" dirty="0"/>
              <a:t> </a:t>
            </a:r>
            <a:r>
              <a:rPr lang="en-US" dirty="0" err="1"/>
              <a:t>nei</a:t>
            </a:r>
            <a:r>
              <a:rPr lang="en-US" dirty="0"/>
              <a:t> </a:t>
            </a:r>
            <a:r>
              <a:rPr lang="en-US" dirty="0" err="1"/>
              <a:t>lavaggi</a:t>
            </a:r>
            <a:endParaRPr lang="en-US" dirty="0"/>
          </a:p>
          <a:p>
            <a:r>
              <a:rPr lang="en-US" dirty="0"/>
              <a:t>- </a:t>
            </a:r>
            <a:r>
              <a:rPr lang="en-US" dirty="0" err="1"/>
              <a:t>interferiscono</a:t>
            </a:r>
            <a:r>
              <a:rPr lang="en-US" dirty="0"/>
              <a:t> </a:t>
            </a:r>
            <a:r>
              <a:rPr lang="en-US" dirty="0" err="1"/>
              <a:t>nella</a:t>
            </a:r>
            <a:r>
              <a:rPr lang="en-US" dirty="0"/>
              <a:t> </a:t>
            </a:r>
            <a:r>
              <a:rPr lang="en-US" dirty="0" err="1"/>
              <a:t>attività</a:t>
            </a:r>
            <a:r>
              <a:rPr lang="en-US" dirty="0"/>
              <a:t> </a:t>
            </a:r>
            <a:r>
              <a:rPr lang="en-US" dirty="0" err="1"/>
              <a:t>dell’enzima</a:t>
            </a:r>
            <a:r>
              <a:rPr lang="en-US" dirty="0"/>
              <a:t> </a:t>
            </a: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F5D9087-E7E7-74FD-4A34-C39BE5C36776}"/>
              </a:ext>
            </a:extLst>
          </p:cNvPr>
          <p:cNvSpPr txBox="1"/>
          <p:nvPr/>
        </p:nvSpPr>
        <p:spPr>
          <a:xfrm>
            <a:off x="474721" y="4004080"/>
            <a:ext cx="486592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b="1" dirty="0">
                <a:solidFill>
                  <a:srgbClr val="FF0000"/>
                </a:solidFill>
              </a:rPr>
              <a:t>PROTEINE</a:t>
            </a:r>
            <a:r>
              <a:rPr lang="en-US" sz="2000" b="1" dirty="0"/>
              <a:t>  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dirty="0"/>
              <a:t>- LATTE (in </a:t>
            </a:r>
            <a:r>
              <a:rPr lang="en-US" dirty="0" err="1"/>
              <a:t>polvere</a:t>
            </a:r>
            <a:r>
              <a:rPr lang="en-US" dirty="0"/>
              <a:t>) </a:t>
            </a:r>
            <a:r>
              <a:rPr lang="en-US" dirty="0" err="1"/>
              <a:t>privo</a:t>
            </a:r>
            <a:r>
              <a:rPr lang="en-US" dirty="0"/>
              <a:t> di </a:t>
            </a:r>
            <a:r>
              <a:rPr lang="en-US" dirty="0" err="1"/>
              <a:t>grassi</a:t>
            </a:r>
            <a:r>
              <a:rPr lang="en-US" dirty="0"/>
              <a:t>  </a:t>
            </a:r>
          </a:p>
          <a:p>
            <a:r>
              <a:rPr lang="en-US" dirty="0"/>
              <a:t>- </a:t>
            </a:r>
            <a:r>
              <a:rPr lang="en-US" dirty="0" err="1"/>
              <a:t>Siero</a:t>
            </a:r>
            <a:r>
              <a:rPr lang="en-US" dirty="0"/>
              <a:t> </a:t>
            </a:r>
          </a:p>
          <a:p>
            <a:r>
              <a:rPr lang="en-US" dirty="0"/>
              <a:t>- </a:t>
            </a:r>
            <a:r>
              <a:rPr lang="en-US" dirty="0" err="1"/>
              <a:t>albumina</a:t>
            </a:r>
            <a:endParaRPr lang="en-US" dirty="0"/>
          </a:p>
          <a:p>
            <a:r>
              <a:rPr lang="en-US" dirty="0"/>
              <a:t>- </a:t>
            </a:r>
            <a:r>
              <a:rPr lang="en-US" dirty="0" err="1"/>
              <a:t>caseina</a:t>
            </a:r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C667DB5-360D-CA78-4B27-2DA48D45C57B}"/>
              </a:ext>
            </a:extLst>
          </p:cNvPr>
          <p:cNvSpPr txBox="1"/>
          <p:nvPr/>
        </p:nvSpPr>
        <p:spPr>
          <a:xfrm>
            <a:off x="323528" y="1078577"/>
            <a:ext cx="5168311" cy="9474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it-IT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DETERGENTI</a:t>
            </a:r>
            <a:r>
              <a:rPr lang="it-IT" dirty="0"/>
              <a:t>  </a:t>
            </a:r>
          </a:p>
          <a:p>
            <a:r>
              <a:rPr lang="it-IT" dirty="0"/>
              <a:t>(ionici – </a:t>
            </a:r>
            <a:r>
              <a:rPr lang="it-IT" dirty="0" err="1"/>
              <a:t>Zwitterionici</a:t>
            </a:r>
            <a:r>
              <a:rPr lang="it-IT" dirty="0"/>
              <a:t>  -  NON IONICI)</a:t>
            </a:r>
          </a:p>
          <a:p>
            <a:pPr marL="285750" indent="-285750">
              <a:buFontTx/>
              <a:buChar char="-"/>
            </a:pPr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1E9C1E7C-85CE-69B1-ECEF-0AAD571A1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0645" y="1879126"/>
            <a:ext cx="3697305" cy="240324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918640FB-9CBA-EF53-BE25-B0E49526E63A}"/>
              </a:ext>
            </a:extLst>
          </p:cNvPr>
          <p:cNvSpPr txBox="1"/>
          <p:nvPr/>
        </p:nvSpPr>
        <p:spPr>
          <a:xfrm>
            <a:off x="1403648" y="4725144"/>
            <a:ext cx="59584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https://www.jove.com/v/10496/elisa-assays-indirect-sandwich-and-competitive?language=Italian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90FE907-8488-3D9F-7ED7-1FCBA8802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36" y="1700808"/>
            <a:ext cx="8460432" cy="247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592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4673341" y="4351337"/>
            <a:ext cx="4176713" cy="2209800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250825" y="1595438"/>
            <a:ext cx="8642350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it-IT" altLang="it-IT" sz="1800" dirty="0"/>
              <a:t>La misura della quantità di </a:t>
            </a:r>
            <a:r>
              <a:rPr lang="it-IT" altLang="it-IT" sz="1800" u="sng" dirty="0" err="1">
                <a:solidFill>
                  <a:srgbClr val="0000FF"/>
                </a:solidFill>
              </a:rPr>
              <a:t>analita</a:t>
            </a:r>
            <a:r>
              <a:rPr lang="it-IT" altLang="it-IT" sz="1800" u="sng" dirty="0">
                <a:solidFill>
                  <a:srgbClr val="0000FF"/>
                </a:solidFill>
              </a:rPr>
              <a:t> (</a:t>
            </a:r>
            <a:r>
              <a:rPr lang="it-IT" altLang="it-IT" sz="1800" b="1" u="sng" dirty="0">
                <a:solidFill>
                  <a:srgbClr val="0000FF"/>
                </a:solidFill>
              </a:rPr>
              <a:t>An</a:t>
            </a:r>
            <a:r>
              <a:rPr lang="it-IT" altLang="it-IT" sz="1800" u="sng" dirty="0">
                <a:solidFill>
                  <a:srgbClr val="0000FF"/>
                </a:solidFill>
              </a:rPr>
              <a:t>)</a:t>
            </a:r>
            <a:r>
              <a:rPr lang="it-IT" altLang="it-IT" sz="1800" dirty="0"/>
              <a:t> è basata sulla competizione con il </a:t>
            </a:r>
            <a:r>
              <a:rPr lang="it-IT" altLang="it-IT" sz="1800" u="sng" dirty="0">
                <a:solidFill>
                  <a:srgbClr val="0000FF"/>
                </a:solidFill>
              </a:rPr>
              <a:t>tracciante (</a:t>
            </a:r>
            <a:r>
              <a:rPr lang="it-IT" altLang="it-IT" sz="1800" b="1" u="sng" dirty="0">
                <a:solidFill>
                  <a:srgbClr val="0000FF"/>
                </a:solidFill>
              </a:rPr>
              <a:t>An*</a:t>
            </a:r>
            <a:r>
              <a:rPr lang="it-IT" altLang="it-IT" sz="1800" u="sng" dirty="0">
                <a:solidFill>
                  <a:srgbClr val="0000FF"/>
                </a:solidFill>
              </a:rPr>
              <a:t>)</a:t>
            </a:r>
            <a:r>
              <a:rPr lang="it-IT" altLang="it-IT" sz="1800" dirty="0"/>
              <a:t> per un </a:t>
            </a:r>
            <a:r>
              <a:rPr lang="it-IT" altLang="it-IT" sz="1800" dirty="0">
                <a:solidFill>
                  <a:srgbClr val="0000FF"/>
                </a:solidFill>
              </a:rPr>
              <a:t>numero limitato</a:t>
            </a:r>
            <a:r>
              <a:rPr lang="it-IT" altLang="it-IT" sz="1800" dirty="0"/>
              <a:t> di </a:t>
            </a:r>
            <a:r>
              <a:rPr lang="it-IT" altLang="it-IT" sz="1800" u="sng" dirty="0">
                <a:solidFill>
                  <a:srgbClr val="0000FF"/>
                </a:solidFill>
              </a:rPr>
              <a:t>siti anticorpali (Ab)</a:t>
            </a:r>
            <a:r>
              <a:rPr lang="it-IT" altLang="it-IT" sz="1800" dirty="0"/>
              <a:t>. 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endParaRPr lang="it-IT" altLang="it-IT" sz="1800" dirty="0"/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it-IT" altLang="it-IT" sz="1800" dirty="0"/>
              <a:t>L’equilibrio che si instaura è: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611188" y="4040188"/>
            <a:ext cx="30241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000"/>
              <a:t>An + Ab               An-Ab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268413" y="4400550"/>
            <a:ext cx="71526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/>
              <a:t>+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FF0000"/>
                </a:solidFill>
              </a:rPr>
              <a:t>An*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971550" y="5840413"/>
            <a:ext cx="1081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/>
              <a:t>An*-Ab</a:t>
            </a:r>
          </a:p>
        </p:txBody>
      </p:sp>
      <p:grpSp>
        <p:nvGrpSpPr>
          <p:cNvPr id="34823" name="Group 7"/>
          <p:cNvGrpSpPr/>
          <p:nvPr/>
        </p:nvGrpSpPr>
        <p:grpSpPr bwMode="auto">
          <a:xfrm>
            <a:off x="1908175" y="4184650"/>
            <a:ext cx="431800" cy="144463"/>
            <a:chOff x="2086" y="3067"/>
            <a:chExt cx="272" cy="91"/>
          </a:xfrm>
        </p:grpSpPr>
        <p:sp>
          <p:nvSpPr>
            <p:cNvPr id="34831" name="Line 8"/>
            <p:cNvSpPr>
              <a:spLocks noChangeShapeType="1"/>
            </p:cNvSpPr>
            <p:nvPr/>
          </p:nvSpPr>
          <p:spPr bwMode="auto">
            <a:xfrm>
              <a:off x="2086" y="3067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4832" name="Line 9"/>
            <p:cNvSpPr>
              <a:spLocks noChangeShapeType="1"/>
            </p:cNvSpPr>
            <p:nvPr/>
          </p:nvSpPr>
          <p:spPr bwMode="auto">
            <a:xfrm flipH="1" flipV="1">
              <a:off x="2086" y="3158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34824" name="Group 10"/>
          <p:cNvGrpSpPr/>
          <p:nvPr/>
        </p:nvGrpSpPr>
        <p:grpSpPr bwMode="auto">
          <a:xfrm rot="-5400000">
            <a:off x="1216819" y="5407819"/>
            <a:ext cx="431800" cy="144462"/>
            <a:chOff x="2086" y="3067"/>
            <a:chExt cx="272" cy="91"/>
          </a:xfrm>
        </p:grpSpPr>
        <p:sp>
          <p:nvSpPr>
            <p:cNvPr id="34829" name="Line 11"/>
            <p:cNvSpPr>
              <a:spLocks noChangeShapeType="1"/>
            </p:cNvSpPr>
            <p:nvPr/>
          </p:nvSpPr>
          <p:spPr bwMode="auto">
            <a:xfrm>
              <a:off x="2086" y="3067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4830" name="Line 12"/>
            <p:cNvSpPr>
              <a:spLocks noChangeShapeType="1"/>
            </p:cNvSpPr>
            <p:nvPr/>
          </p:nvSpPr>
          <p:spPr bwMode="auto">
            <a:xfrm flipH="1" flipV="1">
              <a:off x="2086" y="3158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4825" name="Text Box 13"/>
          <p:cNvSpPr txBox="1">
            <a:spLocks noChangeArrowheads="1"/>
          </p:cNvSpPr>
          <p:nvPr/>
        </p:nvSpPr>
        <p:spPr bwMode="auto">
          <a:xfrm>
            <a:off x="1835150" y="3716338"/>
            <a:ext cx="649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/>
              <a:t>K</a:t>
            </a:r>
            <a:r>
              <a:rPr lang="it-IT" altLang="it-IT" sz="2000" baseline="-25000"/>
              <a:t>An</a:t>
            </a:r>
          </a:p>
        </p:txBody>
      </p:sp>
      <p:sp>
        <p:nvSpPr>
          <p:cNvPr id="34826" name="Text Box 14"/>
          <p:cNvSpPr txBox="1">
            <a:spLocks noChangeArrowheads="1"/>
          </p:cNvSpPr>
          <p:nvPr/>
        </p:nvSpPr>
        <p:spPr bwMode="auto">
          <a:xfrm>
            <a:off x="1519238" y="5264150"/>
            <a:ext cx="647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/>
              <a:t>K</a:t>
            </a:r>
            <a:r>
              <a:rPr lang="it-IT" altLang="it-IT" sz="2000" baseline="-25000"/>
              <a:t>An*</a:t>
            </a:r>
          </a:p>
        </p:txBody>
      </p:sp>
      <p:sp>
        <p:nvSpPr>
          <p:cNvPr id="34827" name="Text Box 15"/>
          <p:cNvSpPr txBox="1">
            <a:spLocks noChangeArrowheads="1"/>
          </p:cNvSpPr>
          <p:nvPr/>
        </p:nvSpPr>
        <p:spPr bwMode="auto">
          <a:xfrm>
            <a:off x="4960679" y="4400550"/>
            <a:ext cx="3600450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/>
              <a:t>Le condizioni per l’esecuzione del metodo sono: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/>
              <a:t>[An*]</a:t>
            </a:r>
            <a:r>
              <a:rPr lang="it-IT" altLang="it-IT" sz="2000" baseline="-25000"/>
              <a:t>i</a:t>
            </a:r>
            <a:r>
              <a:rPr lang="it-IT" altLang="it-IT" sz="2000"/>
              <a:t> = costante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/>
              <a:t>[Ab]</a:t>
            </a:r>
            <a:r>
              <a:rPr lang="it-IT" altLang="it-IT" sz="2000" baseline="-25000"/>
              <a:t>i</a:t>
            </a:r>
            <a:r>
              <a:rPr lang="it-IT" altLang="it-IT" sz="2000"/>
              <a:t> = costante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/>
              <a:t>[Ab]</a:t>
            </a:r>
            <a:r>
              <a:rPr lang="it-IT" altLang="it-IT" sz="2000" baseline="-25000"/>
              <a:t>i</a:t>
            </a:r>
            <a:r>
              <a:rPr lang="it-IT" altLang="it-IT" sz="2000"/>
              <a:t> </a:t>
            </a:r>
            <a:r>
              <a:rPr lang="en-US" altLang="it-IT" sz="2000">
                <a:cs typeface="Arial" panose="020B0604020202020204" pitchFamily="34" charset="0"/>
              </a:rPr>
              <a:t>&lt; [An]</a:t>
            </a:r>
            <a:r>
              <a:rPr lang="en-US" altLang="it-IT" sz="2000" baseline="-25000">
                <a:cs typeface="Arial" panose="020B0604020202020204" pitchFamily="34" charset="0"/>
              </a:rPr>
              <a:t>i</a:t>
            </a:r>
            <a:r>
              <a:rPr lang="en-US" altLang="it-IT" sz="2000">
                <a:cs typeface="Arial" panose="020B0604020202020204" pitchFamily="34" charset="0"/>
              </a:rPr>
              <a:t> + [An*]</a:t>
            </a:r>
            <a:r>
              <a:rPr lang="en-US" altLang="it-IT" sz="2000" baseline="-25000">
                <a:cs typeface="Arial" panose="020B0604020202020204" pitchFamily="34" charset="0"/>
              </a:rPr>
              <a:t>i</a:t>
            </a:r>
          </a:p>
        </p:txBody>
      </p:sp>
      <p:sp>
        <p:nvSpPr>
          <p:cNvPr id="34828" name="Text Box 16"/>
          <p:cNvSpPr txBox="1">
            <a:spLocks noChangeArrowheads="1"/>
          </p:cNvSpPr>
          <p:nvPr/>
        </p:nvSpPr>
        <p:spPr bwMode="auto">
          <a:xfrm>
            <a:off x="762000" y="228600"/>
            <a:ext cx="7958138" cy="904863"/>
          </a:xfrm>
          <a:prstGeom prst="rect">
            <a:avLst/>
          </a:prstGeom>
          <a:solidFill>
            <a:srgbClr val="CCECFF"/>
          </a:solidFill>
          <a:ln w="9525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it-IT" sz="2400" dirty="0"/>
              <a:t>PRINCIPIO DI FUNZIONAMENTO DEI </a:t>
            </a:r>
          </a:p>
          <a:p>
            <a:pPr algn="ctr" eaLnBrk="1" hangingPunct="1">
              <a:buFontTx/>
              <a:buNone/>
            </a:pPr>
            <a:r>
              <a:rPr lang="it-IT" altLang="it-IT" sz="2400" b="1" dirty="0"/>
              <a:t>METODI COMPETITIVI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300E6D8-4C7D-EB8B-11AF-B11324098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268760"/>
            <a:ext cx="5959500" cy="5256584"/>
          </a:xfrm>
          <a:prstGeom prst="rect">
            <a:avLst/>
          </a:prstGeom>
        </p:spPr>
      </p:pic>
      <p:sp>
        <p:nvSpPr>
          <p:cNvPr id="3" name="Text Box 16">
            <a:extLst>
              <a:ext uri="{FF2B5EF4-FFF2-40B4-BE49-F238E27FC236}">
                <a16:creationId xmlns:a16="http://schemas.microsoft.com/office/drawing/2014/main" id="{637A70BE-6654-30A7-7598-F0213E24C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260648"/>
            <a:ext cx="7958138" cy="904863"/>
          </a:xfrm>
          <a:prstGeom prst="rect">
            <a:avLst/>
          </a:prstGeom>
          <a:solidFill>
            <a:srgbClr val="CCECFF"/>
          </a:solidFill>
          <a:ln w="9525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it-IT" sz="2400" dirty="0"/>
              <a:t>PRINCIPIO DI FUNZIONAMENTO DEI </a:t>
            </a:r>
          </a:p>
          <a:p>
            <a:pPr algn="ctr" eaLnBrk="1" hangingPunct="1">
              <a:buFontTx/>
              <a:buNone/>
            </a:pPr>
            <a:r>
              <a:rPr lang="it-IT" altLang="it-IT" sz="2400" b="1" dirty="0"/>
              <a:t>METODI COMPETITIVI</a:t>
            </a:r>
          </a:p>
        </p:txBody>
      </p:sp>
    </p:spTree>
    <p:extLst>
      <p:ext uri="{BB962C8B-B14F-4D97-AF65-F5344CB8AC3E}">
        <p14:creationId xmlns:p14="http://schemas.microsoft.com/office/powerpoint/2010/main" val="8269837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 descr="Diagonali larghe verso l'alto"/>
          <p:cNvSpPr>
            <a:spLocks noChangeArrowheads="1"/>
          </p:cNvSpPr>
          <p:nvPr/>
        </p:nvSpPr>
        <p:spPr bwMode="auto">
          <a:xfrm>
            <a:off x="4656138" y="4581525"/>
            <a:ext cx="3168650" cy="720725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bg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5843" name="Line 3"/>
          <p:cNvSpPr>
            <a:spLocks noChangeShapeType="1"/>
          </p:cNvSpPr>
          <p:nvPr/>
        </p:nvSpPr>
        <p:spPr bwMode="auto">
          <a:xfrm>
            <a:off x="4643438" y="4581525"/>
            <a:ext cx="3168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114425" y="1916113"/>
            <a:ext cx="2952750" cy="5048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2"/>
                </a:solidFill>
              </a:rPr>
              <a:t>Aggiunta del campione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1114425" y="2492375"/>
            <a:ext cx="2952750" cy="5048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2"/>
                </a:solidFill>
              </a:rPr>
              <a:t>Aggiunta del tracciante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1114425" y="3068638"/>
            <a:ext cx="2952750" cy="5048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2"/>
                </a:solidFill>
              </a:rPr>
              <a:t>Incubazione</a:t>
            </a: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1114425" y="3644900"/>
            <a:ext cx="2952750" cy="5048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2"/>
                </a:solidFill>
              </a:rPr>
              <a:t>Lavaggio</a:t>
            </a: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1114425" y="4221163"/>
            <a:ext cx="2952750" cy="5048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2"/>
                </a:solidFill>
              </a:rPr>
              <a:t>Aggiunta del substrato</a:t>
            </a: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1114425" y="4797425"/>
            <a:ext cx="2952750" cy="5048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2"/>
                </a:solidFill>
              </a:rPr>
              <a:t>Misura del segnale</a:t>
            </a:r>
          </a:p>
        </p:txBody>
      </p:sp>
      <p:sp>
        <p:nvSpPr>
          <p:cNvPr id="35850" name="Oval 10"/>
          <p:cNvSpPr>
            <a:spLocks noChangeArrowheads="1"/>
          </p:cNvSpPr>
          <p:nvPr/>
        </p:nvSpPr>
        <p:spPr bwMode="auto">
          <a:xfrm>
            <a:off x="5868988" y="1955800"/>
            <a:ext cx="144462" cy="144463"/>
          </a:xfrm>
          <a:prstGeom prst="ellipse">
            <a:avLst/>
          </a:prstGeom>
          <a:gradFill rotWithShape="1">
            <a:gsLst>
              <a:gs pos="0">
                <a:srgbClr val="FFBAA9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grpSp>
        <p:nvGrpSpPr>
          <p:cNvPr id="35851" name="Group 11"/>
          <p:cNvGrpSpPr/>
          <p:nvPr/>
        </p:nvGrpSpPr>
        <p:grpSpPr bwMode="auto">
          <a:xfrm>
            <a:off x="5797550" y="2397125"/>
            <a:ext cx="288925" cy="419100"/>
            <a:chOff x="3152" y="1397"/>
            <a:chExt cx="182" cy="264"/>
          </a:xfrm>
        </p:grpSpPr>
        <p:sp>
          <p:nvSpPr>
            <p:cNvPr id="35869" name="Oval 12"/>
            <p:cNvSpPr>
              <a:spLocks noChangeArrowheads="1"/>
            </p:cNvSpPr>
            <p:nvPr/>
          </p:nvSpPr>
          <p:spPr bwMode="auto">
            <a:xfrm rot="10524505">
              <a:off x="3152" y="157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5870" name="Oval 13"/>
            <p:cNvSpPr>
              <a:spLocks noChangeArrowheads="1"/>
            </p:cNvSpPr>
            <p:nvPr/>
          </p:nvSpPr>
          <p:spPr bwMode="auto">
            <a:xfrm rot="10524505">
              <a:off x="3152" y="1397"/>
              <a:ext cx="182" cy="182"/>
            </a:xfrm>
            <a:prstGeom prst="ellipse">
              <a:avLst/>
            </a:prstGeom>
            <a:gradFill rotWithShape="1">
              <a:gsLst>
                <a:gs pos="0">
                  <a:srgbClr val="FFFFA9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</p:grpSp>
      <p:sp>
        <p:nvSpPr>
          <p:cNvPr id="35852" name="Text Box 14"/>
          <p:cNvSpPr txBox="1">
            <a:spLocks noChangeArrowheads="1"/>
          </p:cNvSpPr>
          <p:nvPr/>
        </p:nvSpPr>
        <p:spPr bwMode="auto">
          <a:xfrm>
            <a:off x="5622925" y="5324475"/>
            <a:ext cx="1290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Fase solida</a:t>
            </a:r>
          </a:p>
        </p:txBody>
      </p:sp>
      <p:sp>
        <p:nvSpPr>
          <p:cNvPr id="35853" name="Text Box 15"/>
          <p:cNvSpPr txBox="1">
            <a:spLocks noChangeArrowheads="1"/>
          </p:cNvSpPr>
          <p:nvPr/>
        </p:nvSpPr>
        <p:spPr bwMode="auto">
          <a:xfrm>
            <a:off x="5060950" y="3571875"/>
            <a:ext cx="2546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Anticorpo immobilizzato</a:t>
            </a:r>
          </a:p>
        </p:txBody>
      </p:sp>
      <p:sp>
        <p:nvSpPr>
          <p:cNvPr id="35854" name="Line 16"/>
          <p:cNvSpPr>
            <a:spLocks noChangeShapeType="1"/>
          </p:cNvSpPr>
          <p:nvPr/>
        </p:nvSpPr>
        <p:spPr bwMode="auto">
          <a:xfrm flipH="1">
            <a:off x="5132388" y="3908425"/>
            <a:ext cx="1444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5855" name="Text Box 17"/>
          <p:cNvSpPr txBox="1">
            <a:spLocks noChangeArrowheads="1"/>
          </p:cNvSpPr>
          <p:nvPr/>
        </p:nvSpPr>
        <p:spPr bwMode="auto">
          <a:xfrm>
            <a:off x="6084888" y="1868488"/>
            <a:ext cx="1052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Antigene</a:t>
            </a:r>
          </a:p>
        </p:txBody>
      </p:sp>
      <p:sp>
        <p:nvSpPr>
          <p:cNvPr id="35856" name="Text Box 18"/>
          <p:cNvSpPr txBox="1">
            <a:spLocks noChangeArrowheads="1"/>
          </p:cNvSpPr>
          <p:nvPr/>
        </p:nvSpPr>
        <p:spPr bwMode="auto">
          <a:xfrm>
            <a:off x="6084888" y="2444750"/>
            <a:ext cx="1200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Tracciante</a:t>
            </a:r>
          </a:p>
        </p:txBody>
      </p:sp>
      <p:sp>
        <p:nvSpPr>
          <p:cNvPr id="35857" name="Text Box 19"/>
          <p:cNvSpPr txBox="1">
            <a:spLocks noChangeArrowheads="1"/>
          </p:cNvSpPr>
          <p:nvPr/>
        </p:nvSpPr>
        <p:spPr bwMode="auto">
          <a:xfrm>
            <a:off x="4491038" y="2085975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Enzima</a:t>
            </a:r>
          </a:p>
        </p:txBody>
      </p:sp>
      <p:sp>
        <p:nvSpPr>
          <p:cNvPr id="35858" name="Line 20"/>
          <p:cNvSpPr>
            <a:spLocks noChangeShapeType="1"/>
          </p:cNvSpPr>
          <p:nvPr/>
        </p:nvSpPr>
        <p:spPr bwMode="auto">
          <a:xfrm>
            <a:off x="5484813" y="2301875"/>
            <a:ext cx="287337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5859" name="Text Box 21"/>
          <p:cNvSpPr txBox="1">
            <a:spLocks noChangeArrowheads="1"/>
          </p:cNvSpPr>
          <p:nvPr/>
        </p:nvSpPr>
        <p:spPr bwMode="auto">
          <a:xfrm>
            <a:off x="6084888" y="3038475"/>
            <a:ext cx="22399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Substrato enzimatico</a:t>
            </a:r>
          </a:p>
        </p:txBody>
      </p:sp>
      <p:sp>
        <p:nvSpPr>
          <p:cNvPr id="162838" name="AutoShape 22"/>
          <p:cNvSpPr>
            <a:spLocks noChangeArrowheads="1"/>
          </p:cNvSpPr>
          <p:nvPr/>
        </p:nvSpPr>
        <p:spPr bwMode="auto">
          <a:xfrm>
            <a:off x="5834063" y="3117850"/>
            <a:ext cx="215900" cy="187325"/>
          </a:xfrm>
          <a:prstGeom prst="hexagon">
            <a:avLst>
              <a:gd name="adj" fmla="val 28814"/>
              <a:gd name="vf" fmla="val 115470"/>
            </a:avLst>
          </a:prstGeom>
          <a:gradFill rotWithShape="1">
            <a:gsLst>
              <a:gs pos="0">
                <a:schemeClr val="accent2">
                  <a:gamma/>
                  <a:tint val="33725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35861" name="Freeform 23"/>
          <p:cNvSpPr/>
          <p:nvPr/>
        </p:nvSpPr>
        <p:spPr bwMode="auto">
          <a:xfrm>
            <a:off x="4727575" y="4121150"/>
            <a:ext cx="403225" cy="455613"/>
          </a:xfrm>
          <a:custGeom>
            <a:avLst/>
            <a:gdLst>
              <a:gd name="T0" fmla="*/ 23863966 w 2528"/>
              <a:gd name="T1" fmla="*/ 35018230 h 2856"/>
              <a:gd name="T2" fmla="*/ 23863966 w 2528"/>
              <a:gd name="T3" fmla="*/ 65557382 h 2856"/>
              <a:gd name="T4" fmla="*/ 31903424 w 2528"/>
              <a:gd name="T5" fmla="*/ 72632306 h 2856"/>
              <a:gd name="T6" fmla="*/ 41189561 w 2528"/>
              <a:gd name="T7" fmla="*/ 65302935 h 2856"/>
              <a:gd name="T8" fmla="*/ 41189561 w 2528"/>
              <a:gd name="T9" fmla="*/ 34763782 h 2856"/>
              <a:gd name="T10" fmla="*/ 61212043 w 2528"/>
              <a:gd name="T11" fmla="*/ 14022543 h 2856"/>
              <a:gd name="T12" fmla="*/ 59761837 w 2528"/>
              <a:gd name="T13" fmla="*/ 3486492 h 2856"/>
              <a:gd name="T14" fmla="*/ 49737836 w 2528"/>
              <a:gd name="T15" fmla="*/ 2774039 h 2856"/>
              <a:gd name="T16" fmla="*/ 32386879 w 2528"/>
              <a:gd name="T17" fmla="*/ 19875958 h 2856"/>
              <a:gd name="T18" fmla="*/ 15290330 w 2528"/>
              <a:gd name="T19" fmla="*/ 2774039 h 2856"/>
              <a:gd name="T20" fmla="*/ 4808394 w 2528"/>
              <a:gd name="T21" fmla="*/ 3257569 h 2856"/>
              <a:gd name="T22" fmla="*/ 3332827 w 2528"/>
              <a:gd name="T23" fmla="*/ 14251626 h 2856"/>
              <a:gd name="T24" fmla="*/ 23863966 w 2528"/>
              <a:gd name="T25" fmla="*/ 35018230 h 28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528" h="2856">
                <a:moveTo>
                  <a:pt x="938" y="1376"/>
                </a:moveTo>
                <a:lnTo>
                  <a:pt x="938" y="2576"/>
                </a:lnTo>
                <a:cubicBezTo>
                  <a:pt x="991" y="2822"/>
                  <a:pt x="1141" y="2856"/>
                  <a:pt x="1254" y="2854"/>
                </a:cubicBezTo>
                <a:cubicBezTo>
                  <a:pt x="1372" y="2854"/>
                  <a:pt x="1560" y="2803"/>
                  <a:pt x="1619" y="2566"/>
                </a:cubicBezTo>
                <a:lnTo>
                  <a:pt x="1619" y="1366"/>
                </a:lnTo>
                <a:lnTo>
                  <a:pt x="2406" y="551"/>
                </a:lnTo>
                <a:cubicBezTo>
                  <a:pt x="2528" y="346"/>
                  <a:pt x="2424" y="211"/>
                  <a:pt x="2349" y="137"/>
                </a:cubicBezTo>
                <a:cubicBezTo>
                  <a:pt x="2274" y="63"/>
                  <a:pt x="2105" y="34"/>
                  <a:pt x="1955" y="109"/>
                </a:cubicBezTo>
                <a:lnTo>
                  <a:pt x="1273" y="781"/>
                </a:lnTo>
                <a:lnTo>
                  <a:pt x="601" y="109"/>
                </a:lnTo>
                <a:cubicBezTo>
                  <a:pt x="420" y="0"/>
                  <a:pt x="267" y="53"/>
                  <a:pt x="189" y="128"/>
                </a:cubicBezTo>
                <a:cubicBezTo>
                  <a:pt x="111" y="203"/>
                  <a:pt x="0" y="349"/>
                  <a:pt x="131" y="560"/>
                </a:cubicBezTo>
                <a:lnTo>
                  <a:pt x="938" y="137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9933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5862" name="Freeform 24"/>
          <p:cNvSpPr/>
          <p:nvPr/>
        </p:nvSpPr>
        <p:spPr bwMode="auto">
          <a:xfrm>
            <a:off x="5245100" y="4121150"/>
            <a:ext cx="403225" cy="455613"/>
          </a:xfrm>
          <a:custGeom>
            <a:avLst/>
            <a:gdLst>
              <a:gd name="T0" fmla="*/ 23863966 w 2528"/>
              <a:gd name="T1" fmla="*/ 35018230 h 2856"/>
              <a:gd name="T2" fmla="*/ 23863966 w 2528"/>
              <a:gd name="T3" fmla="*/ 65557382 h 2856"/>
              <a:gd name="T4" fmla="*/ 31903424 w 2528"/>
              <a:gd name="T5" fmla="*/ 72632306 h 2856"/>
              <a:gd name="T6" fmla="*/ 41189561 w 2528"/>
              <a:gd name="T7" fmla="*/ 65302935 h 2856"/>
              <a:gd name="T8" fmla="*/ 41189561 w 2528"/>
              <a:gd name="T9" fmla="*/ 34763782 h 2856"/>
              <a:gd name="T10" fmla="*/ 61212043 w 2528"/>
              <a:gd name="T11" fmla="*/ 14022543 h 2856"/>
              <a:gd name="T12" fmla="*/ 59761837 w 2528"/>
              <a:gd name="T13" fmla="*/ 3486492 h 2856"/>
              <a:gd name="T14" fmla="*/ 49737836 w 2528"/>
              <a:gd name="T15" fmla="*/ 2774039 h 2856"/>
              <a:gd name="T16" fmla="*/ 32386879 w 2528"/>
              <a:gd name="T17" fmla="*/ 19875958 h 2856"/>
              <a:gd name="T18" fmla="*/ 15290330 w 2528"/>
              <a:gd name="T19" fmla="*/ 2774039 h 2856"/>
              <a:gd name="T20" fmla="*/ 4808394 w 2528"/>
              <a:gd name="T21" fmla="*/ 3257569 h 2856"/>
              <a:gd name="T22" fmla="*/ 3332827 w 2528"/>
              <a:gd name="T23" fmla="*/ 14251626 h 2856"/>
              <a:gd name="T24" fmla="*/ 23863966 w 2528"/>
              <a:gd name="T25" fmla="*/ 35018230 h 28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528" h="2856">
                <a:moveTo>
                  <a:pt x="938" y="1376"/>
                </a:moveTo>
                <a:lnTo>
                  <a:pt x="938" y="2576"/>
                </a:lnTo>
                <a:cubicBezTo>
                  <a:pt x="991" y="2822"/>
                  <a:pt x="1141" y="2856"/>
                  <a:pt x="1254" y="2854"/>
                </a:cubicBezTo>
                <a:cubicBezTo>
                  <a:pt x="1372" y="2854"/>
                  <a:pt x="1560" y="2803"/>
                  <a:pt x="1619" y="2566"/>
                </a:cubicBezTo>
                <a:lnTo>
                  <a:pt x="1619" y="1366"/>
                </a:lnTo>
                <a:lnTo>
                  <a:pt x="2406" y="551"/>
                </a:lnTo>
                <a:cubicBezTo>
                  <a:pt x="2528" y="346"/>
                  <a:pt x="2424" y="211"/>
                  <a:pt x="2349" y="137"/>
                </a:cubicBezTo>
                <a:cubicBezTo>
                  <a:pt x="2274" y="63"/>
                  <a:pt x="2105" y="34"/>
                  <a:pt x="1955" y="109"/>
                </a:cubicBezTo>
                <a:lnTo>
                  <a:pt x="1273" y="781"/>
                </a:lnTo>
                <a:lnTo>
                  <a:pt x="601" y="109"/>
                </a:lnTo>
                <a:cubicBezTo>
                  <a:pt x="420" y="0"/>
                  <a:pt x="267" y="53"/>
                  <a:pt x="189" y="128"/>
                </a:cubicBezTo>
                <a:cubicBezTo>
                  <a:pt x="111" y="203"/>
                  <a:pt x="0" y="349"/>
                  <a:pt x="131" y="560"/>
                </a:cubicBezTo>
                <a:lnTo>
                  <a:pt x="938" y="137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9933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5863" name="Freeform 25"/>
          <p:cNvSpPr/>
          <p:nvPr/>
        </p:nvSpPr>
        <p:spPr bwMode="auto">
          <a:xfrm>
            <a:off x="5762625" y="4121150"/>
            <a:ext cx="403225" cy="455613"/>
          </a:xfrm>
          <a:custGeom>
            <a:avLst/>
            <a:gdLst>
              <a:gd name="T0" fmla="*/ 23863966 w 2528"/>
              <a:gd name="T1" fmla="*/ 35018230 h 2856"/>
              <a:gd name="T2" fmla="*/ 23863966 w 2528"/>
              <a:gd name="T3" fmla="*/ 65557382 h 2856"/>
              <a:gd name="T4" fmla="*/ 31903424 w 2528"/>
              <a:gd name="T5" fmla="*/ 72632306 h 2856"/>
              <a:gd name="T6" fmla="*/ 41189561 w 2528"/>
              <a:gd name="T7" fmla="*/ 65302935 h 2856"/>
              <a:gd name="T8" fmla="*/ 41189561 w 2528"/>
              <a:gd name="T9" fmla="*/ 34763782 h 2856"/>
              <a:gd name="T10" fmla="*/ 61212043 w 2528"/>
              <a:gd name="T11" fmla="*/ 14022543 h 2856"/>
              <a:gd name="T12" fmla="*/ 59761837 w 2528"/>
              <a:gd name="T13" fmla="*/ 3486492 h 2856"/>
              <a:gd name="T14" fmla="*/ 49737836 w 2528"/>
              <a:gd name="T15" fmla="*/ 2774039 h 2856"/>
              <a:gd name="T16" fmla="*/ 32386879 w 2528"/>
              <a:gd name="T17" fmla="*/ 19875958 h 2856"/>
              <a:gd name="T18" fmla="*/ 15290330 w 2528"/>
              <a:gd name="T19" fmla="*/ 2774039 h 2856"/>
              <a:gd name="T20" fmla="*/ 4808394 w 2528"/>
              <a:gd name="T21" fmla="*/ 3257569 h 2856"/>
              <a:gd name="T22" fmla="*/ 3332827 w 2528"/>
              <a:gd name="T23" fmla="*/ 14251626 h 2856"/>
              <a:gd name="T24" fmla="*/ 23863966 w 2528"/>
              <a:gd name="T25" fmla="*/ 35018230 h 28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528" h="2856">
                <a:moveTo>
                  <a:pt x="938" y="1376"/>
                </a:moveTo>
                <a:lnTo>
                  <a:pt x="938" y="2576"/>
                </a:lnTo>
                <a:cubicBezTo>
                  <a:pt x="991" y="2822"/>
                  <a:pt x="1141" y="2856"/>
                  <a:pt x="1254" y="2854"/>
                </a:cubicBezTo>
                <a:cubicBezTo>
                  <a:pt x="1372" y="2854"/>
                  <a:pt x="1560" y="2803"/>
                  <a:pt x="1619" y="2566"/>
                </a:cubicBezTo>
                <a:lnTo>
                  <a:pt x="1619" y="1366"/>
                </a:lnTo>
                <a:lnTo>
                  <a:pt x="2406" y="551"/>
                </a:lnTo>
                <a:cubicBezTo>
                  <a:pt x="2528" y="346"/>
                  <a:pt x="2424" y="211"/>
                  <a:pt x="2349" y="137"/>
                </a:cubicBezTo>
                <a:cubicBezTo>
                  <a:pt x="2274" y="63"/>
                  <a:pt x="2105" y="34"/>
                  <a:pt x="1955" y="109"/>
                </a:cubicBezTo>
                <a:lnTo>
                  <a:pt x="1273" y="781"/>
                </a:lnTo>
                <a:lnTo>
                  <a:pt x="601" y="109"/>
                </a:lnTo>
                <a:cubicBezTo>
                  <a:pt x="420" y="0"/>
                  <a:pt x="267" y="53"/>
                  <a:pt x="189" y="128"/>
                </a:cubicBezTo>
                <a:cubicBezTo>
                  <a:pt x="111" y="203"/>
                  <a:pt x="0" y="349"/>
                  <a:pt x="131" y="560"/>
                </a:cubicBezTo>
                <a:lnTo>
                  <a:pt x="938" y="137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9933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5864" name="Freeform 26"/>
          <p:cNvSpPr/>
          <p:nvPr/>
        </p:nvSpPr>
        <p:spPr bwMode="auto">
          <a:xfrm>
            <a:off x="6280150" y="4121150"/>
            <a:ext cx="403225" cy="455613"/>
          </a:xfrm>
          <a:custGeom>
            <a:avLst/>
            <a:gdLst>
              <a:gd name="T0" fmla="*/ 23863966 w 2528"/>
              <a:gd name="T1" fmla="*/ 35018230 h 2856"/>
              <a:gd name="T2" fmla="*/ 23863966 w 2528"/>
              <a:gd name="T3" fmla="*/ 65557382 h 2856"/>
              <a:gd name="T4" fmla="*/ 31903424 w 2528"/>
              <a:gd name="T5" fmla="*/ 72632306 h 2856"/>
              <a:gd name="T6" fmla="*/ 41189561 w 2528"/>
              <a:gd name="T7" fmla="*/ 65302935 h 2856"/>
              <a:gd name="T8" fmla="*/ 41189561 w 2528"/>
              <a:gd name="T9" fmla="*/ 34763782 h 2856"/>
              <a:gd name="T10" fmla="*/ 61212043 w 2528"/>
              <a:gd name="T11" fmla="*/ 14022543 h 2856"/>
              <a:gd name="T12" fmla="*/ 59761837 w 2528"/>
              <a:gd name="T13" fmla="*/ 3486492 h 2856"/>
              <a:gd name="T14" fmla="*/ 49737836 w 2528"/>
              <a:gd name="T15" fmla="*/ 2774039 h 2856"/>
              <a:gd name="T16" fmla="*/ 32386879 w 2528"/>
              <a:gd name="T17" fmla="*/ 19875958 h 2856"/>
              <a:gd name="T18" fmla="*/ 15290330 w 2528"/>
              <a:gd name="T19" fmla="*/ 2774039 h 2856"/>
              <a:gd name="T20" fmla="*/ 4808394 w 2528"/>
              <a:gd name="T21" fmla="*/ 3257569 h 2856"/>
              <a:gd name="T22" fmla="*/ 3332827 w 2528"/>
              <a:gd name="T23" fmla="*/ 14251626 h 2856"/>
              <a:gd name="T24" fmla="*/ 23863966 w 2528"/>
              <a:gd name="T25" fmla="*/ 35018230 h 28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528" h="2856">
                <a:moveTo>
                  <a:pt x="938" y="1376"/>
                </a:moveTo>
                <a:lnTo>
                  <a:pt x="938" y="2576"/>
                </a:lnTo>
                <a:cubicBezTo>
                  <a:pt x="991" y="2822"/>
                  <a:pt x="1141" y="2856"/>
                  <a:pt x="1254" y="2854"/>
                </a:cubicBezTo>
                <a:cubicBezTo>
                  <a:pt x="1372" y="2854"/>
                  <a:pt x="1560" y="2803"/>
                  <a:pt x="1619" y="2566"/>
                </a:cubicBezTo>
                <a:lnTo>
                  <a:pt x="1619" y="1366"/>
                </a:lnTo>
                <a:lnTo>
                  <a:pt x="2406" y="551"/>
                </a:lnTo>
                <a:cubicBezTo>
                  <a:pt x="2528" y="346"/>
                  <a:pt x="2424" y="211"/>
                  <a:pt x="2349" y="137"/>
                </a:cubicBezTo>
                <a:cubicBezTo>
                  <a:pt x="2274" y="63"/>
                  <a:pt x="2105" y="34"/>
                  <a:pt x="1955" y="109"/>
                </a:cubicBezTo>
                <a:lnTo>
                  <a:pt x="1273" y="781"/>
                </a:lnTo>
                <a:lnTo>
                  <a:pt x="601" y="109"/>
                </a:lnTo>
                <a:cubicBezTo>
                  <a:pt x="420" y="0"/>
                  <a:pt x="267" y="53"/>
                  <a:pt x="189" y="128"/>
                </a:cubicBezTo>
                <a:cubicBezTo>
                  <a:pt x="111" y="203"/>
                  <a:pt x="0" y="349"/>
                  <a:pt x="131" y="560"/>
                </a:cubicBezTo>
                <a:lnTo>
                  <a:pt x="938" y="137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9933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5865" name="Freeform 27"/>
          <p:cNvSpPr/>
          <p:nvPr/>
        </p:nvSpPr>
        <p:spPr bwMode="auto">
          <a:xfrm>
            <a:off x="6797675" y="4121150"/>
            <a:ext cx="403225" cy="455613"/>
          </a:xfrm>
          <a:custGeom>
            <a:avLst/>
            <a:gdLst>
              <a:gd name="T0" fmla="*/ 23863966 w 2528"/>
              <a:gd name="T1" fmla="*/ 35018230 h 2856"/>
              <a:gd name="T2" fmla="*/ 23863966 w 2528"/>
              <a:gd name="T3" fmla="*/ 65557382 h 2856"/>
              <a:gd name="T4" fmla="*/ 31903424 w 2528"/>
              <a:gd name="T5" fmla="*/ 72632306 h 2856"/>
              <a:gd name="T6" fmla="*/ 41189561 w 2528"/>
              <a:gd name="T7" fmla="*/ 65302935 h 2856"/>
              <a:gd name="T8" fmla="*/ 41189561 w 2528"/>
              <a:gd name="T9" fmla="*/ 34763782 h 2856"/>
              <a:gd name="T10" fmla="*/ 61212043 w 2528"/>
              <a:gd name="T11" fmla="*/ 14022543 h 2856"/>
              <a:gd name="T12" fmla="*/ 59761837 w 2528"/>
              <a:gd name="T13" fmla="*/ 3486492 h 2856"/>
              <a:gd name="T14" fmla="*/ 49737836 w 2528"/>
              <a:gd name="T15" fmla="*/ 2774039 h 2856"/>
              <a:gd name="T16" fmla="*/ 32386879 w 2528"/>
              <a:gd name="T17" fmla="*/ 19875958 h 2856"/>
              <a:gd name="T18" fmla="*/ 15290330 w 2528"/>
              <a:gd name="T19" fmla="*/ 2774039 h 2856"/>
              <a:gd name="T20" fmla="*/ 4808394 w 2528"/>
              <a:gd name="T21" fmla="*/ 3257569 h 2856"/>
              <a:gd name="T22" fmla="*/ 3332827 w 2528"/>
              <a:gd name="T23" fmla="*/ 14251626 h 2856"/>
              <a:gd name="T24" fmla="*/ 23863966 w 2528"/>
              <a:gd name="T25" fmla="*/ 35018230 h 28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528" h="2856">
                <a:moveTo>
                  <a:pt x="938" y="1376"/>
                </a:moveTo>
                <a:lnTo>
                  <a:pt x="938" y="2576"/>
                </a:lnTo>
                <a:cubicBezTo>
                  <a:pt x="991" y="2822"/>
                  <a:pt x="1141" y="2856"/>
                  <a:pt x="1254" y="2854"/>
                </a:cubicBezTo>
                <a:cubicBezTo>
                  <a:pt x="1372" y="2854"/>
                  <a:pt x="1560" y="2803"/>
                  <a:pt x="1619" y="2566"/>
                </a:cubicBezTo>
                <a:lnTo>
                  <a:pt x="1619" y="1366"/>
                </a:lnTo>
                <a:lnTo>
                  <a:pt x="2406" y="551"/>
                </a:lnTo>
                <a:cubicBezTo>
                  <a:pt x="2528" y="346"/>
                  <a:pt x="2424" y="211"/>
                  <a:pt x="2349" y="137"/>
                </a:cubicBezTo>
                <a:cubicBezTo>
                  <a:pt x="2274" y="63"/>
                  <a:pt x="2105" y="34"/>
                  <a:pt x="1955" y="109"/>
                </a:cubicBezTo>
                <a:lnTo>
                  <a:pt x="1273" y="781"/>
                </a:lnTo>
                <a:lnTo>
                  <a:pt x="601" y="109"/>
                </a:lnTo>
                <a:cubicBezTo>
                  <a:pt x="420" y="0"/>
                  <a:pt x="267" y="53"/>
                  <a:pt x="189" y="128"/>
                </a:cubicBezTo>
                <a:cubicBezTo>
                  <a:pt x="111" y="203"/>
                  <a:pt x="0" y="349"/>
                  <a:pt x="131" y="560"/>
                </a:cubicBezTo>
                <a:lnTo>
                  <a:pt x="938" y="137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9933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5866" name="Freeform 28"/>
          <p:cNvSpPr/>
          <p:nvPr/>
        </p:nvSpPr>
        <p:spPr bwMode="auto">
          <a:xfrm>
            <a:off x="7316788" y="4121150"/>
            <a:ext cx="403225" cy="455613"/>
          </a:xfrm>
          <a:custGeom>
            <a:avLst/>
            <a:gdLst>
              <a:gd name="T0" fmla="*/ 23863966 w 2528"/>
              <a:gd name="T1" fmla="*/ 35018230 h 2856"/>
              <a:gd name="T2" fmla="*/ 23863966 w 2528"/>
              <a:gd name="T3" fmla="*/ 65557382 h 2856"/>
              <a:gd name="T4" fmla="*/ 31903424 w 2528"/>
              <a:gd name="T5" fmla="*/ 72632306 h 2856"/>
              <a:gd name="T6" fmla="*/ 41189561 w 2528"/>
              <a:gd name="T7" fmla="*/ 65302935 h 2856"/>
              <a:gd name="T8" fmla="*/ 41189561 w 2528"/>
              <a:gd name="T9" fmla="*/ 34763782 h 2856"/>
              <a:gd name="T10" fmla="*/ 61212043 w 2528"/>
              <a:gd name="T11" fmla="*/ 14022543 h 2856"/>
              <a:gd name="T12" fmla="*/ 59761837 w 2528"/>
              <a:gd name="T13" fmla="*/ 3486492 h 2856"/>
              <a:gd name="T14" fmla="*/ 49737836 w 2528"/>
              <a:gd name="T15" fmla="*/ 2774039 h 2856"/>
              <a:gd name="T16" fmla="*/ 32386879 w 2528"/>
              <a:gd name="T17" fmla="*/ 19875958 h 2856"/>
              <a:gd name="T18" fmla="*/ 15290330 w 2528"/>
              <a:gd name="T19" fmla="*/ 2774039 h 2856"/>
              <a:gd name="T20" fmla="*/ 4808394 w 2528"/>
              <a:gd name="T21" fmla="*/ 3257569 h 2856"/>
              <a:gd name="T22" fmla="*/ 3332827 w 2528"/>
              <a:gd name="T23" fmla="*/ 14251626 h 2856"/>
              <a:gd name="T24" fmla="*/ 23863966 w 2528"/>
              <a:gd name="T25" fmla="*/ 35018230 h 28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528" h="2856">
                <a:moveTo>
                  <a:pt x="938" y="1376"/>
                </a:moveTo>
                <a:lnTo>
                  <a:pt x="938" y="2576"/>
                </a:lnTo>
                <a:cubicBezTo>
                  <a:pt x="991" y="2822"/>
                  <a:pt x="1141" y="2856"/>
                  <a:pt x="1254" y="2854"/>
                </a:cubicBezTo>
                <a:cubicBezTo>
                  <a:pt x="1372" y="2854"/>
                  <a:pt x="1560" y="2803"/>
                  <a:pt x="1619" y="2566"/>
                </a:cubicBezTo>
                <a:lnTo>
                  <a:pt x="1619" y="1366"/>
                </a:lnTo>
                <a:lnTo>
                  <a:pt x="2406" y="551"/>
                </a:lnTo>
                <a:cubicBezTo>
                  <a:pt x="2528" y="346"/>
                  <a:pt x="2424" y="211"/>
                  <a:pt x="2349" y="137"/>
                </a:cubicBezTo>
                <a:cubicBezTo>
                  <a:pt x="2274" y="63"/>
                  <a:pt x="2105" y="34"/>
                  <a:pt x="1955" y="109"/>
                </a:cubicBezTo>
                <a:lnTo>
                  <a:pt x="1273" y="781"/>
                </a:lnTo>
                <a:lnTo>
                  <a:pt x="601" y="109"/>
                </a:lnTo>
                <a:cubicBezTo>
                  <a:pt x="420" y="0"/>
                  <a:pt x="267" y="53"/>
                  <a:pt x="189" y="128"/>
                </a:cubicBezTo>
                <a:cubicBezTo>
                  <a:pt x="111" y="203"/>
                  <a:pt x="0" y="349"/>
                  <a:pt x="131" y="560"/>
                </a:cubicBezTo>
                <a:lnTo>
                  <a:pt x="938" y="137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9933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5867" name="Text Box 29"/>
          <p:cNvSpPr txBox="1">
            <a:spLocks noChangeArrowheads="1"/>
          </p:cNvSpPr>
          <p:nvPr/>
        </p:nvSpPr>
        <p:spPr bwMode="auto">
          <a:xfrm>
            <a:off x="1295400" y="1295400"/>
            <a:ext cx="678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 b="1" dirty="0"/>
              <a:t>ELISA (</a:t>
            </a:r>
            <a:r>
              <a:rPr lang="it-IT" altLang="it-IT" sz="1800" b="1" dirty="0" err="1"/>
              <a:t>Enzyme-Linked</a:t>
            </a:r>
            <a:r>
              <a:rPr lang="it-IT" altLang="it-IT" sz="1800" b="1" dirty="0"/>
              <a:t> </a:t>
            </a:r>
            <a:r>
              <a:rPr lang="it-IT" altLang="it-IT" sz="1800" b="1" dirty="0" err="1"/>
              <a:t>Immunosorbent</a:t>
            </a:r>
            <a:r>
              <a:rPr lang="it-IT" altLang="it-IT" sz="1800" b="1" dirty="0"/>
              <a:t> </a:t>
            </a:r>
            <a:r>
              <a:rPr lang="it-IT" altLang="it-IT" sz="1800" b="1" dirty="0" err="1"/>
              <a:t>Assay</a:t>
            </a:r>
            <a:r>
              <a:rPr lang="it-IT" altLang="it-IT" sz="1800" b="1" dirty="0"/>
              <a:t>) DIRETTO</a:t>
            </a:r>
          </a:p>
        </p:txBody>
      </p:sp>
      <p:sp>
        <p:nvSpPr>
          <p:cNvPr id="35868" name="Text Box 30"/>
          <p:cNvSpPr txBox="1">
            <a:spLocks noChangeArrowheads="1"/>
          </p:cNvSpPr>
          <p:nvPr/>
        </p:nvSpPr>
        <p:spPr bwMode="auto">
          <a:xfrm>
            <a:off x="1219200" y="457200"/>
            <a:ext cx="7010400" cy="406400"/>
          </a:xfrm>
          <a:prstGeom prst="rect">
            <a:avLst/>
          </a:prstGeom>
          <a:solidFill>
            <a:srgbClr val="CCECFF"/>
          </a:solidFill>
          <a:ln w="9525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10000"/>
              </a:spcBef>
              <a:buFontTx/>
              <a:buNone/>
            </a:pPr>
            <a:r>
              <a:rPr lang="it-IT" altLang="it-IT" sz="2000" b="1"/>
              <a:t>METODI COMPETITIVI ETEROGENEI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>
                <a:latin typeface="Arial Narrow" panose="020B0606020202030204" pitchFamily="34" charset="0"/>
                <a:ea typeface="MS PGothic" panose="020B0600070205080204" pitchFamily="34" charset="-128"/>
              </a:rPr>
              <a:t>ELISA</a:t>
            </a:r>
            <a:br>
              <a:rPr lang="en-US" sz="2800" dirty="0">
                <a:latin typeface="Arial Narrow" panose="020B0606020202030204" pitchFamily="34" charset="0"/>
                <a:ea typeface="MS PGothic" panose="020B0600070205080204" pitchFamily="34" charset="-128"/>
              </a:rPr>
            </a:br>
            <a:r>
              <a:rPr lang="en-US" sz="2800" dirty="0">
                <a:latin typeface="Arial Narrow" panose="020B0606020202030204" pitchFamily="34" charset="0"/>
                <a:ea typeface="MS PGothic" panose="020B0600070205080204" pitchFamily="34" charset="-128"/>
              </a:rPr>
              <a:t>understanding the acronym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44824"/>
            <a:ext cx="8229600" cy="45259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800" dirty="0">
                <a:latin typeface="Arial Narrow" panose="020B0606020202030204" pitchFamily="34" charset="0"/>
                <a:ea typeface="MS PGothic" panose="020B0600070205080204" pitchFamily="34" charset="-128"/>
              </a:rPr>
              <a:t>EL		</a:t>
            </a:r>
            <a:r>
              <a:rPr lang="en-US" sz="2800" u="sng" dirty="0">
                <a:latin typeface="Arial Narrow" panose="020B0606020202030204" pitchFamily="34" charset="0"/>
                <a:ea typeface="MS PGothic" panose="020B0600070205080204" pitchFamily="34" charset="-128"/>
              </a:rPr>
              <a:t>E</a:t>
            </a:r>
            <a:r>
              <a:rPr lang="en-US" sz="2800" dirty="0">
                <a:latin typeface="Arial Narrow" panose="020B0606020202030204" pitchFamily="34" charset="0"/>
                <a:ea typeface="MS PGothic" panose="020B0600070205080204" pitchFamily="34" charset="-128"/>
              </a:rPr>
              <a:t>nzyme-</a:t>
            </a:r>
            <a:r>
              <a:rPr lang="en-US" sz="2800" u="sng" dirty="0">
                <a:latin typeface="Arial Narrow" panose="020B0606020202030204" pitchFamily="34" charset="0"/>
                <a:ea typeface="MS PGothic" panose="020B0600070205080204" pitchFamily="34" charset="-128"/>
              </a:rPr>
              <a:t>l</a:t>
            </a:r>
            <a:r>
              <a:rPr lang="en-US" sz="2800" dirty="0">
                <a:latin typeface="Arial Narrow" panose="020B0606020202030204" pitchFamily="34" charset="0"/>
                <a:ea typeface="MS PGothic" panose="020B0600070205080204" pitchFamily="34" charset="-128"/>
              </a:rPr>
              <a:t>inked</a:t>
            </a:r>
          </a:p>
          <a:p>
            <a:pPr eaLnBrk="1" hangingPunct="1">
              <a:defRPr/>
            </a:pPr>
            <a:r>
              <a:rPr lang="en-US" sz="2800" b="1" dirty="0">
                <a:latin typeface="Arial Narrow" panose="020B0606020202030204" pitchFamily="34" charset="0"/>
                <a:ea typeface="MS PGothic" panose="020B0600070205080204" pitchFamily="34" charset="-128"/>
              </a:rPr>
              <a:t>IS</a:t>
            </a:r>
            <a:r>
              <a:rPr lang="en-US" sz="2800" dirty="0">
                <a:latin typeface="Arial Narrow" panose="020B0606020202030204" pitchFamily="34" charset="0"/>
                <a:ea typeface="MS PGothic" panose="020B0600070205080204" pitchFamily="34" charset="-128"/>
              </a:rPr>
              <a:t>		</a:t>
            </a:r>
            <a:r>
              <a:rPr lang="en-US" sz="2800" b="1" u="sng" dirty="0" err="1">
                <a:solidFill>
                  <a:srgbClr val="FF0000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I</a:t>
            </a:r>
            <a:r>
              <a:rPr lang="en-US" sz="2800" dirty="0" err="1">
                <a:latin typeface="Arial Narrow" panose="020B0606020202030204" pitchFamily="34" charset="0"/>
                <a:ea typeface="MS PGothic" panose="020B0600070205080204" pitchFamily="34" charset="-128"/>
              </a:rPr>
              <a:t>mmuno</a:t>
            </a:r>
            <a:r>
              <a:rPr lang="en-US" sz="2800" u="sng" dirty="0" err="1">
                <a:solidFill>
                  <a:srgbClr val="FF0000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s</a:t>
            </a:r>
            <a:r>
              <a:rPr lang="en-US" sz="2800" dirty="0" err="1">
                <a:latin typeface="Arial Narrow" panose="020B0606020202030204" pitchFamily="34" charset="0"/>
                <a:ea typeface="MS PGothic" panose="020B0600070205080204" pitchFamily="34" charset="-128"/>
              </a:rPr>
              <a:t>orbent</a:t>
            </a:r>
            <a:endParaRPr lang="en-US" sz="2800" dirty="0">
              <a:latin typeface="Arial Narrow" panose="020B0606020202030204" pitchFamily="34" charset="0"/>
              <a:ea typeface="MS PGothic" panose="020B0600070205080204" pitchFamily="34" charset="-128"/>
            </a:endParaRPr>
          </a:p>
          <a:p>
            <a:pPr eaLnBrk="1" hangingPunct="1">
              <a:defRPr/>
            </a:pPr>
            <a:endParaRPr lang="en-US" sz="2800" dirty="0">
              <a:latin typeface="Arial Narrow" panose="020B0606020202030204" pitchFamily="34" charset="0"/>
              <a:ea typeface="MS PGothic" panose="020B0600070205080204" pitchFamily="34" charset="-128"/>
            </a:endParaRPr>
          </a:p>
          <a:p>
            <a:pPr lvl="1" eaLnBrk="1" hangingPunct="1">
              <a:defRPr/>
            </a:pPr>
            <a:r>
              <a:rPr lang="en-US" sz="2400" dirty="0">
                <a:latin typeface="Arial Narrow" panose="020B0606020202030204" pitchFamily="34" charset="0"/>
                <a:ea typeface="MS PGothic" panose="020B0600070205080204" pitchFamily="34" charset="-128"/>
              </a:rPr>
              <a:t>An </a:t>
            </a:r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antibody</a:t>
            </a:r>
            <a:r>
              <a:rPr lang="en-US" sz="2400" dirty="0">
                <a:latin typeface="Arial Narrow" panose="020B0606020202030204" pitchFamily="34" charset="0"/>
                <a:ea typeface="MS PGothic" panose="020B0600070205080204" pitchFamily="34" charset="-128"/>
              </a:rPr>
              <a:t> or antigen (“</a:t>
            </a:r>
            <a:r>
              <a:rPr lang="en-US" sz="2400" dirty="0" err="1">
                <a:latin typeface="Arial Narrow" panose="020B0606020202030204" pitchFamily="34" charset="0"/>
                <a:ea typeface="MS PGothic" panose="020B0600070205080204" pitchFamily="34" charset="-128"/>
              </a:rPr>
              <a:t>immuno</a:t>
            </a:r>
            <a:r>
              <a:rPr lang="en-US" sz="2400" dirty="0">
                <a:latin typeface="Arial Narrow" panose="020B0606020202030204" pitchFamily="34" charset="0"/>
                <a:ea typeface="MS PGothic" panose="020B0600070205080204" pitchFamily="34" charset="-128"/>
              </a:rPr>
              <a:t>”) is </a:t>
            </a:r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adsorbed</a:t>
            </a:r>
            <a:r>
              <a:rPr lang="en-US" sz="2400" b="1" dirty="0">
                <a:latin typeface="Arial Narrow" panose="020B0606020202030204" pitchFamily="34" charset="0"/>
                <a:ea typeface="MS PGothic" panose="020B0600070205080204" pitchFamily="34" charset="-128"/>
              </a:rPr>
              <a:t> </a:t>
            </a:r>
            <a:r>
              <a:rPr lang="en-US" sz="2400" dirty="0">
                <a:latin typeface="Arial Narrow" panose="020B0606020202030204" pitchFamily="34" charset="0"/>
                <a:ea typeface="MS PGothic" panose="020B0600070205080204" pitchFamily="34" charset="-128"/>
              </a:rPr>
              <a:t>(“sorbent”) onto the polystyrene wells in which we conduct the test.</a:t>
            </a:r>
          </a:p>
          <a:p>
            <a:pPr marL="457200" lvl="1" indent="0" eaLnBrk="1" hangingPunct="1">
              <a:buNone/>
              <a:defRPr/>
            </a:pPr>
            <a:endParaRPr lang="en-US" sz="2400" dirty="0">
              <a:latin typeface="Arial Narrow" panose="020B060602020203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119188" y="1399008"/>
            <a:ext cx="2952750" cy="5048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 dirty="0"/>
              <a:t>Aggiunta del campione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1114425" y="2492375"/>
            <a:ext cx="2952750" cy="5048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2"/>
                </a:solidFill>
              </a:rPr>
              <a:t>Aggiunta del tracciante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1114425" y="3068638"/>
            <a:ext cx="2952750" cy="5048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2"/>
                </a:solidFill>
              </a:rPr>
              <a:t>Incubazione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1114425" y="3644900"/>
            <a:ext cx="2952750" cy="5048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2"/>
                </a:solidFill>
              </a:rPr>
              <a:t>Lavaggio</a:t>
            </a: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1114425" y="4221163"/>
            <a:ext cx="2952750" cy="5048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2"/>
                </a:solidFill>
              </a:rPr>
              <a:t>Aggiunta del substrato</a:t>
            </a: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1114425" y="4797425"/>
            <a:ext cx="2952750" cy="5048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2"/>
                </a:solidFill>
              </a:rPr>
              <a:t>Misura del segnale</a:t>
            </a:r>
          </a:p>
        </p:txBody>
      </p:sp>
      <p:sp>
        <p:nvSpPr>
          <p:cNvPr id="36881" name="Text Box 25"/>
          <p:cNvSpPr txBox="1">
            <a:spLocks noChangeArrowheads="1"/>
          </p:cNvSpPr>
          <p:nvPr/>
        </p:nvSpPr>
        <p:spPr bwMode="auto">
          <a:xfrm>
            <a:off x="1143000" y="533400"/>
            <a:ext cx="7010400" cy="406400"/>
          </a:xfrm>
          <a:prstGeom prst="rect">
            <a:avLst/>
          </a:prstGeom>
          <a:solidFill>
            <a:srgbClr val="CCECFF"/>
          </a:solidFill>
          <a:ln w="9525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10000"/>
              </a:spcBef>
              <a:buFontTx/>
              <a:buNone/>
            </a:pPr>
            <a:r>
              <a:rPr lang="it-IT" altLang="it-IT" sz="2000" b="1"/>
              <a:t>METODI COMPETITIVI ETEROGENEI</a:t>
            </a:r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1114425" y="1951831"/>
            <a:ext cx="2952750" cy="5048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 dirty="0"/>
              <a:t>SATURAZIONE</a:t>
            </a:r>
          </a:p>
        </p:txBody>
      </p:sp>
      <p:grpSp>
        <p:nvGrpSpPr>
          <p:cNvPr id="6" name="Gruppo 5"/>
          <p:cNvGrpSpPr/>
          <p:nvPr/>
        </p:nvGrpSpPr>
        <p:grpSpPr>
          <a:xfrm>
            <a:off x="4641094" y="4121150"/>
            <a:ext cx="3210932" cy="1182466"/>
            <a:chOff x="4641094" y="4121150"/>
            <a:chExt cx="3210932" cy="1182466"/>
          </a:xfrm>
        </p:grpSpPr>
        <p:sp>
          <p:nvSpPr>
            <p:cNvPr id="36873" name="Freeform 17"/>
            <p:cNvSpPr/>
            <p:nvPr/>
          </p:nvSpPr>
          <p:spPr bwMode="auto">
            <a:xfrm>
              <a:off x="4727575" y="4121150"/>
              <a:ext cx="403225" cy="455613"/>
            </a:xfrm>
            <a:custGeom>
              <a:avLst/>
              <a:gdLst>
                <a:gd name="T0" fmla="*/ 23863966 w 2528"/>
                <a:gd name="T1" fmla="*/ 35018230 h 2856"/>
                <a:gd name="T2" fmla="*/ 23863966 w 2528"/>
                <a:gd name="T3" fmla="*/ 65557382 h 2856"/>
                <a:gd name="T4" fmla="*/ 31903424 w 2528"/>
                <a:gd name="T5" fmla="*/ 72632306 h 2856"/>
                <a:gd name="T6" fmla="*/ 41189561 w 2528"/>
                <a:gd name="T7" fmla="*/ 65302935 h 2856"/>
                <a:gd name="T8" fmla="*/ 41189561 w 2528"/>
                <a:gd name="T9" fmla="*/ 34763782 h 2856"/>
                <a:gd name="T10" fmla="*/ 61212043 w 2528"/>
                <a:gd name="T11" fmla="*/ 14022543 h 2856"/>
                <a:gd name="T12" fmla="*/ 59761837 w 2528"/>
                <a:gd name="T13" fmla="*/ 3486492 h 2856"/>
                <a:gd name="T14" fmla="*/ 49737836 w 2528"/>
                <a:gd name="T15" fmla="*/ 2774039 h 2856"/>
                <a:gd name="T16" fmla="*/ 32386879 w 2528"/>
                <a:gd name="T17" fmla="*/ 19875958 h 2856"/>
                <a:gd name="T18" fmla="*/ 15290330 w 2528"/>
                <a:gd name="T19" fmla="*/ 2774039 h 2856"/>
                <a:gd name="T20" fmla="*/ 4808394 w 2528"/>
                <a:gd name="T21" fmla="*/ 3257569 h 2856"/>
                <a:gd name="T22" fmla="*/ 3332827 w 2528"/>
                <a:gd name="T23" fmla="*/ 14251626 h 2856"/>
                <a:gd name="T24" fmla="*/ 23863966 w 2528"/>
                <a:gd name="T25" fmla="*/ 35018230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6874" name="Freeform 18"/>
            <p:cNvSpPr/>
            <p:nvPr/>
          </p:nvSpPr>
          <p:spPr bwMode="auto">
            <a:xfrm>
              <a:off x="5245100" y="4121150"/>
              <a:ext cx="403225" cy="455613"/>
            </a:xfrm>
            <a:custGeom>
              <a:avLst/>
              <a:gdLst>
                <a:gd name="T0" fmla="*/ 23863966 w 2528"/>
                <a:gd name="T1" fmla="*/ 35018230 h 2856"/>
                <a:gd name="T2" fmla="*/ 23863966 w 2528"/>
                <a:gd name="T3" fmla="*/ 65557382 h 2856"/>
                <a:gd name="T4" fmla="*/ 31903424 w 2528"/>
                <a:gd name="T5" fmla="*/ 72632306 h 2856"/>
                <a:gd name="T6" fmla="*/ 41189561 w 2528"/>
                <a:gd name="T7" fmla="*/ 65302935 h 2856"/>
                <a:gd name="T8" fmla="*/ 41189561 w 2528"/>
                <a:gd name="T9" fmla="*/ 34763782 h 2856"/>
                <a:gd name="T10" fmla="*/ 61212043 w 2528"/>
                <a:gd name="T11" fmla="*/ 14022543 h 2856"/>
                <a:gd name="T12" fmla="*/ 59761837 w 2528"/>
                <a:gd name="T13" fmla="*/ 3486492 h 2856"/>
                <a:gd name="T14" fmla="*/ 49737836 w 2528"/>
                <a:gd name="T15" fmla="*/ 2774039 h 2856"/>
                <a:gd name="T16" fmla="*/ 32386879 w 2528"/>
                <a:gd name="T17" fmla="*/ 19875958 h 2856"/>
                <a:gd name="T18" fmla="*/ 15290330 w 2528"/>
                <a:gd name="T19" fmla="*/ 2774039 h 2856"/>
                <a:gd name="T20" fmla="*/ 4808394 w 2528"/>
                <a:gd name="T21" fmla="*/ 3257569 h 2856"/>
                <a:gd name="T22" fmla="*/ 3332827 w 2528"/>
                <a:gd name="T23" fmla="*/ 14251626 h 2856"/>
                <a:gd name="T24" fmla="*/ 23863966 w 2528"/>
                <a:gd name="T25" fmla="*/ 35018230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6875" name="Freeform 19"/>
            <p:cNvSpPr/>
            <p:nvPr/>
          </p:nvSpPr>
          <p:spPr bwMode="auto">
            <a:xfrm>
              <a:off x="5762625" y="4121150"/>
              <a:ext cx="403225" cy="455613"/>
            </a:xfrm>
            <a:custGeom>
              <a:avLst/>
              <a:gdLst>
                <a:gd name="T0" fmla="*/ 23863966 w 2528"/>
                <a:gd name="T1" fmla="*/ 35018230 h 2856"/>
                <a:gd name="T2" fmla="*/ 23863966 w 2528"/>
                <a:gd name="T3" fmla="*/ 65557382 h 2856"/>
                <a:gd name="T4" fmla="*/ 31903424 w 2528"/>
                <a:gd name="T5" fmla="*/ 72632306 h 2856"/>
                <a:gd name="T6" fmla="*/ 41189561 w 2528"/>
                <a:gd name="T7" fmla="*/ 65302935 h 2856"/>
                <a:gd name="T8" fmla="*/ 41189561 w 2528"/>
                <a:gd name="T9" fmla="*/ 34763782 h 2856"/>
                <a:gd name="T10" fmla="*/ 61212043 w 2528"/>
                <a:gd name="T11" fmla="*/ 14022543 h 2856"/>
                <a:gd name="T12" fmla="*/ 59761837 w 2528"/>
                <a:gd name="T13" fmla="*/ 3486492 h 2856"/>
                <a:gd name="T14" fmla="*/ 49737836 w 2528"/>
                <a:gd name="T15" fmla="*/ 2774039 h 2856"/>
                <a:gd name="T16" fmla="*/ 32386879 w 2528"/>
                <a:gd name="T17" fmla="*/ 19875958 h 2856"/>
                <a:gd name="T18" fmla="*/ 15290330 w 2528"/>
                <a:gd name="T19" fmla="*/ 2774039 h 2856"/>
                <a:gd name="T20" fmla="*/ 4808394 w 2528"/>
                <a:gd name="T21" fmla="*/ 3257569 h 2856"/>
                <a:gd name="T22" fmla="*/ 3332827 w 2528"/>
                <a:gd name="T23" fmla="*/ 14251626 h 2856"/>
                <a:gd name="T24" fmla="*/ 23863966 w 2528"/>
                <a:gd name="T25" fmla="*/ 35018230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6876" name="Freeform 20"/>
            <p:cNvSpPr/>
            <p:nvPr/>
          </p:nvSpPr>
          <p:spPr bwMode="auto">
            <a:xfrm>
              <a:off x="6280150" y="4121150"/>
              <a:ext cx="403225" cy="455613"/>
            </a:xfrm>
            <a:custGeom>
              <a:avLst/>
              <a:gdLst>
                <a:gd name="T0" fmla="*/ 23863966 w 2528"/>
                <a:gd name="T1" fmla="*/ 35018230 h 2856"/>
                <a:gd name="T2" fmla="*/ 23863966 w 2528"/>
                <a:gd name="T3" fmla="*/ 65557382 h 2856"/>
                <a:gd name="T4" fmla="*/ 31903424 w 2528"/>
                <a:gd name="T5" fmla="*/ 72632306 h 2856"/>
                <a:gd name="T6" fmla="*/ 41189561 w 2528"/>
                <a:gd name="T7" fmla="*/ 65302935 h 2856"/>
                <a:gd name="T8" fmla="*/ 41189561 w 2528"/>
                <a:gd name="T9" fmla="*/ 34763782 h 2856"/>
                <a:gd name="T10" fmla="*/ 61212043 w 2528"/>
                <a:gd name="T11" fmla="*/ 14022543 h 2856"/>
                <a:gd name="T12" fmla="*/ 59761837 w 2528"/>
                <a:gd name="T13" fmla="*/ 3486492 h 2856"/>
                <a:gd name="T14" fmla="*/ 49737836 w 2528"/>
                <a:gd name="T15" fmla="*/ 2774039 h 2856"/>
                <a:gd name="T16" fmla="*/ 32386879 w 2528"/>
                <a:gd name="T17" fmla="*/ 19875958 h 2856"/>
                <a:gd name="T18" fmla="*/ 15290330 w 2528"/>
                <a:gd name="T19" fmla="*/ 2774039 h 2856"/>
                <a:gd name="T20" fmla="*/ 4808394 w 2528"/>
                <a:gd name="T21" fmla="*/ 3257569 h 2856"/>
                <a:gd name="T22" fmla="*/ 3332827 w 2528"/>
                <a:gd name="T23" fmla="*/ 14251626 h 2856"/>
                <a:gd name="T24" fmla="*/ 23863966 w 2528"/>
                <a:gd name="T25" fmla="*/ 35018230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6877" name="Freeform 21"/>
            <p:cNvSpPr/>
            <p:nvPr/>
          </p:nvSpPr>
          <p:spPr bwMode="auto">
            <a:xfrm>
              <a:off x="6797675" y="4121150"/>
              <a:ext cx="403225" cy="455613"/>
            </a:xfrm>
            <a:custGeom>
              <a:avLst/>
              <a:gdLst>
                <a:gd name="T0" fmla="*/ 23863966 w 2528"/>
                <a:gd name="T1" fmla="*/ 35018230 h 2856"/>
                <a:gd name="T2" fmla="*/ 23863966 w 2528"/>
                <a:gd name="T3" fmla="*/ 65557382 h 2856"/>
                <a:gd name="T4" fmla="*/ 31903424 w 2528"/>
                <a:gd name="T5" fmla="*/ 72632306 h 2856"/>
                <a:gd name="T6" fmla="*/ 41189561 w 2528"/>
                <a:gd name="T7" fmla="*/ 65302935 h 2856"/>
                <a:gd name="T8" fmla="*/ 41189561 w 2528"/>
                <a:gd name="T9" fmla="*/ 34763782 h 2856"/>
                <a:gd name="T10" fmla="*/ 61212043 w 2528"/>
                <a:gd name="T11" fmla="*/ 14022543 h 2856"/>
                <a:gd name="T12" fmla="*/ 59761837 w 2528"/>
                <a:gd name="T13" fmla="*/ 3486492 h 2856"/>
                <a:gd name="T14" fmla="*/ 49737836 w 2528"/>
                <a:gd name="T15" fmla="*/ 2774039 h 2856"/>
                <a:gd name="T16" fmla="*/ 32386879 w 2528"/>
                <a:gd name="T17" fmla="*/ 19875958 h 2856"/>
                <a:gd name="T18" fmla="*/ 15290330 w 2528"/>
                <a:gd name="T19" fmla="*/ 2774039 h 2856"/>
                <a:gd name="T20" fmla="*/ 4808394 w 2528"/>
                <a:gd name="T21" fmla="*/ 3257569 h 2856"/>
                <a:gd name="T22" fmla="*/ 3332827 w 2528"/>
                <a:gd name="T23" fmla="*/ 14251626 h 2856"/>
                <a:gd name="T24" fmla="*/ 23863966 w 2528"/>
                <a:gd name="T25" fmla="*/ 35018230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6878" name="Freeform 22"/>
            <p:cNvSpPr/>
            <p:nvPr/>
          </p:nvSpPr>
          <p:spPr bwMode="auto">
            <a:xfrm>
              <a:off x="7316788" y="4121150"/>
              <a:ext cx="403225" cy="455613"/>
            </a:xfrm>
            <a:custGeom>
              <a:avLst/>
              <a:gdLst>
                <a:gd name="T0" fmla="*/ 23863966 w 2528"/>
                <a:gd name="T1" fmla="*/ 35018230 h 2856"/>
                <a:gd name="T2" fmla="*/ 23863966 w 2528"/>
                <a:gd name="T3" fmla="*/ 65557382 h 2856"/>
                <a:gd name="T4" fmla="*/ 31903424 w 2528"/>
                <a:gd name="T5" fmla="*/ 72632306 h 2856"/>
                <a:gd name="T6" fmla="*/ 41189561 w 2528"/>
                <a:gd name="T7" fmla="*/ 65302935 h 2856"/>
                <a:gd name="T8" fmla="*/ 41189561 w 2528"/>
                <a:gd name="T9" fmla="*/ 34763782 h 2856"/>
                <a:gd name="T10" fmla="*/ 61212043 w 2528"/>
                <a:gd name="T11" fmla="*/ 14022543 h 2856"/>
                <a:gd name="T12" fmla="*/ 59761837 w 2528"/>
                <a:gd name="T13" fmla="*/ 3486492 h 2856"/>
                <a:gd name="T14" fmla="*/ 49737836 w 2528"/>
                <a:gd name="T15" fmla="*/ 2774039 h 2856"/>
                <a:gd name="T16" fmla="*/ 32386879 w 2528"/>
                <a:gd name="T17" fmla="*/ 19875958 h 2856"/>
                <a:gd name="T18" fmla="*/ 15290330 w 2528"/>
                <a:gd name="T19" fmla="*/ 2774039 h 2856"/>
                <a:gd name="T20" fmla="*/ 4808394 w 2528"/>
                <a:gd name="T21" fmla="*/ 3257569 h 2856"/>
                <a:gd name="T22" fmla="*/ 3332827 w 2528"/>
                <a:gd name="T23" fmla="*/ 14251626 h 2856"/>
                <a:gd name="T24" fmla="*/ 23863966 w 2528"/>
                <a:gd name="T25" fmla="*/ 35018230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6879" name="Rectangle 23" descr="Diagonali larghe verso l'alto"/>
            <p:cNvSpPr>
              <a:spLocks noChangeArrowheads="1"/>
            </p:cNvSpPr>
            <p:nvPr/>
          </p:nvSpPr>
          <p:spPr bwMode="auto">
            <a:xfrm>
              <a:off x="4674085" y="4582891"/>
              <a:ext cx="3168650" cy="720725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6880" name="Line 24"/>
            <p:cNvSpPr>
              <a:spLocks noChangeShapeType="1"/>
            </p:cNvSpPr>
            <p:nvPr/>
          </p:nvSpPr>
          <p:spPr bwMode="auto">
            <a:xfrm>
              <a:off x="4643438" y="4581525"/>
              <a:ext cx="31686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" name="Pentagono regolare 4"/>
            <p:cNvSpPr/>
            <p:nvPr/>
          </p:nvSpPr>
          <p:spPr bwMode="auto">
            <a:xfrm>
              <a:off x="4641094" y="4365103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Pentagono regolare 30"/>
            <p:cNvSpPr/>
            <p:nvPr/>
          </p:nvSpPr>
          <p:spPr bwMode="auto">
            <a:xfrm>
              <a:off x="4755394" y="4372247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Pentagono regolare 31"/>
            <p:cNvSpPr/>
            <p:nvPr/>
          </p:nvSpPr>
          <p:spPr bwMode="auto">
            <a:xfrm>
              <a:off x="4969159" y="4365103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Pentagono regolare 32"/>
            <p:cNvSpPr/>
            <p:nvPr/>
          </p:nvSpPr>
          <p:spPr bwMode="auto">
            <a:xfrm>
              <a:off x="5112079" y="4365103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Pentagono regolare 33"/>
            <p:cNvSpPr/>
            <p:nvPr/>
          </p:nvSpPr>
          <p:spPr bwMode="auto">
            <a:xfrm>
              <a:off x="5238491" y="4365103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Pentagono regolare 34"/>
            <p:cNvSpPr/>
            <p:nvPr/>
          </p:nvSpPr>
          <p:spPr bwMode="auto">
            <a:xfrm>
              <a:off x="5505431" y="4372246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Pentagono regolare 35"/>
            <p:cNvSpPr/>
            <p:nvPr/>
          </p:nvSpPr>
          <p:spPr bwMode="auto">
            <a:xfrm>
              <a:off x="5634490" y="4374674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Pentagono regolare 36"/>
            <p:cNvSpPr/>
            <p:nvPr/>
          </p:nvSpPr>
          <p:spPr bwMode="auto">
            <a:xfrm>
              <a:off x="5782141" y="4372246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Pentagono regolare 37"/>
            <p:cNvSpPr/>
            <p:nvPr/>
          </p:nvSpPr>
          <p:spPr bwMode="auto">
            <a:xfrm>
              <a:off x="6013198" y="4360082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Pentagono regolare 38"/>
            <p:cNvSpPr/>
            <p:nvPr/>
          </p:nvSpPr>
          <p:spPr bwMode="auto">
            <a:xfrm>
              <a:off x="6133402" y="4360081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Pentagono regolare 39"/>
            <p:cNvSpPr/>
            <p:nvPr/>
          </p:nvSpPr>
          <p:spPr bwMode="auto">
            <a:xfrm>
              <a:off x="6274428" y="4374673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Pentagono regolare 40"/>
            <p:cNvSpPr/>
            <p:nvPr/>
          </p:nvSpPr>
          <p:spPr bwMode="auto">
            <a:xfrm>
              <a:off x="6542167" y="4372246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Pentagono regolare 41"/>
            <p:cNvSpPr/>
            <p:nvPr/>
          </p:nvSpPr>
          <p:spPr bwMode="auto">
            <a:xfrm>
              <a:off x="6681787" y="4381728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Pentagono regolare 42"/>
            <p:cNvSpPr/>
            <p:nvPr/>
          </p:nvSpPr>
          <p:spPr bwMode="auto">
            <a:xfrm>
              <a:off x="6812918" y="4372246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Pentagono regolare 43"/>
            <p:cNvSpPr/>
            <p:nvPr/>
          </p:nvSpPr>
          <p:spPr bwMode="auto">
            <a:xfrm>
              <a:off x="7041752" y="4364410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Pentagono regolare 44"/>
            <p:cNvSpPr/>
            <p:nvPr/>
          </p:nvSpPr>
          <p:spPr bwMode="auto">
            <a:xfrm>
              <a:off x="7161255" y="4364410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Pentagono regolare 45"/>
            <p:cNvSpPr/>
            <p:nvPr/>
          </p:nvSpPr>
          <p:spPr bwMode="auto">
            <a:xfrm>
              <a:off x="7284894" y="4378872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Pentagono regolare 46"/>
            <p:cNvSpPr/>
            <p:nvPr/>
          </p:nvSpPr>
          <p:spPr bwMode="auto">
            <a:xfrm>
              <a:off x="7579433" y="4374672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Pentagono regolare 47"/>
            <p:cNvSpPr/>
            <p:nvPr/>
          </p:nvSpPr>
          <p:spPr bwMode="auto">
            <a:xfrm>
              <a:off x="7705096" y="4365017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49" name="Pentagono regolare 48"/>
          <p:cNvSpPr/>
          <p:nvPr/>
        </p:nvSpPr>
        <p:spPr bwMode="auto">
          <a:xfrm>
            <a:off x="5215621" y="3573463"/>
            <a:ext cx="146930" cy="211659"/>
          </a:xfrm>
          <a:prstGeom prst="pentagon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Pentagono regolare 49"/>
          <p:cNvSpPr/>
          <p:nvPr/>
        </p:nvSpPr>
        <p:spPr bwMode="auto">
          <a:xfrm>
            <a:off x="5817307" y="3294596"/>
            <a:ext cx="146930" cy="211659"/>
          </a:xfrm>
          <a:prstGeom prst="pentagon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Pentagono regolare 50"/>
          <p:cNvSpPr/>
          <p:nvPr/>
        </p:nvSpPr>
        <p:spPr bwMode="auto">
          <a:xfrm>
            <a:off x="6334832" y="3493351"/>
            <a:ext cx="146930" cy="211659"/>
          </a:xfrm>
          <a:prstGeom prst="pentagon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Pentagono regolare 51"/>
          <p:cNvSpPr/>
          <p:nvPr/>
        </p:nvSpPr>
        <p:spPr bwMode="auto">
          <a:xfrm>
            <a:off x="6650745" y="3467633"/>
            <a:ext cx="146930" cy="211659"/>
          </a:xfrm>
          <a:prstGeom prst="pentagon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Pentagono regolare 52"/>
          <p:cNvSpPr/>
          <p:nvPr/>
        </p:nvSpPr>
        <p:spPr bwMode="auto">
          <a:xfrm>
            <a:off x="7483278" y="3460187"/>
            <a:ext cx="146930" cy="211659"/>
          </a:xfrm>
          <a:prstGeom prst="pentagon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Pentagono regolare 53"/>
          <p:cNvSpPr/>
          <p:nvPr/>
        </p:nvSpPr>
        <p:spPr bwMode="auto">
          <a:xfrm>
            <a:off x="5446712" y="3255974"/>
            <a:ext cx="146930" cy="211659"/>
          </a:xfrm>
          <a:prstGeom prst="pentagon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114425" y="1916113"/>
            <a:ext cx="2952750" cy="5048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Aggiunta del campione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1114425" y="2492375"/>
            <a:ext cx="2952750" cy="5048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2"/>
                </a:solidFill>
              </a:rPr>
              <a:t>Aggiunta del tracciante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1114425" y="3068638"/>
            <a:ext cx="2952750" cy="5048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2"/>
                </a:solidFill>
              </a:rPr>
              <a:t>Incubazione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1114425" y="3644900"/>
            <a:ext cx="2952750" cy="5048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2"/>
                </a:solidFill>
              </a:rPr>
              <a:t>Lavaggio</a:t>
            </a: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1114425" y="4221163"/>
            <a:ext cx="2952750" cy="5048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2"/>
                </a:solidFill>
              </a:rPr>
              <a:t>Aggiunta del substrato</a:t>
            </a: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1114425" y="4797425"/>
            <a:ext cx="2952750" cy="5048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2"/>
                </a:solidFill>
              </a:rPr>
              <a:t>Misura del segnale</a:t>
            </a:r>
          </a:p>
        </p:txBody>
      </p:sp>
      <p:grpSp>
        <p:nvGrpSpPr>
          <p:cNvPr id="163848" name="Group 8"/>
          <p:cNvGrpSpPr/>
          <p:nvPr/>
        </p:nvGrpSpPr>
        <p:grpSpPr bwMode="auto">
          <a:xfrm>
            <a:off x="4643438" y="2997200"/>
            <a:ext cx="3168650" cy="1584325"/>
            <a:chOff x="2933" y="1888"/>
            <a:chExt cx="1996" cy="998"/>
          </a:xfrm>
        </p:grpSpPr>
        <p:sp>
          <p:nvSpPr>
            <p:cNvPr id="36882" name="Rectangle 9"/>
            <p:cNvSpPr>
              <a:spLocks noChangeArrowheads="1"/>
            </p:cNvSpPr>
            <p:nvPr/>
          </p:nvSpPr>
          <p:spPr bwMode="auto">
            <a:xfrm>
              <a:off x="2933" y="1888"/>
              <a:ext cx="1996" cy="998"/>
            </a:xfrm>
            <a:prstGeom prst="rect">
              <a:avLst/>
            </a:prstGeom>
            <a:gradFill rotWithShape="1">
              <a:gsLst>
                <a:gs pos="0">
                  <a:srgbClr val="DDEEFF"/>
                </a:gs>
                <a:gs pos="100000">
                  <a:srgbClr val="99CC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6883" name="Oval 10"/>
            <p:cNvSpPr>
              <a:spLocks noChangeArrowheads="1"/>
            </p:cNvSpPr>
            <p:nvPr/>
          </p:nvSpPr>
          <p:spPr bwMode="auto">
            <a:xfrm>
              <a:off x="3152" y="2205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6884" name="Oval 11"/>
            <p:cNvSpPr>
              <a:spLocks noChangeArrowheads="1"/>
            </p:cNvSpPr>
            <p:nvPr/>
          </p:nvSpPr>
          <p:spPr bwMode="auto">
            <a:xfrm>
              <a:off x="3560" y="197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6885" name="Oval 12"/>
            <p:cNvSpPr>
              <a:spLocks noChangeArrowheads="1"/>
            </p:cNvSpPr>
            <p:nvPr/>
          </p:nvSpPr>
          <p:spPr bwMode="auto">
            <a:xfrm>
              <a:off x="3878" y="2251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6886" name="Oval 13"/>
            <p:cNvSpPr>
              <a:spLocks noChangeArrowheads="1"/>
            </p:cNvSpPr>
            <p:nvPr/>
          </p:nvSpPr>
          <p:spPr bwMode="auto">
            <a:xfrm>
              <a:off x="4468" y="2296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6887" name="Oval 14"/>
            <p:cNvSpPr>
              <a:spLocks noChangeArrowheads="1"/>
            </p:cNvSpPr>
            <p:nvPr/>
          </p:nvSpPr>
          <p:spPr bwMode="auto">
            <a:xfrm>
              <a:off x="4059" y="206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6888" name="Oval 15"/>
            <p:cNvSpPr>
              <a:spLocks noChangeArrowheads="1"/>
            </p:cNvSpPr>
            <p:nvPr/>
          </p:nvSpPr>
          <p:spPr bwMode="auto">
            <a:xfrm>
              <a:off x="4604" y="197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6889" name="Oval 16"/>
            <p:cNvSpPr>
              <a:spLocks noChangeArrowheads="1"/>
            </p:cNvSpPr>
            <p:nvPr/>
          </p:nvSpPr>
          <p:spPr bwMode="auto">
            <a:xfrm>
              <a:off x="3470" y="238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</p:grpSp>
      <p:sp>
        <p:nvSpPr>
          <p:cNvPr id="36873" name="Freeform 17"/>
          <p:cNvSpPr/>
          <p:nvPr/>
        </p:nvSpPr>
        <p:spPr bwMode="auto">
          <a:xfrm>
            <a:off x="4727575" y="4121150"/>
            <a:ext cx="403225" cy="455613"/>
          </a:xfrm>
          <a:custGeom>
            <a:avLst/>
            <a:gdLst>
              <a:gd name="T0" fmla="*/ 23863966 w 2528"/>
              <a:gd name="T1" fmla="*/ 35018230 h 2856"/>
              <a:gd name="T2" fmla="*/ 23863966 w 2528"/>
              <a:gd name="T3" fmla="*/ 65557382 h 2856"/>
              <a:gd name="T4" fmla="*/ 31903424 w 2528"/>
              <a:gd name="T5" fmla="*/ 72632306 h 2856"/>
              <a:gd name="T6" fmla="*/ 41189561 w 2528"/>
              <a:gd name="T7" fmla="*/ 65302935 h 2856"/>
              <a:gd name="T8" fmla="*/ 41189561 w 2528"/>
              <a:gd name="T9" fmla="*/ 34763782 h 2856"/>
              <a:gd name="T10" fmla="*/ 61212043 w 2528"/>
              <a:gd name="T11" fmla="*/ 14022543 h 2856"/>
              <a:gd name="T12" fmla="*/ 59761837 w 2528"/>
              <a:gd name="T13" fmla="*/ 3486492 h 2856"/>
              <a:gd name="T14" fmla="*/ 49737836 w 2528"/>
              <a:gd name="T15" fmla="*/ 2774039 h 2856"/>
              <a:gd name="T16" fmla="*/ 32386879 w 2528"/>
              <a:gd name="T17" fmla="*/ 19875958 h 2856"/>
              <a:gd name="T18" fmla="*/ 15290330 w 2528"/>
              <a:gd name="T19" fmla="*/ 2774039 h 2856"/>
              <a:gd name="T20" fmla="*/ 4808394 w 2528"/>
              <a:gd name="T21" fmla="*/ 3257569 h 2856"/>
              <a:gd name="T22" fmla="*/ 3332827 w 2528"/>
              <a:gd name="T23" fmla="*/ 14251626 h 2856"/>
              <a:gd name="T24" fmla="*/ 23863966 w 2528"/>
              <a:gd name="T25" fmla="*/ 35018230 h 28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528" h="2856">
                <a:moveTo>
                  <a:pt x="938" y="1376"/>
                </a:moveTo>
                <a:lnTo>
                  <a:pt x="938" y="2576"/>
                </a:lnTo>
                <a:cubicBezTo>
                  <a:pt x="991" y="2822"/>
                  <a:pt x="1141" y="2856"/>
                  <a:pt x="1254" y="2854"/>
                </a:cubicBezTo>
                <a:cubicBezTo>
                  <a:pt x="1372" y="2854"/>
                  <a:pt x="1560" y="2803"/>
                  <a:pt x="1619" y="2566"/>
                </a:cubicBezTo>
                <a:lnTo>
                  <a:pt x="1619" y="1366"/>
                </a:lnTo>
                <a:lnTo>
                  <a:pt x="2406" y="551"/>
                </a:lnTo>
                <a:cubicBezTo>
                  <a:pt x="2528" y="346"/>
                  <a:pt x="2424" y="211"/>
                  <a:pt x="2349" y="137"/>
                </a:cubicBezTo>
                <a:cubicBezTo>
                  <a:pt x="2274" y="63"/>
                  <a:pt x="2105" y="34"/>
                  <a:pt x="1955" y="109"/>
                </a:cubicBezTo>
                <a:lnTo>
                  <a:pt x="1273" y="781"/>
                </a:lnTo>
                <a:lnTo>
                  <a:pt x="601" y="109"/>
                </a:lnTo>
                <a:cubicBezTo>
                  <a:pt x="420" y="0"/>
                  <a:pt x="267" y="53"/>
                  <a:pt x="189" y="128"/>
                </a:cubicBezTo>
                <a:cubicBezTo>
                  <a:pt x="111" y="203"/>
                  <a:pt x="0" y="349"/>
                  <a:pt x="131" y="560"/>
                </a:cubicBezTo>
                <a:lnTo>
                  <a:pt x="938" y="137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9933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6874" name="Freeform 18"/>
          <p:cNvSpPr/>
          <p:nvPr/>
        </p:nvSpPr>
        <p:spPr bwMode="auto">
          <a:xfrm>
            <a:off x="5245100" y="4121150"/>
            <a:ext cx="403225" cy="455613"/>
          </a:xfrm>
          <a:custGeom>
            <a:avLst/>
            <a:gdLst>
              <a:gd name="T0" fmla="*/ 23863966 w 2528"/>
              <a:gd name="T1" fmla="*/ 35018230 h 2856"/>
              <a:gd name="T2" fmla="*/ 23863966 w 2528"/>
              <a:gd name="T3" fmla="*/ 65557382 h 2856"/>
              <a:gd name="T4" fmla="*/ 31903424 w 2528"/>
              <a:gd name="T5" fmla="*/ 72632306 h 2856"/>
              <a:gd name="T6" fmla="*/ 41189561 w 2528"/>
              <a:gd name="T7" fmla="*/ 65302935 h 2856"/>
              <a:gd name="T8" fmla="*/ 41189561 w 2528"/>
              <a:gd name="T9" fmla="*/ 34763782 h 2856"/>
              <a:gd name="T10" fmla="*/ 61212043 w 2528"/>
              <a:gd name="T11" fmla="*/ 14022543 h 2856"/>
              <a:gd name="T12" fmla="*/ 59761837 w 2528"/>
              <a:gd name="T13" fmla="*/ 3486492 h 2856"/>
              <a:gd name="T14" fmla="*/ 49737836 w 2528"/>
              <a:gd name="T15" fmla="*/ 2774039 h 2856"/>
              <a:gd name="T16" fmla="*/ 32386879 w 2528"/>
              <a:gd name="T17" fmla="*/ 19875958 h 2856"/>
              <a:gd name="T18" fmla="*/ 15290330 w 2528"/>
              <a:gd name="T19" fmla="*/ 2774039 h 2856"/>
              <a:gd name="T20" fmla="*/ 4808394 w 2528"/>
              <a:gd name="T21" fmla="*/ 3257569 h 2856"/>
              <a:gd name="T22" fmla="*/ 3332827 w 2528"/>
              <a:gd name="T23" fmla="*/ 14251626 h 2856"/>
              <a:gd name="T24" fmla="*/ 23863966 w 2528"/>
              <a:gd name="T25" fmla="*/ 35018230 h 28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528" h="2856">
                <a:moveTo>
                  <a:pt x="938" y="1376"/>
                </a:moveTo>
                <a:lnTo>
                  <a:pt x="938" y="2576"/>
                </a:lnTo>
                <a:cubicBezTo>
                  <a:pt x="991" y="2822"/>
                  <a:pt x="1141" y="2856"/>
                  <a:pt x="1254" y="2854"/>
                </a:cubicBezTo>
                <a:cubicBezTo>
                  <a:pt x="1372" y="2854"/>
                  <a:pt x="1560" y="2803"/>
                  <a:pt x="1619" y="2566"/>
                </a:cubicBezTo>
                <a:lnTo>
                  <a:pt x="1619" y="1366"/>
                </a:lnTo>
                <a:lnTo>
                  <a:pt x="2406" y="551"/>
                </a:lnTo>
                <a:cubicBezTo>
                  <a:pt x="2528" y="346"/>
                  <a:pt x="2424" y="211"/>
                  <a:pt x="2349" y="137"/>
                </a:cubicBezTo>
                <a:cubicBezTo>
                  <a:pt x="2274" y="63"/>
                  <a:pt x="2105" y="34"/>
                  <a:pt x="1955" y="109"/>
                </a:cubicBezTo>
                <a:lnTo>
                  <a:pt x="1273" y="781"/>
                </a:lnTo>
                <a:lnTo>
                  <a:pt x="601" y="109"/>
                </a:lnTo>
                <a:cubicBezTo>
                  <a:pt x="420" y="0"/>
                  <a:pt x="267" y="53"/>
                  <a:pt x="189" y="128"/>
                </a:cubicBezTo>
                <a:cubicBezTo>
                  <a:pt x="111" y="203"/>
                  <a:pt x="0" y="349"/>
                  <a:pt x="131" y="560"/>
                </a:cubicBezTo>
                <a:lnTo>
                  <a:pt x="938" y="137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9933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6875" name="Freeform 19"/>
          <p:cNvSpPr/>
          <p:nvPr/>
        </p:nvSpPr>
        <p:spPr bwMode="auto">
          <a:xfrm>
            <a:off x="5762625" y="4121150"/>
            <a:ext cx="403225" cy="455613"/>
          </a:xfrm>
          <a:custGeom>
            <a:avLst/>
            <a:gdLst>
              <a:gd name="T0" fmla="*/ 23863966 w 2528"/>
              <a:gd name="T1" fmla="*/ 35018230 h 2856"/>
              <a:gd name="T2" fmla="*/ 23863966 w 2528"/>
              <a:gd name="T3" fmla="*/ 65557382 h 2856"/>
              <a:gd name="T4" fmla="*/ 31903424 w 2528"/>
              <a:gd name="T5" fmla="*/ 72632306 h 2856"/>
              <a:gd name="T6" fmla="*/ 41189561 w 2528"/>
              <a:gd name="T7" fmla="*/ 65302935 h 2856"/>
              <a:gd name="T8" fmla="*/ 41189561 w 2528"/>
              <a:gd name="T9" fmla="*/ 34763782 h 2856"/>
              <a:gd name="T10" fmla="*/ 61212043 w 2528"/>
              <a:gd name="T11" fmla="*/ 14022543 h 2856"/>
              <a:gd name="T12" fmla="*/ 59761837 w 2528"/>
              <a:gd name="T13" fmla="*/ 3486492 h 2856"/>
              <a:gd name="T14" fmla="*/ 49737836 w 2528"/>
              <a:gd name="T15" fmla="*/ 2774039 h 2856"/>
              <a:gd name="T16" fmla="*/ 32386879 w 2528"/>
              <a:gd name="T17" fmla="*/ 19875958 h 2856"/>
              <a:gd name="T18" fmla="*/ 15290330 w 2528"/>
              <a:gd name="T19" fmla="*/ 2774039 h 2856"/>
              <a:gd name="T20" fmla="*/ 4808394 w 2528"/>
              <a:gd name="T21" fmla="*/ 3257569 h 2856"/>
              <a:gd name="T22" fmla="*/ 3332827 w 2528"/>
              <a:gd name="T23" fmla="*/ 14251626 h 2856"/>
              <a:gd name="T24" fmla="*/ 23863966 w 2528"/>
              <a:gd name="T25" fmla="*/ 35018230 h 28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528" h="2856">
                <a:moveTo>
                  <a:pt x="938" y="1376"/>
                </a:moveTo>
                <a:lnTo>
                  <a:pt x="938" y="2576"/>
                </a:lnTo>
                <a:cubicBezTo>
                  <a:pt x="991" y="2822"/>
                  <a:pt x="1141" y="2856"/>
                  <a:pt x="1254" y="2854"/>
                </a:cubicBezTo>
                <a:cubicBezTo>
                  <a:pt x="1372" y="2854"/>
                  <a:pt x="1560" y="2803"/>
                  <a:pt x="1619" y="2566"/>
                </a:cubicBezTo>
                <a:lnTo>
                  <a:pt x="1619" y="1366"/>
                </a:lnTo>
                <a:lnTo>
                  <a:pt x="2406" y="551"/>
                </a:lnTo>
                <a:cubicBezTo>
                  <a:pt x="2528" y="346"/>
                  <a:pt x="2424" y="211"/>
                  <a:pt x="2349" y="137"/>
                </a:cubicBezTo>
                <a:cubicBezTo>
                  <a:pt x="2274" y="63"/>
                  <a:pt x="2105" y="34"/>
                  <a:pt x="1955" y="109"/>
                </a:cubicBezTo>
                <a:lnTo>
                  <a:pt x="1273" y="781"/>
                </a:lnTo>
                <a:lnTo>
                  <a:pt x="601" y="109"/>
                </a:lnTo>
                <a:cubicBezTo>
                  <a:pt x="420" y="0"/>
                  <a:pt x="267" y="53"/>
                  <a:pt x="189" y="128"/>
                </a:cubicBezTo>
                <a:cubicBezTo>
                  <a:pt x="111" y="203"/>
                  <a:pt x="0" y="349"/>
                  <a:pt x="131" y="560"/>
                </a:cubicBezTo>
                <a:lnTo>
                  <a:pt x="938" y="137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9933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6876" name="Freeform 20"/>
          <p:cNvSpPr/>
          <p:nvPr/>
        </p:nvSpPr>
        <p:spPr bwMode="auto">
          <a:xfrm>
            <a:off x="6280150" y="4121150"/>
            <a:ext cx="403225" cy="455613"/>
          </a:xfrm>
          <a:custGeom>
            <a:avLst/>
            <a:gdLst>
              <a:gd name="T0" fmla="*/ 23863966 w 2528"/>
              <a:gd name="T1" fmla="*/ 35018230 h 2856"/>
              <a:gd name="T2" fmla="*/ 23863966 w 2528"/>
              <a:gd name="T3" fmla="*/ 65557382 h 2856"/>
              <a:gd name="T4" fmla="*/ 31903424 w 2528"/>
              <a:gd name="T5" fmla="*/ 72632306 h 2856"/>
              <a:gd name="T6" fmla="*/ 41189561 w 2528"/>
              <a:gd name="T7" fmla="*/ 65302935 h 2856"/>
              <a:gd name="T8" fmla="*/ 41189561 w 2528"/>
              <a:gd name="T9" fmla="*/ 34763782 h 2856"/>
              <a:gd name="T10" fmla="*/ 61212043 w 2528"/>
              <a:gd name="T11" fmla="*/ 14022543 h 2856"/>
              <a:gd name="T12" fmla="*/ 59761837 w 2528"/>
              <a:gd name="T13" fmla="*/ 3486492 h 2856"/>
              <a:gd name="T14" fmla="*/ 49737836 w 2528"/>
              <a:gd name="T15" fmla="*/ 2774039 h 2856"/>
              <a:gd name="T16" fmla="*/ 32386879 w 2528"/>
              <a:gd name="T17" fmla="*/ 19875958 h 2856"/>
              <a:gd name="T18" fmla="*/ 15290330 w 2528"/>
              <a:gd name="T19" fmla="*/ 2774039 h 2856"/>
              <a:gd name="T20" fmla="*/ 4808394 w 2528"/>
              <a:gd name="T21" fmla="*/ 3257569 h 2856"/>
              <a:gd name="T22" fmla="*/ 3332827 w 2528"/>
              <a:gd name="T23" fmla="*/ 14251626 h 2856"/>
              <a:gd name="T24" fmla="*/ 23863966 w 2528"/>
              <a:gd name="T25" fmla="*/ 35018230 h 28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528" h="2856">
                <a:moveTo>
                  <a:pt x="938" y="1376"/>
                </a:moveTo>
                <a:lnTo>
                  <a:pt x="938" y="2576"/>
                </a:lnTo>
                <a:cubicBezTo>
                  <a:pt x="991" y="2822"/>
                  <a:pt x="1141" y="2856"/>
                  <a:pt x="1254" y="2854"/>
                </a:cubicBezTo>
                <a:cubicBezTo>
                  <a:pt x="1372" y="2854"/>
                  <a:pt x="1560" y="2803"/>
                  <a:pt x="1619" y="2566"/>
                </a:cubicBezTo>
                <a:lnTo>
                  <a:pt x="1619" y="1366"/>
                </a:lnTo>
                <a:lnTo>
                  <a:pt x="2406" y="551"/>
                </a:lnTo>
                <a:cubicBezTo>
                  <a:pt x="2528" y="346"/>
                  <a:pt x="2424" y="211"/>
                  <a:pt x="2349" y="137"/>
                </a:cubicBezTo>
                <a:cubicBezTo>
                  <a:pt x="2274" y="63"/>
                  <a:pt x="2105" y="34"/>
                  <a:pt x="1955" y="109"/>
                </a:cubicBezTo>
                <a:lnTo>
                  <a:pt x="1273" y="781"/>
                </a:lnTo>
                <a:lnTo>
                  <a:pt x="601" y="109"/>
                </a:lnTo>
                <a:cubicBezTo>
                  <a:pt x="420" y="0"/>
                  <a:pt x="267" y="53"/>
                  <a:pt x="189" y="128"/>
                </a:cubicBezTo>
                <a:cubicBezTo>
                  <a:pt x="111" y="203"/>
                  <a:pt x="0" y="349"/>
                  <a:pt x="131" y="560"/>
                </a:cubicBezTo>
                <a:lnTo>
                  <a:pt x="938" y="137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9933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6877" name="Freeform 21"/>
          <p:cNvSpPr/>
          <p:nvPr/>
        </p:nvSpPr>
        <p:spPr bwMode="auto">
          <a:xfrm>
            <a:off x="6797675" y="4121150"/>
            <a:ext cx="403225" cy="455613"/>
          </a:xfrm>
          <a:custGeom>
            <a:avLst/>
            <a:gdLst>
              <a:gd name="T0" fmla="*/ 23863966 w 2528"/>
              <a:gd name="T1" fmla="*/ 35018230 h 2856"/>
              <a:gd name="T2" fmla="*/ 23863966 w 2528"/>
              <a:gd name="T3" fmla="*/ 65557382 h 2856"/>
              <a:gd name="T4" fmla="*/ 31903424 w 2528"/>
              <a:gd name="T5" fmla="*/ 72632306 h 2856"/>
              <a:gd name="T6" fmla="*/ 41189561 w 2528"/>
              <a:gd name="T7" fmla="*/ 65302935 h 2856"/>
              <a:gd name="T8" fmla="*/ 41189561 w 2528"/>
              <a:gd name="T9" fmla="*/ 34763782 h 2856"/>
              <a:gd name="T10" fmla="*/ 61212043 w 2528"/>
              <a:gd name="T11" fmla="*/ 14022543 h 2856"/>
              <a:gd name="T12" fmla="*/ 59761837 w 2528"/>
              <a:gd name="T13" fmla="*/ 3486492 h 2856"/>
              <a:gd name="T14" fmla="*/ 49737836 w 2528"/>
              <a:gd name="T15" fmla="*/ 2774039 h 2856"/>
              <a:gd name="T16" fmla="*/ 32386879 w 2528"/>
              <a:gd name="T17" fmla="*/ 19875958 h 2856"/>
              <a:gd name="T18" fmla="*/ 15290330 w 2528"/>
              <a:gd name="T19" fmla="*/ 2774039 h 2856"/>
              <a:gd name="T20" fmla="*/ 4808394 w 2528"/>
              <a:gd name="T21" fmla="*/ 3257569 h 2856"/>
              <a:gd name="T22" fmla="*/ 3332827 w 2528"/>
              <a:gd name="T23" fmla="*/ 14251626 h 2856"/>
              <a:gd name="T24" fmla="*/ 23863966 w 2528"/>
              <a:gd name="T25" fmla="*/ 35018230 h 28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528" h="2856">
                <a:moveTo>
                  <a:pt x="938" y="1376"/>
                </a:moveTo>
                <a:lnTo>
                  <a:pt x="938" y="2576"/>
                </a:lnTo>
                <a:cubicBezTo>
                  <a:pt x="991" y="2822"/>
                  <a:pt x="1141" y="2856"/>
                  <a:pt x="1254" y="2854"/>
                </a:cubicBezTo>
                <a:cubicBezTo>
                  <a:pt x="1372" y="2854"/>
                  <a:pt x="1560" y="2803"/>
                  <a:pt x="1619" y="2566"/>
                </a:cubicBezTo>
                <a:lnTo>
                  <a:pt x="1619" y="1366"/>
                </a:lnTo>
                <a:lnTo>
                  <a:pt x="2406" y="551"/>
                </a:lnTo>
                <a:cubicBezTo>
                  <a:pt x="2528" y="346"/>
                  <a:pt x="2424" y="211"/>
                  <a:pt x="2349" y="137"/>
                </a:cubicBezTo>
                <a:cubicBezTo>
                  <a:pt x="2274" y="63"/>
                  <a:pt x="2105" y="34"/>
                  <a:pt x="1955" y="109"/>
                </a:cubicBezTo>
                <a:lnTo>
                  <a:pt x="1273" y="781"/>
                </a:lnTo>
                <a:lnTo>
                  <a:pt x="601" y="109"/>
                </a:lnTo>
                <a:cubicBezTo>
                  <a:pt x="420" y="0"/>
                  <a:pt x="267" y="53"/>
                  <a:pt x="189" y="128"/>
                </a:cubicBezTo>
                <a:cubicBezTo>
                  <a:pt x="111" y="203"/>
                  <a:pt x="0" y="349"/>
                  <a:pt x="131" y="560"/>
                </a:cubicBezTo>
                <a:lnTo>
                  <a:pt x="938" y="137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9933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6878" name="Freeform 22"/>
          <p:cNvSpPr/>
          <p:nvPr/>
        </p:nvSpPr>
        <p:spPr bwMode="auto">
          <a:xfrm>
            <a:off x="7316788" y="4121150"/>
            <a:ext cx="403225" cy="455613"/>
          </a:xfrm>
          <a:custGeom>
            <a:avLst/>
            <a:gdLst>
              <a:gd name="T0" fmla="*/ 23863966 w 2528"/>
              <a:gd name="T1" fmla="*/ 35018230 h 2856"/>
              <a:gd name="T2" fmla="*/ 23863966 w 2528"/>
              <a:gd name="T3" fmla="*/ 65557382 h 2856"/>
              <a:gd name="T4" fmla="*/ 31903424 w 2528"/>
              <a:gd name="T5" fmla="*/ 72632306 h 2856"/>
              <a:gd name="T6" fmla="*/ 41189561 w 2528"/>
              <a:gd name="T7" fmla="*/ 65302935 h 2856"/>
              <a:gd name="T8" fmla="*/ 41189561 w 2528"/>
              <a:gd name="T9" fmla="*/ 34763782 h 2856"/>
              <a:gd name="T10" fmla="*/ 61212043 w 2528"/>
              <a:gd name="T11" fmla="*/ 14022543 h 2856"/>
              <a:gd name="T12" fmla="*/ 59761837 w 2528"/>
              <a:gd name="T13" fmla="*/ 3486492 h 2856"/>
              <a:gd name="T14" fmla="*/ 49737836 w 2528"/>
              <a:gd name="T15" fmla="*/ 2774039 h 2856"/>
              <a:gd name="T16" fmla="*/ 32386879 w 2528"/>
              <a:gd name="T17" fmla="*/ 19875958 h 2856"/>
              <a:gd name="T18" fmla="*/ 15290330 w 2528"/>
              <a:gd name="T19" fmla="*/ 2774039 h 2856"/>
              <a:gd name="T20" fmla="*/ 4808394 w 2528"/>
              <a:gd name="T21" fmla="*/ 3257569 h 2856"/>
              <a:gd name="T22" fmla="*/ 3332827 w 2528"/>
              <a:gd name="T23" fmla="*/ 14251626 h 2856"/>
              <a:gd name="T24" fmla="*/ 23863966 w 2528"/>
              <a:gd name="T25" fmla="*/ 35018230 h 28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528" h="2856">
                <a:moveTo>
                  <a:pt x="938" y="1376"/>
                </a:moveTo>
                <a:lnTo>
                  <a:pt x="938" y="2576"/>
                </a:lnTo>
                <a:cubicBezTo>
                  <a:pt x="991" y="2822"/>
                  <a:pt x="1141" y="2856"/>
                  <a:pt x="1254" y="2854"/>
                </a:cubicBezTo>
                <a:cubicBezTo>
                  <a:pt x="1372" y="2854"/>
                  <a:pt x="1560" y="2803"/>
                  <a:pt x="1619" y="2566"/>
                </a:cubicBezTo>
                <a:lnTo>
                  <a:pt x="1619" y="1366"/>
                </a:lnTo>
                <a:lnTo>
                  <a:pt x="2406" y="551"/>
                </a:lnTo>
                <a:cubicBezTo>
                  <a:pt x="2528" y="346"/>
                  <a:pt x="2424" y="211"/>
                  <a:pt x="2349" y="137"/>
                </a:cubicBezTo>
                <a:cubicBezTo>
                  <a:pt x="2274" y="63"/>
                  <a:pt x="2105" y="34"/>
                  <a:pt x="1955" y="109"/>
                </a:cubicBezTo>
                <a:lnTo>
                  <a:pt x="1273" y="781"/>
                </a:lnTo>
                <a:lnTo>
                  <a:pt x="601" y="109"/>
                </a:lnTo>
                <a:cubicBezTo>
                  <a:pt x="420" y="0"/>
                  <a:pt x="267" y="53"/>
                  <a:pt x="189" y="128"/>
                </a:cubicBezTo>
                <a:cubicBezTo>
                  <a:pt x="111" y="203"/>
                  <a:pt x="0" y="349"/>
                  <a:pt x="131" y="560"/>
                </a:cubicBezTo>
                <a:lnTo>
                  <a:pt x="938" y="137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9933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6879" name="Rectangle 23" descr="Diagonali larghe verso l'alto"/>
          <p:cNvSpPr>
            <a:spLocks noChangeArrowheads="1"/>
          </p:cNvSpPr>
          <p:nvPr/>
        </p:nvSpPr>
        <p:spPr bwMode="auto">
          <a:xfrm>
            <a:off x="4656138" y="4581525"/>
            <a:ext cx="3168650" cy="720725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bg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6880" name="Line 24"/>
          <p:cNvSpPr>
            <a:spLocks noChangeShapeType="1"/>
          </p:cNvSpPr>
          <p:nvPr/>
        </p:nvSpPr>
        <p:spPr bwMode="auto">
          <a:xfrm>
            <a:off x="4643438" y="4581525"/>
            <a:ext cx="3168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6881" name="Text Box 25"/>
          <p:cNvSpPr txBox="1">
            <a:spLocks noChangeArrowheads="1"/>
          </p:cNvSpPr>
          <p:nvPr/>
        </p:nvSpPr>
        <p:spPr bwMode="auto">
          <a:xfrm>
            <a:off x="1143000" y="533400"/>
            <a:ext cx="7010400" cy="406400"/>
          </a:xfrm>
          <a:prstGeom prst="rect">
            <a:avLst/>
          </a:prstGeom>
          <a:solidFill>
            <a:srgbClr val="CCECFF"/>
          </a:solidFill>
          <a:ln w="9525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10000"/>
              </a:spcBef>
              <a:buFontTx/>
              <a:buNone/>
            </a:pPr>
            <a:r>
              <a:rPr lang="it-IT" altLang="it-IT" sz="2000" b="1"/>
              <a:t>METODI COMPETITIVI ETEROGENEI</a:t>
            </a:r>
          </a:p>
        </p:txBody>
      </p:sp>
      <p:grpSp>
        <p:nvGrpSpPr>
          <p:cNvPr id="26" name="Gruppo 25"/>
          <p:cNvGrpSpPr/>
          <p:nvPr/>
        </p:nvGrpSpPr>
        <p:grpSpPr>
          <a:xfrm>
            <a:off x="4643438" y="4119784"/>
            <a:ext cx="3210932" cy="1182466"/>
            <a:chOff x="4641094" y="4121150"/>
            <a:chExt cx="3210932" cy="1182466"/>
          </a:xfrm>
        </p:grpSpPr>
        <p:sp>
          <p:nvSpPr>
            <p:cNvPr id="27" name="Freeform 17"/>
            <p:cNvSpPr/>
            <p:nvPr/>
          </p:nvSpPr>
          <p:spPr bwMode="auto">
            <a:xfrm>
              <a:off x="4727575" y="4121150"/>
              <a:ext cx="403225" cy="455613"/>
            </a:xfrm>
            <a:custGeom>
              <a:avLst/>
              <a:gdLst>
                <a:gd name="T0" fmla="*/ 23863966 w 2528"/>
                <a:gd name="T1" fmla="*/ 35018230 h 2856"/>
                <a:gd name="T2" fmla="*/ 23863966 w 2528"/>
                <a:gd name="T3" fmla="*/ 65557382 h 2856"/>
                <a:gd name="T4" fmla="*/ 31903424 w 2528"/>
                <a:gd name="T5" fmla="*/ 72632306 h 2856"/>
                <a:gd name="T6" fmla="*/ 41189561 w 2528"/>
                <a:gd name="T7" fmla="*/ 65302935 h 2856"/>
                <a:gd name="T8" fmla="*/ 41189561 w 2528"/>
                <a:gd name="T9" fmla="*/ 34763782 h 2856"/>
                <a:gd name="T10" fmla="*/ 61212043 w 2528"/>
                <a:gd name="T11" fmla="*/ 14022543 h 2856"/>
                <a:gd name="T12" fmla="*/ 59761837 w 2528"/>
                <a:gd name="T13" fmla="*/ 3486492 h 2856"/>
                <a:gd name="T14" fmla="*/ 49737836 w 2528"/>
                <a:gd name="T15" fmla="*/ 2774039 h 2856"/>
                <a:gd name="T16" fmla="*/ 32386879 w 2528"/>
                <a:gd name="T17" fmla="*/ 19875958 h 2856"/>
                <a:gd name="T18" fmla="*/ 15290330 w 2528"/>
                <a:gd name="T19" fmla="*/ 2774039 h 2856"/>
                <a:gd name="T20" fmla="*/ 4808394 w 2528"/>
                <a:gd name="T21" fmla="*/ 3257569 h 2856"/>
                <a:gd name="T22" fmla="*/ 3332827 w 2528"/>
                <a:gd name="T23" fmla="*/ 14251626 h 2856"/>
                <a:gd name="T24" fmla="*/ 23863966 w 2528"/>
                <a:gd name="T25" fmla="*/ 35018230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8" name="Freeform 18"/>
            <p:cNvSpPr/>
            <p:nvPr/>
          </p:nvSpPr>
          <p:spPr bwMode="auto">
            <a:xfrm>
              <a:off x="5245100" y="4121150"/>
              <a:ext cx="403225" cy="455613"/>
            </a:xfrm>
            <a:custGeom>
              <a:avLst/>
              <a:gdLst>
                <a:gd name="T0" fmla="*/ 23863966 w 2528"/>
                <a:gd name="T1" fmla="*/ 35018230 h 2856"/>
                <a:gd name="T2" fmla="*/ 23863966 w 2528"/>
                <a:gd name="T3" fmla="*/ 65557382 h 2856"/>
                <a:gd name="T4" fmla="*/ 31903424 w 2528"/>
                <a:gd name="T5" fmla="*/ 72632306 h 2856"/>
                <a:gd name="T6" fmla="*/ 41189561 w 2528"/>
                <a:gd name="T7" fmla="*/ 65302935 h 2856"/>
                <a:gd name="T8" fmla="*/ 41189561 w 2528"/>
                <a:gd name="T9" fmla="*/ 34763782 h 2856"/>
                <a:gd name="T10" fmla="*/ 61212043 w 2528"/>
                <a:gd name="T11" fmla="*/ 14022543 h 2856"/>
                <a:gd name="T12" fmla="*/ 59761837 w 2528"/>
                <a:gd name="T13" fmla="*/ 3486492 h 2856"/>
                <a:gd name="T14" fmla="*/ 49737836 w 2528"/>
                <a:gd name="T15" fmla="*/ 2774039 h 2856"/>
                <a:gd name="T16" fmla="*/ 32386879 w 2528"/>
                <a:gd name="T17" fmla="*/ 19875958 h 2856"/>
                <a:gd name="T18" fmla="*/ 15290330 w 2528"/>
                <a:gd name="T19" fmla="*/ 2774039 h 2856"/>
                <a:gd name="T20" fmla="*/ 4808394 w 2528"/>
                <a:gd name="T21" fmla="*/ 3257569 h 2856"/>
                <a:gd name="T22" fmla="*/ 3332827 w 2528"/>
                <a:gd name="T23" fmla="*/ 14251626 h 2856"/>
                <a:gd name="T24" fmla="*/ 23863966 w 2528"/>
                <a:gd name="T25" fmla="*/ 35018230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9" name="Freeform 19"/>
            <p:cNvSpPr/>
            <p:nvPr/>
          </p:nvSpPr>
          <p:spPr bwMode="auto">
            <a:xfrm>
              <a:off x="5762625" y="4121150"/>
              <a:ext cx="403225" cy="455613"/>
            </a:xfrm>
            <a:custGeom>
              <a:avLst/>
              <a:gdLst>
                <a:gd name="T0" fmla="*/ 23863966 w 2528"/>
                <a:gd name="T1" fmla="*/ 35018230 h 2856"/>
                <a:gd name="T2" fmla="*/ 23863966 w 2528"/>
                <a:gd name="T3" fmla="*/ 65557382 h 2856"/>
                <a:gd name="T4" fmla="*/ 31903424 w 2528"/>
                <a:gd name="T5" fmla="*/ 72632306 h 2856"/>
                <a:gd name="T6" fmla="*/ 41189561 w 2528"/>
                <a:gd name="T7" fmla="*/ 65302935 h 2856"/>
                <a:gd name="T8" fmla="*/ 41189561 w 2528"/>
                <a:gd name="T9" fmla="*/ 34763782 h 2856"/>
                <a:gd name="T10" fmla="*/ 61212043 w 2528"/>
                <a:gd name="T11" fmla="*/ 14022543 h 2856"/>
                <a:gd name="T12" fmla="*/ 59761837 w 2528"/>
                <a:gd name="T13" fmla="*/ 3486492 h 2856"/>
                <a:gd name="T14" fmla="*/ 49737836 w 2528"/>
                <a:gd name="T15" fmla="*/ 2774039 h 2856"/>
                <a:gd name="T16" fmla="*/ 32386879 w 2528"/>
                <a:gd name="T17" fmla="*/ 19875958 h 2856"/>
                <a:gd name="T18" fmla="*/ 15290330 w 2528"/>
                <a:gd name="T19" fmla="*/ 2774039 h 2856"/>
                <a:gd name="T20" fmla="*/ 4808394 w 2528"/>
                <a:gd name="T21" fmla="*/ 3257569 h 2856"/>
                <a:gd name="T22" fmla="*/ 3332827 w 2528"/>
                <a:gd name="T23" fmla="*/ 14251626 h 2856"/>
                <a:gd name="T24" fmla="*/ 23863966 w 2528"/>
                <a:gd name="T25" fmla="*/ 35018230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0" name="Freeform 20"/>
            <p:cNvSpPr/>
            <p:nvPr/>
          </p:nvSpPr>
          <p:spPr bwMode="auto">
            <a:xfrm>
              <a:off x="6280150" y="4121150"/>
              <a:ext cx="403225" cy="455613"/>
            </a:xfrm>
            <a:custGeom>
              <a:avLst/>
              <a:gdLst>
                <a:gd name="T0" fmla="*/ 23863966 w 2528"/>
                <a:gd name="T1" fmla="*/ 35018230 h 2856"/>
                <a:gd name="T2" fmla="*/ 23863966 w 2528"/>
                <a:gd name="T3" fmla="*/ 65557382 h 2856"/>
                <a:gd name="T4" fmla="*/ 31903424 w 2528"/>
                <a:gd name="T5" fmla="*/ 72632306 h 2856"/>
                <a:gd name="T6" fmla="*/ 41189561 w 2528"/>
                <a:gd name="T7" fmla="*/ 65302935 h 2856"/>
                <a:gd name="T8" fmla="*/ 41189561 w 2528"/>
                <a:gd name="T9" fmla="*/ 34763782 h 2856"/>
                <a:gd name="T10" fmla="*/ 61212043 w 2528"/>
                <a:gd name="T11" fmla="*/ 14022543 h 2856"/>
                <a:gd name="T12" fmla="*/ 59761837 w 2528"/>
                <a:gd name="T13" fmla="*/ 3486492 h 2856"/>
                <a:gd name="T14" fmla="*/ 49737836 w 2528"/>
                <a:gd name="T15" fmla="*/ 2774039 h 2856"/>
                <a:gd name="T16" fmla="*/ 32386879 w 2528"/>
                <a:gd name="T17" fmla="*/ 19875958 h 2856"/>
                <a:gd name="T18" fmla="*/ 15290330 w 2528"/>
                <a:gd name="T19" fmla="*/ 2774039 h 2856"/>
                <a:gd name="T20" fmla="*/ 4808394 w 2528"/>
                <a:gd name="T21" fmla="*/ 3257569 h 2856"/>
                <a:gd name="T22" fmla="*/ 3332827 w 2528"/>
                <a:gd name="T23" fmla="*/ 14251626 h 2856"/>
                <a:gd name="T24" fmla="*/ 23863966 w 2528"/>
                <a:gd name="T25" fmla="*/ 35018230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" name="Freeform 21"/>
            <p:cNvSpPr/>
            <p:nvPr/>
          </p:nvSpPr>
          <p:spPr bwMode="auto">
            <a:xfrm>
              <a:off x="6797675" y="4121150"/>
              <a:ext cx="403225" cy="455613"/>
            </a:xfrm>
            <a:custGeom>
              <a:avLst/>
              <a:gdLst>
                <a:gd name="T0" fmla="*/ 23863966 w 2528"/>
                <a:gd name="T1" fmla="*/ 35018230 h 2856"/>
                <a:gd name="T2" fmla="*/ 23863966 w 2528"/>
                <a:gd name="T3" fmla="*/ 65557382 h 2856"/>
                <a:gd name="T4" fmla="*/ 31903424 w 2528"/>
                <a:gd name="T5" fmla="*/ 72632306 h 2856"/>
                <a:gd name="T6" fmla="*/ 41189561 w 2528"/>
                <a:gd name="T7" fmla="*/ 65302935 h 2856"/>
                <a:gd name="T8" fmla="*/ 41189561 w 2528"/>
                <a:gd name="T9" fmla="*/ 34763782 h 2856"/>
                <a:gd name="T10" fmla="*/ 61212043 w 2528"/>
                <a:gd name="T11" fmla="*/ 14022543 h 2856"/>
                <a:gd name="T12" fmla="*/ 59761837 w 2528"/>
                <a:gd name="T13" fmla="*/ 3486492 h 2856"/>
                <a:gd name="T14" fmla="*/ 49737836 w 2528"/>
                <a:gd name="T15" fmla="*/ 2774039 h 2856"/>
                <a:gd name="T16" fmla="*/ 32386879 w 2528"/>
                <a:gd name="T17" fmla="*/ 19875958 h 2856"/>
                <a:gd name="T18" fmla="*/ 15290330 w 2528"/>
                <a:gd name="T19" fmla="*/ 2774039 h 2856"/>
                <a:gd name="T20" fmla="*/ 4808394 w 2528"/>
                <a:gd name="T21" fmla="*/ 3257569 h 2856"/>
                <a:gd name="T22" fmla="*/ 3332827 w 2528"/>
                <a:gd name="T23" fmla="*/ 14251626 h 2856"/>
                <a:gd name="T24" fmla="*/ 23863966 w 2528"/>
                <a:gd name="T25" fmla="*/ 35018230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" name="Freeform 22"/>
            <p:cNvSpPr/>
            <p:nvPr/>
          </p:nvSpPr>
          <p:spPr bwMode="auto">
            <a:xfrm>
              <a:off x="7316788" y="4121150"/>
              <a:ext cx="403225" cy="455613"/>
            </a:xfrm>
            <a:custGeom>
              <a:avLst/>
              <a:gdLst>
                <a:gd name="T0" fmla="*/ 23863966 w 2528"/>
                <a:gd name="T1" fmla="*/ 35018230 h 2856"/>
                <a:gd name="T2" fmla="*/ 23863966 w 2528"/>
                <a:gd name="T3" fmla="*/ 65557382 h 2856"/>
                <a:gd name="T4" fmla="*/ 31903424 w 2528"/>
                <a:gd name="T5" fmla="*/ 72632306 h 2856"/>
                <a:gd name="T6" fmla="*/ 41189561 w 2528"/>
                <a:gd name="T7" fmla="*/ 65302935 h 2856"/>
                <a:gd name="T8" fmla="*/ 41189561 w 2528"/>
                <a:gd name="T9" fmla="*/ 34763782 h 2856"/>
                <a:gd name="T10" fmla="*/ 61212043 w 2528"/>
                <a:gd name="T11" fmla="*/ 14022543 h 2856"/>
                <a:gd name="T12" fmla="*/ 59761837 w 2528"/>
                <a:gd name="T13" fmla="*/ 3486492 h 2856"/>
                <a:gd name="T14" fmla="*/ 49737836 w 2528"/>
                <a:gd name="T15" fmla="*/ 2774039 h 2856"/>
                <a:gd name="T16" fmla="*/ 32386879 w 2528"/>
                <a:gd name="T17" fmla="*/ 19875958 h 2856"/>
                <a:gd name="T18" fmla="*/ 15290330 w 2528"/>
                <a:gd name="T19" fmla="*/ 2774039 h 2856"/>
                <a:gd name="T20" fmla="*/ 4808394 w 2528"/>
                <a:gd name="T21" fmla="*/ 3257569 h 2856"/>
                <a:gd name="T22" fmla="*/ 3332827 w 2528"/>
                <a:gd name="T23" fmla="*/ 14251626 h 2856"/>
                <a:gd name="T24" fmla="*/ 23863966 w 2528"/>
                <a:gd name="T25" fmla="*/ 35018230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3" name="Rectangle 23" descr="Diagonali larghe verso l'alto"/>
            <p:cNvSpPr>
              <a:spLocks noChangeArrowheads="1"/>
            </p:cNvSpPr>
            <p:nvPr/>
          </p:nvSpPr>
          <p:spPr bwMode="auto">
            <a:xfrm>
              <a:off x="4674085" y="4582891"/>
              <a:ext cx="3168650" cy="720725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4" name="Line 24"/>
            <p:cNvSpPr>
              <a:spLocks noChangeShapeType="1"/>
            </p:cNvSpPr>
            <p:nvPr/>
          </p:nvSpPr>
          <p:spPr bwMode="auto">
            <a:xfrm>
              <a:off x="4643438" y="4581525"/>
              <a:ext cx="31686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5" name="Pentagono regolare 34"/>
            <p:cNvSpPr/>
            <p:nvPr/>
          </p:nvSpPr>
          <p:spPr bwMode="auto">
            <a:xfrm>
              <a:off x="4641094" y="4365103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Pentagono regolare 35"/>
            <p:cNvSpPr/>
            <p:nvPr/>
          </p:nvSpPr>
          <p:spPr bwMode="auto">
            <a:xfrm>
              <a:off x="4755394" y="4372247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Pentagono regolare 36"/>
            <p:cNvSpPr/>
            <p:nvPr/>
          </p:nvSpPr>
          <p:spPr bwMode="auto">
            <a:xfrm>
              <a:off x="4969159" y="4365103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Pentagono regolare 37"/>
            <p:cNvSpPr/>
            <p:nvPr/>
          </p:nvSpPr>
          <p:spPr bwMode="auto">
            <a:xfrm>
              <a:off x="5112079" y="4365103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Pentagono regolare 38"/>
            <p:cNvSpPr/>
            <p:nvPr/>
          </p:nvSpPr>
          <p:spPr bwMode="auto">
            <a:xfrm>
              <a:off x="5238491" y="4365103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Pentagono regolare 39"/>
            <p:cNvSpPr/>
            <p:nvPr/>
          </p:nvSpPr>
          <p:spPr bwMode="auto">
            <a:xfrm>
              <a:off x="5505431" y="4372246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Pentagono regolare 40"/>
            <p:cNvSpPr/>
            <p:nvPr/>
          </p:nvSpPr>
          <p:spPr bwMode="auto">
            <a:xfrm>
              <a:off x="5634490" y="4374674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Pentagono regolare 41"/>
            <p:cNvSpPr/>
            <p:nvPr/>
          </p:nvSpPr>
          <p:spPr bwMode="auto">
            <a:xfrm>
              <a:off x="5782141" y="4372246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Pentagono regolare 42"/>
            <p:cNvSpPr/>
            <p:nvPr/>
          </p:nvSpPr>
          <p:spPr bwMode="auto">
            <a:xfrm>
              <a:off x="6013198" y="4360082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Pentagono regolare 43"/>
            <p:cNvSpPr/>
            <p:nvPr/>
          </p:nvSpPr>
          <p:spPr bwMode="auto">
            <a:xfrm>
              <a:off x="6133402" y="4360081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Pentagono regolare 44"/>
            <p:cNvSpPr/>
            <p:nvPr/>
          </p:nvSpPr>
          <p:spPr bwMode="auto">
            <a:xfrm>
              <a:off x="6274428" y="4374673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Pentagono regolare 45"/>
            <p:cNvSpPr/>
            <p:nvPr/>
          </p:nvSpPr>
          <p:spPr bwMode="auto">
            <a:xfrm>
              <a:off x="6542167" y="4372246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Pentagono regolare 46"/>
            <p:cNvSpPr/>
            <p:nvPr/>
          </p:nvSpPr>
          <p:spPr bwMode="auto">
            <a:xfrm>
              <a:off x="6681787" y="4381728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Pentagono regolare 47"/>
            <p:cNvSpPr/>
            <p:nvPr/>
          </p:nvSpPr>
          <p:spPr bwMode="auto">
            <a:xfrm>
              <a:off x="6812918" y="4372246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Pentagono regolare 48"/>
            <p:cNvSpPr/>
            <p:nvPr/>
          </p:nvSpPr>
          <p:spPr bwMode="auto">
            <a:xfrm>
              <a:off x="7041752" y="4364410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Pentagono regolare 49"/>
            <p:cNvSpPr/>
            <p:nvPr/>
          </p:nvSpPr>
          <p:spPr bwMode="auto">
            <a:xfrm>
              <a:off x="7161255" y="4364410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Pentagono regolare 50"/>
            <p:cNvSpPr/>
            <p:nvPr/>
          </p:nvSpPr>
          <p:spPr bwMode="auto">
            <a:xfrm>
              <a:off x="7284894" y="4378872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Pentagono regolare 51"/>
            <p:cNvSpPr/>
            <p:nvPr/>
          </p:nvSpPr>
          <p:spPr bwMode="auto">
            <a:xfrm>
              <a:off x="7579433" y="4374672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Pentagono regolare 52"/>
            <p:cNvSpPr/>
            <p:nvPr/>
          </p:nvSpPr>
          <p:spPr bwMode="auto">
            <a:xfrm>
              <a:off x="7705096" y="4365017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114425" y="1916113"/>
            <a:ext cx="2952750" cy="5048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Aggiunta del campione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114425" y="2492375"/>
            <a:ext cx="2952750" cy="5048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Aggiunta del tracciante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1114425" y="3068638"/>
            <a:ext cx="2952750" cy="5048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2"/>
                </a:solidFill>
              </a:rPr>
              <a:t>Incubazione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1114425" y="3644900"/>
            <a:ext cx="2952750" cy="5048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2"/>
                </a:solidFill>
              </a:rPr>
              <a:t>Lavaggio</a:t>
            </a: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1114425" y="4221163"/>
            <a:ext cx="2952750" cy="5048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2"/>
                </a:solidFill>
              </a:rPr>
              <a:t>Aggiunta del substrato</a:t>
            </a: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1114425" y="4797425"/>
            <a:ext cx="2952750" cy="5048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2"/>
                </a:solidFill>
              </a:rPr>
              <a:t>Misura del segnale</a:t>
            </a:r>
          </a:p>
        </p:txBody>
      </p:sp>
      <p:grpSp>
        <p:nvGrpSpPr>
          <p:cNvPr id="37896" name="Group 8"/>
          <p:cNvGrpSpPr/>
          <p:nvPr/>
        </p:nvGrpSpPr>
        <p:grpSpPr bwMode="auto">
          <a:xfrm>
            <a:off x="4643438" y="2997200"/>
            <a:ext cx="3168650" cy="1584325"/>
            <a:chOff x="2933" y="1888"/>
            <a:chExt cx="1996" cy="998"/>
          </a:xfrm>
        </p:grpSpPr>
        <p:sp>
          <p:nvSpPr>
            <p:cNvPr id="37931" name="Rectangle 9"/>
            <p:cNvSpPr>
              <a:spLocks noChangeArrowheads="1"/>
            </p:cNvSpPr>
            <p:nvPr/>
          </p:nvSpPr>
          <p:spPr bwMode="auto">
            <a:xfrm>
              <a:off x="2933" y="1888"/>
              <a:ext cx="1996" cy="998"/>
            </a:xfrm>
            <a:prstGeom prst="rect">
              <a:avLst/>
            </a:prstGeom>
            <a:gradFill rotWithShape="1">
              <a:gsLst>
                <a:gs pos="0">
                  <a:srgbClr val="DDEEFF"/>
                </a:gs>
                <a:gs pos="100000">
                  <a:srgbClr val="99CC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7932" name="Oval 10"/>
            <p:cNvSpPr>
              <a:spLocks noChangeArrowheads="1"/>
            </p:cNvSpPr>
            <p:nvPr/>
          </p:nvSpPr>
          <p:spPr bwMode="auto">
            <a:xfrm>
              <a:off x="3152" y="2205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7933" name="Oval 11"/>
            <p:cNvSpPr>
              <a:spLocks noChangeArrowheads="1"/>
            </p:cNvSpPr>
            <p:nvPr/>
          </p:nvSpPr>
          <p:spPr bwMode="auto">
            <a:xfrm>
              <a:off x="3560" y="197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7934" name="Oval 12"/>
            <p:cNvSpPr>
              <a:spLocks noChangeArrowheads="1"/>
            </p:cNvSpPr>
            <p:nvPr/>
          </p:nvSpPr>
          <p:spPr bwMode="auto">
            <a:xfrm>
              <a:off x="3878" y="2251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7935" name="Oval 13"/>
            <p:cNvSpPr>
              <a:spLocks noChangeArrowheads="1"/>
            </p:cNvSpPr>
            <p:nvPr/>
          </p:nvSpPr>
          <p:spPr bwMode="auto">
            <a:xfrm>
              <a:off x="4468" y="2296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7936" name="Oval 14"/>
            <p:cNvSpPr>
              <a:spLocks noChangeArrowheads="1"/>
            </p:cNvSpPr>
            <p:nvPr/>
          </p:nvSpPr>
          <p:spPr bwMode="auto">
            <a:xfrm>
              <a:off x="4059" y="206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7937" name="Oval 15"/>
            <p:cNvSpPr>
              <a:spLocks noChangeArrowheads="1"/>
            </p:cNvSpPr>
            <p:nvPr/>
          </p:nvSpPr>
          <p:spPr bwMode="auto">
            <a:xfrm>
              <a:off x="4604" y="197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7938" name="Oval 16"/>
            <p:cNvSpPr>
              <a:spLocks noChangeArrowheads="1"/>
            </p:cNvSpPr>
            <p:nvPr/>
          </p:nvSpPr>
          <p:spPr bwMode="auto">
            <a:xfrm>
              <a:off x="3470" y="238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</p:grpSp>
      <p:grpSp>
        <p:nvGrpSpPr>
          <p:cNvPr id="164881" name="Group 17"/>
          <p:cNvGrpSpPr/>
          <p:nvPr/>
        </p:nvGrpSpPr>
        <p:grpSpPr bwMode="auto">
          <a:xfrm>
            <a:off x="4643438" y="1909763"/>
            <a:ext cx="3168650" cy="2671762"/>
            <a:chOff x="2925" y="1203"/>
            <a:chExt cx="1996" cy="1683"/>
          </a:xfrm>
        </p:grpSpPr>
        <p:sp>
          <p:nvSpPr>
            <p:cNvPr id="37908" name="Rectangle 18"/>
            <p:cNvSpPr>
              <a:spLocks noChangeArrowheads="1"/>
            </p:cNvSpPr>
            <p:nvPr/>
          </p:nvSpPr>
          <p:spPr bwMode="auto">
            <a:xfrm>
              <a:off x="2925" y="1203"/>
              <a:ext cx="1996" cy="1683"/>
            </a:xfrm>
            <a:prstGeom prst="rect">
              <a:avLst/>
            </a:prstGeom>
            <a:gradFill rotWithShape="1">
              <a:gsLst>
                <a:gs pos="0">
                  <a:srgbClr val="DDEEFF"/>
                </a:gs>
                <a:gs pos="100000">
                  <a:srgbClr val="99CC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7909" name="Oval 19"/>
            <p:cNvSpPr>
              <a:spLocks noChangeArrowheads="1"/>
            </p:cNvSpPr>
            <p:nvPr/>
          </p:nvSpPr>
          <p:spPr bwMode="auto">
            <a:xfrm>
              <a:off x="3144" y="2205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7910" name="Oval 20"/>
            <p:cNvSpPr>
              <a:spLocks noChangeArrowheads="1"/>
            </p:cNvSpPr>
            <p:nvPr/>
          </p:nvSpPr>
          <p:spPr bwMode="auto">
            <a:xfrm>
              <a:off x="3552" y="197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7911" name="Oval 21"/>
            <p:cNvSpPr>
              <a:spLocks noChangeArrowheads="1"/>
            </p:cNvSpPr>
            <p:nvPr/>
          </p:nvSpPr>
          <p:spPr bwMode="auto">
            <a:xfrm>
              <a:off x="3870" y="2251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7912" name="Oval 22"/>
            <p:cNvSpPr>
              <a:spLocks noChangeArrowheads="1"/>
            </p:cNvSpPr>
            <p:nvPr/>
          </p:nvSpPr>
          <p:spPr bwMode="auto">
            <a:xfrm>
              <a:off x="4460" y="2296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7913" name="Oval 23"/>
            <p:cNvSpPr>
              <a:spLocks noChangeArrowheads="1"/>
            </p:cNvSpPr>
            <p:nvPr/>
          </p:nvSpPr>
          <p:spPr bwMode="auto">
            <a:xfrm>
              <a:off x="4051" y="206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7914" name="Oval 24"/>
            <p:cNvSpPr>
              <a:spLocks noChangeArrowheads="1"/>
            </p:cNvSpPr>
            <p:nvPr/>
          </p:nvSpPr>
          <p:spPr bwMode="auto">
            <a:xfrm>
              <a:off x="4596" y="197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7915" name="Oval 25"/>
            <p:cNvSpPr>
              <a:spLocks noChangeArrowheads="1"/>
            </p:cNvSpPr>
            <p:nvPr/>
          </p:nvSpPr>
          <p:spPr bwMode="auto">
            <a:xfrm>
              <a:off x="3462" y="238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grpSp>
          <p:nvGrpSpPr>
            <p:cNvPr id="37916" name="Group 26"/>
            <p:cNvGrpSpPr/>
            <p:nvPr/>
          </p:nvGrpSpPr>
          <p:grpSpPr bwMode="auto">
            <a:xfrm>
              <a:off x="3129" y="1444"/>
              <a:ext cx="182" cy="264"/>
              <a:chOff x="3152" y="1397"/>
              <a:chExt cx="182" cy="264"/>
            </a:xfrm>
          </p:grpSpPr>
          <p:sp>
            <p:nvSpPr>
              <p:cNvPr id="37929" name="Oval 27"/>
              <p:cNvSpPr>
                <a:spLocks noChangeArrowheads="1"/>
              </p:cNvSpPr>
              <p:nvPr/>
            </p:nvSpPr>
            <p:spPr bwMode="auto">
              <a:xfrm rot="10524505">
                <a:off x="3152" y="1570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FFBAA9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37930" name="Oval 28"/>
              <p:cNvSpPr>
                <a:spLocks noChangeArrowheads="1"/>
              </p:cNvSpPr>
              <p:nvPr/>
            </p:nvSpPr>
            <p:spPr bwMode="auto">
              <a:xfrm rot="10524505">
                <a:off x="3152" y="1397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rgbClr val="FFFFA9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</p:grpSp>
        <p:grpSp>
          <p:nvGrpSpPr>
            <p:cNvPr id="37917" name="Group 29"/>
            <p:cNvGrpSpPr/>
            <p:nvPr/>
          </p:nvGrpSpPr>
          <p:grpSpPr bwMode="auto">
            <a:xfrm>
              <a:off x="3583" y="1391"/>
              <a:ext cx="243" cy="222"/>
              <a:chOff x="4121" y="1394"/>
              <a:chExt cx="243" cy="222"/>
            </a:xfrm>
          </p:grpSpPr>
          <p:sp>
            <p:nvSpPr>
              <p:cNvPr id="37927" name="Oval 30"/>
              <p:cNvSpPr>
                <a:spLocks noChangeArrowheads="1"/>
              </p:cNvSpPr>
              <p:nvPr/>
            </p:nvSpPr>
            <p:spPr bwMode="auto">
              <a:xfrm rot="10524505">
                <a:off x="4273" y="1394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FFBAA9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37928" name="Oval 31"/>
              <p:cNvSpPr>
                <a:spLocks noChangeArrowheads="1"/>
              </p:cNvSpPr>
              <p:nvPr/>
            </p:nvSpPr>
            <p:spPr bwMode="auto">
              <a:xfrm rot="10524505">
                <a:off x="4121" y="1434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rgbClr val="FFFFA9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</p:grpSp>
        <p:grpSp>
          <p:nvGrpSpPr>
            <p:cNvPr id="37918" name="Group 32"/>
            <p:cNvGrpSpPr/>
            <p:nvPr/>
          </p:nvGrpSpPr>
          <p:grpSpPr bwMode="auto">
            <a:xfrm>
              <a:off x="4490" y="1617"/>
              <a:ext cx="254" cy="213"/>
              <a:chOff x="4532" y="1661"/>
              <a:chExt cx="254" cy="213"/>
            </a:xfrm>
          </p:grpSpPr>
          <p:sp>
            <p:nvSpPr>
              <p:cNvPr id="37925" name="Oval 33"/>
              <p:cNvSpPr>
                <a:spLocks noChangeArrowheads="1"/>
              </p:cNvSpPr>
              <p:nvPr/>
            </p:nvSpPr>
            <p:spPr bwMode="auto">
              <a:xfrm rot="10524505">
                <a:off x="4532" y="1783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FFBAA9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37926" name="Oval 34"/>
              <p:cNvSpPr>
                <a:spLocks noChangeArrowheads="1"/>
              </p:cNvSpPr>
              <p:nvPr/>
            </p:nvSpPr>
            <p:spPr bwMode="auto">
              <a:xfrm rot="10524505">
                <a:off x="4604" y="1661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rgbClr val="FFFFA9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</p:grpSp>
        <p:grpSp>
          <p:nvGrpSpPr>
            <p:cNvPr id="37919" name="Group 35"/>
            <p:cNvGrpSpPr/>
            <p:nvPr/>
          </p:nvGrpSpPr>
          <p:grpSpPr bwMode="auto">
            <a:xfrm>
              <a:off x="3900" y="1708"/>
              <a:ext cx="260" cy="201"/>
              <a:chOff x="4027" y="1733"/>
              <a:chExt cx="260" cy="201"/>
            </a:xfrm>
          </p:grpSpPr>
          <p:sp>
            <p:nvSpPr>
              <p:cNvPr id="37923" name="Oval 36"/>
              <p:cNvSpPr>
                <a:spLocks noChangeArrowheads="1"/>
              </p:cNvSpPr>
              <p:nvPr/>
            </p:nvSpPr>
            <p:spPr bwMode="auto">
              <a:xfrm rot="10524505">
                <a:off x="4027" y="1733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FFBAA9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37924" name="Oval 37"/>
              <p:cNvSpPr>
                <a:spLocks noChangeArrowheads="1"/>
              </p:cNvSpPr>
              <p:nvPr/>
            </p:nvSpPr>
            <p:spPr bwMode="auto">
              <a:xfrm rot="10524505">
                <a:off x="4105" y="1752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rgbClr val="FFFFA9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</p:grpSp>
        <p:grpSp>
          <p:nvGrpSpPr>
            <p:cNvPr id="37920" name="Group 38"/>
            <p:cNvGrpSpPr/>
            <p:nvPr/>
          </p:nvGrpSpPr>
          <p:grpSpPr bwMode="auto">
            <a:xfrm>
              <a:off x="4263" y="1436"/>
              <a:ext cx="182" cy="264"/>
              <a:chOff x="3152" y="1397"/>
              <a:chExt cx="182" cy="264"/>
            </a:xfrm>
          </p:grpSpPr>
          <p:sp>
            <p:nvSpPr>
              <p:cNvPr id="37921" name="Oval 39"/>
              <p:cNvSpPr>
                <a:spLocks noChangeArrowheads="1"/>
              </p:cNvSpPr>
              <p:nvPr/>
            </p:nvSpPr>
            <p:spPr bwMode="auto">
              <a:xfrm rot="10524505">
                <a:off x="3152" y="1570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FFBAA9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37922" name="Oval 40"/>
              <p:cNvSpPr>
                <a:spLocks noChangeArrowheads="1"/>
              </p:cNvSpPr>
              <p:nvPr/>
            </p:nvSpPr>
            <p:spPr bwMode="auto">
              <a:xfrm rot="10524505">
                <a:off x="3152" y="1397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rgbClr val="FFFFA9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</p:grpSp>
      </p:grpSp>
      <p:grpSp>
        <p:nvGrpSpPr>
          <p:cNvPr id="37898" name="Group 41"/>
          <p:cNvGrpSpPr/>
          <p:nvPr/>
        </p:nvGrpSpPr>
        <p:grpSpPr bwMode="auto">
          <a:xfrm>
            <a:off x="4643438" y="4121150"/>
            <a:ext cx="3181350" cy="1181100"/>
            <a:chOff x="2925" y="2596"/>
            <a:chExt cx="2004" cy="744"/>
          </a:xfrm>
        </p:grpSpPr>
        <p:sp>
          <p:nvSpPr>
            <p:cNvPr id="37900" name="Freeform 42"/>
            <p:cNvSpPr/>
            <p:nvPr/>
          </p:nvSpPr>
          <p:spPr bwMode="auto">
            <a:xfrm>
              <a:off x="2978" y="2596"/>
              <a:ext cx="254" cy="287"/>
            </a:xfrm>
            <a:custGeom>
              <a:avLst/>
              <a:gdLst>
                <a:gd name="T0" fmla="*/ 9 w 2528"/>
                <a:gd name="T1" fmla="*/ 14 h 2856"/>
                <a:gd name="T2" fmla="*/ 9 w 2528"/>
                <a:gd name="T3" fmla="*/ 26 h 2856"/>
                <a:gd name="T4" fmla="*/ 13 w 2528"/>
                <a:gd name="T5" fmla="*/ 29 h 2856"/>
                <a:gd name="T6" fmla="*/ 16 w 2528"/>
                <a:gd name="T7" fmla="*/ 26 h 2856"/>
                <a:gd name="T8" fmla="*/ 16 w 2528"/>
                <a:gd name="T9" fmla="*/ 14 h 2856"/>
                <a:gd name="T10" fmla="*/ 24 w 2528"/>
                <a:gd name="T11" fmla="*/ 6 h 2856"/>
                <a:gd name="T12" fmla="*/ 24 w 2528"/>
                <a:gd name="T13" fmla="*/ 1 h 2856"/>
                <a:gd name="T14" fmla="*/ 20 w 2528"/>
                <a:gd name="T15" fmla="*/ 1 h 2856"/>
                <a:gd name="T16" fmla="*/ 13 w 2528"/>
                <a:gd name="T17" fmla="*/ 8 h 2856"/>
                <a:gd name="T18" fmla="*/ 6 w 2528"/>
                <a:gd name="T19" fmla="*/ 1 h 2856"/>
                <a:gd name="T20" fmla="*/ 2 w 2528"/>
                <a:gd name="T21" fmla="*/ 1 h 2856"/>
                <a:gd name="T22" fmla="*/ 1 w 2528"/>
                <a:gd name="T23" fmla="*/ 6 h 2856"/>
                <a:gd name="T24" fmla="*/ 9 w 2528"/>
                <a:gd name="T25" fmla="*/ 14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01" name="Freeform 43"/>
            <p:cNvSpPr/>
            <p:nvPr/>
          </p:nvSpPr>
          <p:spPr bwMode="auto">
            <a:xfrm>
              <a:off x="3304" y="2596"/>
              <a:ext cx="254" cy="287"/>
            </a:xfrm>
            <a:custGeom>
              <a:avLst/>
              <a:gdLst>
                <a:gd name="T0" fmla="*/ 9 w 2528"/>
                <a:gd name="T1" fmla="*/ 14 h 2856"/>
                <a:gd name="T2" fmla="*/ 9 w 2528"/>
                <a:gd name="T3" fmla="*/ 26 h 2856"/>
                <a:gd name="T4" fmla="*/ 13 w 2528"/>
                <a:gd name="T5" fmla="*/ 29 h 2856"/>
                <a:gd name="T6" fmla="*/ 16 w 2528"/>
                <a:gd name="T7" fmla="*/ 26 h 2856"/>
                <a:gd name="T8" fmla="*/ 16 w 2528"/>
                <a:gd name="T9" fmla="*/ 14 h 2856"/>
                <a:gd name="T10" fmla="*/ 24 w 2528"/>
                <a:gd name="T11" fmla="*/ 6 h 2856"/>
                <a:gd name="T12" fmla="*/ 24 w 2528"/>
                <a:gd name="T13" fmla="*/ 1 h 2856"/>
                <a:gd name="T14" fmla="*/ 20 w 2528"/>
                <a:gd name="T15" fmla="*/ 1 h 2856"/>
                <a:gd name="T16" fmla="*/ 13 w 2528"/>
                <a:gd name="T17" fmla="*/ 8 h 2856"/>
                <a:gd name="T18" fmla="*/ 6 w 2528"/>
                <a:gd name="T19" fmla="*/ 1 h 2856"/>
                <a:gd name="T20" fmla="*/ 2 w 2528"/>
                <a:gd name="T21" fmla="*/ 1 h 2856"/>
                <a:gd name="T22" fmla="*/ 1 w 2528"/>
                <a:gd name="T23" fmla="*/ 6 h 2856"/>
                <a:gd name="T24" fmla="*/ 9 w 2528"/>
                <a:gd name="T25" fmla="*/ 14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02" name="Freeform 44"/>
            <p:cNvSpPr/>
            <p:nvPr/>
          </p:nvSpPr>
          <p:spPr bwMode="auto">
            <a:xfrm>
              <a:off x="3630" y="2596"/>
              <a:ext cx="254" cy="287"/>
            </a:xfrm>
            <a:custGeom>
              <a:avLst/>
              <a:gdLst>
                <a:gd name="T0" fmla="*/ 9 w 2528"/>
                <a:gd name="T1" fmla="*/ 14 h 2856"/>
                <a:gd name="T2" fmla="*/ 9 w 2528"/>
                <a:gd name="T3" fmla="*/ 26 h 2856"/>
                <a:gd name="T4" fmla="*/ 13 w 2528"/>
                <a:gd name="T5" fmla="*/ 29 h 2856"/>
                <a:gd name="T6" fmla="*/ 16 w 2528"/>
                <a:gd name="T7" fmla="*/ 26 h 2856"/>
                <a:gd name="T8" fmla="*/ 16 w 2528"/>
                <a:gd name="T9" fmla="*/ 14 h 2856"/>
                <a:gd name="T10" fmla="*/ 24 w 2528"/>
                <a:gd name="T11" fmla="*/ 6 h 2856"/>
                <a:gd name="T12" fmla="*/ 24 w 2528"/>
                <a:gd name="T13" fmla="*/ 1 h 2856"/>
                <a:gd name="T14" fmla="*/ 20 w 2528"/>
                <a:gd name="T15" fmla="*/ 1 h 2856"/>
                <a:gd name="T16" fmla="*/ 13 w 2528"/>
                <a:gd name="T17" fmla="*/ 8 h 2856"/>
                <a:gd name="T18" fmla="*/ 6 w 2528"/>
                <a:gd name="T19" fmla="*/ 1 h 2856"/>
                <a:gd name="T20" fmla="*/ 2 w 2528"/>
                <a:gd name="T21" fmla="*/ 1 h 2856"/>
                <a:gd name="T22" fmla="*/ 1 w 2528"/>
                <a:gd name="T23" fmla="*/ 6 h 2856"/>
                <a:gd name="T24" fmla="*/ 9 w 2528"/>
                <a:gd name="T25" fmla="*/ 14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03" name="Freeform 45"/>
            <p:cNvSpPr/>
            <p:nvPr/>
          </p:nvSpPr>
          <p:spPr bwMode="auto">
            <a:xfrm>
              <a:off x="3956" y="2596"/>
              <a:ext cx="254" cy="287"/>
            </a:xfrm>
            <a:custGeom>
              <a:avLst/>
              <a:gdLst>
                <a:gd name="T0" fmla="*/ 9 w 2528"/>
                <a:gd name="T1" fmla="*/ 14 h 2856"/>
                <a:gd name="T2" fmla="*/ 9 w 2528"/>
                <a:gd name="T3" fmla="*/ 26 h 2856"/>
                <a:gd name="T4" fmla="*/ 13 w 2528"/>
                <a:gd name="T5" fmla="*/ 29 h 2856"/>
                <a:gd name="T6" fmla="*/ 16 w 2528"/>
                <a:gd name="T7" fmla="*/ 26 h 2856"/>
                <a:gd name="T8" fmla="*/ 16 w 2528"/>
                <a:gd name="T9" fmla="*/ 14 h 2856"/>
                <a:gd name="T10" fmla="*/ 24 w 2528"/>
                <a:gd name="T11" fmla="*/ 6 h 2856"/>
                <a:gd name="T12" fmla="*/ 24 w 2528"/>
                <a:gd name="T13" fmla="*/ 1 h 2856"/>
                <a:gd name="T14" fmla="*/ 20 w 2528"/>
                <a:gd name="T15" fmla="*/ 1 h 2856"/>
                <a:gd name="T16" fmla="*/ 13 w 2528"/>
                <a:gd name="T17" fmla="*/ 8 h 2856"/>
                <a:gd name="T18" fmla="*/ 6 w 2528"/>
                <a:gd name="T19" fmla="*/ 1 h 2856"/>
                <a:gd name="T20" fmla="*/ 2 w 2528"/>
                <a:gd name="T21" fmla="*/ 1 h 2856"/>
                <a:gd name="T22" fmla="*/ 1 w 2528"/>
                <a:gd name="T23" fmla="*/ 6 h 2856"/>
                <a:gd name="T24" fmla="*/ 9 w 2528"/>
                <a:gd name="T25" fmla="*/ 14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04" name="Freeform 46"/>
            <p:cNvSpPr/>
            <p:nvPr/>
          </p:nvSpPr>
          <p:spPr bwMode="auto">
            <a:xfrm>
              <a:off x="4282" y="2596"/>
              <a:ext cx="254" cy="287"/>
            </a:xfrm>
            <a:custGeom>
              <a:avLst/>
              <a:gdLst>
                <a:gd name="T0" fmla="*/ 9 w 2528"/>
                <a:gd name="T1" fmla="*/ 14 h 2856"/>
                <a:gd name="T2" fmla="*/ 9 w 2528"/>
                <a:gd name="T3" fmla="*/ 26 h 2856"/>
                <a:gd name="T4" fmla="*/ 13 w 2528"/>
                <a:gd name="T5" fmla="*/ 29 h 2856"/>
                <a:gd name="T6" fmla="*/ 16 w 2528"/>
                <a:gd name="T7" fmla="*/ 26 h 2856"/>
                <a:gd name="T8" fmla="*/ 16 w 2528"/>
                <a:gd name="T9" fmla="*/ 14 h 2856"/>
                <a:gd name="T10" fmla="*/ 24 w 2528"/>
                <a:gd name="T11" fmla="*/ 6 h 2856"/>
                <a:gd name="T12" fmla="*/ 24 w 2528"/>
                <a:gd name="T13" fmla="*/ 1 h 2856"/>
                <a:gd name="T14" fmla="*/ 20 w 2528"/>
                <a:gd name="T15" fmla="*/ 1 h 2856"/>
                <a:gd name="T16" fmla="*/ 13 w 2528"/>
                <a:gd name="T17" fmla="*/ 8 h 2856"/>
                <a:gd name="T18" fmla="*/ 6 w 2528"/>
                <a:gd name="T19" fmla="*/ 1 h 2856"/>
                <a:gd name="T20" fmla="*/ 2 w 2528"/>
                <a:gd name="T21" fmla="*/ 1 h 2856"/>
                <a:gd name="T22" fmla="*/ 1 w 2528"/>
                <a:gd name="T23" fmla="*/ 6 h 2856"/>
                <a:gd name="T24" fmla="*/ 9 w 2528"/>
                <a:gd name="T25" fmla="*/ 14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05" name="Freeform 47"/>
            <p:cNvSpPr/>
            <p:nvPr/>
          </p:nvSpPr>
          <p:spPr bwMode="auto">
            <a:xfrm>
              <a:off x="4609" y="2596"/>
              <a:ext cx="254" cy="287"/>
            </a:xfrm>
            <a:custGeom>
              <a:avLst/>
              <a:gdLst>
                <a:gd name="T0" fmla="*/ 9 w 2528"/>
                <a:gd name="T1" fmla="*/ 14 h 2856"/>
                <a:gd name="T2" fmla="*/ 9 w 2528"/>
                <a:gd name="T3" fmla="*/ 26 h 2856"/>
                <a:gd name="T4" fmla="*/ 13 w 2528"/>
                <a:gd name="T5" fmla="*/ 29 h 2856"/>
                <a:gd name="T6" fmla="*/ 16 w 2528"/>
                <a:gd name="T7" fmla="*/ 26 h 2856"/>
                <a:gd name="T8" fmla="*/ 16 w 2528"/>
                <a:gd name="T9" fmla="*/ 14 h 2856"/>
                <a:gd name="T10" fmla="*/ 24 w 2528"/>
                <a:gd name="T11" fmla="*/ 6 h 2856"/>
                <a:gd name="T12" fmla="*/ 24 w 2528"/>
                <a:gd name="T13" fmla="*/ 1 h 2856"/>
                <a:gd name="T14" fmla="*/ 20 w 2528"/>
                <a:gd name="T15" fmla="*/ 1 h 2856"/>
                <a:gd name="T16" fmla="*/ 13 w 2528"/>
                <a:gd name="T17" fmla="*/ 8 h 2856"/>
                <a:gd name="T18" fmla="*/ 6 w 2528"/>
                <a:gd name="T19" fmla="*/ 1 h 2856"/>
                <a:gd name="T20" fmla="*/ 2 w 2528"/>
                <a:gd name="T21" fmla="*/ 1 h 2856"/>
                <a:gd name="T22" fmla="*/ 1 w 2528"/>
                <a:gd name="T23" fmla="*/ 6 h 2856"/>
                <a:gd name="T24" fmla="*/ 9 w 2528"/>
                <a:gd name="T25" fmla="*/ 14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06" name="Rectangle 48" descr="Diagonali larghe verso l'alto"/>
            <p:cNvSpPr>
              <a:spLocks noChangeArrowheads="1"/>
            </p:cNvSpPr>
            <p:nvPr/>
          </p:nvSpPr>
          <p:spPr bwMode="auto">
            <a:xfrm>
              <a:off x="2933" y="2886"/>
              <a:ext cx="1996" cy="454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7907" name="Line 49"/>
            <p:cNvSpPr>
              <a:spLocks noChangeShapeType="1"/>
            </p:cNvSpPr>
            <p:nvPr/>
          </p:nvSpPr>
          <p:spPr bwMode="auto">
            <a:xfrm>
              <a:off x="2925" y="2886"/>
              <a:ext cx="19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7899" name="Text Box 50"/>
          <p:cNvSpPr txBox="1">
            <a:spLocks noChangeArrowheads="1"/>
          </p:cNvSpPr>
          <p:nvPr/>
        </p:nvSpPr>
        <p:spPr bwMode="auto">
          <a:xfrm>
            <a:off x="1143000" y="533400"/>
            <a:ext cx="7010400" cy="406400"/>
          </a:xfrm>
          <a:prstGeom prst="rect">
            <a:avLst/>
          </a:prstGeom>
          <a:solidFill>
            <a:srgbClr val="CCECFF"/>
          </a:solidFill>
          <a:ln w="9525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10000"/>
              </a:spcBef>
              <a:buFontTx/>
              <a:buNone/>
            </a:pPr>
            <a:r>
              <a:rPr lang="it-IT" altLang="it-IT" sz="2000" b="1"/>
              <a:t>METODI COMPETITIVI ETEROGENEI</a:t>
            </a:r>
          </a:p>
        </p:txBody>
      </p:sp>
      <p:grpSp>
        <p:nvGrpSpPr>
          <p:cNvPr id="51" name="Gruppo 50"/>
          <p:cNvGrpSpPr/>
          <p:nvPr/>
        </p:nvGrpSpPr>
        <p:grpSpPr>
          <a:xfrm>
            <a:off x="4641094" y="4121150"/>
            <a:ext cx="3210932" cy="1182466"/>
            <a:chOff x="4641094" y="4121150"/>
            <a:chExt cx="3210932" cy="1182466"/>
          </a:xfrm>
        </p:grpSpPr>
        <p:sp>
          <p:nvSpPr>
            <p:cNvPr id="52" name="Freeform 17"/>
            <p:cNvSpPr/>
            <p:nvPr/>
          </p:nvSpPr>
          <p:spPr bwMode="auto">
            <a:xfrm>
              <a:off x="4727575" y="4121150"/>
              <a:ext cx="403225" cy="455613"/>
            </a:xfrm>
            <a:custGeom>
              <a:avLst/>
              <a:gdLst>
                <a:gd name="T0" fmla="*/ 23863966 w 2528"/>
                <a:gd name="T1" fmla="*/ 35018230 h 2856"/>
                <a:gd name="T2" fmla="*/ 23863966 w 2528"/>
                <a:gd name="T3" fmla="*/ 65557382 h 2856"/>
                <a:gd name="T4" fmla="*/ 31903424 w 2528"/>
                <a:gd name="T5" fmla="*/ 72632306 h 2856"/>
                <a:gd name="T6" fmla="*/ 41189561 w 2528"/>
                <a:gd name="T7" fmla="*/ 65302935 h 2856"/>
                <a:gd name="T8" fmla="*/ 41189561 w 2528"/>
                <a:gd name="T9" fmla="*/ 34763782 h 2856"/>
                <a:gd name="T10" fmla="*/ 61212043 w 2528"/>
                <a:gd name="T11" fmla="*/ 14022543 h 2856"/>
                <a:gd name="T12" fmla="*/ 59761837 w 2528"/>
                <a:gd name="T13" fmla="*/ 3486492 h 2856"/>
                <a:gd name="T14" fmla="*/ 49737836 w 2528"/>
                <a:gd name="T15" fmla="*/ 2774039 h 2856"/>
                <a:gd name="T16" fmla="*/ 32386879 w 2528"/>
                <a:gd name="T17" fmla="*/ 19875958 h 2856"/>
                <a:gd name="T18" fmla="*/ 15290330 w 2528"/>
                <a:gd name="T19" fmla="*/ 2774039 h 2856"/>
                <a:gd name="T20" fmla="*/ 4808394 w 2528"/>
                <a:gd name="T21" fmla="*/ 3257569 h 2856"/>
                <a:gd name="T22" fmla="*/ 3332827 w 2528"/>
                <a:gd name="T23" fmla="*/ 14251626 h 2856"/>
                <a:gd name="T24" fmla="*/ 23863966 w 2528"/>
                <a:gd name="T25" fmla="*/ 35018230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3" name="Freeform 18"/>
            <p:cNvSpPr/>
            <p:nvPr/>
          </p:nvSpPr>
          <p:spPr bwMode="auto">
            <a:xfrm>
              <a:off x="5245100" y="4121150"/>
              <a:ext cx="403225" cy="455613"/>
            </a:xfrm>
            <a:custGeom>
              <a:avLst/>
              <a:gdLst>
                <a:gd name="T0" fmla="*/ 23863966 w 2528"/>
                <a:gd name="T1" fmla="*/ 35018230 h 2856"/>
                <a:gd name="T2" fmla="*/ 23863966 w 2528"/>
                <a:gd name="T3" fmla="*/ 65557382 h 2856"/>
                <a:gd name="T4" fmla="*/ 31903424 w 2528"/>
                <a:gd name="T5" fmla="*/ 72632306 h 2856"/>
                <a:gd name="T6" fmla="*/ 41189561 w 2528"/>
                <a:gd name="T7" fmla="*/ 65302935 h 2856"/>
                <a:gd name="T8" fmla="*/ 41189561 w 2528"/>
                <a:gd name="T9" fmla="*/ 34763782 h 2856"/>
                <a:gd name="T10" fmla="*/ 61212043 w 2528"/>
                <a:gd name="T11" fmla="*/ 14022543 h 2856"/>
                <a:gd name="T12" fmla="*/ 59761837 w 2528"/>
                <a:gd name="T13" fmla="*/ 3486492 h 2856"/>
                <a:gd name="T14" fmla="*/ 49737836 w 2528"/>
                <a:gd name="T15" fmla="*/ 2774039 h 2856"/>
                <a:gd name="T16" fmla="*/ 32386879 w 2528"/>
                <a:gd name="T17" fmla="*/ 19875958 h 2856"/>
                <a:gd name="T18" fmla="*/ 15290330 w 2528"/>
                <a:gd name="T19" fmla="*/ 2774039 h 2856"/>
                <a:gd name="T20" fmla="*/ 4808394 w 2528"/>
                <a:gd name="T21" fmla="*/ 3257569 h 2856"/>
                <a:gd name="T22" fmla="*/ 3332827 w 2528"/>
                <a:gd name="T23" fmla="*/ 14251626 h 2856"/>
                <a:gd name="T24" fmla="*/ 23863966 w 2528"/>
                <a:gd name="T25" fmla="*/ 35018230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4" name="Freeform 19"/>
            <p:cNvSpPr/>
            <p:nvPr/>
          </p:nvSpPr>
          <p:spPr bwMode="auto">
            <a:xfrm>
              <a:off x="5762625" y="4121150"/>
              <a:ext cx="403225" cy="455613"/>
            </a:xfrm>
            <a:custGeom>
              <a:avLst/>
              <a:gdLst>
                <a:gd name="T0" fmla="*/ 23863966 w 2528"/>
                <a:gd name="T1" fmla="*/ 35018230 h 2856"/>
                <a:gd name="T2" fmla="*/ 23863966 w 2528"/>
                <a:gd name="T3" fmla="*/ 65557382 h 2856"/>
                <a:gd name="T4" fmla="*/ 31903424 w 2528"/>
                <a:gd name="T5" fmla="*/ 72632306 h 2856"/>
                <a:gd name="T6" fmla="*/ 41189561 w 2528"/>
                <a:gd name="T7" fmla="*/ 65302935 h 2856"/>
                <a:gd name="T8" fmla="*/ 41189561 w 2528"/>
                <a:gd name="T9" fmla="*/ 34763782 h 2856"/>
                <a:gd name="T10" fmla="*/ 61212043 w 2528"/>
                <a:gd name="T11" fmla="*/ 14022543 h 2856"/>
                <a:gd name="T12" fmla="*/ 59761837 w 2528"/>
                <a:gd name="T13" fmla="*/ 3486492 h 2856"/>
                <a:gd name="T14" fmla="*/ 49737836 w 2528"/>
                <a:gd name="T15" fmla="*/ 2774039 h 2856"/>
                <a:gd name="T16" fmla="*/ 32386879 w 2528"/>
                <a:gd name="T17" fmla="*/ 19875958 h 2856"/>
                <a:gd name="T18" fmla="*/ 15290330 w 2528"/>
                <a:gd name="T19" fmla="*/ 2774039 h 2856"/>
                <a:gd name="T20" fmla="*/ 4808394 w 2528"/>
                <a:gd name="T21" fmla="*/ 3257569 h 2856"/>
                <a:gd name="T22" fmla="*/ 3332827 w 2528"/>
                <a:gd name="T23" fmla="*/ 14251626 h 2856"/>
                <a:gd name="T24" fmla="*/ 23863966 w 2528"/>
                <a:gd name="T25" fmla="*/ 35018230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5" name="Freeform 20"/>
            <p:cNvSpPr/>
            <p:nvPr/>
          </p:nvSpPr>
          <p:spPr bwMode="auto">
            <a:xfrm>
              <a:off x="6280150" y="4121150"/>
              <a:ext cx="403225" cy="455613"/>
            </a:xfrm>
            <a:custGeom>
              <a:avLst/>
              <a:gdLst>
                <a:gd name="T0" fmla="*/ 23863966 w 2528"/>
                <a:gd name="T1" fmla="*/ 35018230 h 2856"/>
                <a:gd name="T2" fmla="*/ 23863966 w 2528"/>
                <a:gd name="T3" fmla="*/ 65557382 h 2856"/>
                <a:gd name="T4" fmla="*/ 31903424 w 2528"/>
                <a:gd name="T5" fmla="*/ 72632306 h 2856"/>
                <a:gd name="T6" fmla="*/ 41189561 w 2528"/>
                <a:gd name="T7" fmla="*/ 65302935 h 2856"/>
                <a:gd name="T8" fmla="*/ 41189561 w 2528"/>
                <a:gd name="T9" fmla="*/ 34763782 h 2856"/>
                <a:gd name="T10" fmla="*/ 61212043 w 2528"/>
                <a:gd name="T11" fmla="*/ 14022543 h 2856"/>
                <a:gd name="T12" fmla="*/ 59761837 w 2528"/>
                <a:gd name="T13" fmla="*/ 3486492 h 2856"/>
                <a:gd name="T14" fmla="*/ 49737836 w 2528"/>
                <a:gd name="T15" fmla="*/ 2774039 h 2856"/>
                <a:gd name="T16" fmla="*/ 32386879 w 2528"/>
                <a:gd name="T17" fmla="*/ 19875958 h 2856"/>
                <a:gd name="T18" fmla="*/ 15290330 w 2528"/>
                <a:gd name="T19" fmla="*/ 2774039 h 2856"/>
                <a:gd name="T20" fmla="*/ 4808394 w 2528"/>
                <a:gd name="T21" fmla="*/ 3257569 h 2856"/>
                <a:gd name="T22" fmla="*/ 3332827 w 2528"/>
                <a:gd name="T23" fmla="*/ 14251626 h 2856"/>
                <a:gd name="T24" fmla="*/ 23863966 w 2528"/>
                <a:gd name="T25" fmla="*/ 35018230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6" name="Freeform 21"/>
            <p:cNvSpPr/>
            <p:nvPr/>
          </p:nvSpPr>
          <p:spPr bwMode="auto">
            <a:xfrm>
              <a:off x="6797675" y="4121150"/>
              <a:ext cx="403225" cy="455613"/>
            </a:xfrm>
            <a:custGeom>
              <a:avLst/>
              <a:gdLst>
                <a:gd name="T0" fmla="*/ 23863966 w 2528"/>
                <a:gd name="T1" fmla="*/ 35018230 h 2856"/>
                <a:gd name="T2" fmla="*/ 23863966 w 2528"/>
                <a:gd name="T3" fmla="*/ 65557382 h 2856"/>
                <a:gd name="T4" fmla="*/ 31903424 w 2528"/>
                <a:gd name="T5" fmla="*/ 72632306 h 2856"/>
                <a:gd name="T6" fmla="*/ 41189561 w 2528"/>
                <a:gd name="T7" fmla="*/ 65302935 h 2856"/>
                <a:gd name="T8" fmla="*/ 41189561 w 2528"/>
                <a:gd name="T9" fmla="*/ 34763782 h 2856"/>
                <a:gd name="T10" fmla="*/ 61212043 w 2528"/>
                <a:gd name="T11" fmla="*/ 14022543 h 2856"/>
                <a:gd name="T12" fmla="*/ 59761837 w 2528"/>
                <a:gd name="T13" fmla="*/ 3486492 h 2856"/>
                <a:gd name="T14" fmla="*/ 49737836 w 2528"/>
                <a:gd name="T15" fmla="*/ 2774039 h 2856"/>
                <a:gd name="T16" fmla="*/ 32386879 w 2528"/>
                <a:gd name="T17" fmla="*/ 19875958 h 2856"/>
                <a:gd name="T18" fmla="*/ 15290330 w 2528"/>
                <a:gd name="T19" fmla="*/ 2774039 h 2856"/>
                <a:gd name="T20" fmla="*/ 4808394 w 2528"/>
                <a:gd name="T21" fmla="*/ 3257569 h 2856"/>
                <a:gd name="T22" fmla="*/ 3332827 w 2528"/>
                <a:gd name="T23" fmla="*/ 14251626 h 2856"/>
                <a:gd name="T24" fmla="*/ 23863966 w 2528"/>
                <a:gd name="T25" fmla="*/ 35018230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7" name="Freeform 22"/>
            <p:cNvSpPr/>
            <p:nvPr/>
          </p:nvSpPr>
          <p:spPr bwMode="auto">
            <a:xfrm>
              <a:off x="7316788" y="4121150"/>
              <a:ext cx="403225" cy="455613"/>
            </a:xfrm>
            <a:custGeom>
              <a:avLst/>
              <a:gdLst>
                <a:gd name="T0" fmla="*/ 23863966 w 2528"/>
                <a:gd name="T1" fmla="*/ 35018230 h 2856"/>
                <a:gd name="T2" fmla="*/ 23863966 w 2528"/>
                <a:gd name="T3" fmla="*/ 65557382 h 2856"/>
                <a:gd name="T4" fmla="*/ 31903424 w 2528"/>
                <a:gd name="T5" fmla="*/ 72632306 h 2856"/>
                <a:gd name="T6" fmla="*/ 41189561 w 2528"/>
                <a:gd name="T7" fmla="*/ 65302935 h 2856"/>
                <a:gd name="T8" fmla="*/ 41189561 w 2528"/>
                <a:gd name="T9" fmla="*/ 34763782 h 2856"/>
                <a:gd name="T10" fmla="*/ 61212043 w 2528"/>
                <a:gd name="T11" fmla="*/ 14022543 h 2856"/>
                <a:gd name="T12" fmla="*/ 59761837 w 2528"/>
                <a:gd name="T13" fmla="*/ 3486492 h 2856"/>
                <a:gd name="T14" fmla="*/ 49737836 w 2528"/>
                <a:gd name="T15" fmla="*/ 2774039 h 2856"/>
                <a:gd name="T16" fmla="*/ 32386879 w 2528"/>
                <a:gd name="T17" fmla="*/ 19875958 h 2856"/>
                <a:gd name="T18" fmla="*/ 15290330 w 2528"/>
                <a:gd name="T19" fmla="*/ 2774039 h 2856"/>
                <a:gd name="T20" fmla="*/ 4808394 w 2528"/>
                <a:gd name="T21" fmla="*/ 3257569 h 2856"/>
                <a:gd name="T22" fmla="*/ 3332827 w 2528"/>
                <a:gd name="T23" fmla="*/ 14251626 h 2856"/>
                <a:gd name="T24" fmla="*/ 23863966 w 2528"/>
                <a:gd name="T25" fmla="*/ 35018230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8" name="Rectangle 23" descr="Diagonali larghe verso l'alto"/>
            <p:cNvSpPr>
              <a:spLocks noChangeArrowheads="1"/>
            </p:cNvSpPr>
            <p:nvPr/>
          </p:nvSpPr>
          <p:spPr bwMode="auto">
            <a:xfrm>
              <a:off x="4674085" y="4582891"/>
              <a:ext cx="3168650" cy="720725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59" name="Line 24"/>
            <p:cNvSpPr>
              <a:spLocks noChangeShapeType="1"/>
            </p:cNvSpPr>
            <p:nvPr/>
          </p:nvSpPr>
          <p:spPr bwMode="auto">
            <a:xfrm>
              <a:off x="4643438" y="4581525"/>
              <a:ext cx="31686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0" name="Pentagono regolare 59"/>
            <p:cNvSpPr/>
            <p:nvPr/>
          </p:nvSpPr>
          <p:spPr bwMode="auto">
            <a:xfrm>
              <a:off x="4641094" y="4365103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Pentagono regolare 60"/>
            <p:cNvSpPr/>
            <p:nvPr/>
          </p:nvSpPr>
          <p:spPr bwMode="auto">
            <a:xfrm>
              <a:off x="4755394" y="4372247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Pentagono regolare 61"/>
            <p:cNvSpPr/>
            <p:nvPr/>
          </p:nvSpPr>
          <p:spPr bwMode="auto">
            <a:xfrm>
              <a:off x="4969159" y="4365103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Pentagono regolare 62"/>
            <p:cNvSpPr/>
            <p:nvPr/>
          </p:nvSpPr>
          <p:spPr bwMode="auto">
            <a:xfrm>
              <a:off x="5112079" y="4365103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" name="Pentagono regolare 63"/>
            <p:cNvSpPr/>
            <p:nvPr/>
          </p:nvSpPr>
          <p:spPr bwMode="auto">
            <a:xfrm>
              <a:off x="5238491" y="4365103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" name="Pentagono regolare 64"/>
            <p:cNvSpPr/>
            <p:nvPr/>
          </p:nvSpPr>
          <p:spPr bwMode="auto">
            <a:xfrm>
              <a:off x="5505431" y="4372246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" name="Pentagono regolare 65"/>
            <p:cNvSpPr/>
            <p:nvPr/>
          </p:nvSpPr>
          <p:spPr bwMode="auto">
            <a:xfrm>
              <a:off x="5634490" y="4374674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" name="Pentagono regolare 66"/>
            <p:cNvSpPr/>
            <p:nvPr/>
          </p:nvSpPr>
          <p:spPr bwMode="auto">
            <a:xfrm>
              <a:off x="5782141" y="4372246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" name="Pentagono regolare 67"/>
            <p:cNvSpPr/>
            <p:nvPr/>
          </p:nvSpPr>
          <p:spPr bwMode="auto">
            <a:xfrm>
              <a:off x="6013198" y="4360082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" name="Pentagono regolare 68"/>
            <p:cNvSpPr/>
            <p:nvPr/>
          </p:nvSpPr>
          <p:spPr bwMode="auto">
            <a:xfrm>
              <a:off x="6133402" y="4360081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" name="Pentagono regolare 69"/>
            <p:cNvSpPr/>
            <p:nvPr/>
          </p:nvSpPr>
          <p:spPr bwMode="auto">
            <a:xfrm>
              <a:off x="6274428" y="4374673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" name="Pentagono regolare 70"/>
            <p:cNvSpPr/>
            <p:nvPr/>
          </p:nvSpPr>
          <p:spPr bwMode="auto">
            <a:xfrm>
              <a:off x="6542167" y="4372246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" name="Pentagono regolare 71"/>
            <p:cNvSpPr/>
            <p:nvPr/>
          </p:nvSpPr>
          <p:spPr bwMode="auto">
            <a:xfrm>
              <a:off x="6681787" y="4381728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3" name="Pentagono regolare 72"/>
            <p:cNvSpPr/>
            <p:nvPr/>
          </p:nvSpPr>
          <p:spPr bwMode="auto">
            <a:xfrm>
              <a:off x="6812918" y="4372246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" name="Pentagono regolare 73"/>
            <p:cNvSpPr/>
            <p:nvPr/>
          </p:nvSpPr>
          <p:spPr bwMode="auto">
            <a:xfrm>
              <a:off x="7041752" y="4364410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5" name="Pentagono regolare 74"/>
            <p:cNvSpPr/>
            <p:nvPr/>
          </p:nvSpPr>
          <p:spPr bwMode="auto">
            <a:xfrm>
              <a:off x="7161255" y="4364410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" name="Pentagono regolare 75"/>
            <p:cNvSpPr/>
            <p:nvPr/>
          </p:nvSpPr>
          <p:spPr bwMode="auto">
            <a:xfrm>
              <a:off x="7284894" y="4378872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7" name="Pentagono regolare 76"/>
            <p:cNvSpPr/>
            <p:nvPr/>
          </p:nvSpPr>
          <p:spPr bwMode="auto">
            <a:xfrm>
              <a:off x="7579433" y="4374672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8" name="Pentagono regolare 77"/>
            <p:cNvSpPr/>
            <p:nvPr/>
          </p:nvSpPr>
          <p:spPr bwMode="auto">
            <a:xfrm>
              <a:off x="7705096" y="4365017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4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114425" y="1916113"/>
            <a:ext cx="2952750" cy="5048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Aggiunta del campione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1114425" y="2492375"/>
            <a:ext cx="2952750" cy="5048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Aggiunta del tracciante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1114425" y="3068638"/>
            <a:ext cx="2952750" cy="5048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Incubazione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1114425" y="3644900"/>
            <a:ext cx="2952750" cy="5048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2"/>
                </a:solidFill>
              </a:rPr>
              <a:t>Lavaggio</a:t>
            </a: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1114425" y="4221163"/>
            <a:ext cx="2952750" cy="5048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2"/>
                </a:solidFill>
              </a:rPr>
              <a:t>Aggiunta del substrato</a:t>
            </a: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1114425" y="4797425"/>
            <a:ext cx="2952750" cy="5048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2"/>
                </a:solidFill>
              </a:rPr>
              <a:t>Misura del segnale</a:t>
            </a:r>
          </a:p>
        </p:txBody>
      </p:sp>
      <p:grpSp>
        <p:nvGrpSpPr>
          <p:cNvPr id="38920" name="Group 8"/>
          <p:cNvGrpSpPr/>
          <p:nvPr/>
        </p:nvGrpSpPr>
        <p:grpSpPr bwMode="auto">
          <a:xfrm>
            <a:off x="4643438" y="1909763"/>
            <a:ext cx="3168650" cy="2671762"/>
            <a:chOff x="2925" y="1203"/>
            <a:chExt cx="1996" cy="1683"/>
          </a:xfrm>
        </p:grpSpPr>
        <p:sp>
          <p:nvSpPr>
            <p:cNvPr id="38953" name="Rectangle 9"/>
            <p:cNvSpPr>
              <a:spLocks noChangeArrowheads="1"/>
            </p:cNvSpPr>
            <p:nvPr/>
          </p:nvSpPr>
          <p:spPr bwMode="auto">
            <a:xfrm>
              <a:off x="2925" y="1203"/>
              <a:ext cx="1996" cy="1683"/>
            </a:xfrm>
            <a:prstGeom prst="rect">
              <a:avLst/>
            </a:prstGeom>
            <a:gradFill rotWithShape="1">
              <a:gsLst>
                <a:gs pos="0">
                  <a:srgbClr val="DDEEFF"/>
                </a:gs>
                <a:gs pos="100000">
                  <a:srgbClr val="99CC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8954" name="Oval 10"/>
            <p:cNvSpPr>
              <a:spLocks noChangeArrowheads="1"/>
            </p:cNvSpPr>
            <p:nvPr/>
          </p:nvSpPr>
          <p:spPr bwMode="auto">
            <a:xfrm>
              <a:off x="3144" y="2205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8955" name="Oval 11"/>
            <p:cNvSpPr>
              <a:spLocks noChangeArrowheads="1"/>
            </p:cNvSpPr>
            <p:nvPr/>
          </p:nvSpPr>
          <p:spPr bwMode="auto">
            <a:xfrm>
              <a:off x="3552" y="197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8956" name="Oval 12"/>
            <p:cNvSpPr>
              <a:spLocks noChangeArrowheads="1"/>
            </p:cNvSpPr>
            <p:nvPr/>
          </p:nvSpPr>
          <p:spPr bwMode="auto">
            <a:xfrm>
              <a:off x="3870" y="2251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8957" name="Oval 13"/>
            <p:cNvSpPr>
              <a:spLocks noChangeArrowheads="1"/>
            </p:cNvSpPr>
            <p:nvPr/>
          </p:nvSpPr>
          <p:spPr bwMode="auto">
            <a:xfrm>
              <a:off x="4460" y="2296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8958" name="Oval 14"/>
            <p:cNvSpPr>
              <a:spLocks noChangeArrowheads="1"/>
            </p:cNvSpPr>
            <p:nvPr/>
          </p:nvSpPr>
          <p:spPr bwMode="auto">
            <a:xfrm>
              <a:off x="4051" y="206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8959" name="Oval 15"/>
            <p:cNvSpPr>
              <a:spLocks noChangeArrowheads="1"/>
            </p:cNvSpPr>
            <p:nvPr/>
          </p:nvSpPr>
          <p:spPr bwMode="auto">
            <a:xfrm>
              <a:off x="4596" y="197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8960" name="Oval 16"/>
            <p:cNvSpPr>
              <a:spLocks noChangeArrowheads="1"/>
            </p:cNvSpPr>
            <p:nvPr/>
          </p:nvSpPr>
          <p:spPr bwMode="auto">
            <a:xfrm>
              <a:off x="3462" y="238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grpSp>
          <p:nvGrpSpPr>
            <p:cNvPr id="38961" name="Group 17"/>
            <p:cNvGrpSpPr/>
            <p:nvPr/>
          </p:nvGrpSpPr>
          <p:grpSpPr bwMode="auto">
            <a:xfrm>
              <a:off x="3129" y="1444"/>
              <a:ext cx="182" cy="264"/>
              <a:chOff x="3152" y="1397"/>
              <a:chExt cx="182" cy="264"/>
            </a:xfrm>
          </p:grpSpPr>
          <p:sp>
            <p:nvSpPr>
              <p:cNvPr id="38974" name="Oval 18"/>
              <p:cNvSpPr>
                <a:spLocks noChangeArrowheads="1"/>
              </p:cNvSpPr>
              <p:nvPr/>
            </p:nvSpPr>
            <p:spPr bwMode="auto">
              <a:xfrm rot="10524505">
                <a:off x="3152" y="1570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FFBAA9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38975" name="Oval 19"/>
              <p:cNvSpPr>
                <a:spLocks noChangeArrowheads="1"/>
              </p:cNvSpPr>
              <p:nvPr/>
            </p:nvSpPr>
            <p:spPr bwMode="auto">
              <a:xfrm rot="10524505">
                <a:off x="3152" y="1397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rgbClr val="FFFFA9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</p:grpSp>
        <p:grpSp>
          <p:nvGrpSpPr>
            <p:cNvPr id="38962" name="Group 20"/>
            <p:cNvGrpSpPr/>
            <p:nvPr/>
          </p:nvGrpSpPr>
          <p:grpSpPr bwMode="auto">
            <a:xfrm>
              <a:off x="3583" y="1391"/>
              <a:ext cx="243" cy="222"/>
              <a:chOff x="4121" y="1394"/>
              <a:chExt cx="243" cy="222"/>
            </a:xfrm>
          </p:grpSpPr>
          <p:sp>
            <p:nvSpPr>
              <p:cNvPr id="38972" name="Oval 21"/>
              <p:cNvSpPr>
                <a:spLocks noChangeArrowheads="1"/>
              </p:cNvSpPr>
              <p:nvPr/>
            </p:nvSpPr>
            <p:spPr bwMode="auto">
              <a:xfrm rot="10524505">
                <a:off x="4273" y="1394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FFBAA9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38973" name="Oval 22"/>
              <p:cNvSpPr>
                <a:spLocks noChangeArrowheads="1"/>
              </p:cNvSpPr>
              <p:nvPr/>
            </p:nvSpPr>
            <p:spPr bwMode="auto">
              <a:xfrm rot="10524505">
                <a:off x="4121" y="1434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rgbClr val="FFFFA9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</p:grpSp>
        <p:grpSp>
          <p:nvGrpSpPr>
            <p:cNvPr id="38963" name="Group 23"/>
            <p:cNvGrpSpPr/>
            <p:nvPr/>
          </p:nvGrpSpPr>
          <p:grpSpPr bwMode="auto">
            <a:xfrm>
              <a:off x="4490" y="1617"/>
              <a:ext cx="254" cy="213"/>
              <a:chOff x="4532" y="1661"/>
              <a:chExt cx="254" cy="213"/>
            </a:xfrm>
          </p:grpSpPr>
          <p:sp>
            <p:nvSpPr>
              <p:cNvPr id="38970" name="Oval 24"/>
              <p:cNvSpPr>
                <a:spLocks noChangeArrowheads="1"/>
              </p:cNvSpPr>
              <p:nvPr/>
            </p:nvSpPr>
            <p:spPr bwMode="auto">
              <a:xfrm rot="10524505">
                <a:off x="4532" y="1783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FFBAA9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38971" name="Oval 25"/>
              <p:cNvSpPr>
                <a:spLocks noChangeArrowheads="1"/>
              </p:cNvSpPr>
              <p:nvPr/>
            </p:nvSpPr>
            <p:spPr bwMode="auto">
              <a:xfrm rot="10524505">
                <a:off x="4604" y="1661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rgbClr val="FFFFA9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</p:grpSp>
        <p:grpSp>
          <p:nvGrpSpPr>
            <p:cNvPr id="38964" name="Group 26"/>
            <p:cNvGrpSpPr/>
            <p:nvPr/>
          </p:nvGrpSpPr>
          <p:grpSpPr bwMode="auto">
            <a:xfrm>
              <a:off x="3900" y="1708"/>
              <a:ext cx="260" cy="201"/>
              <a:chOff x="4027" y="1733"/>
              <a:chExt cx="260" cy="201"/>
            </a:xfrm>
          </p:grpSpPr>
          <p:sp>
            <p:nvSpPr>
              <p:cNvPr id="38968" name="Oval 27"/>
              <p:cNvSpPr>
                <a:spLocks noChangeArrowheads="1"/>
              </p:cNvSpPr>
              <p:nvPr/>
            </p:nvSpPr>
            <p:spPr bwMode="auto">
              <a:xfrm rot="10524505">
                <a:off x="4027" y="1733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FFBAA9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38969" name="Oval 28"/>
              <p:cNvSpPr>
                <a:spLocks noChangeArrowheads="1"/>
              </p:cNvSpPr>
              <p:nvPr/>
            </p:nvSpPr>
            <p:spPr bwMode="auto">
              <a:xfrm rot="10524505">
                <a:off x="4105" y="1752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rgbClr val="FFFFA9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</p:grpSp>
        <p:grpSp>
          <p:nvGrpSpPr>
            <p:cNvPr id="38965" name="Group 29"/>
            <p:cNvGrpSpPr/>
            <p:nvPr/>
          </p:nvGrpSpPr>
          <p:grpSpPr bwMode="auto">
            <a:xfrm>
              <a:off x="4263" y="1436"/>
              <a:ext cx="182" cy="264"/>
              <a:chOff x="3152" y="1397"/>
              <a:chExt cx="182" cy="264"/>
            </a:xfrm>
          </p:grpSpPr>
          <p:sp>
            <p:nvSpPr>
              <p:cNvPr id="38966" name="Oval 30"/>
              <p:cNvSpPr>
                <a:spLocks noChangeArrowheads="1"/>
              </p:cNvSpPr>
              <p:nvPr/>
            </p:nvSpPr>
            <p:spPr bwMode="auto">
              <a:xfrm rot="10524505">
                <a:off x="3152" y="1570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FFBAA9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38967" name="Oval 31"/>
              <p:cNvSpPr>
                <a:spLocks noChangeArrowheads="1"/>
              </p:cNvSpPr>
              <p:nvPr/>
            </p:nvSpPr>
            <p:spPr bwMode="auto">
              <a:xfrm rot="10524505">
                <a:off x="3152" y="1397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rgbClr val="FFFFA9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</p:grpSp>
      </p:grpSp>
      <p:grpSp>
        <p:nvGrpSpPr>
          <p:cNvPr id="165920" name="Group 32"/>
          <p:cNvGrpSpPr/>
          <p:nvPr/>
        </p:nvGrpSpPr>
        <p:grpSpPr bwMode="auto">
          <a:xfrm>
            <a:off x="4656138" y="1909763"/>
            <a:ext cx="3168650" cy="2671762"/>
            <a:chOff x="2933" y="1203"/>
            <a:chExt cx="1996" cy="1683"/>
          </a:xfrm>
        </p:grpSpPr>
        <p:sp>
          <p:nvSpPr>
            <p:cNvPr id="38931" name="Rectangle 33"/>
            <p:cNvSpPr>
              <a:spLocks noChangeArrowheads="1"/>
            </p:cNvSpPr>
            <p:nvPr/>
          </p:nvSpPr>
          <p:spPr bwMode="auto">
            <a:xfrm>
              <a:off x="2933" y="1203"/>
              <a:ext cx="1996" cy="1683"/>
            </a:xfrm>
            <a:prstGeom prst="rect">
              <a:avLst/>
            </a:prstGeom>
            <a:gradFill rotWithShape="1">
              <a:gsLst>
                <a:gs pos="0">
                  <a:srgbClr val="DDEEFF"/>
                </a:gs>
                <a:gs pos="100000">
                  <a:srgbClr val="99CC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8932" name="Oval 34"/>
            <p:cNvSpPr>
              <a:spLocks noChangeArrowheads="1"/>
            </p:cNvSpPr>
            <p:nvPr/>
          </p:nvSpPr>
          <p:spPr bwMode="auto">
            <a:xfrm>
              <a:off x="3144" y="2205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8933" name="Oval 35"/>
            <p:cNvSpPr>
              <a:spLocks noChangeArrowheads="1"/>
            </p:cNvSpPr>
            <p:nvPr/>
          </p:nvSpPr>
          <p:spPr bwMode="auto">
            <a:xfrm>
              <a:off x="3552" y="197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8934" name="Oval 36"/>
            <p:cNvSpPr>
              <a:spLocks noChangeArrowheads="1"/>
            </p:cNvSpPr>
            <p:nvPr/>
          </p:nvSpPr>
          <p:spPr bwMode="auto">
            <a:xfrm>
              <a:off x="4596" y="197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grpSp>
          <p:nvGrpSpPr>
            <p:cNvPr id="38935" name="Group 37"/>
            <p:cNvGrpSpPr/>
            <p:nvPr/>
          </p:nvGrpSpPr>
          <p:grpSpPr bwMode="auto">
            <a:xfrm>
              <a:off x="3583" y="1391"/>
              <a:ext cx="243" cy="222"/>
              <a:chOff x="4121" y="1394"/>
              <a:chExt cx="243" cy="222"/>
            </a:xfrm>
          </p:grpSpPr>
          <p:sp>
            <p:nvSpPr>
              <p:cNvPr id="38951" name="Oval 38"/>
              <p:cNvSpPr>
                <a:spLocks noChangeArrowheads="1"/>
              </p:cNvSpPr>
              <p:nvPr/>
            </p:nvSpPr>
            <p:spPr bwMode="auto">
              <a:xfrm rot="10524505">
                <a:off x="4273" y="1394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FFBAA9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38952" name="Oval 39"/>
              <p:cNvSpPr>
                <a:spLocks noChangeArrowheads="1"/>
              </p:cNvSpPr>
              <p:nvPr/>
            </p:nvSpPr>
            <p:spPr bwMode="auto">
              <a:xfrm rot="10524505">
                <a:off x="4121" y="1434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rgbClr val="FFFFA9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</p:grpSp>
        <p:grpSp>
          <p:nvGrpSpPr>
            <p:cNvPr id="38936" name="Group 40"/>
            <p:cNvGrpSpPr/>
            <p:nvPr/>
          </p:nvGrpSpPr>
          <p:grpSpPr bwMode="auto">
            <a:xfrm>
              <a:off x="4490" y="1617"/>
              <a:ext cx="254" cy="213"/>
              <a:chOff x="4532" y="1661"/>
              <a:chExt cx="254" cy="213"/>
            </a:xfrm>
          </p:grpSpPr>
          <p:sp>
            <p:nvSpPr>
              <p:cNvPr id="38949" name="Oval 41"/>
              <p:cNvSpPr>
                <a:spLocks noChangeArrowheads="1"/>
              </p:cNvSpPr>
              <p:nvPr/>
            </p:nvSpPr>
            <p:spPr bwMode="auto">
              <a:xfrm rot="10524505">
                <a:off x="4532" y="1783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FFBAA9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38950" name="Oval 42"/>
              <p:cNvSpPr>
                <a:spLocks noChangeArrowheads="1"/>
              </p:cNvSpPr>
              <p:nvPr/>
            </p:nvSpPr>
            <p:spPr bwMode="auto">
              <a:xfrm rot="10524505">
                <a:off x="4604" y="1661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rgbClr val="FFFFA9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</p:grpSp>
        <p:grpSp>
          <p:nvGrpSpPr>
            <p:cNvPr id="38937" name="Group 43"/>
            <p:cNvGrpSpPr/>
            <p:nvPr/>
          </p:nvGrpSpPr>
          <p:grpSpPr bwMode="auto">
            <a:xfrm>
              <a:off x="3900" y="1708"/>
              <a:ext cx="260" cy="201"/>
              <a:chOff x="4027" y="1733"/>
              <a:chExt cx="260" cy="201"/>
            </a:xfrm>
          </p:grpSpPr>
          <p:sp>
            <p:nvSpPr>
              <p:cNvPr id="38947" name="Oval 44"/>
              <p:cNvSpPr>
                <a:spLocks noChangeArrowheads="1"/>
              </p:cNvSpPr>
              <p:nvPr/>
            </p:nvSpPr>
            <p:spPr bwMode="auto">
              <a:xfrm rot="10524505">
                <a:off x="4027" y="1733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FFBAA9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38948" name="Oval 45"/>
              <p:cNvSpPr>
                <a:spLocks noChangeArrowheads="1"/>
              </p:cNvSpPr>
              <p:nvPr/>
            </p:nvSpPr>
            <p:spPr bwMode="auto">
              <a:xfrm rot="10524505">
                <a:off x="4105" y="1752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rgbClr val="FFFFA9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</p:grpSp>
        <p:sp>
          <p:nvSpPr>
            <p:cNvPr id="38938" name="Oval 46"/>
            <p:cNvSpPr>
              <a:spLocks noChangeArrowheads="1"/>
            </p:cNvSpPr>
            <p:nvPr/>
          </p:nvSpPr>
          <p:spPr bwMode="auto">
            <a:xfrm>
              <a:off x="3795" y="250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8939" name="Oval 47"/>
            <p:cNvSpPr>
              <a:spLocks noChangeArrowheads="1"/>
            </p:cNvSpPr>
            <p:nvPr/>
          </p:nvSpPr>
          <p:spPr bwMode="auto">
            <a:xfrm>
              <a:off x="4780" y="250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8940" name="Oval 48"/>
            <p:cNvSpPr>
              <a:spLocks noChangeArrowheads="1"/>
            </p:cNvSpPr>
            <p:nvPr/>
          </p:nvSpPr>
          <p:spPr bwMode="auto">
            <a:xfrm>
              <a:off x="4118" y="250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8941" name="Oval 49"/>
            <p:cNvSpPr>
              <a:spLocks noChangeArrowheads="1"/>
            </p:cNvSpPr>
            <p:nvPr/>
          </p:nvSpPr>
          <p:spPr bwMode="auto">
            <a:xfrm>
              <a:off x="3146" y="251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8942" name="Oval 50"/>
            <p:cNvSpPr>
              <a:spLocks noChangeArrowheads="1"/>
            </p:cNvSpPr>
            <p:nvPr/>
          </p:nvSpPr>
          <p:spPr bwMode="auto">
            <a:xfrm rot="10524505">
              <a:off x="3478" y="2506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8943" name="Oval 51"/>
            <p:cNvSpPr>
              <a:spLocks noChangeArrowheads="1"/>
            </p:cNvSpPr>
            <p:nvPr/>
          </p:nvSpPr>
          <p:spPr bwMode="auto">
            <a:xfrm rot="10524505">
              <a:off x="3497" y="2333"/>
              <a:ext cx="182" cy="182"/>
            </a:xfrm>
            <a:prstGeom prst="ellipse">
              <a:avLst/>
            </a:prstGeom>
            <a:gradFill rotWithShape="1">
              <a:gsLst>
                <a:gs pos="0">
                  <a:srgbClr val="FFFFA9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grpSp>
          <p:nvGrpSpPr>
            <p:cNvPr id="38944" name="Group 52"/>
            <p:cNvGrpSpPr/>
            <p:nvPr/>
          </p:nvGrpSpPr>
          <p:grpSpPr bwMode="auto">
            <a:xfrm>
              <a:off x="4460" y="2334"/>
              <a:ext cx="182" cy="264"/>
              <a:chOff x="3152" y="1397"/>
              <a:chExt cx="182" cy="264"/>
            </a:xfrm>
          </p:grpSpPr>
          <p:sp>
            <p:nvSpPr>
              <p:cNvPr id="38945" name="Oval 53"/>
              <p:cNvSpPr>
                <a:spLocks noChangeArrowheads="1"/>
              </p:cNvSpPr>
              <p:nvPr/>
            </p:nvSpPr>
            <p:spPr bwMode="auto">
              <a:xfrm rot="10524505">
                <a:off x="3152" y="1570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FFBAA9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38946" name="Oval 54"/>
              <p:cNvSpPr>
                <a:spLocks noChangeArrowheads="1"/>
              </p:cNvSpPr>
              <p:nvPr/>
            </p:nvSpPr>
            <p:spPr bwMode="auto">
              <a:xfrm rot="10524505">
                <a:off x="3152" y="1397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rgbClr val="FFFFA9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</p:grpSp>
      </p:grpSp>
      <p:sp>
        <p:nvSpPr>
          <p:cNvPr id="38922" name="Freeform 55"/>
          <p:cNvSpPr/>
          <p:nvPr/>
        </p:nvSpPr>
        <p:spPr bwMode="auto">
          <a:xfrm>
            <a:off x="4727575" y="4121150"/>
            <a:ext cx="403225" cy="455613"/>
          </a:xfrm>
          <a:custGeom>
            <a:avLst/>
            <a:gdLst>
              <a:gd name="T0" fmla="*/ 23863966 w 2528"/>
              <a:gd name="T1" fmla="*/ 35018230 h 2856"/>
              <a:gd name="T2" fmla="*/ 23863966 w 2528"/>
              <a:gd name="T3" fmla="*/ 65557382 h 2856"/>
              <a:gd name="T4" fmla="*/ 31903424 w 2528"/>
              <a:gd name="T5" fmla="*/ 72632306 h 2856"/>
              <a:gd name="T6" fmla="*/ 41189561 w 2528"/>
              <a:gd name="T7" fmla="*/ 65302935 h 2856"/>
              <a:gd name="T8" fmla="*/ 41189561 w 2528"/>
              <a:gd name="T9" fmla="*/ 34763782 h 2856"/>
              <a:gd name="T10" fmla="*/ 61212043 w 2528"/>
              <a:gd name="T11" fmla="*/ 14022543 h 2856"/>
              <a:gd name="T12" fmla="*/ 59761837 w 2528"/>
              <a:gd name="T13" fmla="*/ 3486492 h 2856"/>
              <a:gd name="T14" fmla="*/ 49737836 w 2528"/>
              <a:gd name="T15" fmla="*/ 2774039 h 2856"/>
              <a:gd name="T16" fmla="*/ 32386879 w 2528"/>
              <a:gd name="T17" fmla="*/ 19875958 h 2856"/>
              <a:gd name="T18" fmla="*/ 15290330 w 2528"/>
              <a:gd name="T19" fmla="*/ 2774039 h 2856"/>
              <a:gd name="T20" fmla="*/ 4808394 w 2528"/>
              <a:gd name="T21" fmla="*/ 3257569 h 2856"/>
              <a:gd name="T22" fmla="*/ 3332827 w 2528"/>
              <a:gd name="T23" fmla="*/ 14251626 h 2856"/>
              <a:gd name="T24" fmla="*/ 23863966 w 2528"/>
              <a:gd name="T25" fmla="*/ 35018230 h 28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528" h="2856">
                <a:moveTo>
                  <a:pt x="938" y="1376"/>
                </a:moveTo>
                <a:lnTo>
                  <a:pt x="938" y="2576"/>
                </a:lnTo>
                <a:cubicBezTo>
                  <a:pt x="991" y="2822"/>
                  <a:pt x="1141" y="2856"/>
                  <a:pt x="1254" y="2854"/>
                </a:cubicBezTo>
                <a:cubicBezTo>
                  <a:pt x="1372" y="2854"/>
                  <a:pt x="1560" y="2803"/>
                  <a:pt x="1619" y="2566"/>
                </a:cubicBezTo>
                <a:lnTo>
                  <a:pt x="1619" y="1366"/>
                </a:lnTo>
                <a:lnTo>
                  <a:pt x="2406" y="551"/>
                </a:lnTo>
                <a:cubicBezTo>
                  <a:pt x="2528" y="346"/>
                  <a:pt x="2424" y="211"/>
                  <a:pt x="2349" y="137"/>
                </a:cubicBezTo>
                <a:cubicBezTo>
                  <a:pt x="2274" y="63"/>
                  <a:pt x="2105" y="34"/>
                  <a:pt x="1955" y="109"/>
                </a:cubicBezTo>
                <a:lnTo>
                  <a:pt x="1273" y="781"/>
                </a:lnTo>
                <a:lnTo>
                  <a:pt x="601" y="109"/>
                </a:lnTo>
                <a:cubicBezTo>
                  <a:pt x="420" y="0"/>
                  <a:pt x="267" y="53"/>
                  <a:pt x="189" y="128"/>
                </a:cubicBezTo>
                <a:cubicBezTo>
                  <a:pt x="111" y="203"/>
                  <a:pt x="0" y="349"/>
                  <a:pt x="131" y="560"/>
                </a:cubicBezTo>
                <a:lnTo>
                  <a:pt x="938" y="137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9933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8923" name="Freeform 56"/>
          <p:cNvSpPr/>
          <p:nvPr/>
        </p:nvSpPr>
        <p:spPr bwMode="auto">
          <a:xfrm>
            <a:off x="5245100" y="4121150"/>
            <a:ext cx="403225" cy="455613"/>
          </a:xfrm>
          <a:custGeom>
            <a:avLst/>
            <a:gdLst>
              <a:gd name="T0" fmla="*/ 23863966 w 2528"/>
              <a:gd name="T1" fmla="*/ 35018230 h 2856"/>
              <a:gd name="T2" fmla="*/ 23863966 w 2528"/>
              <a:gd name="T3" fmla="*/ 65557382 h 2856"/>
              <a:gd name="T4" fmla="*/ 31903424 w 2528"/>
              <a:gd name="T5" fmla="*/ 72632306 h 2856"/>
              <a:gd name="T6" fmla="*/ 41189561 w 2528"/>
              <a:gd name="T7" fmla="*/ 65302935 h 2856"/>
              <a:gd name="T8" fmla="*/ 41189561 w 2528"/>
              <a:gd name="T9" fmla="*/ 34763782 h 2856"/>
              <a:gd name="T10" fmla="*/ 61212043 w 2528"/>
              <a:gd name="T11" fmla="*/ 14022543 h 2856"/>
              <a:gd name="T12" fmla="*/ 59761837 w 2528"/>
              <a:gd name="T13" fmla="*/ 3486492 h 2856"/>
              <a:gd name="T14" fmla="*/ 49737836 w 2528"/>
              <a:gd name="T15" fmla="*/ 2774039 h 2856"/>
              <a:gd name="T16" fmla="*/ 32386879 w 2528"/>
              <a:gd name="T17" fmla="*/ 19875958 h 2856"/>
              <a:gd name="T18" fmla="*/ 15290330 w 2528"/>
              <a:gd name="T19" fmla="*/ 2774039 h 2856"/>
              <a:gd name="T20" fmla="*/ 4808394 w 2528"/>
              <a:gd name="T21" fmla="*/ 3257569 h 2856"/>
              <a:gd name="T22" fmla="*/ 3332827 w 2528"/>
              <a:gd name="T23" fmla="*/ 14251626 h 2856"/>
              <a:gd name="T24" fmla="*/ 23863966 w 2528"/>
              <a:gd name="T25" fmla="*/ 35018230 h 28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528" h="2856">
                <a:moveTo>
                  <a:pt x="938" y="1376"/>
                </a:moveTo>
                <a:lnTo>
                  <a:pt x="938" y="2576"/>
                </a:lnTo>
                <a:cubicBezTo>
                  <a:pt x="991" y="2822"/>
                  <a:pt x="1141" y="2856"/>
                  <a:pt x="1254" y="2854"/>
                </a:cubicBezTo>
                <a:cubicBezTo>
                  <a:pt x="1372" y="2854"/>
                  <a:pt x="1560" y="2803"/>
                  <a:pt x="1619" y="2566"/>
                </a:cubicBezTo>
                <a:lnTo>
                  <a:pt x="1619" y="1366"/>
                </a:lnTo>
                <a:lnTo>
                  <a:pt x="2406" y="551"/>
                </a:lnTo>
                <a:cubicBezTo>
                  <a:pt x="2528" y="346"/>
                  <a:pt x="2424" y="211"/>
                  <a:pt x="2349" y="137"/>
                </a:cubicBezTo>
                <a:cubicBezTo>
                  <a:pt x="2274" y="63"/>
                  <a:pt x="2105" y="34"/>
                  <a:pt x="1955" y="109"/>
                </a:cubicBezTo>
                <a:lnTo>
                  <a:pt x="1273" y="781"/>
                </a:lnTo>
                <a:lnTo>
                  <a:pt x="601" y="109"/>
                </a:lnTo>
                <a:cubicBezTo>
                  <a:pt x="420" y="0"/>
                  <a:pt x="267" y="53"/>
                  <a:pt x="189" y="128"/>
                </a:cubicBezTo>
                <a:cubicBezTo>
                  <a:pt x="111" y="203"/>
                  <a:pt x="0" y="349"/>
                  <a:pt x="131" y="560"/>
                </a:cubicBezTo>
                <a:lnTo>
                  <a:pt x="938" y="137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9933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8924" name="Freeform 57"/>
          <p:cNvSpPr/>
          <p:nvPr/>
        </p:nvSpPr>
        <p:spPr bwMode="auto">
          <a:xfrm>
            <a:off x="5762625" y="4121150"/>
            <a:ext cx="403225" cy="455613"/>
          </a:xfrm>
          <a:custGeom>
            <a:avLst/>
            <a:gdLst>
              <a:gd name="T0" fmla="*/ 23863966 w 2528"/>
              <a:gd name="T1" fmla="*/ 35018230 h 2856"/>
              <a:gd name="T2" fmla="*/ 23863966 w 2528"/>
              <a:gd name="T3" fmla="*/ 65557382 h 2856"/>
              <a:gd name="T4" fmla="*/ 31903424 w 2528"/>
              <a:gd name="T5" fmla="*/ 72632306 h 2856"/>
              <a:gd name="T6" fmla="*/ 41189561 w 2528"/>
              <a:gd name="T7" fmla="*/ 65302935 h 2856"/>
              <a:gd name="T8" fmla="*/ 41189561 w 2528"/>
              <a:gd name="T9" fmla="*/ 34763782 h 2856"/>
              <a:gd name="T10" fmla="*/ 61212043 w 2528"/>
              <a:gd name="T11" fmla="*/ 14022543 h 2856"/>
              <a:gd name="T12" fmla="*/ 59761837 w 2528"/>
              <a:gd name="T13" fmla="*/ 3486492 h 2856"/>
              <a:gd name="T14" fmla="*/ 49737836 w 2528"/>
              <a:gd name="T15" fmla="*/ 2774039 h 2856"/>
              <a:gd name="T16" fmla="*/ 32386879 w 2528"/>
              <a:gd name="T17" fmla="*/ 19875958 h 2856"/>
              <a:gd name="T18" fmla="*/ 15290330 w 2528"/>
              <a:gd name="T19" fmla="*/ 2774039 h 2856"/>
              <a:gd name="T20" fmla="*/ 4808394 w 2528"/>
              <a:gd name="T21" fmla="*/ 3257569 h 2856"/>
              <a:gd name="T22" fmla="*/ 3332827 w 2528"/>
              <a:gd name="T23" fmla="*/ 14251626 h 2856"/>
              <a:gd name="T24" fmla="*/ 23863966 w 2528"/>
              <a:gd name="T25" fmla="*/ 35018230 h 28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528" h="2856">
                <a:moveTo>
                  <a:pt x="938" y="1376"/>
                </a:moveTo>
                <a:lnTo>
                  <a:pt x="938" y="2576"/>
                </a:lnTo>
                <a:cubicBezTo>
                  <a:pt x="991" y="2822"/>
                  <a:pt x="1141" y="2856"/>
                  <a:pt x="1254" y="2854"/>
                </a:cubicBezTo>
                <a:cubicBezTo>
                  <a:pt x="1372" y="2854"/>
                  <a:pt x="1560" y="2803"/>
                  <a:pt x="1619" y="2566"/>
                </a:cubicBezTo>
                <a:lnTo>
                  <a:pt x="1619" y="1366"/>
                </a:lnTo>
                <a:lnTo>
                  <a:pt x="2406" y="551"/>
                </a:lnTo>
                <a:cubicBezTo>
                  <a:pt x="2528" y="346"/>
                  <a:pt x="2424" y="211"/>
                  <a:pt x="2349" y="137"/>
                </a:cubicBezTo>
                <a:cubicBezTo>
                  <a:pt x="2274" y="63"/>
                  <a:pt x="2105" y="34"/>
                  <a:pt x="1955" y="109"/>
                </a:cubicBezTo>
                <a:lnTo>
                  <a:pt x="1273" y="781"/>
                </a:lnTo>
                <a:lnTo>
                  <a:pt x="601" y="109"/>
                </a:lnTo>
                <a:cubicBezTo>
                  <a:pt x="420" y="0"/>
                  <a:pt x="267" y="53"/>
                  <a:pt x="189" y="128"/>
                </a:cubicBezTo>
                <a:cubicBezTo>
                  <a:pt x="111" y="203"/>
                  <a:pt x="0" y="349"/>
                  <a:pt x="131" y="560"/>
                </a:cubicBezTo>
                <a:lnTo>
                  <a:pt x="938" y="137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9933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8925" name="Freeform 58"/>
          <p:cNvSpPr/>
          <p:nvPr/>
        </p:nvSpPr>
        <p:spPr bwMode="auto">
          <a:xfrm>
            <a:off x="6280150" y="4121150"/>
            <a:ext cx="403225" cy="455613"/>
          </a:xfrm>
          <a:custGeom>
            <a:avLst/>
            <a:gdLst>
              <a:gd name="T0" fmla="*/ 23863966 w 2528"/>
              <a:gd name="T1" fmla="*/ 35018230 h 2856"/>
              <a:gd name="T2" fmla="*/ 23863966 w 2528"/>
              <a:gd name="T3" fmla="*/ 65557382 h 2856"/>
              <a:gd name="T4" fmla="*/ 31903424 w 2528"/>
              <a:gd name="T5" fmla="*/ 72632306 h 2856"/>
              <a:gd name="T6" fmla="*/ 41189561 w 2528"/>
              <a:gd name="T7" fmla="*/ 65302935 h 2856"/>
              <a:gd name="T8" fmla="*/ 41189561 w 2528"/>
              <a:gd name="T9" fmla="*/ 34763782 h 2856"/>
              <a:gd name="T10" fmla="*/ 61212043 w 2528"/>
              <a:gd name="T11" fmla="*/ 14022543 h 2856"/>
              <a:gd name="T12" fmla="*/ 59761837 w 2528"/>
              <a:gd name="T13" fmla="*/ 3486492 h 2856"/>
              <a:gd name="T14" fmla="*/ 49737836 w 2528"/>
              <a:gd name="T15" fmla="*/ 2774039 h 2856"/>
              <a:gd name="T16" fmla="*/ 32386879 w 2528"/>
              <a:gd name="T17" fmla="*/ 19875958 h 2856"/>
              <a:gd name="T18" fmla="*/ 15290330 w 2528"/>
              <a:gd name="T19" fmla="*/ 2774039 h 2856"/>
              <a:gd name="T20" fmla="*/ 4808394 w 2528"/>
              <a:gd name="T21" fmla="*/ 3257569 h 2856"/>
              <a:gd name="T22" fmla="*/ 3332827 w 2528"/>
              <a:gd name="T23" fmla="*/ 14251626 h 2856"/>
              <a:gd name="T24" fmla="*/ 23863966 w 2528"/>
              <a:gd name="T25" fmla="*/ 35018230 h 28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528" h="2856">
                <a:moveTo>
                  <a:pt x="938" y="1376"/>
                </a:moveTo>
                <a:lnTo>
                  <a:pt x="938" y="2576"/>
                </a:lnTo>
                <a:cubicBezTo>
                  <a:pt x="991" y="2822"/>
                  <a:pt x="1141" y="2856"/>
                  <a:pt x="1254" y="2854"/>
                </a:cubicBezTo>
                <a:cubicBezTo>
                  <a:pt x="1372" y="2854"/>
                  <a:pt x="1560" y="2803"/>
                  <a:pt x="1619" y="2566"/>
                </a:cubicBezTo>
                <a:lnTo>
                  <a:pt x="1619" y="1366"/>
                </a:lnTo>
                <a:lnTo>
                  <a:pt x="2406" y="551"/>
                </a:lnTo>
                <a:cubicBezTo>
                  <a:pt x="2528" y="346"/>
                  <a:pt x="2424" y="211"/>
                  <a:pt x="2349" y="137"/>
                </a:cubicBezTo>
                <a:cubicBezTo>
                  <a:pt x="2274" y="63"/>
                  <a:pt x="2105" y="34"/>
                  <a:pt x="1955" y="109"/>
                </a:cubicBezTo>
                <a:lnTo>
                  <a:pt x="1273" y="781"/>
                </a:lnTo>
                <a:lnTo>
                  <a:pt x="601" y="109"/>
                </a:lnTo>
                <a:cubicBezTo>
                  <a:pt x="420" y="0"/>
                  <a:pt x="267" y="53"/>
                  <a:pt x="189" y="128"/>
                </a:cubicBezTo>
                <a:cubicBezTo>
                  <a:pt x="111" y="203"/>
                  <a:pt x="0" y="349"/>
                  <a:pt x="131" y="560"/>
                </a:cubicBezTo>
                <a:lnTo>
                  <a:pt x="938" y="137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9933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8926" name="Freeform 59"/>
          <p:cNvSpPr/>
          <p:nvPr/>
        </p:nvSpPr>
        <p:spPr bwMode="auto">
          <a:xfrm>
            <a:off x="6797675" y="4121150"/>
            <a:ext cx="403225" cy="455613"/>
          </a:xfrm>
          <a:custGeom>
            <a:avLst/>
            <a:gdLst>
              <a:gd name="T0" fmla="*/ 23863966 w 2528"/>
              <a:gd name="T1" fmla="*/ 35018230 h 2856"/>
              <a:gd name="T2" fmla="*/ 23863966 w 2528"/>
              <a:gd name="T3" fmla="*/ 65557382 h 2856"/>
              <a:gd name="T4" fmla="*/ 31903424 w 2528"/>
              <a:gd name="T5" fmla="*/ 72632306 h 2856"/>
              <a:gd name="T6" fmla="*/ 41189561 w 2528"/>
              <a:gd name="T7" fmla="*/ 65302935 h 2856"/>
              <a:gd name="T8" fmla="*/ 41189561 w 2528"/>
              <a:gd name="T9" fmla="*/ 34763782 h 2856"/>
              <a:gd name="T10" fmla="*/ 61212043 w 2528"/>
              <a:gd name="T11" fmla="*/ 14022543 h 2856"/>
              <a:gd name="T12" fmla="*/ 59761837 w 2528"/>
              <a:gd name="T13" fmla="*/ 3486492 h 2856"/>
              <a:gd name="T14" fmla="*/ 49737836 w 2528"/>
              <a:gd name="T15" fmla="*/ 2774039 h 2856"/>
              <a:gd name="T16" fmla="*/ 32386879 w 2528"/>
              <a:gd name="T17" fmla="*/ 19875958 h 2856"/>
              <a:gd name="T18" fmla="*/ 15290330 w 2528"/>
              <a:gd name="T19" fmla="*/ 2774039 h 2856"/>
              <a:gd name="T20" fmla="*/ 4808394 w 2528"/>
              <a:gd name="T21" fmla="*/ 3257569 h 2856"/>
              <a:gd name="T22" fmla="*/ 3332827 w 2528"/>
              <a:gd name="T23" fmla="*/ 14251626 h 2856"/>
              <a:gd name="T24" fmla="*/ 23863966 w 2528"/>
              <a:gd name="T25" fmla="*/ 35018230 h 28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528" h="2856">
                <a:moveTo>
                  <a:pt x="938" y="1376"/>
                </a:moveTo>
                <a:lnTo>
                  <a:pt x="938" y="2576"/>
                </a:lnTo>
                <a:cubicBezTo>
                  <a:pt x="991" y="2822"/>
                  <a:pt x="1141" y="2856"/>
                  <a:pt x="1254" y="2854"/>
                </a:cubicBezTo>
                <a:cubicBezTo>
                  <a:pt x="1372" y="2854"/>
                  <a:pt x="1560" y="2803"/>
                  <a:pt x="1619" y="2566"/>
                </a:cubicBezTo>
                <a:lnTo>
                  <a:pt x="1619" y="1366"/>
                </a:lnTo>
                <a:lnTo>
                  <a:pt x="2406" y="551"/>
                </a:lnTo>
                <a:cubicBezTo>
                  <a:pt x="2528" y="346"/>
                  <a:pt x="2424" y="211"/>
                  <a:pt x="2349" y="137"/>
                </a:cubicBezTo>
                <a:cubicBezTo>
                  <a:pt x="2274" y="63"/>
                  <a:pt x="2105" y="34"/>
                  <a:pt x="1955" y="109"/>
                </a:cubicBezTo>
                <a:lnTo>
                  <a:pt x="1273" y="781"/>
                </a:lnTo>
                <a:lnTo>
                  <a:pt x="601" y="109"/>
                </a:lnTo>
                <a:cubicBezTo>
                  <a:pt x="420" y="0"/>
                  <a:pt x="267" y="53"/>
                  <a:pt x="189" y="128"/>
                </a:cubicBezTo>
                <a:cubicBezTo>
                  <a:pt x="111" y="203"/>
                  <a:pt x="0" y="349"/>
                  <a:pt x="131" y="560"/>
                </a:cubicBezTo>
                <a:lnTo>
                  <a:pt x="938" y="137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9933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8927" name="Freeform 60"/>
          <p:cNvSpPr/>
          <p:nvPr/>
        </p:nvSpPr>
        <p:spPr bwMode="auto">
          <a:xfrm>
            <a:off x="7316788" y="4121150"/>
            <a:ext cx="403225" cy="455613"/>
          </a:xfrm>
          <a:custGeom>
            <a:avLst/>
            <a:gdLst>
              <a:gd name="T0" fmla="*/ 23863966 w 2528"/>
              <a:gd name="T1" fmla="*/ 35018230 h 2856"/>
              <a:gd name="T2" fmla="*/ 23863966 w 2528"/>
              <a:gd name="T3" fmla="*/ 65557382 h 2856"/>
              <a:gd name="T4" fmla="*/ 31903424 w 2528"/>
              <a:gd name="T5" fmla="*/ 72632306 h 2856"/>
              <a:gd name="T6" fmla="*/ 41189561 w 2528"/>
              <a:gd name="T7" fmla="*/ 65302935 h 2856"/>
              <a:gd name="T8" fmla="*/ 41189561 w 2528"/>
              <a:gd name="T9" fmla="*/ 34763782 h 2856"/>
              <a:gd name="T10" fmla="*/ 61212043 w 2528"/>
              <a:gd name="T11" fmla="*/ 14022543 h 2856"/>
              <a:gd name="T12" fmla="*/ 59761837 w 2528"/>
              <a:gd name="T13" fmla="*/ 3486492 h 2856"/>
              <a:gd name="T14" fmla="*/ 49737836 w 2528"/>
              <a:gd name="T15" fmla="*/ 2774039 h 2856"/>
              <a:gd name="T16" fmla="*/ 32386879 w 2528"/>
              <a:gd name="T17" fmla="*/ 19875958 h 2856"/>
              <a:gd name="T18" fmla="*/ 15290330 w 2528"/>
              <a:gd name="T19" fmla="*/ 2774039 h 2856"/>
              <a:gd name="T20" fmla="*/ 4808394 w 2528"/>
              <a:gd name="T21" fmla="*/ 3257569 h 2856"/>
              <a:gd name="T22" fmla="*/ 3332827 w 2528"/>
              <a:gd name="T23" fmla="*/ 14251626 h 2856"/>
              <a:gd name="T24" fmla="*/ 23863966 w 2528"/>
              <a:gd name="T25" fmla="*/ 35018230 h 28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528" h="2856">
                <a:moveTo>
                  <a:pt x="938" y="1376"/>
                </a:moveTo>
                <a:lnTo>
                  <a:pt x="938" y="2576"/>
                </a:lnTo>
                <a:cubicBezTo>
                  <a:pt x="991" y="2822"/>
                  <a:pt x="1141" y="2856"/>
                  <a:pt x="1254" y="2854"/>
                </a:cubicBezTo>
                <a:cubicBezTo>
                  <a:pt x="1372" y="2854"/>
                  <a:pt x="1560" y="2803"/>
                  <a:pt x="1619" y="2566"/>
                </a:cubicBezTo>
                <a:lnTo>
                  <a:pt x="1619" y="1366"/>
                </a:lnTo>
                <a:lnTo>
                  <a:pt x="2406" y="551"/>
                </a:lnTo>
                <a:cubicBezTo>
                  <a:pt x="2528" y="346"/>
                  <a:pt x="2424" y="211"/>
                  <a:pt x="2349" y="137"/>
                </a:cubicBezTo>
                <a:cubicBezTo>
                  <a:pt x="2274" y="63"/>
                  <a:pt x="2105" y="34"/>
                  <a:pt x="1955" y="109"/>
                </a:cubicBezTo>
                <a:lnTo>
                  <a:pt x="1273" y="781"/>
                </a:lnTo>
                <a:lnTo>
                  <a:pt x="601" y="109"/>
                </a:lnTo>
                <a:cubicBezTo>
                  <a:pt x="420" y="0"/>
                  <a:pt x="267" y="53"/>
                  <a:pt x="189" y="128"/>
                </a:cubicBezTo>
                <a:cubicBezTo>
                  <a:pt x="111" y="203"/>
                  <a:pt x="0" y="349"/>
                  <a:pt x="131" y="560"/>
                </a:cubicBezTo>
                <a:lnTo>
                  <a:pt x="938" y="137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9933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8928" name="Rectangle 61" descr="Diagonali larghe verso l'alto"/>
          <p:cNvSpPr>
            <a:spLocks noChangeArrowheads="1"/>
          </p:cNvSpPr>
          <p:nvPr/>
        </p:nvSpPr>
        <p:spPr bwMode="auto">
          <a:xfrm>
            <a:off x="4656138" y="4581525"/>
            <a:ext cx="3168650" cy="720725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bg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8929" name="Line 62"/>
          <p:cNvSpPr>
            <a:spLocks noChangeShapeType="1"/>
          </p:cNvSpPr>
          <p:nvPr/>
        </p:nvSpPr>
        <p:spPr bwMode="auto">
          <a:xfrm>
            <a:off x="4643438" y="4581525"/>
            <a:ext cx="3168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8930" name="Text Box 63"/>
          <p:cNvSpPr txBox="1">
            <a:spLocks noChangeArrowheads="1"/>
          </p:cNvSpPr>
          <p:nvPr/>
        </p:nvSpPr>
        <p:spPr bwMode="auto">
          <a:xfrm>
            <a:off x="1066800" y="609600"/>
            <a:ext cx="7010400" cy="406400"/>
          </a:xfrm>
          <a:prstGeom prst="rect">
            <a:avLst/>
          </a:prstGeom>
          <a:solidFill>
            <a:srgbClr val="CCECFF"/>
          </a:solidFill>
          <a:ln w="9525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10000"/>
              </a:spcBef>
              <a:buFontTx/>
              <a:buNone/>
            </a:pPr>
            <a:r>
              <a:rPr lang="it-IT" altLang="it-IT" sz="2000" b="1"/>
              <a:t>METODI COMPETITIVI ETEROGENEI</a:t>
            </a:r>
          </a:p>
        </p:txBody>
      </p:sp>
      <p:grpSp>
        <p:nvGrpSpPr>
          <p:cNvPr id="64" name="Gruppo 63"/>
          <p:cNvGrpSpPr/>
          <p:nvPr/>
        </p:nvGrpSpPr>
        <p:grpSpPr>
          <a:xfrm>
            <a:off x="4641094" y="4121150"/>
            <a:ext cx="3210932" cy="1182466"/>
            <a:chOff x="4641094" y="4121150"/>
            <a:chExt cx="3210932" cy="1182466"/>
          </a:xfrm>
        </p:grpSpPr>
        <p:sp>
          <p:nvSpPr>
            <p:cNvPr id="65" name="Freeform 17"/>
            <p:cNvSpPr/>
            <p:nvPr/>
          </p:nvSpPr>
          <p:spPr bwMode="auto">
            <a:xfrm>
              <a:off x="4727575" y="4121150"/>
              <a:ext cx="403225" cy="455613"/>
            </a:xfrm>
            <a:custGeom>
              <a:avLst/>
              <a:gdLst>
                <a:gd name="T0" fmla="*/ 23863966 w 2528"/>
                <a:gd name="T1" fmla="*/ 35018230 h 2856"/>
                <a:gd name="T2" fmla="*/ 23863966 w 2528"/>
                <a:gd name="T3" fmla="*/ 65557382 h 2856"/>
                <a:gd name="T4" fmla="*/ 31903424 w 2528"/>
                <a:gd name="T5" fmla="*/ 72632306 h 2856"/>
                <a:gd name="T6" fmla="*/ 41189561 w 2528"/>
                <a:gd name="T7" fmla="*/ 65302935 h 2856"/>
                <a:gd name="T8" fmla="*/ 41189561 w 2528"/>
                <a:gd name="T9" fmla="*/ 34763782 h 2856"/>
                <a:gd name="T10" fmla="*/ 61212043 w 2528"/>
                <a:gd name="T11" fmla="*/ 14022543 h 2856"/>
                <a:gd name="T12" fmla="*/ 59761837 w 2528"/>
                <a:gd name="T13" fmla="*/ 3486492 h 2856"/>
                <a:gd name="T14" fmla="*/ 49737836 w 2528"/>
                <a:gd name="T15" fmla="*/ 2774039 h 2856"/>
                <a:gd name="T16" fmla="*/ 32386879 w 2528"/>
                <a:gd name="T17" fmla="*/ 19875958 h 2856"/>
                <a:gd name="T18" fmla="*/ 15290330 w 2528"/>
                <a:gd name="T19" fmla="*/ 2774039 h 2856"/>
                <a:gd name="T20" fmla="*/ 4808394 w 2528"/>
                <a:gd name="T21" fmla="*/ 3257569 h 2856"/>
                <a:gd name="T22" fmla="*/ 3332827 w 2528"/>
                <a:gd name="T23" fmla="*/ 14251626 h 2856"/>
                <a:gd name="T24" fmla="*/ 23863966 w 2528"/>
                <a:gd name="T25" fmla="*/ 35018230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" name="Freeform 18"/>
            <p:cNvSpPr/>
            <p:nvPr/>
          </p:nvSpPr>
          <p:spPr bwMode="auto">
            <a:xfrm>
              <a:off x="5245100" y="4121150"/>
              <a:ext cx="403225" cy="455613"/>
            </a:xfrm>
            <a:custGeom>
              <a:avLst/>
              <a:gdLst>
                <a:gd name="T0" fmla="*/ 23863966 w 2528"/>
                <a:gd name="T1" fmla="*/ 35018230 h 2856"/>
                <a:gd name="T2" fmla="*/ 23863966 w 2528"/>
                <a:gd name="T3" fmla="*/ 65557382 h 2856"/>
                <a:gd name="T4" fmla="*/ 31903424 w 2528"/>
                <a:gd name="T5" fmla="*/ 72632306 h 2856"/>
                <a:gd name="T6" fmla="*/ 41189561 w 2528"/>
                <a:gd name="T7" fmla="*/ 65302935 h 2856"/>
                <a:gd name="T8" fmla="*/ 41189561 w 2528"/>
                <a:gd name="T9" fmla="*/ 34763782 h 2856"/>
                <a:gd name="T10" fmla="*/ 61212043 w 2528"/>
                <a:gd name="T11" fmla="*/ 14022543 h 2856"/>
                <a:gd name="T12" fmla="*/ 59761837 w 2528"/>
                <a:gd name="T13" fmla="*/ 3486492 h 2856"/>
                <a:gd name="T14" fmla="*/ 49737836 w 2528"/>
                <a:gd name="T15" fmla="*/ 2774039 h 2856"/>
                <a:gd name="T16" fmla="*/ 32386879 w 2528"/>
                <a:gd name="T17" fmla="*/ 19875958 h 2856"/>
                <a:gd name="T18" fmla="*/ 15290330 w 2528"/>
                <a:gd name="T19" fmla="*/ 2774039 h 2856"/>
                <a:gd name="T20" fmla="*/ 4808394 w 2528"/>
                <a:gd name="T21" fmla="*/ 3257569 h 2856"/>
                <a:gd name="T22" fmla="*/ 3332827 w 2528"/>
                <a:gd name="T23" fmla="*/ 14251626 h 2856"/>
                <a:gd name="T24" fmla="*/ 23863966 w 2528"/>
                <a:gd name="T25" fmla="*/ 35018230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7" name="Freeform 19"/>
            <p:cNvSpPr/>
            <p:nvPr/>
          </p:nvSpPr>
          <p:spPr bwMode="auto">
            <a:xfrm>
              <a:off x="5762625" y="4121150"/>
              <a:ext cx="403225" cy="455613"/>
            </a:xfrm>
            <a:custGeom>
              <a:avLst/>
              <a:gdLst>
                <a:gd name="T0" fmla="*/ 23863966 w 2528"/>
                <a:gd name="T1" fmla="*/ 35018230 h 2856"/>
                <a:gd name="T2" fmla="*/ 23863966 w 2528"/>
                <a:gd name="T3" fmla="*/ 65557382 h 2856"/>
                <a:gd name="T4" fmla="*/ 31903424 w 2528"/>
                <a:gd name="T5" fmla="*/ 72632306 h 2856"/>
                <a:gd name="T6" fmla="*/ 41189561 w 2528"/>
                <a:gd name="T7" fmla="*/ 65302935 h 2856"/>
                <a:gd name="T8" fmla="*/ 41189561 w 2528"/>
                <a:gd name="T9" fmla="*/ 34763782 h 2856"/>
                <a:gd name="T10" fmla="*/ 61212043 w 2528"/>
                <a:gd name="T11" fmla="*/ 14022543 h 2856"/>
                <a:gd name="T12" fmla="*/ 59761837 w 2528"/>
                <a:gd name="T13" fmla="*/ 3486492 h 2856"/>
                <a:gd name="T14" fmla="*/ 49737836 w 2528"/>
                <a:gd name="T15" fmla="*/ 2774039 h 2856"/>
                <a:gd name="T16" fmla="*/ 32386879 w 2528"/>
                <a:gd name="T17" fmla="*/ 19875958 h 2856"/>
                <a:gd name="T18" fmla="*/ 15290330 w 2528"/>
                <a:gd name="T19" fmla="*/ 2774039 h 2856"/>
                <a:gd name="T20" fmla="*/ 4808394 w 2528"/>
                <a:gd name="T21" fmla="*/ 3257569 h 2856"/>
                <a:gd name="T22" fmla="*/ 3332827 w 2528"/>
                <a:gd name="T23" fmla="*/ 14251626 h 2856"/>
                <a:gd name="T24" fmla="*/ 23863966 w 2528"/>
                <a:gd name="T25" fmla="*/ 35018230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8" name="Freeform 20"/>
            <p:cNvSpPr/>
            <p:nvPr/>
          </p:nvSpPr>
          <p:spPr bwMode="auto">
            <a:xfrm>
              <a:off x="6280150" y="4121150"/>
              <a:ext cx="403225" cy="455613"/>
            </a:xfrm>
            <a:custGeom>
              <a:avLst/>
              <a:gdLst>
                <a:gd name="T0" fmla="*/ 23863966 w 2528"/>
                <a:gd name="T1" fmla="*/ 35018230 h 2856"/>
                <a:gd name="T2" fmla="*/ 23863966 w 2528"/>
                <a:gd name="T3" fmla="*/ 65557382 h 2856"/>
                <a:gd name="T4" fmla="*/ 31903424 w 2528"/>
                <a:gd name="T5" fmla="*/ 72632306 h 2856"/>
                <a:gd name="T6" fmla="*/ 41189561 w 2528"/>
                <a:gd name="T7" fmla="*/ 65302935 h 2856"/>
                <a:gd name="T8" fmla="*/ 41189561 w 2528"/>
                <a:gd name="T9" fmla="*/ 34763782 h 2856"/>
                <a:gd name="T10" fmla="*/ 61212043 w 2528"/>
                <a:gd name="T11" fmla="*/ 14022543 h 2856"/>
                <a:gd name="T12" fmla="*/ 59761837 w 2528"/>
                <a:gd name="T13" fmla="*/ 3486492 h 2856"/>
                <a:gd name="T14" fmla="*/ 49737836 w 2528"/>
                <a:gd name="T15" fmla="*/ 2774039 h 2856"/>
                <a:gd name="T16" fmla="*/ 32386879 w 2528"/>
                <a:gd name="T17" fmla="*/ 19875958 h 2856"/>
                <a:gd name="T18" fmla="*/ 15290330 w 2528"/>
                <a:gd name="T19" fmla="*/ 2774039 h 2856"/>
                <a:gd name="T20" fmla="*/ 4808394 w 2528"/>
                <a:gd name="T21" fmla="*/ 3257569 h 2856"/>
                <a:gd name="T22" fmla="*/ 3332827 w 2528"/>
                <a:gd name="T23" fmla="*/ 14251626 h 2856"/>
                <a:gd name="T24" fmla="*/ 23863966 w 2528"/>
                <a:gd name="T25" fmla="*/ 35018230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9" name="Freeform 21"/>
            <p:cNvSpPr/>
            <p:nvPr/>
          </p:nvSpPr>
          <p:spPr bwMode="auto">
            <a:xfrm>
              <a:off x="6797675" y="4121150"/>
              <a:ext cx="403225" cy="455613"/>
            </a:xfrm>
            <a:custGeom>
              <a:avLst/>
              <a:gdLst>
                <a:gd name="T0" fmla="*/ 23863966 w 2528"/>
                <a:gd name="T1" fmla="*/ 35018230 h 2856"/>
                <a:gd name="T2" fmla="*/ 23863966 w 2528"/>
                <a:gd name="T3" fmla="*/ 65557382 h 2856"/>
                <a:gd name="T4" fmla="*/ 31903424 w 2528"/>
                <a:gd name="T5" fmla="*/ 72632306 h 2856"/>
                <a:gd name="T6" fmla="*/ 41189561 w 2528"/>
                <a:gd name="T7" fmla="*/ 65302935 h 2856"/>
                <a:gd name="T8" fmla="*/ 41189561 w 2528"/>
                <a:gd name="T9" fmla="*/ 34763782 h 2856"/>
                <a:gd name="T10" fmla="*/ 61212043 w 2528"/>
                <a:gd name="T11" fmla="*/ 14022543 h 2856"/>
                <a:gd name="T12" fmla="*/ 59761837 w 2528"/>
                <a:gd name="T13" fmla="*/ 3486492 h 2856"/>
                <a:gd name="T14" fmla="*/ 49737836 w 2528"/>
                <a:gd name="T15" fmla="*/ 2774039 h 2856"/>
                <a:gd name="T16" fmla="*/ 32386879 w 2528"/>
                <a:gd name="T17" fmla="*/ 19875958 h 2856"/>
                <a:gd name="T18" fmla="*/ 15290330 w 2528"/>
                <a:gd name="T19" fmla="*/ 2774039 h 2856"/>
                <a:gd name="T20" fmla="*/ 4808394 w 2528"/>
                <a:gd name="T21" fmla="*/ 3257569 h 2856"/>
                <a:gd name="T22" fmla="*/ 3332827 w 2528"/>
                <a:gd name="T23" fmla="*/ 14251626 h 2856"/>
                <a:gd name="T24" fmla="*/ 23863966 w 2528"/>
                <a:gd name="T25" fmla="*/ 35018230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0" name="Freeform 22"/>
            <p:cNvSpPr/>
            <p:nvPr/>
          </p:nvSpPr>
          <p:spPr bwMode="auto">
            <a:xfrm>
              <a:off x="7316788" y="4121150"/>
              <a:ext cx="403225" cy="455613"/>
            </a:xfrm>
            <a:custGeom>
              <a:avLst/>
              <a:gdLst>
                <a:gd name="T0" fmla="*/ 23863966 w 2528"/>
                <a:gd name="T1" fmla="*/ 35018230 h 2856"/>
                <a:gd name="T2" fmla="*/ 23863966 w 2528"/>
                <a:gd name="T3" fmla="*/ 65557382 h 2856"/>
                <a:gd name="T4" fmla="*/ 31903424 w 2528"/>
                <a:gd name="T5" fmla="*/ 72632306 h 2856"/>
                <a:gd name="T6" fmla="*/ 41189561 w 2528"/>
                <a:gd name="T7" fmla="*/ 65302935 h 2856"/>
                <a:gd name="T8" fmla="*/ 41189561 w 2528"/>
                <a:gd name="T9" fmla="*/ 34763782 h 2856"/>
                <a:gd name="T10" fmla="*/ 61212043 w 2528"/>
                <a:gd name="T11" fmla="*/ 14022543 h 2856"/>
                <a:gd name="T12" fmla="*/ 59761837 w 2528"/>
                <a:gd name="T13" fmla="*/ 3486492 h 2856"/>
                <a:gd name="T14" fmla="*/ 49737836 w 2528"/>
                <a:gd name="T15" fmla="*/ 2774039 h 2856"/>
                <a:gd name="T16" fmla="*/ 32386879 w 2528"/>
                <a:gd name="T17" fmla="*/ 19875958 h 2856"/>
                <a:gd name="T18" fmla="*/ 15290330 w 2528"/>
                <a:gd name="T19" fmla="*/ 2774039 h 2856"/>
                <a:gd name="T20" fmla="*/ 4808394 w 2528"/>
                <a:gd name="T21" fmla="*/ 3257569 h 2856"/>
                <a:gd name="T22" fmla="*/ 3332827 w 2528"/>
                <a:gd name="T23" fmla="*/ 14251626 h 2856"/>
                <a:gd name="T24" fmla="*/ 23863966 w 2528"/>
                <a:gd name="T25" fmla="*/ 35018230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" name="Rectangle 23" descr="Diagonali larghe verso l'alto"/>
            <p:cNvSpPr>
              <a:spLocks noChangeArrowheads="1"/>
            </p:cNvSpPr>
            <p:nvPr/>
          </p:nvSpPr>
          <p:spPr bwMode="auto">
            <a:xfrm>
              <a:off x="4674085" y="4582891"/>
              <a:ext cx="3168650" cy="720725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72" name="Line 24"/>
            <p:cNvSpPr>
              <a:spLocks noChangeShapeType="1"/>
            </p:cNvSpPr>
            <p:nvPr/>
          </p:nvSpPr>
          <p:spPr bwMode="auto">
            <a:xfrm>
              <a:off x="4643438" y="4581525"/>
              <a:ext cx="31686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3" name="Pentagono regolare 72"/>
            <p:cNvSpPr/>
            <p:nvPr/>
          </p:nvSpPr>
          <p:spPr bwMode="auto">
            <a:xfrm>
              <a:off x="4641094" y="4365103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" name="Pentagono regolare 73"/>
            <p:cNvSpPr/>
            <p:nvPr/>
          </p:nvSpPr>
          <p:spPr bwMode="auto">
            <a:xfrm>
              <a:off x="4755394" y="4372247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5" name="Pentagono regolare 74"/>
            <p:cNvSpPr/>
            <p:nvPr/>
          </p:nvSpPr>
          <p:spPr bwMode="auto">
            <a:xfrm>
              <a:off x="4969159" y="4365103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" name="Pentagono regolare 75"/>
            <p:cNvSpPr/>
            <p:nvPr/>
          </p:nvSpPr>
          <p:spPr bwMode="auto">
            <a:xfrm>
              <a:off x="5112079" y="4365103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7" name="Pentagono regolare 76"/>
            <p:cNvSpPr/>
            <p:nvPr/>
          </p:nvSpPr>
          <p:spPr bwMode="auto">
            <a:xfrm>
              <a:off x="5238491" y="4365103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8" name="Pentagono regolare 77"/>
            <p:cNvSpPr/>
            <p:nvPr/>
          </p:nvSpPr>
          <p:spPr bwMode="auto">
            <a:xfrm>
              <a:off x="5505431" y="4372246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9" name="Pentagono regolare 78"/>
            <p:cNvSpPr/>
            <p:nvPr/>
          </p:nvSpPr>
          <p:spPr bwMode="auto">
            <a:xfrm>
              <a:off x="5634490" y="4374674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0" name="Pentagono regolare 79"/>
            <p:cNvSpPr/>
            <p:nvPr/>
          </p:nvSpPr>
          <p:spPr bwMode="auto">
            <a:xfrm>
              <a:off x="5782141" y="4372246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1" name="Pentagono regolare 80"/>
            <p:cNvSpPr/>
            <p:nvPr/>
          </p:nvSpPr>
          <p:spPr bwMode="auto">
            <a:xfrm>
              <a:off x="6013198" y="4360082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2" name="Pentagono regolare 81"/>
            <p:cNvSpPr/>
            <p:nvPr/>
          </p:nvSpPr>
          <p:spPr bwMode="auto">
            <a:xfrm>
              <a:off x="6133402" y="4360081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" name="Pentagono regolare 82"/>
            <p:cNvSpPr/>
            <p:nvPr/>
          </p:nvSpPr>
          <p:spPr bwMode="auto">
            <a:xfrm>
              <a:off x="6274428" y="4374673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4" name="Pentagono regolare 83"/>
            <p:cNvSpPr/>
            <p:nvPr/>
          </p:nvSpPr>
          <p:spPr bwMode="auto">
            <a:xfrm>
              <a:off x="6542167" y="4372246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" name="Pentagono regolare 84"/>
            <p:cNvSpPr/>
            <p:nvPr/>
          </p:nvSpPr>
          <p:spPr bwMode="auto">
            <a:xfrm>
              <a:off x="6681787" y="4381728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Pentagono regolare 85"/>
            <p:cNvSpPr/>
            <p:nvPr/>
          </p:nvSpPr>
          <p:spPr bwMode="auto">
            <a:xfrm>
              <a:off x="6812918" y="4372246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Pentagono regolare 86"/>
            <p:cNvSpPr/>
            <p:nvPr/>
          </p:nvSpPr>
          <p:spPr bwMode="auto">
            <a:xfrm>
              <a:off x="7041752" y="4364410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Pentagono regolare 87"/>
            <p:cNvSpPr/>
            <p:nvPr/>
          </p:nvSpPr>
          <p:spPr bwMode="auto">
            <a:xfrm>
              <a:off x="7161255" y="4364410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Pentagono regolare 88"/>
            <p:cNvSpPr/>
            <p:nvPr/>
          </p:nvSpPr>
          <p:spPr bwMode="auto">
            <a:xfrm>
              <a:off x="7284894" y="4378872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" name="Pentagono regolare 89"/>
            <p:cNvSpPr/>
            <p:nvPr/>
          </p:nvSpPr>
          <p:spPr bwMode="auto">
            <a:xfrm>
              <a:off x="7579433" y="4374672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1" name="Pentagono regolare 90"/>
            <p:cNvSpPr/>
            <p:nvPr/>
          </p:nvSpPr>
          <p:spPr bwMode="auto">
            <a:xfrm>
              <a:off x="7705096" y="4365017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5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1114425" y="1916113"/>
            <a:ext cx="2952750" cy="5048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Aggiunta del campione</a:t>
            </a: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1114425" y="2492375"/>
            <a:ext cx="2952750" cy="5048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Aggiunta del tracciante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114425" y="3068638"/>
            <a:ext cx="2952750" cy="5048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Incubazione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1114425" y="3644900"/>
            <a:ext cx="2952750" cy="5048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Lavaggio</a:t>
            </a: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1114425" y="4221163"/>
            <a:ext cx="2952750" cy="5048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2"/>
                </a:solidFill>
              </a:rPr>
              <a:t>Aggiunta del substrato</a:t>
            </a: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1114425" y="4797425"/>
            <a:ext cx="2952750" cy="5048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2"/>
                </a:solidFill>
              </a:rPr>
              <a:t>Misura del segnale</a:t>
            </a:r>
          </a:p>
        </p:txBody>
      </p:sp>
      <p:grpSp>
        <p:nvGrpSpPr>
          <p:cNvPr id="39944" name="Group 8"/>
          <p:cNvGrpSpPr/>
          <p:nvPr/>
        </p:nvGrpSpPr>
        <p:grpSpPr bwMode="auto">
          <a:xfrm>
            <a:off x="4656138" y="1909763"/>
            <a:ext cx="3168650" cy="2671762"/>
            <a:chOff x="2933" y="1203"/>
            <a:chExt cx="1996" cy="1683"/>
          </a:xfrm>
        </p:grpSpPr>
        <p:sp>
          <p:nvSpPr>
            <p:cNvPr id="39965" name="Rectangle 9"/>
            <p:cNvSpPr>
              <a:spLocks noChangeArrowheads="1"/>
            </p:cNvSpPr>
            <p:nvPr/>
          </p:nvSpPr>
          <p:spPr bwMode="auto">
            <a:xfrm>
              <a:off x="2933" y="1203"/>
              <a:ext cx="1996" cy="1683"/>
            </a:xfrm>
            <a:prstGeom prst="rect">
              <a:avLst/>
            </a:prstGeom>
            <a:gradFill rotWithShape="1">
              <a:gsLst>
                <a:gs pos="0">
                  <a:srgbClr val="DDEEFF"/>
                </a:gs>
                <a:gs pos="100000">
                  <a:srgbClr val="99CC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9966" name="Oval 10"/>
            <p:cNvSpPr>
              <a:spLocks noChangeArrowheads="1"/>
            </p:cNvSpPr>
            <p:nvPr/>
          </p:nvSpPr>
          <p:spPr bwMode="auto">
            <a:xfrm>
              <a:off x="3144" y="2205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9967" name="Oval 11"/>
            <p:cNvSpPr>
              <a:spLocks noChangeArrowheads="1"/>
            </p:cNvSpPr>
            <p:nvPr/>
          </p:nvSpPr>
          <p:spPr bwMode="auto">
            <a:xfrm>
              <a:off x="3552" y="197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9968" name="Oval 12"/>
            <p:cNvSpPr>
              <a:spLocks noChangeArrowheads="1"/>
            </p:cNvSpPr>
            <p:nvPr/>
          </p:nvSpPr>
          <p:spPr bwMode="auto">
            <a:xfrm>
              <a:off x="4596" y="197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grpSp>
          <p:nvGrpSpPr>
            <p:cNvPr id="39969" name="Group 13"/>
            <p:cNvGrpSpPr/>
            <p:nvPr/>
          </p:nvGrpSpPr>
          <p:grpSpPr bwMode="auto">
            <a:xfrm>
              <a:off x="3583" y="1391"/>
              <a:ext cx="243" cy="222"/>
              <a:chOff x="4121" y="1394"/>
              <a:chExt cx="243" cy="222"/>
            </a:xfrm>
          </p:grpSpPr>
          <p:sp>
            <p:nvSpPr>
              <p:cNvPr id="39985" name="Oval 14"/>
              <p:cNvSpPr>
                <a:spLocks noChangeArrowheads="1"/>
              </p:cNvSpPr>
              <p:nvPr/>
            </p:nvSpPr>
            <p:spPr bwMode="auto">
              <a:xfrm rot="10524505">
                <a:off x="4273" y="1394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FFBAA9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39986" name="Oval 15"/>
              <p:cNvSpPr>
                <a:spLocks noChangeArrowheads="1"/>
              </p:cNvSpPr>
              <p:nvPr/>
            </p:nvSpPr>
            <p:spPr bwMode="auto">
              <a:xfrm rot="10524505">
                <a:off x="4121" y="1434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rgbClr val="FFFFA9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</p:grpSp>
        <p:grpSp>
          <p:nvGrpSpPr>
            <p:cNvPr id="39970" name="Group 16"/>
            <p:cNvGrpSpPr/>
            <p:nvPr/>
          </p:nvGrpSpPr>
          <p:grpSpPr bwMode="auto">
            <a:xfrm>
              <a:off x="4490" y="1617"/>
              <a:ext cx="254" cy="213"/>
              <a:chOff x="4532" y="1661"/>
              <a:chExt cx="254" cy="213"/>
            </a:xfrm>
          </p:grpSpPr>
          <p:sp>
            <p:nvSpPr>
              <p:cNvPr id="39983" name="Oval 17"/>
              <p:cNvSpPr>
                <a:spLocks noChangeArrowheads="1"/>
              </p:cNvSpPr>
              <p:nvPr/>
            </p:nvSpPr>
            <p:spPr bwMode="auto">
              <a:xfrm rot="10524505">
                <a:off x="4532" y="1783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FFBAA9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39984" name="Oval 18"/>
              <p:cNvSpPr>
                <a:spLocks noChangeArrowheads="1"/>
              </p:cNvSpPr>
              <p:nvPr/>
            </p:nvSpPr>
            <p:spPr bwMode="auto">
              <a:xfrm rot="10524505">
                <a:off x="4604" y="1661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rgbClr val="FFFFA9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</p:grpSp>
        <p:grpSp>
          <p:nvGrpSpPr>
            <p:cNvPr id="39971" name="Group 19"/>
            <p:cNvGrpSpPr/>
            <p:nvPr/>
          </p:nvGrpSpPr>
          <p:grpSpPr bwMode="auto">
            <a:xfrm>
              <a:off x="3900" y="1708"/>
              <a:ext cx="260" cy="201"/>
              <a:chOff x="4027" y="1733"/>
              <a:chExt cx="260" cy="201"/>
            </a:xfrm>
          </p:grpSpPr>
          <p:sp>
            <p:nvSpPr>
              <p:cNvPr id="39981" name="Oval 20"/>
              <p:cNvSpPr>
                <a:spLocks noChangeArrowheads="1"/>
              </p:cNvSpPr>
              <p:nvPr/>
            </p:nvSpPr>
            <p:spPr bwMode="auto">
              <a:xfrm rot="10524505">
                <a:off x="4027" y="1733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FFBAA9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39982" name="Oval 21"/>
              <p:cNvSpPr>
                <a:spLocks noChangeArrowheads="1"/>
              </p:cNvSpPr>
              <p:nvPr/>
            </p:nvSpPr>
            <p:spPr bwMode="auto">
              <a:xfrm rot="10524505">
                <a:off x="4105" y="1752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rgbClr val="FFFFA9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</p:grpSp>
        <p:sp>
          <p:nvSpPr>
            <p:cNvPr id="39972" name="Oval 22"/>
            <p:cNvSpPr>
              <a:spLocks noChangeArrowheads="1"/>
            </p:cNvSpPr>
            <p:nvPr/>
          </p:nvSpPr>
          <p:spPr bwMode="auto">
            <a:xfrm>
              <a:off x="3795" y="250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9973" name="Oval 23"/>
            <p:cNvSpPr>
              <a:spLocks noChangeArrowheads="1"/>
            </p:cNvSpPr>
            <p:nvPr/>
          </p:nvSpPr>
          <p:spPr bwMode="auto">
            <a:xfrm>
              <a:off x="4780" y="250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9974" name="Oval 24"/>
            <p:cNvSpPr>
              <a:spLocks noChangeArrowheads="1"/>
            </p:cNvSpPr>
            <p:nvPr/>
          </p:nvSpPr>
          <p:spPr bwMode="auto">
            <a:xfrm>
              <a:off x="4118" y="250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9975" name="Oval 25"/>
            <p:cNvSpPr>
              <a:spLocks noChangeArrowheads="1"/>
            </p:cNvSpPr>
            <p:nvPr/>
          </p:nvSpPr>
          <p:spPr bwMode="auto">
            <a:xfrm>
              <a:off x="3146" y="251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9976" name="Oval 26"/>
            <p:cNvSpPr>
              <a:spLocks noChangeArrowheads="1"/>
            </p:cNvSpPr>
            <p:nvPr/>
          </p:nvSpPr>
          <p:spPr bwMode="auto">
            <a:xfrm rot="10524505">
              <a:off x="3478" y="2506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9977" name="Oval 27"/>
            <p:cNvSpPr>
              <a:spLocks noChangeArrowheads="1"/>
            </p:cNvSpPr>
            <p:nvPr/>
          </p:nvSpPr>
          <p:spPr bwMode="auto">
            <a:xfrm rot="10524505">
              <a:off x="3497" y="2333"/>
              <a:ext cx="182" cy="182"/>
            </a:xfrm>
            <a:prstGeom prst="ellipse">
              <a:avLst/>
            </a:prstGeom>
            <a:gradFill rotWithShape="1">
              <a:gsLst>
                <a:gs pos="0">
                  <a:srgbClr val="FFFFA9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grpSp>
          <p:nvGrpSpPr>
            <p:cNvPr id="39978" name="Group 28"/>
            <p:cNvGrpSpPr/>
            <p:nvPr/>
          </p:nvGrpSpPr>
          <p:grpSpPr bwMode="auto">
            <a:xfrm>
              <a:off x="4460" y="2334"/>
              <a:ext cx="182" cy="264"/>
              <a:chOff x="3152" y="1397"/>
              <a:chExt cx="182" cy="264"/>
            </a:xfrm>
          </p:grpSpPr>
          <p:sp>
            <p:nvSpPr>
              <p:cNvPr id="39979" name="Oval 29"/>
              <p:cNvSpPr>
                <a:spLocks noChangeArrowheads="1"/>
              </p:cNvSpPr>
              <p:nvPr/>
            </p:nvSpPr>
            <p:spPr bwMode="auto">
              <a:xfrm rot="10524505">
                <a:off x="3152" y="1570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FFBAA9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39980" name="Oval 30"/>
              <p:cNvSpPr>
                <a:spLocks noChangeArrowheads="1"/>
              </p:cNvSpPr>
              <p:nvPr/>
            </p:nvSpPr>
            <p:spPr bwMode="auto">
              <a:xfrm rot="10524505">
                <a:off x="3152" y="1397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rgbClr val="FFFFA9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</p:grpSp>
      </p:grpSp>
      <p:sp>
        <p:nvSpPr>
          <p:cNvPr id="166943" name="Rectangle 31"/>
          <p:cNvSpPr>
            <a:spLocks noChangeArrowheads="1"/>
          </p:cNvSpPr>
          <p:nvPr/>
        </p:nvSpPr>
        <p:spPr bwMode="auto">
          <a:xfrm>
            <a:off x="4621213" y="1903413"/>
            <a:ext cx="3200400" cy="2668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grpSp>
        <p:nvGrpSpPr>
          <p:cNvPr id="39946" name="Group 32"/>
          <p:cNvGrpSpPr/>
          <p:nvPr/>
        </p:nvGrpSpPr>
        <p:grpSpPr bwMode="auto">
          <a:xfrm>
            <a:off x="4643438" y="3703638"/>
            <a:ext cx="3181350" cy="1598612"/>
            <a:chOff x="2925" y="2333"/>
            <a:chExt cx="2004" cy="1007"/>
          </a:xfrm>
        </p:grpSpPr>
        <p:sp>
          <p:nvSpPr>
            <p:cNvPr id="39948" name="Rectangle 33" descr="Diagonali larghe verso l'alto"/>
            <p:cNvSpPr>
              <a:spLocks noChangeArrowheads="1"/>
            </p:cNvSpPr>
            <p:nvPr/>
          </p:nvSpPr>
          <p:spPr bwMode="auto">
            <a:xfrm>
              <a:off x="2933" y="2886"/>
              <a:ext cx="1996" cy="454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9949" name="Line 34"/>
            <p:cNvSpPr>
              <a:spLocks noChangeShapeType="1"/>
            </p:cNvSpPr>
            <p:nvPr/>
          </p:nvSpPr>
          <p:spPr bwMode="auto">
            <a:xfrm>
              <a:off x="2925" y="2886"/>
              <a:ext cx="19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9950" name="Freeform 35"/>
            <p:cNvSpPr/>
            <p:nvPr/>
          </p:nvSpPr>
          <p:spPr bwMode="auto">
            <a:xfrm>
              <a:off x="2978" y="2596"/>
              <a:ext cx="254" cy="287"/>
            </a:xfrm>
            <a:custGeom>
              <a:avLst/>
              <a:gdLst>
                <a:gd name="T0" fmla="*/ 9 w 2528"/>
                <a:gd name="T1" fmla="*/ 14 h 2856"/>
                <a:gd name="T2" fmla="*/ 9 w 2528"/>
                <a:gd name="T3" fmla="*/ 26 h 2856"/>
                <a:gd name="T4" fmla="*/ 13 w 2528"/>
                <a:gd name="T5" fmla="*/ 29 h 2856"/>
                <a:gd name="T6" fmla="*/ 16 w 2528"/>
                <a:gd name="T7" fmla="*/ 26 h 2856"/>
                <a:gd name="T8" fmla="*/ 16 w 2528"/>
                <a:gd name="T9" fmla="*/ 14 h 2856"/>
                <a:gd name="T10" fmla="*/ 24 w 2528"/>
                <a:gd name="T11" fmla="*/ 6 h 2856"/>
                <a:gd name="T12" fmla="*/ 24 w 2528"/>
                <a:gd name="T13" fmla="*/ 1 h 2856"/>
                <a:gd name="T14" fmla="*/ 20 w 2528"/>
                <a:gd name="T15" fmla="*/ 1 h 2856"/>
                <a:gd name="T16" fmla="*/ 13 w 2528"/>
                <a:gd name="T17" fmla="*/ 8 h 2856"/>
                <a:gd name="T18" fmla="*/ 6 w 2528"/>
                <a:gd name="T19" fmla="*/ 1 h 2856"/>
                <a:gd name="T20" fmla="*/ 2 w 2528"/>
                <a:gd name="T21" fmla="*/ 1 h 2856"/>
                <a:gd name="T22" fmla="*/ 1 w 2528"/>
                <a:gd name="T23" fmla="*/ 6 h 2856"/>
                <a:gd name="T24" fmla="*/ 9 w 2528"/>
                <a:gd name="T25" fmla="*/ 14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9951" name="Freeform 36"/>
            <p:cNvSpPr/>
            <p:nvPr/>
          </p:nvSpPr>
          <p:spPr bwMode="auto">
            <a:xfrm>
              <a:off x="3304" y="2596"/>
              <a:ext cx="254" cy="287"/>
            </a:xfrm>
            <a:custGeom>
              <a:avLst/>
              <a:gdLst>
                <a:gd name="T0" fmla="*/ 9 w 2528"/>
                <a:gd name="T1" fmla="*/ 14 h 2856"/>
                <a:gd name="T2" fmla="*/ 9 w 2528"/>
                <a:gd name="T3" fmla="*/ 26 h 2856"/>
                <a:gd name="T4" fmla="*/ 13 w 2528"/>
                <a:gd name="T5" fmla="*/ 29 h 2856"/>
                <a:gd name="T6" fmla="*/ 16 w 2528"/>
                <a:gd name="T7" fmla="*/ 26 h 2856"/>
                <a:gd name="T8" fmla="*/ 16 w 2528"/>
                <a:gd name="T9" fmla="*/ 14 h 2856"/>
                <a:gd name="T10" fmla="*/ 24 w 2528"/>
                <a:gd name="T11" fmla="*/ 6 h 2856"/>
                <a:gd name="T12" fmla="*/ 24 w 2528"/>
                <a:gd name="T13" fmla="*/ 1 h 2856"/>
                <a:gd name="T14" fmla="*/ 20 w 2528"/>
                <a:gd name="T15" fmla="*/ 1 h 2856"/>
                <a:gd name="T16" fmla="*/ 13 w 2528"/>
                <a:gd name="T17" fmla="*/ 8 h 2856"/>
                <a:gd name="T18" fmla="*/ 6 w 2528"/>
                <a:gd name="T19" fmla="*/ 1 h 2856"/>
                <a:gd name="T20" fmla="*/ 2 w 2528"/>
                <a:gd name="T21" fmla="*/ 1 h 2856"/>
                <a:gd name="T22" fmla="*/ 1 w 2528"/>
                <a:gd name="T23" fmla="*/ 6 h 2856"/>
                <a:gd name="T24" fmla="*/ 9 w 2528"/>
                <a:gd name="T25" fmla="*/ 14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9952" name="Freeform 37"/>
            <p:cNvSpPr/>
            <p:nvPr/>
          </p:nvSpPr>
          <p:spPr bwMode="auto">
            <a:xfrm>
              <a:off x="3630" y="2596"/>
              <a:ext cx="254" cy="287"/>
            </a:xfrm>
            <a:custGeom>
              <a:avLst/>
              <a:gdLst>
                <a:gd name="T0" fmla="*/ 9 w 2528"/>
                <a:gd name="T1" fmla="*/ 14 h 2856"/>
                <a:gd name="T2" fmla="*/ 9 w 2528"/>
                <a:gd name="T3" fmla="*/ 26 h 2856"/>
                <a:gd name="T4" fmla="*/ 13 w 2528"/>
                <a:gd name="T5" fmla="*/ 29 h 2856"/>
                <a:gd name="T6" fmla="*/ 16 w 2528"/>
                <a:gd name="T7" fmla="*/ 26 h 2856"/>
                <a:gd name="T8" fmla="*/ 16 w 2528"/>
                <a:gd name="T9" fmla="*/ 14 h 2856"/>
                <a:gd name="T10" fmla="*/ 24 w 2528"/>
                <a:gd name="T11" fmla="*/ 6 h 2856"/>
                <a:gd name="T12" fmla="*/ 24 w 2528"/>
                <a:gd name="T13" fmla="*/ 1 h 2856"/>
                <a:gd name="T14" fmla="*/ 20 w 2528"/>
                <a:gd name="T15" fmla="*/ 1 h 2856"/>
                <a:gd name="T16" fmla="*/ 13 w 2528"/>
                <a:gd name="T17" fmla="*/ 8 h 2856"/>
                <a:gd name="T18" fmla="*/ 6 w 2528"/>
                <a:gd name="T19" fmla="*/ 1 h 2856"/>
                <a:gd name="T20" fmla="*/ 2 w 2528"/>
                <a:gd name="T21" fmla="*/ 1 h 2856"/>
                <a:gd name="T22" fmla="*/ 1 w 2528"/>
                <a:gd name="T23" fmla="*/ 6 h 2856"/>
                <a:gd name="T24" fmla="*/ 9 w 2528"/>
                <a:gd name="T25" fmla="*/ 14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9953" name="Freeform 38"/>
            <p:cNvSpPr/>
            <p:nvPr/>
          </p:nvSpPr>
          <p:spPr bwMode="auto">
            <a:xfrm>
              <a:off x="3956" y="2596"/>
              <a:ext cx="254" cy="287"/>
            </a:xfrm>
            <a:custGeom>
              <a:avLst/>
              <a:gdLst>
                <a:gd name="T0" fmla="*/ 9 w 2528"/>
                <a:gd name="T1" fmla="*/ 14 h 2856"/>
                <a:gd name="T2" fmla="*/ 9 w 2528"/>
                <a:gd name="T3" fmla="*/ 26 h 2856"/>
                <a:gd name="T4" fmla="*/ 13 w 2528"/>
                <a:gd name="T5" fmla="*/ 29 h 2856"/>
                <a:gd name="T6" fmla="*/ 16 w 2528"/>
                <a:gd name="T7" fmla="*/ 26 h 2856"/>
                <a:gd name="T8" fmla="*/ 16 w 2528"/>
                <a:gd name="T9" fmla="*/ 14 h 2856"/>
                <a:gd name="T10" fmla="*/ 24 w 2528"/>
                <a:gd name="T11" fmla="*/ 6 h 2856"/>
                <a:gd name="T12" fmla="*/ 24 w 2528"/>
                <a:gd name="T13" fmla="*/ 1 h 2856"/>
                <a:gd name="T14" fmla="*/ 20 w 2528"/>
                <a:gd name="T15" fmla="*/ 1 h 2856"/>
                <a:gd name="T16" fmla="*/ 13 w 2528"/>
                <a:gd name="T17" fmla="*/ 8 h 2856"/>
                <a:gd name="T18" fmla="*/ 6 w 2528"/>
                <a:gd name="T19" fmla="*/ 1 h 2856"/>
                <a:gd name="T20" fmla="*/ 2 w 2528"/>
                <a:gd name="T21" fmla="*/ 1 h 2856"/>
                <a:gd name="T22" fmla="*/ 1 w 2528"/>
                <a:gd name="T23" fmla="*/ 6 h 2856"/>
                <a:gd name="T24" fmla="*/ 9 w 2528"/>
                <a:gd name="T25" fmla="*/ 14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9954" name="Freeform 39"/>
            <p:cNvSpPr/>
            <p:nvPr/>
          </p:nvSpPr>
          <p:spPr bwMode="auto">
            <a:xfrm>
              <a:off x="4282" y="2596"/>
              <a:ext cx="254" cy="287"/>
            </a:xfrm>
            <a:custGeom>
              <a:avLst/>
              <a:gdLst>
                <a:gd name="T0" fmla="*/ 9 w 2528"/>
                <a:gd name="T1" fmla="*/ 14 h 2856"/>
                <a:gd name="T2" fmla="*/ 9 w 2528"/>
                <a:gd name="T3" fmla="*/ 26 h 2856"/>
                <a:gd name="T4" fmla="*/ 13 w 2528"/>
                <a:gd name="T5" fmla="*/ 29 h 2856"/>
                <a:gd name="T6" fmla="*/ 16 w 2528"/>
                <a:gd name="T7" fmla="*/ 26 h 2856"/>
                <a:gd name="T8" fmla="*/ 16 w 2528"/>
                <a:gd name="T9" fmla="*/ 14 h 2856"/>
                <a:gd name="T10" fmla="*/ 24 w 2528"/>
                <a:gd name="T11" fmla="*/ 6 h 2856"/>
                <a:gd name="T12" fmla="*/ 24 w 2528"/>
                <a:gd name="T13" fmla="*/ 1 h 2856"/>
                <a:gd name="T14" fmla="*/ 20 w 2528"/>
                <a:gd name="T15" fmla="*/ 1 h 2856"/>
                <a:gd name="T16" fmla="*/ 13 w 2528"/>
                <a:gd name="T17" fmla="*/ 8 h 2856"/>
                <a:gd name="T18" fmla="*/ 6 w 2528"/>
                <a:gd name="T19" fmla="*/ 1 h 2856"/>
                <a:gd name="T20" fmla="*/ 2 w 2528"/>
                <a:gd name="T21" fmla="*/ 1 h 2856"/>
                <a:gd name="T22" fmla="*/ 1 w 2528"/>
                <a:gd name="T23" fmla="*/ 6 h 2856"/>
                <a:gd name="T24" fmla="*/ 9 w 2528"/>
                <a:gd name="T25" fmla="*/ 14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9955" name="Freeform 40"/>
            <p:cNvSpPr/>
            <p:nvPr/>
          </p:nvSpPr>
          <p:spPr bwMode="auto">
            <a:xfrm>
              <a:off x="4609" y="2596"/>
              <a:ext cx="254" cy="287"/>
            </a:xfrm>
            <a:custGeom>
              <a:avLst/>
              <a:gdLst>
                <a:gd name="T0" fmla="*/ 9 w 2528"/>
                <a:gd name="T1" fmla="*/ 14 h 2856"/>
                <a:gd name="T2" fmla="*/ 9 w 2528"/>
                <a:gd name="T3" fmla="*/ 26 h 2856"/>
                <a:gd name="T4" fmla="*/ 13 w 2528"/>
                <a:gd name="T5" fmla="*/ 29 h 2856"/>
                <a:gd name="T6" fmla="*/ 16 w 2528"/>
                <a:gd name="T7" fmla="*/ 26 h 2856"/>
                <a:gd name="T8" fmla="*/ 16 w 2528"/>
                <a:gd name="T9" fmla="*/ 14 h 2856"/>
                <a:gd name="T10" fmla="*/ 24 w 2528"/>
                <a:gd name="T11" fmla="*/ 6 h 2856"/>
                <a:gd name="T12" fmla="*/ 24 w 2528"/>
                <a:gd name="T13" fmla="*/ 1 h 2856"/>
                <a:gd name="T14" fmla="*/ 20 w 2528"/>
                <a:gd name="T15" fmla="*/ 1 h 2856"/>
                <a:gd name="T16" fmla="*/ 13 w 2528"/>
                <a:gd name="T17" fmla="*/ 8 h 2856"/>
                <a:gd name="T18" fmla="*/ 6 w 2528"/>
                <a:gd name="T19" fmla="*/ 1 h 2856"/>
                <a:gd name="T20" fmla="*/ 2 w 2528"/>
                <a:gd name="T21" fmla="*/ 1 h 2856"/>
                <a:gd name="T22" fmla="*/ 1 w 2528"/>
                <a:gd name="T23" fmla="*/ 6 h 2856"/>
                <a:gd name="T24" fmla="*/ 9 w 2528"/>
                <a:gd name="T25" fmla="*/ 14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9956" name="Oval 41"/>
            <p:cNvSpPr>
              <a:spLocks noChangeArrowheads="1"/>
            </p:cNvSpPr>
            <p:nvPr/>
          </p:nvSpPr>
          <p:spPr bwMode="auto">
            <a:xfrm>
              <a:off x="3795" y="250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9957" name="Oval 42"/>
            <p:cNvSpPr>
              <a:spLocks noChangeArrowheads="1"/>
            </p:cNvSpPr>
            <p:nvPr/>
          </p:nvSpPr>
          <p:spPr bwMode="auto">
            <a:xfrm>
              <a:off x="4780" y="250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9958" name="Oval 43"/>
            <p:cNvSpPr>
              <a:spLocks noChangeArrowheads="1"/>
            </p:cNvSpPr>
            <p:nvPr/>
          </p:nvSpPr>
          <p:spPr bwMode="auto">
            <a:xfrm>
              <a:off x="4118" y="250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9959" name="Oval 44"/>
            <p:cNvSpPr>
              <a:spLocks noChangeArrowheads="1"/>
            </p:cNvSpPr>
            <p:nvPr/>
          </p:nvSpPr>
          <p:spPr bwMode="auto">
            <a:xfrm>
              <a:off x="3146" y="251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9960" name="Oval 45"/>
            <p:cNvSpPr>
              <a:spLocks noChangeArrowheads="1"/>
            </p:cNvSpPr>
            <p:nvPr/>
          </p:nvSpPr>
          <p:spPr bwMode="auto">
            <a:xfrm rot="10524505">
              <a:off x="3478" y="2506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9961" name="Oval 46"/>
            <p:cNvSpPr>
              <a:spLocks noChangeArrowheads="1"/>
            </p:cNvSpPr>
            <p:nvPr/>
          </p:nvSpPr>
          <p:spPr bwMode="auto">
            <a:xfrm rot="10524505">
              <a:off x="3497" y="2333"/>
              <a:ext cx="182" cy="182"/>
            </a:xfrm>
            <a:prstGeom prst="ellipse">
              <a:avLst/>
            </a:prstGeom>
            <a:gradFill rotWithShape="1">
              <a:gsLst>
                <a:gs pos="0">
                  <a:srgbClr val="FFFFA9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grpSp>
          <p:nvGrpSpPr>
            <p:cNvPr id="39962" name="Group 47"/>
            <p:cNvGrpSpPr/>
            <p:nvPr/>
          </p:nvGrpSpPr>
          <p:grpSpPr bwMode="auto">
            <a:xfrm>
              <a:off x="4460" y="2334"/>
              <a:ext cx="182" cy="264"/>
              <a:chOff x="3152" y="1397"/>
              <a:chExt cx="182" cy="264"/>
            </a:xfrm>
          </p:grpSpPr>
          <p:sp>
            <p:nvSpPr>
              <p:cNvPr id="39963" name="Oval 48"/>
              <p:cNvSpPr>
                <a:spLocks noChangeArrowheads="1"/>
              </p:cNvSpPr>
              <p:nvPr/>
            </p:nvSpPr>
            <p:spPr bwMode="auto">
              <a:xfrm rot="10524505">
                <a:off x="3152" y="1570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FFBAA9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39964" name="Oval 49"/>
              <p:cNvSpPr>
                <a:spLocks noChangeArrowheads="1"/>
              </p:cNvSpPr>
              <p:nvPr/>
            </p:nvSpPr>
            <p:spPr bwMode="auto">
              <a:xfrm rot="10524505">
                <a:off x="3152" y="1397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rgbClr val="FFFFA9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</p:grpSp>
      </p:grpSp>
      <p:sp>
        <p:nvSpPr>
          <p:cNvPr id="39947" name="Text Box 50"/>
          <p:cNvSpPr txBox="1">
            <a:spLocks noChangeArrowheads="1"/>
          </p:cNvSpPr>
          <p:nvPr/>
        </p:nvSpPr>
        <p:spPr bwMode="auto">
          <a:xfrm>
            <a:off x="1066800" y="838200"/>
            <a:ext cx="7010400" cy="406400"/>
          </a:xfrm>
          <a:prstGeom prst="rect">
            <a:avLst/>
          </a:prstGeom>
          <a:solidFill>
            <a:srgbClr val="CCECFF"/>
          </a:solidFill>
          <a:ln w="9525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10000"/>
              </a:spcBef>
              <a:buFontTx/>
              <a:buNone/>
            </a:pPr>
            <a:r>
              <a:rPr lang="it-IT" altLang="it-IT" sz="2000" b="1"/>
              <a:t>METODI COMPETITIVI ETEROGENEI</a:t>
            </a:r>
          </a:p>
        </p:txBody>
      </p:sp>
      <p:grpSp>
        <p:nvGrpSpPr>
          <p:cNvPr id="51" name="Gruppo 50"/>
          <p:cNvGrpSpPr/>
          <p:nvPr/>
        </p:nvGrpSpPr>
        <p:grpSpPr>
          <a:xfrm>
            <a:off x="4641094" y="4121150"/>
            <a:ext cx="3210932" cy="1182466"/>
            <a:chOff x="4641094" y="4121150"/>
            <a:chExt cx="3210932" cy="1182466"/>
          </a:xfrm>
        </p:grpSpPr>
        <p:sp>
          <p:nvSpPr>
            <p:cNvPr id="52" name="Freeform 17"/>
            <p:cNvSpPr/>
            <p:nvPr/>
          </p:nvSpPr>
          <p:spPr bwMode="auto">
            <a:xfrm>
              <a:off x="4727575" y="4121150"/>
              <a:ext cx="403225" cy="455613"/>
            </a:xfrm>
            <a:custGeom>
              <a:avLst/>
              <a:gdLst>
                <a:gd name="T0" fmla="*/ 23863966 w 2528"/>
                <a:gd name="T1" fmla="*/ 35018230 h 2856"/>
                <a:gd name="T2" fmla="*/ 23863966 w 2528"/>
                <a:gd name="T3" fmla="*/ 65557382 h 2856"/>
                <a:gd name="T4" fmla="*/ 31903424 w 2528"/>
                <a:gd name="T5" fmla="*/ 72632306 h 2856"/>
                <a:gd name="T6" fmla="*/ 41189561 w 2528"/>
                <a:gd name="T7" fmla="*/ 65302935 h 2856"/>
                <a:gd name="T8" fmla="*/ 41189561 w 2528"/>
                <a:gd name="T9" fmla="*/ 34763782 h 2856"/>
                <a:gd name="T10" fmla="*/ 61212043 w 2528"/>
                <a:gd name="T11" fmla="*/ 14022543 h 2856"/>
                <a:gd name="T12" fmla="*/ 59761837 w 2528"/>
                <a:gd name="T13" fmla="*/ 3486492 h 2856"/>
                <a:gd name="T14" fmla="*/ 49737836 w 2528"/>
                <a:gd name="T15" fmla="*/ 2774039 h 2856"/>
                <a:gd name="T16" fmla="*/ 32386879 w 2528"/>
                <a:gd name="T17" fmla="*/ 19875958 h 2856"/>
                <a:gd name="T18" fmla="*/ 15290330 w 2528"/>
                <a:gd name="T19" fmla="*/ 2774039 h 2856"/>
                <a:gd name="T20" fmla="*/ 4808394 w 2528"/>
                <a:gd name="T21" fmla="*/ 3257569 h 2856"/>
                <a:gd name="T22" fmla="*/ 3332827 w 2528"/>
                <a:gd name="T23" fmla="*/ 14251626 h 2856"/>
                <a:gd name="T24" fmla="*/ 23863966 w 2528"/>
                <a:gd name="T25" fmla="*/ 35018230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3" name="Freeform 18"/>
            <p:cNvSpPr/>
            <p:nvPr/>
          </p:nvSpPr>
          <p:spPr bwMode="auto">
            <a:xfrm>
              <a:off x="5245100" y="4121150"/>
              <a:ext cx="403225" cy="455613"/>
            </a:xfrm>
            <a:custGeom>
              <a:avLst/>
              <a:gdLst>
                <a:gd name="T0" fmla="*/ 23863966 w 2528"/>
                <a:gd name="T1" fmla="*/ 35018230 h 2856"/>
                <a:gd name="T2" fmla="*/ 23863966 w 2528"/>
                <a:gd name="T3" fmla="*/ 65557382 h 2856"/>
                <a:gd name="T4" fmla="*/ 31903424 w 2528"/>
                <a:gd name="T5" fmla="*/ 72632306 h 2856"/>
                <a:gd name="T6" fmla="*/ 41189561 w 2528"/>
                <a:gd name="T7" fmla="*/ 65302935 h 2856"/>
                <a:gd name="T8" fmla="*/ 41189561 w 2528"/>
                <a:gd name="T9" fmla="*/ 34763782 h 2856"/>
                <a:gd name="T10" fmla="*/ 61212043 w 2528"/>
                <a:gd name="T11" fmla="*/ 14022543 h 2856"/>
                <a:gd name="T12" fmla="*/ 59761837 w 2528"/>
                <a:gd name="T13" fmla="*/ 3486492 h 2856"/>
                <a:gd name="T14" fmla="*/ 49737836 w 2528"/>
                <a:gd name="T15" fmla="*/ 2774039 h 2856"/>
                <a:gd name="T16" fmla="*/ 32386879 w 2528"/>
                <a:gd name="T17" fmla="*/ 19875958 h 2856"/>
                <a:gd name="T18" fmla="*/ 15290330 w 2528"/>
                <a:gd name="T19" fmla="*/ 2774039 h 2856"/>
                <a:gd name="T20" fmla="*/ 4808394 w 2528"/>
                <a:gd name="T21" fmla="*/ 3257569 h 2856"/>
                <a:gd name="T22" fmla="*/ 3332827 w 2528"/>
                <a:gd name="T23" fmla="*/ 14251626 h 2856"/>
                <a:gd name="T24" fmla="*/ 23863966 w 2528"/>
                <a:gd name="T25" fmla="*/ 35018230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4" name="Freeform 19"/>
            <p:cNvSpPr/>
            <p:nvPr/>
          </p:nvSpPr>
          <p:spPr bwMode="auto">
            <a:xfrm>
              <a:off x="5762625" y="4121150"/>
              <a:ext cx="403225" cy="455613"/>
            </a:xfrm>
            <a:custGeom>
              <a:avLst/>
              <a:gdLst>
                <a:gd name="T0" fmla="*/ 23863966 w 2528"/>
                <a:gd name="T1" fmla="*/ 35018230 h 2856"/>
                <a:gd name="T2" fmla="*/ 23863966 w 2528"/>
                <a:gd name="T3" fmla="*/ 65557382 h 2856"/>
                <a:gd name="T4" fmla="*/ 31903424 w 2528"/>
                <a:gd name="T5" fmla="*/ 72632306 h 2856"/>
                <a:gd name="T6" fmla="*/ 41189561 w 2528"/>
                <a:gd name="T7" fmla="*/ 65302935 h 2856"/>
                <a:gd name="T8" fmla="*/ 41189561 w 2528"/>
                <a:gd name="T9" fmla="*/ 34763782 h 2856"/>
                <a:gd name="T10" fmla="*/ 61212043 w 2528"/>
                <a:gd name="T11" fmla="*/ 14022543 h 2856"/>
                <a:gd name="T12" fmla="*/ 59761837 w 2528"/>
                <a:gd name="T13" fmla="*/ 3486492 h 2856"/>
                <a:gd name="T14" fmla="*/ 49737836 w 2528"/>
                <a:gd name="T15" fmla="*/ 2774039 h 2856"/>
                <a:gd name="T16" fmla="*/ 32386879 w 2528"/>
                <a:gd name="T17" fmla="*/ 19875958 h 2856"/>
                <a:gd name="T18" fmla="*/ 15290330 w 2528"/>
                <a:gd name="T19" fmla="*/ 2774039 h 2856"/>
                <a:gd name="T20" fmla="*/ 4808394 w 2528"/>
                <a:gd name="T21" fmla="*/ 3257569 h 2856"/>
                <a:gd name="T22" fmla="*/ 3332827 w 2528"/>
                <a:gd name="T23" fmla="*/ 14251626 h 2856"/>
                <a:gd name="T24" fmla="*/ 23863966 w 2528"/>
                <a:gd name="T25" fmla="*/ 35018230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5" name="Freeform 20"/>
            <p:cNvSpPr/>
            <p:nvPr/>
          </p:nvSpPr>
          <p:spPr bwMode="auto">
            <a:xfrm>
              <a:off x="6280150" y="4121150"/>
              <a:ext cx="403225" cy="455613"/>
            </a:xfrm>
            <a:custGeom>
              <a:avLst/>
              <a:gdLst>
                <a:gd name="T0" fmla="*/ 23863966 w 2528"/>
                <a:gd name="T1" fmla="*/ 35018230 h 2856"/>
                <a:gd name="T2" fmla="*/ 23863966 w 2528"/>
                <a:gd name="T3" fmla="*/ 65557382 h 2856"/>
                <a:gd name="T4" fmla="*/ 31903424 w 2528"/>
                <a:gd name="T5" fmla="*/ 72632306 h 2856"/>
                <a:gd name="T6" fmla="*/ 41189561 w 2528"/>
                <a:gd name="T7" fmla="*/ 65302935 h 2856"/>
                <a:gd name="T8" fmla="*/ 41189561 w 2528"/>
                <a:gd name="T9" fmla="*/ 34763782 h 2856"/>
                <a:gd name="T10" fmla="*/ 61212043 w 2528"/>
                <a:gd name="T11" fmla="*/ 14022543 h 2856"/>
                <a:gd name="T12" fmla="*/ 59761837 w 2528"/>
                <a:gd name="T13" fmla="*/ 3486492 h 2856"/>
                <a:gd name="T14" fmla="*/ 49737836 w 2528"/>
                <a:gd name="T15" fmla="*/ 2774039 h 2856"/>
                <a:gd name="T16" fmla="*/ 32386879 w 2528"/>
                <a:gd name="T17" fmla="*/ 19875958 h 2856"/>
                <a:gd name="T18" fmla="*/ 15290330 w 2528"/>
                <a:gd name="T19" fmla="*/ 2774039 h 2856"/>
                <a:gd name="T20" fmla="*/ 4808394 w 2528"/>
                <a:gd name="T21" fmla="*/ 3257569 h 2856"/>
                <a:gd name="T22" fmla="*/ 3332827 w 2528"/>
                <a:gd name="T23" fmla="*/ 14251626 h 2856"/>
                <a:gd name="T24" fmla="*/ 23863966 w 2528"/>
                <a:gd name="T25" fmla="*/ 35018230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6" name="Freeform 21"/>
            <p:cNvSpPr/>
            <p:nvPr/>
          </p:nvSpPr>
          <p:spPr bwMode="auto">
            <a:xfrm>
              <a:off x="6797675" y="4121150"/>
              <a:ext cx="403225" cy="455613"/>
            </a:xfrm>
            <a:custGeom>
              <a:avLst/>
              <a:gdLst>
                <a:gd name="T0" fmla="*/ 23863966 w 2528"/>
                <a:gd name="T1" fmla="*/ 35018230 h 2856"/>
                <a:gd name="T2" fmla="*/ 23863966 w 2528"/>
                <a:gd name="T3" fmla="*/ 65557382 h 2856"/>
                <a:gd name="T4" fmla="*/ 31903424 w 2528"/>
                <a:gd name="T5" fmla="*/ 72632306 h 2856"/>
                <a:gd name="T6" fmla="*/ 41189561 w 2528"/>
                <a:gd name="T7" fmla="*/ 65302935 h 2856"/>
                <a:gd name="T8" fmla="*/ 41189561 w 2528"/>
                <a:gd name="T9" fmla="*/ 34763782 h 2856"/>
                <a:gd name="T10" fmla="*/ 61212043 w 2528"/>
                <a:gd name="T11" fmla="*/ 14022543 h 2856"/>
                <a:gd name="T12" fmla="*/ 59761837 w 2528"/>
                <a:gd name="T13" fmla="*/ 3486492 h 2856"/>
                <a:gd name="T14" fmla="*/ 49737836 w 2528"/>
                <a:gd name="T15" fmla="*/ 2774039 h 2856"/>
                <a:gd name="T16" fmla="*/ 32386879 w 2528"/>
                <a:gd name="T17" fmla="*/ 19875958 h 2856"/>
                <a:gd name="T18" fmla="*/ 15290330 w 2528"/>
                <a:gd name="T19" fmla="*/ 2774039 h 2856"/>
                <a:gd name="T20" fmla="*/ 4808394 w 2528"/>
                <a:gd name="T21" fmla="*/ 3257569 h 2856"/>
                <a:gd name="T22" fmla="*/ 3332827 w 2528"/>
                <a:gd name="T23" fmla="*/ 14251626 h 2856"/>
                <a:gd name="T24" fmla="*/ 23863966 w 2528"/>
                <a:gd name="T25" fmla="*/ 35018230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7" name="Freeform 22"/>
            <p:cNvSpPr/>
            <p:nvPr/>
          </p:nvSpPr>
          <p:spPr bwMode="auto">
            <a:xfrm>
              <a:off x="7316788" y="4121150"/>
              <a:ext cx="403225" cy="455613"/>
            </a:xfrm>
            <a:custGeom>
              <a:avLst/>
              <a:gdLst>
                <a:gd name="T0" fmla="*/ 23863966 w 2528"/>
                <a:gd name="T1" fmla="*/ 35018230 h 2856"/>
                <a:gd name="T2" fmla="*/ 23863966 w 2528"/>
                <a:gd name="T3" fmla="*/ 65557382 h 2856"/>
                <a:gd name="T4" fmla="*/ 31903424 w 2528"/>
                <a:gd name="T5" fmla="*/ 72632306 h 2856"/>
                <a:gd name="T6" fmla="*/ 41189561 w 2528"/>
                <a:gd name="T7" fmla="*/ 65302935 h 2856"/>
                <a:gd name="T8" fmla="*/ 41189561 w 2528"/>
                <a:gd name="T9" fmla="*/ 34763782 h 2856"/>
                <a:gd name="T10" fmla="*/ 61212043 w 2528"/>
                <a:gd name="T11" fmla="*/ 14022543 h 2856"/>
                <a:gd name="T12" fmla="*/ 59761837 w 2528"/>
                <a:gd name="T13" fmla="*/ 3486492 h 2856"/>
                <a:gd name="T14" fmla="*/ 49737836 w 2528"/>
                <a:gd name="T15" fmla="*/ 2774039 h 2856"/>
                <a:gd name="T16" fmla="*/ 32386879 w 2528"/>
                <a:gd name="T17" fmla="*/ 19875958 h 2856"/>
                <a:gd name="T18" fmla="*/ 15290330 w 2528"/>
                <a:gd name="T19" fmla="*/ 2774039 h 2856"/>
                <a:gd name="T20" fmla="*/ 4808394 w 2528"/>
                <a:gd name="T21" fmla="*/ 3257569 h 2856"/>
                <a:gd name="T22" fmla="*/ 3332827 w 2528"/>
                <a:gd name="T23" fmla="*/ 14251626 h 2856"/>
                <a:gd name="T24" fmla="*/ 23863966 w 2528"/>
                <a:gd name="T25" fmla="*/ 35018230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8" name="Rectangle 23" descr="Diagonali larghe verso l'alto"/>
            <p:cNvSpPr>
              <a:spLocks noChangeArrowheads="1"/>
            </p:cNvSpPr>
            <p:nvPr/>
          </p:nvSpPr>
          <p:spPr bwMode="auto">
            <a:xfrm>
              <a:off x="4674085" y="4582891"/>
              <a:ext cx="3168650" cy="720725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59" name="Line 24"/>
            <p:cNvSpPr>
              <a:spLocks noChangeShapeType="1"/>
            </p:cNvSpPr>
            <p:nvPr/>
          </p:nvSpPr>
          <p:spPr bwMode="auto">
            <a:xfrm>
              <a:off x="4643438" y="4581525"/>
              <a:ext cx="31686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0" name="Pentagono regolare 59"/>
            <p:cNvSpPr/>
            <p:nvPr/>
          </p:nvSpPr>
          <p:spPr bwMode="auto">
            <a:xfrm>
              <a:off x="4641094" y="4365103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Pentagono regolare 60"/>
            <p:cNvSpPr/>
            <p:nvPr/>
          </p:nvSpPr>
          <p:spPr bwMode="auto">
            <a:xfrm>
              <a:off x="4755394" y="4372247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Pentagono regolare 61"/>
            <p:cNvSpPr/>
            <p:nvPr/>
          </p:nvSpPr>
          <p:spPr bwMode="auto">
            <a:xfrm>
              <a:off x="4969159" y="4365103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Pentagono regolare 62"/>
            <p:cNvSpPr/>
            <p:nvPr/>
          </p:nvSpPr>
          <p:spPr bwMode="auto">
            <a:xfrm>
              <a:off x="5112079" y="4365103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" name="Pentagono regolare 63"/>
            <p:cNvSpPr/>
            <p:nvPr/>
          </p:nvSpPr>
          <p:spPr bwMode="auto">
            <a:xfrm>
              <a:off x="5238491" y="4365103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" name="Pentagono regolare 64"/>
            <p:cNvSpPr/>
            <p:nvPr/>
          </p:nvSpPr>
          <p:spPr bwMode="auto">
            <a:xfrm>
              <a:off x="5505431" y="4372246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" name="Pentagono regolare 65"/>
            <p:cNvSpPr/>
            <p:nvPr/>
          </p:nvSpPr>
          <p:spPr bwMode="auto">
            <a:xfrm>
              <a:off x="5634490" y="4374674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" name="Pentagono regolare 66"/>
            <p:cNvSpPr/>
            <p:nvPr/>
          </p:nvSpPr>
          <p:spPr bwMode="auto">
            <a:xfrm>
              <a:off x="5782141" y="4372246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" name="Pentagono regolare 67"/>
            <p:cNvSpPr/>
            <p:nvPr/>
          </p:nvSpPr>
          <p:spPr bwMode="auto">
            <a:xfrm>
              <a:off x="6013198" y="4360082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" name="Pentagono regolare 68"/>
            <p:cNvSpPr/>
            <p:nvPr/>
          </p:nvSpPr>
          <p:spPr bwMode="auto">
            <a:xfrm>
              <a:off x="6133402" y="4360081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" name="Pentagono regolare 69"/>
            <p:cNvSpPr/>
            <p:nvPr/>
          </p:nvSpPr>
          <p:spPr bwMode="auto">
            <a:xfrm>
              <a:off x="6274428" y="4374673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" name="Pentagono regolare 70"/>
            <p:cNvSpPr/>
            <p:nvPr/>
          </p:nvSpPr>
          <p:spPr bwMode="auto">
            <a:xfrm>
              <a:off x="6542167" y="4372246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" name="Pentagono regolare 71"/>
            <p:cNvSpPr/>
            <p:nvPr/>
          </p:nvSpPr>
          <p:spPr bwMode="auto">
            <a:xfrm>
              <a:off x="6681787" y="4381728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3" name="Pentagono regolare 72"/>
            <p:cNvSpPr/>
            <p:nvPr/>
          </p:nvSpPr>
          <p:spPr bwMode="auto">
            <a:xfrm>
              <a:off x="6812918" y="4372246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" name="Pentagono regolare 73"/>
            <p:cNvSpPr/>
            <p:nvPr/>
          </p:nvSpPr>
          <p:spPr bwMode="auto">
            <a:xfrm>
              <a:off x="7041752" y="4364410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5" name="Pentagono regolare 74"/>
            <p:cNvSpPr/>
            <p:nvPr/>
          </p:nvSpPr>
          <p:spPr bwMode="auto">
            <a:xfrm>
              <a:off x="7161255" y="4364410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" name="Pentagono regolare 75"/>
            <p:cNvSpPr/>
            <p:nvPr/>
          </p:nvSpPr>
          <p:spPr bwMode="auto">
            <a:xfrm>
              <a:off x="7284894" y="4378872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7" name="Pentagono regolare 76"/>
            <p:cNvSpPr/>
            <p:nvPr/>
          </p:nvSpPr>
          <p:spPr bwMode="auto">
            <a:xfrm>
              <a:off x="7579433" y="4374672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8" name="Pentagono regolare 77"/>
            <p:cNvSpPr/>
            <p:nvPr/>
          </p:nvSpPr>
          <p:spPr bwMode="auto">
            <a:xfrm>
              <a:off x="7705096" y="4365017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6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4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1114425" y="1916113"/>
            <a:ext cx="2952750" cy="5048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Aggiunta del campione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1114425" y="2492375"/>
            <a:ext cx="2952750" cy="5048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Aggiunta del tracciante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1114425" y="3068638"/>
            <a:ext cx="2952750" cy="5048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Incubazione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1114425" y="3644900"/>
            <a:ext cx="2952750" cy="5048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Lavaggio</a:t>
            </a: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1114425" y="4221163"/>
            <a:ext cx="2952750" cy="5048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Aggiunta del substrato</a:t>
            </a: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1114425" y="4797425"/>
            <a:ext cx="2952750" cy="5048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2"/>
                </a:solidFill>
              </a:rPr>
              <a:t>Misura del segnale</a:t>
            </a:r>
          </a:p>
        </p:txBody>
      </p:sp>
      <p:grpSp>
        <p:nvGrpSpPr>
          <p:cNvPr id="167944" name="Group 8"/>
          <p:cNvGrpSpPr/>
          <p:nvPr/>
        </p:nvGrpSpPr>
        <p:grpSpPr bwMode="auto">
          <a:xfrm>
            <a:off x="4656138" y="1916113"/>
            <a:ext cx="3168650" cy="2665412"/>
            <a:chOff x="2933" y="1207"/>
            <a:chExt cx="1996" cy="1679"/>
          </a:xfrm>
        </p:grpSpPr>
        <p:sp>
          <p:nvSpPr>
            <p:cNvPr id="40988" name="Rectangle 9"/>
            <p:cNvSpPr>
              <a:spLocks noChangeArrowheads="1"/>
            </p:cNvSpPr>
            <p:nvPr/>
          </p:nvSpPr>
          <p:spPr bwMode="auto">
            <a:xfrm>
              <a:off x="2933" y="1207"/>
              <a:ext cx="1996" cy="1679"/>
            </a:xfrm>
            <a:prstGeom prst="rect">
              <a:avLst/>
            </a:prstGeom>
            <a:gradFill rotWithShape="1">
              <a:gsLst>
                <a:gs pos="0">
                  <a:srgbClr val="EEFFCB"/>
                </a:gs>
                <a:gs pos="100000">
                  <a:srgbClr val="CCFF6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167946" name="AutoShape 10"/>
            <p:cNvSpPr>
              <a:spLocks noChangeArrowheads="1"/>
            </p:cNvSpPr>
            <p:nvPr/>
          </p:nvSpPr>
          <p:spPr bwMode="auto">
            <a:xfrm>
              <a:off x="3107" y="1389"/>
              <a:ext cx="136" cy="118"/>
            </a:xfrm>
            <a:prstGeom prst="hexagon">
              <a:avLst>
                <a:gd name="adj" fmla="val 28814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167947" name="AutoShape 11"/>
            <p:cNvSpPr>
              <a:spLocks noChangeArrowheads="1"/>
            </p:cNvSpPr>
            <p:nvPr/>
          </p:nvSpPr>
          <p:spPr bwMode="auto">
            <a:xfrm>
              <a:off x="3696" y="1570"/>
              <a:ext cx="136" cy="118"/>
            </a:xfrm>
            <a:prstGeom prst="hexagon">
              <a:avLst>
                <a:gd name="adj" fmla="val 28814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167948" name="AutoShape 12"/>
            <p:cNvSpPr>
              <a:spLocks noChangeArrowheads="1"/>
            </p:cNvSpPr>
            <p:nvPr/>
          </p:nvSpPr>
          <p:spPr bwMode="auto">
            <a:xfrm>
              <a:off x="4241" y="1389"/>
              <a:ext cx="136" cy="118"/>
            </a:xfrm>
            <a:prstGeom prst="hexagon">
              <a:avLst>
                <a:gd name="adj" fmla="val 28814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167949" name="AutoShape 13"/>
            <p:cNvSpPr>
              <a:spLocks noChangeArrowheads="1"/>
            </p:cNvSpPr>
            <p:nvPr/>
          </p:nvSpPr>
          <p:spPr bwMode="auto">
            <a:xfrm>
              <a:off x="4604" y="1752"/>
              <a:ext cx="136" cy="118"/>
            </a:xfrm>
            <a:prstGeom prst="hexagon">
              <a:avLst>
                <a:gd name="adj" fmla="val 28814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167950" name="AutoShape 14"/>
            <p:cNvSpPr>
              <a:spLocks noChangeArrowheads="1"/>
            </p:cNvSpPr>
            <p:nvPr/>
          </p:nvSpPr>
          <p:spPr bwMode="auto">
            <a:xfrm>
              <a:off x="3288" y="1797"/>
              <a:ext cx="136" cy="118"/>
            </a:xfrm>
            <a:prstGeom prst="hexagon">
              <a:avLst>
                <a:gd name="adj" fmla="val 28814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167951" name="AutoShape 15"/>
            <p:cNvSpPr>
              <a:spLocks noChangeArrowheads="1"/>
            </p:cNvSpPr>
            <p:nvPr/>
          </p:nvSpPr>
          <p:spPr bwMode="auto">
            <a:xfrm>
              <a:off x="3288" y="2160"/>
              <a:ext cx="136" cy="118"/>
            </a:xfrm>
            <a:prstGeom prst="hexagon">
              <a:avLst>
                <a:gd name="adj" fmla="val 28814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167952" name="AutoShape 16"/>
            <p:cNvSpPr>
              <a:spLocks noChangeArrowheads="1"/>
            </p:cNvSpPr>
            <p:nvPr/>
          </p:nvSpPr>
          <p:spPr bwMode="auto">
            <a:xfrm>
              <a:off x="4024" y="1861"/>
              <a:ext cx="136" cy="118"/>
            </a:xfrm>
            <a:prstGeom prst="hexagon">
              <a:avLst>
                <a:gd name="adj" fmla="val 28814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167953" name="AutoShape 17"/>
            <p:cNvSpPr>
              <a:spLocks noChangeArrowheads="1"/>
            </p:cNvSpPr>
            <p:nvPr/>
          </p:nvSpPr>
          <p:spPr bwMode="auto">
            <a:xfrm>
              <a:off x="4243" y="2174"/>
              <a:ext cx="136" cy="118"/>
            </a:xfrm>
            <a:prstGeom prst="hexagon">
              <a:avLst>
                <a:gd name="adj" fmla="val 28814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it-IT"/>
            </a:p>
          </p:txBody>
        </p:sp>
      </p:grpSp>
      <p:grpSp>
        <p:nvGrpSpPr>
          <p:cNvPr id="40969" name="Group 18"/>
          <p:cNvGrpSpPr/>
          <p:nvPr/>
        </p:nvGrpSpPr>
        <p:grpSpPr bwMode="auto">
          <a:xfrm>
            <a:off x="4643438" y="3703638"/>
            <a:ext cx="3181350" cy="1598612"/>
            <a:chOff x="2925" y="2333"/>
            <a:chExt cx="2004" cy="1007"/>
          </a:xfrm>
        </p:grpSpPr>
        <p:sp>
          <p:nvSpPr>
            <p:cNvPr id="40971" name="Rectangle 19" descr="Diagonali larghe verso l'alto"/>
            <p:cNvSpPr>
              <a:spLocks noChangeArrowheads="1"/>
            </p:cNvSpPr>
            <p:nvPr/>
          </p:nvSpPr>
          <p:spPr bwMode="auto">
            <a:xfrm>
              <a:off x="2933" y="2886"/>
              <a:ext cx="1996" cy="454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40972" name="Line 20"/>
            <p:cNvSpPr>
              <a:spLocks noChangeShapeType="1"/>
            </p:cNvSpPr>
            <p:nvPr/>
          </p:nvSpPr>
          <p:spPr bwMode="auto">
            <a:xfrm>
              <a:off x="2925" y="2886"/>
              <a:ext cx="19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0973" name="Freeform 21"/>
            <p:cNvSpPr/>
            <p:nvPr/>
          </p:nvSpPr>
          <p:spPr bwMode="auto">
            <a:xfrm>
              <a:off x="2978" y="2596"/>
              <a:ext cx="254" cy="287"/>
            </a:xfrm>
            <a:custGeom>
              <a:avLst/>
              <a:gdLst>
                <a:gd name="T0" fmla="*/ 9 w 2528"/>
                <a:gd name="T1" fmla="*/ 14 h 2856"/>
                <a:gd name="T2" fmla="*/ 9 w 2528"/>
                <a:gd name="T3" fmla="*/ 26 h 2856"/>
                <a:gd name="T4" fmla="*/ 13 w 2528"/>
                <a:gd name="T5" fmla="*/ 29 h 2856"/>
                <a:gd name="T6" fmla="*/ 16 w 2528"/>
                <a:gd name="T7" fmla="*/ 26 h 2856"/>
                <a:gd name="T8" fmla="*/ 16 w 2528"/>
                <a:gd name="T9" fmla="*/ 14 h 2856"/>
                <a:gd name="T10" fmla="*/ 24 w 2528"/>
                <a:gd name="T11" fmla="*/ 6 h 2856"/>
                <a:gd name="T12" fmla="*/ 24 w 2528"/>
                <a:gd name="T13" fmla="*/ 1 h 2856"/>
                <a:gd name="T14" fmla="*/ 20 w 2528"/>
                <a:gd name="T15" fmla="*/ 1 h 2856"/>
                <a:gd name="T16" fmla="*/ 13 w 2528"/>
                <a:gd name="T17" fmla="*/ 8 h 2856"/>
                <a:gd name="T18" fmla="*/ 6 w 2528"/>
                <a:gd name="T19" fmla="*/ 1 h 2856"/>
                <a:gd name="T20" fmla="*/ 2 w 2528"/>
                <a:gd name="T21" fmla="*/ 1 h 2856"/>
                <a:gd name="T22" fmla="*/ 1 w 2528"/>
                <a:gd name="T23" fmla="*/ 6 h 2856"/>
                <a:gd name="T24" fmla="*/ 9 w 2528"/>
                <a:gd name="T25" fmla="*/ 14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0974" name="Freeform 22"/>
            <p:cNvSpPr/>
            <p:nvPr/>
          </p:nvSpPr>
          <p:spPr bwMode="auto">
            <a:xfrm>
              <a:off x="3304" y="2596"/>
              <a:ext cx="254" cy="287"/>
            </a:xfrm>
            <a:custGeom>
              <a:avLst/>
              <a:gdLst>
                <a:gd name="T0" fmla="*/ 9 w 2528"/>
                <a:gd name="T1" fmla="*/ 14 h 2856"/>
                <a:gd name="T2" fmla="*/ 9 w 2528"/>
                <a:gd name="T3" fmla="*/ 26 h 2856"/>
                <a:gd name="T4" fmla="*/ 13 w 2528"/>
                <a:gd name="T5" fmla="*/ 29 h 2856"/>
                <a:gd name="T6" fmla="*/ 16 w 2528"/>
                <a:gd name="T7" fmla="*/ 26 h 2856"/>
                <a:gd name="T8" fmla="*/ 16 w 2528"/>
                <a:gd name="T9" fmla="*/ 14 h 2856"/>
                <a:gd name="T10" fmla="*/ 24 w 2528"/>
                <a:gd name="T11" fmla="*/ 6 h 2856"/>
                <a:gd name="T12" fmla="*/ 24 w 2528"/>
                <a:gd name="T13" fmla="*/ 1 h 2856"/>
                <a:gd name="T14" fmla="*/ 20 w 2528"/>
                <a:gd name="T15" fmla="*/ 1 h 2856"/>
                <a:gd name="T16" fmla="*/ 13 w 2528"/>
                <a:gd name="T17" fmla="*/ 8 h 2856"/>
                <a:gd name="T18" fmla="*/ 6 w 2528"/>
                <a:gd name="T19" fmla="*/ 1 h 2856"/>
                <a:gd name="T20" fmla="*/ 2 w 2528"/>
                <a:gd name="T21" fmla="*/ 1 h 2856"/>
                <a:gd name="T22" fmla="*/ 1 w 2528"/>
                <a:gd name="T23" fmla="*/ 6 h 2856"/>
                <a:gd name="T24" fmla="*/ 9 w 2528"/>
                <a:gd name="T25" fmla="*/ 14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0975" name="Freeform 23"/>
            <p:cNvSpPr/>
            <p:nvPr/>
          </p:nvSpPr>
          <p:spPr bwMode="auto">
            <a:xfrm>
              <a:off x="3630" y="2596"/>
              <a:ext cx="254" cy="287"/>
            </a:xfrm>
            <a:custGeom>
              <a:avLst/>
              <a:gdLst>
                <a:gd name="T0" fmla="*/ 9 w 2528"/>
                <a:gd name="T1" fmla="*/ 14 h 2856"/>
                <a:gd name="T2" fmla="*/ 9 w 2528"/>
                <a:gd name="T3" fmla="*/ 26 h 2856"/>
                <a:gd name="T4" fmla="*/ 13 w 2528"/>
                <a:gd name="T5" fmla="*/ 29 h 2856"/>
                <a:gd name="T6" fmla="*/ 16 w 2528"/>
                <a:gd name="T7" fmla="*/ 26 h 2856"/>
                <a:gd name="T8" fmla="*/ 16 w 2528"/>
                <a:gd name="T9" fmla="*/ 14 h 2856"/>
                <a:gd name="T10" fmla="*/ 24 w 2528"/>
                <a:gd name="T11" fmla="*/ 6 h 2856"/>
                <a:gd name="T12" fmla="*/ 24 w 2528"/>
                <a:gd name="T13" fmla="*/ 1 h 2856"/>
                <a:gd name="T14" fmla="*/ 20 w 2528"/>
                <a:gd name="T15" fmla="*/ 1 h 2856"/>
                <a:gd name="T16" fmla="*/ 13 w 2528"/>
                <a:gd name="T17" fmla="*/ 8 h 2856"/>
                <a:gd name="T18" fmla="*/ 6 w 2528"/>
                <a:gd name="T19" fmla="*/ 1 h 2856"/>
                <a:gd name="T20" fmla="*/ 2 w 2528"/>
                <a:gd name="T21" fmla="*/ 1 h 2856"/>
                <a:gd name="T22" fmla="*/ 1 w 2528"/>
                <a:gd name="T23" fmla="*/ 6 h 2856"/>
                <a:gd name="T24" fmla="*/ 9 w 2528"/>
                <a:gd name="T25" fmla="*/ 14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0976" name="Freeform 24"/>
            <p:cNvSpPr/>
            <p:nvPr/>
          </p:nvSpPr>
          <p:spPr bwMode="auto">
            <a:xfrm>
              <a:off x="3956" y="2596"/>
              <a:ext cx="254" cy="287"/>
            </a:xfrm>
            <a:custGeom>
              <a:avLst/>
              <a:gdLst>
                <a:gd name="T0" fmla="*/ 9 w 2528"/>
                <a:gd name="T1" fmla="*/ 14 h 2856"/>
                <a:gd name="T2" fmla="*/ 9 w 2528"/>
                <a:gd name="T3" fmla="*/ 26 h 2856"/>
                <a:gd name="T4" fmla="*/ 13 w 2528"/>
                <a:gd name="T5" fmla="*/ 29 h 2856"/>
                <a:gd name="T6" fmla="*/ 16 w 2528"/>
                <a:gd name="T7" fmla="*/ 26 h 2856"/>
                <a:gd name="T8" fmla="*/ 16 w 2528"/>
                <a:gd name="T9" fmla="*/ 14 h 2856"/>
                <a:gd name="T10" fmla="*/ 24 w 2528"/>
                <a:gd name="T11" fmla="*/ 6 h 2856"/>
                <a:gd name="T12" fmla="*/ 24 w 2528"/>
                <a:gd name="T13" fmla="*/ 1 h 2856"/>
                <a:gd name="T14" fmla="*/ 20 w 2528"/>
                <a:gd name="T15" fmla="*/ 1 h 2856"/>
                <a:gd name="T16" fmla="*/ 13 w 2528"/>
                <a:gd name="T17" fmla="*/ 8 h 2856"/>
                <a:gd name="T18" fmla="*/ 6 w 2528"/>
                <a:gd name="T19" fmla="*/ 1 h 2856"/>
                <a:gd name="T20" fmla="*/ 2 w 2528"/>
                <a:gd name="T21" fmla="*/ 1 h 2856"/>
                <a:gd name="T22" fmla="*/ 1 w 2528"/>
                <a:gd name="T23" fmla="*/ 6 h 2856"/>
                <a:gd name="T24" fmla="*/ 9 w 2528"/>
                <a:gd name="T25" fmla="*/ 14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0977" name="Freeform 25"/>
            <p:cNvSpPr/>
            <p:nvPr/>
          </p:nvSpPr>
          <p:spPr bwMode="auto">
            <a:xfrm>
              <a:off x="4282" y="2596"/>
              <a:ext cx="254" cy="287"/>
            </a:xfrm>
            <a:custGeom>
              <a:avLst/>
              <a:gdLst>
                <a:gd name="T0" fmla="*/ 9 w 2528"/>
                <a:gd name="T1" fmla="*/ 14 h 2856"/>
                <a:gd name="T2" fmla="*/ 9 w 2528"/>
                <a:gd name="T3" fmla="*/ 26 h 2856"/>
                <a:gd name="T4" fmla="*/ 13 w 2528"/>
                <a:gd name="T5" fmla="*/ 29 h 2856"/>
                <a:gd name="T6" fmla="*/ 16 w 2528"/>
                <a:gd name="T7" fmla="*/ 26 h 2856"/>
                <a:gd name="T8" fmla="*/ 16 w 2528"/>
                <a:gd name="T9" fmla="*/ 14 h 2856"/>
                <a:gd name="T10" fmla="*/ 24 w 2528"/>
                <a:gd name="T11" fmla="*/ 6 h 2856"/>
                <a:gd name="T12" fmla="*/ 24 w 2528"/>
                <a:gd name="T13" fmla="*/ 1 h 2856"/>
                <a:gd name="T14" fmla="*/ 20 w 2528"/>
                <a:gd name="T15" fmla="*/ 1 h 2856"/>
                <a:gd name="T16" fmla="*/ 13 w 2528"/>
                <a:gd name="T17" fmla="*/ 8 h 2856"/>
                <a:gd name="T18" fmla="*/ 6 w 2528"/>
                <a:gd name="T19" fmla="*/ 1 h 2856"/>
                <a:gd name="T20" fmla="*/ 2 w 2528"/>
                <a:gd name="T21" fmla="*/ 1 h 2856"/>
                <a:gd name="T22" fmla="*/ 1 w 2528"/>
                <a:gd name="T23" fmla="*/ 6 h 2856"/>
                <a:gd name="T24" fmla="*/ 9 w 2528"/>
                <a:gd name="T25" fmla="*/ 14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0978" name="Freeform 26"/>
            <p:cNvSpPr/>
            <p:nvPr/>
          </p:nvSpPr>
          <p:spPr bwMode="auto">
            <a:xfrm>
              <a:off x="4609" y="2596"/>
              <a:ext cx="254" cy="287"/>
            </a:xfrm>
            <a:custGeom>
              <a:avLst/>
              <a:gdLst>
                <a:gd name="T0" fmla="*/ 9 w 2528"/>
                <a:gd name="T1" fmla="*/ 14 h 2856"/>
                <a:gd name="T2" fmla="*/ 9 w 2528"/>
                <a:gd name="T3" fmla="*/ 26 h 2856"/>
                <a:gd name="T4" fmla="*/ 13 w 2528"/>
                <a:gd name="T5" fmla="*/ 29 h 2856"/>
                <a:gd name="T6" fmla="*/ 16 w 2528"/>
                <a:gd name="T7" fmla="*/ 26 h 2856"/>
                <a:gd name="T8" fmla="*/ 16 w 2528"/>
                <a:gd name="T9" fmla="*/ 14 h 2856"/>
                <a:gd name="T10" fmla="*/ 24 w 2528"/>
                <a:gd name="T11" fmla="*/ 6 h 2856"/>
                <a:gd name="T12" fmla="*/ 24 w 2528"/>
                <a:gd name="T13" fmla="*/ 1 h 2856"/>
                <a:gd name="T14" fmla="*/ 20 w 2528"/>
                <a:gd name="T15" fmla="*/ 1 h 2856"/>
                <a:gd name="T16" fmla="*/ 13 w 2528"/>
                <a:gd name="T17" fmla="*/ 8 h 2856"/>
                <a:gd name="T18" fmla="*/ 6 w 2528"/>
                <a:gd name="T19" fmla="*/ 1 h 2856"/>
                <a:gd name="T20" fmla="*/ 2 w 2528"/>
                <a:gd name="T21" fmla="*/ 1 h 2856"/>
                <a:gd name="T22" fmla="*/ 1 w 2528"/>
                <a:gd name="T23" fmla="*/ 6 h 2856"/>
                <a:gd name="T24" fmla="*/ 9 w 2528"/>
                <a:gd name="T25" fmla="*/ 14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0979" name="Oval 27"/>
            <p:cNvSpPr>
              <a:spLocks noChangeArrowheads="1"/>
            </p:cNvSpPr>
            <p:nvPr/>
          </p:nvSpPr>
          <p:spPr bwMode="auto">
            <a:xfrm>
              <a:off x="3795" y="250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40980" name="Oval 28"/>
            <p:cNvSpPr>
              <a:spLocks noChangeArrowheads="1"/>
            </p:cNvSpPr>
            <p:nvPr/>
          </p:nvSpPr>
          <p:spPr bwMode="auto">
            <a:xfrm>
              <a:off x="4780" y="250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40981" name="Oval 29"/>
            <p:cNvSpPr>
              <a:spLocks noChangeArrowheads="1"/>
            </p:cNvSpPr>
            <p:nvPr/>
          </p:nvSpPr>
          <p:spPr bwMode="auto">
            <a:xfrm>
              <a:off x="4118" y="250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40982" name="Oval 30"/>
            <p:cNvSpPr>
              <a:spLocks noChangeArrowheads="1"/>
            </p:cNvSpPr>
            <p:nvPr/>
          </p:nvSpPr>
          <p:spPr bwMode="auto">
            <a:xfrm>
              <a:off x="3146" y="251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40983" name="Oval 31"/>
            <p:cNvSpPr>
              <a:spLocks noChangeArrowheads="1"/>
            </p:cNvSpPr>
            <p:nvPr/>
          </p:nvSpPr>
          <p:spPr bwMode="auto">
            <a:xfrm rot="10524505">
              <a:off x="3478" y="2506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40984" name="Oval 32"/>
            <p:cNvSpPr>
              <a:spLocks noChangeArrowheads="1"/>
            </p:cNvSpPr>
            <p:nvPr/>
          </p:nvSpPr>
          <p:spPr bwMode="auto">
            <a:xfrm rot="10524505">
              <a:off x="3497" y="2333"/>
              <a:ext cx="182" cy="182"/>
            </a:xfrm>
            <a:prstGeom prst="ellipse">
              <a:avLst/>
            </a:prstGeom>
            <a:gradFill rotWithShape="1">
              <a:gsLst>
                <a:gs pos="0">
                  <a:srgbClr val="FFFFA9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grpSp>
          <p:nvGrpSpPr>
            <p:cNvPr id="40985" name="Group 33"/>
            <p:cNvGrpSpPr/>
            <p:nvPr/>
          </p:nvGrpSpPr>
          <p:grpSpPr bwMode="auto">
            <a:xfrm>
              <a:off x="4460" y="2334"/>
              <a:ext cx="182" cy="264"/>
              <a:chOff x="3152" y="1397"/>
              <a:chExt cx="182" cy="264"/>
            </a:xfrm>
          </p:grpSpPr>
          <p:sp>
            <p:nvSpPr>
              <p:cNvPr id="40986" name="Oval 34"/>
              <p:cNvSpPr>
                <a:spLocks noChangeArrowheads="1"/>
              </p:cNvSpPr>
              <p:nvPr/>
            </p:nvSpPr>
            <p:spPr bwMode="auto">
              <a:xfrm rot="10524505">
                <a:off x="3152" y="1570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FFBAA9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40987" name="Oval 35"/>
              <p:cNvSpPr>
                <a:spLocks noChangeArrowheads="1"/>
              </p:cNvSpPr>
              <p:nvPr/>
            </p:nvSpPr>
            <p:spPr bwMode="auto">
              <a:xfrm rot="10524505">
                <a:off x="3152" y="1397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rgbClr val="FFFFA9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</p:grpSp>
      </p:grpSp>
      <p:sp>
        <p:nvSpPr>
          <p:cNvPr id="40970" name="Text Box 36"/>
          <p:cNvSpPr txBox="1">
            <a:spLocks noChangeArrowheads="1"/>
          </p:cNvSpPr>
          <p:nvPr/>
        </p:nvSpPr>
        <p:spPr bwMode="auto">
          <a:xfrm>
            <a:off x="1143000" y="762000"/>
            <a:ext cx="7010400" cy="406400"/>
          </a:xfrm>
          <a:prstGeom prst="rect">
            <a:avLst/>
          </a:prstGeom>
          <a:solidFill>
            <a:srgbClr val="CCECFF"/>
          </a:solidFill>
          <a:ln w="9525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10000"/>
              </a:spcBef>
              <a:buFontTx/>
              <a:buNone/>
            </a:pPr>
            <a:r>
              <a:rPr lang="it-IT" altLang="it-IT" sz="2000" b="1"/>
              <a:t>METODI COMPETITIVI ETEROGENEI</a:t>
            </a:r>
          </a:p>
        </p:txBody>
      </p:sp>
      <p:grpSp>
        <p:nvGrpSpPr>
          <p:cNvPr id="37" name="Gruppo 36"/>
          <p:cNvGrpSpPr/>
          <p:nvPr/>
        </p:nvGrpSpPr>
        <p:grpSpPr>
          <a:xfrm>
            <a:off x="4641094" y="4121150"/>
            <a:ext cx="3210932" cy="1182466"/>
            <a:chOff x="4641094" y="4121150"/>
            <a:chExt cx="3210932" cy="1182466"/>
          </a:xfrm>
        </p:grpSpPr>
        <p:sp>
          <p:nvSpPr>
            <p:cNvPr id="38" name="Freeform 17"/>
            <p:cNvSpPr/>
            <p:nvPr/>
          </p:nvSpPr>
          <p:spPr bwMode="auto">
            <a:xfrm>
              <a:off x="4727575" y="4121150"/>
              <a:ext cx="403225" cy="455613"/>
            </a:xfrm>
            <a:custGeom>
              <a:avLst/>
              <a:gdLst>
                <a:gd name="T0" fmla="*/ 23863966 w 2528"/>
                <a:gd name="T1" fmla="*/ 35018230 h 2856"/>
                <a:gd name="T2" fmla="*/ 23863966 w 2528"/>
                <a:gd name="T3" fmla="*/ 65557382 h 2856"/>
                <a:gd name="T4" fmla="*/ 31903424 w 2528"/>
                <a:gd name="T5" fmla="*/ 72632306 h 2856"/>
                <a:gd name="T6" fmla="*/ 41189561 w 2528"/>
                <a:gd name="T7" fmla="*/ 65302935 h 2856"/>
                <a:gd name="T8" fmla="*/ 41189561 w 2528"/>
                <a:gd name="T9" fmla="*/ 34763782 h 2856"/>
                <a:gd name="T10" fmla="*/ 61212043 w 2528"/>
                <a:gd name="T11" fmla="*/ 14022543 h 2856"/>
                <a:gd name="T12" fmla="*/ 59761837 w 2528"/>
                <a:gd name="T13" fmla="*/ 3486492 h 2856"/>
                <a:gd name="T14" fmla="*/ 49737836 w 2528"/>
                <a:gd name="T15" fmla="*/ 2774039 h 2856"/>
                <a:gd name="T16" fmla="*/ 32386879 w 2528"/>
                <a:gd name="T17" fmla="*/ 19875958 h 2856"/>
                <a:gd name="T18" fmla="*/ 15290330 w 2528"/>
                <a:gd name="T19" fmla="*/ 2774039 h 2856"/>
                <a:gd name="T20" fmla="*/ 4808394 w 2528"/>
                <a:gd name="T21" fmla="*/ 3257569 h 2856"/>
                <a:gd name="T22" fmla="*/ 3332827 w 2528"/>
                <a:gd name="T23" fmla="*/ 14251626 h 2856"/>
                <a:gd name="T24" fmla="*/ 23863966 w 2528"/>
                <a:gd name="T25" fmla="*/ 35018230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9" name="Freeform 18"/>
            <p:cNvSpPr/>
            <p:nvPr/>
          </p:nvSpPr>
          <p:spPr bwMode="auto">
            <a:xfrm>
              <a:off x="5245100" y="4121150"/>
              <a:ext cx="403225" cy="455613"/>
            </a:xfrm>
            <a:custGeom>
              <a:avLst/>
              <a:gdLst>
                <a:gd name="T0" fmla="*/ 23863966 w 2528"/>
                <a:gd name="T1" fmla="*/ 35018230 h 2856"/>
                <a:gd name="T2" fmla="*/ 23863966 w 2528"/>
                <a:gd name="T3" fmla="*/ 65557382 h 2856"/>
                <a:gd name="T4" fmla="*/ 31903424 w 2528"/>
                <a:gd name="T5" fmla="*/ 72632306 h 2856"/>
                <a:gd name="T6" fmla="*/ 41189561 w 2528"/>
                <a:gd name="T7" fmla="*/ 65302935 h 2856"/>
                <a:gd name="T8" fmla="*/ 41189561 w 2528"/>
                <a:gd name="T9" fmla="*/ 34763782 h 2856"/>
                <a:gd name="T10" fmla="*/ 61212043 w 2528"/>
                <a:gd name="T11" fmla="*/ 14022543 h 2856"/>
                <a:gd name="T12" fmla="*/ 59761837 w 2528"/>
                <a:gd name="T13" fmla="*/ 3486492 h 2856"/>
                <a:gd name="T14" fmla="*/ 49737836 w 2528"/>
                <a:gd name="T15" fmla="*/ 2774039 h 2856"/>
                <a:gd name="T16" fmla="*/ 32386879 w 2528"/>
                <a:gd name="T17" fmla="*/ 19875958 h 2856"/>
                <a:gd name="T18" fmla="*/ 15290330 w 2528"/>
                <a:gd name="T19" fmla="*/ 2774039 h 2856"/>
                <a:gd name="T20" fmla="*/ 4808394 w 2528"/>
                <a:gd name="T21" fmla="*/ 3257569 h 2856"/>
                <a:gd name="T22" fmla="*/ 3332827 w 2528"/>
                <a:gd name="T23" fmla="*/ 14251626 h 2856"/>
                <a:gd name="T24" fmla="*/ 23863966 w 2528"/>
                <a:gd name="T25" fmla="*/ 35018230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0" name="Freeform 19"/>
            <p:cNvSpPr/>
            <p:nvPr/>
          </p:nvSpPr>
          <p:spPr bwMode="auto">
            <a:xfrm>
              <a:off x="5762625" y="4121150"/>
              <a:ext cx="403225" cy="455613"/>
            </a:xfrm>
            <a:custGeom>
              <a:avLst/>
              <a:gdLst>
                <a:gd name="T0" fmla="*/ 23863966 w 2528"/>
                <a:gd name="T1" fmla="*/ 35018230 h 2856"/>
                <a:gd name="T2" fmla="*/ 23863966 w 2528"/>
                <a:gd name="T3" fmla="*/ 65557382 h 2856"/>
                <a:gd name="T4" fmla="*/ 31903424 w 2528"/>
                <a:gd name="T5" fmla="*/ 72632306 h 2856"/>
                <a:gd name="T6" fmla="*/ 41189561 w 2528"/>
                <a:gd name="T7" fmla="*/ 65302935 h 2856"/>
                <a:gd name="T8" fmla="*/ 41189561 w 2528"/>
                <a:gd name="T9" fmla="*/ 34763782 h 2856"/>
                <a:gd name="T10" fmla="*/ 61212043 w 2528"/>
                <a:gd name="T11" fmla="*/ 14022543 h 2856"/>
                <a:gd name="T12" fmla="*/ 59761837 w 2528"/>
                <a:gd name="T13" fmla="*/ 3486492 h 2856"/>
                <a:gd name="T14" fmla="*/ 49737836 w 2528"/>
                <a:gd name="T15" fmla="*/ 2774039 h 2856"/>
                <a:gd name="T16" fmla="*/ 32386879 w 2528"/>
                <a:gd name="T17" fmla="*/ 19875958 h 2856"/>
                <a:gd name="T18" fmla="*/ 15290330 w 2528"/>
                <a:gd name="T19" fmla="*/ 2774039 h 2856"/>
                <a:gd name="T20" fmla="*/ 4808394 w 2528"/>
                <a:gd name="T21" fmla="*/ 3257569 h 2856"/>
                <a:gd name="T22" fmla="*/ 3332827 w 2528"/>
                <a:gd name="T23" fmla="*/ 14251626 h 2856"/>
                <a:gd name="T24" fmla="*/ 23863966 w 2528"/>
                <a:gd name="T25" fmla="*/ 35018230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" name="Freeform 20"/>
            <p:cNvSpPr/>
            <p:nvPr/>
          </p:nvSpPr>
          <p:spPr bwMode="auto">
            <a:xfrm>
              <a:off x="6280150" y="4121150"/>
              <a:ext cx="403225" cy="455613"/>
            </a:xfrm>
            <a:custGeom>
              <a:avLst/>
              <a:gdLst>
                <a:gd name="T0" fmla="*/ 23863966 w 2528"/>
                <a:gd name="T1" fmla="*/ 35018230 h 2856"/>
                <a:gd name="T2" fmla="*/ 23863966 w 2528"/>
                <a:gd name="T3" fmla="*/ 65557382 h 2856"/>
                <a:gd name="T4" fmla="*/ 31903424 w 2528"/>
                <a:gd name="T5" fmla="*/ 72632306 h 2856"/>
                <a:gd name="T6" fmla="*/ 41189561 w 2528"/>
                <a:gd name="T7" fmla="*/ 65302935 h 2856"/>
                <a:gd name="T8" fmla="*/ 41189561 w 2528"/>
                <a:gd name="T9" fmla="*/ 34763782 h 2856"/>
                <a:gd name="T10" fmla="*/ 61212043 w 2528"/>
                <a:gd name="T11" fmla="*/ 14022543 h 2856"/>
                <a:gd name="T12" fmla="*/ 59761837 w 2528"/>
                <a:gd name="T13" fmla="*/ 3486492 h 2856"/>
                <a:gd name="T14" fmla="*/ 49737836 w 2528"/>
                <a:gd name="T15" fmla="*/ 2774039 h 2856"/>
                <a:gd name="T16" fmla="*/ 32386879 w 2528"/>
                <a:gd name="T17" fmla="*/ 19875958 h 2856"/>
                <a:gd name="T18" fmla="*/ 15290330 w 2528"/>
                <a:gd name="T19" fmla="*/ 2774039 h 2856"/>
                <a:gd name="T20" fmla="*/ 4808394 w 2528"/>
                <a:gd name="T21" fmla="*/ 3257569 h 2856"/>
                <a:gd name="T22" fmla="*/ 3332827 w 2528"/>
                <a:gd name="T23" fmla="*/ 14251626 h 2856"/>
                <a:gd name="T24" fmla="*/ 23863966 w 2528"/>
                <a:gd name="T25" fmla="*/ 35018230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2" name="Freeform 21"/>
            <p:cNvSpPr/>
            <p:nvPr/>
          </p:nvSpPr>
          <p:spPr bwMode="auto">
            <a:xfrm>
              <a:off x="6797675" y="4121150"/>
              <a:ext cx="403225" cy="455613"/>
            </a:xfrm>
            <a:custGeom>
              <a:avLst/>
              <a:gdLst>
                <a:gd name="T0" fmla="*/ 23863966 w 2528"/>
                <a:gd name="T1" fmla="*/ 35018230 h 2856"/>
                <a:gd name="T2" fmla="*/ 23863966 w 2528"/>
                <a:gd name="T3" fmla="*/ 65557382 h 2856"/>
                <a:gd name="T4" fmla="*/ 31903424 w 2528"/>
                <a:gd name="T5" fmla="*/ 72632306 h 2856"/>
                <a:gd name="T6" fmla="*/ 41189561 w 2528"/>
                <a:gd name="T7" fmla="*/ 65302935 h 2856"/>
                <a:gd name="T8" fmla="*/ 41189561 w 2528"/>
                <a:gd name="T9" fmla="*/ 34763782 h 2856"/>
                <a:gd name="T10" fmla="*/ 61212043 w 2528"/>
                <a:gd name="T11" fmla="*/ 14022543 h 2856"/>
                <a:gd name="T12" fmla="*/ 59761837 w 2528"/>
                <a:gd name="T13" fmla="*/ 3486492 h 2856"/>
                <a:gd name="T14" fmla="*/ 49737836 w 2528"/>
                <a:gd name="T15" fmla="*/ 2774039 h 2856"/>
                <a:gd name="T16" fmla="*/ 32386879 w 2528"/>
                <a:gd name="T17" fmla="*/ 19875958 h 2856"/>
                <a:gd name="T18" fmla="*/ 15290330 w 2528"/>
                <a:gd name="T19" fmla="*/ 2774039 h 2856"/>
                <a:gd name="T20" fmla="*/ 4808394 w 2528"/>
                <a:gd name="T21" fmla="*/ 3257569 h 2856"/>
                <a:gd name="T22" fmla="*/ 3332827 w 2528"/>
                <a:gd name="T23" fmla="*/ 14251626 h 2856"/>
                <a:gd name="T24" fmla="*/ 23863966 w 2528"/>
                <a:gd name="T25" fmla="*/ 35018230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3" name="Freeform 22"/>
            <p:cNvSpPr/>
            <p:nvPr/>
          </p:nvSpPr>
          <p:spPr bwMode="auto">
            <a:xfrm>
              <a:off x="7316788" y="4121150"/>
              <a:ext cx="403225" cy="455613"/>
            </a:xfrm>
            <a:custGeom>
              <a:avLst/>
              <a:gdLst>
                <a:gd name="T0" fmla="*/ 23863966 w 2528"/>
                <a:gd name="T1" fmla="*/ 35018230 h 2856"/>
                <a:gd name="T2" fmla="*/ 23863966 w 2528"/>
                <a:gd name="T3" fmla="*/ 65557382 h 2856"/>
                <a:gd name="T4" fmla="*/ 31903424 w 2528"/>
                <a:gd name="T5" fmla="*/ 72632306 h 2856"/>
                <a:gd name="T6" fmla="*/ 41189561 w 2528"/>
                <a:gd name="T7" fmla="*/ 65302935 h 2856"/>
                <a:gd name="T8" fmla="*/ 41189561 w 2528"/>
                <a:gd name="T9" fmla="*/ 34763782 h 2856"/>
                <a:gd name="T10" fmla="*/ 61212043 w 2528"/>
                <a:gd name="T11" fmla="*/ 14022543 h 2856"/>
                <a:gd name="T12" fmla="*/ 59761837 w 2528"/>
                <a:gd name="T13" fmla="*/ 3486492 h 2856"/>
                <a:gd name="T14" fmla="*/ 49737836 w 2528"/>
                <a:gd name="T15" fmla="*/ 2774039 h 2856"/>
                <a:gd name="T16" fmla="*/ 32386879 w 2528"/>
                <a:gd name="T17" fmla="*/ 19875958 h 2856"/>
                <a:gd name="T18" fmla="*/ 15290330 w 2528"/>
                <a:gd name="T19" fmla="*/ 2774039 h 2856"/>
                <a:gd name="T20" fmla="*/ 4808394 w 2528"/>
                <a:gd name="T21" fmla="*/ 3257569 h 2856"/>
                <a:gd name="T22" fmla="*/ 3332827 w 2528"/>
                <a:gd name="T23" fmla="*/ 14251626 h 2856"/>
                <a:gd name="T24" fmla="*/ 23863966 w 2528"/>
                <a:gd name="T25" fmla="*/ 35018230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4" name="Rectangle 23" descr="Diagonali larghe verso l'alto"/>
            <p:cNvSpPr>
              <a:spLocks noChangeArrowheads="1"/>
            </p:cNvSpPr>
            <p:nvPr/>
          </p:nvSpPr>
          <p:spPr bwMode="auto">
            <a:xfrm>
              <a:off x="4674085" y="4582891"/>
              <a:ext cx="3168650" cy="720725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45" name="Line 24"/>
            <p:cNvSpPr>
              <a:spLocks noChangeShapeType="1"/>
            </p:cNvSpPr>
            <p:nvPr/>
          </p:nvSpPr>
          <p:spPr bwMode="auto">
            <a:xfrm>
              <a:off x="4643438" y="4581525"/>
              <a:ext cx="31686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6" name="Pentagono regolare 45"/>
            <p:cNvSpPr/>
            <p:nvPr/>
          </p:nvSpPr>
          <p:spPr bwMode="auto">
            <a:xfrm>
              <a:off x="4641094" y="4365103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Pentagono regolare 46"/>
            <p:cNvSpPr/>
            <p:nvPr/>
          </p:nvSpPr>
          <p:spPr bwMode="auto">
            <a:xfrm>
              <a:off x="4755394" y="4372247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Pentagono regolare 47"/>
            <p:cNvSpPr/>
            <p:nvPr/>
          </p:nvSpPr>
          <p:spPr bwMode="auto">
            <a:xfrm>
              <a:off x="4969159" y="4365103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Pentagono regolare 48"/>
            <p:cNvSpPr/>
            <p:nvPr/>
          </p:nvSpPr>
          <p:spPr bwMode="auto">
            <a:xfrm>
              <a:off x="5112079" y="4365103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Pentagono regolare 49"/>
            <p:cNvSpPr/>
            <p:nvPr/>
          </p:nvSpPr>
          <p:spPr bwMode="auto">
            <a:xfrm>
              <a:off x="5238491" y="4365103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Pentagono regolare 50"/>
            <p:cNvSpPr/>
            <p:nvPr/>
          </p:nvSpPr>
          <p:spPr bwMode="auto">
            <a:xfrm>
              <a:off x="5505431" y="4372246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Pentagono regolare 51"/>
            <p:cNvSpPr/>
            <p:nvPr/>
          </p:nvSpPr>
          <p:spPr bwMode="auto">
            <a:xfrm>
              <a:off x="5634490" y="4374674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Pentagono regolare 52"/>
            <p:cNvSpPr/>
            <p:nvPr/>
          </p:nvSpPr>
          <p:spPr bwMode="auto">
            <a:xfrm>
              <a:off x="5782141" y="4372246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Pentagono regolare 53"/>
            <p:cNvSpPr/>
            <p:nvPr/>
          </p:nvSpPr>
          <p:spPr bwMode="auto">
            <a:xfrm>
              <a:off x="6013198" y="4360082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Pentagono regolare 54"/>
            <p:cNvSpPr/>
            <p:nvPr/>
          </p:nvSpPr>
          <p:spPr bwMode="auto">
            <a:xfrm>
              <a:off x="6133402" y="4360081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Pentagono regolare 55"/>
            <p:cNvSpPr/>
            <p:nvPr/>
          </p:nvSpPr>
          <p:spPr bwMode="auto">
            <a:xfrm>
              <a:off x="6274428" y="4374673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Pentagono regolare 56"/>
            <p:cNvSpPr/>
            <p:nvPr/>
          </p:nvSpPr>
          <p:spPr bwMode="auto">
            <a:xfrm>
              <a:off x="6542167" y="4372246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Pentagono regolare 57"/>
            <p:cNvSpPr/>
            <p:nvPr/>
          </p:nvSpPr>
          <p:spPr bwMode="auto">
            <a:xfrm>
              <a:off x="6681787" y="4381728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Pentagono regolare 58"/>
            <p:cNvSpPr/>
            <p:nvPr/>
          </p:nvSpPr>
          <p:spPr bwMode="auto">
            <a:xfrm>
              <a:off x="6812918" y="4372246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Pentagono regolare 59"/>
            <p:cNvSpPr/>
            <p:nvPr/>
          </p:nvSpPr>
          <p:spPr bwMode="auto">
            <a:xfrm>
              <a:off x="7041752" y="4364410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Pentagono regolare 60"/>
            <p:cNvSpPr/>
            <p:nvPr/>
          </p:nvSpPr>
          <p:spPr bwMode="auto">
            <a:xfrm>
              <a:off x="7161255" y="4364410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Pentagono regolare 61"/>
            <p:cNvSpPr/>
            <p:nvPr/>
          </p:nvSpPr>
          <p:spPr bwMode="auto">
            <a:xfrm>
              <a:off x="7284894" y="4378872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Pentagono regolare 62"/>
            <p:cNvSpPr/>
            <p:nvPr/>
          </p:nvSpPr>
          <p:spPr bwMode="auto">
            <a:xfrm>
              <a:off x="7579433" y="4374672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" name="Pentagono regolare 63"/>
            <p:cNvSpPr/>
            <p:nvPr/>
          </p:nvSpPr>
          <p:spPr bwMode="auto">
            <a:xfrm>
              <a:off x="7705096" y="4365017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7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1114425" y="1916113"/>
            <a:ext cx="2952750" cy="5048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Aggiunta del campione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1114425" y="2492375"/>
            <a:ext cx="2952750" cy="5048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Aggiunta del tracciante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1114425" y="3068638"/>
            <a:ext cx="2952750" cy="5048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Incubazione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1114425" y="3644900"/>
            <a:ext cx="2952750" cy="5048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Lavaggio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1114425" y="4221163"/>
            <a:ext cx="2952750" cy="5048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Aggiunta del substrato</a:t>
            </a: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1114425" y="4797425"/>
            <a:ext cx="2952750" cy="5048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Misura del segnale</a:t>
            </a: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4656138" y="1916113"/>
            <a:ext cx="3168650" cy="2665412"/>
          </a:xfrm>
          <a:prstGeom prst="rect">
            <a:avLst/>
          </a:prstGeom>
          <a:gradFill rotWithShape="1">
            <a:gsLst>
              <a:gs pos="0">
                <a:srgbClr val="EEFFCB"/>
              </a:gs>
              <a:gs pos="100000">
                <a:srgbClr val="CCFF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41993" name="Oval 9"/>
          <p:cNvSpPr>
            <a:spLocks noChangeArrowheads="1"/>
          </p:cNvSpPr>
          <p:nvPr/>
        </p:nvSpPr>
        <p:spPr bwMode="auto">
          <a:xfrm rot="10524505">
            <a:off x="5521325" y="3978275"/>
            <a:ext cx="144463" cy="144463"/>
          </a:xfrm>
          <a:prstGeom prst="ellipse">
            <a:avLst/>
          </a:prstGeom>
          <a:gradFill rotWithShape="1">
            <a:gsLst>
              <a:gs pos="0">
                <a:srgbClr val="FFBAA9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41994" name="Freeform 10"/>
          <p:cNvSpPr/>
          <p:nvPr/>
        </p:nvSpPr>
        <p:spPr bwMode="auto">
          <a:xfrm>
            <a:off x="4727575" y="4121150"/>
            <a:ext cx="403225" cy="455613"/>
          </a:xfrm>
          <a:custGeom>
            <a:avLst/>
            <a:gdLst>
              <a:gd name="T0" fmla="*/ 23863966 w 2528"/>
              <a:gd name="T1" fmla="*/ 35018230 h 2856"/>
              <a:gd name="T2" fmla="*/ 23863966 w 2528"/>
              <a:gd name="T3" fmla="*/ 65557382 h 2856"/>
              <a:gd name="T4" fmla="*/ 31903424 w 2528"/>
              <a:gd name="T5" fmla="*/ 72632306 h 2856"/>
              <a:gd name="T6" fmla="*/ 41189561 w 2528"/>
              <a:gd name="T7" fmla="*/ 65302935 h 2856"/>
              <a:gd name="T8" fmla="*/ 41189561 w 2528"/>
              <a:gd name="T9" fmla="*/ 34763782 h 2856"/>
              <a:gd name="T10" fmla="*/ 61212043 w 2528"/>
              <a:gd name="T11" fmla="*/ 14022543 h 2856"/>
              <a:gd name="T12" fmla="*/ 59761837 w 2528"/>
              <a:gd name="T13" fmla="*/ 3486492 h 2856"/>
              <a:gd name="T14" fmla="*/ 49737836 w 2528"/>
              <a:gd name="T15" fmla="*/ 2774039 h 2856"/>
              <a:gd name="T16" fmla="*/ 32386879 w 2528"/>
              <a:gd name="T17" fmla="*/ 19875958 h 2856"/>
              <a:gd name="T18" fmla="*/ 15290330 w 2528"/>
              <a:gd name="T19" fmla="*/ 2774039 h 2856"/>
              <a:gd name="T20" fmla="*/ 4808394 w 2528"/>
              <a:gd name="T21" fmla="*/ 3257569 h 2856"/>
              <a:gd name="T22" fmla="*/ 3332827 w 2528"/>
              <a:gd name="T23" fmla="*/ 14251626 h 2856"/>
              <a:gd name="T24" fmla="*/ 23863966 w 2528"/>
              <a:gd name="T25" fmla="*/ 35018230 h 28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528" h="2856">
                <a:moveTo>
                  <a:pt x="938" y="1376"/>
                </a:moveTo>
                <a:lnTo>
                  <a:pt x="938" y="2576"/>
                </a:lnTo>
                <a:cubicBezTo>
                  <a:pt x="991" y="2822"/>
                  <a:pt x="1141" y="2856"/>
                  <a:pt x="1254" y="2854"/>
                </a:cubicBezTo>
                <a:cubicBezTo>
                  <a:pt x="1372" y="2854"/>
                  <a:pt x="1560" y="2803"/>
                  <a:pt x="1619" y="2566"/>
                </a:cubicBezTo>
                <a:lnTo>
                  <a:pt x="1619" y="1366"/>
                </a:lnTo>
                <a:lnTo>
                  <a:pt x="2406" y="551"/>
                </a:lnTo>
                <a:cubicBezTo>
                  <a:pt x="2528" y="346"/>
                  <a:pt x="2424" y="211"/>
                  <a:pt x="2349" y="137"/>
                </a:cubicBezTo>
                <a:cubicBezTo>
                  <a:pt x="2274" y="63"/>
                  <a:pt x="2105" y="34"/>
                  <a:pt x="1955" y="109"/>
                </a:cubicBezTo>
                <a:lnTo>
                  <a:pt x="1273" y="781"/>
                </a:lnTo>
                <a:lnTo>
                  <a:pt x="601" y="109"/>
                </a:lnTo>
                <a:cubicBezTo>
                  <a:pt x="420" y="0"/>
                  <a:pt x="267" y="53"/>
                  <a:pt x="189" y="128"/>
                </a:cubicBezTo>
                <a:cubicBezTo>
                  <a:pt x="111" y="203"/>
                  <a:pt x="0" y="349"/>
                  <a:pt x="131" y="560"/>
                </a:cubicBezTo>
                <a:lnTo>
                  <a:pt x="938" y="137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9933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995" name="Freeform 11"/>
          <p:cNvSpPr/>
          <p:nvPr/>
        </p:nvSpPr>
        <p:spPr bwMode="auto">
          <a:xfrm>
            <a:off x="5245100" y="4121150"/>
            <a:ext cx="403225" cy="455613"/>
          </a:xfrm>
          <a:custGeom>
            <a:avLst/>
            <a:gdLst>
              <a:gd name="T0" fmla="*/ 23863966 w 2528"/>
              <a:gd name="T1" fmla="*/ 35018230 h 2856"/>
              <a:gd name="T2" fmla="*/ 23863966 w 2528"/>
              <a:gd name="T3" fmla="*/ 65557382 h 2856"/>
              <a:gd name="T4" fmla="*/ 31903424 w 2528"/>
              <a:gd name="T5" fmla="*/ 72632306 h 2856"/>
              <a:gd name="T6" fmla="*/ 41189561 w 2528"/>
              <a:gd name="T7" fmla="*/ 65302935 h 2856"/>
              <a:gd name="T8" fmla="*/ 41189561 w 2528"/>
              <a:gd name="T9" fmla="*/ 34763782 h 2856"/>
              <a:gd name="T10" fmla="*/ 61212043 w 2528"/>
              <a:gd name="T11" fmla="*/ 14022543 h 2856"/>
              <a:gd name="T12" fmla="*/ 59761837 w 2528"/>
              <a:gd name="T13" fmla="*/ 3486492 h 2856"/>
              <a:gd name="T14" fmla="*/ 49737836 w 2528"/>
              <a:gd name="T15" fmla="*/ 2774039 h 2856"/>
              <a:gd name="T16" fmla="*/ 32386879 w 2528"/>
              <a:gd name="T17" fmla="*/ 19875958 h 2856"/>
              <a:gd name="T18" fmla="*/ 15290330 w 2528"/>
              <a:gd name="T19" fmla="*/ 2774039 h 2856"/>
              <a:gd name="T20" fmla="*/ 4808394 w 2528"/>
              <a:gd name="T21" fmla="*/ 3257569 h 2856"/>
              <a:gd name="T22" fmla="*/ 3332827 w 2528"/>
              <a:gd name="T23" fmla="*/ 14251626 h 2856"/>
              <a:gd name="T24" fmla="*/ 23863966 w 2528"/>
              <a:gd name="T25" fmla="*/ 35018230 h 28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528" h="2856">
                <a:moveTo>
                  <a:pt x="938" y="1376"/>
                </a:moveTo>
                <a:lnTo>
                  <a:pt x="938" y="2576"/>
                </a:lnTo>
                <a:cubicBezTo>
                  <a:pt x="991" y="2822"/>
                  <a:pt x="1141" y="2856"/>
                  <a:pt x="1254" y="2854"/>
                </a:cubicBezTo>
                <a:cubicBezTo>
                  <a:pt x="1372" y="2854"/>
                  <a:pt x="1560" y="2803"/>
                  <a:pt x="1619" y="2566"/>
                </a:cubicBezTo>
                <a:lnTo>
                  <a:pt x="1619" y="1366"/>
                </a:lnTo>
                <a:lnTo>
                  <a:pt x="2406" y="551"/>
                </a:lnTo>
                <a:cubicBezTo>
                  <a:pt x="2528" y="346"/>
                  <a:pt x="2424" y="211"/>
                  <a:pt x="2349" y="137"/>
                </a:cubicBezTo>
                <a:cubicBezTo>
                  <a:pt x="2274" y="63"/>
                  <a:pt x="2105" y="34"/>
                  <a:pt x="1955" y="109"/>
                </a:cubicBezTo>
                <a:lnTo>
                  <a:pt x="1273" y="781"/>
                </a:lnTo>
                <a:lnTo>
                  <a:pt x="601" y="109"/>
                </a:lnTo>
                <a:cubicBezTo>
                  <a:pt x="420" y="0"/>
                  <a:pt x="267" y="53"/>
                  <a:pt x="189" y="128"/>
                </a:cubicBezTo>
                <a:cubicBezTo>
                  <a:pt x="111" y="203"/>
                  <a:pt x="0" y="349"/>
                  <a:pt x="131" y="560"/>
                </a:cubicBezTo>
                <a:lnTo>
                  <a:pt x="938" y="137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9933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996" name="Freeform 12"/>
          <p:cNvSpPr/>
          <p:nvPr/>
        </p:nvSpPr>
        <p:spPr bwMode="auto">
          <a:xfrm>
            <a:off x="5762625" y="4121150"/>
            <a:ext cx="403225" cy="455613"/>
          </a:xfrm>
          <a:custGeom>
            <a:avLst/>
            <a:gdLst>
              <a:gd name="T0" fmla="*/ 23863966 w 2528"/>
              <a:gd name="T1" fmla="*/ 35018230 h 2856"/>
              <a:gd name="T2" fmla="*/ 23863966 w 2528"/>
              <a:gd name="T3" fmla="*/ 65557382 h 2856"/>
              <a:gd name="T4" fmla="*/ 31903424 w 2528"/>
              <a:gd name="T5" fmla="*/ 72632306 h 2856"/>
              <a:gd name="T6" fmla="*/ 41189561 w 2528"/>
              <a:gd name="T7" fmla="*/ 65302935 h 2856"/>
              <a:gd name="T8" fmla="*/ 41189561 w 2528"/>
              <a:gd name="T9" fmla="*/ 34763782 h 2856"/>
              <a:gd name="T10" fmla="*/ 61212043 w 2528"/>
              <a:gd name="T11" fmla="*/ 14022543 h 2856"/>
              <a:gd name="T12" fmla="*/ 59761837 w 2528"/>
              <a:gd name="T13" fmla="*/ 3486492 h 2856"/>
              <a:gd name="T14" fmla="*/ 49737836 w 2528"/>
              <a:gd name="T15" fmla="*/ 2774039 h 2856"/>
              <a:gd name="T16" fmla="*/ 32386879 w 2528"/>
              <a:gd name="T17" fmla="*/ 19875958 h 2856"/>
              <a:gd name="T18" fmla="*/ 15290330 w 2528"/>
              <a:gd name="T19" fmla="*/ 2774039 h 2856"/>
              <a:gd name="T20" fmla="*/ 4808394 w 2528"/>
              <a:gd name="T21" fmla="*/ 3257569 h 2856"/>
              <a:gd name="T22" fmla="*/ 3332827 w 2528"/>
              <a:gd name="T23" fmla="*/ 14251626 h 2856"/>
              <a:gd name="T24" fmla="*/ 23863966 w 2528"/>
              <a:gd name="T25" fmla="*/ 35018230 h 28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528" h="2856">
                <a:moveTo>
                  <a:pt x="938" y="1376"/>
                </a:moveTo>
                <a:lnTo>
                  <a:pt x="938" y="2576"/>
                </a:lnTo>
                <a:cubicBezTo>
                  <a:pt x="991" y="2822"/>
                  <a:pt x="1141" y="2856"/>
                  <a:pt x="1254" y="2854"/>
                </a:cubicBezTo>
                <a:cubicBezTo>
                  <a:pt x="1372" y="2854"/>
                  <a:pt x="1560" y="2803"/>
                  <a:pt x="1619" y="2566"/>
                </a:cubicBezTo>
                <a:lnTo>
                  <a:pt x="1619" y="1366"/>
                </a:lnTo>
                <a:lnTo>
                  <a:pt x="2406" y="551"/>
                </a:lnTo>
                <a:cubicBezTo>
                  <a:pt x="2528" y="346"/>
                  <a:pt x="2424" y="211"/>
                  <a:pt x="2349" y="137"/>
                </a:cubicBezTo>
                <a:cubicBezTo>
                  <a:pt x="2274" y="63"/>
                  <a:pt x="2105" y="34"/>
                  <a:pt x="1955" y="109"/>
                </a:cubicBezTo>
                <a:lnTo>
                  <a:pt x="1273" y="781"/>
                </a:lnTo>
                <a:lnTo>
                  <a:pt x="601" y="109"/>
                </a:lnTo>
                <a:cubicBezTo>
                  <a:pt x="420" y="0"/>
                  <a:pt x="267" y="53"/>
                  <a:pt x="189" y="128"/>
                </a:cubicBezTo>
                <a:cubicBezTo>
                  <a:pt x="111" y="203"/>
                  <a:pt x="0" y="349"/>
                  <a:pt x="131" y="560"/>
                </a:cubicBezTo>
                <a:lnTo>
                  <a:pt x="938" y="137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9933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997" name="Freeform 13"/>
          <p:cNvSpPr/>
          <p:nvPr/>
        </p:nvSpPr>
        <p:spPr bwMode="auto">
          <a:xfrm>
            <a:off x="6280150" y="4121150"/>
            <a:ext cx="403225" cy="455613"/>
          </a:xfrm>
          <a:custGeom>
            <a:avLst/>
            <a:gdLst>
              <a:gd name="T0" fmla="*/ 23863966 w 2528"/>
              <a:gd name="T1" fmla="*/ 35018230 h 2856"/>
              <a:gd name="T2" fmla="*/ 23863966 w 2528"/>
              <a:gd name="T3" fmla="*/ 65557382 h 2856"/>
              <a:gd name="T4" fmla="*/ 31903424 w 2528"/>
              <a:gd name="T5" fmla="*/ 72632306 h 2856"/>
              <a:gd name="T6" fmla="*/ 41189561 w 2528"/>
              <a:gd name="T7" fmla="*/ 65302935 h 2856"/>
              <a:gd name="T8" fmla="*/ 41189561 w 2528"/>
              <a:gd name="T9" fmla="*/ 34763782 h 2856"/>
              <a:gd name="T10" fmla="*/ 61212043 w 2528"/>
              <a:gd name="T11" fmla="*/ 14022543 h 2856"/>
              <a:gd name="T12" fmla="*/ 59761837 w 2528"/>
              <a:gd name="T13" fmla="*/ 3486492 h 2856"/>
              <a:gd name="T14" fmla="*/ 49737836 w 2528"/>
              <a:gd name="T15" fmla="*/ 2774039 h 2856"/>
              <a:gd name="T16" fmla="*/ 32386879 w 2528"/>
              <a:gd name="T17" fmla="*/ 19875958 h 2856"/>
              <a:gd name="T18" fmla="*/ 15290330 w 2528"/>
              <a:gd name="T19" fmla="*/ 2774039 h 2856"/>
              <a:gd name="T20" fmla="*/ 4808394 w 2528"/>
              <a:gd name="T21" fmla="*/ 3257569 h 2856"/>
              <a:gd name="T22" fmla="*/ 3332827 w 2528"/>
              <a:gd name="T23" fmla="*/ 14251626 h 2856"/>
              <a:gd name="T24" fmla="*/ 23863966 w 2528"/>
              <a:gd name="T25" fmla="*/ 35018230 h 28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528" h="2856">
                <a:moveTo>
                  <a:pt x="938" y="1376"/>
                </a:moveTo>
                <a:lnTo>
                  <a:pt x="938" y="2576"/>
                </a:lnTo>
                <a:cubicBezTo>
                  <a:pt x="991" y="2822"/>
                  <a:pt x="1141" y="2856"/>
                  <a:pt x="1254" y="2854"/>
                </a:cubicBezTo>
                <a:cubicBezTo>
                  <a:pt x="1372" y="2854"/>
                  <a:pt x="1560" y="2803"/>
                  <a:pt x="1619" y="2566"/>
                </a:cubicBezTo>
                <a:lnTo>
                  <a:pt x="1619" y="1366"/>
                </a:lnTo>
                <a:lnTo>
                  <a:pt x="2406" y="551"/>
                </a:lnTo>
                <a:cubicBezTo>
                  <a:pt x="2528" y="346"/>
                  <a:pt x="2424" y="211"/>
                  <a:pt x="2349" y="137"/>
                </a:cubicBezTo>
                <a:cubicBezTo>
                  <a:pt x="2274" y="63"/>
                  <a:pt x="2105" y="34"/>
                  <a:pt x="1955" y="109"/>
                </a:cubicBezTo>
                <a:lnTo>
                  <a:pt x="1273" y="781"/>
                </a:lnTo>
                <a:lnTo>
                  <a:pt x="601" y="109"/>
                </a:lnTo>
                <a:cubicBezTo>
                  <a:pt x="420" y="0"/>
                  <a:pt x="267" y="53"/>
                  <a:pt x="189" y="128"/>
                </a:cubicBezTo>
                <a:cubicBezTo>
                  <a:pt x="111" y="203"/>
                  <a:pt x="0" y="349"/>
                  <a:pt x="131" y="560"/>
                </a:cubicBezTo>
                <a:lnTo>
                  <a:pt x="938" y="137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9933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998" name="Freeform 14"/>
          <p:cNvSpPr/>
          <p:nvPr/>
        </p:nvSpPr>
        <p:spPr bwMode="auto">
          <a:xfrm>
            <a:off x="6797675" y="4121150"/>
            <a:ext cx="403225" cy="455613"/>
          </a:xfrm>
          <a:custGeom>
            <a:avLst/>
            <a:gdLst>
              <a:gd name="T0" fmla="*/ 23863966 w 2528"/>
              <a:gd name="T1" fmla="*/ 35018230 h 2856"/>
              <a:gd name="T2" fmla="*/ 23863966 w 2528"/>
              <a:gd name="T3" fmla="*/ 65557382 h 2856"/>
              <a:gd name="T4" fmla="*/ 31903424 w 2528"/>
              <a:gd name="T5" fmla="*/ 72632306 h 2856"/>
              <a:gd name="T6" fmla="*/ 41189561 w 2528"/>
              <a:gd name="T7" fmla="*/ 65302935 h 2856"/>
              <a:gd name="T8" fmla="*/ 41189561 w 2528"/>
              <a:gd name="T9" fmla="*/ 34763782 h 2856"/>
              <a:gd name="T10" fmla="*/ 61212043 w 2528"/>
              <a:gd name="T11" fmla="*/ 14022543 h 2856"/>
              <a:gd name="T12" fmla="*/ 59761837 w 2528"/>
              <a:gd name="T13" fmla="*/ 3486492 h 2856"/>
              <a:gd name="T14" fmla="*/ 49737836 w 2528"/>
              <a:gd name="T15" fmla="*/ 2774039 h 2856"/>
              <a:gd name="T16" fmla="*/ 32386879 w 2528"/>
              <a:gd name="T17" fmla="*/ 19875958 h 2856"/>
              <a:gd name="T18" fmla="*/ 15290330 w 2528"/>
              <a:gd name="T19" fmla="*/ 2774039 h 2856"/>
              <a:gd name="T20" fmla="*/ 4808394 w 2528"/>
              <a:gd name="T21" fmla="*/ 3257569 h 2856"/>
              <a:gd name="T22" fmla="*/ 3332827 w 2528"/>
              <a:gd name="T23" fmla="*/ 14251626 h 2856"/>
              <a:gd name="T24" fmla="*/ 23863966 w 2528"/>
              <a:gd name="T25" fmla="*/ 35018230 h 28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528" h="2856">
                <a:moveTo>
                  <a:pt x="938" y="1376"/>
                </a:moveTo>
                <a:lnTo>
                  <a:pt x="938" y="2576"/>
                </a:lnTo>
                <a:cubicBezTo>
                  <a:pt x="991" y="2822"/>
                  <a:pt x="1141" y="2856"/>
                  <a:pt x="1254" y="2854"/>
                </a:cubicBezTo>
                <a:cubicBezTo>
                  <a:pt x="1372" y="2854"/>
                  <a:pt x="1560" y="2803"/>
                  <a:pt x="1619" y="2566"/>
                </a:cubicBezTo>
                <a:lnTo>
                  <a:pt x="1619" y="1366"/>
                </a:lnTo>
                <a:lnTo>
                  <a:pt x="2406" y="551"/>
                </a:lnTo>
                <a:cubicBezTo>
                  <a:pt x="2528" y="346"/>
                  <a:pt x="2424" y="211"/>
                  <a:pt x="2349" y="137"/>
                </a:cubicBezTo>
                <a:cubicBezTo>
                  <a:pt x="2274" y="63"/>
                  <a:pt x="2105" y="34"/>
                  <a:pt x="1955" y="109"/>
                </a:cubicBezTo>
                <a:lnTo>
                  <a:pt x="1273" y="781"/>
                </a:lnTo>
                <a:lnTo>
                  <a:pt x="601" y="109"/>
                </a:lnTo>
                <a:cubicBezTo>
                  <a:pt x="420" y="0"/>
                  <a:pt x="267" y="53"/>
                  <a:pt x="189" y="128"/>
                </a:cubicBezTo>
                <a:cubicBezTo>
                  <a:pt x="111" y="203"/>
                  <a:pt x="0" y="349"/>
                  <a:pt x="131" y="560"/>
                </a:cubicBezTo>
                <a:lnTo>
                  <a:pt x="938" y="137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9933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999" name="Freeform 15"/>
          <p:cNvSpPr/>
          <p:nvPr/>
        </p:nvSpPr>
        <p:spPr bwMode="auto">
          <a:xfrm>
            <a:off x="7316788" y="4121150"/>
            <a:ext cx="403225" cy="455613"/>
          </a:xfrm>
          <a:custGeom>
            <a:avLst/>
            <a:gdLst>
              <a:gd name="T0" fmla="*/ 23863966 w 2528"/>
              <a:gd name="T1" fmla="*/ 35018230 h 2856"/>
              <a:gd name="T2" fmla="*/ 23863966 w 2528"/>
              <a:gd name="T3" fmla="*/ 65557382 h 2856"/>
              <a:gd name="T4" fmla="*/ 31903424 w 2528"/>
              <a:gd name="T5" fmla="*/ 72632306 h 2856"/>
              <a:gd name="T6" fmla="*/ 41189561 w 2528"/>
              <a:gd name="T7" fmla="*/ 65302935 h 2856"/>
              <a:gd name="T8" fmla="*/ 41189561 w 2528"/>
              <a:gd name="T9" fmla="*/ 34763782 h 2856"/>
              <a:gd name="T10" fmla="*/ 61212043 w 2528"/>
              <a:gd name="T11" fmla="*/ 14022543 h 2856"/>
              <a:gd name="T12" fmla="*/ 59761837 w 2528"/>
              <a:gd name="T13" fmla="*/ 3486492 h 2856"/>
              <a:gd name="T14" fmla="*/ 49737836 w 2528"/>
              <a:gd name="T15" fmla="*/ 2774039 h 2856"/>
              <a:gd name="T16" fmla="*/ 32386879 w 2528"/>
              <a:gd name="T17" fmla="*/ 19875958 h 2856"/>
              <a:gd name="T18" fmla="*/ 15290330 w 2528"/>
              <a:gd name="T19" fmla="*/ 2774039 h 2856"/>
              <a:gd name="T20" fmla="*/ 4808394 w 2528"/>
              <a:gd name="T21" fmla="*/ 3257569 h 2856"/>
              <a:gd name="T22" fmla="*/ 3332827 w 2528"/>
              <a:gd name="T23" fmla="*/ 14251626 h 2856"/>
              <a:gd name="T24" fmla="*/ 23863966 w 2528"/>
              <a:gd name="T25" fmla="*/ 35018230 h 28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528" h="2856">
                <a:moveTo>
                  <a:pt x="938" y="1376"/>
                </a:moveTo>
                <a:lnTo>
                  <a:pt x="938" y="2576"/>
                </a:lnTo>
                <a:cubicBezTo>
                  <a:pt x="991" y="2822"/>
                  <a:pt x="1141" y="2856"/>
                  <a:pt x="1254" y="2854"/>
                </a:cubicBezTo>
                <a:cubicBezTo>
                  <a:pt x="1372" y="2854"/>
                  <a:pt x="1560" y="2803"/>
                  <a:pt x="1619" y="2566"/>
                </a:cubicBezTo>
                <a:lnTo>
                  <a:pt x="1619" y="1366"/>
                </a:lnTo>
                <a:lnTo>
                  <a:pt x="2406" y="551"/>
                </a:lnTo>
                <a:cubicBezTo>
                  <a:pt x="2528" y="346"/>
                  <a:pt x="2424" y="211"/>
                  <a:pt x="2349" y="137"/>
                </a:cubicBezTo>
                <a:cubicBezTo>
                  <a:pt x="2274" y="63"/>
                  <a:pt x="2105" y="34"/>
                  <a:pt x="1955" y="109"/>
                </a:cubicBezTo>
                <a:lnTo>
                  <a:pt x="1273" y="781"/>
                </a:lnTo>
                <a:lnTo>
                  <a:pt x="601" y="109"/>
                </a:lnTo>
                <a:cubicBezTo>
                  <a:pt x="420" y="0"/>
                  <a:pt x="267" y="53"/>
                  <a:pt x="189" y="128"/>
                </a:cubicBezTo>
                <a:cubicBezTo>
                  <a:pt x="111" y="203"/>
                  <a:pt x="0" y="349"/>
                  <a:pt x="131" y="560"/>
                </a:cubicBezTo>
                <a:lnTo>
                  <a:pt x="938" y="137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9933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2000" name="Oval 16"/>
          <p:cNvSpPr>
            <a:spLocks noChangeArrowheads="1"/>
          </p:cNvSpPr>
          <p:nvPr/>
        </p:nvSpPr>
        <p:spPr bwMode="auto">
          <a:xfrm>
            <a:off x="6024563" y="3979863"/>
            <a:ext cx="144462" cy="144462"/>
          </a:xfrm>
          <a:prstGeom prst="ellipse">
            <a:avLst/>
          </a:prstGeom>
          <a:gradFill rotWithShape="1">
            <a:gsLst>
              <a:gs pos="0">
                <a:srgbClr val="FFBAA9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42001" name="Oval 17"/>
          <p:cNvSpPr>
            <a:spLocks noChangeArrowheads="1"/>
          </p:cNvSpPr>
          <p:nvPr/>
        </p:nvSpPr>
        <p:spPr bwMode="auto">
          <a:xfrm>
            <a:off x="7588250" y="3979863"/>
            <a:ext cx="144463" cy="144462"/>
          </a:xfrm>
          <a:prstGeom prst="ellipse">
            <a:avLst/>
          </a:prstGeom>
          <a:gradFill rotWithShape="1">
            <a:gsLst>
              <a:gs pos="0">
                <a:srgbClr val="FFBAA9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42002" name="Oval 18"/>
          <p:cNvSpPr>
            <a:spLocks noChangeArrowheads="1"/>
          </p:cNvSpPr>
          <p:nvPr/>
        </p:nvSpPr>
        <p:spPr bwMode="auto">
          <a:xfrm>
            <a:off x="6537325" y="3979863"/>
            <a:ext cx="144463" cy="144462"/>
          </a:xfrm>
          <a:prstGeom prst="ellipse">
            <a:avLst/>
          </a:prstGeom>
          <a:gradFill rotWithShape="1">
            <a:gsLst>
              <a:gs pos="0">
                <a:srgbClr val="FFBAA9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42003" name="Oval 19"/>
          <p:cNvSpPr>
            <a:spLocks noChangeArrowheads="1"/>
          </p:cNvSpPr>
          <p:nvPr/>
        </p:nvSpPr>
        <p:spPr bwMode="auto">
          <a:xfrm>
            <a:off x="4994275" y="3987800"/>
            <a:ext cx="144463" cy="144463"/>
          </a:xfrm>
          <a:prstGeom prst="ellipse">
            <a:avLst/>
          </a:prstGeom>
          <a:gradFill rotWithShape="1">
            <a:gsLst>
              <a:gs pos="0">
                <a:srgbClr val="FFBAA9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42004" name="Oval 20"/>
          <p:cNvSpPr>
            <a:spLocks noChangeArrowheads="1"/>
          </p:cNvSpPr>
          <p:nvPr/>
        </p:nvSpPr>
        <p:spPr bwMode="auto">
          <a:xfrm rot="10524505">
            <a:off x="5521325" y="3978275"/>
            <a:ext cx="144463" cy="144463"/>
          </a:xfrm>
          <a:prstGeom prst="ellipse">
            <a:avLst/>
          </a:prstGeom>
          <a:gradFill rotWithShape="1">
            <a:gsLst>
              <a:gs pos="0">
                <a:srgbClr val="FFBAA9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168981" name="AutoShape 21"/>
          <p:cNvSpPr>
            <a:spLocks noChangeArrowheads="1"/>
          </p:cNvSpPr>
          <p:nvPr/>
        </p:nvSpPr>
        <p:spPr bwMode="auto">
          <a:xfrm>
            <a:off x="4932363" y="2205038"/>
            <a:ext cx="215900" cy="187325"/>
          </a:xfrm>
          <a:prstGeom prst="hexagon">
            <a:avLst>
              <a:gd name="adj" fmla="val 28814"/>
              <a:gd name="vf" fmla="val 115470"/>
            </a:avLst>
          </a:prstGeom>
          <a:gradFill rotWithShape="1">
            <a:gsLst>
              <a:gs pos="0">
                <a:schemeClr val="accent2">
                  <a:gamma/>
                  <a:tint val="33725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168982" name="AutoShape 22"/>
          <p:cNvSpPr>
            <a:spLocks noChangeArrowheads="1"/>
          </p:cNvSpPr>
          <p:nvPr/>
        </p:nvSpPr>
        <p:spPr bwMode="auto">
          <a:xfrm>
            <a:off x="5867400" y="2492375"/>
            <a:ext cx="215900" cy="187325"/>
          </a:xfrm>
          <a:prstGeom prst="hexagon">
            <a:avLst>
              <a:gd name="adj" fmla="val 28814"/>
              <a:gd name="vf" fmla="val 115470"/>
            </a:avLst>
          </a:prstGeom>
          <a:gradFill rotWithShape="1">
            <a:gsLst>
              <a:gs pos="0">
                <a:schemeClr val="accent2">
                  <a:gamma/>
                  <a:tint val="33725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168983" name="AutoShape 23"/>
          <p:cNvSpPr>
            <a:spLocks noChangeArrowheads="1"/>
          </p:cNvSpPr>
          <p:nvPr/>
        </p:nvSpPr>
        <p:spPr bwMode="auto">
          <a:xfrm>
            <a:off x="6732588" y="2205038"/>
            <a:ext cx="215900" cy="187325"/>
          </a:xfrm>
          <a:prstGeom prst="hexagon">
            <a:avLst>
              <a:gd name="adj" fmla="val 28814"/>
              <a:gd name="vf" fmla="val 115470"/>
            </a:avLst>
          </a:prstGeom>
          <a:gradFill rotWithShape="1">
            <a:gsLst>
              <a:gs pos="0">
                <a:schemeClr val="accent2">
                  <a:gamma/>
                  <a:tint val="33725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168984" name="AutoShape 24"/>
          <p:cNvSpPr>
            <a:spLocks noChangeArrowheads="1"/>
          </p:cNvSpPr>
          <p:nvPr/>
        </p:nvSpPr>
        <p:spPr bwMode="auto">
          <a:xfrm>
            <a:off x="7308850" y="2781300"/>
            <a:ext cx="215900" cy="187325"/>
          </a:xfrm>
          <a:prstGeom prst="hexagon">
            <a:avLst>
              <a:gd name="adj" fmla="val 28814"/>
              <a:gd name="vf" fmla="val 115470"/>
            </a:avLst>
          </a:prstGeom>
          <a:gradFill rotWithShape="1">
            <a:gsLst>
              <a:gs pos="0">
                <a:schemeClr val="accent2">
                  <a:gamma/>
                  <a:tint val="33725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168985" name="AutoShape 25"/>
          <p:cNvSpPr>
            <a:spLocks noChangeArrowheads="1"/>
          </p:cNvSpPr>
          <p:nvPr/>
        </p:nvSpPr>
        <p:spPr bwMode="auto">
          <a:xfrm>
            <a:off x="5219700" y="2852738"/>
            <a:ext cx="215900" cy="187325"/>
          </a:xfrm>
          <a:prstGeom prst="hexagon">
            <a:avLst>
              <a:gd name="adj" fmla="val 28814"/>
              <a:gd name="vf" fmla="val 115470"/>
            </a:avLst>
          </a:prstGeom>
          <a:gradFill rotWithShape="1">
            <a:gsLst>
              <a:gs pos="0">
                <a:schemeClr val="accent2">
                  <a:gamma/>
                  <a:tint val="33725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168986" name="AutoShape 26"/>
          <p:cNvSpPr>
            <a:spLocks noChangeArrowheads="1"/>
          </p:cNvSpPr>
          <p:nvPr/>
        </p:nvSpPr>
        <p:spPr bwMode="auto">
          <a:xfrm>
            <a:off x="5219700" y="3429000"/>
            <a:ext cx="215900" cy="187325"/>
          </a:xfrm>
          <a:prstGeom prst="hexagon">
            <a:avLst>
              <a:gd name="adj" fmla="val 28814"/>
              <a:gd name="vf" fmla="val 115470"/>
            </a:avLst>
          </a:prstGeom>
          <a:gradFill rotWithShape="1">
            <a:gsLst>
              <a:gs pos="0">
                <a:schemeClr val="accent2">
                  <a:gamma/>
                  <a:tint val="33725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168987" name="AutoShape 27"/>
          <p:cNvSpPr>
            <a:spLocks noChangeArrowheads="1"/>
          </p:cNvSpPr>
          <p:nvPr/>
        </p:nvSpPr>
        <p:spPr bwMode="auto">
          <a:xfrm>
            <a:off x="6388100" y="2954338"/>
            <a:ext cx="215900" cy="187325"/>
          </a:xfrm>
          <a:prstGeom prst="hexagon">
            <a:avLst>
              <a:gd name="adj" fmla="val 28814"/>
              <a:gd name="vf" fmla="val 115470"/>
            </a:avLst>
          </a:prstGeom>
          <a:gradFill rotWithShape="1">
            <a:gsLst>
              <a:gs pos="0">
                <a:schemeClr val="accent2">
                  <a:gamma/>
                  <a:tint val="33725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it-IT"/>
          </a:p>
        </p:txBody>
      </p:sp>
      <p:grpSp>
        <p:nvGrpSpPr>
          <p:cNvPr id="168988" name="Group 28"/>
          <p:cNvGrpSpPr/>
          <p:nvPr/>
        </p:nvGrpSpPr>
        <p:grpSpPr bwMode="auto">
          <a:xfrm>
            <a:off x="5473700" y="3063875"/>
            <a:ext cx="2287588" cy="796925"/>
            <a:chOff x="3448" y="1930"/>
            <a:chExt cx="1441" cy="502"/>
          </a:xfrm>
        </p:grpSpPr>
        <p:sp>
          <p:nvSpPr>
            <p:cNvPr id="42020" name="AutoShape 29"/>
            <p:cNvSpPr>
              <a:spLocks noChangeArrowheads="1"/>
            </p:cNvSpPr>
            <p:nvPr/>
          </p:nvSpPr>
          <p:spPr bwMode="auto">
            <a:xfrm rot="-5930508">
              <a:off x="3470" y="1978"/>
              <a:ext cx="362" cy="272"/>
            </a:xfrm>
            <a:prstGeom prst="lightningBol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42021" name="AutoShape 30"/>
            <p:cNvSpPr>
              <a:spLocks noChangeArrowheads="1"/>
            </p:cNvSpPr>
            <p:nvPr/>
          </p:nvSpPr>
          <p:spPr bwMode="auto">
            <a:xfrm rot="-5930508">
              <a:off x="4458" y="1975"/>
              <a:ext cx="362" cy="272"/>
            </a:xfrm>
            <a:prstGeom prst="lightningBol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42022" name="Freeform 31"/>
            <p:cNvSpPr/>
            <p:nvPr/>
          </p:nvSpPr>
          <p:spPr bwMode="auto">
            <a:xfrm>
              <a:off x="3448" y="2274"/>
              <a:ext cx="294" cy="158"/>
            </a:xfrm>
            <a:custGeom>
              <a:avLst/>
              <a:gdLst>
                <a:gd name="T0" fmla="*/ 0 w 409"/>
                <a:gd name="T1" fmla="*/ 0 h 151"/>
                <a:gd name="T2" fmla="*/ 211 w 409"/>
                <a:gd name="T3" fmla="*/ 0 h 15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" h="151">
                  <a:moveTo>
                    <a:pt x="0" y="0"/>
                  </a:moveTo>
                  <a:cubicBezTo>
                    <a:pt x="184" y="151"/>
                    <a:pt x="265" y="110"/>
                    <a:pt x="409" y="0"/>
                  </a:cubicBezTo>
                </a:path>
              </a:pathLst>
            </a:custGeom>
            <a:noFill/>
            <a:ln w="19050" cmpd="sng">
              <a:solidFill>
                <a:schemeClr val="accent2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2023" name="Freeform 32"/>
            <p:cNvSpPr/>
            <p:nvPr/>
          </p:nvSpPr>
          <p:spPr bwMode="auto">
            <a:xfrm>
              <a:off x="4422" y="2267"/>
              <a:ext cx="294" cy="158"/>
            </a:xfrm>
            <a:custGeom>
              <a:avLst/>
              <a:gdLst>
                <a:gd name="T0" fmla="*/ 0 w 409"/>
                <a:gd name="T1" fmla="*/ 0 h 151"/>
                <a:gd name="T2" fmla="*/ 211 w 409"/>
                <a:gd name="T3" fmla="*/ 0 h 15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" h="151">
                  <a:moveTo>
                    <a:pt x="0" y="0"/>
                  </a:moveTo>
                  <a:cubicBezTo>
                    <a:pt x="184" y="151"/>
                    <a:pt x="265" y="110"/>
                    <a:pt x="409" y="0"/>
                  </a:cubicBezTo>
                </a:path>
              </a:pathLst>
            </a:custGeom>
            <a:noFill/>
            <a:ln w="19050" cmpd="sng">
              <a:solidFill>
                <a:schemeClr val="accent2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68993" name="AutoShape 33"/>
            <p:cNvSpPr>
              <a:spLocks noChangeArrowheads="1"/>
            </p:cNvSpPr>
            <p:nvPr/>
          </p:nvSpPr>
          <p:spPr bwMode="auto">
            <a:xfrm>
              <a:off x="4243" y="2174"/>
              <a:ext cx="136" cy="118"/>
            </a:xfrm>
            <a:prstGeom prst="hexagon">
              <a:avLst>
                <a:gd name="adj" fmla="val 28814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168994" name="AutoShape 34"/>
            <p:cNvSpPr>
              <a:spLocks noChangeArrowheads="1"/>
            </p:cNvSpPr>
            <p:nvPr/>
          </p:nvSpPr>
          <p:spPr bwMode="auto">
            <a:xfrm>
              <a:off x="3779" y="2143"/>
              <a:ext cx="142" cy="123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chemeClr val="bg2">
                    <a:gamma/>
                    <a:tint val="13725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168995" name="AutoShape 35"/>
            <p:cNvSpPr>
              <a:spLocks noChangeArrowheads="1"/>
            </p:cNvSpPr>
            <p:nvPr/>
          </p:nvSpPr>
          <p:spPr bwMode="auto">
            <a:xfrm>
              <a:off x="4747" y="2143"/>
              <a:ext cx="142" cy="123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chemeClr val="bg2">
                    <a:gamma/>
                    <a:tint val="13725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it-IT"/>
            </a:p>
          </p:txBody>
        </p:sp>
      </p:grpSp>
      <p:sp>
        <p:nvSpPr>
          <p:cNvPr id="42013" name="Rectangle 36" descr="Diagonali larghe verso l'alto"/>
          <p:cNvSpPr>
            <a:spLocks noChangeArrowheads="1"/>
          </p:cNvSpPr>
          <p:nvPr/>
        </p:nvSpPr>
        <p:spPr bwMode="auto">
          <a:xfrm>
            <a:off x="4656138" y="4581525"/>
            <a:ext cx="3168650" cy="720725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bg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42014" name="Line 37"/>
          <p:cNvSpPr>
            <a:spLocks noChangeShapeType="1"/>
          </p:cNvSpPr>
          <p:nvPr/>
        </p:nvSpPr>
        <p:spPr bwMode="auto">
          <a:xfrm>
            <a:off x="4643438" y="4581525"/>
            <a:ext cx="3168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42015" name="Group 38"/>
          <p:cNvGrpSpPr/>
          <p:nvPr/>
        </p:nvGrpSpPr>
        <p:grpSpPr bwMode="auto">
          <a:xfrm>
            <a:off x="7080250" y="3705225"/>
            <a:ext cx="288925" cy="419100"/>
            <a:chOff x="3152" y="1397"/>
            <a:chExt cx="182" cy="264"/>
          </a:xfrm>
        </p:grpSpPr>
        <p:sp>
          <p:nvSpPr>
            <p:cNvPr id="42018" name="Oval 39"/>
            <p:cNvSpPr>
              <a:spLocks noChangeArrowheads="1"/>
            </p:cNvSpPr>
            <p:nvPr/>
          </p:nvSpPr>
          <p:spPr bwMode="auto">
            <a:xfrm rot="10524505">
              <a:off x="3152" y="157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42019" name="Oval 40"/>
            <p:cNvSpPr>
              <a:spLocks noChangeArrowheads="1"/>
            </p:cNvSpPr>
            <p:nvPr/>
          </p:nvSpPr>
          <p:spPr bwMode="auto">
            <a:xfrm rot="10524505">
              <a:off x="3152" y="1397"/>
              <a:ext cx="182" cy="182"/>
            </a:xfrm>
            <a:prstGeom prst="ellipse">
              <a:avLst/>
            </a:prstGeom>
            <a:gradFill rotWithShape="1">
              <a:gsLst>
                <a:gs pos="0">
                  <a:srgbClr val="FFFFA9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</p:grpSp>
      <p:sp>
        <p:nvSpPr>
          <p:cNvPr id="42016" name="Oval 41"/>
          <p:cNvSpPr>
            <a:spLocks noChangeArrowheads="1"/>
          </p:cNvSpPr>
          <p:nvPr/>
        </p:nvSpPr>
        <p:spPr bwMode="auto">
          <a:xfrm rot="10524505">
            <a:off x="5551488" y="3703638"/>
            <a:ext cx="288925" cy="288925"/>
          </a:xfrm>
          <a:prstGeom prst="ellipse">
            <a:avLst/>
          </a:prstGeom>
          <a:gradFill rotWithShape="1">
            <a:gsLst>
              <a:gs pos="0">
                <a:srgbClr val="FFFFA9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42017" name="Text Box 42"/>
          <p:cNvSpPr txBox="1">
            <a:spLocks noChangeArrowheads="1"/>
          </p:cNvSpPr>
          <p:nvPr/>
        </p:nvSpPr>
        <p:spPr bwMode="auto">
          <a:xfrm>
            <a:off x="990600" y="838200"/>
            <a:ext cx="7010400" cy="406400"/>
          </a:xfrm>
          <a:prstGeom prst="rect">
            <a:avLst/>
          </a:prstGeom>
          <a:solidFill>
            <a:srgbClr val="CCECFF"/>
          </a:solidFill>
          <a:ln w="9525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10000"/>
              </a:spcBef>
              <a:buFontTx/>
              <a:buNone/>
            </a:pPr>
            <a:r>
              <a:rPr lang="it-IT" altLang="it-IT" sz="2000" b="1"/>
              <a:t>METODI COMPETITIVI ETEROGENEI</a:t>
            </a:r>
          </a:p>
        </p:txBody>
      </p:sp>
      <p:grpSp>
        <p:nvGrpSpPr>
          <p:cNvPr id="43" name="Gruppo 42"/>
          <p:cNvGrpSpPr/>
          <p:nvPr/>
        </p:nvGrpSpPr>
        <p:grpSpPr>
          <a:xfrm>
            <a:off x="4641094" y="4121150"/>
            <a:ext cx="3210932" cy="1182466"/>
            <a:chOff x="4641094" y="4121150"/>
            <a:chExt cx="3210932" cy="1182466"/>
          </a:xfrm>
        </p:grpSpPr>
        <p:sp>
          <p:nvSpPr>
            <p:cNvPr id="44" name="Freeform 17"/>
            <p:cNvSpPr/>
            <p:nvPr/>
          </p:nvSpPr>
          <p:spPr bwMode="auto">
            <a:xfrm>
              <a:off x="4727575" y="4121150"/>
              <a:ext cx="403225" cy="455613"/>
            </a:xfrm>
            <a:custGeom>
              <a:avLst/>
              <a:gdLst>
                <a:gd name="T0" fmla="*/ 23863966 w 2528"/>
                <a:gd name="T1" fmla="*/ 35018230 h 2856"/>
                <a:gd name="T2" fmla="*/ 23863966 w 2528"/>
                <a:gd name="T3" fmla="*/ 65557382 h 2856"/>
                <a:gd name="T4" fmla="*/ 31903424 w 2528"/>
                <a:gd name="T5" fmla="*/ 72632306 h 2856"/>
                <a:gd name="T6" fmla="*/ 41189561 w 2528"/>
                <a:gd name="T7" fmla="*/ 65302935 h 2856"/>
                <a:gd name="T8" fmla="*/ 41189561 w 2528"/>
                <a:gd name="T9" fmla="*/ 34763782 h 2856"/>
                <a:gd name="T10" fmla="*/ 61212043 w 2528"/>
                <a:gd name="T11" fmla="*/ 14022543 h 2856"/>
                <a:gd name="T12" fmla="*/ 59761837 w 2528"/>
                <a:gd name="T13" fmla="*/ 3486492 h 2856"/>
                <a:gd name="T14" fmla="*/ 49737836 w 2528"/>
                <a:gd name="T15" fmla="*/ 2774039 h 2856"/>
                <a:gd name="T16" fmla="*/ 32386879 w 2528"/>
                <a:gd name="T17" fmla="*/ 19875958 h 2856"/>
                <a:gd name="T18" fmla="*/ 15290330 w 2528"/>
                <a:gd name="T19" fmla="*/ 2774039 h 2856"/>
                <a:gd name="T20" fmla="*/ 4808394 w 2528"/>
                <a:gd name="T21" fmla="*/ 3257569 h 2856"/>
                <a:gd name="T22" fmla="*/ 3332827 w 2528"/>
                <a:gd name="T23" fmla="*/ 14251626 h 2856"/>
                <a:gd name="T24" fmla="*/ 23863966 w 2528"/>
                <a:gd name="T25" fmla="*/ 35018230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5" name="Freeform 18"/>
            <p:cNvSpPr/>
            <p:nvPr/>
          </p:nvSpPr>
          <p:spPr bwMode="auto">
            <a:xfrm>
              <a:off x="5245100" y="4121150"/>
              <a:ext cx="403225" cy="455613"/>
            </a:xfrm>
            <a:custGeom>
              <a:avLst/>
              <a:gdLst>
                <a:gd name="T0" fmla="*/ 23863966 w 2528"/>
                <a:gd name="T1" fmla="*/ 35018230 h 2856"/>
                <a:gd name="T2" fmla="*/ 23863966 w 2528"/>
                <a:gd name="T3" fmla="*/ 65557382 h 2856"/>
                <a:gd name="T4" fmla="*/ 31903424 w 2528"/>
                <a:gd name="T5" fmla="*/ 72632306 h 2856"/>
                <a:gd name="T6" fmla="*/ 41189561 w 2528"/>
                <a:gd name="T7" fmla="*/ 65302935 h 2856"/>
                <a:gd name="T8" fmla="*/ 41189561 w 2528"/>
                <a:gd name="T9" fmla="*/ 34763782 h 2856"/>
                <a:gd name="T10" fmla="*/ 61212043 w 2528"/>
                <a:gd name="T11" fmla="*/ 14022543 h 2856"/>
                <a:gd name="T12" fmla="*/ 59761837 w 2528"/>
                <a:gd name="T13" fmla="*/ 3486492 h 2856"/>
                <a:gd name="T14" fmla="*/ 49737836 w 2528"/>
                <a:gd name="T15" fmla="*/ 2774039 h 2856"/>
                <a:gd name="T16" fmla="*/ 32386879 w 2528"/>
                <a:gd name="T17" fmla="*/ 19875958 h 2856"/>
                <a:gd name="T18" fmla="*/ 15290330 w 2528"/>
                <a:gd name="T19" fmla="*/ 2774039 h 2856"/>
                <a:gd name="T20" fmla="*/ 4808394 w 2528"/>
                <a:gd name="T21" fmla="*/ 3257569 h 2856"/>
                <a:gd name="T22" fmla="*/ 3332827 w 2528"/>
                <a:gd name="T23" fmla="*/ 14251626 h 2856"/>
                <a:gd name="T24" fmla="*/ 23863966 w 2528"/>
                <a:gd name="T25" fmla="*/ 35018230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6" name="Freeform 19"/>
            <p:cNvSpPr/>
            <p:nvPr/>
          </p:nvSpPr>
          <p:spPr bwMode="auto">
            <a:xfrm>
              <a:off x="5762625" y="4121150"/>
              <a:ext cx="403225" cy="455613"/>
            </a:xfrm>
            <a:custGeom>
              <a:avLst/>
              <a:gdLst>
                <a:gd name="T0" fmla="*/ 23863966 w 2528"/>
                <a:gd name="T1" fmla="*/ 35018230 h 2856"/>
                <a:gd name="T2" fmla="*/ 23863966 w 2528"/>
                <a:gd name="T3" fmla="*/ 65557382 h 2856"/>
                <a:gd name="T4" fmla="*/ 31903424 w 2528"/>
                <a:gd name="T5" fmla="*/ 72632306 h 2856"/>
                <a:gd name="T6" fmla="*/ 41189561 w 2528"/>
                <a:gd name="T7" fmla="*/ 65302935 h 2856"/>
                <a:gd name="T8" fmla="*/ 41189561 w 2528"/>
                <a:gd name="T9" fmla="*/ 34763782 h 2856"/>
                <a:gd name="T10" fmla="*/ 61212043 w 2528"/>
                <a:gd name="T11" fmla="*/ 14022543 h 2856"/>
                <a:gd name="T12" fmla="*/ 59761837 w 2528"/>
                <a:gd name="T13" fmla="*/ 3486492 h 2856"/>
                <a:gd name="T14" fmla="*/ 49737836 w 2528"/>
                <a:gd name="T15" fmla="*/ 2774039 h 2856"/>
                <a:gd name="T16" fmla="*/ 32386879 w 2528"/>
                <a:gd name="T17" fmla="*/ 19875958 h 2856"/>
                <a:gd name="T18" fmla="*/ 15290330 w 2528"/>
                <a:gd name="T19" fmla="*/ 2774039 h 2856"/>
                <a:gd name="T20" fmla="*/ 4808394 w 2528"/>
                <a:gd name="T21" fmla="*/ 3257569 h 2856"/>
                <a:gd name="T22" fmla="*/ 3332827 w 2528"/>
                <a:gd name="T23" fmla="*/ 14251626 h 2856"/>
                <a:gd name="T24" fmla="*/ 23863966 w 2528"/>
                <a:gd name="T25" fmla="*/ 35018230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7" name="Freeform 20"/>
            <p:cNvSpPr/>
            <p:nvPr/>
          </p:nvSpPr>
          <p:spPr bwMode="auto">
            <a:xfrm>
              <a:off x="6280150" y="4121150"/>
              <a:ext cx="403225" cy="455613"/>
            </a:xfrm>
            <a:custGeom>
              <a:avLst/>
              <a:gdLst>
                <a:gd name="T0" fmla="*/ 23863966 w 2528"/>
                <a:gd name="T1" fmla="*/ 35018230 h 2856"/>
                <a:gd name="T2" fmla="*/ 23863966 w 2528"/>
                <a:gd name="T3" fmla="*/ 65557382 h 2856"/>
                <a:gd name="T4" fmla="*/ 31903424 w 2528"/>
                <a:gd name="T5" fmla="*/ 72632306 h 2856"/>
                <a:gd name="T6" fmla="*/ 41189561 w 2528"/>
                <a:gd name="T7" fmla="*/ 65302935 h 2856"/>
                <a:gd name="T8" fmla="*/ 41189561 w 2528"/>
                <a:gd name="T9" fmla="*/ 34763782 h 2856"/>
                <a:gd name="T10" fmla="*/ 61212043 w 2528"/>
                <a:gd name="T11" fmla="*/ 14022543 h 2856"/>
                <a:gd name="T12" fmla="*/ 59761837 w 2528"/>
                <a:gd name="T13" fmla="*/ 3486492 h 2856"/>
                <a:gd name="T14" fmla="*/ 49737836 w 2528"/>
                <a:gd name="T15" fmla="*/ 2774039 h 2856"/>
                <a:gd name="T16" fmla="*/ 32386879 w 2528"/>
                <a:gd name="T17" fmla="*/ 19875958 h 2856"/>
                <a:gd name="T18" fmla="*/ 15290330 w 2528"/>
                <a:gd name="T19" fmla="*/ 2774039 h 2856"/>
                <a:gd name="T20" fmla="*/ 4808394 w 2528"/>
                <a:gd name="T21" fmla="*/ 3257569 h 2856"/>
                <a:gd name="T22" fmla="*/ 3332827 w 2528"/>
                <a:gd name="T23" fmla="*/ 14251626 h 2856"/>
                <a:gd name="T24" fmla="*/ 23863966 w 2528"/>
                <a:gd name="T25" fmla="*/ 35018230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8" name="Freeform 21"/>
            <p:cNvSpPr/>
            <p:nvPr/>
          </p:nvSpPr>
          <p:spPr bwMode="auto">
            <a:xfrm>
              <a:off x="6797675" y="4121150"/>
              <a:ext cx="403225" cy="455613"/>
            </a:xfrm>
            <a:custGeom>
              <a:avLst/>
              <a:gdLst>
                <a:gd name="T0" fmla="*/ 23863966 w 2528"/>
                <a:gd name="T1" fmla="*/ 35018230 h 2856"/>
                <a:gd name="T2" fmla="*/ 23863966 w 2528"/>
                <a:gd name="T3" fmla="*/ 65557382 h 2856"/>
                <a:gd name="T4" fmla="*/ 31903424 w 2528"/>
                <a:gd name="T5" fmla="*/ 72632306 h 2856"/>
                <a:gd name="T6" fmla="*/ 41189561 w 2528"/>
                <a:gd name="T7" fmla="*/ 65302935 h 2856"/>
                <a:gd name="T8" fmla="*/ 41189561 w 2528"/>
                <a:gd name="T9" fmla="*/ 34763782 h 2856"/>
                <a:gd name="T10" fmla="*/ 61212043 w 2528"/>
                <a:gd name="T11" fmla="*/ 14022543 h 2856"/>
                <a:gd name="T12" fmla="*/ 59761837 w 2528"/>
                <a:gd name="T13" fmla="*/ 3486492 h 2856"/>
                <a:gd name="T14" fmla="*/ 49737836 w 2528"/>
                <a:gd name="T15" fmla="*/ 2774039 h 2856"/>
                <a:gd name="T16" fmla="*/ 32386879 w 2528"/>
                <a:gd name="T17" fmla="*/ 19875958 h 2856"/>
                <a:gd name="T18" fmla="*/ 15290330 w 2528"/>
                <a:gd name="T19" fmla="*/ 2774039 h 2856"/>
                <a:gd name="T20" fmla="*/ 4808394 w 2528"/>
                <a:gd name="T21" fmla="*/ 3257569 h 2856"/>
                <a:gd name="T22" fmla="*/ 3332827 w 2528"/>
                <a:gd name="T23" fmla="*/ 14251626 h 2856"/>
                <a:gd name="T24" fmla="*/ 23863966 w 2528"/>
                <a:gd name="T25" fmla="*/ 35018230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9" name="Freeform 22"/>
            <p:cNvSpPr/>
            <p:nvPr/>
          </p:nvSpPr>
          <p:spPr bwMode="auto">
            <a:xfrm>
              <a:off x="7316788" y="4121150"/>
              <a:ext cx="403225" cy="455613"/>
            </a:xfrm>
            <a:custGeom>
              <a:avLst/>
              <a:gdLst>
                <a:gd name="T0" fmla="*/ 23863966 w 2528"/>
                <a:gd name="T1" fmla="*/ 35018230 h 2856"/>
                <a:gd name="T2" fmla="*/ 23863966 w 2528"/>
                <a:gd name="T3" fmla="*/ 65557382 h 2856"/>
                <a:gd name="T4" fmla="*/ 31903424 w 2528"/>
                <a:gd name="T5" fmla="*/ 72632306 h 2856"/>
                <a:gd name="T6" fmla="*/ 41189561 w 2528"/>
                <a:gd name="T7" fmla="*/ 65302935 h 2856"/>
                <a:gd name="T8" fmla="*/ 41189561 w 2528"/>
                <a:gd name="T9" fmla="*/ 34763782 h 2856"/>
                <a:gd name="T10" fmla="*/ 61212043 w 2528"/>
                <a:gd name="T11" fmla="*/ 14022543 h 2856"/>
                <a:gd name="T12" fmla="*/ 59761837 w 2528"/>
                <a:gd name="T13" fmla="*/ 3486492 h 2856"/>
                <a:gd name="T14" fmla="*/ 49737836 w 2528"/>
                <a:gd name="T15" fmla="*/ 2774039 h 2856"/>
                <a:gd name="T16" fmla="*/ 32386879 w 2528"/>
                <a:gd name="T17" fmla="*/ 19875958 h 2856"/>
                <a:gd name="T18" fmla="*/ 15290330 w 2528"/>
                <a:gd name="T19" fmla="*/ 2774039 h 2856"/>
                <a:gd name="T20" fmla="*/ 4808394 w 2528"/>
                <a:gd name="T21" fmla="*/ 3257569 h 2856"/>
                <a:gd name="T22" fmla="*/ 3332827 w 2528"/>
                <a:gd name="T23" fmla="*/ 14251626 h 2856"/>
                <a:gd name="T24" fmla="*/ 23863966 w 2528"/>
                <a:gd name="T25" fmla="*/ 35018230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0" name="Rectangle 23" descr="Diagonali larghe verso l'alto"/>
            <p:cNvSpPr>
              <a:spLocks noChangeArrowheads="1"/>
            </p:cNvSpPr>
            <p:nvPr/>
          </p:nvSpPr>
          <p:spPr bwMode="auto">
            <a:xfrm>
              <a:off x="4674085" y="4582891"/>
              <a:ext cx="3168650" cy="720725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51" name="Line 24"/>
            <p:cNvSpPr>
              <a:spLocks noChangeShapeType="1"/>
            </p:cNvSpPr>
            <p:nvPr/>
          </p:nvSpPr>
          <p:spPr bwMode="auto">
            <a:xfrm>
              <a:off x="4643438" y="4581525"/>
              <a:ext cx="31686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2" name="Pentagono regolare 51"/>
            <p:cNvSpPr/>
            <p:nvPr/>
          </p:nvSpPr>
          <p:spPr bwMode="auto">
            <a:xfrm>
              <a:off x="4641094" y="4365103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Pentagono regolare 52"/>
            <p:cNvSpPr/>
            <p:nvPr/>
          </p:nvSpPr>
          <p:spPr bwMode="auto">
            <a:xfrm>
              <a:off x="4755394" y="4372247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Pentagono regolare 53"/>
            <p:cNvSpPr/>
            <p:nvPr/>
          </p:nvSpPr>
          <p:spPr bwMode="auto">
            <a:xfrm>
              <a:off x="4969159" y="4365103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Pentagono regolare 54"/>
            <p:cNvSpPr/>
            <p:nvPr/>
          </p:nvSpPr>
          <p:spPr bwMode="auto">
            <a:xfrm>
              <a:off x="5112079" y="4365103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Pentagono regolare 55"/>
            <p:cNvSpPr/>
            <p:nvPr/>
          </p:nvSpPr>
          <p:spPr bwMode="auto">
            <a:xfrm>
              <a:off x="5238491" y="4365103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Pentagono regolare 56"/>
            <p:cNvSpPr/>
            <p:nvPr/>
          </p:nvSpPr>
          <p:spPr bwMode="auto">
            <a:xfrm>
              <a:off x="5505431" y="4372246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Pentagono regolare 57"/>
            <p:cNvSpPr/>
            <p:nvPr/>
          </p:nvSpPr>
          <p:spPr bwMode="auto">
            <a:xfrm>
              <a:off x="5634490" y="4374674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Pentagono regolare 58"/>
            <p:cNvSpPr/>
            <p:nvPr/>
          </p:nvSpPr>
          <p:spPr bwMode="auto">
            <a:xfrm>
              <a:off x="5782141" y="4372246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Pentagono regolare 59"/>
            <p:cNvSpPr/>
            <p:nvPr/>
          </p:nvSpPr>
          <p:spPr bwMode="auto">
            <a:xfrm>
              <a:off x="6013198" y="4360082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Pentagono regolare 60"/>
            <p:cNvSpPr/>
            <p:nvPr/>
          </p:nvSpPr>
          <p:spPr bwMode="auto">
            <a:xfrm>
              <a:off x="6133402" y="4360081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Pentagono regolare 61"/>
            <p:cNvSpPr/>
            <p:nvPr/>
          </p:nvSpPr>
          <p:spPr bwMode="auto">
            <a:xfrm>
              <a:off x="6274428" y="4374673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Pentagono regolare 62"/>
            <p:cNvSpPr/>
            <p:nvPr/>
          </p:nvSpPr>
          <p:spPr bwMode="auto">
            <a:xfrm>
              <a:off x="6542167" y="4372246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" name="Pentagono regolare 63"/>
            <p:cNvSpPr/>
            <p:nvPr/>
          </p:nvSpPr>
          <p:spPr bwMode="auto">
            <a:xfrm>
              <a:off x="6681787" y="4381728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" name="Pentagono regolare 64"/>
            <p:cNvSpPr/>
            <p:nvPr/>
          </p:nvSpPr>
          <p:spPr bwMode="auto">
            <a:xfrm>
              <a:off x="6812918" y="4372246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" name="Pentagono regolare 65"/>
            <p:cNvSpPr/>
            <p:nvPr/>
          </p:nvSpPr>
          <p:spPr bwMode="auto">
            <a:xfrm>
              <a:off x="7041752" y="4364410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" name="Pentagono regolare 66"/>
            <p:cNvSpPr/>
            <p:nvPr/>
          </p:nvSpPr>
          <p:spPr bwMode="auto">
            <a:xfrm>
              <a:off x="7161255" y="4364410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" name="Pentagono regolare 67"/>
            <p:cNvSpPr/>
            <p:nvPr/>
          </p:nvSpPr>
          <p:spPr bwMode="auto">
            <a:xfrm>
              <a:off x="7284894" y="4378872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" name="Pentagono regolare 68"/>
            <p:cNvSpPr/>
            <p:nvPr/>
          </p:nvSpPr>
          <p:spPr bwMode="auto">
            <a:xfrm>
              <a:off x="7579433" y="4374672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" name="Pentagono regolare 69"/>
            <p:cNvSpPr/>
            <p:nvPr/>
          </p:nvSpPr>
          <p:spPr bwMode="auto">
            <a:xfrm>
              <a:off x="7705096" y="4365017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8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9"/>
          <p:cNvSpPr txBox="1">
            <a:spLocks noChangeArrowheads="1"/>
          </p:cNvSpPr>
          <p:nvPr/>
        </p:nvSpPr>
        <p:spPr bwMode="auto">
          <a:xfrm>
            <a:off x="652940" y="1271360"/>
            <a:ext cx="77771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 dirty="0"/>
              <a:t>Per i metodi competitivi, il segnale </a:t>
            </a:r>
            <a:r>
              <a:rPr lang="it-IT" altLang="it-IT" sz="2000" b="1" dirty="0">
                <a:solidFill>
                  <a:srgbClr val="0000FF"/>
                </a:solidFill>
              </a:rPr>
              <a:t>diminuisce</a:t>
            </a:r>
            <a:r>
              <a:rPr lang="it-IT" altLang="it-IT" sz="2000" dirty="0"/>
              <a:t> all’aumentare della concentrazione di </a:t>
            </a:r>
            <a:r>
              <a:rPr lang="it-IT" altLang="it-IT" sz="2000" dirty="0" err="1"/>
              <a:t>analita</a:t>
            </a:r>
            <a:r>
              <a:rPr lang="it-IT" altLang="it-IT" sz="2000" dirty="0"/>
              <a:t>.</a:t>
            </a:r>
          </a:p>
        </p:txBody>
      </p:sp>
      <p:sp>
        <p:nvSpPr>
          <p:cNvPr id="43013" name="Text Box 17"/>
          <p:cNvSpPr txBox="1">
            <a:spLocks noChangeArrowheads="1"/>
          </p:cNvSpPr>
          <p:nvPr/>
        </p:nvSpPr>
        <p:spPr bwMode="auto">
          <a:xfrm>
            <a:off x="666750" y="214712"/>
            <a:ext cx="7958138" cy="831850"/>
          </a:xfrm>
          <a:prstGeom prst="rect">
            <a:avLst/>
          </a:prstGeom>
          <a:solidFill>
            <a:srgbClr val="CCECFF"/>
          </a:solidFill>
          <a:ln w="9525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it-IT" sz="2400" b="1"/>
              <a:t>PRINCIPIO DI FUNZIONAMENTO DEI METODI COMPETITIVI</a:t>
            </a: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5426794" y="2592297"/>
            <a:ext cx="3168650" cy="2665412"/>
          </a:xfrm>
          <a:prstGeom prst="rect">
            <a:avLst/>
          </a:prstGeom>
          <a:gradFill rotWithShape="1">
            <a:gsLst>
              <a:gs pos="0">
                <a:srgbClr val="EEFFCB"/>
              </a:gs>
              <a:gs pos="100000">
                <a:srgbClr val="CCFF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21" name="Oval 9"/>
          <p:cNvSpPr>
            <a:spLocks noChangeArrowheads="1"/>
          </p:cNvSpPr>
          <p:nvPr/>
        </p:nvSpPr>
        <p:spPr bwMode="auto">
          <a:xfrm rot="10524505">
            <a:off x="6291981" y="4654459"/>
            <a:ext cx="144463" cy="144463"/>
          </a:xfrm>
          <a:prstGeom prst="ellipse">
            <a:avLst/>
          </a:prstGeom>
          <a:gradFill rotWithShape="1">
            <a:gsLst>
              <a:gs pos="0">
                <a:srgbClr val="FFBAA9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22" name="Freeform 10"/>
          <p:cNvSpPr/>
          <p:nvPr/>
        </p:nvSpPr>
        <p:spPr bwMode="auto">
          <a:xfrm>
            <a:off x="5498231" y="4797334"/>
            <a:ext cx="403225" cy="455613"/>
          </a:xfrm>
          <a:custGeom>
            <a:avLst/>
            <a:gdLst>
              <a:gd name="T0" fmla="*/ 23863966 w 2528"/>
              <a:gd name="T1" fmla="*/ 35018230 h 2856"/>
              <a:gd name="T2" fmla="*/ 23863966 w 2528"/>
              <a:gd name="T3" fmla="*/ 65557382 h 2856"/>
              <a:gd name="T4" fmla="*/ 31903424 w 2528"/>
              <a:gd name="T5" fmla="*/ 72632306 h 2856"/>
              <a:gd name="T6" fmla="*/ 41189561 w 2528"/>
              <a:gd name="T7" fmla="*/ 65302935 h 2856"/>
              <a:gd name="T8" fmla="*/ 41189561 w 2528"/>
              <a:gd name="T9" fmla="*/ 34763782 h 2856"/>
              <a:gd name="T10" fmla="*/ 61212043 w 2528"/>
              <a:gd name="T11" fmla="*/ 14022543 h 2856"/>
              <a:gd name="T12" fmla="*/ 59761837 w 2528"/>
              <a:gd name="T13" fmla="*/ 3486492 h 2856"/>
              <a:gd name="T14" fmla="*/ 49737836 w 2528"/>
              <a:gd name="T15" fmla="*/ 2774039 h 2856"/>
              <a:gd name="T16" fmla="*/ 32386879 w 2528"/>
              <a:gd name="T17" fmla="*/ 19875958 h 2856"/>
              <a:gd name="T18" fmla="*/ 15290330 w 2528"/>
              <a:gd name="T19" fmla="*/ 2774039 h 2856"/>
              <a:gd name="T20" fmla="*/ 4808394 w 2528"/>
              <a:gd name="T21" fmla="*/ 3257569 h 2856"/>
              <a:gd name="T22" fmla="*/ 3332827 w 2528"/>
              <a:gd name="T23" fmla="*/ 14251626 h 2856"/>
              <a:gd name="T24" fmla="*/ 23863966 w 2528"/>
              <a:gd name="T25" fmla="*/ 35018230 h 28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528" h="2856">
                <a:moveTo>
                  <a:pt x="938" y="1376"/>
                </a:moveTo>
                <a:lnTo>
                  <a:pt x="938" y="2576"/>
                </a:lnTo>
                <a:cubicBezTo>
                  <a:pt x="991" y="2822"/>
                  <a:pt x="1141" y="2856"/>
                  <a:pt x="1254" y="2854"/>
                </a:cubicBezTo>
                <a:cubicBezTo>
                  <a:pt x="1372" y="2854"/>
                  <a:pt x="1560" y="2803"/>
                  <a:pt x="1619" y="2566"/>
                </a:cubicBezTo>
                <a:lnTo>
                  <a:pt x="1619" y="1366"/>
                </a:lnTo>
                <a:lnTo>
                  <a:pt x="2406" y="551"/>
                </a:lnTo>
                <a:cubicBezTo>
                  <a:pt x="2528" y="346"/>
                  <a:pt x="2424" y="211"/>
                  <a:pt x="2349" y="137"/>
                </a:cubicBezTo>
                <a:cubicBezTo>
                  <a:pt x="2274" y="63"/>
                  <a:pt x="2105" y="34"/>
                  <a:pt x="1955" y="109"/>
                </a:cubicBezTo>
                <a:lnTo>
                  <a:pt x="1273" y="781"/>
                </a:lnTo>
                <a:lnTo>
                  <a:pt x="601" y="109"/>
                </a:lnTo>
                <a:cubicBezTo>
                  <a:pt x="420" y="0"/>
                  <a:pt x="267" y="53"/>
                  <a:pt x="189" y="128"/>
                </a:cubicBezTo>
                <a:cubicBezTo>
                  <a:pt x="111" y="203"/>
                  <a:pt x="0" y="349"/>
                  <a:pt x="131" y="560"/>
                </a:cubicBezTo>
                <a:lnTo>
                  <a:pt x="938" y="137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9933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" name="Freeform 11"/>
          <p:cNvSpPr/>
          <p:nvPr/>
        </p:nvSpPr>
        <p:spPr bwMode="auto">
          <a:xfrm>
            <a:off x="6015756" y="4797334"/>
            <a:ext cx="403225" cy="455613"/>
          </a:xfrm>
          <a:custGeom>
            <a:avLst/>
            <a:gdLst>
              <a:gd name="T0" fmla="*/ 23863966 w 2528"/>
              <a:gd name="T1" fmla="*/ 35018230 h 2856"/>
              <a:gd name="T2" fmla="*/ 23863966 w 2528"/>
              <a:gd name="T3" fmla="*/ 65557382 h 2856"/>
              <a:gd name="T4" fmla="*/ 31903424 w 2528"/>
              <a:gd name="T5" fmla="*/ 72632306 h 2856"/>
              <a:gd name="T6" fmla="*/ 41189561 w 2528"/>
              <a:gd name="T7" fmla="*/ 65302935 h 2856"/>
              <a:gd name="T8" fmla="*/ 41189561 w 2528"/>
              <a:gd name="T9" fmla="*/ 34763782 h 2856"/>
              <a:gd name="T10" fmla="*/ 61212043 w 2528"/>
              <a:gd name="T11" fmla="*/ 14022543 h 2856"/>
              <a:gd name="T12" fmla="*/ 59761837 w 2528"/>
              <a:gd name="T13" fmla="*/ 3486492 h 2856"/>
              <a:gd name="T14" fmla="*/ 49737836 w 2528"/>
              <a:gd name="T15" fmla="*/ 2774039 h 2856"/>
              <a:gd name="T16" fmla="*/ 32386879 w 2528"/>
              <a:gd name="T17" fmla="*/ 19875958 h 2856"/>
              <a:gd name="T18" fmla="*/ 15290330 w 2528"/>
              <a:gd name="T19" fmla="*/ 2774039 h 2856"/>
              <a:gd name="T20" fmla="*/ 4808394 w 2528"/>
              <a:gd name="T21" fmla="*/ 3257569 h 2856"/>
              <a:gd name="T22" fmla="*/ 3332827 w 2528"/>
              <a:gd name="T23" fmla="*/ 14251626 h 2856"/>
              <a:gd name="T24" fmla="*/ 23863966 w 2528"/>
              <a:gd name="T25" fmla="*/ 35018230 h 28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528" h="2856">
                <a:moveTo>
                  <a:pt x="938" y="1376"/>
                </a:moveTo>
                <a:lnTo>
                  <a:pt x="938" y="2576"/>
                </a:lnTo>
                <a:cubicBezTo>
                  <a:pt x="991" y="2822"/>
                  <a:pt x="1141" y="2856"/>
                  <a:pt x="1254" y="2854"/>
                </a:cubicBezTo>
                <a:cubicBezTo>
                  <a:pt x="1372" y="2854"/>
                  <a:pt x="1560" y="2803"/>
                  <a:pt x="1619" y="2566"/>
                </a:cubicBezTo>
                <a:lnTo>
                  <a:pt x="1619" y="1366"/>
                </a:lnTo>
                <a:lnTo>
                  <a:pt x="2406" y="551"/>
                </a:lnTo>
                <a:cubicBezTo>
                  <a:pt x="2528" y="346"/>
                  <a:pt x="2424" y="211"/>
                  <a:pt x="2349" y="137"/>
                </a:cubicBezTo>
                <a:cubicBezTo>
                  <a:pt x="2274" y="63"/>
                  <a:pt x="2105" y="34"/>
                  <a:pt x="1955" y="109"/>
                </a:cubicBezTo>
                <a:lnTo>
                  <a:pt x="1273" y="781"/>
                </a:lnTo>
                <a:lnTo>
                  <a:pt x="601" y="109"/>
                </a:lnTo>
                <a:cubicBezTo>
                  <a:pt x="420" y="0"/>
                  <a:pt x="267" y="53"/>
                  <a:pt x="189" y="128"/>
                </a:cubicBezTo>
                <a:cubicBezTo>
                  <a:pt x="111" y="203"/>
                  <a:pt x="0" y="349"/>
                  <a:pt x="131" y="560"/>
                </a:cubicBezTo>
                <a:lnTo>
                  <a:pt x="938" y="137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9933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" name="Freeform 12"/>
          <p:cNvSpPr/>
          <p:nvPr/>
        </p:nvSpPr>
        <p:spPr bwMode="auto">
          <a:xfrm>
            <a:off x="6533281" y="4797334"/>
            <a:ext cx="403225" cy="455613"/>
          </a:xfrm>
          <a:custGeom>
            <a:avLst/>
            <a:gdLst>
              <a:gd name="T0" fmla="*/ 23863966 w 2528"/>
              <a:gd name="T1" fmla="*/ 35018230 h 2856"/>
              <a:gd name="T2" fmla="*/ 23863966 w 2528"/>
              <a:gd name="T3" fmla="*/ 65557382 h 2856"/>
              <a:gd name="T4" fmla="*/ 31903424 w 2528"/>
              <a:gd name="T5" fmla="*/ 72632306 h 2856"/>
              <a:gd name="T6" fmla="*/ 41189561 w 2528"/>
              <a:gd name="T7" fmla="*/ 65302935 h 2856"/>
              <a:gd name="T8" fmla="*/ 41189561 w 2528"/>
              <a:gd name="T9" fmla="*/ 34763782 h 2856"/>
              <a:gd name="T10" fmla="*/ 61212043 w 2528"/>
              <a:gd name="T11" fmla="*/ 14022543 h 2856"/>
              <a:gd name="T12" fmla="*/ 59761837 w 2528"/>
              <a:gd name="T13" fmla="*/ 3486492 h 2856"/>
              <a:gd name="T14" fmla="*/ 49737836 w 2528"/>
              <a:gd name="T15" fmla="*/ 2774039 h 2856"/>
              <a:gd name="T16" fmla="*/ 32386879 w 2528"/>
              <a:gd name="T17" fmla="*/ 19875958 h 2856"/>
              <a:gd name="T18" fmla="*/ 15290330 w 2528"/>
              <a:gd name="T19" fmla="*/ 2774039 h 2856"/>
              <a:gd name="T20" fmla="*/ 4808394 w 2528"/>
              <a:gd name="T21" fmla="*/ 3257569 h 2856"/>
              <a:gd name="T22" fmla="*/ 3332827 w 2528"/>
              <a:gd name="T23" fmla="*/ 14251626 h 2856"/>
              <a:gd name="T24" fmla="*/ 23863966 w 2528"/>
              <a:gd name="T25" fmla="*/ 35018230 h 28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528" h="2856">
                <a:moveTo>
                  <a:pt x="938" y="1376"/>
                </a:moveTo>
                <a:lnTo>
                  <a:pt x="938" y="2576"/>
                </a:lnTo>
                <a:cubicBezTo>
                  <a:pt x="991" y="2822"/>
                  <a:pt x="1141" y="2856"/>
                  <a:pt x="1254" y="2854"/>
                </a:cubicBezTo>
                <a:cubicBezTo>
                  <a:pt x="1372" y="2854"/>
                  <a:pt x="1560" y="2803"/>
                  <a:pt x="1619" y="2566"/>
                </a:cubicBezTo>
                <a:lnTo>
                  <a:pt x="1619" y="1366"/>
                </a:lnTo>
                <a:lnTo>
                  <a:pt x="2406" y="551"/>
                </a:lnTo>
                <a:cubicBezTo>
                  <a:pt x="2528" y="346"/>
                  <a:pt x="2424" y="211"/>
                  <a:pt x="2349" y="137"/>
                </a:cubicBezTo>
                <a:cubicBezTo>
                  <a:pt x="2274" y="63"/>
                  <a:pt x="2105" y="34"/>
                  <a:pt x="1955" y="109"/>
                </a:cubicBezTo>
                <a:lnTo>
                  <a:pt x="1273" y="781"/>
                </a:lnTo>
                <a:lnTo>
                  <a:pt x="601" y="109"/>
                </a:lnTo>
                <a:cubicBezTo>
                  <a:pt x="420" y="0"/>
                  <a:pt x="267" y="53"/>
                  <a:pt x="189" y="128"/>
                </a:cubicBezTo>
                <a:cubicBezTo>
                  <a:pt x="111" y="203"/>
                  <a:pt x="0" y="349"/>
                  <a:pt x="131" y="560"/>
                </a:cubicBezTo>
                <a:lnTo>
                  <a:pt x="938" y="137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9933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" name="Freeform 13"/>
          <p:cNvSpPr/>
          <p:nvPr/>
        </p:nvSpPr>
        <p:spPr bwMode="auto">
          <a:xfrm>
            <a:off x="7050806" y="4797334"/>
            <a:ext cx="403225" cy="455613"/>
          </a:xfrm>
          <a:custGeom>
            <a:avLst/>
            <a:gdLst>
              <a:gd name="T0" fmla="*/ 23863966 w 2528"/>
              <a:gd name="T1" fmla="*/ 35018230 h 2856"/>
              <a:gd name="T2" fmla="*/ 23863966 w 2528"/>
              <a:gd name="T3" fmla="*/ 65557382 h 2856"/>
              <a:gd name="T4" fmla="*/ 31903424 w 2528"/>
              <a:gd name="T5" fmla="*/ 72632306 h 2856"/>
              <a:gd name="T6" fmla="*/ 41189561 w 2528"/>
              <a:gd name="T7" fmla="*/ 65302935 h 2856"/>
              <a:gd name="T8" fmla="*/ 41189561 w 2528"/>
              <a:gd name="T9" fmla="*/ 34763782 h 2856"/>
              <a:gd name="T10" fmla="*/ 61212043 w 2528"/>
              <a:gd name="T11" fmla="*/ 14022543 h 2856"/>
              <a:gd name="T12" fmla="*/ 59761837 w 2528"/>
              <a:gd name="T13" fmla="*/ 3486492 h 2856"/>
              <a:gd name="T14" fmla="*/ 49737836 w 2528"/>
              <a:gd name="T15" fmla="*/ 2774039 h 2856"/>
              <a:gd name="T16" fmla="*/ 32386879 w 2528"/>
              <a:gd name="T17" fmla="*/ 19875958 h 2856"/>
              <a:gd name="T18" fmla="*/ 15290330 w 2528"/>
              <a:gd name="T19" fmla="*/ 2774039 h 2856"/>
              <a:gd name="T20" fmla="*/ 4808394 w 2528"/>
              <a:gd name="T21" fmla="*/ 3257569 h 2856"/>
              <a:gd name="T22" fmla="*/ 3332827 w 2528"/>
              <a:gd name="T23" fmla="*/ 14251626 h 2856"/>
              <a:gd name="T24" fmla="*/ 23863966 w 2528"/>
              <a:gd name="T25" fmla="*/ 35018230 h 28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528" h="2856">
                <a:moveTo>
                  <a:pt x="938" y="1376"/>
                </a:moveTo>
                <a:lnTo>
                  <a:pt x="938" y="2576"/>
                </a:lnTo>
                <a:cubicBezTo>
                  <a:pt x="991" y="2822"/>
                  <a:pt x="1141" y="2856"/>
                  <a:pt x="1254" y="2854"/>
                </a:cubicBezTo>
                <a:cubicBezTo>
                  <a:pt x="1372" y="2854"/>
                  <a:pt x="1560" y="2803"/>
                  <a:pt x="1619" y="2566"/>
                </a:cubicBezTo>
                <a:lnTo>
                  <a:pt x="1619" y="1366"/>
                </a:lnTo>
                <a:lnTo>
                  <a:pt x="2406" y="551"/>
                </a:lnTo>
                <a:cubicBezTo>
                  <a:pt x="2528" y="346"/>
                  <a:pt x="2424" y="211"/>
                  <a:pt x="2349" y="137"/>
                </a:cubicBezTo>
                <a:cubicBezTo>
                  <a:pt x="2274" y="63"/>
                  <a:pt x="2105" y="34"/>
                  <a:pt x="1955" y="109"/>
                </a:cubicBezTo>
                <a:lnTo>
                  <a:pt x="1273" y="781"/>
                </a:lnTo>
                <a:lnTo>
                  <a:pt x="601" y="109"/>
                </a:lnTo>
                <a:cubicBezTo>
                  <a:pt x="420" y="0"/>
                  <a:pt x="267" y="53"/>
                  <a:pt x="189" y="128"/>
                </a:cubicBezTo>
                <a:cubicBezTo>
                  <a:pt x="111" y="203"/>
                  <a:pt x="0" y="349"/>
                  <a:pt x="131" y="560"/>
                </a:cubicBezTo>
                <a:lnTo>
                  <a:pt x="938" y="137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9933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6" name="Freeform 14"/>
          <p:cNvSpPr/>
          <p:nvPr/>
        </p:nvSpPr>
        <p:spPr bwMode="auto">
          <a:xfrm>
            <a:off x="7568331" y="4797334"/>
            <a:ext cx="403225" cy="455613"/>
          </a:xfrm>
          <a:custGeom>
            <a:avLst/>
            <a:gdLst>
              <a:gd name="T0" fmla="*/ 23863966 w 2528"/>
              <a:gd name="T1" fmla="*/ 35018230 h 2856"/>
              <a:gd name="T2" fmla="*/ 23863966 w 2528"/>
              <a:gd name="T3" fmla="*/ 65557382 h 2856"/>
              <a:gd name="T4" fmla="*/ 31903424 w 2528"/>
              <a:gd name="T5" fmla="*/ 72632306 h 2856"/>
              <a:gd name="T6" fmla="*/ 41189561 w 2528"/>
              <a:gd name="T7" fmla="*/ 65302935 h 2856"/>
              <a:gd name="T8" fmla="*/ 41189561 w 2528"/>
              <a:gd name="T9" fmla="*/ 34763782 h 2856"/>
              <a:gd name="T10" fmla="*/ 61212043 w 2528"/>
              <a:gd name="T11" fmla="*/ 14022543 h 2856"/>
              <a:gd name="T12" fmla="*/ 59761837 w 2528"/>
              <a:gd name="T13" fmla="*/ 3486492 h 2856"/>
              <a:gd name="T14" fmla="*/ 49737836 w 2528"/>
              <a:gd name="T15" fmla="*/ 2774039 h 2856"/>
              <a:gd name="T16" fmla="*/ 32386879 w 2528"/>
              <a:gd name="T17" fmla="*/ 19875958 h 2856"/>
              <a:gd name="T18" fmla="*/ 15290330 w 2528"/>
              <a:gd name="T19" fmla="*/ 2774039 h 2856"/>
              <a:gd name="T20" fmla="*/ 4808394 w 2528"/>
              <a:gd name="T21" fmla="*/ 3257569 h 2856"/>
              <a:gd name="T22" fmla="*/ 3332827 w 2528"/>
              <a:gd name="T23" fmla="*/ 14251626 h 2856"/>
              <a:gd name="T24" fmla="*/ 23863966 w 2528"/>
              <a:gd name="T25" fmla="*/ 35018230 h 28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528" h="2856">
                <a:moveTo>
                  <a:pt x="938" y="1376"/>
                </a:moveTo>
                <a:lnTo>
                  <a:pt x="938" y="2576"/>
                </a:lnTo>
                <a:cubicBezTo>
                  <a:pt x="991" y="2822"/>
                  <a:pt x="1141" y="2856"/>
                  <a:pt x="1254" y="2854"/>
                </a:cubicBezTo>
                <a:cubicBezTo>
                  <a:pt x="1372" y="2854"/>
                  <a:pt x="1560" y="2803"/>
                  <a:pt x="1619" y="2566"/>
                </a:cubicBezTo>
                <a:lnTo>
                  <a:pt x="1619" y="1366"/>
                </a:lnTo>
                <a:lnTo>
                  <a:pt x="2406" y="551"/>
                </a:lnTo>
                <a:cubicBezTo>
                  <a:pt x="2528" y="346"/>
                  <a:pt x="2424" y="211"/>
                  <a:pt x="2349" y="137"/>
                </a:cubicBezTo>
                <a:cubicBezTo>
                  <a:pt x="2274" y="63"/>
                  <a:pt x="2105" y="34"/>
                  <a:pt x="1955" y="109"/>
                </a:cubicBezTo>
                <a:lnTo>
                  <a:pt x="1273" y="781"/>
                </a:lnTo>
                <a:lnTo>
                  <a:pt x="601" y="109"/>
                </a:lnTo>
                <a:cubicBezTo>
                  <a:pt x="420" y="0"/>
                  <a:pt x="267" y="53"/>
                  <a:pt x="189" y="128"/>
                </a:cubicBezTo>
                <a:cubicBezTo>
                  <a:pt x="111" y="203"/>
                  <a:pt x="0" y="349"/>
                  <a:pt x="131" y="560"/>
                </a:cubicBezTo>
                <a:lnTo>
                  <a:pt x="938" y="137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9933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7" name="Freeform 15"/>
          <p:cNvSpPr/>
          <p:nvPr/>
        </p:nvSpPr>
        <p:spPr bwMode="auto">
          <a:xfrm>
            <a:off x="8087444" y="4797334"/>
            <a:ext cx="403225" cy="455613"/>
          </a:xfrm>
          <a:custGeom>
            <a:avLst/>
            <a:gdLst>
              <a:gd name="T0" fmla="*/ 23863966 w 2528"/>
              <a:gd name="T1" fmla="*/ 35018230 h 2856"/>
              <a:gd name="T2" fmla="*/ 23863966 w 2528"/>
              <a:gd name="T3" fmla="*/ 65557382 h 2856"/>
              <a:gd name="T4" fmla="*/ 31903424 w 2528"/>
              <a:gd name="T5" fmla="*/ 72632306 h 2856"/>
              <a:gd name="T6" fmla="*/ 41189561 w 2528"/>
              <a:gd name="T7" fmla="*/ 65302935 h 2856"/>
              <a:gd name="T8" fmla="*/ 41189561 w 2528"/>
              <a:gd name="T9" fmla="*/ 34763782 h 2856"/>
              <a:gd name="T10" fmla="*/ 61212043 w 2528"/>
              <a:gd name="T11" fmla="*/ 14022543 h 2856"/>
              <a:gd name="T12" fmla="*/ 59761837 w 2528"/>
              <a:gd name="T13" fmla="*/ 3486492 h 2856"/>
              <a:gd name="T14" fmla="*/ 49737836 w 2528"/>
              <a:gd name="T15" fmla="*/ 2774039 h 2856"/>
              <a:gd name="T16" fmla="*/ 32386879 w 2528"/>
              <a:gd name="T17" fmla="*/ 19875958 h 2856"/>
              <a:gd name="T18" fmla="*/ 15290330 w 2528"/>
              <a:gd name="T19" fmla="*/ 2774039 h 2856"/>
              <a:gd name="T20" fmla="*/ 4808394 w 2528"/>
              <a:gd name="T21" fmla="*/ 3257569 h 2856"/>
              <a:gd name="T22" fmla="*/ 3332827 w 2528"/>
              <a:gd name="T23" fmla="*/ 14251626 h 2856"/>
              <a:gd name="T24" fmla="*/ 23863966 w 2528"/>
              <a:gd name="T25" fmla="*/ 35018230 h 28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528" h="2856">
                <a:moveTo>
                  <a:pt x="938" y="1376"/>
                </a:moveTo>
                <a:lnTo>
                  <a:pt x="938" y="2576"/>
                </a:lnTo>
                <a:cubicBezTo>
                  <a:pt x="991" y="2822"/>
                  <a:pt x="1141" y="2856"/>
                  <a:pt x="1254" y="2854"/>
                </a:cubicBezTo>
                <a:cubicBezTo>
                  <a:pt x="1372" y="2854"/>
                  <a:pt x="1560" y="2803"/>
                  <a:pt x="1619" y="2566"/>
                </a:cubicBezTo>
                <a:lnTo>
                  <a:pt x="1619" y="1366"/>
                </a:lnTo>
                <a:lnTo>
                  <a:pt x="2406" y="551"/>
                </a:lnTo>
                <a:cubicBezTo>
                  <a:pt x="2528" y="346"/>
                  <a:pt x="2424" y="211"/>
                  <a:pt x="2349" y="137"/>
                </a:cubicBezTo>
                <a:cubicBezTo>
                  <a:pt x="2274" y="63"/>
                  <a:pt x="2105" y="34"/>
                  <a:pt x="1955" y="109"/>
                </a:cubicBezTo>
                <a:lnTo>
                  <a:pt x="1273" y="781"/>
                </a:lnTo>
                <a:lnTo>
                  <a:pt x="601" y="109"/>
                </a:lnTo>
                <a:cubicBezTo>
                  <a:pt x="420" y="0"/>
                  <a:pt x="267" y="53"/>
                  <a:pt x="189" y="128"/>
                </a:cubicBezTo>
                <a:cubicBezTo>
                  <a:pt x="111" y="203"/>
                  <a:pt x="0" y="349"/>
                  <a:pt x="131" y="560"/>
                </a:cubicBezTo>
                <a:lnTo>
                  <a:pt x="938" y="137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9933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8" name="Oval 16"/>
          <p:cNvSpPr>
            <a:spLocks noChangeArrowheads="1"/>
          </p:cNvSpPr>
          <p:nvPr/>
        </p:nvSpPr>
        <p:spPr bwMode="auto">
          <a:xfrm>
            <a:off x="6795219" y="4656047"/>
            <a:ext cx="144462" cy="144462"/>
          </a:xfrm>
          <a:prstGeom prst="ellipse">
            <a:avLst/>
          </a:prstGeom>
          <a:gradFill rotWithShape="1">
            <a:gsLst>
              <a:gs pos="0">
                <a:srgbClr val="FFBAA9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29" name="Oval 17"/>
          <p:cNvSpPr>
            <a:spLocks noChangeArrowheads="1"/>
          </p:cNvSpPr>
          <p:nvPr/>
        </p:nvSpPr>
        <p:spPr bwMode="auto">
          <a:xfrm>
            <a:off x="8358906" y="4656047"/>
            <a:ext cx="144463" cy="144462"/>
          </a:xfrm>
          <a:prstGeom prst="ellipse">
            <a:avLst/>
          </a:prstGeom>
          <a:gradFill rotWithShape="1">
            <a:gsLst>
              <a:gs pos="0">
                <a:srgbClr val="FFBAA9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0" name="Oval 18"/>
          <p:cNvSpPr>
            <a:spLocks noChangeArrowheads="1"/>
          </p:cNvSpPr>
          <p:nvPr/>
        </p:nvSpPr>
        <p:spPr bwMode="auto">
          <a:xfrm>
            <a:off x="7307981" y="4656047"/>
            <a:ext cx="144463" cy="144462"/>
          </a:xfrm>
          <a:prstGeom prst="ellipse">
            <a:avLst/>
          </a:prstGeom>
          <a:gradFill rotWithShape="1">
            <a:gsLst>
              <a:gs pos="0">
                <a:srgbClr val="FFBAA9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1" name="Oval 19"/>
          <p:cNvSpPr>
            <a:spLocks noChangeArrowheads="1"/>
          </p:cNvSpPr>
          <p:nvPr/>
        </p:nvSpPr>
        <p:spPr bwMode="auto">
          <a:xfrm>
            <a:off x="5764931" y="4663984"/>
            <a:ext cx="144463" cy="144463"/>
          </a:xfrm>
          <a:prstGeom prst="ellipse">
            <a:avLst/>
          </a:prstGeom>
          <a:gradFill rotWithShape="1">
            <a:gsLst>
              <a:gs pos="0">
                <a:srgbClr val="FFBAA9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2" name="Oval 20"/>
          <p:cNvSpPr>
            <a:spLocks noChangeArrowheads="1"/>
          </p:cNvSpPr>
          <p:nvPr/>
        </p:nvSpPr>
        <p:spPr bwMode="auto">
          <a:xfrm rot="10524505">
            <a:off x="6291981" y="4654459"/>
            <a:ext cx="144463" cy="144463"/>
          </a:xfrm>
          <a:prstGeom prst="ellipse">
            <a:avLst/>
          </a:prstGeom>
          <a:gradFill rotWithShape="1">
            <a:gsLst>
              <a:gs pos="0">
                <a:srgbClr val="FFBAA9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3" name="AutoShape 21"/>
          <p:cNvSpPr>
            <a:spLocks noChangeArrowheads="1"/>
          </p:cNvSpPr>
          <p:nvPr/>
        </p:nvSpPr>
        <p:spPr bwMode="auto">
          <a:xfrm>
            <a:off x="5703019" y="2881222"/>
            <a:ext cx="215900" cy="187325"/>
          </a:xfrm>
          <a:prstGeom prst="hexagon">
            <a:avLst>
              <a:gd name="adj" fmla="val 28814"/>
              <a:gd name="vf" fmla="val 115470"/>
            </a:avLst>
          </a:prstGeom>
          <a:gradFill rotWithShape="1">
            <a:gsLst>
              <a:gs pos="0">
                <a:schemeClr val="accent2">
                  <a:gamma/>
                  <a:tint val="33725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34" name="AutoShape 22"/>
          <p:cNvSpPr>
            <a:spLocks noChangeArrowheads="1"/>
          </p:cNvSpPr>
          <p:nvPr/>
        </p:nvSpPr>
        <p:spPr bwMode="auto">
          <a:xfrm>
            <a:off x="6638056" y="3168559"/>
            <a:ext cx="215900" cy="187325"/>
          </a:xfrm>
          <a:prstGeom prst="hexagon">
            <a:avLst>
              <a:gd name="adj" fmla="val 28814"/>
              <a:gd name="vf" fmla="val 115470"/>
            </a:avLst>
          </a:prstGeom>
          <a:gradFill rotWithShape="1">
            <a:gsLst>
              <a:gs pos="0">
                <a:schemeClr val="accent2">
                  <a:gamma/>
                  <a:tint val="33725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35" name="AutoShape 23"/>
          <p:cNvSpPr>
            <a:spLocks noChangeArrowheads="1"/>
          </p:cNvSpPr>
          <p:nvPr/>
        </p:nvSpPr>
        <p:spPr bwMode="auto">
          <a:xfrm>
            <a:off x="7503244" y="2881222"/>
            <a:ext cx="215900" cy="187325"/>
          </a:xfrm>
          <a:prstGeom prst="hexagon">
            <a:avLst>
              <a:gd name="adj" fmla="val 28814"/>
              <a:gd name="vf" fmla="val 115470"/>
            </a:avLst>
          </a:prstGeom>
          <a:gradFill rotWithShape="1">
            <a:gsLst>
              <a:gs pos="0">
                <a:schemeClr val="accent2">
                  <a:gamma/>
                  <a:tint val="33725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36" name="AutoShape 24"/>
          <p:cNvSpPr>
            <a:spLocks noChangeArrowheads="1"/>
          </p:cNvSpPr>
          <p:nvPr/>
        </p:nvSpPr>
        <p:spPr bwMode="auto">
          <a:xfrm>
            <a:off x="8079506" y="3457484"/>
            <a:ext cx="215900" cy="187325"/>
          </a:xfrm>
          <a:prstGeom prst="hexagon">
            <a:avLst>
              <a:gd name="adj" fmla="val 28814"/>
              <a:gd name="vf" fmla="val 115470"/>
            </a:avLst>
          </a:prstGeom>
          <a:gradFill rotWithShape="1">
            <a:gsLst>
              <a:gs pos="0">
                <a:schemeClr val="accent2">
                  <a:gamma/>
                  <a:tint val="33725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37" name="AutoShape 25"/>
          <p:cNvSpPr>
            <a:spLocks noChangeArrowheads="1"/>
          </p:cNvSpPr>
          <p:nvPr/>
        </p:nvSpPr>
        <p:spPr bwMode="auto">
          <a:xfrm>
            <a:off x="5990356" y="3528922"/>
            <a:ext cx="215900" cy="187325"/>
          </a:xfrm>
          <a:prstGeom prst="hexagon">
            <a:avLst>
              <a:gd name="adj" fmla="val 28814"/>
              <a:gd name="vf" fmla="val 115470"/>
            </a:avLst>
          </a:prstGeom>
          <a:gradFill rotWithShape="1">
            <a:gsLst>
              <a:gs pos="0">
                <a:schemeClr val="accent2">
                  <a:gamma/>
                  <a:tint val="33725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38" name="AutoShape 26"/>
          <p:cNvSpPr>
            <a:spLocks noChangeArrowheads="1"/>
          </p:cNvSpPr>
          <p:nvPr/>
        </p:nvSpPr>
        <p:spPr bwMode="auto">
          <a:xfrm>
            <a:off x="5990356" y="4105184"/>
            <a:ext cx="215900" cy="187325"/>
          </a:xfrm>
          <a:prstGeom prst="hexagon">
            <a:avLst>
              <a:gd name="adj" fmla="val 28814"/>
              <a:gd name="vf" fmla="val 115470"/>
            </a:avLst>
          </a:prstGeom>
          <a:gradFill rotWithShape="1">
            <a:gsLst>
              <a:gs pos="0">
                <a:schemeClr val="accent2">
                  <a:gamma/>
                  <a:tint val="33725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39" name="AutoShape 27"/>
          <p:cNvSpPr>
            <a:spLocks noChangeArrowheads="1"/>
          </p:cNvSpPr>
          <p:nvPr/>
        </p:nvSpPr>
        <p:spPr bwMode="auto">
          <a:xfrm>
            <a:off x="7158756" y="3630522"/>
            <a:ext cx="215900" cy="187325"/>
          </a:xfrm>
          <a:prstGeom prst="hexagon">
            <a:avLst>
              <a:gd name="adj" fmla="val 28814"/>
              <a:gd name="vf" fmla="val 115470"/>
            </a:avLst>
          </a:prstGeom>
          <a:gradFill rotWithShape="1">
            <a:gsLst>
              <a:gs pos="0">
                <a:schemeClr val="accent2">
                  <a:gamma/>
                  <a:tint val="33725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it-IT"/>
          </a:p>
        </p:txBody>
      </p:sp>
      <p:grpSp>
        <p:nvGrpSpPr>
          <p:cNvPr id="40" name="Group 28"/>
          <p:cNvGrpSpPr/>
          <p:nvPr/>
        </p:nvGrpSpPr>
        <p:grpSpPr bwMode="auto">
          <a:xfrm>
            <a:off x="6244356" y="3740059"/>
            <a:ext cx="2287588" cy="796925"/>
            <a:chOff x="3448" y="1930"/>
            <a:chExt cx="1441" cy="502"/>
          </a:xfrm>
        </p:grpSpPr>
        <p:sp>
          <p:nvSpPr>
            <p:cNvPr id="41" name="AutoShape 29"/>
            <p:cNvSpPr>
              <a:spLocks noChangeArrowheads="1"/>
            </p:cNvSpPr>
            <p:nvPr/>
          </p:nvSpPr>
          <p:spPr bwMode="auto">
            <a:xfrm rot="-5930508">
              <a:off x="3470" y="1978"/>
              <a:ext cx="362" cy="272"/>
            </a:xfrm>
            <a:prstGeom prst="lightningBol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42" name="AutoShape 30"/>
            <p:cNvSpPr>
              <a:spLocks noChangeArrowheads="1"/>
            </p:cNvSpPr>
            <p:nvPr/>
          </p:nvSpPr>
          <p:spPr bwMode="auto">
            <a:xfrm rot="-5930508">
              <a:off x="4458" y="1975"/>
              <a:ext cx="362" cy="272"/>
            </a:xfrm>
            <a:prstGeom prst="lightningBol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43" name="Freeform 31"/>
            <p:cNvSpPr/>
            <p:nvPr/>
          </p:nvSpPr>
          <p:spPr bwMode="auto">
            <a:xfrm>
              <a:off x="3448" y="2274"/>
              <a:ext cx="294" cy="158"/>
            </a:xfrm>
            <a:custGeom>
              <a:avLst/>
              <a:gdLst>
                <a:gd name="T0" fmla="*/ 0 w 409"/>
                <a:gd name="T1" fmla="*/ 0 h 151"/>
                <a:gd name="T2" fmla="*/ 211 w 409"/>
                <a:gd name="T3" fmla="*/ 0 h 15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" h="151">
                  <a:moveTo>
                    <a:pt x="0" y="0"/>
                  </a:moveTo>
                  <a:cubicBezTo>
                    <a:pt x="184" y="151"/>
                    <a:pt x="265" y="110"/>
                    <a:pt x="409" y="0"/>
                  </a:cubicBezTo>
                </a:path>
              </a:pathLst>
            </a:custGeom>
            <a:noFill/>
            <a:ln w="19050" cmpd="sng">
              <a:solidFill>
                <a:schemeClr val="accent2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4" name="Freeform 32"/>
            <p:cNvSpPr/>
            <p:nvPr/>
          </p:nvSpPr>
          <p:spPr bwMode="auto">
            <a:xfrm>
              <a:off x="4422" y="2267"/>
              <a:ext cx="294" cy="158"/>
            </a:xfrm>
            <a:custGeom>
              <a:avLst/>
              <a:gdLst>
                <a:gd name="T0" fmla="*/ 0 w 409"/>
                <a:gd name="T1" fmla="*/ 0 h 151"/>
                <a:gd name="T2" fmla="*/ 211 w 409"/>
                <a:gd name="T3" fmla="*/ 0 h 15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" h="151">
                  <a:moveTo>
                    <a:pt x="0" y="0"/>
                  </a:moveTo>
                  <a:cubicBezTo>
                    <a:pt x="184" y="151"/>
                    <a:pt x="265" y="110"/>
                    <a:pt x="409" y="0"/>
                  </a:cubicBezTo>
                </a:path>
              </a:pathLst>
            </a:custGeom>
            <a:noFill/>
            <a:ln w="19050" cmpd="sng">
              <a:solidFill>
                <a:schemeClr val="accent2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5" name="AutoShape 33"/>
            <p:cNvSpPr>
              <a:spLocks noChangeArrowheads="1"/>
            </p:cNvSpPr>
            <p:nvPr/>
          </p:nvSpPr>
          <p:spPr bwMode="auto">
            <a:xfrm>
              <a:off x="4243" y="2174"/>
              <a:ext cx="136" cy="118"/>
            </a:xfrm>
            <a:prstGeom prst="hexagon">
              <a:avLst>
                <a:gd name="adj" fmla="val 28814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46" name="AutoShape 34"/>
            <p:cNvSpPr>
              <a:spLocks noChangeArrowheads="1"/>
            </p:cNvSpPr>
            <p:nvPr/>
          </p:nvSpPr>
          <p:spPr bwMode="auto">
            <a:xfrm>
              <a:off x="3779" y="2143"/>
              <a:ext cx="142" cy="123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chemeClr val="bg2">
                    <a:gamma/>
                    <a:tint val="13725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47" name="AutoShape 35"/>
            <p:cNvSpPr>
              <a:spLocks noChangeArrowheads="1"/>
            </p:cNvSpPr>
            <p:nvPr/>
          </p:nvSpPr>
          <p:spPr bwMode="auto">
            <a:xfrm>
              <a:off x="4747" y="2143"/>
              <a:ext cx="142" cy="123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chemeClr val="bg2">
                    <a:gamma/>
                    <a:tint val="13725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it-IT"/>
            </a:p>
          </p:txBody>
        </p:sp>
      </p:grpSp>
      <p:sp>
        <p:nvSpPr>
          <p:cNvPr id="48" name="Rectangle 36" descr="Diagonali larghe verso l'alto"/>
          <p:cNvSpPr>
            <a:spLocks noChangeArrowheads="1"/>
          </p:cNvSpPr>
          <p:nvPr/>
        </p:nvSpPr>
        <p:spPr bwMode="auto">
          <a:xfrm>
            <a:off x="5426794" y="5257709"/>
            <a:ext cx="3168650" cy="720725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bg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49" name="Line 37"/>
          <p:cNvSpPr>
            <a:spLocks noChangeShapeType="1"/>
          </p:cNvSpPr>
          <p:nvPr/>
        </p:nvSpPr>
        <p:spPr bwMode="auto">
          <a:xfrm>
            <a:off x="5414094" y="5257709"/>
            <a:ext cx="3168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50" name="Group 38"/>
          <p:cNvGrpSpPr/>
          <p:nvPr/>
        </p:nvGrpSpPr>
        <p:grpSpPr bwMode="auto">
          <a:xfrm>
            <a:off x="7850906" y="4381409"/>
            <a:ext cx="288925" cy="419100"/>
            <a:chOff x="3152" y="1397"/>
            <a:chExt cx="182" cy="264"/>
          </a:xfrm>
        </p:grpSpPr>
        <p:sp>
          <p:nvSpPr>
            <p:cNvPr id="51" name="Oval 39"/>
            <p:cNvSpPr>
              <a:spLocks noChangeArrowheads="1"/>
            </p:cNvSpPr>
            <p:nvPr/>
          </p:nvSpPr>
          <p:spPr bwMode="auto">
            <a:xfrm rot="10524505">
              <a:off x="3152" y="157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52" name="Oval 40"/>
            <p:cNvSpPr>
              <a:spLocks noChangeArrowheads="1"/>
            </p:cNvSpPr>
            <p:nvPr/>
          </p:nvSpPr>
          <p:spPr bwMode="auto">
            <a:xfrm rot="10524505">
              <a:off x="3152" y="1397"/>
              <a:ext cx="182" cy="182"/>
            </a:xfrm>
            <a:prstGeom prst="ellipse">
              <a:avLst/>
            </a:prstGeom>
            <a:gradFill rotWithShape="1">
              <a:gsLst>
                <a:gs pos="0">
                  <a:srgbClr val="FFFFA9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</p:grpSp>
      <p:sp>
        <p:nvSpPr>
          <p:cNvPr id="53" name="Oval 41"/>
          <p:cNvSpPr>
            <a:spLocks noChangeArrowheads="1"/>
          </p:cNvSpPr>
          <p:nvPr/>
        </p:nvSpPr>
        <p:spPr bwMode="auto">
          <a:xfrm rot="10524505">
            <a:off x="6322144" y="4379822"/>
            <a:ext cx="288925" cy="288925"/>
          </a:xfrm>
          <a:prstGeom prst="ellipse">
            <a:avLst/>
          </a:prstGeom>
          <a:gradFill rotWithShape="1">
            <a:gsLst>
              <a:gs pos="0">
                <a:srgbClr val="FFFFA9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grpSp>
        <p:nvGrpSpPr>
          <p:cNvPr id="54" name="Gruppo 53"/>
          <p:cNvGrpSpPr/>
          <p:nvPr/>
        </p:nvGrpSpPr>
        <p:grpSpPr>
          <a:xfrm>
            <a:off x="5413956" y="4798830"/>
            <a:ext cx="3210932" cy="1182466"/>
            <a:chOff x="4641094" y="4121150"/>
            <a:chExt cx="3210932" cy="1182466"/>
          </a:xfrm>
        </p:grpSpPr>
        <p:sp>
          <p:nvSpPr>
            <p:cNvPr id="55" name="Freeform 17"/>
            <p:cNvSpPr/>
            <p:nvPr/>
          </p:nvSpPr>
          <p:spPr bwMode="auto">
            <a:xfrm>
              <a:off x="4727575" y="4121150"/>
              <a:ext cx="403225" cy="455613"/>
            </a:xfrm>
            <a:custGeom>
              <a:avLst/>
              <a:gdLst>
                <a:gd name="T0" fmla="*/ 23863966 w 2528"/>
                <a:gd name="T1" fmla="*/ 35018230 h 2856"/>
                <a:gd name="T2" fmla="*/ 23863966 w 2528"/>
                <a:gd name="T3" fmla="*/ 65557382 h 2856"/>
                <a:gd name="T4" fmla="*/ 31903424 w 2528"/>
                <a:gd name="T5" fmla="*/ 72632306 h 2856"/>
                <a:gd name="T6" fmla="*/ 41189561 w 2528"/>
                <a:gd name="T7" fmla="*/ 65302935 h 2856"/>
                <a:gd name="T8" fmla="*/ 41189561 w 2528"/>
                <a:gd name="T9" fmla="*/ 34763782 h 2856"/>
                <a:gd name="T10" fmla="*/ 61212043 w 2528"/>
                <a:gd name="T11" fmla="*/ 14022543 h 2856"/>
                <a:gd name="T12" fmla="*/ 59761837 w 2528"/>
                <a:gd name="T13" fmla="*/ 3486492 h 2856"/>
                <a:gd name="T14" fmla="*/ 49737836 w 2528"/>
                <a:gd name="T15" fmla="*/ 2774039 h 2856"/>
                <a:gd name="T16" fmla="*/ 32386879 w 2528"/>
                <a:gd name="T17" fmla="*/ 19875958 h 2856"/>
                <a:gd name="T18" fmla="*/ 15290330 w 2528"/>
                <a:gd name="T19" fmla="*/ 2774039 h 2856"/>
                <a:gd name="T20" fmla="*/ 4808394 w 2528"/>
                <a:gd name="T21" fmla="*/ 3257569 h 2856"/>
                <a:gd name="T22" fmla="*/ 3332827 w 2528"/>
                <a:gd name="T23" fmla="*/ 14251626 h 2856"/>
                <a:gd name="T24" fmla="*/ 23863966 w 2528"/>
                <a:gd name="T25" fmla="*/ 35018230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6" name="Freeform 18"/>
            <p:cNvSpPr/>
            <p:nvPr/>
          </p:nvSpPr>
          <p:spPr bwMode="auto">
            <a:xfrm>
              <a:off x="5245100" y="4121150"/>
              <a:ext cx="403225" cy="455613"/>
            </a:xfrm>
            <a:custGeom>
              <a:avLst/>
              <a:gdLst>
                <a:gd name="T0" fmla="*/ 23863966 w 2528"/>
                <a:gd name="T1" fmla="*/ 35018230 h 2856"/>
                <a:gd name="T2" fmla="*/ 23863966 w 2528"/>
                <a:gd name="T3" fmla="*/ 65557382 h 2856"/>
                <a:gd name="T4" fmla="*/ 31903424 w 2528"/>
                <a:gd name="T5" fmla="*/ 72632306 h 2856"/>
                <a:gd name="T6" fmla="*/ 41189561 w 2528"/>
                <a:gd name="T7" fmla="*/ 65302935 h 2856"/>
                <a:gd name="T8" fmla="*/ 41189561 w 2528"/>
                <a:gd name="T9" fmla="*/ 34763782 h 2856"/>
                <a:gd name="T10" fmla="*/ 61212043 w 2528"/>
                <a:gd name="T11" fmla="*/ 14022543 h 2856"/>
                <a:gd name="T12" fmla="*/ 59761837 w 2528"/>
                <a:gd name="T13" fmla="*/ 3486492 h 2856"/>
                <a:gd name="T14" fmla="*/ 49737836 w 2528"/>
                <a:gd name="T15" fmla="*/ 2774039 h 2856"/>
                <a:gd name="T16" fmla="*/ 32386879 w 2528"/>
                <a:gd name="T17" fmla="*/ 19875958 h 2856"/>
                <a:gd name="T18" fmla="*/ 15290330 w 2528"/>
                <a:gd name="T19" fmla="*/ 2774039 h 2856"/>
                <a:gd name="T20" fmla="*/ 4808394 w 2528"/>
                <a:gd name="T21" fmla="*/ 3257569 h 2856"/>
                <a:gd name="T22" fmla="*/ 3332827 w 2528"/>
                <a:gd name="T23" fmla="*/ 14251626 h 2856"/>
                <a:gd name="T24" fmla="*/ 23863966 w 2528"/>
                <a:gd name="T25" fmla="*/ 35018230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7" name="Freeform 19"/>
            <p:cNvSpPr/>
            <p:nvPr/>
          </p:nvSpPr>
          <p:spPr bwMode="auto">
            <a:xfrm>
              <a:off x="5762625" y="4121150"/>
              <a:ext cx="403225" cy="455613"/>
            </a:xfrm>
            <a:custGeom>
              <a:avLst/>
              <a:gdLst>
                <a:gd name="T0" fmla="*/ 23863966 w 2528"/>
                <a:gd name="T1" fmla="*/ 35018230 h 2856"/>
                <a:gd name="T2" fmla="*/ 23863966 w 2528"/>
                <a:gd name="T3" fmla="*/ 65557382 h 2856"/>
                <a:gd name="T4" fmla="*/ 31903424 w 2528"/>
                <a:gd name="T5" fmla="*/ 72632306 h 2856"/>
                <a:gd name="T6" fmla="*/ 41189561 w 2528"/>
                <a:gd name="T7" fmla="*/ 65302935 h 2856"/>
                <a:gd name="T8" fmla="*/ 41189561 w 2528"/>
                <a:gd name="T9" fmla="*/ 34763782 h 2856"/>
                <a:gd name="T10" fmla="*/ 61212043 w 2528"/>
                <a:gd name="T11" fmla="*/ 14022543 h 2856"/>
                <a:gd name="T12" fmla="*/ 59761837 w 2528"/>
                <a:gd name="T13" fmla="*/ 3486492 h 2856"/>
                <a:gd name="T14" fmla="*/ 49737836 w 2528"/>
                <a:gd name="T15" fmla="*/ 2774039 h 2856"/>
                <a:gd name="T16" fmla="*/ 32386879 w 2528"/>
                <a:gd name="T17" fmla="*/ 19875958 h 2856"/>
                <a:gd name="T18" fmla="*/ 15290330 w 2528"/>
                <a:gd name="T19" fmla="*/ 2774039 h 2856"/>
                <a:gd name="T20" fmla="*/ 4808394 w 2528"/>
                <a:gd name="T21" fmla="*/ 3257569 h 2856"/>
                <a:gd name="T22" fmla="*/ 3332827 w 2528"/>
                <a:gd name="T23" fmla="*/ 14251626 h 2856"/>
                <a:gd name="T24" fmla="*/ 23863966 w 2528"/>
                <a:gd name="T25" fmla="*/ 35018230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8" name="Freeform 20"/>
            <p:cNvSpPr/>
            <p:nvPr/>
          </p:nvSpPr>
          <p:spPr bwMode="auto">
            <a:xfrm>
              <a:off x="6280150" y="4121150"/>
              <a:ext cx="403225" cy="455613"/>
            </a:xfrm>
            <a:custGeom>
              <a:avLst/>
              <a:gdLst>
                <a:gd name="T0" fmla="*/ 23863966 w 2528"/>
                <a:gd name="T1" fmla="*/ 35018230 h 2856"/>
                <a:gd name="T2" fmla="*/ 23863966 w 2528"/>
                <a:gd name="T3" fmla="*/ 65557382 h 2856"/>
                <a:gd name="T4" fmla="*/ 31903424 w 2528"/>
                <a:gd name="T5" fmla="*/ 72632306 h 2856"/>
                <a:gd name="T6" fmla="*/ 41189561 w 2528"/>
                <a:gd name="T7" fmla="*/ 65302935 h 2856"/>
                <a:gd name="T8" fmla="*/ 41189561 w 2528"/>
                <a:gd name="T9" fmla="*/ 34763782 h 2856"/>
                <a:gd name="T10" fmla="*/ 61212043 w 2528"/>
                <a:gd name="T11" fmla="*/ 14022543 h 2856"/>
                <a:gd name="T12" fmla="*/ 59761837 w 2528"/>
                <a:gd name="T13" fmla="*/ 3486492 h 2856"/>
                <a:gd name="T14" fmla="*/ 49737836 w 2528"/>
                <a:gd name="T15" fmla="*/ 2774039 h 2856"/>
                <a:gd name="T16" fmla="*/ 32386879 w 2528"/>
                <a:gd name="T17" fmla="*/ 19875958 h 2856"/>
                <a:gd name="T18" fmla="*/ 15290330 w 2528"/>
                <a:gd name="T19" fmla="*/ 2774039 h 2856"/>
                <a:gd name="T20" fmla="*/ 4808394 w 2528"/>
                <a:gd name="T21" fmla="*/ 3257569 h 2856"/>
                <a:gd name="T22" fmla="*/ 3332827 w 2528"/>
                <a:gd name="T23" fmla="*/ 14251626 h 2856"/>
                <a:gd name="T24" fmla="*/ 23863966 w 2528"/>
                <a:gd name="T25" fmla="*/ 35018230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9" name="Freeform 21"/>
            <p:cNvSpPr/>
            <p:nvPr/>
          </p:nvSpPr>
          <p:spPr bwMode="auto">
            <a:xfrm>
              <a:off x="6797675" y="4121150"/>
              <a:ext cx="403225" cy="455613"/>
            </a:xfrm>
            <a:custGeom>
              <a:avLst/>
              <a:gdLst>
                <a:gd name="T0" fmla="*/ 23863966 w 2528"/>
                <a:gd name="T1" fmla="*/ 35018230 h 2856"/>
                <a:gd name="T2" fmla="*/ 23863966 w 2528"/>
                <a:gd name="T3" fmla="*/ 65557382 h 2856"/>
                <a:gd name="T4" fmla="*/ 31903424 w 2528"/>
                <a:gd name="T5" fmla="*/ 72632306 h 2856"/>
                <a:gd name="T6" fmla="*/ 41189561 w 2528"/>
                <a:gd name="T7" fmla="*/ 65302935 h 2856"/>
                <a:gd name="T8" fmla="*/ 41189561 w 2528"/>
                <a:gd name="T9" fmla="*/ 34763782 h 2856"/>
                <a:gd name="T10" fmla="*/ 61212043 w 2528"/>
                <a:gd name="T11" fmla="*/ 14022543 h 2856"/>
                <a:gd name="T12" fmla="*/ 59761837 w 2528"/>
                <a:gd name="T13" fmla="*/ 3486492 h 2856"/>
                <a:gd name="T14" fmla="*/ 49737836 w 2528"/>
                <a:gd name="T15" fmla="*/ 2774039 h 2856"/>
                <a:gd name="T16" fmla="*/ 32386879 w 2528"/>
                <a:gd name="T17" fmla="*/ 19875958 h 2856"/>
                <a:gd name="T18" fmla="*/ 15290330 w 2528"/>
                <a:gd name="T19" fmla="*/ 2774039 h 2856"/>
                <a:gd name="T20" fmla="*/ 4808394 w 2528"/>
                <a:gd name="T21" fmla="*/ 3257569 h 2856"/>
                <a:gd name="T22" fmla="*/ 3332827 w 2528"/>
                <a:gd name="T23" fmla="*/ 14251626 h 2856"/>
                <a:gd name="T24" fmla="*/ 23863966 w 2528"/>
                <a:gd name="T25" fmla="*/ 35018230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0" name="Freeform 22"/>
            <p:cNvSpPr/>
            <p:nvPr/>
          </p:nvSpPr>
          <p:spPr bwMode="auto">
            <a:xfrm>
              <a:off x="7316788" y="4121150"/>
              <a:ext cx="403225" cy="455613"/>
            </a:xfrm>
            <a:custGeom>
              <a:avLst/>
              <a:gdLst>
                <a:gd name="T0" fmla="*/ 23863966 w 2528"/>
                <a:gd name="T1" fmla="*/ 35018230 h 2856"/>
                <a:gd name="T2" fmla="*/ 23863966 w 2528"/>
                <a:gd name="T3" fmla="*/ 65557382 h 2856"/>
                <a:gd name="T4" fmla="*/ 31903424 w 2528"/>
                <a:gd name="T5" fmla="*/ 72632306 h 2856"/>
                <a:gd name="T6" fmla="*/ 41189561 w 2528"/>
                <a:gd name="T7" fmla="*/ 65302935 h 2856"/>
                <a:gd name="T8" fmla="*/ 41189561 w 2528"/>
                <a:gd name="T9" fmla="*/ 34763782 h 2856"/>
                <a:gd name="T10" fmla="*/ 61212043 w 2528"/>
                <a:gd name="T11" fmla="*/ 14022543 h 2856"/>
                <a:gd name="T12" fmla="*/ 59761837 w 2528"/>
                <a:gd name="T13" fmla="*/ 3486492 h 2856"/>
                <a:gd name="T14" fmla="*/ 49737836 w 2528"/>
                <a:gd name="T15" fmla="*/ 2774039 h 2856"/>
                <a:gd name="T16" fmla="*/ 32386879 w 2528"/>
                <a:gd name="T17" fmla="*/ 19875958 h 2856"/>
                <a:gd name="T18" fmla="*/ 15290330 w 2528"/>
                <a:gd name="T19" fmla="*/ 2774039 h 2856"/>
                <a:gd name="T20" fmla="*/ 4808394 w 2528"/>
                <a:gd name="T21" fmla="*/ 3257569 h 2856"/>
                <a:gd name="T22" fmla="*/ 3332827 w 2528"/>
                <a:gd name="T23" fmla="*/ 14251626 h 2856"/>
                <a:gd name="T24" fmla="*/ 23863966 w 2528"/>
                <a:gd name="T25" fmla="*/ 35018230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1" name="Rectangle 23" descr="Diagonali larghe verso l'alto"/>
            <p:cNvSpPr>
              <a:spLocks noChangeArrowheads="1"/>
            </p:cNvSpPr>
            <p:nvPr/>
          </p:nvSpPr>
          <p:spPr bwMode="auto">
            <a:xfrm>
              <a:off x="4674085" y="4582891"/>
              <a:ext cx="3168650" cy="720725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62" name="Line 24"/>
            <p:cNvSpPr>
              <a:spLocks noChangeShapeType="1"/>
            </p:cNvSpPr>
            <p:nvPr/>
          </p:nvSpPr>
          <p:spPr bwMode="auto">
            <a:xfrm>
              <a:off x="4643438" y="4581525"/>
              <a:ext cx="31686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3" name="Pentagono regolare 62"/>
            <p:cNvSpPr/>
            <p:nvPr/>
          </p:nvSpPr>
          <p:spPr bwMode="auto">
            <a:xfrm>
              <a:off x="4641094" y="4365103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" name="Pentagono regolare 63"/>
            <p:cNvSpPr/>
            <p:nvPr/>
          </p:nvSpPr>
          <p:spPr bwMode="auto">
            <a:xfrm>
              <a:off x="4755394" y="4372247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" name="Pentagono regolare 64"/>
            <p:cNvSpPr/>
            <p:nvPr/>
          </p:nvSpPr>
          <p:spPr bwMode="auto">
            <a:xfrm>
              <a:off x="4969159" y="4365103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" name="Pentagono regolare 65"/>
            <p:cNvSpPr/>
            <p:nvPr/>
          </p:nvSpPr>
          <p:spPr bwMode="auto">
            <a:xfrm>
              <a:off x="5112079" y="4365103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" name="Pentagono regolare 66"/>
            <p:cNvSpPr/>
            <p:nvPr/>
          </p:nvSpPr>
          <p:spPr bwMode="auto">
            <a:xfrm>
              <a:off x="5238491" y="4365103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" name="Pentagono regolare 67"/>
            <p:cNvSpPr/>
            <p:nvPr/>
          </p:nvSpPr>
          <p:spPr bwMode="auto">
            <a:xfrm>
              <a:off x="5505431" y="4372246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" name="Pentagono regolare 68"/>
            <p:cNvSpPr/>
            <p:nvPr/>
          </p:nvSpPr>
          <p:spPr bwMode="auto">
            <a:xfrm>
              <a:off x="5634490" y="4374674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" name="Pentagono regolare 69"/>
            <p:cNvSpPr/>
            <p:nvPr/>
          </p:nvSpPr>
          <p:spPr bwMode="auto">
            <a:xfrm>
              <a:off x="5782141" y="4372246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" name="Pentagono regolare 70"/>
            <p:cNvSpPr/>
            <p:nvPr/>
          </p:nvSpPr>
          <p:spPr bwMode="auto">
            <a:xfrm>
              <a:off x="6013198" y="4360082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" name="Pentagono regolare 71"/>
            <p:cNvSpPr/>
            <p:nvPr/>
          </p:nvSpPr>
          <p:spPr bwMode="auto">
            <a:xfrm>
              <a:off x="6133402" y="4360081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3" name="Pentagono regolare 72"/>
            <p:cNvSpPr/>
            <p:nvPr/>
          </p:nvSpPr>
          <p:spPr bwMode="auto">
            <a:xfrm>
              <a:off x="6274428" y="4374673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" name="Pentagono regolare 73"/>
            <p:cNvSpPr/>
            <p:nvPr/>
          </p:nvSpPr>
          <p:spPr bwMode="auto">
            <a:xfrm>
              <a:off x="6542167" y="4372246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5" name="Pentagono regolare 74"/>
            <p:cNvSpPr/>
            <p:nvPr/>
          </p:nvSpPr>
          <p:spPr bwMode="auto">
            <a:xfrm>
              <a:off x="6681787" y="4381728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" name="Pentagono regolare 75"/>
            <p:cNvSpPr/>
            <p:nvPr/>
          </p:nvSpPr>
          <p:spPr bwMode="auto">
            <a:xfrm>
              <a:off x="6812918" y="4372246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7" name="Pentagono regolare 76"/>
            <p:cNvSpPr/>
            <p:nvPr/>
          </p:nvSpPr>
          <p:spPr bwMode="auto">
            <a:xfrm>
              <a:off x="7041752" y="4364410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8" name="Pentagono regolare 77"/>
            <p:cNvSpPr/>
            <p:nvPr/>
          </p:nvSpPr>
          <p:spPr bwMode="auto">
            <a:xfrm>
              <a:off x="7161255" y="4364410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9" name="Pentagono regolare 78"/>
            <p:cNvSpPr/>
            <p:nvPr/>
          </p:nvSpPr>
          <p:spPr bwMode="auto">
            <a:xfrm>
              <a:off x="7284894" y="4378872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0" name="Pentagono regolare 79"/>
            <p:cNvSpPr/>
            <p:nvPr/>
          </p:nvSpPr>
          <p:spPr bwMode="auto">
            <a:xfrm>
              <a:off x="7579433" y="4374672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1" name="Pentagono regolare 80"/>
            <p:cNvSpPr/>
            <p:nvPr/>
          </p:nvSpPr>
          <p:spPr bwMode="auto">
            <a:xfrm>
              <a:off x="7705096" y="4365017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2684145"/>
            <a:ext cx="3824605" cy="3431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3"/>
          <p:cNvSpPr txBox="1">
            <a:spLocks noChangeArrowheads="1"/>
          </p:cNvSpPr>
          <p:nvPr/>
        </p:nvSpPr>
        <p:spPr bwMode="auto">
          <a:xfrm>
            <a:off x="395288" y="981075"/>
            <a:ext cx="83534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Metodo immunometrico competitivo eterogeneo: il legame dell’analita all’anticorpo viene rivelato indirettamente attraverso la misura del legame del tracciante all’anticorpo.</a:t>
            </a:r>
          </a:p>
        </p:txBody>
      </p:sp>
      <p:grpSp>
        <p:nvGrpSpPr>
          <p:cNvPr id="44035" name="Group 4"/>
          <p:cNvGrpSpPr/>
          <p:nvPr/>
        </p:nvGrpSpPr>
        <p:grpSpPr bwMode="auto">
          <a:xfrm>
            <a:off x="1282700" y="1922463"/>
            <a:ext cx="4751388" cy="4452937"/>
            <a:chOff x="808" y="1366"/>
            <a:chExt cx="2993" cy="2805"/>
          </a:xfrm>
        </p:grpSpPr>
        <p:sp>
          <p:nvSpPr>
            <p:cNvPr id="44073" name="Text Box 5"/>
            <p:cNvSpPr txBox="1">
              <a:spLocks noChangeArrowheads="1"/>
            </p:cNvSpPr>
            <p:nvPr/>
          </p:nvSpPr>
          <p:spPr bwMode="auto">
            <a:xfrm>
              <a:off x="1154" y="1366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2000" b="1"/>
                <a:t>1</a:t>
              </a:r>
            </a:p>
          </p:txBody>
        </p:sp>
        <p:sp>
          <p:nvSpPr>
            <p:cNvPr id="44074" name="Text Box 6"/>
            <p:cNvSpPr txBox="1">
              <a:spLocks noChangeArrowheads="1"/>
            </p:cNvSpPr>
            <p:nvPr/>
          </p:nvSpPr>
          <p:spPr bwMode="auto">
            <a:xfrm>
              <a:off x="2188" y="1366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2000" b="1"/>
                <a:t>2</a:t>
              </a:r>
            </a:p>
          </p:txBody>
        </p:sp>
        <p:sp>
          <p:nvSpPr>
            <p:cNvPr id="44075" name="Text Box 7"/>
            <p:cNvSpPr txBox="1">
              <a:spLocks noChangeArrowheads="1"/>
            </p:cNvSpPr>
            <p:nvPr/>
          </p:nvSpPr>
          <p:spPr bwMode="auto">
            <a:xfrm>
              <a:off x="3225" y="1366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2000" b="1"/>
                <a:t>3</a:t>
              </a:r>
            </a:p>
          </p:txBody>
        </p:sp>
        <p:sp>
          <p:nvSpPr>
            <p:cNvPr id="44076" name="Line 8"/>
            <p:cNvSpPr>
              <a:spLocks noChangeShapeType="1"/>
            </p:cNvSpPr>
            <p:nvPr/>
          </p:nvSpPr>
          <p:spPr bwMode="auto">
            <a:xfrm>
              <a:off x="1784" y="1495"/>
              <a:ext cx="0" cy="26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4077" name="Line 9"/>
            <p:cNvSpPr>
              <a:spLocks noChangeShapeType="1"/>
            </p:cNvSpPr>
            <p:nvPr/>
          </p:nvSpPr>
          <p:spPr bwMode="auto">
            <a:xfrm>
              <a:off x="2819" y="1495"/>
              <a:ext cx="0" cy="26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44078" name="Group 10"/>
            <p:cNvGrpSpPr/>
            <p:nvPr/>
          </p:nvGrpSpPr>
          <p:grpSpPr bwMode="auto">
            <a:xfrm>
              <a:off x="808" y="1802"/>
              <a:ext cx="919" cy="2191"/>
              <a:chOff x="808" y="1802"/>
              <a:chExt cx="919" cy="2191"/>
            </a:xfrm>
          </p:grpSpPr>
          <p:grpSp>
            <p:nvGrpSpPr>
              <p:cNvPr id="44279" name="Group 11"/>
              <p:cNvGrpSpPr>
                <a:grpSpLocks noChangeAspect="1"/>
              </p:cNvGrpSpPr>
              <p:nvPr/>
            </p:nvGrpSpPr>
            <p:grpSpPr bwMode="auto">
              <a:xfrm>
                <a:off x="886" y="2081"/>
                <a:ext cx="141" cy="176"/>
                <a:chOff x="624" y="1296"/>
                <a:chExt cx="192" cy="240"/>
              </a:xfrm>
            </p:grpSpPr>
            <p:sp>
              <p:nvSpPr>
                <p:cNvPr id="44345" name="Line 1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20" y="13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4346" name="Line 1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20" y="1296"/>
                  <a:ext cx="96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4347" name="Line 14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624" y="1296"/>
                  <a:ext cx="96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44280" name="Group 15"/>
              <p:cNvGrpSpPr>
                <a:grpSpLocks noChangeAspect="1"/>
              </p:cNvGrpSpPr>
              <p:nvPr/>
            </p:nvGrpSpPr>
            <p:grpSpPr bwMode="auto">
              <a:xfrm>
                <a:off x="1093" y="2081"/>
                <a:ext cx="141" cy="176"/>
                <a:chOff x="624" y="1296"/>
                <a:chExt cx="192" cy="240"/>
              </a:xfrm>
            </p:grpSpPr>
            <p:sp>
              <p:nvSpPr>
                <p:cNvPr id="44342" name="Line 1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20" y="13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4343" name="Line 1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20" y="1296"/>
                  <a:ext cx="96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4344" name="Line 18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624" y="1296"/>
                  <a:ext cx="96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44281" name="Group 19"/>
              <p:cNvGrpSpPr>
                <a:grpSpLocks noChangeAspect="1"/>
              </p:cNvGrpSpPr>
              <p:nvPr/>
            </p:nvGrpSpPr>
            <p:grpSpPr bwMode="auto">
              <a:xfrm>
                <a:off x="1300" y="2081"/>
                <a:ext cx="141" cy="176"/>
                <a:chOff x="624" y="1296"/>
                <a:chExt cx="192" cy="240"/>
              </a:xfrm>
            </p:grpSpPr>
            <p:sp>
              <p:nvSpPr>
                <p:cNvPr id="44339" name="Line 2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20" y="13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4340" name="Line 2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20" y="1296"/>
                  <a:ext cx="96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4341" name="Line 22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624" y="1296"/>
                  <a:ext cx="96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44282" name="Group 23"/>
              <p:cNvGrpSpPr>
                <a:grpSpLocks noChangeAspect="1"/>
              </p:cNvGrpSpPr>
              <p:nvPr/>
            </p:nvGrpSpPr>
            <p:grpSpPr bwMode="auto">
              <a:xfrm>
                <a:off x="1507" y="2081"/>
                <a:ext cx="141" cy="176"/>
                <a:chOff x="624" y="1296"/>
                <a:chExt cx="192" cy="240"/>
              </a:xfrm>
            </p:grpSpPr>
            <p:sp>
              <p:nvSpPr>
                <p:cNvPr id="44336" name="Line 2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20" y="13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4337" name="Line 2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20" y="1296"/>
                  <a:ext cx="96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4338" name="Line 26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624" y="1296"/>
                  <a:ext cx="96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44283" name="Rectangle 27"/>
              <p:cNvSpPr>
                <a:spLocks noChangeArrowheads="1"/>
              </p:cNvSpPr>
              <p:nvPr/>
            </p:nvSpPr>
            <p:spPr bwMode="auto">
              <a:xfrm>
                <a:off x="903" y="2256"/>
                <a:ext cx="703" cy="83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44284" name="Oval 28"/>
              <p:cNvSpPr>
                <a:spLocks noChangeArrowheads="1"/>
              </p:cNvSpPr>
              <p:nvPr/>
            </p:nvSpPr>
            <p:spPr bwMode="auto">
              <a:xfrm>
                <a:off x="1482" y="1843"/>
                <a:ext cx="87" cy="88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44285" name="Oval 29"/>
              <p:cNvSpPr>
                <a:spLocks noChangeArrowheads="1"/>
              </p:cNvSpPr>
              <p:nvPr/>
            </p:nvSpPr>
            <p:spPr bwMode="auto">
              <a:xfrm>
                <a:off x="903" y="1843"/>
                <a:ext cx="87" cy="88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44286" name="Oval 30"/>
              <p:cNvSpPr>
                <a:spLocks noChangeArrowheads="1"/>
              </p:cNvSpPr>
              <p:nvPr/>
            </p:nvSpPr>
            <p:spPr bwMode="auto">
              <a:xfrm>
                <a:off x="1187" y="1802"/>
                <a:ext cx="88" cy="87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44287" name="Oval 31"/>
              <p:cNvSpPr>
                <a:spLocks noChangeArrowheads="1"/>
              </p:cNvSpPr>
              <p:nvPr/>
            </p:nvSpPr>
            <p:spPr bwMode="auto">
              <a:xfrm>
                <a:off x="1311" y="1926"/>
                <a:ext cx="88" cy="87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grpSp>
            <p:nvGrpSpPr>
              <p:cNvPr id="44288" name="Group 32"/>
              <p:cNvGrpSpPr/>
              <p:nvPr/>
            </p:nvGrpSpPr>
            <p:grpSpPr bwMode="auto">
              <a:xfrm>
                <a:off x="842" y="2772"/>
                <a:ext cx="851" cy="353"/>
                <a:chOff x="195" y="2862"/>
                <a:chExt cx="934" cy="387"/>
              </a:xfrm>
            </p:grpSpPr>
            <p:grpSp>
              <p:nvGrpSpPr>
                <p:cNvPr id="44314" name="Group 33"/>
                <p:cNvGrpSpPr/>
                <p:nvPr/>
              </p:nvGrpSpPr>
              <p:grpSpPr bwMode="auto">
                <a:xfrm>
                  <a:off x="249" y="2966"/>
                  <a:ext cx="835" cy="283"/>
                  <a:chOff x="231" y="2285"/>
                  <a:chExt cx="835" cy="283"/>
                </a:xfrm>
              </p:grpSpPr>
              <p:grpSp>
                <p:nvGrpSpPr>
                  <p:cNvPr id="44319" name="Group 3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31" y="2285"/>
                    <a:ext cx="154" cy="193"/>
                    <a:chOff x="624" y="1296"/>
                    <a:chExt cx="192" cy="240"/>
                  </a:xfrm>
                </p:grpSpPr>
                <p:sp>
                  <p:nvSpPr>
                    <p:cNvPr id="44333" name="Line 35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20" y="1392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44334" name="Line 36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20" y="1296"/>
                      <a:ext cx="96" cy="9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44335" name="Line 3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624" y="1296"/>
                      <a:ext cx="96" cy="9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  <p:grpSp>
                <p:nvGrpSpPr>
                  <p:cNvPr id="44320" name="Group 3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58" y="2285"/>
                    <a:ext cx="154" cy="193"/>
                    <a:chOff x="624" y="1296"/>
                    <a:chExt cx="192" cy="240"/>
                  </a:xfrm>
                </p:grpSpPr>
                <p:sp>
                  <p:nvSpPr>
                    <p:cNvPr id="44330" name="Line 3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20" y="1392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44331" name="Line 40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20" y="1296"/>
                      <a:ext cx="96" cy="9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44332" name="Line 4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624" y="1296"/>
                      <a:ext cx="96" cy="9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  <p:grpSp>
                <p:nvGrpSpPr>
                  <p:cNvPr id="44321" name="Group 4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85" y="2285"/>
                    <a:ext cx="154" cy="193"/>
                    <a:chOff x="624" y="1296"/>
                    <a:chExt cx="192" cy="240"/>
                  </a:xfrm>
                </p:grpSpPr>
                <p:sp>
                  <p:nvSpPr>
                    <p:cNvPr id="44327" name="Line 4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20" y="1392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44328" name="Line 44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20" y="1296"/>
                      <a:ext cx="96" cy="9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44329" name="Line 4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624" y="1296"/>
                      <a:ext cx="96" cy="9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  <p:grpSp>
                <p:nvGrpSpPr>
                  <p:cNvPr id="44322" name="Group 4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912" y="2285"/>
                    <a:ext cx="154" cy="193"/>
                    <a:chOff x="624" y="1296"/>
                    <a:chExt cx="192" cy="240"/>
                  </a:xfrm>
                </p:grpSpPr>
                <p:sp>
                  <p:nvSpPr>
                    <p:cNvPr id="44324" name="Line 47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20" y="1392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44325" name="Line 48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20" y="1296"/>
                      <a:ext cx="96" cy="9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44326" name="Line 4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624" y="1296"/>
                      <a:ext cx="96" cy="9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  <p:sp>
                <p:nvSpPr>
                  <p:cNvPr id="44323" name="Rectangle 50"/>
                  <p:cNvSpPr>
                    <a:spLocks noChangeArrowheads="1"/>
                  </p:cNvSpPr>
                  <p:nvPr/>
                </p:nvSpPr>
                <p:spPr bwMode="auto">
                  <a:xfrm>
                    <a:off x="249" y="2477"/>
                    <a:ext cx="771" cy="91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algn="ctr">
                    <a:solidFill>
                      <a:schemeClr val="tx1"/>
                    </a:solidFill>
                    <a:miter lim="800000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it-IT" altLang="it-IT" sz="1800"/>
                  </a:p>
                </p:txBody>
              </p:sp>
            </p:grpSp>
            <p:sp>
              <p:nvSpPr>
                <p:cNvPr id="44315" name="Oval 51"/>
                <p:cNvSpPr>
                  <a:spLocks noChangeArrowheads="1"/>
                </p:cNvSpPr>
                <p:nvPr/>
              </p:nvSpPr>
              <p:spPr bwMode="auto">
                <a:xfrm>
                  <a:off x="1033" y="2871"/>
                  <a:ext cx="96" cy="9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/>
                </a:p>
              </p:txBody>
            </p:sp>
            <p:sp>
              <p:nvSpPr>
                <p:cNvPr id="44316" name="Oval 52"/>
                <p:cNvSpPr>
                  <a:spLocks noChangeArrowheads="1"/>
                </p:cNvSpPr>
                <p:nvPr/>
              </p:nvSpPr>
              <p:spPr bwMode="auto">
                <a:xfrm>
                  <a:off x="195" y="2862"/>
                  <a:ext cx="96" cy="9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/>
                </a:p>
              </p:txBody>
            </p:sp>
            <p:sp>
              <p:nvSpPr>
                <p:cNvPr id="44317" name="Oval 53"/>
                <p:cNvSpPr>
                  <a:spLocks noChangeArrowheads="1"/>
                </p:cNvSpPr>
                <p:nvPr/>
              </p:nvSpPr>
              <p:spPr bwMode="auto">
                <a:xfrm>
                  <a:off x="425" y="2871"/>
                  <a:ext cx="96" cy="9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/>
                </a:p>
              </p:txBody>
            </p:sp>
            <p:sp>
              <p:nvSpPr>
                <p:cNvPr id="44318" name="Oval 54"/>
                <p:cNvSpPr>
                  <a:spLocks noChangeArrowheads="1"/>
                </p:cNvSpPr>
                <p:nvPr/>
              </p:nvSpPr>
              <p:spPr bwMode="auto">
                <a:xfrm>
                  <a:off x="796" y="2867"/>
                  <a:ext cx="96" cy="9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/>
                </a:p>
              </p:txBody>
            </p:sp>
          </p:grpSp>
          <p:grpSp>
            <p:nvGrpSpPr>
              <p:cNvPr id="44289" name="Group 55"/>
              <p:cNvGrpSpPr/>
              <p:nvPr/>
            </p:nvGrpSpPr>
            <p:grpSpPr bwMode="auto">
              <a:xfrm>
                <a:off x="808" y="3568"/>
                <a:ext cx="919" cy="425"/>
                <a:chOff x="808" y="3568"/>
                <a:chExt cx="919" cy="425"/>
              </a:xfrm>
            </p:grpSpPr>
            <p:grpSp>
              <p:nvGrpSpPr>
                <p:cNvPr id="44290" name="Group 56"/>
                <p:cNvGrpSpPr/>
                <p:nvPr/>
              </p:nvGrpSpPr>
              <p:grpSpPr bwMode="auto">
                <a:xfrm>
                  <a:off x="858" y="3640"/>
                  <a:ext cx="852" cy="353"/>
                  <a:chOff x="195" y="2862"/>
                  <a:chExt cx="934" cy="387"/>
                </a:xfrm>
              </p:grpSpPr>
              <p:grpSp>
                <p:nvGrpSpPr>
                  <p:cNvPr id="44292" name="Group 57"/>
                  <p:cNvGrpSpPr/>
                  <p:nvPr/>
                </p:nvGrpSpPr>
                <p:grpSpPr bwMode="auto">
                  <a:xfrm>
                    <a:off x="249" y="2966"/>
                    <a:ext cx="835" cy="283"/>
                    <a:chOff x="231" y="2285"/>
                    <a:chExt cx="835" cy="283"/>
                  </a:xfrm>
                </p:grpSpPr>
                <p:grpSp>
                  <p:nvGrpSpPr>
                    <p:cNvPr id="44297" name="Group 5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1" y="2285"/>
                      <a:ext cx="154" cy="193"/>
                      <a:chOff x="624" y="1296"/>
                      <a:chExt cx="192" cy="240"/>
                    </a:xfrm>
                  </p:grpSpPr>
                  <p:sp>
                    <p:nvSpPr>
                      <p:cNvPr id="44311" name="Line 5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20" y="1392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44312" name="Line 6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20" y="1296"/>
                        <a:ext cx="96" cy="96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44313" name="Line 6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624" y="1296"/>
                        <a:ext cx="96" cy="96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</p:grpSp>
                <p:grpSp>
                  <p:nvGrpSpPr>
                    <p:cNvPr id="44298" name="Group 6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458" y="2285"/>
                      <a:ext cx="154" cy="193"/>
                      <a:chOff x="624" y="1296"/>
                      <a:chExt cx="192" cy="240"/>
                    </a:xfrm>
                  </p:grpSpPr>
                  <p:sp>
                    <p:nvSpPr>
                      <p:cNvPr id="44308" name="Line 6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20" y="1392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44309" name="Line 6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20" y="1296"/>
                        <a:ext cx="96" cy="96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44310" name="Line 6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624" y="1296"/>
                        <a:ext cx="96" cy="96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</p:grpSp>
                <p:grpSp>
                  <p:nvGrpSpPr>
                    <p:cNvPr id="44299" name="Group 6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685" y="2285"/>
                      <a:ext cx="154" cy="193"/>
                      <a:chOff x="624" y="1296"/>
                      <a:chExt cx="192" cy="240"/>
                    </a:xfrm>
                  </p:grpSpPr>
                  <p:sp>
                    <p:nvSpPr>
                      <p:cNvPr id="44305" name="Line 6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20" y="1392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44306" name="Line 6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20" y="1296"/>
                        <a:ext cx="96" cy="96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44307" name="Line 6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624" y="1296"/>
                        <a:ext cx="96" cy="96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</p:grpSp>
                <p:grpSp>
                  <p:nvGrpSpPr>
                    <p:cNvPr id="44300" name="Group 7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912" y="2285"/>
                      <a:ext cx="154" cy="193"/>
                      <a:chOff x="624" y="1296"/>
                      <a:chExt cx="192" cy="240"/>
                    </a:xfrm>
                  </p:grpSpPr>
                  <p:sp>
                    <p:nvSpPr>
                      <p:cNvPr id="44302" name="Line 7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20" y="1392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44303" name="Line 7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20" y="1296"/>
                        <a:ext cx="96" cy="96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44304" name="Line 7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624" y="1296"/>
                        <a:ext cx="96" cy="96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</p:grpSp>
                <p:sp>
                  <p:nvSpPr>
                    <p:cNvPr id="44301" name="Rectangle 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9" y="2477"/>
                      <a:ext cx="771" cy="91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 algn="ctr">
                      <a:solidFill>
                        <a:schemeClr val="tx1"/>
                      </a:solidFill>
                      <a:miter lim="800000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it-IT" altLang="it-IT" sz="1800"/>
                    </a:p>
                  </p:txBody>
                </p:sp>
              </p:grpSp>
              <p:sp>
                <p:nvSpPr>
                  <p:cNvPr id="44293" name="Oval 75"/>
                  <p:cNvSpPr>
                    <a:spLocks noChangeArrowheads="1"/>
                  </p:cNvSpPr>
                  <p:nvPr/>
                </p:nvSpPr>
                <p:spPr bwMode="auto">
                  <a:xfrm>
                    <a:off x="1033" y="2871"/>
                    <a:ext cx="96" cy="9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FF"/>
                      </a:gs>
                      <a:gs pos="100000">
                        <a:srgbClr val="760076"/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it-IT" altLang="it-IT" sz="1800"/>
                  </a:p>
                </p:txBody>
              </p:sp>
              <p:sp>
                <p:nvSpPr>
                  <p:cNvPr id="44294" name="Oval 76"/>
                  <p:cNvSpPr>
                    <a:spLocks noChangeArrowheads="1"/>
                  </p:cNvSpPr>
                  <p:nvPr/>
                </p:nvSpPr>
                <p:spPr bwMode="auto">
                  <a:xfrm>
                    <a:off x="195" y="2862"/>
                    <a:ext cx="96" cy="9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FF"/>
                      </a:gs>
                      <a:gs pos="100000">
                        <a:srgbClr val="760076"/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it-IT" altLang="it-IT" sz="1800"/>
                  </a:p>
                </p:txBody>
              </p:sp>
              <p:sp>
                <p:nvSpPr>
                  <p:cNvPr id="44295" name="Oval 77"/>
                  <p:cNvSpPr>
                    <a:spLocks noChangeArrowheads="1"/>
                  </p:cNvSpPr>
                  <p:nvPr/>
                </p:nvSpPr>
                <p:spPr bwMode="auto">
                  <a:xfrm>
                    <a:off x="425" y="2871"/>
                    <a:ext cx="96" cy="9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FF"/>
                      </a:gs>
                      <a:gs pos="100000">
                        <a:srgbClr val="760076"/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it-IT" altLang="it-IT" sz="1800"/>
                  </a:p>
                </p:txBody>
              </p:sp>
              <p:sp>
                <p:nvSpPr>
                  <p:cNvPr id="44296" name="Oval 78"/>
                  <p:cNvSpPr>
                    <a:spLocks noChangeArrowheads="1"/>
                  </p:cNvSpPr>
                  <p:nvPr/>
                </p:nvSpPr>
                <p:spPr bwMode="auto">
                  <a:xfrm>
                    <a:off x="796" y="2867"/>
                    <a:ext cx="96" cy="9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FF"/>
                      </a:gs>
                      <a:gs pos="100000">
                        <a:srgbClr val="760076"/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it-IT" altLang="it-IT" sz="1800"/>
                  </a:p>
                </p:txBody>
              </p:sp>
            </p:grpSp>
            <p:sp>
              <p:nvSpPr>
                <p:cNvPr id="44291" name="Line 79"/>
                <p:cNvSpPr>
                  <a:spLocks noChangeShapeType="1"/>
                </p:cNvSpPr>
                <p:nvPr/>
              </p:nvSpPr>
              <p:spPr bwMode="auto">
                <a:xfrm>
                  <a:off x="808" y="3568"/>
                  <a:ext cx="919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sysDot"/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</p:grpSp>
        <p:grpSp>
          <p:nvGrpSpPr>
            <p:cNvPr id="44079" name="Group 80"/>
            <p:cNvGrpSpPr/>
            <p:nvPr/>
          </p:nvGrpSpPr>
          <p:grpSpPr bwMode="auto">
            <a:xfrm>
              <a:off x="1842" y="1771"/>
              <a:ext cx="919" cy="2222"/>
              <a:chOff x="1842" y="1771"/>
              <a:chExt cx="919" cy="2222"/>
            </a:xfrm>
          </p:grpSpPr>
          <p:grpSp>
            <p:nvGrpSpPr>
              <p:cNvPr id="44198" name="Group 81"/>
              <p:cNvGrpSpPr/>
              <p:nvPr/>
            </p:nvGrpSpPr>
            <p:grpSpPr bwMode="auto">
              <a:xfrm>
                <a:off x="1897" y="2081"/>
                <a:ext cx="762" cy="258"/>
                <a:chOff x="231" y="2285"/>
                <a:chExt cx="835" cy="283"/>
              </a:xfrm>
            </p:grpSpPr>
            <p:grpSp>
              <p:nvGrpSpPr>
                <p:cNvPr id="44262" name="Group 82"/>
                <p:cNvGrpSpPr>
                  <a:grpSpLocks noChangeAspect="1"/>
                </p:cNvGrpSpPr>
                <p:nvPr/>
              </p:nvGrpSpPr>
              <p:grpSpPr bwMode="auto">
                <a:xfrm>
                  <a:off x="231" y="2285"/>
                  <a:ext cx="154" cy="193"/>
                  <a:chOff x="624" y="1296"/>
                  <a:chExt cx="192" cy="240"/>
                </a:xfrm>
              </p:grpSpPr>
              <p:sp>
                <p:nvSpPr>
                  <p:cNvPr id="44276" name="Line 8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20" y="1392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4277" name="Line 8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20" y="1296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4278" name="Line 85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624" y="1296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44263" name="Group 86"/>
                <p:cNvGrpSpPr>
                  <a:grpSpLocks noChangeAspect="1"/>
                </p:cNvGrpSpPr>
                <p:nvPr/>
              </p:nvGrpSpPr>
              <p:grpSpPr bwMode="auto">
                <a:xfrm>
                  <a:off x="458" y="2285"/>
                  <a:ext cx="154" cy="193"/>
                  <a:chOff x="624" y="1296"/>
                  <a:chExt cx="192" cy="240"/>
                </a:xfrm>
              </p:grpSpPr>
              <p:sp>
                <p:nvSpPr>
                  <p:cNvPr id="44273" name="Line 8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20" y="1392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4274" name="Line 8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20" y="1296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4275" name="Line 89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624" y="1296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44264" name="Group 90"/>
                <p:cNvGrpSpPr>
                  <a:grpSpLocks noChangeAspect="1"/>
                </p:cNvGrpSpPr>
                <p:nvPr/>
              </p:nvGrpSpPr>
              <p:grpSpPr bwMode="auto">
                <a:xfrm>
                  <a:off x="685" y="2285"/>
                  <a:ext cx="154" cy="193"/>
                  <a:chOff x="624" y="1296"/>
                  <a:chExt cx="192" cy="240"/>
                </a:xfrm>
              </p:grpSpPr>
              <p:sp>
                <p:nvSpPr>
                  <p:cNvPr id="44270" name="Line 9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20" y="1392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4271" name="Line 9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20" y="1296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4272" name="Line 93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624" y="1296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44265" name="Group 94"/>
                <p:cNvGrpSpPr>
                  <a:grpSpLocks noChangeAspect="1"/>
                </p:cNvGrpSpPr>
                <p:nvPr/>
              </p:nvGrpSpPr>
              <p:grpSpPr bwMode="auto">
                <a:xfrm>
                  <a:off x="912" y="2285"/>
                  <a:ext cx="154" cy="193"/>
                  <a:chOff x="624" y="1296"/>
                  <a:chExt cx="192" cy="240"/>
                </a:xfrm>
              </p:grpSpPr>
              <p:sp>
                <p:nvSpPr>
                  <p:cNvPr id="44267" name="Line 9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20" y="1392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4268" name="Line 96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20" y="1296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4269" name="Line 97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624" y="1296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sp>
              <p:nvSpPr>
                <p:cNvPr id="44266" name="Rectangle 98"/>
                <p:cNvSpPr>
                  <a:spLocks noChangeArrowheads="1"/>
                </p:cNvSpPr>
                <p:nvPr/>
              </p:nvSpPr>
              <p:spPr bwMode="auto">
                <a:xfrm>
                  <a:off x="249" y="2477"/>
                  <a:ext cx="771" cy="91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/>
                </a:p>
              </p:txBody>
            </p:sp>
          </p:grpSp>
          <p:sp>
            <p:nvSpPr>
              <p:cNvPr id="44199" name="Oval 99"/>
              <p:cNvSpPr>
                <a:spLocks noChangeArrowheads="1"/>
              </p:cNvSpPr>
              <p:nvPr/>
            </p:nvSpPr>
            <p:spPr bwMode="auto">
              <a:xfrm>
                <a:off x="2493" y="1843"/>
                <a:ext cx="87" cy="88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44200" name="Oval 100"/>
              <p:cNvSpPr>
                <a:spLocks noChangeArrowheads="1"/>
              </p:cNvSpPr>
              <p:nvPr/>
            </p:nvSpPr>
            <p:spPr bwMode="auto">
              <a:xfrm>
                <a:off x="1914" y="1843"/>
                <a:ext cx="87" cy="88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44201" name="Oval 101"/>
              <p:cNvSpPr>
                <a:spLocks noChangeArrowheads="1"/>
              </p:cNvSpPr>
              <p:nvPr/>
            </p:nvSpPr>
            <p:spPr bwMode="auto">
              <a:xfrm>
                <a:off x="2198" y="1802"/>
                <a:ext cx="88" cy="87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44202" name="Oval 102"/>
              <p:cNvSpPr>
                <a:spLocks noChangeArrowheads="1"/>
              </p:cNvSpPr>
              <p:nvPr/>
            </p:nvSpPr>
            <p:spPr bwMode="auto">
              <a:xfrm>
                <a:off x="2322" y="1926"/>
                <a:ext cx="88" cy="87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44203" name="Oval 103"/>
              <p:cNvSpPr>
                <a:spLocks noChangeArrowheads="1"/>
              </p:cNvSpPr>
              <p:nvPr/>
            </p:nvSpPr>
            <p:spPr bwMode="auto">
              <a:xfrm>
                <a:off x="2075" y="1771"/>
                <a:ext cx="88" cy="87"/>
              </a:xfrm>
              <a:prstGeom prst="ellipse">
                <a:avLst/>
              </a:prstGeom>
              <a:gradFill rotWithShape="0">
                <a:gsLst>
                  <a:gs pos="0">
                    <a:srgbClr val="000076"/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44204" name="Oval 104"/>
              <p:cNvSpPr>
                <a:spLocks noChangeArrowheads="1"/>
              </p:cNvSpPr>
              <p:nvPr/>
            </p:nvSpPr>
            <p:spPr bwMode="auto">
              <a:xfrm>
                <a:off x="2618" y="1926"/>
                <a:ext cx="87" cy="88"/>
              </a:xfrm>
              <a:prstGeom prst="ellipse">
                <a:avLst/>
              </a:prstGeom>
              <a:gradFill rotWithShape="0">
                <a:gsLst>
                  <a:gs pos="0">
                    <a:srgbClr val="000076"/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44205" name="Oval 105"/>
              <p:cNvSpPr>
                <a:spLocks noChangeArrowheads="1"/>
              </p:cNvSpPr>
              <p:nvPr/>
            </p:nvSpPr>
            <p:spPr bwMode="auto">
              <a:xfrm>
                <a:off x="2323" y="1807"/>
                <a:ext cx="88" cy="88"/>
              </a:xfrm>
              <a:prstGeom prst="ellipse">
                <a:avLst/>
              </a:prstGeom>
              <a:gradFill rotWithShape="0">
                <a:gsLst>
                  <a:gs pos="0">
                    <a:srgbClr val="000076"/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44206" name="Oval 106"/>
              <p:cNvSpPr>
                <a:spLocks noChangeArrowheads="1"/>
              </p:cNvSpPr>
              <p:nvPr/>
            </p:nvSpPr>
            <p:spPr bwMode="auto">
              <a:xfrm>
                <a:off x="2039" y="1926"/>
                <a:ext cx="87" cy="88"/>
              </a:xfrm>
              <a:prstGeom prst="ellipse">
                <a:avLst/>
              </a:prstGeom>
              <a:gradFill rotWithShape="0">
                <a:gsLst>
                  <a:gs pos="0">
                    <a:srgbClr val="000076"/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grpSp>
            <p:nvGrpSpPr>
              <p:cNvPr id="44207" name="Group 107"/>
              <p:cNvGrpSpPr/>
              <p:nvPr/>
            </p:nvGrpSpPr>
            <p:grpSpPr bwMode="auto">
              <a:xfrm>
                <a:off x="1842" y="3350"/>
                <a:ext cx="919" cy="643"/>
                <a:chOff x="1842" y="3350"/>
                <a:chExt cx="919" cy="643"/>
              </a:xfrm>
            </p:grpSpPr>
            <p:grpSp>
              <p:nvGrpSpPr>
                <p:cNvPr id="44235" name="Group 108"/>
                <p:cNvGrpSpPr/>
                <p:nvPr/>
              </p:nvGrpSpPr>
              <p:grpSpPr bwMode="auto">
                <a:xfrm>
                  <a:off x="1942" y="3735"/>
                  <a:ext cx="762" cy="258"/>
                  <a:chOff x="231" y="2285"/>
                  <a:chExt cx="835" cy="283"/>
                </a:xfrm>
              </p:grpSpPr>
              <p:grpSp>
                <p:nvGrpSpPr>
                  <p:cNvPr id="44245" name="Group 10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31" y="2285"/>
                    <a:ext cx="154" cy="193"/>
                    <a:chOff x="624" y="1296"/>
                    <a:chExt cx="192" cy="240"/>
                  </a:xfrm>
                </p:grpSpPr>
                <p:sp>
                  <p:nvSpPr>
                    <p:cNvPr id="44259" name="Line 110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20" y="1392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44260" name="Line 111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20" y="1296"/>
                      <a:ext cx="96" cy="9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44261" name="Line 11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624" y="1296"/>
                      <a:ext cx="96" cy="9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  <p:grpSp>
                <p:nvGrpSpPr>
                  <p:cNvPr id="44246" name="Group 11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58" y="2285"/>
                    <a:ext cx="154" cy="193"/>
                    <a:chOff x="624" y="1296"/>
                    <a:chExt cx="192" cy="240"/>
                  </a:xfrm>
                </p:grpSpPr>
                <p:sp>
                  <p:nvSpPr>
                    <p:cNvPr id="44256" name="Line 114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20" y="1392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44257" name="Line 115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20" y="1296"/>
                      <a:ext cx="96" cy="9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44258" name="Line 116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624" y="1296"/>
                      <a:ext cx="96" cy="9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  <p:grpSp>
                <p:nvGrpSpPr>
                  <p:cNvPr id="44247" name="Group 11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85" y="2285"/>
                    <a:ext cx="154" cy="193"/>
                    <a:chOff x="624" y="1296"/>
                    <a:chExt cx="192" cy="240"/>
                  </a:xfrm>
                </p:grpSpPr>
                <p:sp>
                  <p:nvSpPr>
                    <p:cNvPr id="44253" name="Line 118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20" y="1392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44254" name="Line 11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20" y="1296"/>
                      <a:ext cx="96" cy="9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44255" name="Line 12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624" y="1296"/>
                      <a:ext cx="96" cy="9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  <p:grpSp>
                <p:nvGrpSpPr>
                  <p:cNvPr id="44248" name="Group 12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912" y="2285"/>
                    <a:ext cx="154" cy="193"/>
                    <a:chOff x="624" y="1296"/>
                    <a:chExt cx="192" cy="240"/>
                  </a:xfrm>
                </p:grpSpPr>
                <p:sp>
                  <p:nvSpPr>
                    <p:cNvPr id="44250" name="Line 122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20" y="1392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44251" name="Line 12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20" y="1296"/>
                      <a:ext cx="96" cy="9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44252" name="Line 12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624" y="1296"/>
                      <a:ext cx="96" cy="9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  <p:sp>
                <p:nvSpPr>
                  <p:cNvPr id="44249" name="Rectangle 125"/>
                  <p:cNvSpPr>
                    <a:spLocks noChangeArrowheads="1"/>
                  </p:cNvSpPr>
                  <p:nvPr/>
                </p:nvSpPr>
                <p:spPr bwMode="auto">
                  <a:xfrm>
                    <a:off x="249" y="2477"/>
                    <a:ext cx="771" cy="91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algn="ctr">
                    <a:solidFill>
                      <a:schemeClr val="tx1"/>
                    </a:solidFill>
                    <a:miter lim="800000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it-IT" altLang="it-IT" sz="1800"/>
                  </a:p>
                </p:txBody>
              </p:sp>
            </p:grpSp>
            <p:sp>
              <p:nvSpPr>
                <p:cNvPr id="44236" name="Oval 126"/>
                <p:cNvSpPr>
                  <a:spLocks noChangeArrowheads="1"/>
                </p:cNvSpPr>
                <p:nvPr/>
              </p:nvSpPr>
              <p:spPr bwMode="auto">
                <a:xfrm>
                  <a:off x="2637" y="3433"/>
                  <a:ext cx="88" cy="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/>
                </a:p>
              </p:txBody>
            </p:sp>
            <p:sp>
              <p:nvSpPr>
                <p:cNvPr id="44237" name="Oval 127"/>
                <p:cNvSpPr>
                  <a:spLocks noChangeArrowheads="1"/>
                </p:cNvSpPr>
                <p:nvPr/>
              </p:nvSpPr>
              <p:spPr bwMode="auto">
                <a:xfrm>
                  <a:off x="1893" y="3640"/>
                  <a:ext cx="88" cy="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/>
                </a:p>
              </p:txBody>
            </p:sp>
            <p:sp>
              <p:nvSpPr>
                <p:cNvPr id="44238" name="Oval 128"/>
                <p:cNvSpPr>
                  <a:spLocks noChangeArrowheads="1"/>
                </p:cNvSpPr>
                <p:nvPr/>
              </p:nvSpPr>
              <p:spPr bwMode="auto">
                <a:xfrm>
                  <a:off x="2103" y="3350"/>
                  <a:ext cx="87" cy="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/>
                </a:p>
              </p:txBody>
            </p:sp>
            <p:sp>
              <p:nvSpPr>
                <p:cNvPr id="44239" name="Oval 129"/>
                <p:cNvSpPr>
                  <a:spLocks noChangeArrowheads="1"/>
                </p:cNvSpPr>
                <p:nvPr/>
              </p:nvSpPr>
              <p:spPr bwMode="auto">
                <a:xfrm>
                  <a:off x="2441" y="3645"/>
                  <a:ext cx="88" cy="8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/>
                </a:p>
              </p:txBody>
            </p:sp>
            <p:sp>
              <p:nvSpPr>
                <p:cNvPr id="44240" name="Line 130"/>
                <p:cNvSpPr>
                  <a:spLocks noChangeShapeType="1"/>
                </p:cNvSpPr>
                <p:nvPr/>
              </p:nvSpPr>
              <p:spPr bwMode="auto">
                <a:xfrm>
                  <a:off x="1842" y="3568"/>
                  <a:ext cx="919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sysDot"/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4241" name="Oval 131"/>
                <p:cNvSpPr>
                  <a:spLocks noChangeArrowheads="1"/>
                </p:cNvSpPr>
                <p:nvPr/>
              </p:nvSpPr>
              <p:spPr bwMode="auto">
                <a:xfrm>
                  <a:off x="2670" y="3665"/>
                  <a:ext cx="87" cy="8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76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/>
                </a:p>
              </p:txBody>
            </p:sp>
            <p:sp>
              <p:nvSpPr>
                <p:cNvPr id="44242" name="Oval 132"/>
                <p:cNvSpPr>
                  <a:spLocks noChangeArrowheads="1"/>
                </p:cNvSpPr>
                <p:nvPr/>
              </p:nvSpPr>
              <p:spPr bwMode="auto">
                <a:xfrm>
                  <a:off x="2240" y="3640"/>
                  <a:ext cx="87" cy="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76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/>
                </a:p>
              </p:txBody>
            </p:sp>
            <p:sp>
              <p:nvSpPr>
                <p:cNvPr id="44243" name="Oval 133"/>
                <p:cNvSpPr>
                  <a:spLocks noChangeArrowheads="1"/>
                </p:cNvSpPr>
                <p:nvPr/>
              </p:nvSpPr>
              <p:spPr bwMode="auto">
                <a:xfrm>
                  <a:off x="2306" y="3392"/>
                  <a:ext cx="88" cy="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76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/>
                </a:p>
              </p:txBody>
            </p:sp>
            <p:sp>
              <p:nvSpPr>
                <p:cNvPr id="44244" name="Oval 134"/>
                <p:cNvSpPr>
                  <a:spLocks noChangeArrowheads="1"/>
                </p:cNvSpPr>
                <p:nvPr/>
              </p:nvSpPr>
              <p:spPr bwMode="auto">
                <a:xfrm>
                  <a:off x="1934" y="3392"/>
                  <a:ext cx="88" cy="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76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/>
                </a:p>
              </p:txBody>
            </p:sp>
          </p:grpSp>
          <p:grpSp>
            <p:nvGrpSpPr>
              <p:cNvPr id="44208" name="Group 135"/>
              <p:cNvGrpSpPr/>
              <p:nvPr/>
            </p:nvGrpSpPr>
            <p:grpSpPr bwMode="auto">
              <a:xfrm>
                <a:off x="1873" y="2583"/>
                <a:ext cx="857" cy="542"/>
                <a:chOff x="1551" y="2472"/>
                <a:chExt cx="940" cy="595"/>
              </a:xfrm>
            </p:grpSpPr>
            <p:grpSp>
              <p:nvGrpSpPr>
                <p:cNvPr id="44209" name="Group 136"/>
                <p:cNvGrpSpPr/>
                <p:nvPr/>
              </p:nvGrpSpPr>
              <p:grpSpPr bwMode="auto">
                <a:xfrm>
                  <a:off x="1605" y="2784"/>
                  <a:ext cx="835" cy="283"/>
                  <a:chOff x="231" y="2285"/>
                  <a:chExt cx="835" cy="283"/>
                </a:xfrm>
              </p:grpSpPr>
              <p:grpSp>
                <p:nvGrpSpPr>
                  <p:cNvPr id="44218" name="Group 13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31" y="2285"/>
                    <a:ext cx="154" cy="193"/>
                    <a:chOff x="624" y="1296"/>
                    <a:chExt cx="192" cy="240"/>
                  </a:xfrm>
                </p:grpSpPr>
                <p:sp>
                  <p:nvSpPr>
                    <p:cNvPr id="44232" name="Line 138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20" y="1392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44233" name="Line 13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20" y="1296"/>
                      <a:ext cx="96" cy="9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44234" name="Line 14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624" y="1296"/>
                      <a:ext cx="96" cy="9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  <p:grpSp>
                <p:nvGrpSpPr>
                  <p:cNvPr id="44219" name="Group 14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58" y="2285"/>
                    <a:ext cx="154" cy="193"/>
                    <a:chOff x="624" y="1296"/>
                    <a:chExt cx="192" cy="240"/>
                  </a:xfrm>
                </p:grpSpPr>
                <p:sp>
                  <p:nvSpPr>
                    <p:cNvPr id="44229" name="Line 142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20" y="1392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44230" name="Line 14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20" y="1296"/>
                      <a:ext cx="96" cy="9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44231" name="Line 14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624" y="1296"/>
                      <a:ext cx="96" cy="9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  <p:grpSp>
                <p:nvGrpSpPr>
                  <p:cNvPr id="44220" name="Group 14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85" y="2285"/>
                    <a:ext cx="154" cy="193"/>
                    <a:chOff x="624" y="1296"/>
                    <a:chExt cx="192" cy="240"/>
                  </a:xfrm>
                </p:grpSpPr>
                <p:sp>
                  <p:nvSpPr>
                    <p:cNvPr id="44226" name="Line 146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20" y="1392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44227" name="Line 147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20" y="1296"/>
                      <a:ext cx="96" cy="9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44228" name="Line 14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624" y="1296"/>
                      <a:ext cx="96" cy="9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  <p:grpSp>
                <p:nvGrpSpPr>
                  <p:cNvPr id="44221" name="Group 14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912" y="2285"/>
                    <a:ext cx="154" cy="193"/>
                    <a:chOff x="624" y="1296"/>
                    <a:chExt cx="192" cy="240"/>
                  </a:xfrm>
                </p:grpSpPr>
                <p:sp>
                  <p:nvSpPr>
                    <p:cNvPr id="44223" name="Line 150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20" y="1392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44224" name="Line 151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20" y="1296"/>
                      <a:ext cx="96" cy="9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44225" name="Line 15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624" y="1296"/>
                      <a:ext cx="96" cy="9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  <p:sp>
                <p:nvSpPr>
                  <p:cNvPr id="44222" name="Rectangle 153"/>
                  <p:cNvSpPr>
                    <a:spLocks noChangeArrowheads="1"/>
                  </p:cNvSpPr>
                  <p:nvPr/>
                </p:nvSpPr>
                <p:spPr bwMode="auto">
                  <a:xfrm>
                    <a:off x="249" y="2477"/>
                    <a:ext cx="771" cy="91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algn="ctr">
                    <a:solidFill>
                      <a:schemeClr val="tx1"/>
                    </a:solidFill>
                    <a:miter lim="800000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it-IT" altLang="it-IT" sz="1800"/>
                  </a:p>
                </p:txBody>
              </p:sp>
            </p:grpSp>
            <p:sp>
              <p:nvSpPr>
                <p:cNvPr id="44210" name="Oval 154"/>
                <p:cNvSpPr>
                  <a:spLocks noChangeArrowheads="1"/>
                </p:cNvSpPr>
                <p:nvPr/>
              </p:nvSpPr>
              <p:spPr bwMode="auto">
                <a:xfrm>
                  <a:off x="2389" y="2477"/>
                  <a:ext cx="96" cy="9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/>
                </a:p>
              </p:txBody>
            </p:sp>
            <p:sp>
              <p:nvSpPr>
                <p:cNvPr id="44211" name="Oval 155"/>
                <p:cNvSpPr>
                  <a:spLocks noChangeArrowheads="1"/>
                </p:cNvSpPr>
                <p:nvPr/>
              </p:nvSpPr>
              <p:spPr bwMode="auto">
                <a:xfrm>
                  <a:off x="1551" y="2680"/>
                  <a:ext cx="96" cy="9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/>
                </a:p>
              </p:txBody>
            </p:sp>
            <p:sp>
              <p:nvSpPr>
                <p:cNvPr id="44212" name="Oval 156"/>
                <p:cNvSpPr>
                  <a:spLocks noChangeArrowheads="1"/>
                </p:cNvSpPr>
                <p:nvPr/>
              </p:nvSpPr>
              <p:spPr bwMode="auto">
                <a:xfrm>
                  <a:off x="1781" y="2472"/>
                  <a:ext cx="96" cy="9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/>
                </a:p>
              </p:txBody>
            </p:sp>
            <p:sp>
              <p:nvSpPr>
                <p:cNvPr id="44213" name="Oval 157"/>
                <p:cNvSpPr>
                  <a:spLocks noChangeArrowheads="1"/>
                </p:cNvSpPr>
                <p:nvPr/>
              </p:nvSpPr>
              <p:spPr bwMode="auto">
                <a:xfrm>
                  <a:off x="2152" y="2685"/>
                  <a:ext cx="96" cy="9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/>
                </a:p>
              </p:txBody>
            </p:sp>
            <p:sp>
              <p:nvSpPr>
                <p:cNvPr id="44214" name="Oval 158"/>
                <p:cNvSpPr>
                  <a:spLocks noChangeArrowheads="1"/>
                </p:cNvSpPr>
                <p:nvPr/>
              </p:nvSpPr>
              <p:spPr bwMode="auto">
                <a:xfrm>
                  <a:off x="2014" y="2522"/>
                  <a:ext cx="96" cy="9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76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/>
                </a:p>
              </p:txBody>
            </p:sp>
            <p:sp>
              <p:nvSpPr>
                <p:cNvPr id="44215" name="Oval 159"/>
                <p:cNvSpPr>
                  <a:spLocks noChangeArrowheads="1"/>
                </p:cNvSpPr>
                <p:nvPr/>
              </p:nvSpPr>
              <p:spPr bwMode="auto">
                <a:xfrm>
                  <a:off x="1606" y="2522"/>
                  <a:ext cx="96" cy="9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76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/>
                </a:p>
              </p:txBody>
            </p:sp>
            <p:sp>
              <p:nvSpPr>
                <p:cNvPr id="44216" name="Oval 160"/>
                <p:cNvSpPr>
                  <a:spLocks noChangeArrowheads="1"/>
                </p:cNvSpPr>
                <p:nvPr/>
              </p:nvSpPr>
              <p:spPr bwMode="auto">
                <a:xfrm>
                  <a:off x="1923" y="2694"/>
                  <a:ext cx="96" cy="9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76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/>
                </a:p>
              </p:txBody>
            </p:sp>
            <p:sp>
              <p:nvSpPr>
                <p:cNvPr id="44217" name="Oval 161"/>
                <p:cNvSpPr>
                  <a:spLocks noChangeArrowheads="1"/>
                </p:cNvSpPr>
                <p:nvPr/>
              </p:nvSpPr>
              <p:spPr bwMode="auto">
                <a:xfrm>
                  <a:off x="2395" y="2704"/>
                  <a:ext cx="96" cy="9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76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/>
                </a:p>
              </p:txBody>
            </p:sp>
          </p:grpSp>
        </p:grpSp>
        <p:grpSp>
          <p:nvGrpSpPr>
            <p:cNvPr id="44080" name="Group 162"/>
            <p:cNvGrpSpPr/>
            <p:nvPr/>
          </p:nvGrpSpPr>
          <p:grpSpPr bwMode="auto">
            <a:xfrm>
              <a:off x="2877" y="1673"/>
              <a:ext cx="924" cy="2320"/>
              <a:chOff x="2877" y="1673"/>
              <a:chExt cx="924" cy="2320"/>
            </a:xfrm>
          </p:grpSpPr>
          <p:sp>
            <p:nvSpPr>
              <p:cNvPr id="44081" name="Oval 163"/>
              <p:cNvSpPr>
                <a:spLocks noChangeArrowheads="1"/>
              </p:cNvSpPr>
              <p:nvPr/>
            </p:nvSpPr>
            <p:spPr bwMode="auto">
              <a:xfrm>
                <a:off x="3433" y="2778"/>
                <a:ext cx="87" cy="87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44082" name="Oval 164"/>
              <p:cNvSpPr>
                <a:spLocks noChangeArrowheads="1"/>
              </p:cNvSpPr>
              <p:nvPr/>
            </p:nvSpPr>
            <p:spPr bwMode="auto">
              <a:xfrm>
                <a:off x="3534" y="2638"/>
                <a:ext cx="87" cy="88"/>
              </a:xfrm>
              <a:prstGeom prst="ellipse">
                <a:avLst/>
              </a:prstGeom>
              <a:gradFill rotWithShape="0">
                <a:gsLst>
                  <a:gs pos="0">
                    <a:srgbClr val="000076"/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44083" name="Oval 165"/>
              <p:cNvSpPr>
                <a:spLocks noChangeArrowheads="1"/>
              </p:cNvSpPr>
              <p:nvPr/>
            </p:nvSpPr>
            <p:spPr bwMode="auto">
              <a:xfrm>
                <a:off x="3084" y="2504"/>
                <a:ext cx="87" cy="88"/>
              </a:xfrm>
              <a:prstGeom prst="ellipse">
                <a:avLst/>
              </a:prstGeom>
              <a:gradFill rotWithShape="0">
                <a:gsLst>
                  <a:gs pos="0">
                    <a:srgbClr val="000076"/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grpSp>
            <p:nvGrpSpPr>
              <p:cNvPr id="44084" name="Group 166"/>
              <p:cNvGrpSpPr/>
              <p:nvPr/>
            </p:nvGrpSpPr>
            <p:grpSpPr bwMode="auto">
              <a:xfrm>
                <a:off x="2935" y="1673"/>
                <a:ext cx="808" cy="666"/>
                <a:chOff x="2725" y="1565"/>
                <a:chExt cx="886" cy="731"/>
              </a:xfrm>
            </p:grpSpPr>
            <p:grpSp>
              <p:nvGrpSpPr>
                <p:cNvPr id="44164" name="Group 167"/>
                <p:cNvGrpSpPr/>
                <p:nvPr/>
              </p:nvGrpSpPr>
              <p:grpSpPr bwMode="auto">
                <a:xfrm>
                  <a:off x="2725" y="2013"/>
                  <a:ext cx="835" cy="283"/>
                  <a:chOff x="231" y="2285"/>
                  <a:chExt cx="835" cy="283"/>
                </a:xfrm>
              </p:grpSpPr>
              <p:grpSp>
                <p:nvGrpSpPr>
                  <p:cNvPr id="44181" name="Group 16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31" y="2285"/>
                    <a:ext cx="154" cy="193"/>
                    <a:chOff x="624" y="1296"/>
                    <a:chExt cx="192" cy="240"/>
                  </a:xfrm>
                </p:grpSpPr>
                <p:sp>
                  <p:nvSpPr>
                    <p:cNvPr id="44195" name="Line 16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20" y="1392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44196" name="Line 170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20" y="1296"/>
                      <a:ext cx="96" cy="9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44197" name="Line 17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624" y="1296"/>
                      <a:ext cx="96" cy="9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  <p:grpSp>
                <p:nvGrpSpPr>
                  <p:cNvPr id="44182" name="Group 17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58" y="2285"/>
                    <a:ext cx="154" cy="193"/>
                    <a:chOff x="624" y="1296"/>
                    <a:chExt cx="192" cy="240"/>
                  </a:xfrm>
                </p:grpSpPr>
                <p:sp>
                  <p:nvSpPr>
                    <p:cNvPr id="44192" name="Line 17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20" y="1392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44193" name="Line 174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20" y="1296"/>
                      <a:ext cx="96" cy="9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44194" name="Line 17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624" y="1296"/>
                      <a:ext cx="96" cy="9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  <p:grpSp>
                <p:nvGrpSpPr>
                  <p:cNvPr id="44183" name="Group 17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85" y="2285"/>
                    <a:ext cx="154" cy="193"/>
                    <a:chOff x="624" y="1296"/>
                    <a:chExt cx="192" cy="240"/>
                  </a:xfrm>
                </p:grpSpPr>
                <p:sp>
                  <p:nvSpPr>
                    <p:cNvPr id="44189" name="Line 177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20" y="1392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44190" name="Line 178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20" y="1296"/>
                      <a:ext cx="96" cy="9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44191" name="Line 17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624" y="1296"/>
                      <a:ext cx="96" cy="9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  <p:grpSp>
                <p:nvGrpSpPr>
                  <p:cNvPr id="44184" name="Group 18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912" y="2285"/>
                    <a:ext cx="154" cy="193"/>
                    <a:chOff x="624" y="1296"/>
                    <a:chExt cx="192" cy="240"/>
                  </a:xfrm>
                </p:grpSpPr>
                <p:sp>
                  <p:nvSpPr>
                    <p:cNvPr id="44186" name="Line 181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20" y="1392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44187" name="Line 182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20" y="1296"/>
                      <a:ext cx="96" cy="9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44188" name="Line 18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624" y="1296"/>
                      <a:ext cx="96" cy="9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  <p:sp>
                <p:nvSpPr>
                  <p:cNvPr id="44185" name="Rectangle 184"/>
                  <p:cNvSpPr>
                    <a:spLocks noChangeArrowheads="1"/>
                  </p:cNvSpPr>
                  <p:nvPr/>
                </p:nvSpPr>
                <p:spPr bwMode="auto">
                  <a:xfrm>
                    <a:off x="249" y="2477"/>
                    <a:ext cx="771" cy="91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algn="ctr">
                    <a:solidFill>
                      <a:schemeClr val="tx1"/>
                    </a:solidFill>
                    <a:miter lim="800000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it-IT" altLang="it-IT" sz="1800"/>
                  </a:p>
                </p:txBody>
              </p:sp>
            </p:grpSp>
            <p:sp>
              <p:nvSpPr>
                <p:cNvPr id="44165" name="Oval 185"/>
                <p:cNvSpPr>
                  <a:spLocks noChangeArrowheads="1"/>
                </p:cNvSpPr>
                <p:nvPr/>
              </p:nvSpPr>
              <p:spPr bwMode="auto">
                <a:xfrm>
                  <a:off x="3419" y="1837"/>
                  <a:ext cx="96" cy="9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/>
                </a:p>
              </p:txBody>
            </p:sp>
            <p:sp>
              <p:nvSpPr>
                <p:cNvPr id="44166" name="Oval 186"/>
                <p:cNvSpPr>
                  <a:spLocks noChangeArrowheads="1"/>
                </p:cNvSpPr>
                <p:nvPr/>
              </p:nvSpPr>
              <p:spPr bwMode="auto">
                <a:xfrm>
                  <a:off x="2743" y="1837"/>
                  <a:ext cx="96" cy="9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/>
                </a:p>
              </p:txBody>
            </p:sp>
            <p:sp>
              <p:nvSpPr>
                <p:cNvPr id="44167" name="Oval 187"/>
                <p:cNvSpPr>
                  <a:spLocks noChangeArrowheads="1"/>
                </p:cNvSpPr>
                <p:nvPr/>
              </p:nvSpPr>
              <p:spPr bwMode="auto">
                <a:xfrm>
                  <a:off x="3055" y="1706"/>
                  <a:ext cx="96" cy="9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/>
                </a:p>
              </p:txBody>
            </p:sp>
            <p:sp>
              <p:nvSpPr>
                <p:cNvPr id="44168" name="Oval 188"/>
                <p:cNvSpPr>
                  <a:spLocks noChangeArrowheads="1"/>
                </p:cNvSpPr>
                <p:nvPr/>
              </p:nvSpPr>
              <p:spPr bwMode="auto">
                <a:xfrm>
                  <a:off x="3191" y="1842"/>
                  <a:ext cx="96" cy="9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/>
                </a:p>
              </p:txBody>
            </p:sp>
            <p:sp>
              <p:nvSpPr>
                <p:cNvPr id="44169" name="Oval 189"/>
                <p:cNvSpPr>
                  <a:spLocks noChangeArrowheads="1"/>
                </p:cNvSpPr>
                <p:nvPr/>
              </p:nvSpPr>
              <p:spPr bwMode="auto">
                <a:xfrm>
                  <a:off x="2965" y="1746"/>
                  <a:ext cx="96" cy="9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76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/>
                </a:p>
              </p:txBody>
            </p:sp>
            <p:sp>
              <p:nvSpPr>
                <p:cNvPr id="44170" name="Oval 190"/>
                <p:cNvSpPr>
                  <a:spLocks noChangeArrowheads="1"/>
                </p:cNvSpPr>
                <p:nvPr/>
              </p:nvSpPr>
              <p:spPr bwMode="auto">
                <a:xfrm>
                  <a:off x="3515" y="1883"/>
                  <a:ext cx="96" cy="9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76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/>
                </a:p>
              </p:txBody>
            </p:sp>
            <p:sp>
              <p:nvSpPr>
                <p:cNvPr id="44171" name="Oval 191"/>
                <p:cNvSpPr>
                  <a:spLocks noChangeArrowheads="1"/>
                </p:cNvSpPr>
                <p:nvPr/>
              </p:nvSpPr>
              <p:spPr bwMode="auto">
                <a:xfrm>
                  <a:off x="3192" y="1712"/>
                  <a:ext cx="96" cy="9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76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/>
                </a:p>
              </p:txBody>
            </p:sp>
            <p:sp>
              <p:nvSpPr>
                <p:cNvPr id="44172" name="Oval 192"/>
                <p:cNvSpPr>
                  <a:spLocks noChangeArrowheads="1"/>
                </p:cNvSpPr>
                <p:nvPr/>
              </p:nvSpPr>
              <p:spPr bwMode="auto">
                <a:xfrm>
                  <a:off x="2880" y="1843"/>
                  <a:ext cx="96" cy="9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76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/>
                </a:p>
              </p:txBody>
            </p:sp>
            <p:sp>
              <p:nvSpPr>
                <p:cNvPr id="44173" name="Oval 193"/>
                <p:cNvSpPr>
                  <a:spLocks noChangeArrowheads="1"/>
                </p:cNvSpPr>
                <p:nvPr/>
              </p:nvSpPr>
              <p:spPr bwMode="auto">
                <a:xfrm>
                  <a:off x="3288" y="1746"/>
                  <a:ext cx="96" cy="9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76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/>
                </a:p>
              </p:txBody>
            </p:sp>
            <p:sp>
              <p:nvSpPr>
                <p:cNvPr id="44174" name="Oval 194"/>
                <p:cNvSpPr>
                  <a:spLocks noChangeArrowheads="1"/>
                </p:cNvSpPr>
                <p:nvPr/>
              </p:nvSpPr>
              <p:spPr bwMode="auto">
                <a:xfrm>
                  <a:off x="3515" y="1746"/>
                  <a:ext cx="96" cy="9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76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/>
                </a:p>
              </p:txBody>
            </p:sp>
            <p:sp>
              <p:nvSpPr>
                <p:cNvPr id="44175" name="Oval 195"/>
                <p:cNvSpPr>
                  <a:spLocks noChangeArrowheads="1"/>
                </p:cNvSpPr>
                <p:nvPr/>
              </p:nvSpPr>
              <p:spPr bwMode="auto">
                <a:xfrm>
                  <a:off x="3379" y="1656"/>
                  <a:ext cx="96" cy="9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76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/>
                </a:p>
              </p:txBody>
            </p:sp>
            <p:sp>
              <p:nvSpPr>
                <p:cNvPr id="44176" name="Oval 196"/>
                <p:cNvSpPr>
                  <a:spLocks noChangeArrowheads="1"/>
                </p:cNvSpPr>
                <p:nvPr/>
              </p:nvSpPr>
              <p:spPr bwMode="auto">
                <a:xfrm>
                  <a:off x="3152" y="1595"/>
                  <a:ext cx="96" cy="9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76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/>
                </a:p>
              </p:txBody>
            </p:sp>
            <p:sp>
              <p:nvSpPr>
                <p:cNvPr id="44177" name="Oval 197"/>
                <p:cNvSpPr>
                  <a:spLocks noChangeArrowheads="1"/>
                </p:cNvSpPr>
                <p:nvPr/>
              </p:nvSpPr>
              <p:spPr bwMode="auto">
                <a:xfrm>
                  <a:off x="2880" y="1656"/>
                  <a:ext cx="96" cy="9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76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/>
                </a:p>
              </p:txBody>
            </p:sp>
            <p:sp>
              <p:nvSpPr>
                <p:cNvPr id="44178" name="Oval 198"/>
                <p:cNvSpPr>
                  <a:spLocks noChangeArrowheads="1"/>
                </p:cNvSpPr>
                <p:nvPr/>
              </p:nvSpPr>
              <p:spPr bwMode="auto">
                <a:xfrm>
                  <a:off x="3011" y="1565"/>
                  <a:ext cx="96" cy="9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76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/>
                </a:p>
              </p:txBody>
            </p:sp>
            <p:sp>
              <p:nvSpPr>
                <p:cNvPr id="44179" name="Oval 199"/>
                <p:cNvSpPr>
                  <a:spLocks noChangeArrowheads="1"/>
                </p:cNvSpPr>
                <p:nvPr/>
              </p:nvSpPr>
              <p:spPr bwMode="auto">
                <a:xfrm>
                  <a:off x="2744" y="1701"/>
                  <a:ext cx="96" cy="9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76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/>
                </a:p>
              </p:txBody>
            </p:sp>
            <p:sp>
              <p:nvSpPr>
                <p:cNvPr id="44180" name="Oval 200"/>
                <p:cNvSpPr>
                  <a:spLocks noChangeArrowheads="1"/>
                </p:cNvSpPr>
                <p:nvPr/>
              </p:nvSpPr>
              <p:spPr bwMode="auto">
                <a:xfrm>
                  <a:off x="3061" y="1837"/>
                  <a:ext cx="96" cy="9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76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/>
                </a:p>
              </p:txBody>
            </p:sp>
          </p:grpSp>
          <p:sp>
            <p:nvSpPr>
              <p:cNvPr id="44085" name="Oval 201"/>
              <p:cNvSpPr>
                <a:spLocks noChangeArrowheads="1"/>
              </p:cNvSpPr>
              <p:nvPr/>
            </p:nvSpPr>
            <p:spPr bwMode="auto">
              <a:xfrm>
                <a:off x="3328" y="2628"/>
                <a:ext cx="87" cy="88"/>
              </a:xfrm>
              <a:prstGeom prst="ellipse">
                <a:avLst/>
              </a:prstGeom>
              <a:gradFill rotWithShape="0">
                <a:gsLst>
                  <a:gs pos="0">
                    <a:srgbClr val="000076"/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grpSp>
            <p:nvGrpSpPr>
              <p:cNvPr id="44086" name="Group 202"/>
              <p:cNvGrpSpPr/>
              <p:nvPr/>
            </p:nvGrpSpPr>
            <p:grpSpPr bwMode="auto">
              <a:xfrm>
                <a:off x="2920" y="2867"/>
                <a:ext cx="762" cy="258"/>
                <a:chOff x="231" y="2285"/>
                <a:chExt cx="835" cy="283"/>
              </a:xfrm>
            </p:grpSpPr>
            <p:grpSp>
              <p:nvGrpSpPr>
                <p:cNvPr id="44147" name="Group 203"/>
                <p:cNvGrpSpPr>
                  <a:grpSpLocks noChangeAspect="1"/>
                </p:cNvGrpSpPr>
                <p:nvPr/>
              </p:nvGrpSpPr>
              <p:grpSpPr bwMode="auto">
                <a:xfrm>
                  <a:off x="231" y="2285"/>
                  <a:ext cx="154" cy="193"/>
                  <a:chOff x="624" y="1296"/>
                  <a:chExt cx="192" cy="240"/>
                </a:xfrm>
              </p:grpSpPr>
              <p:sp>
                <p:nvSpPr>
                  <p:cNvPr id="44161" name="Line 20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20" y="1392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4162" name="Line 20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20" y="1296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4163" name="Line 206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624" y="1296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44148" name="Group 207"/>
                <p:cNvGrpSpPr>
                  <a:grpSpLocks noChangeAspect="1"/>
                </p:cNvGrpSpPr>
                <p:nvPr/>
              </p:nvGrpSpPr>
              <p:grpSpPr bwMode="auto">
                <a:xfrm>
                  <a:off x="458" y="2285"/>
                  <a:ext cx="154" cy="193"/>
                  <a:chOff x="624" y="1296"/>
                  <a:chExt cx="192" cy="240"/>
                </a:xfrm>
              </p:grpSpPr>
              <p:sp>
                <p:nvSpPr>
                  <p:cNvPr id="44158" name="Line 20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20" y="1392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4159" name="Line 20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20" y="1296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4160" name="Line 210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624" y="1296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44149" name="Group 211"/>
                <p:cNvGrpSpPr>
                  <a:grpSpLocks noChangeAspect="1"/>
                </p:cNvGrpSpPr>
                <p:nvPr/>
              </p:nvGrpSpPr>
              <p:grpSpPr bwMode="auto">
                <a:xfrm>
                  <a:off x="685" y="2285"/>
                  <a:ext cx="154" cy="193"/>
                  <a:chOff x="624" y="1296"/>
                  <a:chExt cx="192" cy="240"/>
                </a:xfrm>
              </p:grpSpPr>
              <p:sp>
                <p:nvSpPr>
                  <p:cNvPr id="44155" name="Line 21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20" y="1392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4156" name="Line 21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20" y="1296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4157" name="Line 214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624" y="1296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44150" name="Group 215"/>
                <p:cNvGrpSpPr>
                  <a:grpSpLocks noChangeAspect="1"/>
                </p:cNvGrpSpPr>
                <p:nvPr/>
              </p:nvGrpSpPr>
              <p:grpSpPr bwMode="auto">
                <a:xfrm>
                  <a:off x="912" y="2285"/>
                  <a:ext cx="154" cy="193"/>
                  <a:chOff x="624" y="1296"/>
                  <a:chExt cx="192" cy="240"/>
                </a:xfrm>
              </p:grpSpPr>
              <p:sp>
                <p:nvSpPr>
                  <p:cNvPr id="44152" name="Line 216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20" y="1392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4153" name="Line 21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20" y="1296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4154" name="Line 218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624" y="1296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sp>
              <p:nvSpPr>
                <p:cNvPr id="44151" name="Rectangle 219"/>
                <p:cNvSpPr>
                  <a:spLocks noChangeArrowheads="1"/>
                </p:cNvSpPr>
                <p:nvPr/>
              </p:nvSpPr>
              <p:spPr bwMode="auto">
                <a:xfrm>
                  <a:off x="249" y="2477"/>
                  <a:ext cx="771" cy="91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/>
                </a:p>
              </p:txBody>
            </p:sp>
          </p:grpSp>
          <p:sp>
            <p:nvSpPr>
              <p:cNvPr id="44087" name="Oval 220"/>
              <p:cNvSpPr>
                <a:spLocks noChangeArrowheads="1"/>
              </p:cNvSpPr>
              <p:nvPr/>
            </p:nvSpPr>
            <p:spPr bwMode="auto">
              <a:xfrm>
                <a:off x="3635" y="2587"/>
                <a:ext cx="88" cy="88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44088" name="Oval 221"/>
              <p:cNvSpPr>
                <a:spLocks noChangeArrowheads="1"/>
              </p:cNvSpPr>
              <p:nvPr/>
            </p:nvSpPr>
            <p:spPr bwMode="auto">
              <a:xfrm>
                <a:off x="3422" y="2647"/>
                <a:ext cx="87" cy="87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44089" name="Oval 222"/>
              <p:cNvSpPr>
                <a:spLocks noChangeArrowheads="1"/>
              </p:cNvSpPr>
              <p:nvPr/>
            </p:nvSpPr>
            <p:spPr bwMode="auto">
              <a:xfrm>
                <a:off x="3081" y="2583"/>
                <a:ext cx="87" cy="87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44090" name="Oval 223"/>
              <p:cNvSpPr>
                <a:spLocks noChangeArrowheads="1"/>
              </p:cNvSpPr>
              <p:nvPr/>
            </p:nvSpPr>
            <p:spPr bwMode="auto">
              <a:xfrm>
                <a:off x="3293" y="2628"/>
                <a:ext cx="88" cy="88"/>
              </a:xfrm>
              <a:prstGeom prst="ellipse">
                <a:avLst/>
              </a:prstGeom>
              <a:gradFill rotWithShape="0">
                <a:gsLst>
                  <a:gs pos="0">
                    <a:srgbClr val="000076"/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44091" name="Oval 224"/>
              <p:cNvSpPr>
                <a:spLocks noChangeArrowheads="1"/>
              </p:cNvSpPr>
              <p:nvPr/>
            </p:nvSpPr>
            <p:spPr bwMode="auto">
              <a:xfrm>
                <a:off x="2921" y="2628"/>
                <a:ext cx="88" cy="88"/>
              </a:xfrm>
              <a:prstGeom prst="ellipse">
                <a:avLst/>
              </a:prstGeom>
              <a:gradFill rotWithShape="0">
                <a:gsLst>
                  <a:gs pos="0">
                    <a:srgbClr val="000076"/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44092" name="Oval 225"/>
              <p:cNvSpPr>
                <a:spLocks noChangeArrowheads="1"/>
              </p:cNvSpPr>
              <p:nvPr/>
            </p:nvSpPr>
            <p:spPr bwMode="auto">
              <a:xfrm>
                <a:off x="3546" y="2568"/>
                <a:ext cx="87" cy="88"/>
              </a:xfrm>
              <a:prstGeom prst="ellipse">
                <a:avLst/>
              </a:prstGeom>
              <a:gradFill rotWithShape="0">
                <a:gsLst>
                  <a:gs pos="0">
                    <a:srgbClr val="000076"/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44093" name="Oval 226"/>
              <p:cNvSpPr>
                <a:spLocks noChangeArrowheads="1"/>
              </p:cNvSpPr>
              <p:nvPr/>
            </p:nvSpPr>
            <p:spPr bwMode="auto">
              <a:xfrm>
                <a:off x="2962" y="2527"/>
                <a:ext cx="88" cy="88"/>
              </a:xfrm>
              <a:prstGeom prst="ellipse">
                <a:avLst/>
              </a:prstGeom>
              <a:gradFill rotWithShape="0">
                <a:gsLst>
                  <a:gs pos="0">
                    <a:srgbClr val="000076"/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44094" name="Oval 227"/>
              <p:cNvSpPr>
                <a:spLocks noChangeArrowheads="1"/>
              </p:cNvSpPr>
              <p:nvPr/>
            </p:nvSpPr>
            <p:spPr bwMode="auto">
              <a:xfrm>
                <a:off x="3210" y="2535"/>
                <a:ext cx="88" cy="88"/>
              </a:xfrm>
              <a:prstGeom prst="ellipse">
                <a:avLst/>
              </a:prstGeom>
              <a:gradFill rotWithShape="0">
                <a:gsLst>
                  <a:gs pos="0">
                    <a:srgbClr val="000076"/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44095" name="Oval 228"/>
              <p:cNvSpPr>
                <a:spLocks noChangeArrowheads="1"/>
              </p:cNvSpPr>
              <p:nvPr/>
            </p:nvSpPr>
            <p:spPr bwMode="auto">
              <a:xfrm>
                <a:off x="3380" y="2544"/>
                <a:ext cx="87" cy="87"/>
              </a:xfrm>
              <a:prstGeom prst="ellipse">
                <a:avLst/>
              </a:prstGeom>
              <a:gradFill rotWithShape="0">
                <a:gsLst>
                  <a:gs pos="0">
                    <a:srgbClr val="000076"/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44096" name="Oval 229"/>
              <p:cNvSpPr>
                <a:spLocks noChangeArrowheads="1"/>
              </p:cNvSpPr>
              <p:nvPr/>
            </p:nvSpPr>
            <p:spPr bwMode="auto">
              <a:xfrm>
                <a:off x="3169" y="2651"/>
                <a:ext cx="88" cy="88"/>
              </a:xfrm>
              <a:prstGeom prst="ellipse">
                <a:avLst/>
              </a:prstGeom>
              <a:gradFill rotWithShape="0">
                <a:gsLst>
                  <a:gs pos="0">
                    <a:srgbClr val="000076"/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44097" name="Oval 230"/>
              <p:cNvSpPr>
                <a:spLocks noChangeArrowheads="1"/>
              </p:cNvSpPr>
              <p:nvPr/>
            </p:nvSpPr>
            <p:spPr bwMode="auto">
              <a:xfrm>
                <a:off x="3645" y="2772"/>
                <a:ext cx="88" cy="88"/>
              </a:xfrm>
              <a:prstGeom prst="ellipse">
                <a:avLst/>
              </a:prstGeom>
              <a:gradFill rotWithShape="0">
                <a:gsLst>
                  <a:gs pos="0">
                    <a:srgbClr val="000076"/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44098" name="Oval 231"/>
              <p:cNvSpPr>
                <a:spLocks noChangeArrowheads="1"/>
              </p:cNvSpPr>
              <p:nvPr/>
            </p:nvSpPr>
            <p:spPr bwMode="auto">
              <a:xfrm>
                <a:off x="3235" y="2778"/>
                <a:ext cx="87" cy="87"/>
              </a:xfrm>
              <a:prstGeom prst="ellipse">
                <a:avLst/>
              </a:prstGeom>
              <a:gradFill rotWithShape="0">
                <a:gsLst>
                  <a:gs pos="0">
                    <a:srgbClr val="000076"/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grpSp>
            <p:nvGrpSpPr>
              <p:cNvPr id="44099" name="Group 232"/>
              <p:cNvGrpSpPr/>
              <p:nvPr/>
            </p:nvGrpSpPr>
            <p:grpSpPr bwMode="auto">
              <a:xfrm>
                <a:off x="2877" y="3290"/>
                <a:ext cx="924" cy="703"/>
                <a:chOff x="2877" y="3290"/>
                <a:chExt cx="924" cy="703"/>
              </a:xfrm>
            </p:grpSpPr>
            <p:grpSp>
              <p:nvGrpSpPr>
                <p:cNvPr id="44112" name="Group 233"/>
                <p:cNvGrpSpPr/>
                <p:nvPr/>
              </p:nvGrpSpPr>
              <p:grpSpPr bwMode="auto">
                <a:xfrm>
                  <a:off x="2977" y="3735"/>
                  <a:ext cx="761" cy="258"/>
                  <a:chOff x="231" y="2285"/>
                  <a:chExt cx="835" cy="283"/>
                </a:xfrm>
              </p:grpSpPr>
              <p:grpSp>
                <p:nvGrpSpPr>
                  <p:cNvPr id="44130" name="Group 23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31" y="2285"/>
                    <a:ext cx="154" cy="193"/>
                    <a:chOff x="624" y="1296"/>
                    <a:chExt cx="192" cy="240"/>
                  </a:xfrm>
                </p:grpSpPr>
                <p:sp>
                  <p:nvSpPr>
                    <p:cNvPr id="44144" name="Line 235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20" y="1392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44145" name="Line 236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20" y="1296"/>
                      <a:ext cx="96" cy="9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44146" name="Line 23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624" y="1296"/>
                      <a:ext cx="96" cy="9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  <p:grpSp>
                <p:nvGrpSpPr>
                  <p:cNvPr id="44131" name="Group 23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58" y="2285"/>
                    <a:ext cx="154" cy="193"/>
                    <a:chOff x="624" y="1296"/>
                    <a:chExt cx="192" cy="240"/>
                  </a:xfrm>
                </p:grpSpPr>
                <p:sp>
                  <p:nvSpPr>
                    <p:cNvPr id="44141" name="Line 23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20" y="1392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44142" name="Line 240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20" y="1296"/>
                      <a:ext cx="96" cy="9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44143" name="Line 24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624" y="1296"/>
                      <a:ext cx="96" cy="9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  <p:grpSp>
                <p:nvGrpSpPr>
                  <p:cNvPr id="44132" name="Group 24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85" y="2285"/>
                    <a:ext cx="154" cy="193"/>
                    <a:chOff x="624" y="1296"/>
                    <a:chExt cx="192" cy="240"/>
                  </a:xfrm>
                </p:grpSpPr>
                <p:sp>
                  <p:nvSpPr>
                    <p:cNvPr id="44138" name="Line 24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20" y="1392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44139" name="Line 244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20" y="1296"/>
                      <a:ext cx="96" cy="9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44140" name="Line 24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624" y="1296"/>
                      <a:ext cx="96" cy="9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  <p:grpSp>
                <p:nvGrpSpPr>
                  <p:cNvPr id="44133" name="Group 24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912" y="2285"/>
                    <a:ext cx="154" cy="193"/>
                    <a:chOff x="624" y="1296"/>
                    <a:chExt cx="192" cy="240"/>
                  </a:xfrm>
                </p:grpSpPr>
                <p:sp>
                  <p:nvSpPr>
                    <p:cNvPr id="44135" name="Line 247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20" y="1392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44136" name="Line 248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20" y="1296"/>
                      <a:ext cx="96" cy="9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44137" name="Line 24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624" y="1296"/>
                      <a:ext cx="96" cy="9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  <p:sp>
                <p:nvSpPr>
                  <p:cNvPr id="44134" name="Rectangle 250"/>
                  <p:cNvSpPr>
                    <a:spLocks noChangeArrowheads="1"/>
                  </p:cNvSpPr>
                  <p:nvPr/>
                </p:nvSpPr>
                <p:spPr bwMode="auto">
                  <a:xfrm>
                    <a:off x="249" y="2477"/>
                    <a:ext cx="771" cy="91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algn="ctr">
                    <a:solidFill>
                      <a:schemeClr val="tx1"/>
                    </a:solidFill>
                    <a:miter lim="800000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it-IT" altLang="it-IT" sz="1800"/>
                  </a:p>
                </p:txBody>
              </p:sp>
            </p:grpSp>
            <p:sp>
              <p:nvSpPr>
                <p:cNvPr id="44113" name="Oval 251"/>
                <p:cNvSpPr>
                  <a:spLocks noChangeArrowheads="1"/>
                </p:cNvSpPr>
                <p:nvPr/>
              </p:nvSpPr>
              <p:spPr bwMode="auto">
                <a:xfrm>
                  <a:off x="3672" y="3433"/>
                  <a:ext cx="87" cy="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/>
                </a:p>
              </p:txBody>
            </p:sp>
            <p:sp>
              <p:nvSpPr>
                <p:cNvPr id="44114" name="Oval 252"/>
                <p:cNvSpPr>
                  <a:spLocks noChangeArrowheads="1"/>
                </p:cNvSpPr>
                <p:nvPr/>
              </p:nvSpPr>
              <p:spPr bwMode="auto">
                <a:xfrm>
                  <a:off x="3507" y="3331"/>
                  <a:ext cx="87" cy="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/>
                </a:p>
              </p:txBody>
            </p:sp>
            <p:sp>
              <p:nvSpPr>
                <p:cNvPr id="44115" name="Oval 253"/>
                <p:cNvSpPr>
                  <a:spLocks noChangeArrowheads="1"/>
                </p:cNvSpPr>
                <p:nvPr/>
              </p:nvSpPr>
              <p:spPr bwMode="auto">
                <a:xfrm>
                  <a:off x="3138" y="3350"/>
                  <a:ext cx="87" cy="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/>
                </a:p>
              </p:txBody>
            </p:sp>
            <p:sp>
              <p:nvSpPr>
                <p:cNvPr id="44116" name="Oval 254"/>
                <p:cNvSpPr>
                  <a:spLocks noChangeArrowheads="1"/>
                </p:cNvSpPr>
                <p:nvPr/>
              </p:nvSpPr>
              <p:spPr bwMode="auto">
                <a:xfrm>
                  <a:off x="3476" y="3645"/>
                  <a:ext cx="87" cy="8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/>
                </a:p>
              </p:txBody>
            </p:sp>
            <p:sp>
              <p:nvSpPr>
                <p:cNvPr id="44117" name="Line 255"/>
                <p:cNvSpPr>
                  <a:spLocks noChangeShapeType="1"/>
                </p:cNvSpPr>
                <p:nvPr/>
              </p:nvSpPr>
              <p:spPr bwMode="auto">
                <a:xfrm>
                  <a:off x="2877" y="3568"/>
                  <a:ext cx="919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sysDot"/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4118" name="Oval 256"/>
                <p:cNvSpPr>
                  <a:spLocks noChangeArrowheads="1"/>
                </p:cNvSpPr>
                <p:nvPr/>
              </p:nvSpPr>
              <p:spPr bwMode="auto">
                <a:xfrm>
                  <a:off x="3704" y="3665"/>
                  <a:ext cx="88" cy="8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76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/>
                </a:p>
              </p:txBody>
            </p:sp>
            <p:sp>
              <p:nvSpPr>
                <p:cNvPr id="44119" name="Oval 257"/>
                <p:cNvSpPr>
                  <a:spLocks noChangeArrowheads="1"/>
                </p:cNvSpPr>
                <p:nvPr/>
              </p:nvSpPr>
              <p:spPr bwMode="auto">
                <a:xfrm>
                  <a:off x="3274" y="3640"/>
                  <a:ext cx="88" cy="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76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/>
                </a:p>
              </p:txBody>
            </p:sp>
            <p:sp>
              <p:nvSpPr>
                <p:cNvPr id="44120" name="Oval 258"/>
                <p:cNvSpPr>
                  <a:spLocks noChangeArrowheads="1"/>
                </p:cNvSpPr>
                <p:nvPr/>
              </p:nvSpPr>
              <p:spPr bwMode="auto">
                <a:xfrm>
                  <a:off x="3341" y="3392"/>
                  <a:ext cx="87" cy="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76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/>
                </a:p>
              </p:txBody>
            </p:sp>
            <p:sp>
              <p:nvSpPr>
                <p:cNvPr id="44121" name="Oval 259"/>
                <p:cNvSpPr>
                  <a:spLocks noChangeArrowheads="1"/>
                </p:cNvSpPr>
                <p:nvPr/>
              </p:nvSpPr>
              <p:spPr bwMode="auto">
                <a:xfrm>
                  <a:off x="2969" y="3392"/>
                  <a:ext cx="88" cy="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76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/>
                </a:p>
              </p:txBody>
            </p:sp>
            <p:sp>
              <p:nvSpPr>
                <p:cNvPr id="44122" name="Oval 260"/>
                <p:cNvSpPr>
                  <a:spLocks noChangeArrowheads="1"/>
                </p:cNvSpPr>
                <p:nvPr/>
              </p:nvSpPr>
              <p:spPr bwMode="auto">
                <a:xfrm>
                  <a:off x="3259" y="3290"/>
                  <a:ext cx="87" cy="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76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/>
                </a:p>
              </p:txBody>
            </p:sp>
            <p:sp>
              <p:nvSpPr>
                <p:cNvPr id="44123" name="Oval 261"/>
                <p:cNvSpPr>
                  <a:spLocks noChangeArrowheads="1"/>
                </p:cNvSpPr>
                <p:nvPr/>
              </p:nvSpPr>
              <p:spPr bwMode="auto">
                <a:xfrm>
                  <a:off x="3010" y="3298"/>
                  <a:ext cx="88" cy="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76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/>
                </a:p>
              </p:txBody>
            </p:sp>
            <p:sp>
              <p:nvSpPr>
                <p:cNvPr id="44124" name="Oval 262"/>
                <p:cNvSpPr>
                  <a:spLocks noChangeArrowheads="1"/>
                </p:cNvSpPr>
                <p:nvPr/>
              </p:nvSpPr>
              <p:spPr bwMode="auto">
                <a:xfrm>
                  <a:off x="3217" y="3414"/>
                  <a:ext cx="87" cy="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76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/>
                </a:p>
              </p:txBody>
            </p:sp>
            <p:sp>
              <p:nvSpPr>
                <p:cNvPr id="44125" name="Oval 263"/>
                <p:cNvSpPr>
                  <a:spLocks noChangeArrowheads="1"/>
                </p:cNvSpPr>
                <p:nvPr/>
              </p:nvSpPr>
              <p:spPr bwMode="auto">
                <a:xfrm>
                  <a:off x="3383" y="3290"/>
                  <a:ext cx="87" cy="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76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/>
                </a:p>
              </p:txBody>
            </p:sp>
            <p:sp>
              <p:nvSpPr>
                <p:cNvPr id="44126" name="Oval 264"/>
                <p:cNvSpPr>
                  <a:spLocks noChangeArrowheads="1"/>
                </p:cNvSpPr>
                <p:nvPr/>
              </p:nvSpPr>
              <p:spPr bwMode="auto">
                <a:xfrm>
                  <a:off x="3614" y="3323"/>
                  <a:ext cx="88" cy="8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76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/>
                </a:p>
              </p:txBody>
            </p:sp>
            <p:sp>
              <p:nvSpPr>
                <p:cNvPr id="44127" name="Oval 265"/>
                <p:cNvSpPr>
                  <a:spLocks noChangeArrowheads="1"/>
                </p:cNvSpPr>
                <p:nvPr/>
              </p:nvSpPr>
              <p:spPr bwMode="auto">
                <a:xfrm>
                  <a:off x="3507" y="3414"/>
                  <a:ext cx="87" cy="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76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/>
                </a:p>
              </p:txBody>
            </p:sp>
            <p:sp>
              <p:nvSpPr>
                <p:cNvPr id="44128" name="Oval 266"/>
                <p:cNvSpPr>
                  <a:spLocks noChangeArrowheads="1"/>
                </p:cNvSpPr>
                <p:nvPr/>
              </p:nvSpPr>
              <p:spPr bwMode="auto">
                <a:xfrm>
                  <a:off x="3714" y="3331"/>
                  <a:ext cx="87" cy="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76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/>
                </a:p>
              </p:txBody>
            </p:sp>
            <p:sp>
              <p:nvSpPr>
                <p:cNvPr id="44129" name="Oval 267"/>
                <p:cNvSpPr>
                  <a:spLocks noChangeArrowheads="1"/>
                </p:cNvSpPr>
                <p:nvPr/>
              </p:nvSpPr>
              <p:spPr bwMode="auto">
                <a:xfrm>
                  <a:off x="3052" y="3662"/>
                  <a:ext cx="87" cy="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76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/>
                </a:p>
              </p:txBody>
            </p:sp>
          </p:grpSp>
          <p:sp>
            <p:nvSpPr>
              <p:cNvPr id="44100" name="Oval 268"/>
              <p:cNvSpPr>
                <a:spLocks noChangeArrowheads="1"/>
              </p:cNvSpPr>
              <p:nvPr/>
            </p:nvSpPr>
            <p:spPr bwMode="auto">
              <a:xfrm>
                <a:off x="3044" y="1678"/>
                <a:ext cx="88" cy="87"/>
              </a:xfrm>
              <a:prstGeom prst="ellipse">
                <a:avLst/>
              </a:prstGeom>
              <a:gradFill rotWithShape="0">
                <a:gsLst>
                  <a:gs pos="0">
                    <a:srgbClr val="000076"/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44101" name="Oval 269"/>
              <p:cNvSpPr>
                <a:spLocks noChangeArrowheads="1"/>
              </p:cNvSpPr>
              <p:nvPr/>
            </p:nvSpPr>
            <p:spPr bwMode="auto">
              <a:xfrm>
                <a:off x="3416" y="1719"/>
                <a:ext cx="88" cy="87"/>
              </a:xfrm>
              <a:prstGeom prst="ellipse">
                <a:avLst/>
              </a:prstGeom>
              <a:gradFill rotWithShape="0">
                <a:gsLst>
                  <a:gs pos="0">
                    <a:srgbClr val="000076"/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44102" name="Oval 270"/>
              <p:cNvSpPr>
                <a:spLocks noChangeArrowheads="1"/>
              </p:cNvSpPr>
              <p:nvPr/>
            </p:nvSpPr>
            <p:spPr bwMode="auto">
              <a:xfrm>
                <a:off x="3540" y="1678"/>
                <a:ext cx="88" cy="87"/>
              </a:xfrm>
              <a:prstGeom prst="ellipse">
                <a:avLst/>
              </a:prstGeom>
              <a:gradFill rotWithShape="0">
                <a:gsLst>
                  <a:gs pos="0">
                    <a:srgbClr val="000076"/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44103" name="Oval 271"/>
              <p:cNvSpPr>
                <a:spLocks noChangeArrowheads="1"/>
              </p:cNvSpPr>
              <p:nvPr/>
            </p:nvSpPr>
            <p:spPr bwMode="auto">
              <a:xfrm>
                <a:off x="3664" y="1719"/>
                <a:ext cx="88" cy="87"/>
              </a:xfrm>
              <a:prstGeom prst="ellipse">
                <a:avLst/>
              </a:prstGeom>
              <a:gradFill rotWithShape="0">
                <a:gsLst>
                  <a:gs pos="0">
                    <a:srgbClr val="000076"/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44104" name="Oval 272"/>
              <p:cNvSpPr>
                <a:spLocks noChangeArrowheads="1"/>
              </p:cNvSpPr>
              <p:nvPr/>
            </p:nvSpPr>
            <p:spPr bwMode="auto">
              <a:xfrm>
                <a:off x="2920" y="3290"/>
                <a:ext cx="88" cy="88"/>
              </a:xfrm>
              <a:prstGeom prst="ellipse">
                <a:avLst/>
              </a:prstGeom>
              <a:gradFill rotWithShape="0">
                <a:gsLst>
                  <a:gs pos="0">
                    <a:srgbClr val="000076"/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44105" name="Oval 273"/>
              <p:cNvSpPr>
                <a:spLocks noChangeArrowheads="1"/>
              </p:cNvSpPr>
              <p:nvPr/>
            </p:nvSpPr>
            <p:spPr bwMode="auto">
              <a:xfrm>
                <a:off x="3168" y="3207"/>
                <a:ext cx="88" cy="88"/>
              </a:xfrm>
              <a:prstGeom prst="ellipse">
                <a:avLst/>
              </a:prstGeom>
              <a:gradFill rotWithShape="0">
                <a:gsLst>
                  <a:gs pos="0">
                    <a:srgbClr val="000076"/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44106" name="Oval 274"/>
              <p:cNvSpPr>
                <a:spLocks noChangeArrowheads="1"/>
              </p:cNvSpPr>
              <p:nvPr/>
            </p:nvSpPr>
            <p:spPr bwMode="auto">
              <a:xfrm>
                <a:off x="3540" y="3249"/>
                <a:ext cx="88" cy="88"/>
              </a:xfrm>
              <a:prstGeom prst="ellipse">
                <a:avLst/>
              </a:prstGeom>
              <a:gradFill rotWithShape="0">
                <a:gsLst>
                  <a:gs pos="0">
                    <a:srgbClr val="000076"/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44107" name="Oval 275"/>
              <p:cNvSpPr>
                <a:spLocks noChangeArrowheads="1"/>
              </p:cNvSpPr>
              <p:nvPr/>
            </p:nvSpPr>
            <p:spPr bwMode="auto">
              <a:xfrm>
                <a:off x="3002" y="2422"/>
                <a:ext cx="88" cy="88"/>
              </a:xfrm>
              <a:prstGeom prst="ellipse">
                <a:avLst/>
              </a:prstGeom>
              <a:gradFill rotWithShape="0">
                <a:gsLst>
                  <a:gs pos="0">
                    <a:srgbClr val="000076"/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44108" name="Oval 276"/>
              <p:cNvSpPr>
                <a:spLocks noChangeArrowheads="1"/>
              </p:cNvSpPr>
              <p:nvPr/>
            </p:nvSpPr>
            <p:spPr bwMode="auto">
              <a:xfrm>
                <a:off x="3664" y="3249"/>
                <a:ext cx="88" cy="88"/>
              </a:xfrm>
              <a:prstGeom prst="ellipse">
                <a:avLst/>
              </a:prstGeom>
              <a:gradFill rotWithShape="0">
                <a:gsLst>
                  <a:gs pos="0">
                    <a:srgbClr val="000076"/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44109" name="Oval 277"/>
              <p:cNvSpPr>
                <a:spLocks noChangeArrowheads="1"/>
              </p:cNvSpPr>
              <p:nvPr/>
            </p:nvSpPr>
            <p:spPr bwMode="auto">
              <a:xfrm>
                <a:off x="3002" y="2794"/>
                <a:ext cx="88" cy="88"/>
              </a:xfrm>
              <a:prstGeom prst="ellipse">
                <a:avLst/>
              </a:prstGeom>
              <a:gradFill rotWithShape="0">
                <a:gsLst>
                  <a:gs pos="0">
                    <a:srgbClr val="000076"/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44110" name="Oval 278"/>
              <p:cNvSpPr>
                <a:spLocks noChangeArrowheads="1"/>
              </p:cNvSpPr>
              <p:nvPr/>
            </p:nvSpPr>
            <p:spPr bwMode="auto">
              <a:xfrm>
                <a:off x="3457" y="2463"/>
                <a:ext cx="88" cy="88"/>
              </a:xfrm>
              <a:prstGeom prst="ellipse">
                <a:avLst/>
              </a:prstGeom>
              <a:gradFill rotWithShape="0">
                <a:gsLst>
                  <a:gs pos="0">
                    <a:srgbClr val="000076"/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44111" name="Oval 279"/>
              <p:cNvSpPr>
                <a:spLocks noChangeArrowheads="1"/>
              </p:cNvSpPr>
              <p:nvPr/>
            </p:nvSpPr>
            <p:spPr bwMode="auto">
              <a:xfrm>
                <a:off x="3623" y="2463"/>
                <a:ext cx="88" cy="88"/>
              </a:xfrm>
              <a:prstGeom prst="ellipse">
                <a:avLst/>
              </a:prstGeom>
              <a:gradFill rotWithShape="0">
                <a:gsLst>
                  <a:gs pos="0">
                    <a:srgbClr val="000076"/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</p:grpSp>
      </p:grpSp>
      <p:sp>
        <p:nvSpPr>
          <p:cNvPr id="44036" name="Text Box 280"/>
          <p:cNvSpPr txBox="1">
            <a:spLocks noChangeArrowheads="1"/>
          </p:cNvSpPr>
          <p:nvPr/>
        </p:nvSpPr>
        <p:spPr bwMode="auto">
          <a:xfrm>
            <a:off x="228600" y="2754313"/>
            <a:ext cx="11509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600"/>
              <a:t>aggiunta reattivi</a:t>
            </a:r>
          </a:p>
        </p:txBody>
      </p:sp>
      <p:sp>
        <p:nvSpPr>
          <p:cNvPr id="44037" name="Text Box 281"/>
          <p:cNvSpPr txBox="1">
            <a:spLocks noChangeArrowheads="1"/>
          </p:cNvSpPr>
          <p:nvPr/>
        </p:nvSpPr>
        <p:spPr bwMode="auto">
          <a:xfrm>
            <a:off x="228600" y="4249738"/>
            <a:ext cx="1150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600"/>
              <a:t>reazione</a:t>
            </a:r>
          </a:p>
        </p:txBody>
      </p:sp>
      <p:sp>
        <p:nvSpPr>
          <p:cNvPr id="44038" name="Text Box 282"/>
          <p:cNvSpPr txBox="1">
            <a:spLocks noChangeArrowheads="1"/>
          </p:cNvSpPr>
          <p:nvPr/>
        </p:nvSpPr>
        <p:spPr bwMode="auto">
          <a:xfrm>
            <a:off x="228600" y="5087938"/>
            <a:ext cx="15113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600"/>
              <a:t>separazione libero</a:t>
            </a:r>
            <a:br>
              <a:rPr lang="it-IT" altLang="it-IT" sz="1600"/>
            </a:br>
            <a:r>
              <a:rPr lang="it-IT" altLang="it-IT" sz="1600"/>
              <a:t>legato</a:t>
            </a:r>
          </a:p>
        </p:txBody>
      </p:sp>
      <p:sp>
        <p:nvSpPr>
          <p:cNvPr id="44039" name="Oval 283"/>
          <p:cNvSpPr>
            <a:spLocks noChangeArrowheads="1"/>
          </p:cNvSpPr>
          <p:nvPr/>
        </p:nvSpPr>
        <p:spPr bwMode="auto">
          <a:xfrm>
            <a:off x="6724650" y="2030413"/>
            <a:ext cx="152400" cy="152400"/>
          </a:xfrm>
          <a:prstGeom prst="ellipse">
            <a:avLst/>
          </a:prstGeom>
          <a:gradFill rotWithShape="0">
            <a:gsLst>
              <a:gs pos="0">
                <a:srgbClr val="FF00FF"/>
              </a:gs>
              <a:gs pos="100000">
                <a:srgbClr val="760076"/>
              </a:gs>
            </a:gsLst>
            <a:lin ang="5400000" scaled="1"/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44040" name="Oval 284"/>
          <p:cNvSpPr>
            <a:spLocks noChangeArrowheads="1"/>
          </p:cNvSpPr>
          <p:nvPr/>
        </p:nvSpPr>
        <p:spPr bwMode="auto">
          <a:xfrm>
            <a:off x="6732588" y="2606675"/>
            <a:ext cx="152400" cy="152400"/>
          </a:xfrm>
          <a:prstGeom prst="ellipse">
            <a:avLst/>
          </a:prstGeom>
          <a:gradFill rotWithShape="0">
            <a:gsLst>
              <a:gs pos="0">
                <a:srgbClr val="000076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44041" name="Text Box 285"/>
          <p:cNvSpPr txBox="1">
            <a:spLocks noChangeArrowheads="1"/>
          </p:cNvSpPr>
          <p:nvPr/>
        </p:nvSpPr>
        <p:spPr bwMode="auto">
          <a:xfrm>
            <a:off x="6775450" y="2500313"/>
            <a:ext cx="13668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 b="1"/>
              <a:t>analita</a:t>
            </a:r>
          </a:p>
        </p:txBody>
      </p:sp>
      <p:sp>
        <p:nvSpPr>
          <p:cNvPr id="44042" name="Text Box 286"/>
          <p:cNvSpPr txBox="1">
            <a:spLocks noChangeArrowheads="1"/>
          </p:cNvSpPr>
          <p:nvPr/>
        </p:nvSpPr>
        <p:spPr bwMode="auto">
          <a:xfrm>
            <a:off x="6904038" y="1916113"/>
            <a:ext cx="13668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 b="1"/>
              <a:t>tracciante</a:t>
            </a:r>
          </a:p>
        </p:txBody>
      </p:sp>
      <p:grpSp>
        <p:nvGrpSpPr>
          <p:cNvPr id="44043" name="Group 287"/>
          <p:cNvGrpSpPr/>
          <p:nvPr/>
        </p:nvGrpSpPr>
        <p:grpSpPr bwMode="auto">
          <a:xfrm>
            <a:off x="6156325" y="3398838"/>
            <a:ext cx="2952750" cy="2952750"/>
            <a:chOff x="3878" y="2296"/>
            <a:chExt cx="1860" cy="1860"/>
          </a:xfrm>
        </p:grpSpPr>
        <p:sp>
          <p:nvSpPr>
            <p:cNvPr id="44045" name="Text Box 288"/>
            <p:cNvSpPr txBox="1">
              <a:spLocks noChangeArrowheads="1"/>
            </p:cNvSpPr>
            <p:nvPr/>
          </p:nvSpPr>
          <p:spPr bwMode="auto">
            <a:xfrm>
              <a:off x="4332" y="3925"/>
              <a:ext cx="113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1800"/>
                <a:t>Conc. analita</a:t>
              </a:r>
            </a:p>
          </p:txBody>
        </p:sp>
        <p:sp>
          <p:nvSpPr>
            <p:cNvPr id="44046" name="Text Box 289"/>
            <p:cNvSpPr txBox="1">
              <a:spLocks noChangeArrowheads="1"/>
            </p:cNvSpPr>
            <p:nvPr/>
          </p:nvSpPr>
          <p:spPr bwMode="auto">
            <a:xfrm>
              <a:off x="4105" y="2296"/>
              <a:ext cx="122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1800"/>
                <a:t>Tracciante legato</a:t>
              </a:r>
            </a:p>
          </p:txBody>
        </p:sp>
        <p:grpSp>
          <p:nvGrpSpPr>
            <p:cNvPr id="44047" name="Group 290"/>
            <p:cNvGrpSpPr/>
            <p:nvPr/>
          </p:nvGrpSpPr>
          <p:grpSpPr bwMode="auto">
            <a:xfrm>
              <a:off x="3878" y="2569"/>
              <a:ext cx="1860" cy="1410"/>
              <a:chOff x="3878" y="2569"/>
              <a:chExt cx="1860" cy="1410"/>
            </a:xfrm>
          </p:grpSpPr>
          <p:sp>
            <p:nvSpPr>
              <p:cNvPr id="44048" name="Text Box 291"/>
              <p:cNvSpPr txBox="1">
                <a:spLocks noChangeArrowheads="1"/>
              </p:cNvSpPr>
              <p:nvPr/>
            </p:nvSpPr>
            <p:spPr bwMode="auto">
              <a:xfrm>
                <a:off x="4196" y="3748"/>
                <a:ext cx="18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it-IT" altLang="it-IT" sz="1800" b="1"/>
                  <a:t>0</a:t>
                </a:r>
              </a:p>
            </p:txBody>
          </p:sp>
          <p:sp>
            <p:nvSpPr>
              <p:cNvPr id="44049" name="Line 292"/>
              <p:cNvSpPr>
                <a:spLocks noChangeAspect="1" noChangeShapeType="1"/>
              </p:cNvSpPr>
              <p:nvPr/>
            </p:nvSpPr>
            <p:spPr bwMode="auto">
              <a:xfrm>
                <a:off x="4179" y="2569"/>
                <a:ext cx="0" cy="113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4050" name="Line 293"/>
              <p:cNvSpPr>
                <a:spLocks noChangeAspect="1" noChangeShapeType="1"/>
              </p:cNvSpPr>
              <p:nvPr/>
            </p:nvSpPr>
            <p:spPr bwMode="auto">
              <a:xfrm rot="5400000">
                <a:off x="4914" y="2968"/>
                <a:ext cx="0" cy="14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4051" name="Line 294"/>
              <p:cNvSpPr>
                <a:spLocks noChangeShapeType="1"/>
              </p:cNvSpPr>
              <p:nvPr/>
            </p:nvSpPr>
            <p:spPr bwMode="auto">
              <a:xfrm>
                <a:off x="4286" y="3703"/>
                <a:ext cx="0" cy="9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4052" name="Line 295"/>
              <p:cNvSpPr>
                <a:spLocks noChangeShapeType="1"/>
              </p:cNvSpPr>
              <p:nvPr/>
            </p:nvSpPr>
            <p:spPr bwMode="auto">
              <a:xfrm>
                <a:off x="4921" y="3703"/>
                <a:ext cx="0" cy="9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4053" name="Line 296"/>
              <p:cNvSpPr>
                <a:spLocks noChangeShapeType="1"/>
              </p:cNvSpPr>
              <p:nvPr/>
            </p:nvSpPr>
            <p:spPr bwMode="auto">
              <a:xfrm>
                <a:off x="5556" y="3703"/>
                <a:ext cx="0" cy="9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4054" name="Text Box 297"/>
              <p:cNvSpPr txBox="1">
                <a:spLocks noChangeArrowheads="1"/>
              </p:cNvSpPr>
              <p:nvPr/>
            </p:nvSpPr>
            <p:spPr bwMode="auto">
              <a:xfrm>
                <a:off x="4831" y="3748"/>
                <a:ext cx="18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it-IT" altLang="it-IT" sz="1800" b="1"/>
                  <a:t>4</a:t>
                </a:r>
              </a:p>
            </p:txBody>
          </p:sp>
          <p:sp>
            <p:nvSpPr>
              <p:cNvPr id="44055" name="Text Box 298"/>
              <p:cNvSpPr txBox="1">
                <a:spLocks noChangeArrowheads="1"/>
              </p:cNvSpPr>
              <p:nvPr/>
            </p:nvSpPr>
            <p:spPr bwMode="auto">
              <a:xfrm>
                <a:off x="5353" y="3748"/>
                <a:ext cx="38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it-IT" altLang="it-IT" sz="1800" b="1"/>
                  <a:t>16</a:t>
                </a:r>
              </a:p>
            </p:txBody>
          </p:sp>
          <p:sp>
            <p:nvSpPr>
              <p:cNvPr id="44056" name="Line 299"/>
              <p:cNvSpPr>
                <a:spLocks noChangeShapeType="1"/>
              </p:cNvSpPr>
              <p:nvPr/>
            </p:nvSpPr>
            <p:spPr bwMode="auto">
              <a:xfrm rot="-5400000">
                <a:off x="4132" y="3521"/>
                <a:ext cx="0" cy="9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4057" name="Line 300"/>
              <p:cNvSpPr>
                <a:spLocks noChangeShapeType="1"/>
              </p:cNvSpPr>
              <p:nvPr/>
            </p:nvSpPr>
            <p:spPr bwMode="auto">
              <a:xfrm rot="-5400000">
                <a:off x="4132" y="3218"/>
                <a:ext cx="0" cy="9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4058" name="Line 301"/>
              <p:cNvSpPr>
                <a:spLocks noChangeShapeType="1"/>
              </p:cNvSpPr>
              <p:nvPr/>
            </p:nvSpPr>
            <p:spPr bwMode="auto">
              <a:xfrm rot="-5400000">
                <a:off x="4132" y="2614"/>
                <a:ext cx="0" cy="9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4059" name="Text Box 302"/>
              <p:cNvSpPr txBox="1">
                <a:spLocks noChangeArrowheads="1"/>
              </p:cNvSpPr>
              <p:nvPr/>
            </p:nvSpPr>
            <p:spPr bwMode="auto">
              <a:xfrm rot="-5400000">
                <a:off x="3903" y="3134"/>
                <a:ext cx="18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it-IT" altLang="it-IT" sz="1800" b="1"/>
                  <a:t>2</a:t>
                </a:r>
              </a:p>
            </p:txBody>
          </p:sp>
          <p:sp>
            <p:nvSpPr>
              <p:cNvPr id="44060" name="Text Box 303"/>
              <p:cNvSpPr txBox="1">
                <a:spLocks noChangeArrowheads="1"/>
              </p:cNvSpPr>
              <p:nvPr/>
            </p:nvSpPr>
            <p:spPr bwMode="auto">
              <a:xfrm rot="-5400000">
                <a:off x="3903" y="2553"/>
                <a:ext cx="18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it-IT" altLang="it-IT" sz="1800" b="1"/>
                  <a:t>4</a:t>
                </a:r>
              </a:p>
            </p:txBody>
          </p:sp>
          <p:sp>
            <p:nvSpPr>
              <p:cNvPr id="44061" name="Text Box 304"/>
              <p:cNvSpPr txBox="1">
                <a:spLocks noChangeArrowheads="1"/>
              </p:cNvSpPr>
              <p:nvPr/>
            </p:nvSpPr>
            <p:spPr bwMode="auto">
              <a:xfrm rot="-5400000">
                <a:off x="3903" y="3459"/>
                <a:ext cx="18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it-IT" altLang="it-IT" sz="1800" b="1"/>
                  <a:t>1</a:t>
                </a:r>
              </a:p>
            </p:txBody>
          </p:sp>
          <p:sp>
            <p:nvSpPr>
              <p:cNvPr id="44062" name="Line 305"/>
              <p:cNvSpPr>
                <a:spLocks noChangeShapeType="1"/>
              </p:cNvSpPr>
              <p:nvPr/>
            </p:nvSpPr>
            <p:spPr bwMode="auto">
              <a:xfrm>
                <a:off x="4176" y="3567"/>
                <a:ext cx="1392" cy="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prstDash val="sysDot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4063" name="Line 306"/>
              <p:cNvSpPr>
                <a:spLocks noChangeShapeType="1"/>
              </p:cNvSpPr>
              <p:nvPr/>
            </p:nvSpPr>
            <p:spPr bwMode="auto">
              <a:xfrm>
                <a:off x="4176" y="2655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prstDash val="sysDot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4064" name="Line 307"/>
              <p:cNvSpPr>
                <a:spLocks noChangeShapeType="1"/>
              </p:cNvSpPr>
              <p:nvPr/>
            </p:nvSpPr>
            <p:spPr bwMode="auto">
              <a:xfrm rot="-5400000">
                <a:off x="3757" y="3170"/>
                <a:ext cx="1056" cy="1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prstDash val="sysDot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4065" name="Line 308"/>
              <p:cNvSpPr>
                <a:spLocks noChangeShapeType="1"/>
              </p:cNvSpPr>
              <p:nvPr/>
            </p:nvSpPr>
            <p:spPr bwMode="auto">
              <a:xfrm rot="-5400000">
                <a:off x="4706" y="3483"/>
                <a:ext cx="432" cy="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prstDash val="sysDot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4066" name="Line 309"/>
              <p:cNvSpPr>
                <a:spLocks noChangeShapeType="1"/>
              </p:cNvSpPr>
              <p:nvPr/>
            </p:nvSpPr>
            <p:spPr bwMode="auto">
              <a:xfrm rot="-5400000">
                <a:off x="5478" y="3627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prstDash val="sysDot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4067" name="Line 310"/>
              <p:cNvSpPr>
                <a:spLocks noChangeShapeType="1"/>
              </p:cNvSpPr>
              <p:nvPr/>
            </p:nvSpPr>
            <p:spPr bwMode="auto">
              <a:xfrm>
                <a:off x="4176" y="3261"/>
                <a:ext cx="720" cy="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prstDash val="sysDot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grpSp>
            <p:nvGrpSpPr>
              <p:cNvPr id="44068" name="Group 311"/>
              <p:cNvGrpSpPr/>
              <p:nvPr/>
            </p:nvGrpSpPr>
            <p:grpSpPr bwMode="auto">
              <a:xfrm>
                <a:off x="4235" y="2607"/>
                <a:ext cx="1360" cy="1001"/>
                <a:chOff x="4235" y="2607"/>
                <a:chExt cx="1360" cy="1001"/>
              </a:xfrm>
            </p:grpSpPr>
            <p:sp>
              <p:nvSpPr>
                <p:cNvPr id="44069" name="Oval 312"/>
                <p:cNvSpPr>
                  <a:spLocks noChangeArrowheads="1"/>
                </p:cNvSpPr>
                <p:nvPr/>
              </p:nvSpPr>
              <p:spPr bwMode="auto">
                <a:xfrm>
                  <a:off x="4876" y="3223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/>
                </a:p>
              </p:txBody>
            </p:sp>
            <p:sp>
              <p:nvSpPr>
                <p:cNvPr id="44070" name="Freeform 313"/>
                <p:cNvSpPr/>
                <p:nvPr/>
              </p:nvSpPr>
              <p:spPr bwMode="auto">
                <a:xfrm>
                  <a:off x="4286" y="2649"/>
                  <a:ext cx="1266" cy="912"/>
                </a:xfrm>
                <a:custGeom>
                  <a:avLst/>
                  <a:gdLst>
                    <a:gd name="T0" fmla="*/ 0 w 1266"/>
                    <a:gd name="T1" fmla="*/ 0 h 912"/>
                    <a:gd name="T2" fmla="*/ 624 w 1266"/>
                    <a:gd name="T3" fmla="*/ 618 h 912"/>
                    <a:gd name="T4" fmla="*/ 1266 w 1266"/>
                    <a:gd name="T5" fmla="*/ 912 h 91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266" h="912">
                      <a:moveTo>
                        <a:pt x="0" y="0"/>
                      </a:moveTo>
                      <a:cubicBezTo>
                        <a:pt x="104" y="102"/>
                        <a:pt x="413" y="466"/>
                        <a:pt x="624" y="618"/>
                      </a:cubicBezTo>
                      <a:cubicBezTo>
                        <a:pt x="835" y="770"/>
                        <a:pt x="1132" y="851"/>
                        <a:pt x="1266" y="912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4071" name="Oval 314"/>
                <p:cNvSpPr>
                  <a:spLocks noChangeArrowheads="1"/>
                </p:cNvSpPr>
                <p:nvPr/>
              </p:nvSpPr>
              <p:spPr bwMode="auto">
                <a:xfrm>
                  <a:off x="4235" y="2607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/>
                </a:p>
              </p:txBody>
            </p:sp>
            <p:sp>
              <p:nvSpPr>
                <p:cNvPr id="44072" name="Oval 315"/>
                <p:cNvSpPr>
                  <a:spLocks noChangeArrowheads="1"/>
                </p:cNvSpPr>
                <p:nvPr/>
              </p:nvSpPr>
              <p:spPr bwMode="auto">
                <a:xfrm>
                  <a:off x="5499" y="3512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/>
                </a:p>
              </p:txBody>
            </p:sp>
          </p:grpSp>
        </p:grpSp>
      </p:grpSp>
      <p:sp>
        <p:nvSpPr>
          <p:cNvPr id="44044" name="Text Box 316"/>
          <p:cNvSpPr txBox="1">
            <a:spLocks noChangeArrowheads="1"/>
          </p:cNvSpPr>
          <p:nvPr/>
        </p:nvSpPr>
        <p:spPr bwMode="auto">
          <a:xfrm>
            <a:off x="685800" y="115888"/>
            <a:ext cx="7958138" cy="831850"/>
          </a:xfrm>
          <a:prstGeom prst="rect">
            <a:avLst/>
          </a:prstGeom>
          <a:solidFill>
            <a:srgbClr val="CCECFF"/>
          </a:solidFill>
          <a:ln w="9525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it-IT" sz="2400" b="1"/>
              <a:t>PRINCIPIO DI FUNZIONAMENTO DEI METODI COMPETITIVI</a:t>
            </a:r>
          </a:p>
        </p:txBody>
      </p:sp>
      <p:sp>
        <p:nvSpPr>
          <p:cNvPr id="2" name="Rettangolo 1"/>
          <p:cNvSpPr/>
          <p:nvPr/>
        </p:nvSpPr>
        <p:spPr bwMode="auto">
          <a:xfrm>
            <a:off x="2832100" y="1922463"/>
            <a:ext cx="1643063" cy="445293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7" name="Rettangolo 316"/>
          <p:cNvSpPr/>
          <p:nvPr/>
        </p:nvSpPr>
        <p:spPr bwMode="auto">
          <a:xfrm>
            <a:off x="4538663" y="1867694"/>
            <a:ext cx="1643063" cy="445293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isultati immagini per elisa competitivo aflatossi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0" y="284901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tecnalab.it/img/saggi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536" y="548680"/>
            <a:ext cx="5651152" cy="424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ecna - Test di screening per lâaflatossina M1&#10;Panoramica di prodotto&#10;â¢ Principio del test: saggio immunoenzimatico compet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0" y="3573016"/>
            <a:ext cx="3995936" cy="300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>
                <a:latin typeface="Arial Narrow" panose="020B0606020202030204" pitchFamily="34" charset="0"/>
                <a:ea typeface="MS PGothic" panose="020B0600070205080204" pitchFamily="34" charset="-128"/>
              </a:rPr>
              <a:t>ELISA</a:t>
            </a:r>
            <a:br>
              <a:rPr lang="en-US" sz="2800" dirty="0">
                <a:latin typeface="Arial Narrow" panose="020B0606020202030204" pitchFamily="34" charset="0"/>
                <a:ea typeface="MS PGothic" panose="020B0600070205080204" pitchFamily="34" charset="-128"/>
              </a:rPr>
            </a:br>
            <a:r>
              <a:rPr lang="en-US" sz="2800" dirty="0">
                <a:latin typeface="Arial Narrow" panose="020B0606020202030204" pitchFamily="34" charset="0"/>
                <a:ea typeface="MS PGothic" panose="020B0600070205080204" pitchFamily="34" charset="-128"/>
              </a:rPr>
              <a:t>understanding the acronym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it-IT" sz="2800" dirty="0">
                <a:latin typeface="Arial Narrow" panose="020B0606020202030204" pitchFamily="34" charset="0"/>
                <a:ea typeface="MS PGothic" panose="020B0600070205080204" pitchFamily="34" charset="-128"/>
              </a:rPr>
              <a:t>EL		</a:t>
            </a:r>
            <a:r>
              <a:rPr lang="en-US" altLang="it-IT" sz="2800" u="sng" dirty="0">
                <a:latin typeface="Arial Narrow" panose="020B0606020202030204" pitchFamily="34" charset="0"/>
                <a:ea typeface="MS PGothic" panose="020B0600070205080204" pitchFamily="34" charset="-128"/>
              </a:rPr>
              <a:t>E</a:t>
            </a:r>
            <a:r>
              <a:rPr lang="en-US" altLang="it-IT" sz="2800" dirty="0">
                <a:latin typeface="Arial Narrow" panose="020B0606020202030204" pitchFamily="34" charset="0"/>
                <a:ea typeface="MS PGothic" panose="020B0600070205080204" pitchFamily="34" charset="-128"/>
              </a:rPr>
              <a:t>nzyme-</a:t>
            </a:r>
            <a:r>
              <a:rPr lang="en-US" altLang="it-IT" sz="2800" u="sng" dirty="0">
                <a:latin typeface="Arial Narrow" panose="020B0606020202030204" pitchFamily="34" charset="0"/>
                <a:ea typeface="MS PGothic" panose="020B0600070205080204" pitchFamily="34" charset="-128"/>
              </a:rPr>
              <a:t>l</a:t>
            </a:r>
            <a:r>
              <a:rPr lang="en-US" altLang="it-IT" sz="2800" dirty="0">
                <a:latin typeface="Arial Narrow" panose="020B0606020202030204" pitchFamily="34" charset="0"/>
                <a:ea typeface="MS PGothic" panose="020B0600070205080204" pitchFamily="34" charset="-128"/>
              </a:rPr>
              <a:t>inked</a:t>
            </a:r>
          </a:p>
          <a:p>
            <a:pPr eaLnBrk="1" hangingPunct="1"/>
            <a:r>
              <a:rPr lang="en-US" altLang="it-IT" sz="2800" dirty="0">
                <a:latin typeface="Arial Narrow" panose="020B0606020202030204" pitchFamily="34" charset="0"/>
                <a:ea typeface="MS PGothic" panose="020B0600070205080204" pitchFamily="34" charset="-128"/>
              </a:rPr>
              <a:t>IS		</a:t>
            </a:r>
            <a:r>
              <a:rPr lang="en-US" altLang="it-IT" sz="2800" u="sng" dirty="0" err="1">
                <a:latin typeface="Arial Narrow" panose="020B0606020202030204" pitchFamily="34" charset="0"/>
                <a:ea typeface="MS PGothic" panose="020B0600070205080204" pitchFamily="34" charset="-128"/>
              </a:rPr>
              <a:t>I</a:t>
            </a:r>
            <a:r>
              <a:rPr lang="en-US" altLang="it-IT" sz="2800" dirty="0" err="1">
                <a:latin typeface="Arial Narrow" panose="020B0606020202030204" pitchFamily="34" charset="0"/>
                <a:ea typeface="MS PGothic" panose="020B0600070205080204" pitchFamily="34" charset="-128"/>
              </a:rPr>
              <a:t>mmuno</a:t>
            </a:r>
            <a:r>
              <a:rPr lang="en-US" altLang="it-IT" sz="2800" u="sng" dirty="0" err="1">
                <a:latin typeface="Arial Narrow" panose="020B0606020202030204" pitchFamily="34" charset="0"/>
                <a:ea typeface="MS PGothic" panose="020B0600070205080204" pitchFamily="34" charset="-128"/>
              </a:rPr>
              <a:t>s</a:t>
            </a:r>
            <a:r>
              <a:rPr lang="en-US" altLang="it-IT" sz="2800" dirty="0" err="1">
                <a:latin typeface="Arial Narrow" panose="020B0606020202030204" pitchFamily="34" charset="0"/>
                <a:ea typeface="MS PGothic" panose="020B0600070205080204" pitchFamily="34" charset="-128"/>
              </a:rPr>
              <a:t>orbent</a:t>
            </a:r>
            <a:endParaRPr lang="en-US" altLang="it-IT" sz="2800" dirty="0">
              <a:latin typeface="Arial Narrow" panose="020B0606020202030204" pitchFamily="34" charset="0"/>
              <a:ea typeface="MS PGothic" panose="020B0600070205080204" pitchFamily="34" charset="-128"/>
            </a:endParaRPr>
          </a:p>
          <a:p>
            <a:pPr eaLnBrk="1" hangingPunct="1"/>
            <a:r>
              <a:rPr lang="en-US" altLang="it-IT" sz="2800" b="1" dirty="0">
                <a:latin typeface="Arial Narrow" panose="020B0606020202030204" pitchFamily="34" charset="0"/>
                <a:ea typeface="MS PGothic" panose="020B0600070205080204" pitchFamily="34" charset="-128"/>
              </a:rPr>
              <a:t>A</a:t>
            </a:r>
            <a:r>
              <a:rPr lang="en-US" altLang="it-IT" sz="2800" dirty="0">
                <a:latin typeface="Arial Narrow" panose="020B0606020202030204" pitchFamily="34" charset="0"/>
                <a:ea typeface="MS PGothic" panose="020B0600070205080204" pitchFamily="34" charset="-128"/>
              </a:rPr>
              <a:t>		</a:t>
            </a:r>
            <a:r>
              <a:rPr lang="en-US" altLang="it-IT" sz="2800" b="1" u="sng" dirty="0">
                <a:solidFill>
                  <a:srgbClr val="FF0000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A</a:t>
            </a:r>
            <a:r>
              <a:rPr lang="en-US" altLang="it-IT" sz="2800" dirty="0">
                <a:latin typeface="Arial Narrow" panose="020B0606020202030204" pitchFamily="34" charset="0"/>
                <a:ea typeface="MS PGothic" panose="020B0600070205080204" pitchFamily="34" charset="-128"/>
              </a:rPr>
              <a:t>ssay</a:t>
            </a:r>
          </a:p>
          <a:p>
            <a:pPr eaLnBrk="1" hangingPunct="1"/>
            <a:endParaRPr lang="en-US" altLang="it-IT" sz="2800" dirty="0">
              <a:latin typeface="Arial Narrow" panose="020B0606020202030204" pitchFamily="34" charset="0"/>
              <a:ea typeface="MS PGothic" panose="020B0600070205080204" pitchFamily="34" charset="-128"/>
            </a:endParaRPr>
          </a:p>
          <a:p>
            <a:pPr lvl="1" eaLnBrk="1" hangingPunct="1"/>
            <a:r>
              <a:rPr lang="en-US" altLang="it-IT" sz="2400" dirty="0">
                <a:latin typeface="Arial Narrow" panose="020B0606020202030204" pitchFamily="34" charset="0"/>
                <a:ea typeface="MS PGothic" panose="020B0600070205080204" pitchFamily="34" charset="-128"/>
              </a:rPr>
              <a:t>We could determine the amount of (</a:t>
            </a:r>
            <a:r>
              <a:rPr lang="en-US" altLang="it-IT" sz="2400" dirty="0">
                <a:solidFill>
                  <a:srgbClr val="FF0000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quantitative assay</a:t>
            </a:r>
            <a:r>
              <a:rPr lang="en-US" altLang="it-IT" sz="2400" dirty="0">
                <a:latin typeface="Arial Narrow" panose="020B0606020202030204" pitchFamily="34" charset="0"/>
                <a:ea typeface="MS PGothic" panose="020B0600070205080204" pitchFamily="34" charset="-128"/>
              </a:rPr>
              <a:t>).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 descr="Diagonali larghe verso l'alto"/>
          <p:cNvSpPr>
            <a:spLocks noChangeArrowheads="1"/>
          </p:cNvSpPr>
          <p:nvPr/>
        </p:nvSpPr>
        <p:spPr bwMode="auto">
          <a:xfrm>
            <a:off x="4656138" y="4581525"/>
            <a:ext cx="3168650" cy="720725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bg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64515" name="Line 3"/>
          <p:cNvSpPr>
            <a:spLocks noChangeShapeType="1"/>
          </p:cNvSpPr>
          <p:nvPr/>
        </p:nvSpPr>
        <p:spPr bwMode="auto">
          <a:xfrm>
            <a:off x="4643438" y="4581525"/>
            <a:ext cx="3168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1114425" y="1916113"/>
            <a:ext cx="2952750" cy="5048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2"/>
                </a:solidFill>
              </a:rPr>
              <a:t>Aggiunta del campione</a:t>
            </a: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1114425" y="2492375"/>
            <a:ext cx="2952750" cy="5048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2"/>
                </a:solidFill>
              </a:rPr>
              <a:t>Incubazione</a:t>
            </a:r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1114425" y="3068638"/>
            <a:ext cx="2952750" cy="5048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2"/>
                </a:solidFill>
              </a:rPr>
              <a:t>Aggiunta del tracciante</a:t>
            </a:r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1114425" y="3644900"/>
            <a:ext cx="2952750" cy="5048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2"/>
                </a:solidFill>
              </a:rPr>
              <a:t>Lavaggio</a:t>
            </a: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1114425" y="4221163"/>
            <a:ext cx="2952750" cy="5048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2"/>
                </a:solidFill>
              </a:rPr>
              <a:t>Aggiunta del substrato</a:t>
            </a:r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1114425" y="4797425"/>
            <a:ext cx="2952750" cy="5048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2"/>
                </a:solidFill>
              </a:rPr>
              <a:t>Misura del segnale</a:t>
            </a:r>
          </a:p>
        </p:txBody>
      </p:sp>
      <p:sp>
        <p:nvSpPr>
          <p:cNvPr id="64522" name="Oval 10"/>
          <p:cNvSpPr>
            <a:spLocks noChangeArrowheads="1"/>
          </p:cNvSpPr>
          <p:nvPr/>
        </p:nvSpPr>
        <p:spPr bwMode="auto">
          <a:xfrm>
            <a:off x="6059488" y="1955800"/>
            <a:ext cx="144462" cy="144463"/>
          </a:xfrm>
          <a:prstGeom prst="ellipse">
            <a:avLst/>
          </a:prstGeom>
          <a:gradFill rotWithShape="1">
            <a:gsLst>
              <a:gs pos="0">
                <a:srgbClr val="FFBAA9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64523" name="Text Box 11"/>
          <p:cNvSpPr txBox="1">
            <a:spLocks noChangeArrowheads="1"/>
          </p:cNvSpPr>
          <p:nvPr/>
        </p:nvSpPr>
        <p:spPr bwMode="auto">
          <a:xfrm>
            <a:off x="5508625" y="5324475"/>
            <a:ext cx="1290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Fase solida</a:t>
            </a:r>
          </a:p>
        </p:txBody>
      </p:sp>
      <p:sp>
        <p:nvSpPr>
          <p:cNvPr id="64524" name="Text Box 12"/>
          <p:cNvSpPr txBox="1">
            <a:spLocks noChangeArrowheads="1"/>
          </p:cNvSpPr>
          <p:nvPr/>
        </p:nvSpPr>
        <p:spPr bwMode="auto">
          <a:xfrm>
            <a:off x="5060950" y="3571875"/>
            <a:ext cx="35194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Anticorpo di cattura immobilizzato</a:t>
            </a:r>
          </a:p>
        </p:txBody>
      </p:sp>
      <p:sp>
        <p:nvSpPr>
          <p:cNvPr id="64525" name="Line 13"/>
          <p:cNvSpPr>
            <a:spLocks noChangeShapeType="1"/>
          </p:cNvSpPr>
          <p:nvPr/>
        </p:nvSpPr>
        <p:spPr bwMode="auto">
          <a:xfrm flipH="1">
            <a:off x="5132388" y="3908425"/>
            <a:ext cx="1444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526" name="Text Box 14"/>
          <p:cNvSpPr txBox="1">
            <a:spLocks noChangeArrowheads="1"/>
          </p:cNvSpPr>
          <p:nvPr/>
        </p:nvSpPr>
        <p:spPr bwMode="auto">
          <a:xfrm>
            <a:off x="6338888" y="1868488"/>
            <a:ext cx="1052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Antigene</a:t>
            </a:r>
          </a:p>
        </p:txBody>
      </p:sp>
      <p:sp>
        <p:nvSpPr>
          <p:cNvPr id="64527" name="Text Box 15"/>
          <p:cNvSpPr txBox="1">
            <a:spLocks noChangeArrowheads="1"/>
          </p:cNvSpPr>
          <p:nvPr/>
        </p:nvSpPr>
        <p:spPr bwMode="auto">
          <a:xfrm>
            <a:off x="6338888" y="2444750"/>
            <a:ext cx="1200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Tracciante</a:t>
            </a:r>
          </a:p>
        </p:txBody>
      </p:sp>
      <p:sp>
        <p:nvSpPr>
          <p:cNvPr id="64528" name="Text Box 16"/>
          <p:cNvSpPr txBox="1">
            <a:spLocks noChangeArrowheads="1"/>
          </p:cNvSpPr>
          <p:nvPr/>
        </p:nvSpPr>
        <p:spPr bwMode="auto">
          <a:xfrm>
            <a:off x="4570413" y="2060575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Enzima</a:t>
            </a:r>
          </a:p>
        </p:txBody>
      </p:sp>
      <p:sp>
        <p:nvSpPr>
          <p:cNvPr id="64529" name="Line 17"/>
          <p:cNvSpPr>
            <a:spLocks noChangeShapeType="1"/>
          </p:cNvSpPr>
          <p:nvPr/>
        </p:nvSpPr>
        <p:spPr bwMode="auto">
          <a:xfrm>
            <a:off x="5564188" y="2276475"/>
            <a:ext cx="287337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530" name="Text Box 18"/>
          <p:cNvSpPr txBox="1">
            <a:spLocks noChangeArrowheads="1"/>
          </p:cNvSpPr>
          <p:nvPr/>
        </p:nvSpPr>
        <p:spPr bwMode="auto">
          <a:xfrm>
            <a:off x="6338888" y="3038475"/>
            <a:ext cx="22399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Substrato enzimatico</a:t>
            </a:r>
          </a:p>
        </p:txBody>
      </p:sp>
      <p:sp>
        <p:nvSpPr>
          <p:cNvPr id="351251" name="AutoShape 19"/>
          <p:cNvSpPr>
            <a:spLocks noChangeArrowheads="1"/>
          </p:cNvSpPr>
          <p:nvPr/>
        </p:nvSpPr>
        <p:spPr bwMode="auto">
          <a:xfrm>
            <a:off x="6024563" y="3117850"/>
            <a:ext cx="215900" cy="187325"/>
          </a:xfrm>
          <a:prstGeom prst="hexagon">
            <a:avLst>
              <a:gd name="adj" fmla="val 28814"/>
              <a:gd name="vf" fmla="val 115470"/>
            </a:avLst>
          </a:prstGeom>
          <a:gradFill rotWithShape="1">
            <a:gsLst>
              <a:gs pos="0">
                <a:schemeClr val="accent2">
                  <a:gamma/>
                  <a:tint val="33725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64532" name="Freeform 20"/>
          <p:cNvSpPr/>
          <p:nvPr/>
        </p:nvSpPr>
        <p:spPr bwMode="auto">
          <a:xfrm>
            <a:off x="4727575" y="4121150"/>
            <a:ext cx="403225" cy="455613"/>
          </a:xfrm>
          <a:custGeom>
            <a:avLst/>
            <a:gdLst>
              <a:gd name="T0" fmla="*/ 23863966 w 2528"/>
              <a:gd name="T1" fmla="*/ 35018230 h 2856"/>
              <a:gd name="T2" fmla="*/ 23863966 w 2528"/>
              <a:gd name="T3" fmla="*/ 65557382 h 2856"/>
              <a:gd name="T4" fmla="*/ 31903424 w 2528"/>
              <a:gd name="T5" fmla="*/ 72632306 h 2856"/>
              <a:gd name="T6" fmla="*/ 41189561 w 2528"/>
              <a:gd name="T7" fmla="*/ 65302935 h 2856"/>
              <a:gd name="T8" fmla="*/ 41189561 w 2528"/>
              <a:gd name="T9" fmla="*/ 34763782 h 2856"/>
              <a:gd name="T10" fmla="*/ 61212043 w 2528"/>
              <a:gd name="T11" fmla="*/ 14022543 h 2856"/>
              <a:gd name="T12" fmla="*/ 59761837 w 2528"/>
              <a:gd name="T13" fmla="*/ 3486492 h 2856"/>
              <a:gd name="T14" fmla="*/ 49737836 w 2528"/>
              <a:gd name="T15" fmla="*/ 2774039 h 2856"/>
              <a:gd name="T16" fmla="*/ 32386879 w 2528"/>
              <a:gd name="T17" fmla="*/ 19875958 h 2856"/>
              <a:gd name="T18" fmla="*/ 15290330 w 2528"/>
              <a:gd name="T19" fmla="*/ 2774039 h 2856"/>
              <a:gd name="T20" fmla="*/ 4808394 w 2528"/>
              <a:gd name="T21" fmla="*/ 3257569 h 2856"/>
              <a:gd name="T22" fmla="*/ 3332827 w 2528"/>
              <a:gd name="T23" fmla="*/ 14251626 h 2856"/>
              <a:gd name="T24" fmla="*/ 23863966 w 2528"/>
              <a:gd name="T25" fmla="*/ 35018230 h 28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528" h="2856">
                <a:moveTo>
                  <a:pt x="938" y="1376"/>
                </a:moveTo>
                <a:lnTo>
                  <a:pt x="938" y="2576"/>
                </a:lnTo>
                <a:cubicBezTo>
                  <a:pt x="991" y="2822"/>
                  <a:pt x="1141" y="2856"/>
                  <a:pt x="1254" y="2854"/>
                </a:cubicBezTo>
                <a:cubicBezTo>
                  <a:pt x="1372" y="2854"/>
                  <a:pt x="1560" y="2803"/>
                  <a:pt x="1619" y="2566"/>
                </a:cubicBezTo>
                <a:lnTo>
                  <a:pt x="1619" y="1366"/>
                </a:lnTo>
                <a:lnTo>
                  <a:pt x="2406" y="551"/>
                </a:lnTo>
                <a:cubicBezTo>
                  <a:pt x="2528" y="346"/>
                  <a:pt x="2424" y="211"/>
                  <a:pt x="2349" y="137"/>
                </a:cubicBezTo>
                <a:cubicBezTo>
                  <a:pt x="2274" y="63"/>
                  <a:pt x="2105" y="34"/>
                  <a:pt x="1955" y="109"/>
                </a:cubicBezTo>
                <a:lnTo>
                  <a:pt x="1273" y="781"/>
                </a:lnTo>
                <a:lnTo>
                  <a:pt x="601" y="109"/>
                </a:lnTo>
                <a:cubicBezTo>
                  <a:pt x="420" y="0"/>
                  <a:pt x="267" y="53"/>
                  <a:pt x="189" y="128"/>
                </a:cubicBezTo>
                <a:cubicBezTo>
                  <a:pt x="111" y="203"/>
                  <a:pt x="0" y="349"/>
                  <a:pt x="131" y="560"/>
                </a:cubicBezTo>
                <a:lnTo>
                  <a:pt x="938" y="137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9933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533" name="Freeform 21"/>
          <p:cNvSpPr/>
          <p:nvPr/>
        </p:nvSpPr>
        <p:spPr bwMode="auto">
          <a:xfrm>
            <a:off x="5245100" y="4121150"/>
            <a:ext cx="403225" cy="455613"/>
          </a:xfrm>
          <a:custGeom>
            <a:avLst/>
            <a:gdLst>
              <a:gd name="T0" fmla="*/ 23863966 w 2528"/>
              <a:gd name="T1" fmla="*/ 35018230 h 2856"/>
              <a:gd name="T2" fmla="*/ 23863966 w 2528"/>
              <a:gd name="T3" fmla="*/ 65557382 h 2856"/>
              <a:gd name="T4" fmla="*/ 31903424 w 2528"/>
              <a:gd name="T5" fmla="*/ 72632306 h 2856"/>
              <a:gd name="T6" fmla="*/ 41189561 w 2528"/>
              <a:gd name="T7" fmla="*/ 65302935 h 2856"/>
              <a:gd name="T8" fmla="*/ 41189561 w 2528"/>
              <a:gd name="T9" fmla="*/ 34763782 h 2856"/>
              <a:gd name="T10" fmla="*/ 61212043 w 2528"/>
              <a:gd name="T11" fmla="*/ 14022543 h 2856"/>
              <a:gd name="T12" fmla="*/ 59761837 w 2528"/>
              <a:gd name="T13" fmla="*/ 3486492 h 2856"/>
              <a:gd name="T14" fmla="*/ 49737836 w 2528"/>
              <a:gd name="T15" fmla="*/ 2774039 h 2856"/>
              <a:gd name="T16" fmla="*/ 32386879 w 2528"/>
              <a:gd name="T17" fmla="*/ 19875958 h 2856"/>
              <a:gd name="T18" fmla="*/ 15290330 w 2528"/>
              <a:gd name="T19" fmla="*/ 2774039 h 2856"/>
              <a:gd name="T20" fmla="*/ 4808394 w 2528"/>
              <a:gd name="T21" fmla="*/ 3257569 h 2856"/>
              <a:gd name="T22" fmla="*/ 3332827 w 2528"/>
              <a:gd name="T23" fmla="*/ 14251626 h 2856"/>
              <a:gd name="T24" fmla="*/ 23863966 w 2528"/>
              <a:gd name="T25" fmla="*/ 35018230 h 28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528" h="2856">
                <a:moveTo>
                  <a:pt x="938" y="1376"/>
                </a:moveTo>
                <a:lnTo>
                  <a:pt x="938" y="2576"/>
                </a:lnTo>
                <a:cubicBezTo>
                  <a:pt x="991" y="2822"/>
                  <a:pt x="1141" y="2856"/>
                  <a:pt x="1254" y="2854"/>
                </a:cubicBezTo>
                <a:cubicBezTo>
                  <a:pt x="1372" y="2854"/>
                  <a:pt x="1560" y="2803"/>
                  <a:pt x="1619" y="2566"/>
                </a:cubicBezTo>
                <a:lnTo>
                  <a:pt x="1619" y="1366"/>
                </a:lnTo>
                <a:lnTo>
                  <a:pt x="2406" y="551"/>
                </a:lnTo>
                <a:cubicBezTo>
                  <a:pt x="2528" y="346"/>
                  <a:pt x="2424" y="211"/>
                  <a:pt x="2349" y="137"/>
                </a:cubicBezTo>
                <a:cubicBezTo>
                  <a:pt x="2274" y="63"/>
                  <a:pt x="2105" y="34"/>
                  <a:pt x="1955" y="109"/>
                </a:cubicBezTo>
                <a:lnTo>
                  <a:pt x="1273" y="781"/>
                </a:lnTo>
                <a:lnTo>
                  <a:pt x="601" y="109"/>
                </a:lnTo>
                <a:cubicBezTo>
                  <a:pt x="420" y="0"/>
                  <a:pt x="267" y="53"/>
                  <a:pt x="189" y="128"/>
                </a:cubicBezTo>
                <a:cubicBezTo>
                  <a:pt x="111" y="203"/>
                  <a:pt x="0" y="349"/>
                  <a:pt x="131" y="560"/>
                </a:cubicBezTo>
                <a:lnTo>
                  <a:pt x="938" y="137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9933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534" name="Freeform 22"/>
          <p:cNvSpPr/>
          <p:nvPr/>
        </p:nvSpPr>
        <p:spPr bwMode="auto">
          <a:xfrm>
            <a:off x="5762625" y="4121150"/>
            <a:ext cx="403225" cy="455613"/>
          </a:xfrm>
          <a:custGeom>
            <a:avLst/>
            <a:gdLst>
              <a:gd name="T0" fmla="*/ 23863966 w 2528"/>
              <a:gd name="T1" fmla="*/ 35018230 h 2856"/>
              <a:gd name="T2" fmla="*/ 23863966 w 2528"/>
              <a:gd name="T3" fmla="*/ 65557382 h 2856"/>
              <a:gd name="T4" fmla="*/ 31903424 w 2528"/>
              <a:gd name="T5" fmla="*/ 72632306 h 2856"/>
              <a:gd name="T6" fmla="*/ 41189561 w 2528"/>
              <a:gd name="T7" fmla="*/ 65302935 h 2856"/>
              <a:gd name="T8" fmla="*/ 41189561 w 2528"/>
              <a:gd name="T9" fmla="*/ 34763782 h 2856"/>
              <a:gd name="T10" fmla="*/ 61212043 w 2528"/>
              <a:gd name="T11" fmla="*/ 14022543 h 2856"/>
              <a:gd name="T12" fmla="*/ 59761837 w 2528"/>
              <a:gd name="T13" fmla="*/ 3486492 h 2856"/>
              <a:gd name="T14" fmla="*/ 49737836 w 2528"/>
              <a:gd name="T15" fmla="*/ 2774039 h 2856"/>
              <a:gd name="T16" fmla="*/ 32386879 w 2528"/>
              <a:gd name="T17" fmla="*/ 19875958 h 2856"/>
              <a:gd name="T18" fmla="*/ 15290330 w 2528"/>
              <a:gd name="T19" fmla="*/ 2774039 h 2856"/>
              <a:gd name="T20" fmla="*/ 4808394 w 2528"/>
              <a:gd name="T21" fmla="*/ 3257569 h 2856"/>
              <a:gd name="T22" fmla="*/ 3332827 w 2528"/>
              <a:gd name="T23" fmla="*/ 14251626 h 2856"/>
              <a:gd name="T24" fmla="*/ 23863966 w 2528"/>
              <a:gd name="T25" fmla="*/ 35018230 h 28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528" h="2856">
                <a:moveTo>
                  <a:pt x="938" y="1376"/>
                </a:moveTo>
                <a:lnTo>
                  <a:pt x="938" y="2576"/>
                </a:lnTo>
                <a:cubicBezTo>
                  <a:pt x="991" y="2822"/>
                  <a:pt x="1141" y="2856"/>
                  <a:pt x="1254" y="2854"/>
                </a:cubicBezTo>
                <a:cubicBezTo>
                  <a:pt x="1372" y="2854"/>
                  <a:pt x="1560" y="2803"/>
                  <a:pt x="1619" y="2566"/>
                </a:cubicBezTo>
                <a:lnTo>
                  <a:pt x="1619" y="1366"/>
                </a:lnTo>
                <a:lnTo>
                  <a:pt x="2406" y="551"/>
                </a:lnTo>
                <a:cubicBezTo>
                  <a:pt x="2528" y="346"/>
                  <a:pt x="2424" y="211"/>
                  <a:pt x="2349" y="137"/>
                </a:cubicBezTo>
                <a:cubicBezTo>
                  <a:pt x="2274" y="63"/>
                  <a:pt x="2105" y="34"/>
                  <a:pt x="1955" y="109"/>
                </a:cubicBezTo>
                <a:lnTo>
                  <a:pt x="1273" y="781"/>
                </a:lnTo>
                <a:lnTo>
                  <a:pt x="601" y="109"/>
                </a:lnTo>
                <a:cubicBezTo>
                  <a:pt x="420" y="0"/>
                  <a:pt x="267" y="53"/>
                  <a:pt x="189" y="128"/>
                </a:cubicBezTo>
                <a:cubicBezTo>
                  <a:pt x="111" y="203"/>
                  <a:pt x="0" y="349"/>
                  <a:pt x="131" y="560"/>
                </a:cubicBezTo>
                <a:lnTo>
                  <a:pt x="938" y="137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9933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535" name="Freeform 23"/>
          <p:cNvSpPr/>
          <p:nvPr/>
        </p:nvSpPr>
        <p:spPr bwMode="auto">
          <a:xfrm>
            <a:off x="6280150" y="4121150"/>
            <a:ext cx="403225" cy="455613"/>
          </a:xfrm>
          <a:custGeom>
            <a:avLst/>
            <a:gdLst>
              <a:gd name="T0" fmla="*/ 23863966 w 2528"/>
              <a:gd name="T1" fmla="*/ 35018230 h 2856"/>
              <a:gd name="T2" fmla="*/ 23863966 w 2528"/>
              <a:gd name="T3" fmla="*/ 65557382 h 2856"/>
              <a:gd name="T4" fmla="*/ 31903424 w 2528"/>
              <a:gd name="T5" fmla="*/ 72632306 h 2856"/>
              <a:gd name="T6" fmla="*/ 41189561 w 2528"/>
              <a:gd name="T7" fmla="*/ 65302935 h 2856"/>
              <a:gd name="T8" fmla="*/ 41189561 w 2528"/>
              <a:gd name="T9" fmla="*/ 34763782 h 2856"/>
              <a:gd name="T10" fmla="*/ 61212043 w 2528"/>
              <a:gd name="T11" fmla="*/ 14022543 h 2856"/>
              <a:gd name="T12" fmla="*/ 59761837 w 2528"/>
              <a:gd name="T13" fmla="*/ 3486492 h 2856"/>
              <a:gd name="T14" fmla="*/ 49737836 w 2528"/>
              <a:gd name="T15" fmla="*/ 2774039 h 2856"/>
              <a:gd name="T16" fmla="*/ 32386879 w 2528"/>
              <a:gd name="T17" fmla="*/ 19875958 h 2856"/>
              <a:gd name="T18" fmla="*/ 15290330 w 2528"/>
              <a:gd name="T19" fmla="*/ 2774039 h 2856"/>
              <a:gd name="T20" fmla="*/ 4808394 w 2528"/>
              <a:gd name="T21" fmla="*/ 3257569 h 2856"/>
              <a:gd name="T22" fmla="*/ 3332827 w 2528"/>
              <a:gd name="T23" fmla="*/ 14251626 h 2856"/>
              <a:gd name="T24" fmla="*/ 23863966 w 2528"/>
              <a:gd name="T25" fmla="*/ 35018230 h 28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528" h="2856">
                <a:moveTo>
                  <a:pt x="938" y="1376"/>
                </a:moveTo>
                <a:lnTo>
                  <a:pt x="938" y="2576"/>
                </a:lnTo>
                <a:cubicBezTo>
                  <a:pt x="991" y="2822"/>
                  <a:pt x="1141" y="2856"/>
                  <a:pt x="1254" y="2854"/>
                </a:cubicBezTo>
                <a:cubicBezTo>
                  <a:pt x="1372" y="2854"/>
                  <a:pt x="1560" y="2803"/>
                  <a:pt x="1619" y="2566"/>
                </a:cubicBezTo>
                <a:lnTo>
                  <a:pt x="1619" y="1366"/>
                </a:lnTo>
                <a:lnTo>
                  <a:pt x="2406" y="551"/>
                </a:lnTo>
                <a:cubicBezTo>
                  <a:pt x="2528" y="346"/>
                  <a:pt x="2424" y="211"/>
                  <a:pt x="2349" y="137"/>
                </a:cubicBezTo>
                <a:cubicBezTo>
                  <a:pt x="2274" y="63"/>
                  <a:pt x="2105" y="34"/>
                  <a:pt x="1955" y="109"/>
                </a:cubicBezTo>
                <a:lnTo>
                  <a:pt x="1273" y="781"/>
                </a:lnTo>
                <a:lnTo>
                  <a:pt x="601" y="109"/>
                </a:lnTo>
                <a:cubicBezTo>
                  <a:pt x="420" y="0"/>
                  <a:pt x="267" y="53"/>
                  <a:pt x="189" y="128"/>
                </a:cubicBezTo>
                <a:cubicBezTo>
                  <a:pt x="111" y="203"/>
                  <a:pt x="0" y="349"/>
                  <a:pt x="131" y="560"/>
                </a:cubicBezTo>
                <a:lnTo>
                  <a:pt x="938" y="137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9933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536" name="Freeform 24"/>
          <p:cNvSpPr/>
          <p:nvPr/>
        </p:nvSpPr>
        <p:spPr bwMode="auto">
          <a:xfrm>
            <a:off x="6797675" y="4121150"/>
            <a:ext cx="403225" cy="455613"/>
          </a:xfrm>
          <a:custGeom>
            <a:avLst/>
            <a:gdLst>
              <a:gd name="T0" fmla="*/ 23863966 w 2528"/>
              <a:gd name="T1" fmla="*/ 35018230 h 2856"/>
              <a:gd name="T2" fmla="*/ 23863966 w 2528"/>
              <a:gd name="T3" fmla="*/ 65557382 h 2856"/>
              <a:gd name="T4" fmla="*/ 31903424 w 2528"/>
              <a:gd name="T5" fmla="*/ 72632306 h 2856"/>
              <a:gd name="T6" fmla="*/ 41189561 w 2528"/>
              <a:gd name="T7" fmla="*/ 65302935 h 2856"/>
              <a:gd name="T8" fmla="*/ 41189561 w 2528"/>
              <a:gd name="T9" fmla="*/ 34763782 h 2856"/>
              <a:gd name="T10" fmla="*/ 61212043 w 2528"/>
              <a:gd name="T11" fmla="*/ 14022543 h 2856"/>
              <a:gd name="T12" fmla="*/ 59761837 w 2528"/>
              <a:gd name="T13" fmla="*/ 3486492 h 2856"/>
              <a:gd name="T14" fmla="*/ 49737836 w 2528"/>
              <a:gd name="T15" fmla="*/ 2774039 h 2856"/>
              <a:gd name="T16" fmla="*/ 32386879 w 2528"/>
              <a:gd name="T17" fmla="*/ 19875958 h 2856"/>
              <a:gd name="T18" fmla="*/ 15290330 w 2528"/>
              <a:gd name="T19" fmla="*/ 2774039 h 2856"/>
              <a:gd name="T20" fmla="*/ 4808394 w 2528"/>
              <a:gd name="T21" fmla="*/ 3257569 h 2856"/>
              <a:gd name="T22" fmla="*/ 3332827 w 2528"/>
              <a:gd name="T23" fmla="*/ 14251626 h 2856"/>
              <a:gd name="T24" fmla="*/ 23863966 w 2528"/>
              <a:gd name="T25" fmla="*/ 35018230 h 28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528" h="2856">
                <a:moveTo>
                  <a:pt x="938" y="1376"/>
                </a:moveTo>
                <a:lnTo>
                  <a:pt x="938" y="2576"/>
                </a:lnTo>
                <a:cubicBezTo>
                  <a:pt x="991" y="2822"/>
                  <a:pt x="1141" y="2856"/>
                  <a:pt x="1254" y="2854"/>
                </a:cubicBezTo>
                <a:cubicBezTo>
                  <a:pt x="1372" y="2854"/>
                  <a:pt x="1560" y="2803"/>
                  <a:pt x="1619" y="2566"/>
                </a:cubicBezTo>
                <a:lnTo>
                  <a:pt x="1619" y="1366"/>
                </a:lnTo>
                <a:lnTo>
                  <a:pt x="2406" y="551"/>
                </a:lnTo>
                <a:cubicBezTo>
                  <a:pt x="2528" y="346"/>
                  <a:pt x="2424" y="211"/>
                  <a:pt x="2349" y="137"/>
                </a:cubicBezTo>
                <a:cubicBezTo>
                  <a:pt x="2274" y="63"/>
                  <a:pt x="2105" y="34"/>
                  <a:pt x="1955" y="109"/>
                </a:cubicBezTo>
                <a:lnTo>
                  <a:pt x="1273" y="781"/>
                </a:lnTo>
                <a:lnTo>
                  <a:pt x="601" y="109"/>
                </a:lnTo>
                <a:cubicBezTo>
                  <a:pt x="420" y="0"/>
                  <a:pt x="267" y="53"/>
                  <a:pt x="189" y="128"/>
                </a:cubicBezTo>
                <a:cubicBezTo>
                  <a:pt x="111" y="203"/>
                  <a:pt x="0" y="349"/>
                  <a:pt x="131" y="560"/>
                </a:cubicBezTo>
                <a:lnTo>
                  <a:pt x="938" y="137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9933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537" name="Freeform 25"/>
          <p:cNvSpPr/>
          <p:nvPr/>
        </p:nvSpPr>
        <p:spPr bwMode="auto">
          <a:xfrm>
            <a:off x="7316788" y="4121150"/>
            <a:ext cx="403225" cy="455613"/>
          </a:xfrm>
          <a:custGeom>
            <a:avLst/>
            <a:gdLst>
              <a:gd name="T0" fmla="*/ 23863966 w 2528"/>
              <a:gd name="T1" fmla="*/ 35018230 h 2856"/>
              <a:gd name="T2" fmla="*/ 23863966 w 2528"/>
              <a:gd name="T3" fmla="*/ 65557382 h 2856"/>
              <a:gd name="T4" fmla="*/ 31903424 w 2528"/>
              <a:gd name="T5" fmla="*/ 72632306 h 2856"/>
              <a:gd name="T6" fmla="*/ 41189561 w 2528"/>
              <a:gd name="T7" fmla="*/ 65302935 h 2856"/>
              <a:gd name="T8" fmla="*/ 41189561 w 2528"/>
              <a:gd name="T9" fmla="*/ 34763782 h 2856"/>
              <a:gd name="T10" fmla="*/ 61212043 w 2528"/>
              <a:gd name="T11" fmla="*/ 14022543 h 2856"/>
              <a:gd name="T12" fmla="*/ 59761837 w 2528"/>
              <a:gd name="T13" fmla="*/ 3486492 h 2856"/>
              <a:gd name="T14" fmla="*/ 49737836 w 2528"/>
              <a:gd name="T15" fmla="*/ 2774039 h 2856"/>
              <a:gd name="T16" fmla="*/ 32386879 w 2528"/>
              <a:gd name="T17" fmla="*/ 19875958 h 2856"/>
              <a:gd name="T18" fmla="*/ 15290330 w 2528"/>
              <a:gd name="T19" fmla="*/ 2774039 h 2856"/>
              <a:gd name="T20" fmla="*/ 4808394 w 2528"/>
              <a:gd name="T21" fmla="*/ 3257569 h 2856"/>
              <a:gd name="T22" fmla="*/ 3332827 w 2528"/>
              <a:gd name="T23" fmla="*/ 14251626 h 2856"/>
              <a:gd name="T24" fmla="*/ 23863966 w 2528"/>
              <a:gd name="T25" fmla="*/ 35018230 h 28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528" h="2856">
                <a:moveTo>
                  <a:pt x="938" y="1376"/>
                </a:moveTo>
                <a:lnTo>
                  <a:pt x="938" y="2576"/>
                </a:lnTo>
                <a:cubicBezTo>
                  <a:pt x="991" y="2822"/>
                  <a:pt x="1141" y="2856"/>
                  <a:pt x="1254" y="2854"/>
                </a:cubicBezTo>
                <a:cubicBezTo>
                  <a:pt x="1372" y="2854"/>
                  <a:pt x="1560" y="2803"/>
                  <a:pt x="1619" y="2566"/>
                </a:cubicBezTo>
                <a:lnTo>
                  <a:pt x="1619" y="1366"/>
                </a:lnTo>
                <a:lnTo>
                  <a:pt x="2406" y="551"/>
                </a:lnTo>
                <a:cubicBezTo>
                  <a:pt x="2528" y="346"/>
                  <a:pt x="2424" y="211"/>
                  <a:pt x="2349" y="137"/>
                </a:cubicBezTo>
                <a:cubicBezTo>
                  <a:pt x="2274" y="63"/>
                  <a:pt x="2105" y="34"/>
                  <a:pt x="1955" y="109"/>
                </a:cubicBezTo>
                <a:lnTo>
                  <a:pt x="1273" y="781"/>
                </a:lnTo>
                <a:lnTo>
                  <a:pt x="601" y="109"/>
                </a:lnTo>
                <a:cubicBezTo>
                  <a:pt x="420" y="0"/>
                  <a:pt x="267" y="53"/>
                  <a:pt x="189" y="128"/>
                </a:cubicBezTo>
                <a:cubicBezTo>
                  <a:pt x="111" y="203"/>
                  <a:pt x="0" y="349"/>
                  <a:pt x="131" y="560"/>
                </a:cubicBezTo>
                <a:lnTo>
                  <a:pt x="938" y="137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9933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64538" name="Group 26"/>
          <p:cNvGrpSpPr/>
          <p:nvPr/>
        </p:nvGrpSpPr>
        <p:grpSpPr bwMode="auto">
          <a:xfrm>
            <a:off x="5868988" y="2347913"/>
            <a:ext cx="550862" cy="517525"/>
            <a:chOff x="3697" y="1479"/>
            <a:chExt cx="347" cy="326"/>
          </a:xfrm>
        </p:grpSpPr>
        <p:sp>
          <p:nvSpPr>
            <p:cNvPr id="64543" name="Oval 27"/>
            <p:cNvSpPr>
              <a:spLocks noChangeArrowheads="1"/>
            </p:cNvSpPr>
            <p:nvPr/>
          </p:nvSpPr>
          <p:spPr bwMode="auto">
            <a:xfrm rot="10524505">
              <a:off x="3697" y="1479"/>
              <a:ext cx="182" cy="182"/>
            </a:xfrm>
            <a:prstGeom prst="ellipse">
              <a:avLst/>
            </a:prstGeom>
            <a:gradFill rotWithShape="1">
              <a:gsLst>
                <a:gs pos="0">
                  <a:srgbClr val="FFFFA9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51260" name="Freeform 28"/>
            <p:cNvSpPr/>
            <p:nvPr/>
          </p:nvSpPr>
          <p:spPr bwMode="auto">
            <a:xfrm flipV="1">
              <a:off x="3790" y="1518"/>
              <a:ext cx="254" cy="287"/>
            </a:xfrm>
            <a:custGeom>
              <a:avLst/>
              <a:gdLst>
                <a:gd name="T0" fmla="*/ 938 w 2528"/>
                <a:gd name="T1" fmla="*/ 1376 h 2856"/>
                <a:gd name="T2" fmla="*/ 938 w 2528"/>
                <a:gd name="T3" fmla="*/ 2576 h 2856"/>
                <a:gd name="T4" fmla="*/ 1254 w 2528"/>
                <a:gd name="T5" fmla="*/ 2854 h 2856"/>
                <a:gd name="T6" fmla="*/ 1619 w 2528"/>
                <a:gd name="T7" fmla="*/ 2566 h 2856"/>
                <a:gd name="T8" fmla="*/ 1619 w 2528"/>
                <a:gd name="T9" fmla="*/ 1366 h 2856"/>
                <a:gd name="T10" fmla="*/ 2406 w 2528"/>
                <a:gd name="T11" fmla="*/ 551 h 2856"/>
                <a:gd name="T12" fmla="*/ 2349 w 2528"/>
                <a:gd name="T13" fmla="*/ 137 h 2856"/>
                <a:gd name="T14" fmla="*/ 1955 w 2528"/>
                <a:gd name="T15" fmla="*/ 109 h 2856"/>
                <a:gd name="T16" fmla="*/ 1273 w 2528"/>
                <a:gd name="T17" fmla="*/ 781 h 2856"/>
                <a:gd name="T18" fmla="*/ 601 w 2528"/>
                <a:gd name="T19" fmla="*/ 109 h 2856"/>
                <a:gd name="T20" fmla="*/ 189 w 2528"/>
                <a:gd name="T21" fmla="*/ 128 h 2856"/>
                <a:gd name="T22" fmla="*/ 131 w 2528"/>
                <a:gd name="T23" fmla="*/ 560 h 2856"/>
                <a:gd name="T24" fmla="*/ 938 w 2528"/>
                <a:gd name="T25" fmla="*/ 1376 h 2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20000"/>
                    <a:invGamma/>
                  </a:schemeClr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it-IT"/>
            </a:p>
          </p:txBody>
        </p:sp>
      </p:grpSp>
      <p:sp>
        <p:nvSpPr>
          <p:cNvPr id="64539" name="Text Box 29"/>
          <p:cNvSpPr txBox="1">
            <a:spLocks noChangeArrowheads="1"/>
          </p:cNvSpPr>
          <p:nvPr/>
        </p:nvSpPr>
        <p:spPr bwMode="auto">
          <a:xfrm>
            <a:off x="4414838" y="2849563"/>
            <a:ext cx="13811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Anticorpo di</a:t>
            </a:r>
            <a:br>
              <a:rPr lang="it-IT" altLang="it-IT" sz="1600" b="1"/>
            </a:br>
            <a:r>
              <a:rPr lang="it-IT" altLang="it-IT" sz="1600" b="1"/>
              <a:t>rivelazione</a:t>
            </a:r>
          </a:p>
        </p:txBody>
      </p:sp>
      <p:sp>
        <p:nvSpPr>
          <p:cNvPr id="64540" name="Line 30"/>
          <p:cNvSpPr>
            <a:spLocks noChangeShapeType="1"/>
          </p:cNvSpPr>
          <p:nvPr/>
        </p:nvSpPr>
        <p:spPr bwMode="auto">
          <a:xfrm flipV="1">
            <a:off x="5665788" y="2822575"/>
            <a:ext cx="287337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541" name="Text Box 31"/>
          <p:cNvSpPr txBox="1">
            <a:spLocks noChangeArrowheads="1"/>
          </p:cNvSpPr>
          <p:nvPr/>
        </p:nvSpPr>
        <p:spPr bwMode="auto">
          <a:xfrm>
            <a:off x="381000" y="381000"/>
            <a:ext cx="8262938" cy="466725"/>
          </a:xfrm>
          <a:prstGeom prst="rect">
            <a:avLst/>
          </a:prstGeom>
          <a:solidFill>
            <a:srgbClr val="CCECFF"/>
          </a:solidFill>
          <a:ln w="9525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it-IT" sz="2400" b="1"/>
              <a:t>METODI NON COMPETITIVI ETEROGENEI</a:t>
            </a:r>
          </a:p>
        </p:txBody>
      </p:sp>
      <p:sp>
        <p:nvSpPr>
          <p:cNvPr id="64542" name="Text Box 32"/>
          <p:cNvSpPr txBox="1">
            <a:spLocks noChangeArrowheads="1"/>
          </p:cNvSpPr>
          <p:nvPr/>
        </p:nvSpPr>
        <p:spPr bwMode="auto">
          <a:xfrm>
            <a:off x="2603500" y="1219200"/>
            <a:ext cx="4718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/>
              <a:t>METODO SU FASE SOLIDA “SANDWICH”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123355" y="1916112"/>
            <a:ext cx="2952750" cy="5048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 dirty="0"/>
              <a:t>Aggiunta del campione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1108037" y="3068637"/>
            <a:ext cx="2952750" cy="5048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 dirty="0">
                <a:solidFill>
                  <a:schemeClr val="bg2"/>
                </a:solidFill>
              </a:rPr>
              <a:t>Aggiunta del tracciante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1114425" y="2495297"/>
            <a:ext cx="2952750" cy="5048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 dirty="0">
                <a:solidFill>
                  <a:schemeClr val="bg2"/>
                </a:solidFill>
              </a:rPr>
              <a:t>Incubazione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1114425" y="3644900"/>
            <a:ext cx="2952750" cy="5048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2"/>
                </a:solidFill>
              </a:rPr>
              <a:t>Lavaggio</a:t>
            </a: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1114425" y="4221163"/>
            <a:ext cx="2952750" cy="5048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2"/>
                </a:solidFill>
              </a:rPr>
              <a:t>Aggiunta del substrato</a:t>
            </a: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1114425" y="4797425"/>
            <a:ext cx="2952750" cy="5048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2"/>
                </a:solidFill>
              </a:rPr>
              <a:t>Misura del segnale</a:t>
            </a:r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1123355" y="1291907"/>
            <a:ext cx="2952750" cy="5048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 dirty="0"/>
              <a:t>SATURAZIONE</a:t>
            </a:r>
          </a:p>
        </p:txBody>
      </p:sp>
      <p:grpSp>
        <p:nvGrpSpPr>
          <p:cNvPr id="6" name="Gruppo 5"/>
          <p:cNvGrpSpPr/>
          <p:nvPr/>
        </p:nvGrpSpPr>
        <p:grpSpPr>
          <a:xfrm>
            <a:off x="4641094" y="4121150"/>
            <a:ext cx="3210932" cy="1182466"/>
            <a:chOff x="4641094" y="4121150"/>
            <a:chExt cx="3210932" cy="1182466"/>
          </a:xfrm>
        </p:grpSpPr>
        <p:sp>
          <p:nvSpPr>
            <p:cNvPr id="36873" name="Freeform 17"/>
            <p:cNvSpPr/>
            <p:nvPr/>
          </p:nvSpPr>
          <p:spPr bwMode="auto">
            <a:xfrm>
              <a:off x="4727575" y="4121150"/>
              <a:ext cx="403225" cy="455613"/>
            </a:xfrm>
            <a:custGeom>
              <a:avLst/>
              <a:gdLst>
                <a:gd name="T0" fmla="*/ 23863966 w 2528"/>
                <a:gd name="T1" fmla="*/ 35018230 h 2856"/>
                <a:gd name="T2" fmla="*/ 23863966 w 2528"/>
                <a:gd name="T3" fmla="*/ 65557382 h 2856"/>
                <a:gd name="T4" fmla="*/ 31903424 w 2528"/>
                <a:gd name="T5" fmla="*/ 72632306 h 2856"/>
                <a:gd name="T6" fmla="*/ 41189561 w 2528"/>
                <a:gd name="T7" fmla="*/ 65302935 h 2856"/>
                <a:gd name="T8" fmla="*/ 41189561 w 2528"/>
                <a:gd name="T9" fmla="*/ 34763782 h 2856"/>
                <a:gd name="T10" fmla="*/ 61212043 w 2528"/>
                <a:gd name="T11" fmla="*/ 14022543 h 2856"/>
                <a:gd name="T12" fmla="*/ 59761837 w 2528"/>
                <a:gd name="T13" fmla="*/ 3486492 h 2856"/>
                <a:gd name="T14" fmla="*/ 49737836 w 2528"/>
                <a:gd name="T15" fmla="*/ 2774039 h 2856"/>
                <a:gd name="T16" fmla="*/ 32386879 w 2528"/>
                <a:gd name="T17" fmla="*/ 19875958 h 2856"/>
                <a:gd name="T18" fmla="*/ 15290330 w 2528"/>
                <a:gd name="T19" fmla="*/ 2774039 h 2856"/>
                <a:gd name="T20" fmla="*/ 4808394 w 2528"/>
                <a:gd name="T21" fmla="*/ 3257569 h 2856"/>
                <a:gd name="T22" fmla="*/ 3332827 w 2528"/>
                <a:gd name="T23" fmla="*/ 14251626 h 2856"/>
                <a:gd name="T24" fmla="*/ 23863966 w 2528"/>
                <a:gd name="T25" fmla="*/ 35018230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6874" name="Freeform 18"/>
            <p:cNvSpPr/>
            <p:nvPr/>
          </p:nvSpPr>
          <p:spPr bwMode="auto">
            <a:xfrm>
              <a:off x="5245100" y="4121150"/>
              <a:ext cx="403225" cy="455613"/>
            </a:xfrm>
            <a:custGeom>
              <a:avLst/>
              <a:gdLst>
                <a:gd name="T0" fmla="*/ 23863966 w 2528"/>
                <a:gd name="T1" fmla="*/ 35018230 h 2856"/>
                <a:gd name="T2" fmla="*/ 23863966 w 2528"/>
                <a:gd name="T3" fmla="*/ 65557382 h 2856"/>
                <a:gd name="T4" fmla="*/ 31903424 w 2528"/>
                <a:gd name="T5" fmla="*/ 72632306 h 2856"/>
                <a:gd name="T6" fmla="*/ 41189561 w 2528"/>
                <a:gd name="T7" fmla="*/ 65302935 h 2856"/>
                <a:gd name="T8" fmla="*/ 41189561 w 2528"/>
                <a:gd name="T9" fmla="*/ 34763782 h 2856"/>
                <a:gd name="T10" fmla="*/ 61212043 w 2528"/>
                <a:gd name="T11" fmla="*/ 14022543 h 2856"/>
                <a:gd name="T12" fmla="*/ 59761837 w 2528"/>
                <a:gd name="T13" fmla="*/ 3486492 h 2856"/>
                <a:gd name="T14" fmla="*/ 49737836 w 2528"/>
                <a:gd name="T15" fmla="*/ 2774039 h 2856"/>
                <a:gd name="T16" fmla="*/ 32386879 w 2528"/>
                <a:gd name="T17" fmla="*/ 19875958 h 2856"/>
                <a:gd name="T18" fmla="*/ 15290330 w 2528"/>
                <a:gd name="T19" fmla="*/ 2774039 h 2856"/>
                <a:gd name="T20" fmla="*/ 4808394 w 2528"/>
                <a:gd name="T21" fmla="*/ 3257569 h 2856"/>
                <a:gd name="T22" fmla="*/ 3332827 w 2528"/>
                <a:gd name="T23" fmla="*/ 14251626 h 2856"/>
                <a:gd name="T24" fmla="*/ 23863966 w 2528"/>
                <a:gd name="T25" fmla="*/ 35018230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6875" name="Freeform 19"/>
            <p:cNvSpPr/>
            <p:nvPr/>
          </p:nvSpPr>
          <p:spPr bwMode="auto">
            <a:xfrm>
              <a:off x="5762625" y="4121150"/>
              <a:ext cx="403225" cy="455613"/>
            </a:xfrm>
            <a:custGeom>
              <a:avLst/>
              <a:gdLst>
                <a:gd name="T0" fmla="*/ 23863966 w 2528"/>
                <a:gd name="T1" fmla="*/ 35018230 h 2856"/>
                <a:gd name="T2" fmla="*/ 23863966 w 2528"/>
                <a:gd name="T3" fmla="*/ 65557382 h 2856"/>
                <a:gd name="T4" fmla="*/ 31903424 w 2528"/>
                <a:gd name="T5" fmla="*/ 72632306 h 2856"/>
                <a:gd name="T6" fmla="*/ 41189561 w 2528"/>
                <a:gd name="T7" fmla="*/ 65302935 h 2856"/>
                <a:gd name="T8" fmla="*/ 41189561 w 2528"/>
                <a:gd name="T9" fmla="*/ 34763782 h 2856"/>
                <a:gd name="T10" fmla="*/ 61212043 w 2528"/>
                <a:gd name="T11" fmla="*/ 14022543 h 2856"/>
                <a:gd name="T12" fmla="*/ 59761837 w 2528"/>
                <a:gd name="T13" fmla="*/ 3486492 h 2856"/>
                <a:gd name="T14" fmla="*/ 49737836 w 2528"/>
                <a:gd name="T15" fmla="*/ 2774039 h 2856"/>
                <a:gd name="T16" fmla="*/ 32386879 w 2528"/>
                <a:gd name="T17" fmla="*/ 19875958 h 2856"/>
                <a:gd name="T18" fmla="*/ 15290330 w 2528"/>
                <a:gd name="T19" fmla="*/ 2774039 h 2856"/>
                <a:gd name="T20" fmla="*/ 4808394 w 2528"/>
                <a:gd name="T21" fmla="*/ 3257569 h 2856"/>
                <a:gd name="T22" fmla="*/ 3332827 w 2528"/>
                <a:gd name="T23" fmla="*/ 14251626 h 2856"/>
                <a:gd name="T24" fmla="*/ 23863966 w 2528"/>
                <a:gd name="T25" fmla="*/ 35018230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6876" name="Freeform 20"/>
            <p:cNvSpPr/>
            <p:nvPr/>
          </p:nvSpPr>
          <p:spPr bwMode="auto">
            <a:xfrm>
              <a:off x="6280150" y="4121150"/>
              <a:ext cx="403225" cy="455613"/>
            </a:xfrm>
            <a:custGeom>
              <a:avLst/>
              <a:gdLst>
                <a:gd name="T0" fmla="*/ 23863966 w 2528"/>
                <a:gd name="T1" fmla="*/ 35018230 h 2856"/>
                <a:gd name="T2" fmla="*/ 23863966 w 2528"/>
                <a:gd name="T3" fmla="*/ 65557382 h 2856"/>
                <a:gd name="T4" fmla="*/ 31903424 w 2528"/>
                <a:gd name="T5" fmla="*/ 72632306 h 2856"/>
                <a:gd name="T6" fmla="*/ 41189561 w 2528"/>
                <a:gd name="T7" fmla="*/ 65302935 h 2856"/>
                <a:gd name="T8" fmla="*/ 41189561 w 2528"/>
                <a:gd name="T9" fmla="*/ 34763782 h 2856"/>
                <a:gd name="T10" fmla="*/ 61212043 w 2528"/>
                <a:gd name="T11" fmla="*/ 14022543 h 2856"/>
                <a:gd name="T12" fmla="*/ 59761837 w 2528"/>
                <a:gd name="T13" fmla="*/ 3486492 h 2856"/>
                <a:gd name="T14" fmla="*/ 49737836 w 2528"/>
                <a:gd name="T15" fmla="*/ 2774039 h 2856"/>
                <a:gd name="T16" fmla="*/ 32386879 w 2528"/>
                <a:gd name="T17" fmla="*/ 19875958 h 2856"/>
                <a:gd name="T18" fmla="*/ 15290330 w 2528"/>
                <a:gd name="T19" fmla="*/ 2774039 h 2856"/>
                <a:gd name="T20" fmla="*/ 4808394 w 2528"/>
                <a:gd name="T21" fmla="*/ 3257569 h 2856"/>
                <a:gd name="T22" fmla="*/ 3332827 w 2528"/>
                <a:gd name="T23" fmla="*/ 14251626 h 2856"/>
                <a:gd name="T24" fmla="*/ 23863966 w 2528"/>
                <a:gd name="T25" fmla="*/ 35018230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6877" name="Freeform 21"/>
            <p:cNvSpPr/>
            <p:nvPr/>
          </p:nvSpPr>
          <p:spPr bwMode="auto">
            <a:xfrm>
              <a:off x="6797675" y="4121150"/>
              <a:ext cx="403225" cy="455613"/>
            </a:xfrm>
            <a:custGeom>
              <a:avLst/>
              <a:gdLst>
                <a:gd name="T0" fmla="*/ 23863966 w 2528"/>
                <a:gd name="T1" fmla="*/ 35018230 h 2856"/>
                <a:gd name="T2" fmla="*/ 23863966 w 2528"/>
                <a:gd name="T3" fmla="*/ 65557382 h 2856"/>
                <a:gd name="T4" fmla="*/ 31903424 w 2528"/>
                <a:gd name="T5" fmla="*/ 72632306 h 2856"/>
                <a:gd name="T6" fmla="*/ 41189561 w 2528"/>
                <a:gd name="T7" fmla="*/ 65302935 h 2856"/>
                <a:gd name="T8" fmla="*/ 41189561 w 2528"/>
                <a:gd name="T9" fmla="*/ 34763782 h 2856"/>
                <a:gd name="T10" fmla="*/ 61212043 w 2528"/>
                <a:gd name="T11" fmla="*/ 14022543 h 2856"/>
                <a:gd name="T12" fmla="*/ 59761837 w 2528"/>
                <a:gd name="T13" fmla="*/ 3486492 h 2856"/>
                <a:gd name="T14" fmla="*/ 49737836 w 2528"/>
                <a:gd name="T15" fmla="*/ 2774039 h 2856"/>
                <a:gd name="T16" fmla="*/ 32386879 w 2528"/>
                <a:gd name="T17" fmla="*/ 19875958 h 2856"/>
                <a:gd name="T18" fmla="*/ 15290330 w 2528"/>
                <a:gd name="T19" fmla="*/ 2774039 h 2856"/>
                <a:gd name="T20" fmla="*/ 4808394 w 2528"/>
                <a:gd name="T21" fmla="*/ 3257569 h 2856"/>
                <a:gd name="T22" fmla="*/ 3332827 w 2528"/>
                <a:gd name="T23" fmla="*/ 14251626 h 2856"/>
                <a:gd name="T24" fmla="*/ 23863966 w 2528"/>
                <a:gd name="T25" fmla="*/ 35018230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6878" name="Freeform 22"/>
            <p:cNvSpPr/>
            <p:nvPr/>
          </p:nvSpPr>
          <p:spPr bwMode="auto">
            <a:xfrm>
              <a:off x="7316788" y="4121150"/>
              <a:ext cx="403225" cy="455613"/>
            </a:xfrm>
            <a:custGeom>
              <a:avLst/>
              <a:gdLst>
                <a:gd name="T0" fmla="*/ 23863966 w 2528"/>
                <a:gd name="T1" fmla="*/ 35018230 h 2856"/>
                <a:gd name="T2" fmla="*/ 23863966 w 2528"/>
                <a:gd name="T3" fmla="*/ 65557382 h 2856"/>
                <a:gd name="T4" fmla="*/ 31903424 w 2528"/>
                <a:gd name="T5" fmla="*/ 72632306 h 2856"/>
                <a:gd name="T6" fmla="*/ 41189561 w 2528"/>
                <a:gd name="T7" fmla="*/ 65302935 h 2856"/>
                <a:gd name="T8" fmla="*/ 41189561 w 2528"/>
                <a:gd name="T9" fmla="*/ 34763782 h 2856"/>
                <a:gd name="T10" fmla="*/ 61212043 w 2528"/>
                <a:gd name="T11" fmla="*/ 14022543 h 2856"/>
                <a:gd name="T12" fmla="*/ 59761837 w 2528"/>
                <a:gd name="T13" fmla="*/ 3486492 h 2856"/>
                <a:gd name="T14" fmla="*/ 49737836 w 2528"/>
                <a:gd name="T15" fmla="*/ 2774039 h 2856"/>
                <a:gd name="T16" fmla="*/ 32386879 w 2528"/>
                <a:gd name="T17" fmla="*/ 19875958 h 2856"/>
                <a:gd name="T18" fmla="*/ 15290330 w 2528"/>
                <a:gd name="T19" fmla="*/ 2774039 h 2856"/>
                <a:gd name="T20" fmla="*/ 4808394 w 2528"/>
                <a:gd name="T21" fmla="*/ 3257569 h 2856"/>
                <a:gd name="T22" fmla="*/ 3332827 w 2528"/>
                <a:gd name="T23" fmla="*/ 14251626 h 2856"/>
                <a:gd name="T24" fmla="*/ 23863966 w 2528"/>
                <a:gd name="T25" fmla="*/ 35018230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6879" name="Rectangle 23" descr="Diagonali larghe verso l'alto"/>
            <p:cNvSpPr>
              <a:spLocks noChangeArrowheads="1"/>
            </p:cNvSpPr>
            <p:nvPr/>
          </p:nvSpPr>
          <p:spPr bwMode="auto">
            <a:xfrm>
              <a:off x="4674085" y="4582891"/>
              <a:ext cx="3168650" cy="720725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6880" name="Line 24"/>
            <p:cNvSpPr>
              <a:spLocks noChangeShapeType="1"/>
            </p:cNvSpPr>
            <p:nvPr/>
          </p:nvSpPr>
          <p:spPr bwMode="auto">
            <a:xfrm>
              <a:off x="4643438" y="4581525"/>
              <a:ext cx="31686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" name="Pentagono regolare 4"/>
            <p:cNvSpPr/>
            <p:nvPr/>
          </p:nvSpPr>
          <p:spPr bwMode="auto">
            <a:xfrm>
              <a:off x="4641094" y="4365103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Pentagono regolare 30"/>
            <p:cNvSpPr/>
            <p:nvPr/>
          </p:nvSpPr>
          <p:spPr bwMode="auto">
            <a:xfrm>
              <a:off x="4755394" y="4372247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Pentagono regolare 31"/>
            <p:cNvSpPr/>
            <p:nvPr/>
          </p:nvSpPr>
          <p:spPr bwMode="auto">
            <a:xfrm>
              <a:off x="4969159" y="4365103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Pentagono regolare 32"/>
            <p:cNvSpPr/>
            <p:nvPr/>
          </p:nvSpPr>
          <p:spPr bwMode="auto">
            <a:xfrm>
              <a:off x="5112079" y="4365103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Pentagono regolare 33"/>
            <p:cNvSpPr/>
            <p:nvPr/>
          </p:nvSpPr>
          <p:spPr bwMode="auto">
            <a:xfrm>
              <a:off x="5238491" y="4365103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Pentagono regolare 34"/>
            <p:cNvSpPr/>
            <p:nvPr/>
          </p:nvSpPr>
          <p:spPr bwMode="auto">
            <a:xfrm>
              <a:off x="5505431" y="4372246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Pentagono regolare 35"/>
            <p:cNvSpPr/>
            <p:nvPr/>
          </p:nvSpPr>
          <p:spPr bwMode="auto">
            <a:xfrm>
              <a:off x="5634490" y="4374674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Pentagono regolare 36"/>
            <p:cNvSpPr/>
            <p:nvPr/>
          </p:nvSpPr>
          <p:spPr bwMode="auto">
            <a:xfrm>
              <a:off x="5782141" y="4372246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Pentagono regolare 37"/>
            <p:cNvSpPr/>
            <p:nvPr/>
          </p:nvSpPr>
          <p:spPr bwMode="auto">
            <a:xfrm>
              <a:off x="6013198" y="4360082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Pentagono regolare 38"/>
            <p:cNvSpPr/>
            <p:nvPr/>
          </p:nvSpPr>
          <p:spPr bwMode="auto">
            <a:xfrm>
              <a:off x="6133402" y="4360081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Pentagono regolare 39"/>
            <p:cNvSpPr/>
            <p:nvPr/>
          </p:nvSpPr>
          <p:spPr bwMode="auto">
            <a:xfrm>
              <a:off x="6274428" y="4374673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Pentagono regolare 40"/>
            <p:cNvSpPr/>
            <p:nvPr/>
          </p:nvSpPr>
          <p:spPr bwMode="auto">
            <a:xfrm>
              <a:off x="6542167" y="4372246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Pentagono regolare 41"/>
            <p:cNvSpPr/>
            <p:nvPr/>
          </p:nvSpPr>
          <p:spPr bwMode="auto">
            <a:xfrm>
              <a:off x="6681787" y="4381728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Pentagono regolare 42"/>
            <p:cNvSpPr/>
            <p:nvPr/>
          </p:nvSpPr>
          <p:spPr bwMode="auto">
            <a:xfrm>
              <a:off x="6812918" y="4372246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Pentagono regolare 43"/>
            <p:cNvSpPr/>
            <p:nvPr/>
          </p:nvSpPr>
          <p:spPr bwMode="auto">
            <a:xfrm>
              <a:off x="7041752" y="4364410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Pentagono regolare 44"/>
            <p:cNvSpPr/>
            <p:nvPr/>
          </p:nvSpPr>
          <p:spPr bwMode="auto">
            <a:xfrm>
              <a:off x="7161255" y="4364410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Pentagono regolare 45"/>
            <p:cNvSpPr/>
            <p:nvPr/>
          </p:nvSpPr>
          <p:spPr bwMode="auto">
            <a:xfrm>
              <a:off x="7284894" y="4378872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Pentagono regolare 46"/>
            <p:cNvSpPr/>
            <p:nvPr/>
          </p:nvSpPr>
          <p:spPr bwMode="auto">
            <a:xfrm>
              <a:off x="7579433" y="4374672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Pentagono regolare 47"/>
            <p:cNvSpPr/>
            <p:nvPr/>
          </p:nvSpPr>
          <p:spPr bwMode="auto">
            <a:xfrm>
              <a:off x="7705096" y="4365017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49" name="Pentagono regolare 48"/>
          <p:cNvSpPr/>
          <p:nvPr/>
        </p:nvSpPr>
        <p:spPr bwMode="auto">
          <a:xfrm>
            <a:off x="5215621" y="3573463"/>
            <a:ext cx="146930" cy="211659"/>
          </a:xfrm>
          <a:prstGeom prst="pentagon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Pentagono regolare 49"/>
          <p:cNvSpPr/>
          <p:nvPr/>
        </p:nvSpPr>
        <p:spPr bwMode="auto">
          <a:xfrm>
            <a:off x="5817307" y="3294596"/>
            <a:ext cx="146930" cy="211659"/>
          </a:xfrm>
          <a:prstGeom prst="pentagon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Pentagono regolare 50"/>
          <p:cNvSpPr/>
          <p:nvPr/>
        </p:nvSpPr>
        <p:spPr bwMode="auto">
          <a:xfrm>
            <a:off x="6334832" y="3493351"/>
            <a:ext cx="146930" cy="211659"/>
          </a:xfrm>
          <a:prstGeom prst="pentagon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Pentagono regolare 51"/>
          <p:cNvSpPr/>
          <p:nvPr/>
        </p:nvSpPr>
        <p:spPr bwMode="auto">
          <a:xfrm>
            <a:off x="6650745" y="3467633"/>
            <a:ext cx="146930" cy="211659"/>
          </a:xfrm>
          <a:prstGeom prst="pentagon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Pentagono regolare 52"/>
          <p:cNvSpPr/>
          <p:nvPr/>
        </p:nvSpPr>
        <p:spPr bwMode="auto">
          <a:xfrm>
            <a:off x="7483278" y="3460187"/>
            <a:ext cx="146930" cy="211659"/>
          </a:xfrm>
          <a:prstGeom prst="pentagon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Pentagono regolare 53"/>
          <p:cNvSpPr/>
          <p:nvPr/>
        </p:nvSpPr>
        <p:spPr bwMode="auto">
          <a:xfrm>
            <a:off x="5446712" y="3255974"/>
            <a:ext cx="146930" cy="211659"/>
          </a:xfrm>
          <a:prstGeom prst="pentagon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381000" y="381000"/>
            <a:ext cx="8262938" cy="466725"/>
          </a:xfrm>
          <a:prstGeom prst="rect">
            <a:avLst/>
          </a:prstGeom>
          <a:solidFill>
            <a:srgbClr val="CCECFF"/>
          </a:solidFill>
          <a:ln w="9525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it-IT" sz="2400" b="1"/>
              <a:t>METODI NON COMPETITIVI ETEROGENEI</a:t>
            </a:r>
          </a:p>
        </p:txBody>
      </p:sp>
      <p:sp>
        <p:nvSpPr>
          <p:cNvPr id="56" name="Text Box 32"/>
          <p:cNvSpPr txBox="1">
            <a:spLocks noChangeArrowheads="1"/>
          </p:cNvSpPr>
          <p:nvPr/>
        </p:nvSpPr>
        <p:spPr bwMode="auto">
          <a:xfrm>
            <a:off x="4183142" y="1173966"/>
            <a:ext cx="4718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/>
              <a:t>METODO SU FASE SOLIDA “SANDWICH”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1114425" y="1916113"/>
            <a:ext cx="2952750" cy="5048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Aggiunta del campione</a:t>
            </a: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1114425" y="2492375"/>
            <a:ext cx="2952750" cy="5048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2"/>
                </a:solidFill>
              </a:rPr>
              <a:t>Incubazione</a:t>
            </a: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1114425" y="3068638"/>
            <a:ext cx="2952750" cy="5048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2"/>
                </a:solidFill>
              </a:rPr>
              <a:t>Aggiunta del tracciante</a:t>
            </a:r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1114425" y="3644900"/>
            <a:ext cx="2952750" cy="5048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2"/>
                </a:solidFill>
              </a:rPr>
              <a:t>Lavaggio</a:t>
            </a:r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1114425" y="4221163"/>
            <a:ext cx="2952750" cy="5048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2"/>
                </a:solidFill>
              </a:rPr>
              <a:t>Aggiunta del substrato</a:t>
            </a:r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1114425" y="4797425"/>
            <a:ext cx="2952750" cy="5048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2"/>
                </a:solidFill>
              </a:rPr>
              <a:t>Misura del segnale</a:t>
            </a:r>
          </a:p>
        </p:txBody>
      </p:sp>
      <p:sp>
        <p:nvSpPr>
          <p:cNvPr id="65544" name="Rectangle 9"/>
          <p:cNvSpPr>
            <a:spLocks noChangeArrowheads="1"/>
          </p:cNvSpPr>
          <p:nvPr/>
        </p:nvSpPr>
        <p:spPr bwMode="auto">
          <a:xfrm>
            <a:off x="4656138" y="2997200"/>
            <a:ext cx="3168650" cy="1584325"/>
          </a:xfrm>
          <a:prstGeom prst="rect">
            <a:avLst/>
          </a:prstGeom>
          <a:gradFill rotWithShape="1">
            <a:gsLst>
              <a:gs pos="0">
                <a:srgbClr val="DDEEFF"/>
              </a:gs>
              <a:gs pos="100000">
                <a:srgbClr val="99CC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65545" name="Oval 10"/>
          <p:cNvSpPr>
            <a:spLocks noChangeArrowheads="1"/>
          </p:cNvSpPr>
          <p:nvPr/>
        </p:nvSpPr>
        <p:spPr bwMode="auto">
          <a:xfrm>
            <a:off x="5003800" y="3500438"/>
            <a:ext cx="144463" cy="144462"/>
          </a:xfrm>
          <a:prstGeom prst="ellipse">
            <a:avLst/>
          </a:prstGeom>
          <a:gradFill rotWithShape="1">
            <a:gsLst>
              <a:gs pos="0">
                <a:srgbClr val="FFBAA9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65546" name="Oval 11"/>
          <p:cNvSpPr>
            <a:spLocks noChangeArrowheads="1"/>
          </p:cNvSpPr>
          <p:nvPr/>
        </p:nvSpPr>
        <p:spPr bwMode="auto">
          <a:xfrm>
            <a:off x="7308850" y="3141663"/>
            <a:ext cx="144463" cy="144462"/>
          </a:xfrm>
          <a:prstGeom prst="ellipse">
            <a:avLst/>
          </a:prstGeom>
          <a:gradFill rotWithShape="1">
            <a:gsLst>
              <a:gs pos="0">
                <a:srgbClr val="FFBAA9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grpSp>
        <p:nvGrpSpPr>
          <p:cNvPr id="65547" name="Group 12"/>
          <p:cNvGrpSpPr/>
          <p:nvPr/>
        </p:nvGrpSpPr>
        <p:grpSpPr bwMode="auto">
          <a:xfrm>
            <a:off x="4643438" y="4121150"/>
            <a:ext cx="3181350" cy="1181100"/>
            <a:chOff x="2925" y="2596"/>
            <a:chExt cx="2004" cy="744"/>
          </a:xfrm>
        </p:grpSpPr>
        <p:sp>
          <p:nvSpPr>
            <p:cNvPr id="65550" name="Rectangle 13" descr="Diagonali larghe verso l'alto"/>
            <p:cNvSpPr>
              <a:spLocks noChangeArrowheads="1"/>
            </p:cNvSpPr>
            <p:nvPr/>
          </p:nvSpPr>
          <p:spPr bwMode="auto">
            <a:xfrm>
              <a:off x="2933" y="2886"/>
              <a:ext cx="1996" cy="454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65551" name="Line 14"/>
            <p:cNvSpPr>
              <a:spLocks noChangeShapeType="1"/>
            </p:cNvSpPr>
            <p:nvPr/>
          </p:nvSpPr>
          <p:spPr bwMode="auto">
            <a:xfrm>
              <a:off x="2925" y="2886"/>
              <a:ext cx="19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552" name="Freeform 15"/>
            <p:cNvSpPr/>
            <p:nvPr/>
          </p:nvSpPr>
          <p:spPr bwMode="auto">
            <a:xfrm>
              <a:off x="2978" y="2596"/>
              <a:ext cx="254" cy="287"/>
            </a:xfrm>
            <a:custGeom>
              <a:avLst/>
              <a:gdLst>
                <a:gd name="T0" fmla="*/ 9 w 2528"/>
                <a:gd name="T1" fmla="*/ 14 h 2856"/>
                <a:gd name="T2" fmla="*/ 9 w 2528"/>
                <a:gd name="T3" fmla="*/ 26 h 2856"/>
                <a:gd name="T4" fmla="*/ 13 w 2528"/>
                <a:gd name="T5" fmla="*/ 29 h 2856"/>
                <a:gd name="T6" fmla="*/ 16 w 2528"/>
                <a:gd name="T7" fmla="*/ 26 h 2856"/>
                <a:gd name="T8" fmla="*/ 16 w 2528"/>
                <a:gd name="T9" fmla="*/ 14 h 2856"/>
                <a:gd name="T10" fmla="*/ 24 w 2528"/>
                <a:gd name="T11" fmla="*/ 6 h 2856"/>
                <a:gd name="T12" fmla="*/ 24 w 2528"/>
                <a:gd name="T13" fmla="*/ 1 h 2856"/>
                <a:gd name="T14" fmla="*/ 20 w 2528"/>
                <a:gd name="T15" fmla="*/ 1 h 2856"/>
                <a:gd name="T16" fmla="*/ 13 w 2528"/>
                <a:gd name="T17" fmla="*/ 8 h 2856"/>
                <a:gd name="T18" fmla="*/ 6 w 2528"/>
                <a:gd name="T19" fmla="*/ 1 h 2856"/>
                <a:gd name="T20" fmla="*/ 2 w 2528"/>
                <a:gd name="T21" fmla="*/ 1 h 2856"/>
                <a:gd name="T22" fmla="*/ 1 w 2528"/>
                <a:gd name="T23" fmla="*/ 6 h 2856"/>
                <a:gd name="T24" fmla="*/ 9 w 2528"/>
                <a:gd name="T25" fmla="*/ 14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553" name="Freeform 16"/>
            <p:cNvSpPr/>
            <p:nvPr/>
          </p:nvSpPr>
          <p:spPr bwMode="auto">
            <a:xfrm>
              <a:off x="3304" y="2596"/>
              <a:ext cx="254" cy="287"/>
            </a:xfrm>
            <a:custGeom>
              <a:avLst/>
              <a:gdLst>
                <a:gd name="T0" fmla="*/ 9 w 2528"/>
                <a:gd name="T1" fmla="*/ 14 h 2856"/>
                <a:gd name="T2" fmla="*/ 9 w 2528"/>
                <a:gd name="T3" fmla="*/ 26 h 2856"/>
                <a:gd name="T4" fmla="*/ 13 w 2528"/>
                <a:gd name="T5" fmla="*/ 29 h 2856"/>
                <a:gd name="T6" fmla="*/ 16 w 2528"/>
                <a:gd name="T7" fmla="*/ 26 h 2856"/>
                <a:gd name="T8" fmla="*/ 16 w 2528"/>
                <a:gd name="T9" fmla="*/ 14 h 2856"/>
                <a:gd name="T10" fmla="*/ 24 w 2528"/>
                <a:gd name="T11" fmla="*/ 6 h 2856"/>
                <a:gd name="T12" fmla="*/ 24 w 2528"/>
                <a:gd name="T13" fmla="*/ 1 h 2856"/>
                <a:gd name="T14" fmla="*/ 20 w 2528"/>
                <a:gd name="T15" fmla="*/ 1 h 2856"/>
                <a:gd name="T16" fmla="*/ 13 w 2528"/>
                <a:gd name="T17" fmla="*/ 8 h 2856"/>
                <a:gd name="T18" fmla="*/ 6 w 2528"/>
                <a:gd name="T19" fmla="*/ 1 h 2856"/>
                <a:gd name="T20" fmla="*/ 2 w 2528"/>
                <a:gd name="T21" fmla="*/ 1 h 2856"/>
                <a:gd name="T22" fmla="*/ 1 w 2528"/>
                <a:gd name="T23" fmla="*/ 6 h 2856"/>
                <a:gd name="T24" fmla="*/ 9 w 2528"/>
                <a:gd name="T25" fmla="*/ 14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554" name="Freeform 17"/>
            <p:cNvSpPr/>
            <p:nvPr/>
          </p:nvSpPr>
          <p:spPr bwMode="auto">
            <a:xfrm>
              <a:off x="3630" y="2596"/>
              <a:ext cx="254" cy="287"/>
            </a:xfrm>
            <a:custGeom>
              <a:avLst/>
              <a:gdLst>
                <a:gd name="T0" fmla="*/ 9 w 2528"/>
                <a:gd name="T1" fmla="*/ 14 h 2856"/>
                <a:gd name="T2" fmla="*/ 9 w 2528"/>
                <a:gd name="T3" fmla="*/ 26 h 2856"/>
                <a:gd name="T4" fmla="*/ 13 w 2528"/>
                <a:gd name="T5" fmla="*/ 29 h 2856"/>
                <a:gd name="T6" fmla="*/ 16 w 2528"/>
                <a:gd name="T7" fmla="*/ 26 h 2856"/>
                <a:gd name="T8" fmla="*/ 16 w 2528"/>
                <a:gd name="T9" fmla="*/ 14 h 2856"/>
                <a:gd name="T10" fmla="*/ 24 w 2528"/>
                <a:gd name="T11" fmla="*/ 6 h 2856"/>
                <a:gd name="T12" fmla="*/ 24 w 2528"/>
                <a:gd name="T13" fmla="*/ 1 h 2856"/>
                <a:gd name="T14" fmla="*/ 20 w 2528"/>
                <a:gd name="T15" fmla="*/ 1 h 2856"/>
                <a:gd name="T16" fmla="*/ 13 w 2528"/>
                <a:gd name="T17" fmla="*/ 8 h 2856"/>
                <a:gd name="T18" fmla="*/ 6 w 2528"/>
                <a:gd name="T19" fmla="*/ 1 h 2856"/>
                <a:gd name="T20" fmla="*/ 2 w 2528"/>
                <a:gd name="T21" fmla="*/ 1 h 2856"/>
                <a:gd name="T22" fmla="*/ 1 w 2528"/>
                <a:gd name="T23" fmla="*/ 6 h 2856"/>
                <a:gd name="T24" fmla="*/ 9 w 2528"/>
                <a:gd name="T25" fmla="*/ 14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555" name="Freeform 18"/>
            <p:cNvSpPr/>
            <p:nvPr/>
          </p:nvSpPr>
          <p:spPr bwMode="auto">
            <a:xfrm>
              <a:off x="3956" y="2596"/>
              <a:ext cx="254" cy="287"/>
            </a:xfrm>
            <a:custGeom>
              <a:avLst/>
              <a:gdLst>
                <a:gd name="T0" fmla="*/ 9 w 2528"/>
                <a:gd name="T1" fmla="*/ 14 h 2856"/>
                <a:gd name="T2" fmla="*/ 9 w 2528"/>
                <a:gd name="T3" fmla="*/ 26 h 2856"/>
                <a:gd name="T4" fmla="*/ 13 w 2528"/>
                <a:gd name="T5" fmla="*/ 29 h 2856"/>
                <a:gd name="T6" fmla="*/ 16 w 2528"/>
                <a:gd name="T7" fmla="*/ 26 h 2856"/>
                <a:gd name="T8" fmla="*/ 16 w 2528"/>
                <a:gd name="T9" fmla="*/ 14 h 2856"/>
                <a:gd name="T10" fmla="*/ 24 w 2528"/>
                <a:gd name="T11" fmla="*/ 6 h 2856"/>
                <a:gd name="T12" fmla="*/ 24 w 2528"/>
                <a:gd name="T13" fmla="*/ 1 h 2856"/>
                <a:gd name="T14" fmla="*/ 20 w 2528"/>
                <a:gd name="T15" fmla="*/ 1 h 2856"/>
                <a:gd name="T16" fmla="*/ 13 w 2528"/>
                <a:gd name="T17" fmla="*/ 8 h 2856"/>
                <a:gd name="T18" fmla="*/ 6 w 2528"/>
                <a:gd name="T19" fmla="*/ 1 h 2856"/>
                <a:gd name="T20" fmla="*/ 2 w 2528"/>
                <a:gd name="T21" fmla="*/ 1 h 2856"/>
                <a:gd name="T22" fmla="*/ 1 w 2528"/>
                <a:gd name="T23" fmla="*/ 6 h 2856"/>
                <a:gd name="T24" fmla="*/ 9 w 2528"/>
                <a:gd name="T25" fmla="*/ 14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556" name="Freeform 19"/>
            <p:cNvSpPr/>
            <p:nvPr/>
          </p:nvSpPr>
          <p:spPr bwMode="auto">
            <a:xfrm>
              <a:off x="4282" y="2596"/>
              <a:ext cx="254" cy="287"/>
            </a:xfrm>
            <a:custGeom>
              <a:avLst/>
              <a:gdLst>
                <a:gd name="T0" fmla="*/ 9 w 2528"/>
                <a:gd name="T1" fmla="*/ 14 h 2856"/>
                <a:gd name="T2" fmla="*/ 9 w 2528"/>
                <a:gd name="T3" fmla="*/ 26 h 2856"/>
                <a:gd name="T4" fmla="*/ 13 w 2528"/>
                <a:gd name="T5" fmla="*/ 29 h 2856"/>
                <a:gd name="T6" fmla="*/ 16 w 2528"/>
                <a:gd name="T7" fmla="*/ 26 h 2856"/>
                <a:gd name="T8" fmla="*/ 16 w 2528"/>
                <a:gd name="T9" fmla="*/ 14 h 2856"/>
                <a:gd name="T10" fmla="*/ 24 w 2528"/>
                <a:gd name="T11" fmla="*/ 6 h 2856"/>
                <a:gd name="T12" fmla="*/ 24 w 2528"/>
                <a:gd name="T13" fmla="*/ 1 h 2856"/>
                <a:gd name="T14" fmla="*/ 20 w 2528"/>
                <a:gd name="T15" fmla="*/ 1 h 2856"/>
                <a:gd name="T16" fmla="*/ 13 w 2528"/>
                <a:gd name="T17" fmla="*/ 8 h 2856"/>
                <a:gd name="T18" fmla="*/ 6 w 2528"/>
                <a:gd name="T19" fmla="*/ 1 h 2856"/>
                <a:gd name="T20" fmla="*/ 2 w 2528"/>
                <a:gd name="T21" fmla="*/ 1 h 2856"/>
                <a:gd name="T22" fmla="*/ 1 w 2528"/>
                <a:gd name="T23" fmla="*/ 6 h 2856"/>
                <a:gd name="T24" fmla="*/ 9 w 2528"/>
                <a:gd name="T25" fmla="*/ 14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557" name="Freeform 20"/>
            <p:cNvSpPr/>
            <p:nvPr/>
          </p:nvSpPr>
          <p:spPr bwMode="auto">
            <a:xfrm>
              <a:off x="4609" y="2596"/>
              <a:ext cx="254" cy="287"/>
            </a:xfrm>
            <a:custGeom>
              <a:avLst/>
              <a:gdLst>
                <a:gd name="T0" fmla="*/ 9 w 2528"/>
                <a:gd name="T1" fmla="*/ 14 h 2856"/>
                <a:gd name="T2" fmla="*/ 9 w 2528"/>
                <a:gd name="T3" fmla="*/ 26 h 2856"/>
                <a:gd name="T4" fmla="*/ 13 w 2528"/>
                <a:gd name="T5" fmla="*/ 29 h 2856"/>
                <a:gd name="T6" fmla="*/ 16 w 2528"/>
                <a:gd name="T7" fmla="*/ 26 h 2856"/>
                <a:gd name="T8" fmla="*/ 16 w 2528"/>
                <a:gd name="T9" fmla="*/ 14 h 2856"/>
                <a:gd name="T10" fmla="*/ 24 w 2528"/>
                <a:gd name="T11" fmla="*/ 6 h 2856"/>
                <a:gd name="T12" fmla="*/ 24 w 2528"/>
                <a:gd name="T13" fmla="*/ 1 h 2856"/>
                <a:gd name="T14" fmla="*/ 20 w 2528"/>
                <a:gd name="T15" fmla="*/ 1 h 2856"/>
                <a:gd name="T16" fmla="*/ 13 w 2528"/>
                <a:gd name="T17" fmla="*/ 8 h 2856"/>
                <a:gd name="T18" fmla="*/ 6 w 2528"/>
                <a:gd name="T19" fmla="*/ 1 h 2856"/>
                <a:gd name="T20" fmla="*/ 2 w 2528"/>
                <a:gd name="T21" fmla="*/ 1 h 2856"/>
                <a:gd name="T22" fmla="*/ 1 w 2528"/>
                <a:gd name="T23" fmla="*/ 6 h 2856"/>
                <a:gd name="T24" fmla="*/ 9 w 2528"/>
                <a:gd name="T25" fmla="*/ 14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5548" name="Text Box 21"/>
          <p:cNvSpPr txBox="1">
            <a:spLocks noChangeArrowheads="1"/>
          </p:cNvSpPr>
          <p:nvPr/>
        </p:nvSpPr>
        <p:spPr bwMode="auto">
          <a:xfrm>
            <a:off x="533400" y="609600"/>
            <a:ext cx="8262938" cy="406400"/>
          </a:xfrm>
          <a:prstGeom prst="rect">
            <a:avLst/>
          </a:prstGeom>
          <a:solidFill>
            <a:srgbClr val="CCECFF"/>
          </a:solidFill>
          <a:ln w="9525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it-IT" sz="2000" b="1"/>
              <a:t>METODI NON COMPETITIVI ETEROGENEI</a:t>
            </a:r>
          </a:p>
        </p:txBody>
      </p:sp>
      <p:sp>
        <p:nvSpPr>
          <p:cNvPr id="65549" name="Text Box 22"/>
          <p:cNvSpPr txBox="1">
            <a:spLocks noChangeArrowheads="1"/>
          </p:cNvSpPr>
          <p:nvPr/>
        </p:nvSpPr>
        <p:spPr bwMode="auto">
          <a:xfrm>
            <a:off x="2603500" y="1219200"/>
            <a:ext cx="4718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/>
              <a:t>METODO SU FASE SOLIDA “SANDWICH”</a:t>
            </a:r>
          </a:p>
        </p:txBody>
      </p:sp>
      <p:grpSp>
        <p:nvGrpSpPr>
          <p:cNvPr id="22" name="Gruppo 21"/>
          <p:cNvGrpSpPr/>
          <p:nvPr/>
        </p:nvGrpSpPr>
        <p:grpSpPr>
          <a:xfrm>
            <a:off x="4641094" y="4121150"/>
            <a:ext cx="3210932" cy="1182466"/>
            <a:chOff x="4641094" y="4121150"/>
            <a:chExt cx="3210932" cy="1182466"/>
          </a:xfrm>
        </p:grpSpPr>
        <p:sp>
          <p:nvSpPr>
            <p:cNvPr id="23" name="Freeform 17"/>
            <p:cNvSpPr/>
            <p:nvPr/>
          </p:nvSpPr>
          <p:spPr bwMode="auto">
            <a:xfrm>
              <a:off x="4727575" y="4121150"/>
              <a:ext cx="403225" cy="455613"/>
            </a:xfrm>
            <a:custGeom>
              <a:avLst/>
              <a:gdLst>
                <a:gd name="T0" fmla="*/ 23863966 w 2528"/>
                <a:gd name="T1" fmla="*/ 35018230 h 2856"/>
                <a:gd name="T2" fmla="*/ 23863966 w 2528"/>
                <a:gd name="T3" fmla="*/ 65557382 h 2856"/>
                <a:gd name="T4" fmla="*/ 31903424 w 2528"/>
                <a:gd name="T5" fmla="*/ 72632306 h 2856"/>
                <a:gd name="T6" fmla="*/ 41189561 w 2528"/>
                <a:gd name="T7" fmla="*/ 65302935 h 2856"/>
                <a:gd name="T8" fmla="*/ 41189561 w 2528"/>
                <a:gd name="T9" fmla="*/ 34763782 h 2856"/>
                <a:gd name="T10" fmla="*/ 61212043 w 2528"/>
                <a:gd name="T11" fmla="*/ 14022543 h 2856"/>
                <a:gd name="T12" fmla="*/ 59761837 w 2528"/>
                <a:gd name="T13" fmla="*/ 3486492 h 2856"/>
                <a:gd name="T14" fmla="*/ 49737836 w 2528"/>
                <a:gd name="T15" fmla="*/ 2774039 h 2856"/>
                <a:gd name="T16" fmla="*/ 32386879 w 2528"/>
                <a:gd name="T17" fmla="*/ 19875958 h 2856"/>
                <a:gd name="T18" fmla="*/ 15290330 w 2528"/>
                <a:gd name="T19" fmla="*/ 2774039 h 2856"/>
                <a:gd name="T20" fmla="*/ 4808394 w 2528"/>
                <a:gd name="T21" fmla="*/ 3257569 h 2856"/>
                <a:gd name="T22" fmla="*/ 3332827 w 2528"/>
                <a:gd name="T23" fmla="*/ 14251626 h 2856"/>
                <a:gd name="T24" fmla="*/ 23863966 w 2528"/>
                <a:gd name="T25" fmla="*/ 35018230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" name="Freeform 18"/>
            <p:cNvSpPr/>
            <p:nvPr/>
          </p:nvSpPr>
          <p:spPr bwMode="auto">
            <a:xfrm>
              <a:off x="5245100" y="4121150"/>
              <a:ext cx="403225" cy="455613"/>
            </a:xfrm>
            <a:custGeom>
              <a:avLst/>
              <a:gdLst>
                <a:gd name="T0" fmla="*/ 23863966 w 2528"/>
                <a:gd name="T1" fmla="*/ 35018230 h 2856"/>
                <a:gd name="T2" fmla="*/ 23863966 w 2528"/>
                <a:gd name="T3" fmla="*/ 65557382 h 2856"/>
                <a:gd name="T4" fmla="*/ 31903424 w 2528"/>
                <a:gd name="T5" fmla="*/ 72632306 h 2856"/>
                <a:gd name="T6" fmla="*/ 41189561 w 2528"/>
                <a:gd name="T7" fmla="*/ 65302935 h 2856"/>
                <a:gd name="T8" fmla="*/ 41189561 w 2528"/>
                <a:gd name="T9" fmla="*/ 34763782 h 2856"/>
                <a:gd name="T10" fmla="*/ 61212043 w 2528"/>
                <a:gd name="T11" fmla="*/ 14022543 h 2856"/>
                <a:gd name="T12" fmla="*/ 59761837 w 2528"/>
                <a:gd name="T13" fmla="*/ 3486492 h 2856"/>
                <a:gd name="T14" fmla="*/ 49737836 w 2528"/>
                <a:gd name="T15" fmla="*/ 2774039 h 2856"/>
                <a:gd name="T16" fmla="*/ 32386879 w 2528"/>
                <a:gd name="T17" fmla="*/ 19875958 h 2856"/>
                <a:gd name="T18" fmla="*/ 15290330 w 2528"/>
                <a:gd name="T19" fmla="*/ 2774039 h 2856"/>
                <a:gd name="T20" fmla="*/ 4808394 w 2528"/>
                <a:gd name="T21" fmla="*/ 3257569 h 2856"/>
                <a:gd name="T22" fmla="*/ 3332827 w 2528"/>
                <a:gd name="T23" fmla="*/ 14251626 h 2856"/>
                <a:gd name="T24" fmla="*/ 23863966 w 2528"/>
                <a:gd name="T25" fmla="*/ 35018230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5" name="Freeform 19"/>
            <p:cNvSpPr/>
            <p:nvPr/>
          </p:nvSpPr>
          <p:spPr bwMode="auto">
            <a:xfrm>
              <a:off x="5762625" y="4121150"/>
              <a:ext cx="403225" cy="455613"/>
            </a:xfrm>
            <a:custGeom>
              <a:avLst/>
              <a:gdLst>
                <a:gd name="T0" fmla="*/ 23863966 w 2528"/>
                <a:gd name="T1" fmla="*/ 35018230 h 2856"/>
                <a:gd name="T2" fmla="*/ 23863966 w 2528"/>
                <a:gd name="T3" fmla="*/ 65557382 h 2856"/>
                <a:gd name="T4" fmla="*/ 31903424 w 2528"/>
                <a:gd name="T5" fmla="*/ 72632306 h 2856"/>
                <a:gd name="T6" fmla="*/ 41189561 w 2528"/>
                <a:gd name="T7" fmla="*/ 65302935 h 2856"/>
                <a:gd name="T8" fmla="*/ 41189561 w 2528"/>
                <a:gd name="T9" fmla="*/ 34763782 h 2856"/>
                <a:gd name="T10" fmla="*/ 61212043 w 2528"/>
                <a:gd name="T11" fmla="*/ 14022543 h 2856"/>
                <a:gd name="T12" fmla="*/ 59761837 w 2528"/>
                <a:gd name="T13" fmla="*/ 3486492 h 2856"/>
                <a:gd name="T14" fmla="*/ 49737836 w 2528"/>
                <a:gd name="T15" fmla="*/ 2774039 h 2856"/>
                <a:gd name="T16" fmla="*/ 32386879 w 2528"/>
                <a:gd name="T17" fmla="*/ 19875958 h 2856"/>
                <a:gd name="T18" fmla="*/ 15290330 w 2528"/>
                <a:gd name="T19" fmla="*/ 2774039 h 2856"/>
                <a:gd name="T20" fmla="*/ 4808394 w 2528"/>
                <a:gd name="T21" fmla="*/ 3257569 h 2856"/>
                <a:gd name="T22" fmla="*/ 3332827 w 2528"/>
                <a:gd name="T23" fmla="*/ 14251626 h 2856"/>
                <a:gd name="T24" fmla="*/ 23863966 w 2528"/>
                <a:gd name="T25" fmla="*/ 35018230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6" name="Freeform 20"/>
            <p:cNvSpPr/>
            <p:nvPr/>
          </p:nvSpPr>
          <p:spPr bwMode="auto">
            <a:xfrm>
              <a:off x="6280150" y="4121150"/>
              <a:ext cx="403225" cy="455613"/>
            </a:xfrm>
            <a:custGeom>
              <a:avLst/>
              <a:gdLst>
                <a:gd name="T0" fmla="*/ 23863966 w 2528"/>
                <a:gd name="T1" fmla="*/ 35018230 h 2856"/>
                <a:gd name="T2" fmla="*/ 23863966 w 2528"/>
                <a:gd name="T3" fmla="*/ 65557382 h 2856"/>
                <a:gd name="T4" fmla="*/ 31903424 w 2528"/>
                <a:gd name="T5" fmla="*/ 72632306 h 2856"/>
                <a:gd name="T6" fmla="*/ 41189561 w 2528"/>
                <a:gd name="T7" fmla="*/ 65302935 h 2856"/>
                <a:gd name="T8" fmla="*/ 41189561 w 2528"/>
                <a:gd name="T9" fmla="*/ 34763782 h 2856"/>
                <a:gd name="T10" fmla="*/ 61212043 w 2528"/>
                <a:gd name="T11" fmla="*/ 14022543 h 2856"/>
                <a:gd name="T12" fmla="*/ 59761837 w 2528"/>
                <a:gd name="T13" fmla="*/ 3486492 h 2856"/>
                <a:gd name="T14" fmla="*/ 49737836 w 2528"/>
                <a:gd name="T15" fmla="*/ 2774039 h 2856"/>
                <a:gd name="T16" fmla="*/ 32386879 w 2528"/>
                <a:gd name="T17" fmla="*/ 19875958 h 2856"/>
                <a:gd name="T18" fmla="*/ 15290330 w 2528"/>
                <a:gd name="T19" fmla="*/ 2774039 h 2856"/>
                <a:gd name="T20" fmla="*/ 4808394 w 2528"/>
                <a:gd name="T21" fmla="*/ 3257569 h 2856"/>
                <a:gd name="T22" fmla="*/ 3332827 w 2528"/>
                <a:gd name="T23" fmla="*/ 14251626 h 2856"/>
                <a:gd name="T24" fmla="*/ 23863966 w 2528"/>
                <a:gd name="T25" fmla="*/ 35018230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7" name="Freeform 21"/>
            <p:cNvSpPr/>
            <p:nvPr/>
          </p:nvSpPr>
          <p:spPr bwMode="auto">
            <a:xfrm>
              <a:off x="6797675" y="4121150"/>
              <a:ext cx="403225" cy="455613"/>
            </a:xfrm>
            <a:custGeom>
              <a:avLst/>
              <a:gdLst>
                <a:gd name="T0" fmla="*/ 23863966 w 2528"/>
                <a:gd name="T1" fmla="*/ 35018230 h 2856"/>
                <a:gd name="T2" fmla="*/ 23863966 w 2528"/>
                <a:gd name="T3" fmla="*/ 65557382 h 2856"/>
                <a:gd name="T4" fmla="*/ 31903424 w 2528"/>
                <a:gd name="T5" fmla="*/ 72632306 h 2856"/>
                <a:gd name="T6" fmla="*/ 41189561 w 2528"/>
                <a:gd name="T7" fmla="*/ 65302935 h 2856"/>
                <a:gd name="T8" fmla="*/ 41189561 w 2528"/>
                <a:gd name="T9" fmla="*/ 34763782 h 2856"/>
                <a:gd name="T10" fmla="*/ 61212043 w 2528"/>
                <a:gd name="T11" fmla="*/ 14022543 h 2856"/>
                <a:gd name="T12" fmla="*/ 59761837 w 2528"/>
                <a:gd name="T13" fmla="*/ 3486492 h 2856"/>
                <a:gd name="T14" fmla="*/ 49737836 w 2528"/>
                <a:gd name="T15" fmla="*/ 2774039 h 2856"/>
                <a:gd name="T16" fmla="*/ 32386879 w 2528"/>
                <a:gd name="T17" fmla="*/ 19875958 h 2856"/>
                <a:gd name="T18" fmla="*/ 15290330 w 2528"/>
                <a:gd name="T19" fmla="*/ 2774039 h 2856"/>
                <a:gd name="T20" fmla="*/ 4808394 w 2528"/>
                <a:gd name="T21" fmla="*/ 3257569 h 2856"/>
                <a:gd name="T22" fmla="*/ 3332827 w 2528"/>
                <a:gd name="T23" fmla="*/ 14251626 h 2856"/>
                <a:gd name="T24" fmla="*/ 23863966 w 2528"/>
                <a:gd name="T25" fmla="*/ 35018230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8" name="Freeform 22"/>
            <p:cNvSpPr/>
            <p:nvPr/>
          </p:nvSpPr>
          <p:spPr bwMode="auto">
            <a:xfrm>
              <a:off x="7316788" y="4121150"/>
              <a:ext cx="403225" cy="455613"/>
            </a:xfrm>
            <a:custGeom>
              <a:avLst/>
              <a:gdLst>
                <a:gd name="T0" fmla="*/ 23863966 w 2528"/>
                <a:gd name="T1" fmla="*/ 35018230 h 2856"/>
                <a:gd name="T2" fmla="*/ 23863966 w 2528"/>
                <a:gd name="T3" fmla="*/ 65557382 h 2856"/>
                <a:gd name="T4" fmla="*/ 31903424 w 2528"/>
                <a:gd name="T5" fmla="*/ 72632306 h 2856"/>
                <a:gd name="T6" fmla="*/ 41189561 w 2528"/>
                <a:gd name="T7" fmla="*/ 65302935 h 2856"/>
                <a:gd name="T8" fmla="*/ 41189561 w 2528"/>
                <a:gd name="T9" fmla="*/ 34763782 h 2856"/>
                <a:gd name="T10" fmla="*/ 61212043 w 2528"/>
                <a:gd name="T11" fmla="*/ 14022543 h 2856"/>
                <a:gd name="T12" fmla="*/ 59761837 w 2528"/>
                <a:gd name="T13" fmla="*/ 3486492 h 2856"/>
                <a:gd name="T14" fmla="*/ 49737836 w 2528"/>
                <a:gd name="T15" fmla="*/ 2774039 h 2856"/>
                <a:gd name="T16" fmla="*/ 32386879 w 2528"/>
                <a:gd name="T17" fmla="*/ 19875958 h 2856"/>
                <a:gd name="T18" fmla="*/ 15290330 w 2528"/>
                <a:gd name="T19" fmla="*/ 2774039 h 2856"/>
                <a:gd name="T20" fmla="*/ 4808394 w 2528"/>
                <a:gd name="T21" fmla="*/ 3257569 h 2856"/>
                <a:gd name="T22" fmla="*/ 3332827 w 2528"/>
                <a:gd name="T23" fmla="*/ 14251626 h 2856"/>
                <a:gd name="T24" fmla="*/ 23863966 w 2528"/>
                <a:gd name="T25" fmla="*/ 35018230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9" name="Rectangle 23" descr="Diagonali larghe verso l'alto"/>
            <p:cNvSpPr>
              <a:spLocks noChangeArrowheads="1"/>
            </p:cNvSpPr>
            <p:nvPr/>
          </p:nvSpPr>
          <p:spPr bwMode="auto">
            <a:xfrm>
              <a:off x="4674085" y="4582891"/>
              <a:ext cx="3168650" cy="720725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0" name="Line 24"/>
            <p:cNvSpPr>
              <a:spLocks noChangeShapeType="1"/>
            </p:cNvSpPr>
            <p:nvPr/>
          </p:nvSpPr>
          <p:spPr bwMode="auto">
            <a:xfrm>
              <a:off x="4643438" y="4581525"/>
              <a:ext cx="31686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" name="Pentagono regolare 30"/>
            <p:cNvSpPr/>
            <p:nvPr/>
          </p:nvSpPr>
          <p:spPr bwMode="auto">
            <a:xfrm>
              <a:off x="4641094" y="4365103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Pentagono regolare 31"/>
            <p:cNvSpPr/>
            <p:nvPr/>
          </p:nvSpPr>
          <p:spPr bwMode="auto">
            <a:xfrm>
              <a:off x="4755394" y="4372247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Pentagono regolare 32"/>
            <p:cNvSpPr/>
            <p:nvPr/>
          </p:nvSpPr>
          <p:spPr bwMode="auto">
            <a:xfrm>
              <a:off x="4969159" y="4365103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Pentagono regolare 33"/>
            <p:cNvSpPr/>
            <p:nvPr/>
          </p:nvSpPr>
          <p:spPr bwMode="auto">
            <a:xfrm>
              <a:off x="5112079" y="4365103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Pentagono regolare 34"/>
            <p:cNvSpPr/>
            <p:nvPr/>
          </p:nvSpPr>
          <p:spPr bwMode="auto">
            <a:xfrm>
              <a:off x="5238491" y="4365103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Pentagono regolare 35"/>
            <p:cNvSpPr/>
            <p:nvPr/>
          </p:nvSpPr>
          <p:spPr bwMode="auto">
            <a:xfrm>
              <a:off x="5505431" y="4372246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Pentagono regolare 36"/>
            <p:cNvSpPr/>
            <p:nvPr/>
          </p:nvSpPr>
          <p:spPr bwMode="auto">
            <a:xfrm>
              <a:off x="5634490" y="4374674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Pentagono regolare 37"/>
            <p:cNvSpPr/>
            <p:nvPr/>
          </p:nvSpPr>
          <p:spPr bwMode="auto">
            <a:xfrm>
              <a:off x="5782141" y="4372246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Pentagono regolare 38"/>
            <p:cNvSpPr/>
            <p:nvPr/>
          </p:nvSpPr>
          <p:spPr bwMode="auto">
            <a:xfrm>
              <a:off x="6013198" y="4360082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Pentagono regolare 39"/>
            <p:cNvSpPr/>
            <p:nvPr/>
          </p:nvSpPr>
          <p:spPr bwMode="auto">
            <a:xfrm>
              <a:off x="6133402" y="4360081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Pentagono regolare 40"/>
            <p:cNvSpPr/>
            <p:nvPr/>
          </p:nvSpPr>
          <p:spPr bwMode="auto">
            <a:xfrm>
              <a:off x="6274428" y="4374673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Pentagono regolare 41"/>
            <p:cNvSpPr/>
            <p:nvPr/>
          </p:nvSpPr>
          <p:spPr bwMode="auto">
            <a:xfrm>
              <a:off x="6542167" y="4372246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Pentagono regolare 42"/>
            <p:cNvSpPr/>
            <p:nvPr/>
          </p:nvSpPr>
          <p:spPr bwMode="auto">
            <a:xfrm>
              <a:off x="6681787" y="4381728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Pentagono regolare 43"/>
            <p:cNvSpPr/>
            <p:nvPr/>
          </p:nvSpPr>
          <p:spPr bwMode="auto">
            <a:xfrm>
              <a:off x="6812918" y="4372246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Pentagono regolare 44"/>
            <p:cNvSpPr/>
            <p:nvPr/>
          </p:nvSpPr>
          <p:spPr bwMode="auto">
            <a:xfrm>
              <a:off x="7041752" y="4364410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Pentagono regolare 45"/>
            <p:cNvSpPr/>
            <p:nvPr/>
          </p:nvSpPr>
          <p:spPr bwMode="auto">
            <a:xfrm>
              <a:off x="7161255" y="4364410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Pentagono regolare 46"/>
            <p:cNvSpPr/>
            <p:nvPr/>
          </p:nvSpPr>
          <p:spPr bwMode="auto">
            <a:xfrm>
              <a:off x="7284894" y="4378872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Pentagono regolare 47"/>
            <p:cNvSpPr/>
            <p:nvPr/>
          </p:nvSpPr>
          <p:spPr bwMode="auto">
            <a:xfrm>
              <a:off x="7579433" y="4374672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Pentagono regolare 48"/>
            <p:cNvSpPr/>
            <p:nvPr/>
          </p:nvSpPr>
          <p:spPr bwMode="auto">
            <a:xfrm>
              <a:off x="7705096" y="4365017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Group 2"/>
          <p:cNvGrpSpPr/>
          <p:nvPr/>
        </p:nvGrpSpPr>
        <p:grpSpPr bwMode="auto">
          <a:xfrm>
            <a:off x="4656138" y="2997200"/>
            <a:ext cx="3168650" cy="1584325"/>
            <a:chOff x="2933" y="1888"/>
            <a:chExt cx="1996" cy="998"/>
          </a:xfrm>
        </p:grpSpPr>
        <p:sp>
          <p:nvSpPr>
            <p:cNvPr id="66587" name="Rectangle 3"/>
            <p:cNvSpPr>
              <a:spLocks noChangeArrowheads="1"/>
            </p:cNvSpPr>
            <p:nvPr/>
          </p:nvSpPr>
          <p:spPr bwMode="auto">
            <a:xfrm>
              <a:off x="2933" y="1888"/>
              <a:ext cx="1996" cy="998"/>
            </a:xfrm>
            <a:prstGeom prst="rect">
              <a:avLst/>
            </a:prstGeom>
            <a:gradFill rotWithShape="1">
              <a:gsLst>
                <a:gs pos="0">
                  <a:srgbClr val="DDEEFF"/>
                </a:gs>
                <a:gs pos="100000">
                  <a:srgbClr val="99CC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66588" name="Oval 4"/>
            <p:cNvSpPr>
              <a:spLocks noChangeArrowheads="1"/>
            </p:cNvSpPr>
            <p:nvPr/>
          </p:nvSpPr>
          <p:spPr bwMode="auto">
            <a:xfrm>
              <a:off x="3152" y="2205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66589" name="Oval 5"/>
            <p:cNvSpPr>
              <a:spLocks noChangeArrowheads="1"/>
            </p:cNvSpPr>
            <p:nvPr/>
          </p:nvSpPr>
          <p:spPr bwMode="auto">
            <a:xfrm>
              <a:off x="4604" y="197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</p:grpSp>
      <p:sp>
        <p:nvSpPr>
          <p:cNvPr id="66563" name="Rectangle 6"/>
          <p:cNvSpPr>
            <a:spLocks noChangeArrowheads="1"/>
          </p:cNvSpPr>
          <p:nvPr/>
        </p:nvSpPr>
        <p:spPr bwMode="auto">
          <a:xfrm>
            <a:off x="1114425" y="1916113"/>
            <a:ext cx="2952750" cy="5048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Aggiunta del campione</a:t>
            </a:r>
          </a:p>
        </p:txBody>
      </p:sp>
      <p:sp>
        <p:nvSpPr>
          <p:cNvPr id="66564" name="Rectangle 7"/>
          <p:cNvSpPr>
            <a:spLocks noChangeArrowheads="1"/>
          </p:cNvSpPr>
          <p:nvPr/>
        </p:nvSpPr>
        <p:spPr bwMode="auto">
          <a:xfrm>
            <a:off x="1114425" y="2492375"/>
            <a:ext cx="2952750" cy="5048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Incubazione</a:t>
            </a:r>
          </a:p>
        </p:txBody>
      </p:sp>
      <p:sp>
        <p:nvSpPr>
          <p:cNvPr id="66565" name="Rectangle 8"/>
          <p:cNvSpPr>
            <a:spLocks noChangeArrowheads="1"/>
          </p:cNvSpPr>
          <p:nvPr/>
        </p:nvSpPr>
        <p:spPr bwMode="auto">
          <a:xfrm>
            <a:off x="1114425" y="3068638"/>
            <a:ext cx="2952750" cy="5048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2"/>
                </a:solidFill>
              </a:rPr>
              <a:t>Aggiunta del tracciante</a:t>
            </a:r>
          </a:p>
        </p:txBody>
      </p:sp>
      <p:sp>
        <p:nvSpPr>
          <p:cNvPr id="66566" name="Rectangle 9"/>
          <p:cNvSpPr>
            <a:spLocks noChangeArrowheads="1"/>
          </p:cNvSpPr>
          <p:nvPr/>
        </p:nvSpPr>
        <p:spPr bwMode="auto">
          <a:xfrm>
            <a:off x="1114425" y="3644900"/>
            <a:ext cx="2952750" cy="5048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2"/>
                </a:solidFill>
              </a:rPr>
              <a:t>Lavaggio</a:t>
            </a:r>
          </a:p>
        </p:txBody>
      </p:sp>
      <p:sp>
        <p:nvSpPr>
          <p:cNvPr id="66567" name="Rectangle 10"/>
          <p:cNvSpPr>
            <a:spLocks noChangeArrowheads="1"/>
          </p:cNvSpPr>
          <p:nvPr/>
        </p:nvSpPr>
        <p:spPr bwMode="auto">
          <a:xfrm>
            <a:off x="1114425" y="4221163"/>
            <a:ext cx="2952750" cy="5048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2"/>
                </a:solidFill>
              </a:rPr>
              <a:t>Aggiunta del substrato</a:t>
            </a:r>
          </a:p>
        </p:txBody>
      </p:sp>
      <p:sp>
        <p:nvSpPr>
          <p:cNvPr id="66568" name="Rectangle 11"/>
          <p:cNvSpPr>
            <a:spLocks noChangeArrowheads="1"/>
          </p:cNvSpPr>
          <p:nvPr/>
        </p:nvSpPr>
        <p:spPr bwMode="auto">
          <a:xfrm>
            <a:off x="1114425" y="4797425"/>
            <a:ext cx="2952750" cy="5048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2"/>
                </a:solidFill>
              </a:rPr>
              <a:t>Misura del segnale</a:t>
            </a:r>
          </a:p>
        </p:txBody>
      </p:sp>
      <p:grpSp>
        <p:nvGrpSpPr>
          <p:cNvPr id="66569" name="Group 13"/>
          <p:cNvGrpSpPr/>
          <p:nvPr/>
        </p:nvGrpSpPr>
        <p:grpSpPr bwMode="auto">
          <a:xfrm>
            <a:off x="4656138" y="2997200"/>
            <a:ext cx="3168650" cy="1584325"/>
            <a:chOff x="2933" y="1888"/>
            <a:chExt cx="1996" cy="998"/>
          </a:xfrm>
        </p:grpSpPr>
        <p:sp>
          <p:nvSpPr>
            <p:cNvPr id="66584" name="Rectangle 14"/>
            <p:cNvSpPr>
              <a:spLocks noChangeArrowheads="1"/>
            </p:cNvSpPr>
            <p:nvPr/>
          </p:nvSpPr>
          <p:spPr bwMode="auto">
            <a:xfrm>
              <a:off x="2933" y="1888"/>
              <a:ext cx="1996" cy="998"/>
            </a:xfrm>
            <a:prstGeom prst="rect">
              <a:avLst/>
            </a:prstGeom>
            <a:gradFill rotWithShape="1">
              <a:gsLst>
                <a:gs pos="0">
                  <a:srgbClr val="DDEEFF"/>
                </a:gs>
                <a:gs pos="100000">
                  <a:srgbClr val="99CC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66585" name="Oval 15"/>
            <p:cNvSpPr>
              <a:spLocks noChangeArrowheads="1"/>
            </p:cNvSpPr>
            <p:nvPr/>
          </p:nvSpPr>
          <p:spPr bwMode="auto">
            <a:xfrm>
              <a:off x="3152" y="2205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66586" name="Oval 16"/>
            <p:cNvSpPr>
              <a:spLocks noChangeArrowheads="1"/>
            </p:cNvSpPr>
            <p:nvPr/>
          </p:nvSpPr>
          <p:spPr bwMode="auto">
            <a:xfrm>
              <a:off x="4604" y="197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</p:grpSp>
      <p:sp>
        <p:nvSpPr>
          <p:cNvPr id="66570" name="Rectangle 17"/>
          <p:cNvSpPr>
            <a:spLocks noChangeArrowheads="1"/>
          </p:cNvSpPr>
          <p:nvPr/>
        </p:nvSpPr>
        <p:spPr bwMode="auto">
          <a:xfrm>
            <a:off x="4656138" y="1916113"/>
            <a:ext cx="3168650" cy="2665412"/>
          </a:xfrm>
          <a:prstGeom prst="rect">
            <a:avLst/>
          </a:prstGeom>
          <a:gradFill rotWithShape="1">
            <a:gsLst>
              <a:gs pos="0">
                <a:srgbClr val="DDEEFF"/>
              </a:gs>
              <a:gs pos="100000">
                <a:srgbClr val="99CC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66571" name="Oval 18"/>
          <p:cNvSpPr>
            <a:spLocks noChangeArrowheads="1"/>
          </p:cNvSpPr>
          <p:nvPr/>
        </p:nvSpPr>
        <p:spPr bwMode="auto">
          <a:xfrm>
            <a:off x="5507038" y="3979863"/>
            <a:ext cx="144462" cy="144462"/>
          </a:xfrm>
          <a:prstGeom prst="ellipse">
            <a:avLst/>
          </a:prstGeom>
          <a:gradFill rotWithShape="1">
            <a:gsLst>
              <a:gs pos="0">
                <a:srgbClr val="FFBAA9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66572" name="Oval 19"/>
          <p:cNvSpPr>
            <a:spLocks noChangeArrowheads="1"/>
          </p:cNvSpPr>
          <p:nvPr/>
        </p:nvSpPr>
        <p:spPr bwMode="auto">
          <a:xfrm>
            <a:off x="7058025" y="3983038"/>
            <a:ext cx="144463" cy="144462"/>
          </a:xfrm>
          <a:prstGeom prst="ellipse">
            <a:avLst/>
          </a:prstGeom>
          <a:gradFill rotWithShape="0">
            <a:gsLst>
              <a:gs pos="0">
                <a:srgbClr val="FFBAA9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grpSp>
        <p:nvGrpSpPr>
          <p:cNvPr id="66573" name="Group 34"/>
          <p:cNvGrpSpPr/>
          <p:nvPr/>
        </p:nvGrpSpPr>
        <p:grpSpPr bwMode="auto">
          <a:xfrm>
            <a:off x="4643438" y="4121150"/>
            <a:ext cx="3181350" cy="1181100"/>
            <a:chOff x="2925" y="2596"/>
            <a:chExt cx="2004" cy="744"/>
          </a:xfrm>
        </p:grpSpPr>
        <p:sp>
          <p:nvSpPr>
            <p:cNvPr id="66576" name="Rectangle 35" descr="Diagonali larghe verso l'alto"/>
            <p:cNvSpPr>
              <a:spLocks noChangeArrowheads="1"/>
            </p:cNvSpPr>
            <p:nvPr/>
          </p:nvSpPr>
          <p:spPr bwMode="auto">
            <a:xfrm>
              <a:off x="2933" y="2886"/>
              <a:ext cx="1996" cy="454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66577" name="Line 36"/>
            <p:cNvSpPr>
              <a:spLocks noChangeShapeType="1"/>
            </p:cNvSpPr>
            <p:nvPr/>
          </p:nvSpPr>
          <p:spPr bwMode="auto">
            <a:xfrm>
              <a:off x="2925" y="2886"/>
              <a:ext cx="19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578" name="Freeform 37"/>
            <p:cNvSpPr/>
            <p:nvPr/>
          </p:nvSpPr>
          <p:spPr bwMode="auto">
            <a:xfrm>
              <a:off x="2978" y="2596"/>
              <a:ext cx="254" cy="287"/>
            </a:xfrm>
            <a:custGeom>
              <a:avLst/>
              <a:gdLst>
                <a:gd name="T0" fmla="*/ 9 w 2528"/>
                <a:gd name="T1" fmla="*/ 14 h 2856"/>
                <a:gd name="T2" fmla="*/ 9 w 2528"/>
                <a:gd name="T3" fmla="*/ 26 h 2856"/>
                <a:gd name="T4" fmla="*/ 13 w 2528"/>
                <a:gd name="T5" fmla="*/ 29 h 2856"/>
                <a:gd name="T6" fmla="*/ 16 w 2528"/>
                <a:gd name="T7" fmla="*/ 26 h 2856"/>
                <a:gd name="T8" fmla="*/ 16 w 2528"/>
                <a:gd name="T9" fmla="*/ 14 h 2856"/>
                <a:gd name="T10" fmla="*/ 24 w 2528"/>
                <a:gd name="T11" fmla="*/ 6 h 2856"/>
                <a:gd name="T12" fmla="*/ 24 w 2528"/>
                <a:gd name="T13" fmla="*/ 1 h 2856"/>
                <a:gd name="T14" fmla="*/ 20 w 2528"/>
                <a:gd name="T15" fmla="*/ 1 h 2856"/>
                <a:gd name="T16" fmla="*/ 13 w 2528"/>
                <a:gd name="T17" fmla="*/ 8 h 2856"/>
                <a:gd name="T18" fmla="*/ 6 w 2528"/>
                <a:gd name="T19" fmla="*/ 1 h 2856"/>
                <a:gd name="T20" fmla="*/ 2 w 2528"/>
                <a:gd name="T21" fmla="*/ 1 h 2856"/>
                <a:gd name="T22" fmla="*/ 1 w 2528"/>
                <a:gd name="T23" fmla="*/ 6 h 2856"/>
                <a:gd name="T24" fmla="*/ 9 w 2528"/>
                <a:gd name="T25" fmla="*/ 14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579" name="Freeform 38"/>
            <p:cNvSpPr/>
            <p:nvPr/>
          </p:nvSpPr>
          <p:spPr bwMode="auto">
            <a:xfrm>
              <a:off x="3304" y="2596"/>
              <a:ext cx="254" cy="287"/>
            </a:xfrm>
            <a:custGeom>
              <a:avLst/>
              <a:gdLst>
                <a:gd name="T0" fmla="*/ 9 w 2528"/>
                <a:gd name="T1" fmla="*/ 14 h 2856"/>
                <a:gd name="T2" fmla="*/ 9 w 2528"/>
                <a:gd name="T3" fmla="*/ 26 h 2856"/>
                <a:gd name="T4" fmla="*/ 13 w 2528"/>
                <a:gd name="T5" fmla="*/ 29 h 2856"/>
                <a:gd name="T6" fmla="*/ 16 w 2528"/>
                <a:gd name="T7" fmla="*/ 26 h 2856"/>
                <a:gd name="T8" fmla="*/ 16 w 2528"/>
                <a:gd name="T9" fmla="*/ 14 h 2856"/>
                <a:gd name="T10" fmla="*/ 24 w 2528"/>
                <a:gd name="T11" fmla="*/ 6 h 2856"/>
                <a:gd name="T12" fmla="*/ 24 w 2528"/>
                <a:gd name="T13" fmla="*/ 1 h 2856"/>
                <a:gd name="T14" fmla="*/ 20 w 2528"/>
                <a:gd name="T15" fmla="*/ 1 h 2856"/>
                <a:gd name="T16" fmla="*/ 13 w 2528"/>
                <a:gd name="T17" fmla="*/ 8 h 2856"/>
                <a:gd name="T18" fmla="*/ 6 w 2528"/>
                <a:gd name="T19" fmla="*/ 1 h 2856"/>
                <a:gd name="T20" fmla="*/ 2 w 2528"/>
                <a:gd name="T21" fmla="*/ 1 h 2856"/>
                <a:gd name="T22" fmla="*/ 1 w 2528"/>
                <a:gd name="T23" fmla="*/ 6 h 2856"/>
                <a:gd name="T24" fmla="*/ 9 w 2528"/>
                <a:gd name="T25" fmla="*/ 14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580" name="Freeform 39"/>
            <p:cNvSpPr/>
            <p:nvPr/>
          </p:nvSpPr>
          <p:spPr bwMode="auto">
            <a:xfrm>
              <a:off x="3630" y="2596"/>
              <a:ext cx="254" cy="287"/>
            </a:xfrm>
            <a:custGeom>
              <a:avLst/>
              <a:gdLst>
                <a:gd name="T0" fmla="*/ 9 w 2528"/>
                <a:gd name="T1" fmla="*/ 14 h 2856"/>
                <a:gd name="T2" fmla="*/ 9 w 2528"/>
                <a:gd name="T3" fmla="*/ 26 h 2856"/>
                <a:gd name="T4" fmla="*/ 13 w 2528"/>
                <a:gd name="T5" fmla="*/ 29 h 2856"/>
                <a:gd name="T6" fmla="*/ 16 w 2528"/>
                <a:gd name="T7" fmla="*/ 26 h 2856"/>
                <a:gd name="T8" fmla="*/ 16 w 2528"/>
                <a:gd name="T9" fmla="*/ 14 h 2856"/>
                <a:gd name="T10" fmla="*/ 24 w 2528"/>
                <a:gd name="T11" fmla="*/ 6 h 2856"/>
                <a:gd name="T12" fmla="*/ 24 w 2528"/>
                <a:gd name="T13" fmla="*/ 1 h 2856"/>
                <a:gd name="T14" fmla="*/ 20 w 2528"/>
                <a:gd name="T15" fmla="*/ 1 h 2856"/>
                <a:gd name="T16" fmla="*/ 13 w 2528"/>
                <a:gd name="T17" fmla="*/ 8 h 2856"/>
                <a:gd name="T18" fmla="*/ 6 w 2528"/>
                <a:gd name="T19" fmla="*/ 1 h 2856"/>
                <a:gd name="T20" fmla="*/ 2 w 2528"/>
                <a:gd name="T21" fmla="*/ 1 h 2856"/>
                <a:gd name="T22" fmla="*/ 1 w 2528"/>
                <a:gd name="T23" fmla="*/ 6 h 2856"/>
                <a:gd name="T24" fmla="*/ 9 w 2528"/>
                <a:gd name="T25" fmla="*/ 14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581" name="Freeform 40"/>
            <p:cNvSpPr/>
            <p:nvPr/>
          </p:nvSpPr>
          <p:spPr bwMode="auto">
            <a:xfrm>
              <a:off x="3956" y="2596"/>
              <a:ext cx="254" cy="287"/>
            </a:xfrm>
            <a:custGeom>
              <a:avLst/>
              <a:gdLst>
                <a:gd name="T0" fmla="*/ 9 w 2528"/>
                <a:gd name="T1" fmla="*/ 14 h 2856"/>
                <a:gd name="T2" fmla="*/ 9 w 2528"/>
                <a:gd name="T3" fmla="*/ 26 h 2856"/>
                <a:gd name="T4" fmla="*/ 13 w 2528"/>
                <a:gd name="T5" fmla="*/ 29 h 2856"/>
                <a:gd name="T6" fmla="*/ 16 w 2528"/>
                <a:gd name="T7" fmla="*/ 26 h 2856"/>
                <a:gd name="T8" fmla="*/ 16 w 2528"/>
                <a:gd name="T9" fmla="*/ 14 h 2856"/>
                <a:gd name="T10" fmla="*/ 24 w 2528"/>
                <a:gd name="T11" fmla="*/ 6 h 2856"/>
                <a:gd name="T12" fmla="*/ 24 w 2528"/>
                <a:gd name="T13" fmla="*/ 1 h 2856"/>
                <a:gd name="T14" fmla="*/ 20 w 2528"/>
                <a:gd name="T15" fmla="*/ 1 h 2856"/>
                <a:gd name="T16" fmla="*/ 13 w 2528"/>
                <a:gd name="T17" fmla="*/ 8 h 2856"/>
                <a:gd name="T18" fmla="*/ 6 w 2528"/>
                <a:gd name="T19" fmla="*/ 1 h 2856"/>
                <a:gd name="T20" fmla="*/ 2 w 2528"/>
                <a:gd name="T21" fmla="*/ 1 h 2856"/>
                <a:gd name="T22" fmla="*/ 1 w 2528"/>
                <a:gd name="T23" fmla="*/ 6 h 2856"/>
                <a:gd name="T24" fmla="*/ 9 w 2528"/>
                <a:gd name="T25" fmla="*/ 14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582" name="Freeform 41"/>
            <p:cNvSpPr/>
            <p:nvPr/>
          </p:nvSpPr>
          <p:spPr bwMode="auto">
            <a:xfrm>
              <a:off x="4282" y="2596"/>
              <a:ext cx="254" cy="287"/>
            </a:xfrm>
            <a:custGeom>
              <a:avLst/>
              <a:gdLst>
                <a:gd name="T0" fmla="*/ 9 w 2528"/>
                <a:gd name="T1" fmla="*/ 14 h 2856"/>
                <a:gd name="T2" fmla="*/ 9 w 2528"/>
                <a:gd name="T3" fmla="*/ 26 h 2856"/>
                <a:gd name="T4" fmla="*/ 13 w 2528"/>
                <a:gd name="T5" fmla="*/ 29 h 2856"/>
                <a:gd name="T6" fmla="*/ 16 w 2528"/>
                <a:gd name="T7" fmla="*/ 26 h 2856"/>
                <a:gd name="T8" fmla="*/ 16 w 2528"/>
                <a:gd name="T9" fmla="*/ 14 h 2856"/>
                <a:gd name="T10" fmla="*/ 24 w 2528"/>
                <a:gd name="T11" fmla="*/ 6 h 2856"/>
                <a:gd name="T12" fmla="*/ 24 w 2528"/>
                <a:gd name="T13" fmla="*/ 1 h 2856"/>
                <a:gd name="T14" fmla="*/ 20 w 2528"/>
                <a:gd name="T15" fmla="*/ 1 h 2856"/>
                <a:gd name="T16" fmla="*/ 13 w 2528"/>
                <a:gd name="T17" fmla="*/ 8 h 2856"/>
                <a:gd name="T18" fmla="*/ 6 w 2528"/>
                <a:gd name="T19" fmla="*/ 1 h 2856"/>
                <a:gd name="T20" fmla="*/ 2 w 2528"/>
                <a:gd name="T21" fmla="*/ 1 h 2856"/>
                <a:gd name="T22" fmla="*/ 1 w 2528"/>
                <a:gd name="T23" fmla="*/ 6 h 2856"/>
                <a:gd name="T24" fmla="*/ 9 w 2528"/>
                <a:gd name="T25" fmla="*/ 14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583" name="Freeform 42"/>
            <p:cNvSpPr/>
            <p:nvPr/>
          </p:nvSpPr>
          <p:spPr bwMode="auto">
            <a:xfrm>
              <a:off x="4609" y="2596"/>
              <a:ext cx="254" cy="287"/>
            </a:xfrm>
            <a:custGeom>
              <a:avLst/>
              <a:gdLst>
                <a:gd name="T0" fmla="*/ 9 w 2528"/>
                <a:gd name="T1" fmla="*/ 14 h 2856"/>
                <a:gd name="T2" fmla="*/ 9 w 2528"/>
                <a:gd name="T3" fmla="*/ 26 h 2856"/>
                <a:gd name="T4" fmla="*/ 13 w 2528"/>
                <a:gd name="T5" fmla="*/ 29 h 2856"/>
                <a:gd name="T6" fmla="*/ 16 w 2528"/>
                <a:gd name="T7" fmla="*/ 26 h 2856"/>
                <a:gd name="T8" fmla="*/ 16 w 2528"/>
                <a:gd name="T9" fmla="*/ 14 h 2856"/>
                <a:gd name="T10" fmla="*/ 24 w 2528"/>
                <a:gd name="T11" fmla="*/ 6 h 2856"/>
                <a:gd name="T12" fmla="*/ 24 w 2528"/>
                <a:gd name="T13" fmla="*/ 1 h 2856"/>
                <a:gd name="T14" fmla="*/ 20 w 2528"/>
                <a:gd name="T15" fmla="*/ 1 h 2856"/>
                <a:gd name="T16" fmla="*/ 13 w 2528"/>
                <a:gd name="T17" fmla="*/ 8 h 2856"/>
                <a:gd name="T18" fmla="*/ 6 w 2528"/>
                <a:gd name="T19" fmla="*/ 1 h 2856"/>
                <a:gd name="T20" fmla="*/ 2 w 2528"/>
                <a:gd name="T21" fmla="*/ 1 h 2856"/>
                <a:gd name="T22" fmla="*/ 1 w 2528"/>
                <a:gd name="T23" fmla="*/ 6 h 2856"/>
                <a:gd name="T24" fmla="*/ 9 w 2528"/>
                <a:gd name="T25" fmla="*/ 14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6574" name="Text Box 43"/>
          <p:cNvSpPr txBox="1">
            <a:spLocks noChangeArrowheads="1"/>
          </p:cNvSpPr>
          <p:nvPr/>
        </p:nvSpPr>
        <p:spPr bwMode="auto">
          <a:xfrm>
            <a:off x="457200" y="609600"/>
            <a:ext cx="8262938" cy="406400"/>
          </a:xfrm>
          <a:prstGeom prst="rect">
            <a:avLst/>
          </a:prstGeom>
          <a:solidFill>
            <a:srgbClr val="CCECFF"/>
          </a:solidFill>
          <a:ln w="9525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it-IT" sz="2000" b="1"/>
              <a:t>METODI NON COMPETITIVI ETEROGENEI</a:t>
            </a:r>
          </a:p>
        </p:txBody>
      </p:sp>
      <p:sp>
        <p:nvSpPr>
          <p:cNvPr id="66575" name="Text Box 44"/>
          <p:cNvSpPr txBox="1">
            <a:spLocks noChangeArrowheads="1"/>
          </p:cNvSpPr>
          <p:nvPr/>
        </p:nvSpPr>
        <p:spPr bwMode="auto">
          <a:xfrm>
            <a:off x="2603500" y="1219200"/>
            <a:ext cx="4718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/>
              <a:t>METODO SU FASE SOLIDA “SANDWICH”</a:t>
            </a:r>
          </a:p>
        </p:txBody>
      </p:sp>
      <p:grpSp>
        <p:nvGrpSpPr>
          <p:cNvPr id="30" name="Gruppo 29"/>
          <p:cNvGrpSpPr/>
          <p:nvPr/>
        </p:nvGrpSpPr>
        <p:grpSpPr>
          <a:xfrm>
            <a:off x="4641094" y="4121150"/>
            <a:ext cx="3210932" cy="1182466"/>
            <a:chOff x="4641094" y="4121150"/>
            <a:chExt cx="3210932" cy="1182466"/>
          </a:xfrm>
        </p:grpSpPr>
        <p:sp>
          <p:nvSpPr>
            <p:cNvPr id="31" name="Freeform 17"/>
            <p:cNvSpPr/>
            <p:nvPr/>
          </p:nvSpPr>
          <p:spPr bwMode="auto">
            <a:xfrm>
              <a:off x="4727575" y="4121150"/>
              <a:ext cx="403225" cy="455613"/>
            </a:xfrm>
            <a:custGeom>
              <a:avLst/>
              <a:gdLst>
                <a:gd name="T0" fmla="*/ 23863966 w 2528"/>
                <a:gd name="T1" fmla="*/ 35018230 h 2856"/>
                <a:gd name="T2" fmla="*/ 23863966 w 2528"/>
                <a:gd name="T3" fmla="*/ 65557382 h 2856"/>
                <a:gd name="T4" fmla="*/ 31903424 w 2528"/>
                <a:gd name="T5" fmla="*/ 72632306 h 2856"/>
                <a:gd name="T6" fmla="*/ 41189561 w 2528"/>
                <a:gd name="T7" fmla="*/ 65302935 h 2856"/>
                <a:gd name="T8" fmla="*/ 41189561 w 2528"/>
                <a:gd name="T9" fmla="*/ 34763782 h 2856"/>
                <a:gd name="T10" fmla="*/ 61212043 w 2528"/>
                <a:gd name="T11" fmla="*/ 14022543 h 2856"/>
                <a:gd name="T12" fmla="*/ 59761837 w 2528"/>
                <a:gd name="T13" fmla="*/ 3486492 h 2856"/>
                <a:gd name="T14" fmla="*/ 49737836 w 2528"/>
                <a:gd name="T15" fmla="*/ 2774039 h 2856"/>
                <a:gd name="T16" fmla="*/ 32386879 w 2528"/>
                <a:gd name="T17" fmla="*/ 19875958 h 2856"/>
                <a:gd name="T18" fmla="*/ 15290330 w 2528"/>
                <a:gd name="T19" fmla="*/ 2774039 h 2856"/>
                <a:gd name="T20" fmla="*/ 4808394 w 2528"/>
                <a:gd name="T21" fmla="*/ 3257569 h 2856"/>
                <a:gd name="T22" fmla="*/ 3332827 w 2528"/>
                <a:gd name="T23" fmla="*/ 14251626 h 2856"/>
                <a:gd name="T24" fmla="*/ 23863966 w 2528"/>
                <a:gd name="T25" fmla="*/ 35018230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" name="Freeform 18"/>
            <p:cNvSpPr/>
            <p:nvPr/>
          </p:nvSpPr>
          <p:spPr bwMode="auto">
            <a:xfrm>
              <a:off x="5245100" y="4121150"/>
              <a:ext cx="403225" cy="455613"/>
            </a:xfrm>
            <a:custGeom>
              <a:avLst/>
              <a:gdLst>
                <a:gd name="T0" fmla="*/ 23863966 w 2528"/>
                <a:gd name="T1" fmla="*/ 35018230 h 2856"/>
                <a:gd name="T2" fmla="*/ 23863966 w 2528"/>
                <a:gd name="T3" fmla="*/ 65557382 h 2856"/>
                <a:gd name="T4" fmla="*/ 31903424 w 2528"/>
                <a:gd name="T5" fmla="*/ 72632306 h 2856"/>
                <a:gd name="T6" fmla="*/ 41189561 w 2528"/>
                <a:gd name="T7" fmla="*/ 65302935 h 2856"/>
                <a:gd name="T8" fmla="*/ 41189561 w 2528"/>
                <a:gd name="T9" fmla="*/ 34763782 h 2856"/>
                <a:gd name="T10" fmla="*/ 61212043 w 2528"/>
                <a:gd name="T11" fmla="*/ 14022543 h 2856"/>
                <a:gd name="T12" fmla="*/ 59761837 w 2528"/>
                <a:gd name="T13" fmla="*/ 3486492 h 2856"/>
                <a:gd name="T14" fmla="*/ 49737836 w 2528"/>
                <a:gd name="T15" fmla="*/ 2774039 h 2856"/>
                <a:gd name="T16" fmla="*/ 32386879 w 2528"/>
                <a:gd name="T17" fmla="*/ 19875958 h 2856"/>
                <a:gd name="T18" fmla="*/ 15290330 w 2528"/>
                <a:gd name="T19" fmla="*/ 2774039 h 2856"/>
                <a:gd name="T20" fmla="*/ 4808394 w 2528"/>
                <a:gd name="T21" fmla="*/ 3257569 h 2856"/>
                <a:gd name="T22" fmla="*/ 3332827 w 2528"/>
                <a:gd name="T23" fmla="*/ 14251626 h 2856"/>
                <a:gd name="T24" fmla="*/ 23863966 w 2528"/>
                <a:gd name="T25" fmla="*/ 35018230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3" name="Freeform 19"/>
            <p:cNvSpPr/>
            <p:nvPr/>
          </p:nvSpPr>
          <p:spPr bwMode="auto">
            <a:xfrm>
              <a:off x="5762625" y="4121150"/>
              <a:ext cx="403225" cy="455613"/>
            </a:xfrm>
            <a:custGeom>
              <a:avLst/>
              <a:gdLst>
                <a:gd name="T0" fmla="*/ 23863966 w 2528"/>
                <a:gd name="T1" fmla="*/ 35018230 h 2856"/>
                <a:gd name="T2" fmla="*/ 23863966 w 2528"/>
                <a:gd name="T3" fmla="*/ 65557382 h 2856"/>
                <a:gd name="T4" fmla="*/ 31903424 w 2528"/>
                <a:gd name="T5" fmla="*/ 72632306 h 2856"/>
                <a:gd name="T6" fmla="*/ 41189561 w 2528"/>
                <a:gd name="T7" fmla="*/ 65302935 h 2856"/>
                <a:gd name="T8" fmla="*/ 41189561 w 2528"/>
                <a:gd name="T9" fmla="*/ 34763782 h 2856"/>
                <a:gd name="T10" fmla="*/ 61212043 w 2528"/>
                <a:gd name="T11" fmla="*/ 14022543 h 2856"/>
                <a:gd name="T12" fmla="*/ 59761837 w 2528"/>
                <a:gd name="T13" fmla="*/ 3486492 h 2856"/>
                <a:gd name="T14" fmla="*/ 49737836 w 2528"/>
                <a:gd name="T15" fmla="*/ 2774039 h 2856"/>
                <a:gd name="T16" fmla="*/ 32386879 w 2528"/>
                <a:gd name="T17" fmla="*/ 19875958 h 2856"/>
                <a:gd name="T18" fmla="*/ 15290330 w 2528"/>
                <a:gd name="T19" fmla="*/ 2774039 h 2856"/>
                <a:gd name="T20" fmla="*/ 4808394 w 2528"/>
                <a:gd name="T21" fmla="*/ 3257569 h 2856"/>
                <a:gd name="T22" fmla="*/ 3332827 w 2528"/>
                <a:gd name="T23" fmla="*/ 14251626 h 2856"/>
                <a:gd name="T24" fmla="*/ 23863966 w 2528"/>
                <a:gd name="T25" fmla="*/ 35018230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4" name="Freeform 20"/>
            <p:cNvSpPr/>
            <p:nvPr/>
          </p:nvSpPr>
          <p:spPr bwMode="auto">
            <a:xfrm>
              <a:off x="6280150" y="4121150"/>
              <a:ext cx="403225" cy="455613"/>
            </a:xfrm>
            <a:custGeom>
              <a:avLst/>
              <a:gdLst>
                <a:gd name="T0" fmla="*/ 23863966 w 2528"/>
                <a:gd name="T1" fmla="*/ 35018230 h 2856"/>
                <a:gd name="T2" fmla="*/ 23863966 w 2528"/>
                <a:gd name="T3" fmla="*/ 65557382 h 2856"/>
                <a:gd name="T4" fmla="*/ 31903424 w 2528"/>
                <a:gd name="T5" fmla="*/ 72632306 h 2856"/>
                <a:gd name="T6" fmla="*/ 41189561 w 2528"/>
                <a:gd name="T7" fmla="*/ 65302935 h 2856"/>
                <a:gd name="T8" fmla="*/ 41189561 w 2528"/>
                <a:gd name="T9" fmla="*/ 34763782 h 2856"/>
                <a:gd name="T10" fmla="*/ 61212043 w 2528"/>
                <a:gd name="T11" fmla="*/ 14022543 h 2856"/>
                <a:gd name="T12" fmla="*/ 59761837 w 2528"/>
                <a:gd name="T13" fmla="*/ 3486492 h 2856"/>
                <a:gd name="T14" fmla="*/ 49737836 w 2528"/>
                <a:gd name="T15" fmla="*/ 2774039 h 2856"/>
                <a:gd name="T16" fmla="*/ 32386879 w 2528"/>
                <a:gd name="T17" fmla="*/ 19875958 h 2856"/>
                <a:gd name="T18" fmla="*/ 15290330 w 2528"/>
                <a:gd name="T19" fmla="*/ 2774039 h 2856"/>
                <a:gd name="T20" fmla="*/ 4808394 w 2528"/>
                <a:gd name="T21" fmla="*/ 3257569 h 2856"/>
                <a:gd name="T22" fmla="*/ 3332827 w 2528"/>
                <a:gd name="T23" fmla="*/ 14251626 h 2856"/>
                <a:gd name="T24" fmla="*/ 23863966 w 2528"/>
                <a:gd name="T25" fmla="*/ 35018230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5" name="Freeform 21"/>
            <p:cNvSpPr/>
            <p:nvPr/>
          </p:nvSpPr>
          <p:spPr bwMode="auto">
            <a:xfrm>
              <a:off x="6797675" y="4121150"/>
              <a:ext cx="403225" cy="455613"/>
            </a:xfrm>
            <a:custGeom>
              <a:avLst/>
              <a:gdLst>
                <a:gd name="T0" fmla="*/ 23863966 w 2528"/>
                <a:gd name="T1" fmla="*/ 35018230 h 2856"/>
                <a:gd name="T2" fmla="*/ 23863966 w 2528"/>
                <a:gd name="T3" fmla="*/ 65557382 h 2856"/>
                <a:gd name="T4" fmla="*/ 31903424 w 2528"/>
                <a:gd name="T5" fmla="*/ 72632306 h 2856"/>
                <a:gd name="T6" fmla="*/ 41189561 w 2528"/>
                <a:gd name="T7" fmla="*/ 65302935 h 2856"/>
                <a:gd name="T8" fmla="*/ 41189561 w 2528"/>
                <a:gd name="T9" fmla="*/ 34763782 h 2856"/>
                <a:gd name="T10" fmla="*/ 61212043 w 2528"/>
                <a:gd name="T11" fmla="*/ 14022543 h 2856"/>
                <a:gd name="T12" fmla="*/ 59761837 w 2528"/>
                <a:gd name="T13" fmla="*/ 3486492 h 2856"/>
                <a:gd name="T14" fmla="*/ 49737836 w 2528"/>
                <a:gd name="T15" fmla="*/ 2774039 h 2856"/>
                <a:gd name="T16" fmla="*/ 32386879 w 2528"/>
                <a:gd name="T17" fmla="*/ 19875958 h 2856"/>
                <a:gd name="T18" fmla="*/ 15290330 w 2528"/>
                <a:gd name="T19" fmla="*/ 2774039 h 2856"/>
                <a:gd name="T20" fmla="*/ 4808394 w 2528"/>
                <a:gd name="T21" fmla="*/ 3257569 h 2856"/>
                <a:gd name="T22" fmla="*/ 3332827 w 2528"/>
                <a:gd name="T23" fmla="*/ 14251626 h 2856"/>
                <a:gd name="T24" fmla="*/ 23863966 w 2528"/>
                <a:gd name="T25" fmla="*/ 35018230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6" name="Freeform 22"/>
            <p:cNvSpPr/>
            <p:nvPr/>
          </p:nvSpPr>
          <p:spPr bwMode="auto">
            <a:xfrm>
              <a:off x="7316788" y="4121150"/>
              <a:ext cx="403225" cy="455613"/>
            </a:xfrm>
            <a:custGeom>
              <a:avLst/>
              <a:gdLst>
                <a:gd name="T0" fmla="*/ 23863966 w 2528"/>
                <a:gd name="T1" fmla="*/ 35018230 h 2856"/>
                <a:gd name="T2" fmla="*/ 23863966 w 2528"/>
                <a:gd name="T3" fmla="*/ 65557382 h 2856"/>
                <a:gd name="T4" fmla="*/ 31903424 w 2528"/>
                <a:gd name="T5" fmla="*/ 72632306 h 2856"/>
                <a:gd name="T6" fmla="*/ 41189561 w 2528"/>
                <a:gd name="T7" fmla="*/ 65302935 h 2856"/>
                <a:gd name="T8" fmla="*/ 41189561 w 2528"/>
                <a:gd name="T9" fmla="*/ 34763782 h 2856"/>
                <a:gd name="T10" fmla="*/ 61212043 w 2528"/>
                <a:gd name="T11" fmla="*/ 14022543 h 2856"/>
                <a:gd name="T12" fmla="*/ 59761837 w 2528"/>
                <a:gd name="T13" fmla="*/ 3486492 h 2856"/>
                <a:gd name="T14" fmla="*/ 49737836 w 2528"/>
                <a:gd name="T15" fmla="*/ 2774039 h 2856"/>
                <a:gd name="T16" fmla="*/ 32386879 w 2528"/>
                <a:gd name="T17" fmla="*/ 19875958 h 2856"/>
                <a:gd name="T18" fmla="*/ 15290330 w 2528"/>
                <a:gd name="T19" fmla="*/ 2774039 h 2856"/>
                <a:gd name="T20" fmla="*/ 4808394 w 2528"/>
                <a:gd name="T21" fmla="*/ 3257569 h 2856"/>
                <a:gd name="T22" fmla="*/ 3332827 w 2528"/>
                <a:gd name="T23" fmla="*/ 14251626 h 2856"/>
                <a:gd name="T24" fmla="*/ 23863966 w 2528"/>
                <a:gd name="T25" fmla="*/ 35018230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" name="Rectangle 23" descr="Diagonali larghe verso l'alto"/>
            <p:cNvSpPr>
              <a:spLocks noChangeArrowheads="1"/>
            </p:cNvSpPr>
            <p:nvPr/>
          </p:nvSpPr>
          <p:spPr bwMode="auto">
            <a:xfrm>
              <a:off x="4674085" y="4582891"/>
              <a:ext cx="3168650" cy="720725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8" name="Line 24"/>
            <p:cNvSpPr>
              <a:spLocks noChangeShapeType="1"/>
            </p:cNvSpPr>
            <p:nvPr/>
          </p:nvSpPr>
          <p:spPr bwMode="auto">
            <a:xfrm>
              <a:off x="4643438" y="4581525"/>
              <a:ext cx="31686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9" name="Pentagono regolare 38"/>
            <p:cNvSpPr/>
            <p:nvPr/>
          </p:nvSpPr>
          <p:spPr bwMode="auto">
            <a:xfrm>
              <a:off x="4641094" y="4365103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Pentagono regolare 39"/>
            <p:cNvSpPr/>
            <p:nvPr/>
          </p:nvSpPr>
          <p:spPr bwMode="auto">
            <a:xfrm>
              <a:off x="4755394" y="4372247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Pentagono regolare 40"/>
            <p:cNvSpPr/>
            <p:nvPr/>
          </p:nvSpPr>
          <p:spPr bwMode="auto">
            <a:xfrm>
              <a:off x="4969159" y="4365103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Pentagono regolare 41"/>
            <p:cNvSpPr/>
            <p:nvPr/>
          </p:nvSpPr>
          <p:spPr bwMode="auto">
            <a:xfrm>
              <a:off x="5112079" y="4365103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Pentagono regolare 42"/>
            <p:cNvSpPr/>
            <p:nvPr/>
          </p:nvSpPr>
          <p:spPr bwMode="auto">
            <a:xfrm>
              <a:off x="5238491" y="4365103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Pentagono regolare 43"/>
            <p:cNvSpPr/>
            <p:nvPr/>
          </p:nvSpPr>
          <p:spPr bwMode="auto">
            <a:xfrm>
              <a:off x="5505431" y="4372246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Pentagono regolare 44"/>
            <p:cNvSpPr/>
            <p:nvPr/>
          </p:nvSpPr>
          <p:spPr bwMode="auto">
            <a:xfrm>
              <a:off x="5634490" y="4374674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Pentagono regolare 45"/>
            <p:cNvSpPr/>
            <p:nvPr/>
          </p:nvSpPr>
          <p:spPr bwMode="auto">
            <a:xfrm>
              <a:off x="5782141" y="4372246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Pentagono regolare 46"/>
            <p:cNvSpPr/>
            <p:nvPr/>
          </p:nvSpPr>
          <p:spPr bwMode="auto">
            <a:xfrm>
              <a:off x="6013198" y="4360082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Pentagono regolare 47"/>
            <p:cNvSpPr/>
            <p:nvPr/>
          </p:nvSpPr>
          <p:spPr bwMode="auto">
            <a:xfrm>
              <a:off x="6133402" y="4360081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Pentagono regolare 48"/>
            <p:cNvSpPr/>
            <p:nvPr/>
          </p:nvSpPr>
          <p:spPr bwMode="auto">
            <a:xfrm>
              <a:off x="6274428" y="4374673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Pentagono regolare 49"/>
            <p:cNvSpPr/>
            <p:nvPr/>
          </p:nvSpPr>
          <p:spPr bwMode="auto">
            <a:xfrm>
              <a:off x="6542167" y="4372246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Pentagono regolare 50"/>
            <p:cNvSpPr/>
            <p:nvPr/>
          </p:nvSpPr>
          <p:spPr bwMode="auto">
            <a:xfrm>
              <a:off x="6681787" y="4381728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Pentagono regolare 51"/>
            <p:cNvSpPr/>
            <p:nvPr/>
          </p:nvSpPr>
          <p:spPr bwMode="auto">
            <a:xfrm>
              <a:off x="6812918" y="4372246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Pentagono regolare 52"/>
            <p:cNvSpPr/>
            <p:nvPr/>
          </p:nvSpPr>
          <p:spPr bwMode="auto">
            <a:xfrm>
              <a:off x="7041752" y="4364410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Pentagono regolare 53"/>
            <p:cNvSpPr/>
            <p:nvPr/>
          </p:nvSpPr>
          <p:spPr bwMode="auto">
            <a:xfrm>
              <a:off x="7161255" y="4364410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Pentagono regolare 54"/>
            <p:cNvSpPr/>
            <p:nvPr/>
          </p:nvSpPr>
          <p:spPr bwMode="auto">
            <a:xfrm>
              <a:off x="7284894" y="4378872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Pentagono regolare 55"/>
            <p:cNvSpPr/>
            <p:nvPr/>
          </p:nvSpPr>
          <p:spPr bwMode="auto">
            <a:xfrm>
              <a:off x="7579433" y="4374672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Pentagono regolare 56"/>
            <p:cNvSpPr/>
            <p:nvPr/>
          </p:nvSpPr>
          <p:spPr bwMode="auto">
            <a:xfrm>
              <a:off x="7705096" y="4365017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2"/>
          <p:cNvGrpSpPr/>
          <p:nvPr/>
        </p:nvGrpSpPr>
        <p:grpSpPr bwMode="auto">
          <a:xfrm>
            <a:off x="4656138" y="1916113"/>
            <a:ext cx="3168650" cy="2665412"/>
            <a:chOff x="2933" y="1207"/>
            <a:chExt cx="1996" cy="1679"/>
          </a:xfrm>
        </p:grpSpPr>
        <p:grpSp>
          <p:nvGrpSpPr>
            <p:cNvPr id="67622" name="Group 3"/>
            <p:cNvGrpSpPr/>
            <p:nvPr/>
          </p:nvGrpSpPr>
          <p:grpSpPr bwMode="auto">
            <a:xfrm>
              <a:off x="2933" y="1888"/>
              <a:ext cx="1996" cy="998"/>
              <a:chOff x="2933" y="1888"/>
              <a:chExt cx="1996" cy="998"/>
            </a:xfrm>
          </p:grpSpPr>
          <p:sp>
            <p:nvSpPr>
              <p:cNvPr id="67640" name="Rectangle 4"/>
              <p:cNvSpPr>
                <a:spLocks noChangeArrowheads="1"/>
              </p:cNvSpPr>
              <p:nvPr/>
            </p:nvSpPr>
            <p:spPr bwMode="auto">
              <a:xfrm>
                <a:off x="2933" y="1888"/>
                <a:ext cx="1996" cy="998"/>
              </a:xfrm>
              <a:prstGeom prst="rect">
                <a:avLst/>
              </a:prstGeom>
              <a:gradFill rotWithShape="1">
                <a:gsLst>
                  <a:gs pos="0">
                    <a:srgbClr val="DDEEFF"/>
                  </a:gs>
                  <a:gs pos="100000">
                    <a:srgbClr val="99CC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67641" name="Oval 5"/>
              <p:cNvSpPr>
                <a:spLocks noChangeArrowheads="1"/>
              </p:cNvSpPr>
              <p:nvPr/>
            </p:nvSpPr>
            <p:spPr bwMode="auto">
              <a:xfrm>
                <a:off x="3152" y="2205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FFBAA9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67642" name="Oval 6"/>
              <p:cNvSpPr>
                <a:spLocks noChangeArrowheads="1"/>
              </p:cNvSpPr>
              <p:nvPr/>
            </p:nvSpPr>
            <p:spPr bwMode="auto">
              <a:xfrm>
                <a:off x="4604" y="197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FFBAA9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</p:grpSp>
        <p:sp>
          <p:nvSpPr>
            <p:cNvPr id="67623" name="Rectangle 7"/>
            <p:cNvSpPr>
              <a:spLocks noChangeArrowheads="1"/>
            </p:cNvSpPr>
            <p:nvPr/>
          </p:nvSpPr>
          <p:spPr bwMode="auto">
            <a:xfrm>
              <a:off x="2933" y="1207"/>
              <a:ext cx="1996" cy="1679"/>
            </a:xfrm>
            <a:prstGeom prst="rect">
              <a:avLst/>
            </a:prstGeom>
            <a:gradFill rotWithShape="1">
              <a:gsLst>
                <a:gs pos="0">
                  <a:srgbClr val="DDEEFF"/>
                </a:gs>
                <a:gs pos="100000">
                  <a:srgbClr val="99CC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67624" name="Oval 8"/>
            <p:cNvSpPr>
              <a:spLocks noChangeArrowheads="1"/>
            </p:cNvSpPr>
            <p:nvPr/>
          </p:nvSpPr>
          <p:spPr bwMode="auto">
            <a:xfrm>
              <a:off x="3152" y="2205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67625" name="Oval 9"/>
            <p:cNvSpPr>
              <a:spLocks noChangeArrowheads="1"/>
            </p:cNvSpPr>
            <p:nvPr/>
          </p:nvSpPr>
          <p:spPr bwMode="auto">
            <a:xfrm>
              <a:off x="4604" y="1979"/>
              <a:ext cx="91" cy="91"/>
            </a:xfrm>
            <a:prstGeom prst="ellipse">
              <a:avLst/>
            </a:prstGeom>
            <a:gradFill rotWithShape="0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grpSp>
          <p:nvGrpSpPr>
            <p:cNvPr id="67626" name="Group 10"/>
            <p:cNvGrpSpPr/>
            <p:nvPr/>
          </p:nvGrpSpPr>
          <p:grpSpPr bwMode="auto">
            <a:xfrm>
              <a:off x="3037" y="1310"/>
              <a:ext cx="347" cy="326"/>
              <a:chOff x="3697" y="1479"/>
              <a:chExt cx="347" cy="326"/>
            </a:xfrm>
          </p:grpSpPr>
          <p:sp>
            <p:nvSpPr>
              <p:cNvPr id="67638" name="Oval 11"/>
              <p:cNvSpPr>
                <a:spLocks noChangeArrowheads="1"/>
              </p:cNvSpPr>
              <p:nvPr/>
            </p:nvSpPr>
            <p:spPr bwMode="auto">
              <a:xfrm rot="10524505">
                <a:off x="3697" y="1479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rgbClr val="FFFFA9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354316" name="Freeform 12"/>
              <p:cNvSpPr/>
              <p:nvPr/>
            </p:nvSpPr>
            <p:spPr bwMode="auto">
              <a:xfrm flipV="1">
                <a:off x="3790" y="1518"/>
                <a:ext cx="254" cy="287"/>
              </a:xfrm>
              <a:custGeom>
                <a:avLst/>
                <a:gdLst>
                  <a:gd name="T0" fmla="*/ 938 w 2528"/>
                  <a:gd name="T1" fmla="*/ 1376 h 2856"/>
                  <a:gd name="T2" fmla="*/ 938 w 2528"/>
                  <a:gd name="T3" fmla="*/ 2576 h 2856"/>
                  <a:gd name="T4" fmla="*/ 1254 w 2528"/>
                  <a:gd name="T5" fmla="*/ 2854 h 2856"/>
                  <a:gd name="T6" fmla="*/ 1619 w 2528"/>
                  <a:gd name="T7" fmla="*/ 2566 h 2856"/>
                  <a:gd name="T8" fmla="*/ 1619 w 2528"/>
                  <a:gd name="T9" fmla="*/ 1366 h 2856"/>
                  <a:gd name="T10" fmla="*/ 2406 w 2528"/>
                  <a:gd name="T11" fmla="*/ 551 h 2856"/>
                  <a:gd name="T12" fmla="*/ 2349 w 2528"/>
                  <a:gd name="T13" fmla="*/ 137 h 2856"/>
                  <a:gd name="T14" fmla="*/ 1955 w 2528"/>
                  <a:gd name="T15" fmla="*/ 109 h 2856"/>
                  <a:gd name="T16" fmla="*/ 1273 w 2528"/>
                  <a:gd name="T17" fmla="*/ 781 h 2856"/>
                  <a:gd name="T18" fmla="*/ 601 w 2528"/>
                  <a:gd name="T19" fmla="*/ 109 h 2856"/>
                  <a:gd name="T20" fmla="*/ 189 w 2528"/>
                  <a:gd name="T21" fmla="*/ 128 h 2856"/>
                  <a:gd name="T22" fmla="*/ 131 w 2528"/>
                  <a:gd name="T23" fmla="*/ 560 h 2856"/>
                  <a:gd name="T24" fmla="*/ 938 w 2528"/>
                  <a:gd name="T25" fmla="*/ 1376 h 2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28" h="2856">
                    <a:moveTo>
                      <a:pt x="938" y="1376"/>
                    </a:moveTo>
                    <a:lnTo>
                      <a:pt x="938" y="2576"/>
                    </a:lnTo>
                    <a:cubicBezTo>
                      <a:pt x="991" y="2822"/>
                      <a:pt x="1141" y="2856"/>
                      <a:pt x="1254" y="2854"/>
                    </a:cubicBezTo>
                    <a:cubicBezTo>
                      <a:pt x="1372" y="2854"/>
                      <a:pt x="1560" y="2803"/>
                      <a:pt x="1619" y="2566"/>
                    </a:cubicBezTo>
                    <a:lnTo>
                      <a:pt x="1619" y="1366"/>
                    </a:lnTo>
                    <a:lnTo>
                      <a:pt x="2406" y="551"/>
                    </a:lnTo>
                    <a:cubicBezTo>
                      <a:pt x="2528" y="346"/>
                      <a:pt x="2424" y="211"/>
                      <a:pt x="2349" y="137"/>
                    </a:cubicBezTo>
                    <a:cubicBezTo>
                      <a:pt x="2274" y="63"/>
                      <a:pt x="2105" y="34"/>
                      <a:pt x="1955" y="109"/>
                    </a:cubicBezTo>
                    <a:lnTo>
                      <a:pt x="1273" y="781"/>
                    </a:lnTo>
                    <a:lnTo>
                      <a:pt x="601" y="109"/>
                    </a:lnTo>
                    <a:cubicBezTo>
                      <a:pt x="420" y="0"/>
                      <a:pt x="267" y="53"/>
                      <a:pt x="189" y="128"/>
                    </a:cubicBezTo>
                    <a:cubicBezTo>
                      <a:pt x="111" y="203"/>
                      <a:pt x="0" y="349"/>
                      <a:pt x="131" y="560"/>
                    </a:cubicBezTo>
                    <a:lnTo>
                      <a:pt x="938" y="13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hlink">
                      <a:gamma/>
                      <a:tint val="20000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it-IT"/>
              </a:p>
            </p:txBody>
          </p:sp>
        </p:grpSp>
        <p:sp>
          <p:nvSpPr>
            <p:cNvPr id="67627" name="Oval 13"/>
            <p:cNvSpPr>
              <a:spLocks noChangeArrowheads="1"/>
            </p:cNvSpPr>
            <p:nvPr/>
          </p:nvSpPr>
          <p:spPr bwMode="auto">
            <a:xfrm rot="7800951">
              <a:off x="3300" y="1841"/>
              <a:ext cx="182" cy="182"/>
            </a:xfrm>
            <a:prstGeom prst="ellipse">
              <a:avLst/>
            </a:prstGeom>
            <a:gradFill rotWithShape="0">
              <a:gsLst>
                <a:gs pos="0">
                  <a:srgbClr val="FFFFA9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54318" name="Freeform 14"/>
            <p:cNvSpPr/>
            <p:nvPr/>
          </p:nvSpPr>
          <p:spPr bwMode="auto">
            <a:xfrm rot="18876446" flipV="1">
              <a:off x="3418" y="1762"/>
              <a:ext cx="254" cy="287"/>
            </a:xfrm>
            <a:custGeom>
              <a:avLst/>
              <a:gdLst>
                <a:gd name="T0" fmla="*/ 938 w 2528"/>
                <a:gd name="T1" fmla="*/ 1376 h 2856"/>
                <a:gd name="T2" fmla="*/ 938 w 2528"/>
                <a:gd name="T3" fmla="*/ 2576 h 2856"/>
                <a:gd name="T4" fmla="*/ 1254 w 2528"/>
                <a:gd name="T5" fmla="*/ 2854 h 2856"/>
                <a:gd name="T6" fmla="*/ 1619 w 2528"/>
                <a:gd name="T7" fmla="*/ 2566 h 2856"/>
                <a:gd name="T8" fmla="*/ 1619 w 2528"/>
                <a:gd name="T9" fmla="*/ 1366 h 2856"/>
                <a:gd name="T10" fmla="*/ 2406 w 2528"/>
                <a:gd name="T11" fmla="*/ 551 h 2856"/>
                <a:gd name="T12" fmla="*/ 2349 w 2528"/>
                <a:gd name="T13" fmla="*/ 137 h 2856"/>
                <a:gd name="T14" fmla="*/ 1955 w 2528"/>
                <a:gd name="T15" fmla="*/ 109 h 2856"/>
                <a:gd name="T16" fmla="*/ 1273 w 2528"/>
                <a:gd name="T17" fmla="*/ 781 h 2856"/>
                <a:gd name="T18" fmla="*/ 601 w 2528"/>
                <a:gd name="T19" fmla="*/ 109 h 2856"/>
                <a:gd name="T20" fmla="*/ 189 w 2528"/>
                <a:gd name="T21" fmla="*/ 128 h 2856"/>
                <a:gd name="T22" fmla="*/ 131 w 2528"/>
                <a:gd name="T23" fmla="*/ 560 h 2856"/>
                <a:gd name="T24" fmla="*/ 938 w 2528"/>
                <a:gd name="T25" fmla="*/ 1376 h 2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0">
              <a:gsLst>
                <a:gs pos="0">
                  <a:schemeClr val="hlink">
                    <a:gamma/>
                    <a:tint val="20000"/>
                    <a:invGamma/>
                  </a:schemeClr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it-IT"/>
            </a:p>
          </p:txBody>
        </p:sp>
        <p:grpSp>
          <p:nvGrpSpPr>
            <p:cNvPr id="67629" name="Group 15"/>
            <p:cNvGrpSpPr/>
            <p:nvPr/>
          </p:nvGrpSpPr>
          <p:grpSpPr bwMode="auto">
            <a:xfrm rot="2347270">
              <a:off x="3539" y="1329"/>
              <a:ext cx="347" cy="326"/>
              <a:chOff x="3697" y="1479"/>
              <a:chExt cx="347" cy="326"/>
            </a:xfrm>
          </p:grpSpPr>
          <p:sp>
            <p:nvSpPr>
              <p:cNvPr id="67636" name="Oval 16"/>
              <p:cNvSpPr>
                <a:spLocks noChangeArrowheads="1"/>
              </p:cNvSpPr>
              <p:nvPr/>
            </p:nvSpPr>
            <p:spPr bwMode="auto">
              <a:xfrm rot="10524505">
                <a:off x="3697" y="1479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rgbClr val="FFFFA9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354321" name="Freeform 17"/>
              <p:cNvSpPr/>
              <p:nvPr/>
            </p:nvSpPr>
            <p:spPr bwMode="auto">
              <a:xfrm flipV="1">
                <a:off x="3788" y="1517"/>
                <a:ext cx="254" cy="287"/>
              </a:xfrm>
              <a:custGeom>
                <a:avLst/>
                <a:gdLst>
                  <a:gd name="T0" fmla="*/ 938 w 2528"/>
                  <a:gd name="T1" fmla="*/ 1376 h 2856"/>
                  <a:gd name="T2" fmla="*/ 938 w 2528"/>
                  <a:gd name="T3" fmla="*/ 2576 h 2856"/>
                  <a:gd name="T4" fmla="*/ 1254 w 2528"/>
                  <a:gd name="T5" fmla="*/ 2854 h 2856"/>
                  <a:gd name="T6" fmla="*/ 1619 w 2528"/>
                  <a:gd name="T7" fmla="*/ 2566 h 2856"/>
                  <a:gd name="T8" fmla="*/ 1619 w 2528"/>
                  <a:gd name="T9" fmla="*/ 1366 h 2856"/>
                  <a:gd name="T10" fmla="*/ 2406 w 2528"/>
                  <a:gd name="T11" fmla="*/ 551 h 2856"/>
                  <a:gd name="T12" fmla="*/ 2349 w 2528"/>
                  <a:gd name="T13" fmla="*/ 137 h 2856"/>
                  <a:gd name="T14" fmla="*/ 1955 w 2528"/>
                  <a:gd name="T15" fmla="*/ 109 h 2856"/>
                  <a:gd name="T16" fmla="*/ 1273 w 2528"/>
                  <a:gd name="T17" fmla="*/ 781 h 2856"/>
                  <a:gd name="T18" fmla="*/ 601 w 2528"/>
                  <a:gd name="T19" fmla="*/ 109 h 2856"/>
                  <a:gd name="T20" fmla="*/ 189 w 2528"/>
                  <a:gd name="T21" fmla="*/ 128 h 2856"/>
                  <a:gd name="T22" fmla="*/ 131 w 2528"/>
                  <a:gd name="T23" fmla="*/ 560 h 2856"/>
                  <a:gd name="T24" fmla="*/ 938 w 2528"/>
                  <a:gd name="T25" fmla="*/ 1376 h 2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28" h="2856">
                    <a:moveTo>
                      <a:pt x="938" y="1376"/>
                    </a:moveTo>
                    <a:lnTo>
                      <a:pt x="938" y="2576"/>
                    </a:lnTo>
                    <a:cubicBezTo>
                      <a:pt x="991" y="2822"/>
                      <a:pt x="1141" y="2856"/>
                      <a:pt x="1254" y="2854"/>
                    </a:cubicBezTo>
                    <a:cubicBezTo>
                      <a:pt x="1372" y="2854"/>
                      <a:pt x="1560" y="2803"/>
                      <a:pt x="1619" y="2566"/>
                    </a:cubicBezTo>
                    <a:lnTo>
                      <a:pt x="1619" y="1366"/>
                    </a:lnTo>
                    <a:lnTo>
                      <a:pt x="2406" y="551"/>
                    </a:lnTo>
                    <a:cubicBezTo>
                      <a:pt x="2528" y="346"/>
                      <a:pt x="2424" y="211"/>
                      <a:pt x="2349" y="137"/>
                    </a:cubicBezTo>
                    <a:cubicBezTo>
                      <a:pt x="2274" y="63"/>
                      <a:pt x="2105" y="34"/>
                      <a:pt x="1955" y="109"/>
                    </a:cubicBezTo>
                    <a:lnTo>
                      <a:pt x="1273" y="781"/>
                    </a:lnTo>
                    <a:lnTo>
                      <a:pt x="601" y="109"/>
                    </a:lnTo>
                    <a:cubicBezTo>
                      <a:pt x="420" y="0"/>
                      <a:pt x="267" y="53"/>
                      <a:pt x="189" y="128"/>
                    </a:cubicBezTo>
                    <a:cubicBezTo>
                      <a:pt x="111" y="203"/>
                      <a:pt x="0" y="349"/>
                      <a:pt x="131" y="560"/>
                    </a:cubicBezTo>
                    <a:lnTo>
                      <a:pt x="938" y="13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hlink">
                      <a:gamma/>
                      <a:tint val="20000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it-IT"/>
              </a:p>
            </p:txBody>
          </p:sp>
        </p:grpSp>
        <p:grpSp>
          <p:nvGrpSpPr>
            <p:cNvPr id="67630" name="Group 18"/>
            <p:cNvGrpSpPr/>
            <p:nvPr/>
          </p:nvGrpSpPr>
          <p:grpSpPr bwMode="auto">
            <a:xfrm rot="5082657">
              <a:off x="4105" y="1749"/>
              <a:ext cx="347" cy="326"/>
              <a:chOff x="3697" y="1479"/>
              <a:chExt cx="347" cy="326"/>
            </a:xfrm>
          </p:grpSpPr>
          <p:sp>
            <p:nvSpPr>
              <p:cNvPr id="67634" name="Oval 19"/>
              <p:cNvSpPr>
                <a:spLocks noChangeArrowheads="1"/>
              </p:cNvSpPr>
              <p:nvPr/>
            </p:nvSpPr>
            <p:spPr bwMode="auto">
              <a:xfrm rot="10524505">
                <a:off x="3697" y="1479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rgbClr val="FFFFA9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354324" name="Freeform 20"/>
              <p:cNvSpPr/>
              <p:nvPr/>
            </p:nvSpPr>
            <p:spPr bwMode="auto">
              <a:xfrm flipV="1">
                <a:off x="3788" y="1520"/>
                <a:ext cx="254" cy="287"/>
              </a:xfrm>
              <a:custGeom>
                <a:avLst/>
                <a:gdLst>
                  <a:gd name="T0" fmla="*/ 938 w 2528"/>
                  <a:gd name="T1" fmla="*/ 1376 h 2856"/>
                  <a:gd name="T2" fmla="*/ 938 w 2528"/>
                  <a:gd name="T3" fmla="*/ 2576 h 2856"/>
                  <a:gd name="T4" fmla="*/ 1254 w 2528"/>
                  <a:gd name="T5" fmla="*/ 2854 h 2856"/>
                  <a:gd name="T6" fmla="*/ 1619 w 2528"/>
                  <a:gd name="T7" fmla="*/ 2566 h 2856"/>
                  <a:gd name="T8" fmla="*/ 1619 w 2528"/>
                  <a:gd name="T9" fmla="*/ 1366 h 2856"/>
                  <a:gd name="T10" fmla="*/ 2406 w 2528"/>
                  <a:gd name="T11" fmla="*/ 551 h 2856"/>
                  <a:gd name="T12" fmla="*/ 2349 w 2528"/>
                  <a:gd name="T13" fmla="*/ 137 h 2856"/>
                  <a:gd name="T14" fmla="*/ 1955 w 2528"/>
                  <a:gd name="T15" fmla="*/ 109 h 2856"/>
                  <a:gd name="T16" fmla="*/ 1273 w 2528"/>
                  <a:gd name="T17" fmla="*/ 781 h 2856"/>
                  <a:gd name="T18" fmla="*/ 601 w 2528"/>
                  <a:gd name="T19" fmla="*/ 109 h 2856"/>
                  <a:gd name="T20" fmla="*/ 189 w 2528"/>
                  <a:gd name="T21" fmla="*/ 128 h 2856"/>
                  <a:gd name="T22" fmla="*/ 131 w 2528"/>
                  <a:gd name="T23" fmla="*/ 560 h 2856"/>
                  <a:gd name="T24" fmla="*/ 938 w 2528"/>
                  <a:gd name="T25" fmla="*/ 1376 h 2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28" h="2856">
                    <a:moveTo>
                      <a:pt x="938" y="1376"/>
                    </a:moveTo>
                    <a:lnTo>
                      <a:pt x="938" y="2576"/>
                    </a:lnTo>
                    <a:cubicBezTo>
                      <a:pt x="991" y="2822"/>
                      <a:pt x="1141" y="2856"/>
                      <a:pt x="1254" y="2854"/>
                    </a:cubicBezTo>
                    <a:cubicBezTo>
                      <a:pt x="1372" y="2854"/>
                      <a:pt x="1560" y="2803"/>
                      <a:pt x="1619" y="2566"/>
                    </a:cubicBezTo>
                    <a:lnTo>
                      <a:pt x="1619" y="1366"/>
                    </a:lnTo>
                    <a:lnTo>
                      <a:pt x="2406" y="551"/>
                    </a:lnTo>
                    <a:cubicBezTo>
                      <a:pt x="2528" y="346"/>
                      <a:pt x="2424" y="211"/>
                      <a:pt x="2349" y="137"/>
                    </a:cubicBezTo>
                    <a:cubicBezTo>
                      <a:pt x="2274" y="63"/>
                      <a:pt x="2105" y="34"/>
                      <a:pt x="1955" y="109"/>
                    </a:cubicBezTo>
                    <a:lnTo>
                      <a:pt x="1273" y="781"/>
                    </a:lnTo>
                    <a:lnTo>
                      <a:pt x="601" y="109"/>
                    </a:lnTo>
                    <a:cubicBezTo>
                      <a:pt x="420" y="0"/>
                      <a:pt x="267" y="53"/>
                      <a:pt x="189" y="128"/>
                    </a:cubicBezTo>
                    <a:cubicBezTo>
                      <a:pt x="111" y="203"/>
                      <a:pt x="0" y="349"/>
                      <a:pt x="131" y="560"/>
                    </a:cubicBezTo>
                    <a:lnTo>
                      <a:pt x="938" y="13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hlink">
                      <a:gamma/>
                      <a:tint val="20000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it-IT"/>
              </a:p>
            </p:txBody>
          </p:sp>
        </p:grpSp>
        <p:grpSp>
          <p:nvGrpSpPr>
            <p:cNvPr id="67631" name="Group 21"/>
            <p:cNvGrpSpPr/>
            <p:nvPr/>
          </p:nvGrpSpPr>
          <p:grpSpPr bwMode="auto">
            <a:xfrm rot="4120864">
              <a:off x="4462" y="1322"/>
              <a:ext cx="347" cy="326"/>
              <a:chOff x="3697" y="1479"/>
              <a:chExt cx="347" cy="326"/>
            </a:xfrm>
          </p:grpSpPr>
          <p:sp>
            <p:nvSpPr>
              <p:cNvPr id="67632" name="Oval 22"/>
              <p:cNvSpPr>
                <a:spLocks noChangeArrowheads="1"/>
              </p:cNvSpPr>
              <p:nvPr/>
            </p:nvSpPr>
            <p:spPr bwMode="auto">
              <a:xfrm rot="10524505">
                <a:off x="3697" y="1479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rgbClr val="FFFFA9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354327" name="Freeform 23"/>
              <p:cNvSpPr/>
              <p:nvPr/>
            </p:nvSpPr>
            <p:spPr bwMode="auto">
              <a:xfrm flipV="1">
                <a:off x="3788" y="1520"/>
                <a:ext cx="254" cy="287"/>
              </a:xfrm>
              <a:custGeom>
                <a:avLst/>
                <a:gdLst>
                  <a:gd name="T0" fmla="*/ 938 w 2528"/>
                  <a:gd name="T1" fmla="*/ 1376 h 2856"/>
                  <a:gd name="T2" fmla="*/ 938 w 2528"/>
                  <a:gd name="T3" fmla="*/ 2576 h 2856"/>
                  <a:gd name="T4" fmla="*/ 1254 w 2528"/>
                  <a:gd name="T5" fmla="*/ 2854 h 2856"/>
                  <a:gd name="T6" fmla="*/ 1619 w 2528"/>
                  <a:gd name="T7" fmla="*/ 2566 h 2856"/>
                  <a:gd name="T8" fmla="*/ 1619 w 2528"/>
                  <a:gd name="T9" fmla="*/ 1366 h 2856"/>
                  <a:gd name="T10" fmla="*/ 2406 w 2528"/>
                  <a:gd name="T11" fmla="*/ 551 h 2856"/>
                  <a:gd name="T12" fmla="*/ 2349 w 2528"/>
                  <a:gd name="T13" fmla="*/ 137 h 2856"/>
                  <a:gd name="T14" fmla="*/ 1955 w 2528"/>
                  <a:gd name="T15" fmla="*/ 109 h 2856"/>
                  <a:gd name="T16" fmla="*/ 1273 w 2528"/>
                  <a:gd name="T17" fmla="*/ 781 h 2856"/>
                  <a:gd name="T18" fmla="*/ 601 w 2528"/>
                  <a:gd name="T19" fmla="*/ 109 h 2856"/>
                  <a:gd name="T20" fmla="*/ 189 w 2528"/>
                  <a:gd name="T21" fmla="*/ 128 h 2856"/>
                  <a:gd name="T22" fmla="*/ 131 w 2528"/>
                  <a:gd name="T23" fmla="*/ 560 h 2856"/>
                  <a:gd name="T24" fmla="*/ 938 w 2528"/>
                  <a:gd name="T25" fmla="*/ 1376 h 2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28" h="2856">
                    <a:moveTo>
                      <a:pt x="938" y="1376"/>
                    </a:moveTo>
                    <a:lnTo>
                      <a:pt x="938" y="2576"/>
                    </a:lnTo>
                    <a:cubicBezTo>
                      <a:pt x="991" y="2822"/>
                      <a:pt x="1141" y="2856"/>
                      <a:pt x="1254" y="2854"/>
                    </a:cubicBezTo>
                    <a:cubicBezTo>
                      <a:pt x="1372" y="2854"/>
                      <a:pt x="1560" y="2803"/>
                      <a:pt x="1619" y="2566"/>
                    </a:cubicBezTo>
                    <a:lnTo>
                      <a:pt x="1619" y="1366"/>
                    </a:lnTo>
                    <a:lnTo>
                      <a:pt x="2406" y="551"/>
                    </a:lnTo>
                    <a:cubicBezTo>
                      <a:pt x="2528" y="346"/>
                      <a:pt x="2424" y="211"/>
                      <a:pt x="2349" y="137"/>
                    </a:cubicBezTo>
                    <a:cubicBezTo>
                      <a:pt x="2274" y="63"/>
                      <a:pt x="2105" y="34"/>
                      <a:pt x="1955" y="109"/>
                    </a:cubicBezTo>
                    <a:lnTo>
                      <a:pt x="1273" y="781"/>
                    </a:lnTo>
                    <a:lnTo>
                      <a:pt x="601" y="109"/>
                    </a:lnTo>
                    <a:cubicBezTo>
                      <a:pt x="420" y="0"/>
                      <a:pt x="267" y="53"/>
                      <a:pt x="189" y="128"/>
                    </a:cubicBezTo>
                    <a:cubicBezTo>
                      <a:pt x="111" y="203"/>
                      <a:pt x="0" y="349"/>
                      <a:pt x="131" y="560"/>
                    </a:cubicBezTo>
                    <a:lnTo>
                      <a:pt x="938" y="13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hlink">
                      <a:gamma/>
                      <a:tint val="20000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it-IT"/>
              </a:p>
            </p:txBody>
          </p:sp>
        </p:grpSp>
      </p:grpSp>
      <p:sp>
        <p:nvSpPr>
          <p:cNvPr id="67587" name="Rectangle 24"/>
          <p:cNvSpPr>
            <a:spLocks noChangeArrowheads="1"/>
          </p:cNvSpPr>
          <p:nvPr/>
        </p:nvSpPr>
        <p:spPr bwMode="auto">
          <a:xfrm>
            <a:off x="1114425" y="1916113"/>
            <a:ext cx="2952750" cy="5048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Aggiunta del campione</a:t>
            </a:r>
          </a:p>
        </p:txBody>
      </p:sp>
      <p:sp>
        <p:nvSpPr>
          <p:cNvPr id="67588" name="Rectangle 25"/>
          <p:cNvSpPr>
            <a:spLocks noChangeArrowheads="1"/>
          </p:cNvSpPr>
          <p:nvPr/>
        </p:nvSpPr>
        <p:spPr bwMode="auto">
          <a:xfrm>
            <a:off x="1114425" y="2492375"/>
            <a:ext cx="2952750" cy="5048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Incubazione</a:t>
            </a:r>
          </a:p>
        </p:txBody>
      </p:sp>
      <p:sp>
        <p:nvSpPr>
          <p:cNvPr id="67589" name="Rectangle 26"/>
          <p:cNvSpPr>
            <a:spLocks noChangeArrowheads="1"/>
          </p:cNvSpPr>
          <p:nvPr/>
        </p:nvSpPr>
        <p:spPr bwMode="auto">
          <a:xfrm>
            <a:off x="1114425" y="3068638"/>
            <a:ext cx="2952750" cy="5048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Aggiunta del tracciante</a:t>
            </a:r>
          </a:p>
        </p:txBody>
      </p:sp>
      <p:sp>
        <p:nvSpPr>
          <p:cNvPr id="67590" name="Rectangle 27"/>
          <p:cNvSpPr>
            <a:spLocks noChangeArrowheads="1"/>
          </p:cNvSpPr>
          <p:nvPr/>
        </p:nvSpPr>
        <p:spPr bwMode="auto">
          <a:xfrm>
            <a:off x="1114425" y="3644900"/>
            <a:ext cx="2952750" cy="5048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2"/>
                </a:solidFill>
              </a:rPr>
              <a:t>Lavaggio</a:t>
            </a:r>
          </a:p>
        </p:txBody>
      </p:sp>
      <p:sp>
        <p:nvSpPr>
          <p:cNvPr id="67591" name="Rectangle 28"/>
          <p:cNvSpPr>
            <a:spLocks noChangeArrowheads="1"/>
          </p:cNvSpPr>
          <p:nvPr/>
        </p:nvSpPr>
        <p:spPr bwMode="auto">
          <a:xfrm>
            <a:off x="1114425" y="4221163"/>
            <a:ext cx="2952750" cy="5048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2"/>
                </a:solidFill>
              </a:rPr>
              <a:t>Aggiunta del substrato</a:t>
            </a:r>
          </a:p>
        </p:txBody>
      </p:sp>
      <p:sp>
        <p:nvSpPr>
          <p:cNvPr id="67592" name="Rectangle 29"/>
          <p:cNvSpPr>
            <a:spLocks noChangeArrowheads="1"/>
          </p:cNvSpPr>
          <p:nvPr/>
        </p:nvSpPr>
        <p:spPr bwMode="auto">
          <a:xfrm>
            <a:off x="1114425" y="4797425"/>
            <a:ext cx="2952750" cy="5048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2"/>
                </a:solidFill>
              </a:rPr>
              <a:t>Misura del segnale</a:t>
            </a:r>
          </a:p>
        </p:txBody>
      </p:sp>
      <p:grpSp>
        <p:nvGrpSpPr>
          <p:cNvPr id="67593" name="Group 30"/>
          <p:cNvGrpSpPr/>
          <p:nvPr/>
        </p:nvGrpSpPr>
        <p:grpSpPr bwMode="auto">
          <a:xfrm>
            <a:off x="4656138" y="1916113"/>
            <a:ext cx="3168650" cy="2665412"/>
            <a:chOff x="2933" y="1207"/>
            <a:chExt cx="1996" cy="1679"/>
          </a:xfrm>
        </p:grpSpPr>
        <p:sp>
          <p:nvSpPr>
            <p:cNvPr id="67605" name="Rectangle 31"/>
            <p:cNvSpPr>
              <a:spLocks noChangeArrowheads="1"/>
            </p:cNvSpPr>
            <p:nvPr/>
          </p:nvSpPr>
          <p:spPr bwMode="auto">
            <a:xfrm>
              <a:off x="2933" y="1207"/>
              <a:ext cx="1996" cy="1679"/>
            </a:xfrm>
            <a:prstGeom prst="rect">
              <a:avLst/>
            </a:prstGeom>
            <a:gradFill rotWithShape="1">
              <a:gsLst>
                <a:gs pos="0">
                  <a:srgbClr val="DDEEFF"/>
                </a:gs>
                <a:gs pos="100000">
                  <a:srgbClr val="99CC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67606" name="Oval 32"/>
            <p:cNvSpPr>
              <a:spLocks noChangeArrowheads="1"/>
            </p:cNvSpPr>
            <p:nvPr/>
          </p:nvSpPr>
          <p:spPr bwMode="auto">
            <a:xfrm>
              <a:off x="4454" y="250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67607" name="Oval 33"/>
            <p:cNvSpPr>
              <a:spLocks noChangeArrowheads="1"/>
            </p:cNvSpPr>
            <p:nvPr/>
          </p:nvSpPr>
          <p:spPr bwMode="auto">
            <a:xfrm rot="10524505">
              <a:off x="3486" y="2506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grpSp>
          <p:nvGrpSpPr>
            <p:cNvPr id="67608" name="Group 34"/>
            <p:cNvGrpSpPr/>
            <p:nvPr/>
          </p:nvGrpSpPr>
          <p:grpSpPr bwMode="auto">
            <a:xfrm>
              <a:off x="3222" y="2178"/>
              <a:ext cx="347" cy="326"/>
              <a:chOff x="3697" y="1479"/>
              <a:chExt cx="347" cy="326"/>
            </a:xfrm>
          </p:grpSpPr>
          <p:sp>
            <p:nvSpPr>
              <p:cNvPr id="67620" name="Oval 35"/>
              <p:cNvSpPr>
                <a:spLocks noChangeArrowheads="1"/>
              </p:cNvSpPr>
              <p:nvPr/>
            </p:nvSpPr>
            <p:spPr bwMode="auto">
              <a:xfrm rot="10524505">
                <a:off x="3697" y="1479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rgbClr val="FFFFA9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354340" name="Freeform 36"/>
              <p:cNvSpPr/>
              <p:nvPr/>
            </p:nvSpPr>
            <p:spPr bwMode="auto">
              <a:xfrm flipV="1">
                <a:off x="3790" y="1518"/>
                <a:ext cx="254" cy="287"/>
              </a:xfrm>
              <a:custGeom>
                <a:avLst/>
                <a:gdLst>
                  <a:gd name="T0" fmla="*/ 938 w 2528"/>
                  <a:gd name="T1" fmla="*/ 1376 h 2856"/>
                  <a:gd name="T2" fmla="*/ 938 w 2528"/>
                  <a:gd name="T3" fmla="*/ 2576 h 2856"/>
                  <a:gd name="T4" fmla="*/ 1254 w 2528"/>
                  <a:gd name="T5" fmla="*/ 2854 h 2856"/>
                  <a:gd name="T6" fmla="*/ 1619 w 2528"/>
                  <a:gd name="T7" fmla="*/ 2566 h 2856"/>
                  <a:gd name="T8" fmla="*/ 1619 w 2528"/>
                  <a:gd name="T9" fmla="*/ 1366 h 2856"/>
                  <a:gd name="T10" fmla="*/ 2406 w 2528"/>
                  <a:gd name="T11" fmla="*/ 551 h 2856"/>
                  <a:gd name="T12" fmla="*/ 2349 w 2528"/>
                  <a:gd name="T13" fmla="*/ 137 h 2856"/>
                  <a:gd name="T14" fmla="*/ 1955 w 2528"/>
                  <a:gd name="T15" fmla="*/ 109 h 2856"/>
                  <a:gd name="T16" fmla="*/ 1273 w 2528"/>
                  <a:gd name="T17" fmla="*/ 781 h 2856"/>
                  <a:gd name="T18" fmla="*/ 601 w 2528"/>
                  <a:gd name="T19" fmla="*/ 109 h 2856"/>
                  <a:gd name="T20" fmla="*/ 189 w 2528"/>
                  <a:gd name="T21" fmla="*/ 128 h 2856"/>
                  <a:gd name="T22" fmla="*/ 131 w 2528"/>
                  <a:gd name="T23" fmla="*/ 560 h 2856"/>
                  <a:gd name="T24" fmla="*/ 938 w 2528"/>
                  <a:gd name="T25" fmla="*/ 1376 h 2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28" h="2856">
                    <a:moveTo>
                      <a:pt x="938" y="1376"/>
                    </a:moveTo>
                    <a:lnTo>
                      <a:pt x="938" y="2576"/>
                    </a:lnTo>
                    <a:cubicBezTo>
                      <a:pt x="991" y="2822"/>
                      <a:pt x="1141" y="2856"/>
                      <a:pt x="1254" y="2854"/>
                    </a:cubicBezTo>
                    <a:cubicBezTo>
                      <a:pt x="1372" y="2854"/>
                      <a:pt x="1560" y="2803"/>
                      <a:pt x="1619" y="2566"/>
                    </a:cubicBezTo>
                    <a:lnTo>
                      <a:pt x="1619" y="1366"/>
                    </a:lnTo>
                    <a:lnTo>
                      <a:pt x="2406" y="551"/>
                    </a:lnTo>
                    <a:cubicBezTo>
                      <a:pt x="2528" y="346"/>
                      <a:pt x="2424" y="211"/>
                      <a:pt x="2349" y="137"/>
                    </a:cubicBezTo>
                    <a:cubicBezTo>
                      <a:pt x="2274" y="63"/>
                      <a:pt x="2105" y="34"/>
                      <a:pt x="1955" y="109"/>
                    </a:cubicBezTo>
                    <a:lnTo>
                      <a:pt x="1273" y="781"/>
                    </a:lnTo>
                    <a:lnTo>
                      <a:pt x="601" y="109"/>
                    </a:lnTo>
                    <a:cubicBezTo>
                      <a:pt x="420" y="0"/>
                      <a:pt x="267" y="53"/>
                      <a:pt x="189" y="128"/>
                    </a:cubicBezTo>
                    <a:cubicBezTo>
                      <a:pt x="111" y="203"/>
                      <a:pt x="0" y="349"/>
                      <a:pt x="131" y="560"/>
                    </a:cubicBezTo>
                    <a:lnTo>
                      <a:pt x="938" y="13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hlink">
                      <a:gamma/>
                      <a:tint val="20000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it-IT"/>
              </a:p>
            </p:txBody>
          </p:sp>
        </p:grpSp>
        <p:sp>
          <p:nvSpPr>
            <p:cNvPr id="67609" name="Oval 37"/>
            <p:cNvSpPr>
              <a:spLocks noChangeArrowheads="1"/>
            </p:cNvSpPr>
            <p:nvPr/>
          </p:nvSpPr>
          <p:spPr bwMode="auto">
            <a:xfrm rot="7800951">
              <a:off x="3300" y="1841"/>
              <a:ext cx="182" cy="182"/>
            </a:xfrm>
            <a:prstGeom prst="ellipse">
              <a:avLst/>
            </a:prstGeom>
            <a:gradFill rotWithShape="0">
              <a:gsLst>
                <a:gs pos="0">
                  <a:srgbClr val="FFFFA9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54342" name="Freeform 38"/>
            <p:cNvSpPr/>
            <p:nvPr/>
          </p:nvSpPr>
          <p:spPr bwMode="auto">
            <a:xfrm rot="18876446" flipV="1">
              <a:off x="3418" y="1762"/>
              <a:ext cx="254" cy="287"/>
            </a:xfrm>
            <a:custGeom>
              <a:avLst/>
              <a:gdLst>
                <a:gd name="T0" fmla="*/ 938 w 2528"/>
                <a:gd name="T1" fmla="*/ 1376 h 2856"/>
                <a:gd name="T2" fmla="*/ 938 w 2528"/>
                <a:gd name="T3" fmla="*/ 2576 h 2856"/>
                <a:gd name="T4" fmla="*/ 1254 w 2528"/>
                <a:gd name="T5" fmla="*/ 2854 h 2856"/>
                <a:gd name="T6" fmla="*/ 1619 w 2528"/>
                <a:gd name="T7" fmla="*/ 2566 h 2856"/>
                <a:gd name="T8" fmla="*/ 1619 w 2528"/>
                <a:gd name="T9" fmla="*/ 1366 h 2856"/>
                <a:gd name="T10" fmla="*/ 2406 w 2528"/>
                <a:gd name="T11" fmla="*/ 551 h 2856"/>
                <a:gd name="T12" fmla="*/ 2349 w 2528"/>
                <a:gd name="T13" fmla="*/ 137 h 2856"/>
                <a:gd name="T14" fmla="*/ 1955 w 2528"/>
                <a:gd name="T15" fmla="*/ 109 h 2856"/>
                <a:gd name="T16" fmla="*/ 1273 w 2528"/>
                <a:gd name="T17" fmla="*/ 781 h 2856"/>
                <a:gd name="T18" fmla="*/ 601 w 2528"/>
                <a:gd name="T19" fmla="*/ 109 h 2856"/>
                <a:gd name="T20" fmla="*/ 189 w 2528"/>
                <a:gd name="T21" fmla="*/ 128 h 2856"/>
                <a:gd name="T22" fmla="*/ 131 w 2528"/>
                <a:gd name="T23" fmla="*/ 560 h 2856"/>
                <a:gd name="T24" fmla="*/ 938 w 2528"/>
                <a:gd name="T25" fmla="*/ 1376 h 2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0">
              <a:gsLst>
                <a:gs pos="0">
                  <a:schemeClr val="hlink">
                    <a:gamma/>
                    <a:tint val="20000"/>
                    <a:invGamma/>
                  </a:schemeClr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it-IT"/>
            </a:p>
          </p:txBody>
        </p:sp>
        <p:grpSp>
          <p:nvGrpSpPr>
            <p:cNvPr id="67611" name="Group 39"/>
            <p:cNvGrpSpPr/>
            <p:nvPr/>
          </p:nvGrpSpPr>
          <p:grpSpPr bwMode="auto">
            <a:xfrm rot="2347270">
              <a:off x="3539" y="1329"/>
              <a:ext cx="347" cy="326"/>
              <a:chOff x="3697" y="1479"/>
              <a:chExt cx="347" cy="326"/>
            </a:xfrm>
          </p:grpSpPr>
          <p:sp>
            <p:nvSpPr>
              <p:cNvPr id="67618" name="Oval 40"/>
              <p:cNvSpPr>
                <a:spLocks noChangeArrowheads="1"/>
              </p:cNvSpPr>
              <p:nvPr/>
            </p:nvSpPr>
            <p:spPr bwMode="auto">
              <a:xfrm rot="10524505">
                <a:off x="3697" y="1479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rgbClr val="FFFFA9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354345" name="Freeform 41"/>
              <p:cNvSpPr/>
              <p:nvPr/>
            </p:nvSpPr>
            <p:spPr bwMode="auto">
              <a:xfrm flipV="1">
                <a:off x="3788" y="1517"/>
                <a:ext cx="254" cy="287"/>
              </a:xfrm>
              <a:custGeom>
                <a:avLst/>
                <a:gdLst>
                  <a:gd name="T0" fmla="*/ 938 w 2528"/>
                  <a:gd name="T1" fmla="*/ 1376 h 2856"/>
                  <a:gd name="T2" fmla="*/ 938 w 2528"/>
                  <a:gd name="T3" fmla="*/ 2576 h 2856"/>
                  <a:gd name="T4" fmla="*/ 1254 w 2528"/>
                  <a:gd name="T5" fmla="*/ 2854 h 2856"/>
                  <a:gd name="T6" fmla="*/ 1619 w 2528"/>
                  <a:gd name="T7" fmla="*/ 2566 h 2856"/>
                  <a:gd name="T8" fmla="*/ 1619 w 2528"/>
                  <a:gd name="T9" fmla="*/ 1366 h 2856"/>
                  <a:gd name="T10" fmla="*/ 2406 w 2528"/>
                  <a:gd name="T11" fmla="*/ 551 h 2856"/>
                  <a:gd name="T12" fmla="*/ 2349 w 2528"/>
                  <a:gd name="T13" fmla="*/ 137 h 2856"/>
                  <a:gd name="T14" fmla="*/ 1955 w 2528"/>
                  <a:gd name="T15" fmla="*/ 109 h 2856"/>
                  <a:gd name="T16" fmla="*/ 1273 w 2528"/>
                  <a:gd name="T17" fmla="*/ 781 h 2856"/>
                  <a:gd name="T18" fmla="*/ 601 w 2528"/>
                  <a:gd name="T19" fmla="*/ 109 h 2856"/>
                  <a:gd name="T20" fmla="*/ 189 w 2528"/>
                  <a:gd name="T21" fmla="*/ 128 h 2856"/>
                  <a:gd name="T22" fmla="*/ 131 w 2528"/>
                  <a:gd name="T23" fmla="*/ 560 h 2856"/>
                  <a:gd name="T24" fmla="*/ 938 w 2528"/>
                  <a:gd name="T25" fmla="*/ 1376 h 2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28" h="2856">
                    <a:moveTo>
                      <a:pt x="938" y="1376"/>
                    </a:moveTo>
                    <a:lnTo>
                      <a:pt x="938" y="2576"/>
                    </a:lnTo>
                    <a:cubicBezTo>
                      <a:pt x="991" y="2822"/>
                      <a:pt x="1141" y="2856"/>
                      <a:pt x="1254" y="2854"/>
                    </a:cubicBezTo>
                    <a:cubicBezTo>
                      <a:pt x="1372" y="2854"/>
                      <a:pt x="1560" y="2803"/>
                      <a:pt x="1619" y="2566"/>
                    </a:cubicBezTo>
                    <a:lnTo>
                      <a:pt x="1619" y="1366"/>
                    </a:lnTo>
                    <a:lnTo>
                      <a:pt x="2406" y="551"/>
                    </a:lnTo>
                    <a:cubicBezTo>
                      <a:pt x="2528" y="346"/>
                      <a:pt x="2424" y="211"/>
                      <a:pt x="2349" y="137"/>
                    </a:cubicBezTo>
                    <a:cubicBezTo>
                      <a:pt x="2274" y="63"/>
                      <a:pt x="2105" y="34"/>
                      <a:pt x="1955" y="109"/>
                    </a:cubicBezTo>
                    <a:lnTo>
                      <a:pt x="1273" y="781"/>
                    </a:lnTo>
                    <a:lnTo>
                      <a:pt x="601" y="109"/>
                    </a:lnTo>
                    <a:cubicBezTo>
                      <a:pt x="420" y="0"/>
                      <a:pt x="267" y="53"/>
                      <a:pt x="189" y="128"/>
                    </a:cubicBezTo>
                    <a:cubicBezTo>
                      <a:pt x="111" y="203"/>
                      <a:pt x="0" y="349"/>
                      <a:pt x="131" y="560"/>
                    </a:cubicBezTo>
                    <a:lnTo>
                      <a:pt x="938" y="13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hlink">
                      <a:gamma/>
                      <a:tint val="20000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it-IT"/>
              </a:p>
            </p:txBody>
          </p:sp>
        </p:grpSp>
        <p:grpSp>
          <p:nvGrpSpPr>
            <p:cNvPr id="67612" name="Group 42"/>
            <p:cNvGrpSpPr/>
            <p:nvPr/>
          </p:nvGrpSpPr>
          <p:grpSpPr bwMode="auto">
            <a:xfrm rot="4120864">
              <a:off x="4462" y="1322"/>
              <a:ext cx="347" cy="326"/>
              <a:chOff x="3697" y="1479"/>
              <a:chExt cx="347" cy="326"/>
            </a:xfrm>
          </p:grpSpPr>
          <p:sp>
            <p:nvSpPr>
              <p:cNvPr id="67616" name="Oval 43"/>
              <p:cNvSpPr>
                <a:spLocks noChangeArrowheads="1"/>
              </p:cNvSpPr>
              <p:nvPr/>
            </p:nvSpPr>
            <p:spPr bwMode="auto">
              <a:xfrm rot="10524505">
                <a:off x="3697" y="1479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rgbClr val="FFFFA9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354348" name="Freeform 44"/>
              <p:cNvSpPr/>
              <p:nvPr/>
            </p:nvSpPr>
            <p:spPr bwMode="auto">
              <a:xfrm flipV="1">
                <a:off x="3788" y="1520"/>
                <a:ext cx="254" cy="287"/>
              </a:xfrm>
              <a:custGeom>
                <a:avLst/>
                <a:gdLst>
                  <a:gd name="T0" fmla="*/ 938 w 2528"/>
                  <a:gd name="T1" fmla="*/ 1376 h 2856"/>
                  <a:gd name="T2" fmla="*/ 938 w 2528"/>
                  <a:gd name="T3" fmla="*/ 2576 h 2856"/>
                  <a:gd name="T4" fmla="*/ 1254 w 2528"/>
                  <a:gd name="T5" fmla="*/ 2854 h 2856"/>
                  <a:gd name="T6" fmla="*/ 1619 w 2528"/>
                  <a:gd name="T7" fmla="*/ 2566 h 2856"/>
                  <a:gd name="T8" fmla="*/ 1619 w 2528"/>
                  <a:gd name="T9" fmla="*/ 1366 h 2856"/>
                  <a:gd name="T10" fmla="*/ 2406 w 2528"/>
                  <a:gd name="T11" fmla="*/ 551 h 2856"/>
                  <a:gd name="T12" fmla="*/ 2349 w 2528"/>
                  <a:gd name="T13" fmla="*/ 137 h 2856"/>
                  <a:gd name="T14" fmla="*/ 1955 w 2528"/>
                  <a:gd name="T15" fmla="*/ 109 h 2856"/>
                  <a:gd name="T16" fmla="*/ 1273 w 2528"/>
                  <a:gd name="T17" fmla="*/ 781 h 2856"/>
                  <a:gd name="T18" fmla="*/ 601 w 2528"/>
                  <a:gd name="T19" fmla="*/ 109 h 2856"/>
                  <a:gd name="T20" fmla="*/ 189 w 2528"/>
                  <a:gd name="T21" fmla="*/ 128 h 2856"/>
                  <a:gd name="T22" fmla="*/ 131 w 2528"/>
                  <a:gd name="T23" fmla="*/ 560 h 2856"/>
                  <a:gd name="T24" fmla="*/ 938 w 2528"/>
                  <a:gd name="T25" fmla="*/ 1376 h 2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28" h="2856">
                    <a:moveTo>
                      <a:pt x="938" y="1376"/>
                    </a:moveTo>
                    <a:lnTo>
                      <a:pt x="938" y="2576"/>
                    </a:lnTo>
                    <a:cubicBezTo>
                      <a:pt x="991" y="2822"/>
                      <a:pt x="1141" y="2856"/>
                      <a:pt x="1254" y="2854"/>
                    </a:cubicBezTo>
                    <a:cubicBezTo>
                      <a:pt x="1372" y="2854"/>
                      <a:pt x="1560" y="2803"/>
                      <a:pt x="1619" y="2566"/>
                    </a:cubicBezTo>
                    <a:lnTo>
                      <a:pt x="1619" y="1366"/>
                    </a:lnTo>
                    <a:lnTo>
                      <a:pt x="2406" y="551"/>
                    </a:lnTo>
                    <a:cubicBezTo>
                      <a:pt x="2528" y="346"/>
                      <a:pt x="2424" y="211"/>
                      <a:pt x="2349" y="137"/>
                    </a:cubicBezTo>
                    <a:cubicBezTo>
                      <a:pt x="2274" y="63"/>
                      <a:pt x="2105" y="34"/>
                      <a:pt x="1955" y="109"/>
                    </a:cubicBezTo>
                    <a:lnTo>
                      <a:pt x="1273" y="781"/>
                    </a:lnTo>
                    <a:lnTo>
                      <a:pt x="601" y="109"/>
                    </a:lnTo>
                    <a:cubicBezTo>
                      <a:pt x="420" y="0"/>
                      <a:pt x="267" y="53"/>
                      <a:pt x="189" y="128"/>
                    </a:cubicBezTo>
                    <a:cubicBezTo>
                      <a:pt x="111" y="203"/>
                      <a:pt x="0" y="349"/>
                      <a:pt x="131" y="560"/>
                    </a:cubicBezTo>
                    <a:lnTo>
                      <a:pt x="938" y="13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hlink">
                      <a:gamma/>
                      <a:tint val="20000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it-IT"/>
              </a:p>
            </p:txBody>
          </p:sp>
        </p:grpSp>
        <p:grpSp>
          <p:nvGrpSpPr>
            <p:cNvPr id="67613" name="Group 45"/>
            <p:cNvGrpSpPr/>
            <p:nvPr/>
          </p:nvGrpSpPr>
          <p:grpSpPr bwMode="auto">
            <a:xfrm>
              <a:off x="4193" y="2184"/>
              <a:ext cx="347" cy="326"/>
              <a:chOff x="3697" y="1479"/>
              <a:chExt cx="347" cy="326"/>
            </a:xfrm>
          </p:grpSpPr>
          <p:sp>
            <p:nvSpPr>
              <p:cNvPr id="67614" name="Oval 46"/>
              <p:cNvSpPr>
                <a:spLocks noChangeArrowheads="1"/>
              </p:cNvSpPr>
              <p:nvPr/>
            </p:nvSpPr>
            <p:spPr bwMode="auto">
              <a:xfrm rot="10524505">
                <a:off x="3697" y="1479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rgbClr val="FFFFA9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354351" name="Freeform 47"/>
              <p:cNvSpPr/>
              <p:nvPr/>
            </p:nvSpPr>
            <p:spPr bwMode="auto">
              <a:xfrm flipV="1">
                <a:off x="3790" y="1518"/>
                <a:ext cx="254" cy="287"/>
              </a:xfrm>
              <a:custGeom>
                <a:avLst/>
                <a:gdLst>
                  <a:gd name="T0" fmla="*/ 938 w 2528"/>
                  <a:gd name="T1" fmla="*/ 1376 h 2856"/>
                  <a:gd name="T2" fmla="*/ 938 w 2528"/>
                  <a:gd name="T3" fmla="*/ 2576 h 2856"/>
                  <a:gd name="T4" fmla="*/ 1254 w 2528"/>
                  <a:gd name="T5" fmla="*/ 2854 h 2856"/>
                  <a:gd name="T6" fmla="*/ 1619 w 2528"/>
                  <a:gd name="T7" fmla="*/ 2566 h 2856"/>
                  <a:gd name="T8" fmla="*/ 1619 w 2528"/>
                  <a:gd name="T9" fmla="*/ 1366 h 2856"/>
                  <a:gd name="T10" fmla="*/ 2406 w 2528"/>
                  <a:gd name="T11" fmla="*/ 551 h 2856"/>
                  <a:gd name="T12" fmla="*/ 2349 w 2528"/>
                  <a:gd name="T13" fmla="*/ 137 h 2856"/>
                  <a:gd name="T14" fmla="*/ 1955 w 2528"/>
                  <a:gd name="T15" fmla="*/ 109 h 2856"/>
                  <a:gd name="T16" fmla="*/ 1273 w 2528"/>
                  <a:gd name="T17" fmla="*/ 781 h 2856"/>
                  <a:gd name="T18" fmla="*/ 601 w 2528"/>
                  <a:gd name="T19" fmla="*/ 109 h 2856"/>
                  <a:gd name="T20" fmla="*/ 189 w 2528"/>
                  <a:gd name="T21" fmla="*/ 128 h 2856"/>
                  <a:gd name="T22" fmla="*/ 131 w 2528"/>
                  <a:gd name="T23" fmla="*/ 560 h 2856"/>
                  <a:gd name="T24" fmla="*/ 938 w 2528"/>
                  <a:gd name="T25" fmla="*/ 1376 h 2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28" h="2856">
                    <a:moveTo>
                      <a:pt x="938" y="1376"/>
                    </a:moveTo>
                    <a:lnTo>
                      <a:pt x="938" y="2576"/>
                    </a:lnTo>
                    <a:cubicBezTo>
                      <a:pt x="991" y="2822"/>
                      <a:pt x="1141" y="2856"/>
                      <a:pt x="1254" y="2854"/>
                    </a:cubicBezTo>
                    <a:cubicBezTo>
                      <a:pt x="1372" y="2854"/>
                      <a:pt x="1560" y="2803"/>
                      <a:pt x="1619" y="2566"/>
                    </a:cubicBezTo>
                    <a:lnTo>
                      <a:pt x="1619" y="1366"/>
                    </a:lnTo>
                    <a:lnTo>
                      <a:pt x="2406" y="551"/>
                    </a:lnTo>
                    <a:cubicBezTo>
                      <a:pt x="2528" y="346"/>
                      <a:pt x="2424" y="211"/>
                      <a:pt x="2349" y="137"/>
                    </a:cubicBezTo>
                    <a:cubicBezTo>
                      <a:pt x="2274" y="63"/>
                      <a:pt x="2105" y="34"/>
                      <a:pt x="1955" y="109"/>
                    </a:cubicBezTo>
                    <a:lnTo>
                      <a:pt x="1273" y="781"/>
                    </a:lnTo>
                    <a:lnTo>
                      <a:pt x="601" y="109"/>
                    </a:lnTo>
                    <a:cubicBezTo>
                      <a:pt x="420" y="0"/>
                      <a:pt x="267" y="53"/>
                      <a:pt x="189" y="128"/>
                    </a:cubicBezTo>
                    <a:cubicBezTo>
                      <a:pt x="111" y="203"/>
                      <a:pt x="0" y="349"/>
                      <a:pt x="131" y="560"/>
                    </a:cubicBezTo>
                    <a:lnTo>
                      <a:pt x="938" y="13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hlink">
                      <a:gamma/>
                      <a:tint val="20000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it-IT"/>
              </a:p>
            </p:txBody>
          </p:sp>
        </p:grpSp>
      </p:grpSp>
      <p:grpSp>
        <p:nvGrpSpPr>
          <p:cNvPr id="67594" name="Group 48"/>
          <p:cNvGrpSpPr/>
          <p:nvPr/>
        </p:nvGrpSpPr>
        <p:grpSpPr bwMode="auto">
          <a:xfrm>
            <a:off x="4643438" y="4121150"/>
            <a:ext cx="3181350" cy="1181100"/>
            <a:chOff x="2925" y="2596"/>
            <a:chExt cx="2004" cy="744"/>
          </a:xfrm>
        </p:grpSpPr>
        <p:sp>
          <p:nvSpPr>
            <p:cNvPr id="67597" name="Rectangle 49" descr="Diagonali larghe verso l'alto"/>
            <p:cNvSpPr>
              <a:spLocks noChangeArrowheads="1"/>
            </p:cNvSpPr>
            <p:nvPr/>
          </p:nvSpPr>
          <p:spPr bwMode="auto">
            <a:xfrm>
              <a:off x="2933" y="2886"/>
              <a:ext cx="1996" cy="454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67598" name="Line 50"/>
            <p:cNvSpPr>
              <a:spLocks noChangeShapeType="1"/>
            </p:cNvSpPr>
            <p:nvPr/>
          </p:nvSpPr>
          <p:spPr bwMode="auto">
            <a:xfrm>
              <a:off x="2925" y="2886"/>
              <a:ext cx="19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7599" name="Freeform 51"/>
            <p:cNvSpPr/>
            <p:nvPr/>
          </p:nvSpPr>
          <p:spPr bwMode="auto">
            <a:xfrm>
              <a:off x="2978" y="2596"/>
              <a:ext cx="254" cy="287"/>
            </a:xfrm>
            <a:custGeom>
              <a:avLst/>
              <a:gdLst>
                <a:gd name="T0" fmla="*/ 9 w 2528"/>
                <a:gd name="T1" fmla="*/ 14 h 2856"/>
                <a:gd name="T2" fmla="*/ 9 w 2528"/>
                <a:gd name="T3" fmla="*/ 26 h 2856"/>
                <a:gd name="T4" fmla="*/ 13 w 2528"/>
                <a:gd name="T5" fmla="*/ 29 h 2856"/>
                <a:gd name="T6" fmla="*/ 16 w 2528"/>
                <a:gd name="T7" fmla="*/ 26 h 2856"/>
                <a:gd name="T8" fmla="*/ 16 w 2528"/>
                <a:gd name="T9" fmla="*/ 14 h 2856"/>
                <a:gd name="T10" fmla="*/ 24 w 2528"/>
                <a:gd name="T11" fmla="*/ 6 h 2856"/>
                <a:gd name="T12" fmla="*/ 24 w 2528"/>
                <a:gd name="T13" fmla="*/ 1 h 2856"/>
                <a:gd name="T14" fmla="*/ 20 w 2528"/>
                <a:gd name="T15" fmla="*/ 1 h 2856"/>
                <a:gd name="T16" fmla="*/ 13 w 2528"/>
                <a:gd name="T17" fmla="*/ 8 h 2856"/>
                <a:gd name="T18" fmla="*/ 6 w 2528"/>
                <a:gd name="T19" fmla="*/ 1 h 2856"/>
                <a:gd name="T20" fmla="*/ 2 w 2528"/>
                <a:gd name="T21" fmla="*/ 1 h 2856"/>
                <a:gd name="T22" fmla="*/ 1 w 2528"/>
                <a:gd name="T23" fmla="*/ 6 h 2856"/>
                <a:gd name="T24" fmla="*/ 9 w 2528"/>
                <a:gd name="T25" fmla="*/ 14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7600" name="Freeform 52"/>
            <p:cNvSpPr/>
            <p:nvPr/>
          </p:nvSpPr>
          <p:spPr bwMode="auto">
            <a:xfrm>
              <a:off x="3304" y="2596"/>
              <a:ext cx="254" cy="287"/>
            </a:xfrm>
            <a:custGeom>
              <a:avLst/>
              <a:gdLst>
                <a:gd name="T0" fmla="*/ 9 w 2528"/>
                <a:gd name="T1" fmla="*/ 14 h 2856"/>
                <a:gd name="T2" fmla="*/ 9 w 2528"/>
                <a:gd name="T3" fmla="*/ 26 h 2856"/>
                <a:gd name="T4" fmla="*/ 13 w 2528"/>
                <a:gd name="T5" fmla="*/ 29 h 2856"/>
                <a:gd name="T6" fmla="*/ 16 w 2528"/>
                <a:gd name="T7" fmla="*/ 26 h 2856"/>
                <a:gd name="T8" fmla="*/ 16 w 2528"/>
                <a:gd name="T9" fmla="*/ 14 h 2856"/>
                <a:gd name="T10" fmla="*/ 24 w 2528"/>
                <a:gd name="T11" fmla="*/ 6 h 2856"/>
                <a:gd name="T12" fmla="*/ 24 w 2528"/>
                <a:gd name="T13" fmla="*/ 1 h 2856"/>
                <a:gd name="T14" fmla="*/ 20 w 2528"/>
                <a:gd name="T15" fmla="*/ 1 h 2856"/>
                <a:gd name="T16" fmla="*/ 13 w 2528"/>
                <a:gd name="T17" fmla="*/ 8 h 2856"/>
                <a:gd name="T18" fmla="*/ 6 w 2528"/>
                <a:gd name="T19" fmla="*/ 1 h 2856"/>
                <a:gd name="T20" fmla="*/ 2 w 2528"/>
                <a:gd name="T21" fmla="*/ 1 h 2856"/>
                <a:gd name="T22" fmla="*/ 1 w 2528"/>
                <a:gd name="T23" fmla="*/ 6 h 2856"/>
                <a:gd name="T24" fmla="*/ 9 w 2528"/>
                <a:gd name="T25" fmla="*/ 14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7601" name="Freeform 53"/>
            <p:cNvSpPr/>
            <p:nvPr/>
          </p:nvSpPr>
          <p:spPr bwMode="auto">
            <a:xfrm>
              <a:off x="3630" y="2596"/>
              <a:ext cx="254" cy="287"/>
            </a:xfrm>
            <a:custGeom>
              <a:avLst/>
              <a:gdLst>
                <a:gd name="T0" fmla="*/ 9 w 2528"/>
                <a:gd name="T1" fmla="*/ 14 h 2856"/>
                <a:gd name="T2" fmla="*/ 9 w 2528"/>
                <a:gd name="T3" fmla="*/ 26 h 2856"/>
                <a:gd name="T4" fmla="*/ 13 w 2528"/>
                <a:gd name="T5" fmla="*/ 29 h 2856"/>
                <a:gd name="T6" fmla="*/ 16 w 2528"/>
                <a:gd name="T7" fmla="*/ 26 h 2856"/>
                <a:gd name="T8" fmla="*/ 16 w 2528"/>
                <a:gd name="T9" fmla="*/ 14 h 2856"/>
                <a:gd name="T10" fmla="*/ 24 w 2528"/>
                <a:gd name="T11" fmla="*/ 6 h 2856"/>
                <a:gd name="T12" fmla="*/ 24 w 2528"/>
                <a:gd name="T13" fmla="*/ 1 h 2856"/>
                <a:gd name="T14" fmla="*/ 20 w 2528"/>
                <a:gd name="T15" fmla="*/ 1 h 2856"/>
                <a:gd name="T16" fmla="*/ 13 w 2528"/>
                <a:gd name="T17" fmla="*/ 8 h 2856"/>
                <a:gd name="T18" fmla="*/ 6 w 2528"/>
                <a:gd name="T19" fmla="*/ 1 h 2856"/>
                <a:gd name="T20" fmla="*/ 2 w 2528"/>
                <a:gd name="T21" fmla="*/ 1 h 2856"/>
                <a:gd name="T22" fmla="*/ 1 w 2528"/>
                <a:gd name="T23" fmla="*/ 6 h 2856"/>
                <a:gd name="T24" fmla="*/ 9 w 2528"/>
                <a:gd name="T25" fmla="*/ 14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7602" name="Freeform 54"/>
            <p:cNvSpPr/>
            <p:nvPr/>
          </p:nvSpPr>
          <p:spPr bwMode="auto">
            <a:xfrm>
              <a:off x="3956" y="2596"/>
              <a:ext cx="254" cy="287"/>
            </a:xfrm>
            <a:custGeom>
              <a:avLst/>
              <a:gdLst>
                <a:gd name="T0" fmla="*/ 9 w 2528"/>
                <a:gd name="T1" fmla="*/ 14 h 2856"/>
                <a:gd name="T2" fmla="*/ 9 w 2528"/>
                <a:gd name="T3" fmla="*/ 26 h 2856"/>
                <a:gd name="T4" fmla="*/ 13 w 2528"/>
                <a:gd name="T5" fmla="*/ 29 h 2856"/>
                <a:gd name="T6" fmla="*/ 16 w 2528"/>
                <a:gd name="T7" fmla="*/ 26 h 2856"/>
                <a:gd name="T8" fmla="*/ 16 w 2528"/>
                <a:gd name="T9" fmla="*/ 14 h 2856"/>
                <a:gd name="T10" fmla="*/ 24 w 2528"/>
                <a:gd name="T11" fmla="*/ 6 h 2856"/>
                <a:gd name="T12" fmla="*/ 24 w 2528"/>
                <a:gd name="T13" fmla="*/ 1 h 2856"/>
                <a:gd name="T14" fmla="*/ 20 w 2528"/>
                <a:gd name="T15" fmla="*/ 1 h 2856"/>
                <a:gd name="T16" fmla="*/ 13 w 2528"/>
                <a:gd name="T17" fmla="*/ 8 h 2856"/>
                <a:gd name="T18" fmla="*/ 6 w 2528"/>
                <a:gd name="T19" fmla="*/ 1 h 2856"/>
                <a:gd name="T20" fmla="*/ 2 w 2528"/>
                <a:gd name="T21" fmla="*/ 1 h 2856"/>
                <a:gd name="T22" fmla="*/ 1 w 2528"/>
                <a:gd name="T23" fmla="*/ 6 h 2856"/>
                <a:gd name="T24" fmla="*/ 9 w 2528"/>
                <a:gd name="T25" fmla="*/ 14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7603" name="Freeform 55"/>
            <p:cNvSpPr/>
            <p:nvPr/>
          </p:nvSpPr>
          <p:spPr bwMode="auto">
            <a:xfrm>
              <a:off x="4282" y="2596"/>
              <a:ext cx="254" cy="287"/>
            </a:xfrm>
            <a:custGeom>
              <a:avLst/>
              <a:gdLst>
                <a:gd name="T0" fmla="*/ 9 w 2528"/>
                <a:gd name="T1" fmla="*/ 14 h 2856"/>
                <a:gd name="T2" fmla="*/ 9 w 2528"/>
                <a:gd name="T3" fmla="*/ 26 h 2856"/>
                <a:gd name="T4" fmla="*/ 13 w 2528"/>
                <a:gd name="T5" fmla="*/ 29 h 2856"/>
                <a:gd name="T6" fmla="*/ 16 w 2528"/>
                <a:gd name="T7" fmla="*/ 26 h 2856"/>
                <a:gd name="T8" fmla="*/ 16 w 2528"/>
                <a:gd name="T9" fmla="*/ 14 h 2856"/>
                <a:gd name="T10" fmla="*/ 24 w 2528"/>
                <a:gd name="T11" fmla="*/ 6 h 2856"/>
                <a:gd name="T12" fmla="*/ 24 w 2528"/>
                <a:gd name="T13" fmla="*/ 1 h 2856"/>
                <a:gd name="T14" fmla="*/ 20 w 2528"/>
                <a:gd name="T15" fmla="*/ 1 h 2856"/>
                <a:gd name="T16" fmla="*/ 13 w 2528"/>
                <a:gd name="T17" fmla="*/ 8 h 2856"/>
                <a:gd name="T18" fmla="*/ 6 w 2528"/>
                <a:gd name="T19" fmla="*/ 1 h 2856"/>
                <a:gd name="T20" fmla="*/ 2 w 2528"/>
                <a:gd name="T21" fmla="*/ 1 h 2856"/>
                <a:gd name="T22" fmla="*/ 1 w 2528"/>
                <a:gd name="T23" fmla="*/ 6 h 2856"/>
                <a:gd name="T24" fmla="*/ 9 w 2528"/>
                <a:gd name="T25" fmla="*/ 14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7604" name="Freeform 56"/>
            <p:cNvSpPr/>
            <p:nvPr/>
          </p:nvSpPr>
          <p:spPr bwMode="auto">
            <a:xfrm>
              <a:off x="4609" y="2596"/>
              <a:ext cx="254" cy="287"/>
            </a:xfrm>
            <a:custGeom>
              <a:avLst/>
              <a:gdLst>
                <a:gd name="T0" fmla="*/ 9 w 2528"/>
                <a:gd name="T1" fmla="*/ 14 h 2856"/>
                <a:gd name="T2" fmla="*/ 9 w 2528"/>
                <a:gd name="T3" fmla="*/ 26 h 2856"/>
                <a:gd name="T4" fmla="*/ 13 w 2528"/>
                <a:gd name="T5" fmla="*/ 29 h 2856"/>
                <a:gd name="T6" fmla="*/ 16 w 2528"/>
                <a:gd name="T7" fmla="*/ 26 h 2856"/>
                <a:gd name="T8" fmla="*/ 16 w 2528"/>
                <a:gd name="T9" fmla="*/ 14 h 2856"/>
                <a:gd name="T10" fmla="*/ 24 w 2528"/>
                <a:gd name="T11" fmla="*/ 6 h 2856"/>
                <a:gd name="T12" fmla="*/ 24 w 2528"/>
                <a:gd name="T13" fmla="*/ 1 h 2856"/>
                <a:gd name="T14" fmla="*/ 20 w 2528"/>
                <a:gd name="T15" fmla="*/ 1 h 2856"/>
                <a:gd name="T16" fmla="*/ 13 w 2528"/>
                <a:gd name="T17" fmla="*/ 8 h 2856"/>
                <a:gd name="T18" fmla="*/ 6 w 2528"/>
                <a:gd name="T19" fmla="*/ 1 h 2856"/>
                <a:gd name="T20" fmla="*/ 2 w 2528"/>
                <a:gd name="T21" fmla="*/ 1 h 2856"/>
                <a:gd name="T22" fmla="*/ 1 w 2528"/>
                <a:gd name="T23" fmla="*/ 6 h 2856"/>
                <a:gd name="T24" fmla="*/ 9 w 2528"/>
                <a:gd name="T25" fmla="*/ 14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7595" name="Text Box 57"/>
          <p:cNvSpPr txBox="1">
            <a:spLocks noChangeArrowheads="1"/>
          </p:cNvSpPr>
          <p:nvPr/>
        </p:nvSpPr>
        <p:spPr bwMode="auto">
          <a:xfrm>
            <a:off x="457200" y="685800"/>
            <a:ext cx="8262938" cy="406400"/>
          </a:xfrm>
          <a:prstGeom prst="rect">
            <a:avLst/>
          </a:prstGeom>
          <a:solidFill>
            <a:srgbClr val="CCECFF"/>
          </a:solidFill>
          <a:ln w="9525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it-IT" sz="2000" b="1"/>
              <a:t>METODI NON COMPETITIVI ETEROGENEI</a:t>
            </a:r>
          </a:p>
        </p:txBody>
      </p:sp>
      <p:sp>
        <p:nvSpPr>
          <p:cNvPr id="67596" name="Text Box 58"/>
          <p:cNvSpPr txBox="1">
            <a:spLocks noChangeArrowheads="1"/>
          </p:cNvSpPr>
          <p:nvPr/>
        </p:nvSpPr>
        <p:spPr bwMode="auto">
          <a:xfrm>
            <a:off x="2603500" y="1219200"/>
            <a:ext cx="4718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/>
              <a:t>METODO SU FASE SOLIDA “SANDWICH”</a:t>
            </a:r>
          </a:p>
        </p:txBody>
      </p:sp>
      <p:grpSp>
        <p:nvGrpSpPr>
          <p:cNvPr id="59" name="Gruppo 58"/>
          <p:cNvGrpSpPr/>
          <p:nvPr/>
        </p:nvGrpSpPr>
        <p:grpSpPr>
          <a:xfrm>
            <a:off x="4641094" y="4121150"/>
            <a:ext cx="3210932" cy="1182466"/>
            <a:chOff x="4641094" y="4121150"/>
            <a:chExt cx="3210932" cy="1182466"/>
          </a:xfrm>
        </p:grpSpPr>
        <p:sp>
          <p:nvSpPr>
            <p:cNvPr id="60" name="Freeform 17"/>
            <p:cNvSpPr/>
            <p:nvPr/>
          </p:nvSpPr>
          <p:spPr bwMode="auto">
            <a:xfrm>
              <a:off x="4727575" y="4121150"/>
              <a:ext cx="403225" cy="455613"/>
            </a:xfrm>
            <a:custGeom>
              <a:avLst/>
              <a:gdLst>
                <a:gd name="T0" fmla="*/ 23863966 w 2528"/>
                <a:gd name="T1" fmla="*/ 35018230 h 2856"/>
                <a:gd name="T2" fmla="*/ 23863966 w 2528"/>
                <a:gd name="T3" fmla="*/ 65557382 h 2856"/>
                <a:gd name="T4" fmla="*/ 31903424 w 2528"/>
                <a:gd name="T5" fmla="*/ 72632306 h 2856"/>
                <a:gd name="T6" fmla="*/ 41189561 w 2528"/>
                <a:gd name="T7" fmla="*/ 65302935 h 2856"/>
                <a:gd name="T8" fmla="*/ 41189561 w 2528"/>
                <a:gd name="T9" fmla="*/ 34763782 h 2856"/>
                <a:gd name="T10" fmla="*/ 61212043 w 2528"/>
                <a:gd name="T11" fmla="*/ 14022543 h 2856"/>
                <a:gd name="T12" fmla="*/ 59761837 w 2528"/>
                <a:gd name="T13" fmla="*/ 3486492 h 2856"/>
                <a:gd name="T14" fmla="*/ 49737836 w 2528"/>
                <a:gd name="T15" fmla="*/ 2774039 h 2856"/>
                <a:gd name="T16" fmla="*/ 32386879 w 2528"/>
                <a:gd name="T17" fmla="*/ 19875958 h 2856"/>
                <a:gd name="T18" fmla="*/ 15290330 w 2528"/>
                <a:gd name="T19" fmla="*/ 2774039 h 2856"/>
                <a:gd name="T20" fmla="*/ 4808394 w 2528"/>
                <a:gd name="T21" fmla="*/ 3257569 h 2856"/>
                <a:gd name="T22" fmla="*/ 3332827 w 2528"/>
                <a:gd name="T23" fmla="*/ 14251626 h 2856"/>
                <a:gd name="T24" fmla="*/ 23863966 w 2528"/>
                <a:gd name="T25" fmla="*/ 35018230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1" name="Freeform 18"/>
            <p:cNvSpPr/>
            <p:nvPr/>
          </p:nvSpPr>
          <p:spPr bwMode="auto">
            <a:xfrm>
              <a:off x="5245100" y="4121150"/>
              <a:ext cx="403225" cy="455613"/>
            </a:xfrm>
            <a:custGeom>
              <a:avLst/>
              <a:gdLst>
                <a:gd name="T0" fmla="*/ 23863966 w 2528"/>
                <a:gd name="T1" fmla="*/ 35018230 h 2856"/>
                <a:gd name="T2" fmla="*/ 23863966 w 2528"/>
                <a:gd name="T3" fmla="*/ 65557382 h 2856"/>
                <a:gd name="T4" fmla="*/ 31903424 w 2528"/>
                <a:gd name="T5" fmla="*/ 72632306 h 2856"/>
                <a:gd name="T6" fmla="*/ 41189561 w 2528"/>
                <a:gd name="T7" fmla="*/ 65302935 h 2856"/>
                <a:gd name="T8" fmla="*/ 41189561 w 2528"/>
                <a:gd name="T9" fmla="*/ 34763782 h 2856"/>
                <a:gd name="T10" fmla="*/ 61212043 w 2528"/>
                <a:gd name="T11" fmla="*/ 14022543 h 2856"/>
                <a:gd name="T12" fmla="*/ 59761837 w 2528"/>
                <a:gd name="T13" fmla="*/ 3486492 h 2856"/>
                <a:gd name="T14" fmla="*/ 49737836 w 2528"/>
                <a:gd name="T15" fmla="*/ 2774039 h 2856"/>
                <a:gd name="T16" fmla="*/ 32386879 w 2528"/>
                <a:gd name="T17" fmla="*/ 19875958 h 2856"/>
                <a:gd name="T18" fmla="*/ 15290330 w 2528"/>
                <a:gd name="T19" fmla="*/ 2774039 h 2856"/>
                <a:gd name="T20" fmla="*/ 4808394 w 2528"/>
                <a:gd name="T21" fmla="*/ 3257569 h 2856"/>
                <a:gd name="T22" fmla="*/ 3332827 w 2528"/>
                <a:gd name="T23" fmla="*/ 14251626 h 2856"/>
                <a:gd name="T24" fmla="*/ 23863966 w 2528"/>
                <a:gd name="T25" fmla="*/ 35018230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2" name="Freeform 19"/>
            <p:cNvSpPr/>
            <p:nvPr/>
          </p:nvSpPr>
          <p:spPr bwMode="auto">
            <a:xfrm>
              <a:off x="5762625" y="4121150"/>
              <a:ext cx="403225" cy="455613"/>
            </a:xfrm>
            <a:custGeom>
              <a:avLst/>
              <a:gdLst>
                <a:gd name="T0" fmla="*/ 23863966 w 2528"/>
                <a:gd name="T1" fmla="*/ 35018230 h 2856"/>
                <a:gd name="T2" fmla="*/ 23863966 w 2528"/>
                <a:gd name="T3" fmla="*/ 65557382 h 2856"/>
                <a:gd name="T4" fmla="*/ 31903424 w 2528"/>
                <a:gd name="T5" fmla="*/ 72632306 h 2856"/>
                <a:gd name="T6" fmla="*/ 41189561 w 2528"/>
                <a:gd name="T7" fmla="*/ 65302935 h 2856"/>
                <a:gd name="T8" fmla="*/ 41189561 w 2528"/>
                <a:gd name="T9" fmla="*/ 34763782 h 2856"/>
                <a:gd name="T10" fmla="*/ 61212043 w 2528"/>
                <a:gd name="T11" fmla="*/ 14022543 h 2856"/>
                <a:gd name="T12" fmla="*/ 59761837 w 2528"/>
                <a:gd name="T13" fmla="*/ 3486492 h 2856"/>
                <a:gd name="T14" fmla="*/ 49737836 w 2528"/>
                <a:gd name="T15" fmla="*/ 2774039 h 2856"/>
                <a:gd name="T16" fmla="*/ 32386879 w 2528"/>
                <a:gd name="T17" fmla="*/ 19875958 h 2856"/>
                <a:gd name="T18" fmla="*/ 15290330 w 2528"/>
                <a:gd name="T19" fmla="*/ 2774039 h 2856"/>
                <a:gd name="T20" fmla="*/ 4808394 w 2528"/>
                <a:gd name="T21" fmla="*/ 3257569 h 2856"/>
                <a:gd name="T22" fmla="*/ 3332827 w 2528"/>
                <a:gd name="T23" fmla="*/ 14251626 h 2856"/>
                <a:gd name="T24" fmla="*/ 23863966 w 2528"/>
                <a:gd name="T25" fmla="*/ 35018230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3" name="Freeform 20"/>
            <p:cNvSpPr/>
            <p:nvPr/>
          </p:nvSpPr>
          <p:spPr bwMode="auto">
            <a:xfrm>
              <a:off x="6280150" y="4121150"/>
              <a:ext cx="403225" cy="455613"/>
            </a:xfrm>
            <a:custGeom>
              <a:avLst/>
              <a:gdLst>
                <a:gd name="T0" fmla="*/ 23863966 w 2528"/>
                <a:gd name="T1" fmla="*/ 35018230 h 2856"/>
                <a:gd name="T2" fmla="*/ 23863966 w 2528"/>
                <a:gd name="T3" fmla="*/ 65557382 h 2856"/>
                <a:gd name="T4" fmla="*/ 31903424 w 2528"/>
                <a:gd name="T5" fmla="*/ 72632306 h 2856"/>
                <a:gd name="T6" fmla="*/ 41189561 w 2528"/>
                <a:gd name="T7" fmla="*/ 65302935 h 2856"/>
                <a:gd name="T8" fmla="*/ 41189561 w 2528"/>
                <a:gd name="T9" fmla="*/ 34763782 h 2856"/>
                <a:gd name="T10" fmla="*/ 61212043 w 2528"/>
                <a:gd name="T11" fmla="*/ 14022543 h 2856"/>
                <a:gd name="T12" fmla="*/ 59761837 w 2528"/>
                <a:gd name="T13" fmla="*/ 3486492 h 2856"/>
                <a:gd name="T14" fmla="*/ 49737836 w 2528"/>
                <a:gd name="T15" fmla="*/ 2774039 h 2856"/>
                <a:gd name="T16" fmla="*/ 32386879 w 2528"/>
                <a:gd name="T17" fmla="*/ 19875958 h 2856"/>
                <a:gd name="T18" fmla="*/ 15290330 w 2528"/>
                <a:gd name="T19" fmla="*/ 2774039 h 2856"/>
                <a:gd name="T20" fmla="*/ 4808394 w 2528"/>
                <a:gd name="T21" fmla="*/ 3257569 h 2856"/>
                <a:gd name="T22" fmla="*/ 3332827 w 2528"/>
                <a:gd name="T23" fmla="*/ 14251626 h 2856"/>
                <a:gd name="T24" fmla="*/ 23863966 w 2528"/>
                <a:gd name="T25" fmla="*/ 35018230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4" name="Freeform 21"/>
            <p:cNvSpPr/>
            <p:nvPr/>
          </p:nvSpPr>
          <p:spPr bwMode="auto">
            <a:xfrm>
              <a:off x="6797675" y="4121150"/>
              <a:ext cx="403225" cy="455613"/>
            </a:xfrm>
            <a:custGeom>
              <a:avLst/>
              <a:gdLst>
                <a:gd name="T0" fmla="*/ 23863966 w 2528"/>
                <a:gd name="T1" fmla="*/ 35018230 h 2856"/>
                <a:gd name="T2" fmla="*/ 23863966 w 2528"/>
                <a:gd name="T3" fmla="*/ 65557382 h 2856"/>
                <a:gd name="T4" fmla="*/ 31903424 w 2528"/>
                <a:gd name="T5" fmla="*/ 72632306 h 2856"/>
                <a:gd name="T6" fmla="*/ 41189561 w 2528"/>
                <a:gd name="T7" fmla="*/ 65302935 h 2856"/>
                <a:gd name="T8" fmla="*/ 41189561 w 2528"/>
                <a:gd name="T9" fmla="*/ 34763782 h 2856"/>
                <a:gd name="T10" fmla="*/ 61212043 w 2528"/>
                <a:gd name="T11" fmla="*/ 14022543 h 2856"/>
                <a:gd name="T12" fmla="*/ 59761837 w 2528"/>
                <a:gd name="T13" fmla="*/ 3486492 h 2856"/>
                <a:gd name="T14" fmla="*/ 49737836 w 2528"/>
                <a:gd name="T15" fmla="*/ 2774039 h 2856"/>
                <a:gd name="T16" fmla="*/ 32386879 w 2528"/>
                <a:gd name="T17" fmla="*/ 19875958 h 2856"/>
                <a:gd name="T18" fmla="*/ 15290330 w 2528"/>
                <a:gd name="T19" fmla="*/ 2774039 h 2856"/>
                <a:gd name="T20" fmla="*/ 4808394 w 2528"/>
                <a:gd name="T21" fmla="*/ 3257569 h 2856"/>
                <a:gd name="T22" fmla="*/ 3332827 w 2528"/>
                <a:gd name="T23" fmla="*/ 14251626 h 2856"/>
                <a:gd name="T24" fmla="*/ 23863966 w 2528"/>
                <a:gd name="T25" fmla="*/ 35018230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" name="Freeform 22"/>
            <p:cNvSpPr/>
            <p:nvPr/>
          </p:nvSpPr>
          <p:spPr bwMode="auto">
            <a:xfrm>
              <a:off x="7316788" y="4121150"/>
              <a:ext cx="403225" cy="455613"/>
            </a:xfrm>
            <a:custGeom>
              <a:avLst/>
              <a:gdLst>
                <a:gd name="T0" fmla="*/ 23863966 w 2528"/>
                <a:gd name="T1" fmla="*/ 35018230 h 2856"/>
                <a:gd name="T2" fmla="*/ 23863966 w 2528"/>
                <a:gd name="T3" fmla="*/ 65557382 h 2856"/>
                <a:gd name="T4" fmla="*/ 31903424 w 2528"/>
                <a:gd name="T5" fmla="*/ 72632306 h 2856"/>
                <a:gd name="T6" fmla="*/ 41189561 w 2528"/>
                <a:gd name="T7" fmla="*/ 65302935 h 2856"/>
                <a:gd name="T8" fmla="*/ 41189561 w 2528"/>
                <a:gd name="T9" fmla="*/ 34763782 h 2856"/>
                <a:gd name="T10" fmla="*/ 61212043 w 2528"/>
                <a:gd name="T11" fmla="*/ 14022543 h 2856"/>
                <a:gd name="T12" fmla="*/ 59761837 w 2528"/>
                <a:gd name="T13" fmla="*/ 3486492 h 2856"/>
                <a:gd name="T14" fmla="*/ 49737836 w 2528"/>
                <a:gd name="T15" fmla="*/ 2774039 h 2856"/>
                <a:gd name="T16" fmla="*/ 32386879 w 2528"/>
                <a:gd name="T17" fmla="*/ 19875958 h 2856"/>
                <a:gd name="T18" fmla="*/ 15290330 w 2528"/>
                <a:gd name="T19" fmla="*/ 2774039 h 2856"/>
                <a:gd name="T20" fmla="*/ 4808394 w 2528"/>
                <a:gd name="T21" fmla="*/ 3257569 h 2856"/>
                <a:gd name="T22" fmla="*/ 3332827 w 2528"/>
                <a:gd name="T23" fmla="*/ 14251626 h 2856"/>
                <a:gd name="T24" fmla="*/ 23863966 w 2528"/>
                <a:gd name="T25" fmla="*/ 35018230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" name="Rectangle 23" descr="Diagonali larghe verso l'alto"/>
            <p:cNvSpPr>
              <a:spLocks noChangeArrowheads="1"/>
            </p:cNvSpPr>
            <p:nvPr/>
          </p:nvSpPr>
          <p:spPr bwMode="auto">
            <a:xfrm>
              <a:off x="4674085" y="4582891"/>
              <a:ext cx="3168650" cy="720725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67" name="Line 24"/>
            <p:cNvSpPr>
              <a:spLocks noChangeShapeType="1"/>
            </p:cNvSpPr>
            <p:nvPr/>
          </p:nvSpPr>
          <p:spPr bwMode="auto">
            <a:xfrm>
              <a:off x="4643438" y="4581525"/>
              <a:ext cx="31686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8" name="Pentagono regolare 67"/>
            <p:cNvSpPr/>
            <p:nvPr/>
          </p:nvSpPr>
          <p:spPr bwMode="auto">
            <a:xfrm>
              <a:off x="4641094" y="4365103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" name="Pentagono regolare 68"/>
            <p:cNvSpPr/>
            <p:nvPr/>
          </p:nvSpPr>
          <p:spPr bwMode="auto">
            <a:xfrm>
              <a:off x="4755394" y="4372247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" name="Pentagono regolare 69"/>
            <p:cNvSpPr/>
            <p:nvPr/>
          </p:nvSpPr>
          <p:spPr bwMode="auto">
            <a:xfrm>
              <a:off x="4969159" y="4365103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" name="Pentagono regolare 70"/>
            <p:cNvSpPr/>
            <p:nvPr/>
          </p:nvSpPr>
          <p:spPr bwMode="auto">
            <a:xfrm>
              <a:off x="5112079" y="4365103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" name="Pentagono regolare 71"/>
            <p:cNvSpPr/>
            <p:nvPr/>
          </p:nvSpPr>
          <p:spPr bwMode="auto">
            <a:xfrm>
              <a:off x="5238491" y="4365103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3" name="Pentagono regolare 72"/>
            <p:cNvSpPr/>
            <p:nvPr/>
          </p:nvSpPr>
          <p:spPr bwMode="auto">
            <a:xfrm>
              <a:off x="5505431" y="4372246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" name="Pentagono regolare 73"/>
            <p:cNvSpPr/>
            <p:nvPr/>
          </p:nvSpPr>
          <p:spPr bwMode="auto">
            <a:xfrm>
              <a:off x="5634490" y="4374674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5" name="Pentagono regolare 74"/>
            <p:cNvSpPr/>
            <p:nvPr/>
          </p:nvSpPr>
          <p:spPr bwMode="auto">
            <a:xfrm>
              <a:off x="5782141" y="4372246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" name="Pentagono regolare 75"/>
            <p:cNvSpPr/>
            <p:nvPr/>
          </p:nvSpPr>
          <p:spPr bwMode="auto">
            <a:xfrm>
              <a:off x="6013198" y="4360082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7" name="Pentagono regolare 76"/>
            <p:cNvSpPr/>
            <p:nvPr/>
          </p:nvSpPr>
          <p:spPr bwMode="auto">
            <a:xfrm>
              <a:off x="6133402" y="4360081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8" name="Pentagono regolare 77"/>
            <p:cNvSpPr/>
            <p:nvPr/>
          </p:nvSpPr>
          <p:spPr bwMode="auto">
            <a:xfrm>
              <a:off x="6274428" y="4374673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9" name="Pentagono regolare 78"/>
            <p:cNvSpPr/>
            <p:nvPr/>
          </p:nvSpPr>
          <p:spPr bwMode="auto">
            <a:xfrm>
              <a:off x="6542167" y="4372246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0" name="Pentagono regolare 79"/>
            <p:cNvSpPr/>
            <p:nvPr/>
          </p:nvSpPr>
          <p:spPr bwMode="auto">
            <a:xfrm>
              <a:off x="6681787" y="4381728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1" name="Pentagono regolare 80"/>
            <p:cNvSpPr/>
            <p:nvPr/>
          </p:nvSpPr>
          <p:spPr bwMode="auto">
            <a:xfrm>
              <a:off x="6812918" y="4372246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2" name="Pentagono regolare 81"/>
            <p:cNvSpPr/>
            <p:nvPr/>
          </p:nvSpPr>
          <p:spPr bwMode="auto">
            <a:xfrm>
              <a:off x="7041752" y="4364410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" name="Pentagono regolare 82"/>
            <p:cNvSpPr/>
            <p:nvPr/>
          </p:nvSpPr>
          <p:spPr bwMode="auto">
            <a:xfrm>
              <a:off x="7161255" y="4364410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4" name="Pentagono regolare 83"/>
            <p:cNvSpPr/>
            <p:nvPr/>
          </p:nvSpPr>
          <p:spPr bwMode="auto">
            <a:xfrm>
              <a:off x="7284894" y="4378872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" name="Pentagono regolare 84"/>
            <p:cNvSpPr/>
            <p:nvPr/>
          </p:nvSpPr>
          <p:spPr bwMode="auto">
            <a:xfrm>
              <a:off x="7579433" y="4374672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Pentagono regolare 85"/>
            <p:cNvSpPr/>
            <p:nvPr/>
          </p:nvSpPr>
          <p:spPr bwMode="auto">
            <a:xfrm>
              <a:off x="7705096" y="4365017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0" name="Group 2"/>
          <p:cNvGrpSpPr/>
          <p:nvPr/>
        </p:nvGrpSpPr>
        <p:grpSpPr bwMode="auto">
          <a:xfrm>
            <a:off x="4656138" y="1916113"/>
            <a:ext cx="3168650" cy="2665412"/>
            <a:chOff x="2933" y="1207"/>
            <a:chExt cx="1996" cy="1679"/>
          </a:xfrm>
        </p:grpSpPr>
        <p:sp>
          <p:nvSpPr>
            <p:cNvPr id="68638" name="Rectangle 3"/>
            <p:cNvSpPr>
              <a:spLocks noChangeArrowheads="1"/>
            </p:cNvSpPr>
            <p:nvPr/>
          </p:nvSpPr>
          <p:spPr bwMode="auto">
            <a:xfrm>
              <a:off x="2933" y="1207"/>
              <a:ext cx="1996" cy="1679"/>
            </a:xfrm>
            <a:prstGeom prst="rect">
              <a:avLst/>
            </a:prstGeom>
            <a:gradFill rotWithShape="1">
              <a:gsLst>
                <a:gs pos="0">
                  <a:srgbClr val="DDEEFF"/>
                </a:gs>
                <a:gs pos="100000">
                  <a:srgbClr val="99CC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68639" name="Oval 4"/>
            <p:cNvSpPr>
              <a:spLocks noChangeArrowheads="1"/>
            </p:cNvSpPr>
            <p:nvPr/>
          </p:nvSpPr>
          <p:spPr bwMode="auto">
            <a:xfrm>
              <a:off x="4454" y="250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68640" name="Oval 5"/>
            <p:cNvSpPr>
              <a:spLocks noChangeArrowheads="1"/>
            </p:cNvSpPr>
            <p:nvPr/>
          </p:nvSpPr>
          <p:spPr bwMode="auto">
            <a:xfrm rot="10524505">
              <a:off x="3486" y="2506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grpSp>
          <p:nvGrpSpPr>
            <p:cNvPr id="68641" name="Group 6"/>
            <p:cNvGrpSpPr/>
            <p:nvPr/>
          </p:nvGrpSpPr>
          <p:grpSpPr bwMode="auto">
            <a:xfrm>
              <a:off x="3222" y="2178"/>
              <a:ext cx="347" cy="326"/>
              <a:chOff x="3697" y="1479"/>
              <a:chExt cx="347" cy="326"/>
            </a:xfrm>
          </p:grpSpPr>
          <p:sp>
            <p:nvSpPr>
              <p:cNvPr id="68653" name="Oval 7"/>
              <p:cNvSpPr>
                <a:spLocks noChangeArrowheads="1"/>
              </p:cNvSpPr>
              <p:nvPr/>
            </p:nvSpPr>
            <p:spPr bwMode="auto">
              <a:xfrm rot="10524505">
                <a:off x="3697" y="1479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rgbClr val="FFFFA9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355336" name="Freeform 8"/>
              <p:cNvSpPr/>
              <p:nvPr/>
            </p:nvSpPr>
            <p:spPr bwMode="auto">
              <a:xfrm flipV="1">
                <a:off x="3790" y="1518"/>
                <a:ext cx="254" cy="287"/>
              </a:xfrm>
              <a:custGeom>
                <a:avLst/>
                <a:gdLst>
                  <a:gd name="T0" fmla="*/ 938 w 2528"/>
                  <a:gd name="T1" fmla="*/ 1376 h 2856"/>
                  <a:gd name="T2" fmla="*/ 938 w 2528"/>
                  <a:gd name="T3" fmla="*/ 2576 h 2856"/>
                  <a:gd name="T4" fmla="*/ 1254 w 2528"/>
                  <a:gd name="T5" fmla="*/ 2854 h 2856"/>
                  <a:gd name="T6" fmla="*/ 1619 w 2528"/>
                  <a:gd name="T7" fmla="*/ 2566 h 2856"/>
                  <a:gd name="T8" fmla="*/ 1619 w 2528"/>
                  <a:gd name="T9" fmla="*/ 1366 h 2856"/>
                  <a:gd name="T10" fmla="*/ 2406 w 2528"/>
                  <a:gd name="T11" fmla="*/ 551 h 2856"/>
                  <a:gd name="T12" fmla="*/ 2349 w 2528"/>
                  <a:gd name="T13" fmla="*/ 137 h 2856"/>
                  <a:gd name="T14" fmla="*/ 1955 w 2528"/>
                  <a:gd name="T15" fmla="*/ 109 h 2856"/>
                  <a:gd name="T16" fmla="*/ 1273 w 2528"/>
                  <a:gd name="T17" fmla="*/ 781 h 2856"/>
                  <a:gd name="T18" fmla="*/ 601 w 2528"/>
                  <a:gd name="T19" fmla="*/ 109 h 2856"/>
                  <a:gd name="T20" fmla="*/ 189 w 2528"/>
                  <a:gd name="T21" fmla="*/ 128 h 2856"/>
                  <a:gd name="T22" fmla="*/ 131 w 2528"/>
                  <a:gd name="T23" fmla="*/ 560 h 2856"/>
                  <a:gd name="T24" fmla="*/ 938 w 2528"/>
                  <a:gd name="T25" fmla="*/ 1376 h 2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28" h="2856">
                    <a:moveTo>
                      <a:pt x="938" y="1376"/>
                    </a:moveTo>
                    <a:lnTo>
                      <a:pt x="938" y="2576"/>
                    </a:lnTo>
                    <a:cubicBezTo>
                      <a:pt x="991" y="2822"/>
                      <a:pt x="1141" y="2856"/>
                      <a:pt x="1254" y="2854"/>
                    </a:cubicBezTo>
                    <a:cubicBezTo>
                      <a:pt x="1372" y="2854"/>
                      <a:pt x="1560" y="2803"/>
                      <a:pt x="1619" y="2566"/>
                    </a:cubicBezTo>
                    <a:lnTo>
                      <a:pt x="1619" y="1366"/>
                    </a:lnTo>
                    <a:lnTo>
                      <a:pt x="2406" y="551"/>
                    </a:lnTo>
                    <a:cubicBezTo>
                      <a:pt x="2528" y="346"/>
                      <a:pt x="2424" y="211"/>
                      <a:pt x="2349" y="137"/>
                    </a:cubicBezTo>
                    <a:cubicBezTo>
                      <a:pt x="2274" y="63"/>
                      <a:pt x="2105" y="34"/>
                      <a:pt x="1955" y="109"/>
                    </a:cubicBezTo>
                    <a:lnTo>
                      <a:pt x="1273" y="781"/>
                    </a:lnTo>
                    <a:lnTo>
                      <a:pt x="601" y="109"/>
                    </a:lnTo>
                    <a:cubicBezTo>
                      <a:pt x="420" y="0"/>
                      <a:pt x="267" y="53"/>
                      <a:pt x="189" y="128"/>
                    </a:cubicBezTo>
                    <a:cubicBezTo>
                      <a:pt x="111" y="203"/>
                      <a:pt x="0" y="349"/>
                      <a:pt x="131" y="560"/>
                    </a:cubicBezTo>
                    <a:lnTo>
                      <a:pt x="938" y="13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hlink">
                      <a:gamma/>
                      <a:tint val="20000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it-IT"/>
              </a:p>
            </p:txBody>
          </p:sp>
        </p:grpSp>
        <p:sp>
          <p:nvSpPr>
            <p:cNvPr id="68642" name="Oval 9"/>
            <p:cNvSpPr>
              <a:spLocks noChangeArrowheads="1"/>
            </p:cNvSpPr>
            <p:nvPr/>
          </p:nvSpPr>
          <p:spPr bwMode="auto">
            <a:xfrm rot="7800951">
              <a:off x="3300" y="1841"/>
              <a:ext cx="182" cy="182"/>
            </a:xfrm>
            <a:prstGeom prst="ellipse">
              <a:avLst/>
            </a:prstGeom>
            <a:gradFill rotWithShape="0">
              <a:gsLst>
                <a:gs pos="0">
                  <a:srgbClr val="FFFFA9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55338" name="Freeform 10"/>
            <p:cNvSpPr/>
            <p:nvPr/>
          </p:nvSpPr>
          <p:spPr bwMode="auto">
            <a:xfrm rot="18876446" flipV="1">
              <a:off x="3418" y="1762"/>
              <a:ext cx="254" cy="287"/>
            </a:xfrm>
            <a:custGeom>
              <a:avLst/>
              <a:gdLst>
                <a:gd name="T0" fmla="*/ 938 w 2528"/>
                <a:gd name="T1" fmla="*/ 1376 h 2856"/>
                <a:gd name="T2" fmla="*/ 938 w 2528"/>
                <a:gd name="T3" fmla="*/ 2576 h 2856"/>
                <a:gd name="T4" fmla="*/ 1254 w 2528"/>
                <a:gd name="T5" fmla="*/ 2854 h 2856"/>
                <a:gd name="T6" fmla="*/ 1619 w 2528"/>
                <a:gd name="T7" fmla="*/ 2566 h 2856"/>
                <a:gd name="T8" fmla="*/ 1619 w 2528"/>
                <a:gd name="T9" fmla="*/ 1366 h 2856"/>
                <a:gd name="T10" fmla="*/ 2406 w 2528"/>
                <a:gd name="T11" fmla="*/ 551 h 2856"/>
                <a:gd name="T12" fmla="*/ 2349 w 2528"/>
                <a:gd name="T13" fmla="*/ 137 h 2856"/>
                <a:gd name="T14" fmla="*/ 1955 w 2528"/>
                <a:gd name="T15" fmla="*/ 109 h 2856"/>
                <a:gd name="T16" fmla="*/ 1273 w 2528"/>
                <a:gd name="T17" fmla="*/ 781 h 2856"/>
                <a:gd name="T18" fmla="*/ 601 w 2528"/>
                <a:gd name="T19" fmla="*/ 109 h 2856"/>
                <a:gd name="T20" fmla="*/ 189 w 2528"/>
                <a:gd name="T21" fmla="*/ 128 h 2856"/>
                <a:gd name="T22" fmla="*/ 131 w 2528"/>
                <a:gd name="T23" fmla="*/ 560 h 2856"/>
                <a:gd name="T24" fmla="*/ 938 w 2528"/>
                <a:gd name="T25" fmla="*/ 1376 h 2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0">
              <a:gsLst>
                <a:gs pos="0">
                  <a:schemeClr val="hlink">
                    <a:gamma/>
                    <a:tint val="20000"/>
                    <a:invGamma/>
                  </a:schemeClr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it-IT"/>
            </a:p>
          </p:txBody>
        </p:sp>
        <p:grpSp>
          <p:nvGrpSpPr>
            <p:cNvPr id="68644" name="Group 11"/>
            <p:cNvGrpSpPr/>
            <p:nvPr/>
          </p:nvGrpSpPr>
          <p:grpSpPr bwMode="auto">
            <a:xfrm rot="2347270">
              <a:off x="3539" y="1329"/>
              <a:ext cx="347" cy="326"/>
              <a:chOff x="3697" y="1479"/>
              <a:chExt cx="347" cy="326"/>
            </a:xfrm>
          </p:grpSpPr>
          <p:sp>
            <p:nvSpPr>
              <p:cNvPr id="68651" name="Oval 12"/>
              <p:cNvSpPr>
                <a:spLocks noChangeArrowheads="1"/>
              </p:cNvSpPr>
              <p:nvPr/>
            </p:nvSpPr>
            <p:spPr bwMode="auto">
              <a:xfrm rot="10524505">
                <a:off x="3697" y="1479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rgbClr val="FFFFA9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355341" name="Freeform 13"/>
              <p:cNvSpPr/>
              <p:nvPr/>
            </p:nvSpPr>
            <p:spPr bwMode="auto">
              <a:xfrm flipV="1">
                <a:off x="3788" y="1517"/>
                <a:ext cx="254" cy="287"/>
              </a:xfrm>
              <a:custGeom>
                <a:avLst/>
                <a:gdLst>
                  <a:gd name="T0" fmla="*/ 938 w 2528"/>
                  <a:gd name="T1" fmla="*/ 1376 h 2856"/>
                  <a:gd name="T2" fmla="*/ 938 w 2528"/>
                  <a:gd name="T3" fmla="*/ 2576 h 2856"/>
                  <a:gd name="T4" fmla="*/ 1254 w 2528"/>
                  <a:gd name="T5" fmla="*/ 2854 h 2856"/>
                  <a:gd name="T6" fmla="*/ 1619 w 2528"/>
                  <a:gd name="T7" fmla="*/ 2566 h 2856"/>
                  <a:gd name="T8" fmla="*/ 1619 w 2528"/>
                  <a:gd name="T9" fmla="*/ 1366 h 2856"/>
                  <a:gd name="T10" fmla="*/ 2406 w 2528"/>
                  <a:gd name="T11" fmla="*/ 551 h 2856"/>
                  <a:gd name="T12" fmla="*/ 2349 w 2528"/>
                  <a:gd name="T13" fmla="*/ 137 h 2856"/>
                  <a:gd name="T14" fmla="*/ 1955 w 2528"/>
                  <a:gd name="T15" fmla="*/ 109 h 2856"/>
                  <a:gd name="T16" fmla="*/ 1273 w 2528"/>
                  <a:gd name="T17" fmla="*/ 781 h 2856"/>
                  <a:gd name="T18" fmla="*/ 601 w 2528"/>
                  <a:gd name="T19" fmla="*/ 109 h 2856"/>
                  <a:gd name="T20" fmla="*/ 189 w 2528"/>
                  <a:gd name="T21" fmla="*/ 128 h 2856"/>
                  <a:gd name="T22" fmla="*/ 131 w 2528"/>
                  <a:gd name="T23" fmla="*/ 560 h 2856"/>
                  <a:gd name="T24" fmla="*/ 938 w 2528"/>
                  <a:gd name="T25" fmla="*/ 1376 h 2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28" h="2856">
                    <a:moveTo>
                      <a:pt x="938" y="1376"/>
                    </a:moveTo>
                    <a:lnTo>
                      <a:pt x="938" y="2576"/>
                    </a:lnTo>
                    <a:cubicBezTo>
                      <a:pt x="991" y="2822"/>
                      <a:pt x="1141" y="2856"/>
                      <a:pt x="1254" y="2854"/>
                    </a:cubicBezTo>
                    <a:cubicBezTo>
                      <a:pt x="1372" y="2854"/>
                      <a:pt x="1560" y="2803"/>
                      <a:pt x="1619" y="2566"/>
                    </a:cubicBezTo>
                    <a:lnTo>
                      <a:pt x="1619" y="1366"/>
                    </a:lnTo>
                    <a:lnTo>
                      <a:pt x="2406" y="551"/>
                    </a:lnTo>
                    <a:cubicBezTo>
                      <a:pt x="2528" y="346"/>
                      <a:pt x="2424" y="211"/>
                      <a:pt x="2349" y="137"/>
                    </a:cubicBezTo>
                    <a:cubicBezTo>
                      <a:pt x="2274" y="63"/>
                      <a:pt x="2105" y="34"/>
                      <a:pt x="1955" y="109"/>
                    </a:cubicBezTo>
                    <a:lnTo>
                      <a:pt x="1273" y="781"/>
                    </a:lnTo>
                    <a:lnTo>
                      <a:pt x="601" y="109"/>
                    </a:lnTo>
                    <a:cubicBezTo>
                      <a:pt x="420" y="0"/>
                      <a:pt x="267" y="53"/>
                      <a:pt x="189" y="128"/>
                    </a:cubicBezTo>
                    <a:cubicBezTo>
                      <a:pt x="111" y="203"/>
                      <a:pt x="0" y="349"/>
                      <a:pt x="131" y="560"/>
                    </a:cubicBezTo>
                    <a:lnTo>
                      <a:pt x="938" y="13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hlink">
                      <a:gamma/>
                      <a:tint val="20000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it-IT"/>
              </a:p>
            </p:txBody>
          </p:sp>
        </p:grpSp>
        <p:grpSp>
          <p:nvGrpSpPr>
            <p:cNvPr id="68645" name="Group 14"/>
            <p:cNvGrpSpPr/>
            <p:nvPr/>
          </p:nvGrpSpPr>
          <p:grpSpPr bwMode="auto">
            <a:xfrm rot="4120864">
              <a:off x="4462" y="1322"/>
              <a:ext cx="347" cy="326"/>
              <a:chOff x="3697" y="1479"/>
              <a:chExt cx="347" cy="326"/>
            </a:xfrm>
          </p:grpSpPr>
          <p:sp>
            <p:nvSpPr>
              <p:cNvPr id="68649" name="Oval 15"/>
              <p:cNvSpPr>
                <a:spLocks noChangeArrowheads="1"/>
              </p:cNvSpPr>
              <p:nvPr/>
            </p:nvSpPr>
            <p:spPr bwMode="auto">
              <a:xfrm rot="10524505">
                <a:off x="3697" y="1479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rgbClr val="FFFFA9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355344" name="Freeform 16"/>
              <p:cNvSpPr/>
              <p:nvPr/>
            </p:nvSpPr>
            <p:spPr bwMode="auto">
              <a:xfrm flipV="1">
                <a:off x="3788" y="1520"/>
                <a:ext cx="254" cy="287"/>
              </a:xfrm>
              <a:custGeom>
                <a:avLst/>
                <a:gdLst>
                  <a:gd name="T0" fmla="*/ 938 w 2528"/>
                  <a:gd name="T1" fmla="*/ 1376 h 2856"/>
                  <a:gd name="T2" fmla="*/ 938 w 2528"/>
                  <a:gd name="T3" fmla="*/ 2576 h 2856"/>
                  <a:gd name="T4" fmla="*/ 1254 w 2528"/>
                  <a:gd name="T5" fmla="*/ 2854 h 2856"/>
                  <a:gd name="T6" fmla="*/ 1619 w 2528"/>
                  <a:gd name="T7" fmla="*/ 2566 h 2856"/>
                  <a:gd name="T8" fmla="*/ 1619 w 2528"/>
                  <a:gd name="T9" fmla="*/ 1366 h 2856"/>
                  <a:gd name="T10" fmla="*/ 2406 w 2528"/>
                  <a:gd name="T11" fmla="*/ 551 h 2856"/>
                  <a:gd name="T12" fmla="*/ 2349 w 2528"/>
                  <a:gd name="T13" fmla="*/ 137 h 2856"/>
                  <a:gd name="T14" fmla="*/ 1955 w 2528"/>
                  <a:gd name="T15" fmla="*/ 109 h 2856"/>
                  <a:gd name="T16" fmla="*/ 1273 w 2528"/>
                  <a:gd name="T17" fmla="*/ 781 h 2856"/>
                  <a:gd name="T18" fmla="*/ 601 w 2528"/>
                  <a:gd name="T19" fmla="*/ 109 h 2856"/>
                  <a:gd name="T20" fmla="*/ 189 w 2528"/>
                  <a:gd name="T21" fmla="*/ 128 h 2856"/>
                  <a:gd name="T22" fmla="*/ 131 w 2528"/>
                  <a:gd name="T23" fmla="*/ 560 h 2856"/>
                  <a:gd name="T24" fmla="*/ 938 w 2528"/>
                  <a:gd name="T25" fmla="*/ 1376 h 2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28" h="2856">
                    <a:moveTo>
                      <a:pt x="938" y="1376"/>
                    </a:moveTo>
                    <a:lnTo>
                      <a:pt x="938" y="2576"/>
                    </a:lnTo>
                    <a:cubicBezTo>
                      <a:pt x="991" y="2822"/>
                      <a:pt x="1141" y="2856"/>
                      <a:pt x="1254" y="2854"/>
                    </a:cubicBezTo>
                    <a:cubicBezTo>
                      <a:pt x="1372" y="2854"/>
                      <a:pt x="1560" y="2803"/>
                      <a:pt x="1619" y="2566"/>
                    </a:cubicBezTo>
                    <a:lnTo>
                      <a:pt x="1619" y="1366"/>
                    </a:lnTo>
                    <a:lnTo>
                      <a:pt x="2406" y="551"/>
                    </a:lnTo>
                    <a:cubicBezTo>
                      <a:pt x="2528" y="346"/>
                      <a:pt x="2424" y="211"/>
                      <a:pt x="2349" y="137"/>
                    </a:cubicBezTo>
                    <a:cubicBezTo>
                      <a:pt x="2274" y="63"/>
                      <a:pt x="2105" y="34"/>
                      <a:pt x="1955" y="109"/>
                    </a:cubicBezTo>
                    <a:lnTo>
                      <a:pt x="1273" y="781"/>
                    </a:lnTo>
                    <a:lnTo>
                      <a:pt x="601" y="109"/>
                    </a:lnTo>
                    <a:cubicBezTo>
                      <a:pt x="420" y="0"/>
                      <a:pt x="267" y="53"/>
                      <a:pt x="189" y="128"/>
                    </a:cubicBezTo>
                    <a:cubicBezTo>
                      <a:pt x="111" y="203"/>
                      <a:pt x="0" y="349"/>
                      <a:pt x="131" y="560"/>
                    </a:cubicBezTo>
                    <a:lnTo>
                      <a:pt x="938" y="13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hlink">
                      <a:gamma/>
                      <a:tint val="20000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it-IT"/>
              </a:p>
            </p:txBody>
          </p:sp>
        </p:grpSp>
        <p:grpSp>
          <p:nvGrpSpPr>
            <p:cNvPr id="68646" name="Group 17"/>
            <p:cNvGrpSpPr/>
            <p:nvPr/>
          </p:nvGrpSpPr>
          <p:grpSpPr bwMode="auto">
            <a:xfrm>
              <a:off x="4193" y="2184"/>
              <a:ext cx="347" cy="326"/>
              <a:chOff x="3697" y="1479"/>
              <a:chExt cx="347" cy="326"/>
            </a:xfrm>
          </p:grpSpPr>
          <p:sp>
            <p:nvSpPr>
              <p:cNvPr id="68647" name="Oval 18"/>
              <p:cNvSpPr>
                <a:spLocks noChangeArrowheads="1"/>
              </p:cNvSpPr>
              <p:nvPr/>
            </p:nvSpPr>
            <p:spPr bwMode="auto">
              <a:xfrm rot="10524505">
                <a:off x="3697" y="1479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rgbClr val="FFFFA9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355347" name="Freeform 19"/>
              <p:cNvSpPr/>
              <p:nvPr/>
            </p:nvSpPr>
            <p:spPr bwMode="auto">
              <a:xfrm flipV="1">
                <a:off x="3790" y="1518"/>
                <a:ext cx="254" cy="287"/>
              </a:xfrm>
              <a:custGeom>
                <a:avLst/>
                <a:gdLst>
                  <a:gd name="T0" fmla="*/ 938 w 2528"/>
                  <a:gd name="T1" fmla="*/ 1376 h 2856"/>
                  <a:gd name="T2" fmla="*/ 938 w 2528"/>
                  <a:gd name="T3" fmla="*/ 2576 h 2856"/>
                  <a:gd name="T4" fmla="*/ 1254 w 2528"/>
                  <a:gd name="T5" fmla="*/ 2854 h 2856"/>
                  <a:gd name="T6" fmla="*/ 1619 w 2528"/>
                  <a:gd name="T7" fmla="*/ 2566 h 2856"/>
                  <a:gd name="T8" fmla="*/ 1619 w 2528"/>
                  <a:gd name="T9" fmla="*/ 1366 h 2856"/>
                  <a:gd name="T10" fmla="*/ 2406 w 2528"/>
                  <a:gd name="T11" fmla="*/ 551 h 2856"/>
                  <a:gd name="T12" fmla="*/ 2349 w 2528"/>
                  <a:gd name="T13" fmla="*/ 137 h 2856"/>
                  <a:gd name="T14" fmla="*/ 1955 w 2528"/>
                  <a:gd name="T15" fmla="*/ 109 h 2856"/>
                  <a:gd name="T16" fmla="*/ 1273 w 2528"/>
                  <a:gd name="T17" fmla="*/ 781 h 2856"/>
                  <a:gd name="T18" fmla="*/ 601 w 2528"/>
                  <a:gd name="T19" fmla="*/ 109 h 2856"/>
                  <a:gd name="T20" fmla="*/ 189 w 2528"/>
                  <a:gd name="T21" fmla="*/ 128 h 2856"/>
                  <a:gd name="T22" fmla="*/ 131 w 2528"/>
                  <a:gd name="T23" fmla="*/ 560 h 2856"/>
                  <a:gd name="T24" fmla="*/ 938 w 2528"/>
                  <a:gd name="T25" fmla="*/ 1376 h 2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28" h="2856">
                    <a:moveTo>
                      <a:pt x="938" y="1376"/>
                    </a:moveTo>
                    <a:lnTo>
                      <a:pt x="938" y="2576"/>
                    </a:lnTo>
                    <a:cubicBezTo>
                      <a:pt x="991" y="2822"/>
                      <a:pt x="1141" y="2856"/>
                      <a:pt x="1254" y="2854"/>
                    </a:cubicBezTo>
                    <a:cubicBezTo>
                      <a:pt x="1372" y="2854"/>
                      <a:pt x="1560" y="2803"/>
                      <a:pt x="1619" y="2566"/>
                    </a:cubicBezTo>
                    <a:lnTo>
                      <a:pt x="1619" y="1366"/>
                    </a:lnTo>
                    <a:lnTo>
                      <a:pt x="2406" y="551"/>
                    </a:lnTo>
                    <a:cubicBezTo>
                      <a:pt x="2528" y="346"/>
                      <a:pt x="2424" y="211"/>
                      <a:pt x="2349" y="137"/>
                    </a:cubicBezTo>
                    <a:cubicBezTo>
                      <a:pt x="2274" y="63"/>
                      <a:pt x="2105" y="34"/>
                      <a:pt x="1955" y="109"/>
                    </a:cubicBezTo>
                    <a:lnTo>
                      <a:pt x="1273" y="781"/>
                    </a:lnTo>
                    <a:lnTo>
                      <a:pt x="601" y="109"/>
                    </a:lnTo>
                    <a:cubicBezTo>
                      <a:pt x="420" y="0"/>
                      <a:pt x="267" y="53"/>
                      <a:pt x="189" y="128"/>
                    </a:cubicBezTo>
                    <a:cubicBezTo>
                      <a:pt x="111" y="203"/>
                      <a:pt x="0" y="349"/>
                      <a:pt x="131" y="560"/>
                    </a:cubicBezTo>
                    <a:lnTo>
                      <a:pt x="938" y="13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hlink">
                      <a:gamma/>
                      <a:tint val="20000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it-IT"/>
              </a:p>
            </p:txBody>
          </p:sp>
        </p:grpSp>
      </p:grpSp>
      <p:sp>
        <p:nvSpPr>
          <p:cNvPr id="68611" name="Rectangle 20"/>
          <p:cNvSpPr>
            <a:spLocks noChangeArrowheads="1"/>
          </p:cNvSpPr>
          <p:nvPr/>
        </p:nvSpPr>
        <p:spPr bwMode="auto">
          <a:xfrm>
            <a:off x="1114425" y="1916113"/>
            <a:ext cx="2952750" cy="5048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Aggiunta del campione</a:t>
            </a:r>
          </a:p>
        </p:txBody>
      </p:sp>
      <p:sp>
        <p:nvSpPr>
          <p:cNvPr id="68612" name="Rectangle 21"/>
          <p:cNvSpPr>
            <a:spLocks noChangeArrowheads="1"/>
          </p:cNvSpPr>
          <p:nvPr/>
        </p:nvSpPr>
        <p:spPr bwMode="auto">
          <a:xfrm>
            <a:off x="1114425" y="2492375"/>
            <a:ext cx="2952750" cy="5048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Incubazione</a:t>
            </a:r>
          </a:p>
        </p:txBody>
      </p:sp>
      <p:sp>
        <p:nvSpPr>
          <p:cNvPr id="68613" name="Rectangle 22"/>
          <p:cNvSpPr>
            <a:spLocks noChangeArrowheads="1"/>
          </p:cNvSpPr>
          <p:nvPr/>
        </p:nvSpPr>
        <p:spPr bwMode="auto">
          <a:xfrm>
            <a:off x="1114425" y="3068638"/>
            <a:ext cx="2952750" cy="5048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Aggiunta del tracciante</a:t>
            </a:r>
          </a:p>
        </p:txBody>
      </p:sp>
      <p:sp>
        <p:nvSpPr>
          <p:cNvPr id="68614" name="Rectangle 23"/>
          <p:cNvSpPr>
            <a:spLocks noChangeArrowheads="1"/>
          </p:cNvSpPr>
          <p:nvPr/>
        </p:nvSpPr>
        <p:spPr bwMode="auto">
          <a:xfrm>
            <a:off x="1114425" y="3644900"/>
            <a:ext cx="2952750" cy="5048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Lavaggio</a:t>
            </a:r>
          </a:p>
        </p:txBody>
      </p:sp>
      <p:sp>
        <p:nvSpPr>
          <p:cNvPr id="68615" name="Rectangle 24"/>
          <p:cNvSpPr>
            <a:spLocks noChangeArrowheads="1"/>
          </p:cNvSpPr>
          <p:nvPr/>
        </p:nvSpPr>
        <p:spPr bwMode="auto">
          <a:xfrm>
            <a:off x="1114425" y="4221163"/>
            <a:ext cx="2952750" cy="5048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2"/>
                </a:solidFill>
              </a:rPr>
              <a:t>Aggiunta del substrato</a:t>
            </a:r>
          </a:p>
        </p:txBody>
      </p:sp>
      <p:sp>
        <p:nvSpPr>
          <p:cNvPr id="68616" name="Rectangle 25"/>
          <p:cNvSpPr>
            <a:spLocks noChangeArrowheads="1"/>
          </p:cNvSpPr>
          <p:nvPr/>
        </p:nvSpPr>
        <p:spPr bwMode="auto">
          <a:xfrm>
            <a:off x="1114425" y="4797425"/>
            <a:ext cx="2952750" cy="5048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2"/>
                </a:solidFill>
              </a:rPr>
              <a:t>Misura del segnale</a:t>
            </a:r>
          </a:p>
        </p:txBody>
      </p:sp>
      <p:sp>
        <p:nvSpPr>
          <p:cNvPr id="68617" name="Rectangle 26"/>
          <p:cNvSpPr>
            <a:spLocks noChangeArrowheads="1"/>
          </p:cNvSpPr>
          <p:nvPr/>
        </p:nvSpPr>
        <p:spPr bwMode="auto">
          <a:xfrm>
            <a:off x="4656138" y="1916113"/>
            <a:ext cx="3168650" cy="2665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grpSp>
        <p:nvGrpSpPr>
          <p:cNvPr id="68618" name="Group 27"/>
          <p:cNvGrpSpPr/>
          <p:nvPr/>
        </p:nvGrpSpPr>
        <p:grpSpPr bwMode="auto">
          <a:xfrm>
            <a:off x="4643438" y="3457575"/>
            <a:ext cx="3181350" cy="1844675"/>
            <a:chOff x="2925" y="2178"/>
            <a:chExt cx="2004" cy="1162"/>
          </a:xfrm>
        </p:grpSpPr>
        <p:sp>
          <p:nvSpPr>
            <p:cNvPr id="68621" name="Oval 28"/>
            <p:cNvSpPr>
              <a:spLocks noChangeArrowheads="1"/>
            </p:cNvSpPr>
            <p:nvPr/>
          </p:nvSpPr>
          <p:spPr bwMode="auto">
            <a:xfrm>
              <a:off x="4454" y="250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68622" name="Oval 29"/>
            <p:cNvSpPr>
              <a:spLocks noChangeArrowheads="1"/>
            </p:cNvSpPr>
            <p:nvPr/>
          </p:nvSpPr>
          <p:spPr bwMode="auto">
            <a:xfrm rot="10524505">
              <a:off x="3486" y="2506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grpSp>
          <p:nvGrpSpPr>
            <p:cNvPr id="68623" name="Group 30"/>
            <p:cNvGrpSpPr/>
            <p:nvPr/>
          </p:nvGrpSpPr>
          <p:grpSpPr bwMode="auto">
            <a:xfrm>
              <a:off x="3222" y="2178"/>
              <a:ext cx="347" cy="326"/>
              <a:chOff x="3697" y="1479"/>
              <a:chExt cx="347" cy="326"/>
            </a:xfrm>
          </p:grpSpPr>
          <p:sp>
            <p:nvSpPr>
              <p:cNvPr id="68636" name="Oval 31"/>
              <p:cNvSpPr>
                <a:spLocks noChangeArrowheads="1"/>
              </p:cNvSpPr>
              <p:nvPr/>
            </p:nvSpPr>
            <p:spPr bwMode="auto">
              <a:xfrm rot="10524505">
                <a:off x="3697" y="1479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rgbClr val="FFFFA9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355360" name="Freeform 32"/>
              <p:cNvSpPr/>
              <p:nvPr/>
            </p:nvSpPr>
            <p:spPr bwMode="auto">
              <a:xfrm flipV="1">
                <a:off x="3790" y="1518"/>
                <a:ext cx="254" cy="287"/>
              </a:xfrm>
              <a:custGeom>
                <a:avLst/>
                <a:gdLst>
                  <a:gd name="T0" fmla="*/ 938 w 2528"/>
                  <a:gd name="T1" fmla="*/ 1376 h 2856"/>
                  <a:gd name="T2" fmla="*/ 938 w 2528"/>
                  <a:gd name="T3" fmla="*/ 2576 h 2856"/>
                  <a:gd name="T4" fmla="*/ 1254 w 2528"/>
                  <a:gd name="T5" fmla="*/ 2854 h 2856"/>
                  <a:gd name="T6" fmla="*/ 1619 w 2528"/>
                  <a:gd name="T7" fmla="*/ 2566 h 2856"/>
                  <a:gd name="T8" fmla="*/ 1619 w 2528"/>
                  <a:gd name="T9" fmla="*/ 1366 h 2856"/>
                  <a:gd name="T10" fmla="*/ 2406 w 2528"/>
                  <a:gd name="T11" fmla="*/ 551 h 2856"/>
                  <a:gd name="T12" fmla="*/ 2349 w 2528"/>
                  <a:gd name="T13" fmla="*/ 137 h 2856"/>
                  <a:gd name="T14" fmla="*/ 1955 w 2528"/>
                  <a:gd name="T15" fmla="*/ 109 h 2856"/>
                  <a:gd name="T16" fmla="*/ 1273 w 2528"/>
                  <a:gd name="T17" fmla="*/ 781 h 2856"/>
                  <a:gd name="T18" fmla="*/ 601 w 2528"/>
                  <a:gd name="T19" fmla="*/ 109 h 2856"/>
                  <a:gd name="T20" fmla="*/ 189 w 2528"/>
                  <a:gd name="T21" fmla="*/ 128 h 2856"/>
                  <a:gd name="T22" fmla="*/ 131 w 2528"/>
                  <a:gd name="T23" fmla="*/ 560 h 2856"/>
                  <a:gd name="T24" fmla="*/ 938 w 2528"/>
                  <a:gd name="T25" fmla="*/ 1376 h 2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28" h="2856">
                    <a:moveTo>
                      <a:pt x="938" y="1376"/>
                    </a:moveTo>
                    <a:lnTo>
                      <a:pt x="938" y="2576"/>
                    </a:lnTo>
                    <a:cubicBezTo>
                      <a:pt x="991" y="2822"/>
                      <a:pt x="1141" y="2856"/>
                      <a:pt x="1254" y="2854"/>
                    </a:cubicBezTo>
                    <a:cubicBezTo>
                      <a:pt x="1372" y="2854"/>
                      <a:pt x="1560" y="2803"/>
                      <a:pt x="1619" y="2566"/>
                    </a:cubicBezTo>
                    <a:lnTo>
                      <a:pt x="1619" y="1366"/>
                    </a:lnTo>
                    <a:lnTo>
                      <a:pt x="2406" y="551"/>
                    </a:lnTo>
                    <a:cubicBezTo>
                      <a:pt x="2528" y="346"/>
                      <a:pt x="2424" y="211"/>
                      <a:pt x="2349" y="137"/>
                    </a:cubicBezTo>
                    <a:cubicBezTo>
                      <a:pt x="2274" y="63"/>
                      <a:pt x="2105" y="34"/>
                      <a:pt x="1955" y="109"/>
                    </a:cubicBezTo>
                    <a:lnTo>
                      <a:pt x="1273" y="781"/>
                    </a:lnTo>
                    <a:lnTo>
                      <a:pt x="601" y="109"/>
                    </a:lnTo>
                    <a:cubicBezTo>
                      <a:pt x="420" y="0"/>
                      <a:pt x="267" y="53"/>
                      <a:pt x="189" y="128"/>
                    </a:cubicBezTo>
                    <a:cubicBezTo>
                      <a:pt x="111" y="203"/>
                      <a:pt x="0" y="349"/>
                      <a:pt x="131" y="560"/>
                    </a:cubicBezTo>
                    <a:lnTo>
                      <a:pt x="938" y="13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hlink">
                      <a:gamma/>
                      <a:tint val="20000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it-IT"/>
              </a:p>
            </p:txBody>
          </p:sp>
        </p:grpSp>
        <p:grpSp>
          <p:nvGrpSpPr>
            <p:cNvPr id="68624" name="Group 33"/>
            <p:cNvGrpSpPr/>
            <p:nvPr/>
          </p:nvGrpSpPr>
          <p:grpSpPr bwMode="auto">
            <a:xfrm>
              <a:off x="4193" y="2184"/>
              <a:ext cx="347" cy="326"/>
              <a:chOff x="3697" y="1479"/>
              <a:chExt cx="347" cy="326"/>
            </a:xfrm>
          </p:grpSpPr>
          <p:sp>
            <p:nvSpPr>
              <p:cNvPr id="68634" name="Oval 34"/>
              <p:cNvSpPr>
                <a:spLocks noChangeArrowheads="1"/>
              </p:cNvSpPr>
              <p:nvPr/>
            </p:nvSpPr>
            <p:spPr bwMode="auto">
              <a:xfrm rot="10524505">
                <a:off x="3697" y="1479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rgbClr val="FFFFA9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355363" name="Freeform 35"/>
              <p:cNvSpPr/>
              <p:nvPr/>
            </p:nvSpPr>
            <p:spPr bwMode="auto">
              <a:xfrm flipV="1">
                <a:off x="3790" y="1518"/>
                <a:ext cx="254" cy="287"/>
              </a:xfrm>
              <a:custGeom>
                <a:avLst/>
                <a:gdLst>
                  <a:gd name="T0" fmla="*/ 938 w 2528"/>
                  <a:gd name="T1" fmla="*/ 1376 h 2856"/>
                  <a:gd name="T2" fmla="*/ 938 w 2528"/>
                  <a:gd name="T3" fmla="*/ 2576 h 2856"/>
                  <a:gd name="T4" fmla="*/ 1254 w 2528"/>
                  <a:gd name="T5" fmla="*/ 2854 h 2856"/>
                  <a:gd name="T6" fmla="*/ 1619 w 2528"/>
                  <a:gd name="T7" fmla="*/ 2566 h 2856"/>
                  <a:gd name="T8" fmla="*/ 1619 w 2528"/>
                  <a:gd name="T9" fmla="*/ 1366 h 2856"/>
                  <a:gd name="T10" fmla="*/ 2406 w 2528"/>
                  <a:gd name="T11" fmla="*/ 551 h 2856"/>
                  <a:gd name="T12" fmla="*/ 2349 w 2528"/>
                  <a:gd name="T13" fmla="*/ 137 h 2856"/>
                  <a:gd name="T14" fmla="*/ 1955 w 2528"/>
                  <a:gd name="T15" fmla="*/ 109 h 2856"/>
                  <a:gd name="T16" fmla="*/ 1273 w 2528"/>
                  <a:gd name="T17" fmla="*/ 781 h 2856"/>
                  <a:gd name="T18" fmla="*/ 601 w 2528"/>
                  <a:gd name="T19" fmla="*/ 109 h 2856"/>
                  <a:gd name="T20" fmla="*/ 189 w 2528"/>
                  <a:gd name="T21" fmla="*/ 128 h 2856"/>
                  <a:gd name="T22" fmla="*/ 131 w 2528"/>
                  <a:gd name="T23" fmla="*/ 560 h 2856"/>
                  <a:gd name="T24" fmla="*/ 938 w 2528"/>
                  <a:gd name="T25" fmla="*/ 1376 h 2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28" h="2856">
                    <a:moveTo>
                      <a:pt x="938" y="1376"/>
                    </a:moveTo>
                    <a:lnTo>
                      <a:pt x="938" y="2576"/>
                    </a:lnTo>
                    <a:cubicBezTo>
                      <a:pt x="991" y="2822"/>
                      <a:pt x="1141" y="2856"/>
                      <a:pt x="1254" y="2854"/>
                    </a:cubicBezTo>
                    <a:cubicBezTo>
                      <a:pt x="1372" y="2854"/>
                      <a:pt x="1560" y="2803"/>
                      <a:pt x="1619" y="2566"/>
                    </a:cubicBezTo>
                    <a:lnTo>
                      <a:pt x="1619" y="1366"/>
                    </a:lnTo>
                    <a:lnTo>
                      <a:pt x="2406" y="551"/>
                    </a:lnTo>
                    <a:cubicBezTo>
                      <a:pt x="2528" y="346"/>
                      <a:pt x="2424" y="211"/>
                      <a:pt x="2349" y="137"/>
                    </a:cubicBezTo>
                    <a:cubicBezTo>
                      <a:pt x="2274" y="63"/>
                      <a:pt x="2105" y="34"/>
                      <a:pt x="1955" y="109"/>
                    </a:cubicBezTo>
                    <a:lnTo>
                      <a:pt x="1273" y="781"/>
                    </a:lnTo>
                    <a:lnTo>
                      <a:pt x="601" y="109"/>
                    </a:lnTo>
                    <a:cubicBezTo>
                      <a:pt x="420" y="0"/>
                      <a:pt x="267" y="53"/>
                      <a:pt x="189" y="128"/>
                    </a:cubicBezTo>
                    <a:cubicBezTo>
                      <a:pt x="111" y="203"/>
                      <a:pt x="0" y="349"/>
                      <a:pt x="131" y="560"/>
                    </a:cubicBezTo>
                    <a:lnTo>
                      <a:pt x="938" y="13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hlink">
                      <a:gamma/>
                      <a:tint val="20000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it-IT"/>
              </a:p>
            </p:txBody>
          </p:sp>
        </p:grpSp>
        <p:grpSp>
          <p:nvGrpSpPr>
            <p:cNvPr id="68625" name="Group 36"/>
            <p:cNvGrpSpPr/>
            <p:nvPr/>
          </p:nvGrpSpPr>
          <p:grpSpPr bwMode="auto">
            <a:xfrm>
              <a:off x="2925" y="2596"/>
              <a:ext cx="2004" cy="744"/>
              <a:chOff x="2925" y="2596"/>
              <a:chExt cx="2004" cy="744"/>
            </a:xfrm>
          </p:grpSpPr>
          <p:sp>
            <p:nvSpPr>
              <p:cNvPr id="68626" name="Rectangle 37" descr="Diagonali larghe verso l'alto"/>
              <p:cNvSpPr>
                <a:spLocks noChangeArrowheads="1"/>
              </p:cNvSpPr>
              <p:nvPr/>
            </p:nvSpPr>
            <p:spPr bwMode="auto">
              <a:xfrm>
                <a:off x="2933" y="2886"/>
                <a:ext cx="1996" cy="454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 w="9525">
                <a:solidFill>
                  <a:schemeClr val="bg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68627" name="Line 38"/>
              <p:cNvSpPr>
                <a:spLocks noChangeShapeType="1"/>
              </p:cNvSpPr>
              <p:nvPr/>
            </p:nvSpPr>
            <p:spPr bwMode="auto">
              <a:xfrm>
                <a:off x="2925" y="2886"/>
                <a:ext cx="19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8628" name="Freeform 39"/>
              <p:cNvSpPr/>
              <p:nvPr/>
            </p:nvSpPr>
            <p:spPr bwMode="auto">
              <a:xfrm>
                <a:off x="2978" y="2596"/>
                <a:ext cx="254" cy="287"/>
              </a:xfrm>
              <a:custGeom>
                <a:avLst/>
                <a:gdLst>
                  <a:gd name="T0" fmla="*/ 9 w 2528"/>
                  <a:gd name="T1" fmla="*/ 14 h 2856"/>
                  <a:gd name="T2" fmla="*/ 9 w 2528"/>
                  <a:gd name="T3" fmla="*/ 26 h 2856"/>
                  <a:gd name="T4" fmla="*/ 13 w 2528"/>
                  <a:gd name="T5" fmla="*/ 29 h 2856"/>
                  <a:gd name="T6" fmla="*/ 16 w 2528"/>
                  <a:gd name="T7" fmla="*/ 26 h 2856"/>
                  <a:gd name="T8" fmla="*/ 16 w 2528"/>
                  <a:gd name="T9" fmla="*/ 14 h 2856"/>
                  <a:gd name="T10" fmla="*/ 24 w 2528"/>
                  <a:gd name="T11" fmla="*/ 6 h 2856"/>
                  <a:gd name="T12" fmla="*/ 24 w 2528"/>
                  <a:gd name="T13" fmla="*/ 1 h 2856"/>
                  <a:gd name="T14" fmla="*/ 20 w 2528"/>
                  <a:gd name="T15" fmla="*/ 1 h 2856"/>
                  <a:gd name="T16" fmla="*/ 13 w 2528"/>
                  <a:gd name="T17" fmla="*/ 8 h 2856"/>
                  <a:gd name="T18" fmla="*/ 6 w 2528"/>
                  <a:gd name="T19" fmla="*/ 1 h 2856"/>
                  <a:gd name="T20" fmla="*/ 2 w 2528"/>
                  <a:gd name="T21" fmla="*/ 1 h 2856"/>
                  <a:gd name="T22" fmla="*/ 1 w 2528"/>
                  <a:gd name="T23" fmla="*/ 6 h 2856"/>
                  <a:gd name="T24" fmla="*/ 9 w 2528"/>
                  <a:gd name="T25" fmla="*/ 14 h 285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528" h="2856">
                    <a:moveTo>
                      <a:pt x="938" y="1376"/>
                    </a:moveTo>
                    <a:lnTo>
                      <a:pt x="938" y="2576"/>
                    </a:lnTo>
                    <a:cubicBezTo>
                      <a:pt x="991" y="2822"/>
                      <a:pt x="1141" y="2856"/>
                      <a:pt x="1254" y="2854"/>
                    </a:cubicBezTo>
                    <a:cubicBezTo>
                      <a:pt x="1372" y="2854"/>
                      <a:pt x="1560" y="2803"/>
                      <a:pt x="1619" y="2566"/>
                    </a:cubicBezTo>
                    <a:lnTo>
                      <a:pt x="1619" y="1366"/>
                    </a:lnTo>
                    <a:lnTo>
                      <a:pt x="2406" y="551"/>
                    </a:lnTo>
                    <a:cubicBezTo>
                      <a:pt x="2528" y="346"/>
                      <a:pt x="2424" y="211"/>
                      <a:pt x="2349" y="137"/>
                    </a:cubicBezTo>
                    <a:cubicBezTo>
                      <a:pt x="2274" y="63"/>
                      <a:pt x="2105" y="34"/>
                      <a:pt x="1955" y="109"/>
                    </a:cubicBezTo>
                    <a:lnTo>
                      <a:pt x="1273" y="781"/>
                    </a:lnTo>
                    <a:lnTo>
                      <a:pt x="601" y="109"/>
                    </a:lnTo>
                    <a:cubicBezTo>
                      <a:pt x="420" y="0"/>
                      <a:pt x="267" y="53"/>
                      <a:pt x="189" y="128"/>
                    </a:cubicBezTo>
                    <a:cubicBezTo>
                      <a:pt x="111" y="203"/>
                      <a:pt x="0" y="349"/>
                      <a:pt x="131" y="560"/>
                    </a:cubicBezTo>
                    <a:lnTo>
                      <a:pt x="938" y="137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8629" name="Freeform 40"/>
              <p:cNvSpPr/>
              <p:nvPr/>
            </p:nvSpPr>
            <p:spPr bwMode="auto">
              <a:xfrm>
                <a:off x="3304" y="2596"/>
                <a:ext cx="254" cy="287"/>
              </a:xfrm>
              <a:custGeom>
                <a:avLst/>
                <a:gdLst>
                  <a:gd name="T0" fmla="*/ 9 w 2528"/>
                  <a:gd name="T1" fmla="*/ 14 h 2856"/>
                  <a:gd name="T2" fmla="*/ 9 w 2528"/>
                  <a:gd name="T3" fmla="*/ 26 h 2856"/>
                  <a:gd name="T4" fmla="*/ 13 w 2528"/>
                  <a:gd name="T5" fmla="*/ 29 h 2856"/>
                  <a:gd name="T6" fmla="*/ 16 w 2528"/>
                  <a:gd name="T7" fmla="*/ 26 h 2856"/>
                  <a:gd name="T8" fmla="*/ 16 w 2528"/>
                  <a:gd name="T9" fmla="*/ 14 h 2856"/>
                  <a:gd name="T10" fmla="*/ 24 w 2528"/>
                  <a:gd name="T11" fmla="*/ 6 h 2856"/>
                  <a:gd name="T12" fmla="*/ 24 w 2528"/>
                  <a:gd name="T13" fmla="*/ 1 h 2856"/>
                  <a:gd name="T14" fmla="*/ 20 w 2528"/>
                  <a:gd name="T15" fmla="*/ 1 h 2856"/>
                  <a:gd name="T16" fmla="*/ 13 w 2528"/>
                  <a:gd name="T17" fmla="*/ 8 h 2856"/>
                  <a:gd name="T18" fmla="*/ 6 w 2528"/>
                  <a:gd name="T19" fmla="*/ 1 h 2856"/>
                  <a:gd name="T20" fmla="*/ 2 w 2528"/>
                  <a:gd name="T21" fmla="*/ 1 h 2856"/>
                  <a:gd name="T22" fmla="*/ 1 w 2528"/>
                  <a:gd name="T23" fmla="*/ 6 h 2856"/>
                  <a:gd name="T24" fmla="*/ 9 w 2528"/>
                  <a:gd name="T25" fmla="*/ 14 h 285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528" h="2856">
                    <a:moveTo>
                      <a:pt x="938" y="1376"/>
                    </a:moveTo>
                    <a:lnTo>
                      <a:pt x="938" y="2576"/>
                    </a:lnTo>
                    <a:cubicBezTo>
                      <a:pt x="991" y="2822"/>
                      <a:pt x="1141" y="2856"/>
                      <a:pt x="1254" y="2854"/>
                    </a:cubicBezTo>
                    <a:cubicBezTo>
                      <a:pt x="1372" y="2854"/>
                      <a:pt x="1560" y="2803"/>
                      <a:pt x="1619" y="2566"/>
                    </a:cubicBezTo>
                    <a:lnTo>
                      <a:pt x="1619" y="1366"/>
                    </a:lnTo>
                    <a:lnTo>
                      <a:pt x="2406" y="551"/>
                    </a:lnTo>
                    <a:cubicBezTo>
                      <a:pt x="2528" y="346"/>
                      <a:pt x="2424" y="211"/>
                      <a:pt x="2349" y="137"/>
                    </a:cubicBezTo>
                    <a:cubicBezTo>
                      <a:pt x="2274" y="63"/>
                      <a:pt x="2105" y="34"/>
                      <a:pt x="1955" y="109"/>
                    </a:cubicBezTo>
                    <a:lnTo>
                      <a:pt x="1273" y="781"/>
                    </a:lnTo>
                    <a:lnTo>
                      <a:pt x="601" y="109"/>
                    </a:lnTo>
                    <a:cubicBezTo>
                      <a:pt x="420" y="0"/>
                      <a:pt x="267" y="53"/>
                      <a:pt x="189" y="128"/>
                    </a:cubicBezTo>
                    <a:cubicBezTo>
                      <a:pt x="111" y="203"/>
                      <a:pt x="0" y="349"/>
                      <a:pt x="131" y="560"/>
                    </a:cubicBezTo>
                    <a:lnTo>
                      <a:pt x="938" y="137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8630" name="Freeform 41"/>
              <p:cNvSpPr/>
              <p:nvPr/>
            </p:nvSpPr>
            <p:spPr bwMode="auto">
              <a:xfrm>
                <a:off x="3630" y="2596"/>
                <a:ext cx="254" cy="287"/>
              </a:xfrm>
              <a:custGeom>
                <a:avLst/>
                <a:gdLst>
                  <a:gd name="T0" fmla="*/ 9 w 2528"/>
                  <a:gd name="T1" fmla="*/ 14 h 2856"/>
                  <a:gd name="T2" fmla="*/ 9 w 2528"/>
                  <a:gd name="T3" fmla="*/ 26 h 2856"/>
                  <a:gd name="T4" fmla="*/ 13 w 2528"/>
                  <a:gd name="T5" fmla="*/ 29 h 2856"/>
                  <a:gd name="T6" fmla="*/ 16 w 2528"/>
                  <a:gd name="T7" fmla="*/ 26 h 2856"/>
                  <a:gd name="T8" fmla="*/ 16 w 2528"/>
                  <a:gd name="T9" fmla="*/ 14 h 2856"/>
                  <a:gd name="T10" fmla="*/ 24 w 2528"/>
                  <a:gd name="T11" fmla="*/ 6 h 2856"/>
                  <a:gd name="T12" fmla="*/ 24 w 2528"/>
                  <a:gd name="T13" fmla="*/ 1 h 2856"/>
                  <a:gd name="T14" fmla="*/ 20 w 2528"/>
                  <a:gd name="T15" fmla="*/ 1 h 2856"/>
                  <a:gd name="T16" fmla="*/ 13 w 2528"/>
                  <a:gd name="T17" fmla="*/ 8 h 2856"/>
                  <a:gd name="T18" fmla="*/ 6 w 2528"/>
                  <a:gd name="T19" fmla="*/ 1 h 2856"/>
                  <a:gd name="T20" fmla="*/ 2 w 2528"/>
                  <a:gd name="T21" fmla="*/ 1 h 2856"/>
                  <a:gd name="T22" fmla="*/ 1 w 2528"/>
                  <a:gd name="T23" fmla="*/ 6 h 2856"/>
                  <a:gd name="T24" fmla="*/ 9 w 2528"/>
                  <a:gd name="T25" fmla="*/ 14 h 285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528" h="2856">
                    <a:moveTo>
                      <a:pt x="938" y="1376"/>
                    </a:moveTo>
                    <a:lnTo>
                      <a:pt x="938" y="2576"/>
                    </a:lnTo>
                    <a:cubicBezTo>
                      <a:pt x="991" y="2822"/>
                      <a:pt x="1141" y="2856"/>
                      <a:pt x="1254" y="2854"/>
                    </a:cubicBezTo>
                    <a:cubicBezTo>
                      <a:pt x="1372" y="2854"/>
                      <a:pt x="1560" y="2803"/>
                      <a:pt x="1619" y="2566"/>
                    </a:cubicBezTo>
                    <a:lnTo>
                      <a:pt x="1619" y="1366"/>
                    </a:lnTo>
                    <a:lnTo>
                      <a:pt x="2406" y="551"/>
                    </a:lnTo>
                    <a:cubicBezTo>
                      <a:pt x="2528" y="346"/>
                      <a:pt x="2424" y="211"/>
                      <a:pt x="2349" y="137"/>
                    </a:cubicBezTo>
                    <a:cubicBezTo>
                      <a:pt x="2274" y="63"/>
                      <a:pt x="2105" y="34"/>
                      <a:pt x="1955" y="109"/>
                    </a:cubicBezTo>
                    <a:lnTo>
                      <a:pt x="1273" y="781"/>
                    </a:lnTo>
                    <a:lnTo>
                      <a:pt x="601" y="109"/>
                    </a:lnTo>
                    <a:cubicBezTo>
                      <a:pt x="420" y="0"/>
                      <a:pt x="267" y="53"/>
                      <a:pt x="189" y="128"/>
                    </a:cubicBezTo>
                    <a:cubicBezTo>
                      <a:pt x="111" y="203"/>
                      <a:pt x="0" y="349"/>
                      <a:pt x="131" y="560"/>
                    </a:cubicBezTo>
                    <a:lnTo>
                      <a:pt x="938" y="137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8631" name="Freeform 42"/>
              <p:cNvSpPr/>
              <p:nvPr/>
            </p:nvSpPr>
            <p:spPr bwMode="auto">
              <a:xfrm>
                <a:off x="3956" y="2596"/>
                <a:ext cx="254" cy="287"/>
              </a:xfrm>
              <a:custGeom>
                <a:avLst/>
                <a:gdLst>
                  <a:gd name="T0" fmla="*/ 9 w 2528"/>
                  <a:gd name="T1" fmla="*/ 14 h 2856"/>
                  <a:gd name="T2" fmla="*/ 9 w 2528"/>
                  <a:gd name="T3" fmla="*/ 26 h 2856"/>
                  <a:gd name="T4" fmla="*/ 13 w 2528"/>
                  <a:gd name="T5" fmla="*/ 29 h 2856"/>
                  <a:gd name="T6" fmla="*/ 16 w 2528"/>
                  <a:gd name="T7" fmla="*/ 26 h 2856"/>
                  <a:gd name="T8" fmla="*/ 16 w 2528"/>
                  <a:gd name="T9" fmla="*/ 14 h 2856"/>
                  <a:gd name="T10" fmla="*/ 24 w 2528"/>
                  <a:gd name="T11" fmla="*/ 6 h 2856"/>
                  <a:gd name="T12" fmla="*/ 24 w 2528"/>
                  <a:gd name="T13" fmla="*/ 1 h 2856"/>
                  <a:gd name="T14" fmla="*/ 20 w 2528"/>
                  <a:gd name="T15" fmla="*/ 1 h 2856"/>
                  <a:gd name="T16" fmla="*/ 13 w 2528"/>
                  <a:gd name="T17" fmla="*/ 8 h 2856"/>
                  <a:gd name="T18" fmla="*/ 6 w 2528"/>
                  <a:gd name="T19" fmla="*/ 1 h 2856"/>
                  <a:gd name="T20" fmla="*/ 2 w 2528"/>
                  <a:gd name="T21" fmla="*/ 1 h 2856"/>
                  <a:gd name="T22" fmla="*/ 1 w 2528"/>
                  <a:gd name="T23" fmla="*/ 6 h 2856"/>
                  <a:gd name="T24" fmla="*/ 9 w 2528"/>
                  <a:gd name="T25" fmla="*/ 14 h 285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528" h="2856">
                    <a:moveTo>
                      <a:pt x="938" y="1376"/>
                    </a:moveTo>
                    <a:lnTo>
                      <a:pt x="938" y="2576"/>
                    </a:lnTo>
                    <a:cubicBezTo>
                      <a:pt x="991" y="2822"/>
                      <a:pt x="1141" y="2856"/>
                      <a:pt x="1254" y="2854"/>
                    </a:cubicBezTo>
                    <a:cubicBezTo>
                      <a:pt x="1372" y="2854"/>
                      <a:pt x="1560" y="2803"/>
                      <a:pt x="1619" y="2566"/>
                    </a:cubicBezTo>
                    <a:lnTo>
                      <a:pt x="1619" y="1366"/>
                    </a:lnTo>
                    <a:lnTo>
                      <a:pt x="2406" y="551"/>
                    </a:lnTo>
                    <a:cubicBezTo>
                      <a:pt x="2528" y="346"/>
                      <a:pt x="2424" y="211"/>
                      <a:pt x="2349" y="137"/>
                    </a:cubicBezTo>
                    <a:cubicBezTo>
                      <a:pt x="2274" y="63"/>
                      <a:pt x="2105" y="34"/>
                      <a:pt x="1955" y="109"/>
                    </a:cubicBezTo>
                    <a:lnTo>
                      <a:pt x="1273" y="781"/>
                    </a:lnTo>
                    <a:lnTo>
                      <a:pt x="601" y="109"/>
                    </a:lnTo>
                    <a:cubicBezTo>
                      <a:pt x="420" y="0"/>
                      <a:pt x="267" y="53"/>
                      <a:pt x="189" y="128"/>
                    </a:cubicBezTo>
                    <a:cubicBezTo>
                      <a:pt x="111" y="203"/>
                      <a:pt x="0" y="349"/>
                      <a:pt x="131" y="560"/>
                    </a:cubicBezTo>
                    <a:lnTo>
                      <a:pt x="938" y="137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8632" name="Freeform 43"/>
              <p:cNvSpPr/>
              <p:nvPr/>
            </p:nvSpPr>
            <p:spPr bwMode="auto">
              <a:xfrm>
                <a:off x="4282" y="2596"/>
                <a:ext cx="254" cy="287"/>
              </a:xfrm>
              <a:custGeom>
                <a:avLst/>
                <a:gdLst>
                  <a:gd name="T0" fmla="*/ 9 w 2528"/>
                  <a:gd name="T1" fmla="*/ 14 h 2856"/>
                  <a:gd name="T2" fmla="*/ 9 w 2528"/>
                  <a:gd name="T3" fmla="*/ 26 h 2856"/>
                  <a:gd name="T4" fmla="*/ 13 w 2528"/>
                  <a:gd name="T5" fmla="*/ 29 h 2856"/>
                  <a:gd name="T6" fmla="*/ 16 w 2528"/>
                  <a:gd name="T7" fmla="*/ 26 h 2856"/>
                  <a:gd name="T8" fmla="*/ 16 w 2528"/>
                  <a:gd name="T9" fmla="*/ 14 h 2856"/>
                  <a:gd name="T10" fmla="*/ 24 w 2528"/>
                  <a:gd name="T11" fmla="*/ 6 h 2856"/>
                  <a:gd name="T12" fmla="*/ 24 w 2528"/>
                  <a:gd name="T13" fmla="*/ 1 h 2856"/>
                  <a:gd name="T14" fmla="*/ 20 w 2528"/>
                  <a:gd name="T15" fmla="*/ 1 h 2856"/>
                  <a:gd name="T16" fmla="*/ 13 w 2528"/>
                  <a:gd name="T17" fmla="*/ 8 h 2856"/>
                  <a:gd name="T18" fmla="*/ 6 w 2528"/>
                  <a:gd name="T19" fmla="*/ 1 h 2856"/>
                  <a:gd name="T20" fmla="*/ 2 w 2528"/>
                  <a:gd name="T21" fmla="*/ 1 h 2856"/>
                  <a:gd name="T22" fmla="*/ 1 w 2528"/>
                  <a:gd name="T23" fmla="*/ 6 h 2856"/>
                  <a:gd name="T24" fmla="*/ 9 w 2528"/>
                  <a:gd name="T25" fmla="*/ 14 h 285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528" h="2856">
                    <a:moveTo>
                      <a:pt x="938" y="1376"/>
                    </a:moveTo>
                    <a:lnTo>
                      <a:pt x="938" y="2576"/>
                    </a:lnTo>
                    <a:cubicBezTo>
                      <a:pt x="991" y="2822"/>
                      <a:pt x="1141" y="2856"/>
                      <a:pt x="1254" y="2854"/>
                    </a:cubicBezTo>
                    <a:cubicBezTo>
                      <a:pt x="1372" y="2854"/>
                      <a:pt x="1560" y="2803"/>
                      <a:pt x="1619" y="2566"/>
                    </a:cubicBezTo>
                    <a:lnTo>
                      <a:pt x="1619" y="1366"/>
                    </a:lnTo>
                    <a:lnTo>
                      <a:pt x="2406" y="551"/>
                    </a:lnTo>
                    <a:cubicBezTo>
                      <a:pt x="2528" y="346"/>
                      <a:pt x="2424" y="211"/>
                      <a:pt x="2349" y="137"/>
                    </a:cubicBezTo>
                    <a:cubicBezTo>
                      <a:pt x="2274" y="63"/>
                      <a:pt x="2105" y="34"/>
                      <a:pt x="1955" y="109"/>
                    </a:cubicBezTo>
                    <a:lnTo>
                      <a:pt x="1273" y="781"/>
                    </a:lnTo>
                    <a:lnTo>
                      <a:pt x="601" y="109"/>
                    </a:lnTo>
                    <a:cubicBezTo>
                      <a:pt x="420" y="0"/>
                      <a:pt x="267" y="53"/>
                      <a:pt x="189" y="128"/>
                    </a:cubicBezTo>
                    <a:cubicBezTo>
                      <a:pt x="111" y="203"/>
                      <a:pt x="0" y="349"/>
                      <a:pt x="131" y="560"/>
                    </a:cubicBezTo>
                    <a:lnTo>
                      <a:pt x="938" y="137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8633" name="Freeform 44"/>
              <p:cNvSpPr/>
              <p:nvPr/>
            </p:nvSpPr>
            <p:spPr bwMode="auto">
              <a:xfrm>
                <a:off x="4609" y="2596"/>
                <a:ext cx="254" cy="287"/>
              </a:xfrm>
              <a:custGeom>
                <a:avLst/>
                <a:gdLst>
                  <a:gd name="T0" fmla="*/ 9 w 2528"/>
                  <a:gd name="T1" fmla="*/ 14 h 2856"/>
                  <a:gd name="T2" fmla="*/ 9 w 2528"/>
                  <a:gd name="T3" fmla="*/ 26 h 2856"/>
                  <a:gd name="T4" fmla="*/ 13 w 2528"/>
                  <a:gd name="T5" fmla="*/ 29 h 2856"/>
                  <a:gd name="T6" fmla="*/ 16 w 2528"/>
                  <a:gd name="T7" fmla="*/ 26 h 2856"/>
                  <a:gd name="T8" fmla="*/ 16 w 2528"/>
                  <a:gd name="T9" fmla="*/ 14 h 2856"/>
                  <a:gd name="T10" fmla="*/ 24 w 2528"/>
                  <a:gd name="T11" fmla="*/ 6 h 2856"/>
                  <a:gd name="T12" fmla="*/ 24 w 2528"/>
                  <a:gd name="T13" fmla="*/ 1 h 2856"/>
                  <a:gd name="T14" fmla="*/ 20 w 2528"/>
                  <a:gd name="T15" fmla="*/ 1 h 2856"/>
                  <a:gd name="T16" fmla="*/ 13 w 2528"/>
                  <a:gd name="T17" fmla="*/ 8 h 2856"/>
                  <a:gd name="T18" fmla="*/ 6 w 2528"/>
                  <a:gd name="T19" fmla="*/ 1 h 2856"/>
                  <a:gd name="T20" fmla="*/ 2 w 2528"/>
                  <a:gd name="T21" fmla="*/ 1 h 2856"/>
                  <a:gd name="T22" fmla="*/ 1 w 2528"/>
                  <a:gd name="T23" fmla="*/ 6 h 2856"/>
                  <a:gd name="T24" fmla="*/ 9 w 2528"/>
                  <a:gd name="T25" fmla="*/ 14 h 285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528" h="2856">
                    <a:moveTo>
                      <a:pt x="938" y="1376"/>
                    </a:moveTo>
                    <a:lnTo>
                      <a:pt x="938" y="2576"/>
                    </a:lnTo>
                    <a:cubicBezTo>
                      <a:pt x="991" y="2822"/>
                      <a:pt x="1141" y="2856"/>
                      <a:pt x="1254" y="2854"/>
                    </a:cubicBezTo>
                    <a:cubicBezTo>
                      <a:pt x="1372" y="2854"/>
                      <a:pt x="1560" y="2803"/>
                      <a:pt x="1619" y="2566"/>
                    </a:cubicBezTo>
                    <a:lnTo>
                      <a:pt x="1619" y="1366"/>
                    </a:lnTo>
                    <a:lnTo>
                      <a:pt x="2406" y="551"/>
                    </a:lnTo>
                    <a:cubicBezTo>
                      <a:pt x="2528" y="346"/>
                      <a:pt x="2424" y="211"/>
                      <a:pt x="2349" y="137"/>
                    </a:cubicBezTo>
                    <a:cubicBezTo>
                      <a:pt x="2274" y="63"/>
                      <a:pt x="2105" y="34"/>
                      <a:pt x="1955" y="109"/>
                    </a:cubicBezTo>
                    <a:lnTo>
                      <a:pt x="1273" y="781"/>
                    </a:lnTo>
                    <a:lnTo>
                      <a:pt x="601" y="109"/>
                    </a:lnTo>
                    <a:cubicBezTo>
                      <a:pt x="420" y="0"/>
                      <a:pt x="267" y="53"/>
                      <a:pt x="189" y="128"/>
                    </a:cubicBezTo>
                    <a:cubicBezTo>
                      <a:pt x="111" y="203"/>
                      <a:pt x="0" y="349"/>
                      <a:pt x="131" y="560"/>
                    </a:cubicBezTo>
                    <a:lnTo>
                      <a:pt x="938" y="137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sp>
        <p:nvSpPr>
          <p:cNvPr id="68619" name="Text Box 45"/>
          <p:cNvSpPr txBox="1">
            <a:spLocks noChangeArrowheads="1"/>
          </p:cNvSpPr>
          <p:nvPr/>
        </p:nvSpPr>
        <p:spPr bwMode="auto">
          <a:xfrm>
            <a:off x="533400" y="685800"/>
            <a:ext cx="8262938" cy="406400"/>
          </a:xfrm>
          <a:prstGeom prst="rect">
            <a:avLst/>
          </a:prstGeom>
          <a:solidFill>
            <a:srgbClr val="CCECFF"/>
          </a:solidFill>
          <a:ln w="9525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it-IT" sz="2000" b="1"/>
              <a:t>METODI NON COMPETITIVI ETEROGENEI</a:t>
            </a:r>
          </a:p>
        </p:txBody>
      </p:sp>
      <p:sp>
        <p:nvSpPr>
          <p:cNvPr id="68620" name="Text Box 46"/>
          <p:cNvSpPr txBox="1">
            <a:spLocks noChangeArrowheads="1"/>
          </p:cNvSpPr>
          <p:nvPr/>
        </p:nvSpPr>
        <p:spPr bwMode="auto">
          <a:xfrm>
            <a:off x="2603500" y="1219200"/>
            <a:ext cx="4718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/>
              <a:t>METODO SU FASE SOLIDA “SANDWICH”</a:t>
            </a:r>
          </a:p>
        </p:txBody>
      </p:sp>
      <p:grpSp>
        <p:nvGrpSpPr>
          <p:cNvPr id="47" name="Gruppo 46"/>
          <p:cNvGrpSpPr/>
          <p:nvPr/>
        </p:nvGrpSpPr>
        <p:grpSpPr>
          <a:xfrm>
            <a:off x="4641094" y="4121150"/>
            <a:ext cx="3210932" cy="1182466"/>
            <a:chOff x="4641094" y="4121150"/>
            <a:chExt cx="3210932" cy="1182466"/>
          </a:xfrm>
        </p:grpSpPr>
        <p:sp>
          <p:nvSpPr>
            <p:cNvPr id="48" name="Freeform 17"/>
            <p:cNvSpPr/>
            <p:nvPr/>
          </p:nvSpPr>
          <p:spPr bwMode="auto">
            <a:xfrm>
              <a:off x="4727575" y="4121150"/>
              <a:ext cx="403225" cy="455613"/>
            </a:xfrm>
            <a:custGeom>
              <a:avLst/>
              <a:gdLst>
                <a:gd name="T0" fmla="*/ 23863966 w 2528"/>
                <a:gd name="T1" fmla="*/ 35018230 h 2856"/>
                <a:gd name="T2" fmla="*/ 23863966 w 2528"/>
                <a:gd name="T3" fmla="*/ 65557382 h 2856"/>
                <a:gd name="T4" fmla="*/ 31903424 w 2528"/>
                <a:gd name="T5" fmla="*/ 72632306 h 2856"/>
                <a:gd name="T6" fmla="*/ 41189561 w 2528"/>
                <a:gd name="T7" fmla="*/ 65302935 h 2856"/>
                <a:gd name="T8" fmla="*/ 41189561 w 2528"/>
                <a:gd name="T9" fmla="*/ 34763782 h 2856"/>
                <a:gd name="T10" fmla="*/ 61212043 w 2528"/>
                <a:gd name="T11" fmla="*/ 14022543 h 2856"/>
                <a:gd name="T12" fmla="*/ 59761837 w 2528"/>
                <a:gd name="T13" fmla="*/ 3486492 h 2856"/>
                <a:gd name="T14" fmla="*/ 49737836 w 2528"/>
                <a:gd name="T15" fmla="*/ 2774039 h 2856"/>
                <a:gd name="T16" fmla="*/ 32386879 w 2528"/>
                <a:gd name="T17" fmla="*/ 19875958 h 2856"/>
                <a:gd name="T18" fmla="*/ 15290330 w 2528"/>
                <a:gd name="T19" fmla="*/ 2774039 h 2856"/>
                <a:gd name="T20" fmla="*/ 4808394 w 2528"/>
                <a:gd name="T21" fmla="*/ 3257569 h 2856"/>
                <a:gd name="T22" fmla="*/ 3332827 w 2528"/>
                <a:gd name="T23" fmla="*/ 14251626 h 2856"/>
                <a:gd name="T24" fmla="*/ 23863966 w 2528"/>
                <a:gd name="T25" fmla="*/ 35018230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9" name="Freeform 18"/>
            <p:cNvSpPr/>
            <p:nvPr/>
          </p:nvSpPr>
          <p:spPr bwMode="auto">
            <a:xfrm>
              <a:off x="5245100" y="4121150"/>
              <a:ext cx="403225" cy="455613"/>
            </a:xfrm>
            <a:custGeom>
              <a:avLst/>
              <a:gdLst>
                <a:gd name="T0" fmla="*/ 23863966 w 2528"/>
                <a:gd name="T1" fmla="*/ 35018230 h 2856"/>
                <a:gd name="T2" fmla="*/ 23863966 w 2528"/>
                <a:gd name="T3" fmla="*/ 65557382 h 2856"/>
                <a:gd name="T4" fmla="*/ 31903424 w 2528"/>
                <a:gd name="T5" fmla="*/ 72632306 h 2856"/>
                <a:gd name="T6" fmla="*/ 41189561 w 2528"/>
                <a:gd name="T7" fmla="*/ 65302935 h 2856"/>
                <a:gd name="T8" fmla="*/ 41189561 w 2528"/>
                <a:gd name="T9" fmla="*/ 34763782 h 2856"/>
                <a:gd name="T10" fmla="*/ 61212043 w 2528"/>
                <a:gd name="T11" fmla="*/ 14022543 h 2856"/>
                <a:gd name="T12" fmla="*/ 59761837 w 2528"/>
                <a:gd name="T13" fmla="*/ 3486492 h 2856"/>
                <a:gd name="T14" fmla="*/ 49737836 w 2528"/>
                <a:gd name="T15" fmla="*/ 2774039 h 2856"/>
                <a:gd name="T16" fmla="*/ 32386879 w 2528"/>
                <a:gd name="T17" fmla="*/ 19875958 h 2856"/>
                <a:gd name="T18" fmla="*/ 15290330 w 2528"/>
                <a:gd name="T19" fmla="*/ 2774039 h 2856"/>
                <a:gd name="T20" fmla="*/ 4808394 w 2528"/>
                <a:gd name="T21" fmla="*/ 3257569 h 2856"/>
                <a:gd name="T22" fmla="*/ 3332827 w 2528"/>
                <a:gd name="T23" fmla="*/ 14251626 h 2856"/>
                <a:gd name="T24" fmla="*/ 23863966 w 2528"/>
                <a:gd name="T25" fmla="*/ 35018230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0" name="Freeform 19"/>
            <p:cNvSpPr/>
            <p:nvPr/>
          </p:nvSpPr>
          <p:spPr bwMode="auto">
            <a:xfrm>
              <a:off x="5762625" y="4121150"/>
              <a:ext cx="403225" cy="455613"/>
            </a:xfrm>
            <a:custGeom>
              <a:avLst/>
              <a:gdLst>
                <a:gd name="T0" fmla="*/ 23863966 w 2528"/>
                <a:gd name="T1" fmla="*/ 35018230 h 2856"/>
                <a:gd name="T2" fmla="*/ 23863966 w 2528"/>
                <a:gd name="T3" fmla="*/ 65557382 h 2856"/>
                <a:gd name="T4" fmla="*/ 31903424 w 2528"/>
                <a:gd name="T5" fmla="*/ 72632306 h 2856"/>
                <a:gd name="T6" fmla="*/ 41189561 w 2528"/>
                <a:gd name="T7" fmla="*/ 65302935 h 2856"/>
                <a:gd name="T8" fmla="*/ 41189561 w 2528"/>
                <a:gd name="T9" fmla="*/ 34763782 h 2856"/>
                <a:gd name="T10" fmla="*/ 61212043 w 2528"/>
                <a:gd name="T11" fmla="*/ 14022543 h 2856"/>
                <a:gd name="T12" fmla="*/ 59761837 w 2528"/>
                <a:gd name="T13" fmla="*/ 3486492 h 2856"/>
                <a:gd name="T14" fmla="*/ 49737836 w 2528"/>
                <a:gd name="T15" fmla="*/ 2774039 h 2856"/>
                <a:gd name="T16" fmla="*/ 32386879 w 2528"/>
                <a:gd name="T17" fmla="*/ 19875958 h 2856"/>
                <a:gd name="T18" fmla="*/ 15290330 w 2528"/>
                <a:gd name="T19" fmla="*/ 2774039 h 2856"/>
                <a:gd name="T20" fmla="*/ 4808394 w 2528"/>
                <a:gd name="T21" fmla="*/ 3257569 h 2856"/>
                <a:gd name="T22" fmla="*/ 3332827 w 2528"/>
                <a:gd name="T23" fmla="*/ 14251626 h 2856"/>
                <a:gd name="T24" fmla="*/ 23863966 w 2528"/>
                <a:gd name="T25" fmla="*/ 35018230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1" name="Freeform 20"/>
            <p:cNvSpPr/>
            <p:nvPr/>
          </p:nvSpPr>
          <p:spPr bwMode="auto">
            <a:xfrm>
              <a:off x="6280150" y="4121150"/>
              <a:ext cx="403225" cy="455613"/>
            </a:xfrm>
            <a:custGeom>
              <a:avLst/>
              <a:gdLst>
                <a:gd name="T0" fmla="*/ 23863966 w 2528"/>
                <a:gd name="T1" fmla="*/ 35018230 h 2856"/>
                <a:gd name="T2" fmla="*/ 23863966 w 2528"/>
                <a:gd name="T3" fmla="*/ 65557382 h 2856"/>
                <a:gd name="T4" fmla="*/ 31903424 w 2528"/>
                <a:gd name="T5" fmla="*/ 72632306 h 2856"/>
                <a:gd name="T6" fmla="*/ 41189561 w 2528"/>
                <a:gd name="T7" fmla="*/ 65302935 h 2856"/>
                <a:gd name="T8" fmla="*/ 41189561 w 2528"/>
                <a:gd name="T9" fmla="*/ 34763782 h 2856"/>
                <a:gd name="T10" fmla="*/ 61212043 w 2528"/>
                <a:gd name="T11" fmla="*/ 14022543 h 2856"/>
                <a:gd name="T12" fmla="*/ 59761837 w 2528"/>
                <a:gd name="T13" fmla="*/ 3486492 h 2856"/>
                <a:gd name="T14" fmla="*/ 49737836 w 2528"/>
                <a:gd name="T15" fmla="*/ 2774039 h 2856"/>
                <a:gd name="T16" fmla="*/ 32386879 w 2528"/>
                <a:gd name="T17" fmla="*/ 19875958 h 2856"/>
                <a:gd name="T18" fmla="*/ 15290330 w 2528"/>
                <a:gd name="T19" fmla="*/ 2774039 h 2856"/>
                <a:gd name="T20" fmla="*/ 4808394 w 2528"/>
                <a:gd name="T21" fmla="*/ 3257569 h 2856"/>
                <a:gd name="T22" fmla="*/ 3332827 w 2528"/>
                <a:gd name="T23" fmla="*/ 14251626 h 2856"/>
                <a:gd name="T24" fmla="*/ 23863966 w 2528"/>
                <a:gd name="T25" fmla="*/ 35018230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2" name="Freeform 21"/>
            <p:cNvSpPr/>
            <p:nvPr/>
          </p:nvSpPr>
          <p:spPr bwMode="auto">
            <a:xfrm>
              <a:off x="6797675" y="4121150"/>
              <a:ext cx="403225" cy="455613"/>
            </a:xfrm>
            <a:custGeom>
              <a:avLst/>
              <a:gdLst>
                <a:gd name="T0" fmla="*/ 23863966 w 2528"/>
                <a:gd name="T1" fmla="*/ 35018230 h 2856"/>
                <a:gd name="T2" fmla="*/ 23863966 w 2528"/>
                <a:gd name="T3" fmla="*/ 65557382 h 2856"/>
                <a:gd name="T4" fmla="*/ 31903424 w 2528"/>
                <a:gd name="T5" fmla="*/ 72632306 h 2856"/>
                <a:gd name="T6" fmla="*/ 41189561 w 2528"/>
                <a:gd name="T7" fmla="*/ 65302935 h 2856"/>
                <a:gd name="T8" fmla="*/ 41189561 w 2528"/>
                <a:gd name="T9" fmla="*/ 34763782 h 2856"/>
                <a:gd name="T10" fmla="*/ 61212043 w 2528"/>
                <a:gd name="T11" fmla="*/ 14022543 h 2856"/>
                <a:gd name="T12" fmla="*/ 59761837 w 2528"/>
                <a:gd name="T13" fmla="*/ 3486492 h 2856"/>
                <a:gd name="T14" fmla="*/ 49737836 w 2528"/>
                <a:gd name="T15" fmla="*/ 2774039 h 2856"/>
                <a:gd name="T16" fmla="*/ 32386879 w 2528"/>
                <a:gd name="T17" fmla="*/ 19875958 h 2856"/>
                <a:gd name="T18" fmla="*/ 15290330 w 2528"/>
                <a:gd name="T19" fmla="*/ 2774039 h 2856"/>
                <a:gd name="T20" fmla="*/ 4808394 w 2528"/>
                <a:gd name="T21" fmla="*/ 3257569 h 2856"/>
                <a:gd name="T22" fmla="*/ 3332827 w 2528"/>
                <a:gd name="T23" fmla="*/ 14251626 h 2856"/>
                <a:gd name="T24" fmla="*/ 23863966 w 2528"/>
                <a:gd name="T25" fmla="*/ 35018230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3" name="Freeform 22"/>
            <p:cNvSpPr/>
            <p:nvPr/>
          </p:nvSpPr>
          <p:spPr bwMode="auto">
            <a:xfrm>
              <a:off x="7316788" y="4121150"/>
              <a:ext cx="403225" cy="455613"/>
            </a:xfrm>
            <a:custGeom>
              <a:avLst/>
              <a:gdLst>
                <a:gd name="T0" fmla="*/ 23863966 w 2528"/>
                <a:gd name="T1" fmla="*/ 35018230 h 2856"/>
                <a:gd name="T2" fmla="*/ 23863966 w 2528"/>
                <a:gd name="T3" fmla="*/ 65557382 h 2856"/>
                <a:gd name="T4" fmla="*/ 31903424 w 2528"/>
                <a:gd name="T5" fmla="*/ 72632306 h 2856"/>
                <a:gd name="T6" fmla="*/ 41189561 w 2528"/>
                <a:gd name="T7" fmla="*/ 65302935 h 2856"/>
                <a:gd name="T8" fmla="*/ 41189561 w 2528"/>
                <a:gd name="T9" fmla="*/ 34763782 h 2856"/>
                <a:gd name="T10" fmla="*/ 61212043 w 2528"/>
                <a:gd name="T11" fmla="*/ 14022543 h 2856"/>
                <a:gd name="T12" fmla="*/ 59761837 w 2528"/>
                <a:gd name="T13" fmla="*/ 3486492 h 2856"/>
                <a:gd name="T14" fmla="*/ 49737836 w 2528"/>
                <a:gd name="T15" fmla="*/ 2774039 h 2856"/>
                <a:gd name="T16" fmla="*/ 32386879 w 2528"/>
                <a:gd name="T17" fmla="*/ 19875958 h 2856"/>
                <a:gd name="T18" fmla="*/ 15290330 w 2528"/>
                <a:gd name="T19" fmla="*/ 2774039 h 2856"/>
                <a:gd name="T20" fmla="*/ 4808394 w 2528"/>
                <a:gd name="T21" fmla="*/ 3257569 h 2856"/>
                <a:gd name="T22" fmla="*/ 3332827 w 2528"/>
                <a:gd name="T23" fmla="*/ 14251626 h 2856"/>
                <a:gd name="T24" fmla="*/ 23863966 w 2528"/>
                <a:gd name="T25" fmla="*/ 35018230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4" name="Rectangle 23" descr="Diagonali larghe verso l'alto"/>
            <p:cNvSpPr>
              <a:spLocks noChangeArrowheads="1"/>
            </p:cNvSpPr>
            <p:nvPr/>
          </p:nvSpPr>
          <p:spPr bwMode="auto">
            <a:xfrm>
              <a:off x="4674085" y="4582891"/>
              <a:ext cx="3168650" cy="720725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55" name="Line 24"/>
            <p:cNvSpPr>
              <a:spLocks noChangeShapeType="1"/>
            </p:cNvSpPr>
            <p:nvPr/>
          </p:nvSpPr>
          <p:spPr bwMode="auto">
            <a:xfrm>
              <a:off x="4643438" y="4581525"/>
              <a:ext cx="31686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6" name="Pentagono regolare 55"/>
            <p:cNvSpPr/>
            <p:nvPr/>
          </p:nvSpPr>
          <p:spPr bwMode="auto">
            <a:xfrm>
              <a:off x="4641094" y="4365103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Pentagono regolare 56"/>
            <p:cNvSpPr/>
            <p:nvPr/>
          </p:nvSpPr>
          <p:spPr bwMode="auto">
            <a:xfrm>
              <a:off x="4755394" y="4372247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Pentagono regolare 57"/>
            <p:cNvSpPr/>
            <p:nvPr/>
          </p:nvSpPr>
          <p:spPr bwMode="auto">
            <a:xfrm>
              <a:off x="4969159" y="4365103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Pentagono regolare 58"/>
            <p:cNvSpPr/>
            <p:nvPr/>
          </p:nvSpPr>
          <p:spPr bwMode="auto">
            <a:xfrm>
              <a:off x="5112079" y="4365103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Pentagono regolare 59"/>
            <p:cNvSpPr/>
            <p:nvPr/>
          </p:nvSpPr>
          <p:spPr bwMode="auto">
            <a:xfrm>
              <a:off x="5238491" y="4365103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Pentagono regolare 60"/>
            <p:cNvSpPr/>
            <p:nvPr/>
          </p:nvSpPr>
          <p:spPr bwMode="auto">
            <a:xfrm>
              <a:off x="5505431" y="4372246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Pentagono regolare 61"/>
            <p:cNvSpPr/>
            <p:nvPr/>
          </p:nvSpPr>
          <p:spPr bwMode="auto">
            <a:xfrm>
              <a:off x="5634490" y="4374674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Pentagono regolare 62"/>
            <p:cNvSpPr/>
            <p:nvPr/>
          </p:nvSpPr>
          <p:spPr bwMode="auto">
            <a:xfrm>
              <a:off x="5782141" y="4372246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" name="Pentagono regolare 63"/>
            <p:cNvSpPr/>
            <p:nvPr/>
          </p:nvSpPr>
          <p:spPr bwMode="auto">
            <a:xfrm>
              <a:off x="6013198" y="4360082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" name="Pentagono regolare 64"/>
            <p:cNvSpPr/>
            <p:nvPr/>
          </p:nvSpPr>
          <p:spPr bwMode="auto">
            <a:xfrm>
              <a:off x="6133402" y="4360081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" name="Pentagono regolare 65"/>
            <p:cNvSpPr/>
            <p:nvPr/>
          </p:nvSpPr>
          <p:spPr bwMode="auto">
            <a:xfrm>
              <a:off x="6274428" y="4374673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" name="Pentagono regolare 66"/>
            <p:cNvSpPr/>
            <p:nvPr/>
          </p:nvSpPr>
          <p:spPr bwMode="auto">
            <a:xfrm>
              <a:off x="6542167" y="4372246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" name="Pentagono regolare 67"/>
            <p:cNvSpPr/>
            <p:nvPr/>
          </p:nvSpPr>
          <p:spPr bwMode="auto">
            <a:xfrm>
              <a:off x="6681787" y="4381728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" name="Pentagono regolare 68"/>
            <p:cNvSpPr/>
            <p:nvPr/>
          </p:nvSpPr>
          <p:spPr bwMode="auto">
            <a:xfrm>
              <a:off x="6812918" y="4372246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" name="Pentagono regolare 69"/>
            <p:cNvSpPr/>
            <p:nvPr/>
          </p:nvSpPr>
          <p:spPr bwMode="auto">
            <a:xfrm>
              <a:off x="7041752" y="4364410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" name="Pentagono regolare 70"/>
            <p:cNvSpPr/>
            <p:nvPr/>
          </p:nvSpPr>
          <p:spPr bwMode="auto">
            <a:xfrm>
              <a:off x="7161255" y="4364410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" name="Pentagono regolare 71"/>
            <p:cNvSpPr/>
            <p:nvPr/>
          </p:nvSpPr>
          <p:spPr bwMode="auto">
            <a:xfrm>
              <a:off x="7284894" y="4378872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3" name="Pentagono regolare 72"/>
            <p:cNvSpPr/>
            <p:nvPr/>
          </p:nvSpPr>
          <p:spPr bwMode="auto">
            <a:xfrm>
              <a:off x="7579433" y="4374672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" name="Pentagono regolare 73"/>
            <p:cNvSpPr/>
            <p:nvPr/>
          </p:nvSpPr>
          <p:spPr bwMode="auto">
            <a:xfrm>
              <a:off x="7705096" y="4365017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1114425" y="1916113"/>
            <a:ext cx="2952750" cy="5048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Aggiunta del campione</a:t>
            </a: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1114425" y="2492375"/>
            <a:ext cx="2952750" cy="5048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Incubazione</a:t>
            </a: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1114425" y="3068638"/>
            <a:ext cx="2952750" cy="5048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Aggiunta del tracciante</a:t>
            </a: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1114425" y="3644900"/>
            <a:ext cx="2952750" cy="5048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Lavaggio</a:t>
            </a:r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1114425" y="4221163"/>
            <a:ext cx="2952750" cy="5048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Aggiunta del substrato</a:t>
            </a: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1114425" y="4797425"/>
            <a:ext cx="2952750" cy="5048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2"/>
                </a:solidFill>
              </a:rPr>
              <a:t>Misura del segnale</a:t>
            </a:r>
          </a:p>
        </p:txBody>
      </p:sp>
      <p:grpSp>
        <p:nvGrpSpPr>
          <p:cNvPr id="69640" name="Group 8"/>
          <p:cNvGrpSpPr/>
          <p:nvPr/>
        </p:nvGrpSpPr>
        <p:grpSpPr bwMode="auto">
          <a:xfrm>
            <a:off x="4656138" y="1916113"/>
            <a:ext cx="3168650" cy="2665412"/>
            <a:chOff x="2933" y="1207"/>
            <a:chExt cx="1996" cy="1679"/>
          </a:xfrm>
        </p:grpSpPr>
        <p:sp>
          <p:nvSpPr>
            <p:cNvPr id="69661" name="Rectangle 9"/>
            <p:cNvSpPr>
              <a:spLocks noChangeArrowheads="1"/>
            </p:cNvSpPr>
            <p:nvPr/>
          </p:nvSpPr>
          <p:spPr bwMode="auto">
            <a:xfrm>
              <a:off x="2933" y="1207"/>
              <a:ext cx="1996" cy="1679"/>
            </a:xfrm>
            <a:prstGeom prst="rect">
              <a:avLst/>
            </a:prstGeom>
            <a:gradFill rotWithShape="1">
              <a:gsLst>
                <a:gs pos="0">
                  <a:srgbClr val="EEFFCB"/>
                </a:gs>
                <a:gs pos="100000">
                  <a:srgbClr val="CCFF6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56362" name="AutoShape 10"/>
            <p:cNvSpPr>
              <a:spLocks noChangeArrowheads="1"/>
            </p:cNvSpPr>
            <p:nvPr/>
          </p:nvSpPr>
          <p:spPr bwMode="auto">
            <a:xfrm>
              <a:off x="3130" y="1428"/>
              <a:ext cx="136" cy="118"/>
            </a:xfrm>
            <a:prstGeom prst="hexagon">
              <a:avLst>
                <a:gd name="adj" fmla="val 28814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356363" name="AutoShape 11"/>
            <p:cNvSpPr>
              <a:spLocks noChangeArrowheads="1"/>
            </p:cNvSpPr>
            <p:nvPr/>
          </p:nvSpPr>
          <p:spPr bwMode="auto">
            <a:xfrm>
              <a:off x="3804" y="2245"/>
              <a:ext cx="136" cy="118"/>
            </a:xfrm>
            <a:prstGeom prst="hexagon">
              <a:avLst>
                <a:gd name="adj" fmla="val 28814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356364" name="AutoShape 12"/>
            <p:cNvSpPr>
              <a:spLocks noChangeArrowheads="1"/>
            </p:cNvSpPr>
            <p:nvPr/>
          </p:nvSpPr>
          <p:spPr bwMode="auto">
            <a:xfrm>
              <a:off x="4126" y="1504"/>
              <a:ext cx="136" cy="118"/>
            </a:xfrm>
            <a:prstGeom prst="hexagon">
              <a:avLst>
                <a:gd name="adj" fmla="val 28814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356365" name="AutoShape 13"/>
            <p:cNvSpPr>
              <a:spLocks noChangeArrowheads="1"/>
            </p:cNvSpPr>
            <p:nvPr/>
          </p:nvSpPr>
          <p:spPr bwMode="auto">
            <a:xfrm>
              <a:off x="4674" y="1491"/>
              <a:ext cx="136" cy="118"/>
            </a:xfrm>
            <a:prstGeom prst="hexagon">
              <a:avLst>
                <a:gd name="adj" fmla="val 28814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356366" name="AutoShape 14"/>
            <p:cNvSpPr>
              <a:spLocks noChangeArrowheads="1"/>
            </p:cNvSpPr>
            <p:nvPr/>
          </p:nvSpPr>
          <p:spPr bwMode="auto">
            <a:xfrm>
              <a:off x="3663" y="1720"/>
              <a:ext cx="136" cy="118"/>
            </a:xfrm>
            <a:prstGeom prst="hexagon">
              <a:avLst>
                <a:gd name="adj" fmla="val 28814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356367" name="AutoShape 15"/>
            <p:cNvSpPr>
              <a:spLocks noChangeArrowheads="1"/>
            </p:cNvSpPr>
            <p:nvPr/>
          </p:nvSpPr>
          <p:spPr bwMode="auto">
            <a:xfrm>
              <a:off x="3010" y="2015"/>
              <a:ext cx="136" cy="118"/>
            </a:xfrm>
            <a:prstGeom prst="hexagon">
              <a:avLst>
                <a:gd name="adj" fmla="val 28814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356368" name="AutoShape 16"/>
            <p:cNvSpPr>
              <a:spLocks noChangeArrowheads="1"/>
            </p:cNvSpPr>
            <p:nvPr/>
          </p:nvSpPr>
          <p:spPr bwMode="auto">
            <a:xfrm>
              <a:off x="3509" y="1376"/>
              <a:ext cx="136" cy="118"/>
            </a:xfrm>
            <a:prstGeom prst="hexagon">
              <a:avLst>
                <a:gd name="adj" fmla="val 28814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356369" name="AutoShape 17"/>
            <p:cNvSpPr>
              <a:spLocks noChangeArrowheads="1"/>
            </p:cNvSpPr>
            <p:nvPr/>
          </p:nvSpPr>
          <p:spPr bwMode="auto">
            <a:xfrm>
              <a:off x="3989" y="2015"/>
              <a:ext cx="136" cy="118"/>
            </a:xfrm>
            <a:prstGeom prst="hexagon">
              <a:avLst>
                <a:gd name="adj" fmla="val 28814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it-IT"/>
            </a:p>
          </p:txBody>
        </p:sp>
      </p:grpSp>
      <p:grpSp>
        <p:nvGrpSpPr>
          <p:cNvPr id="69641" name="Group 18"/>
          <p:cNvGrpSpPr/>
          <p:nvPr/>
        </p:nvGrpSpPr>
        <p:grpSpPr bwMode="auto">
          <a:xfrm>
            <a:off x="4643438" y="3457575"/>
            <a:ext cx="3181350" cy="1844675"/>
            <a:chOff x="2925" y="2178"/>
            <a:chExt cx="2004" cy="1162"/>
          </a:xfrm>
        </p:grpSpPr>
        <p:sp>
          <p:nvSpPr>
            <p:cNvPr id="69644" name="Oval 19"/>
            <p:cNvSpPr>
              <a:spLocks noChangeArrowheads="1"/>
            </p:cNvSpPr>
            <p:nvPr/>
          </p:nvSpPr>
          <p:spPr bwMode="auto">
            <a:xfrm>
              <a:off x="4454" y="250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69645" name="Oval 20"/>
            <p:cNvSpPr>
              <a:spLocks noChangeArrowheads="1"/>
            </p:cNvSpPr>
            <p:nvPr/>
          </p:nvSpPr>
          <p:spPr bwMode="auto">
            <a:xfrm rot="10524505">
              <a:off x="3486" y="2506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grpSp>
          <p:nvGrpSpPr>
            <p:cNvPr id="69646" name="Group 21"/>
            <p:cNvGrpSpPr/>
            <p:nvPr/>
          </p:nvGrpSpPr>
          <p:grpSpPr bwMode="auto">
            <a:xfrm>
              <a:off x="3222" y="2178"/>
              <a:ext cx="347" cy="326"/>
              <a:chOff x="3697" y="1479"/>
              <a:chExt cx="347" cy="326"/>
            </a:xfrm>
          </p:grpSpPr>
          <p:sp>
            <p:nvSpPr>
              <p:cNvPr id="69659" name="Oval 22"/>
              <p:cNvSpPr>
                <a:spLocks noChangeArrowheads="1"/>
              </p:cNvSpPr>
              <p:nvPr/>
            </p:nvSpPr>
            <p:spPr bwMode="auto">
              <a:xfrm rot="10524505">
                <a:off x="3697" y="1479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rgbClr val="FFFFA9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356375" name="Freeform 23"/>
              <p:cNvSpPr/>
              <p:nvPr/>
            </p:nvSpPr>
            <p:spPr bwMode="auto">
              <a:xfrm flipV="1">
                <a:off x="3790" y="1518"/>
                <a:ext cx="254" cy="287"/>
              </a:xfrm>
              <a:custGeom>
                <a:avLst/>
                <a:gdLst>
                  <a:gd name="T0" fmla="*/ 938 w 2528"/>
                  <a:gd name="T1" fmla="*/ 1376 h 2856"/>
                  <a:gd name="T2" fmla="*/ 938 w 2528"/>
                  <a:gd name="T3" fmla="*/ 2576 h 2856"/>
                  <a:gd name="T4" fmla="*/ 1254 w 2528"/>
                  <a:gd name="T5" fmla="*/ 2854 h 2856"/>
                  <a:gd name="T6" fmla="*/ 1619 w 2528"/>
                  <a:gd name="T7" fmla="*/ 2566 h 2856"/>
                  <a:gd name="T8" fmla="*/ 1619 w 2528"/>
                  <a:gd name="T9" fmla="*/ 1366 h 2856"/>
                  <a:gd name="T10" fmla="*/ 2406 w 2528"/>
                  <a:gd name="T11" fmla="*/ 551 h 2856"/>
                  <a:gd name="T12" fmla="*/ 2349 w 2528"/>
                  <a:gd name="T13" fmla="*/ 137 h 2856"/>
                  <a:gd name="T14" fmla="*/ 1955 w 2528"/>
                  <a:gd name="T15" fmla="*/ 109 h 2856"/>
                  <a:gd name="T16" fmla="*/ 1273 w 2528"/>
                  <a:gd name="T17" fmla="*/ 781 h 2856"/>
                  <a:gd name="T18" fmla="*/ 601 w 2528"/>
                  <a:gd name="T19" fmla="*/ 109 h 2856"/>
                  <a:gd name="T20" fmla="*/ 189 w 2528"/>
                  <a:gd name="T21" fmla="*/ 128 h 2856"/>
                  <a:gd name="T22" fmla="*/ 131 w 2528"/>
                  <a:gd name="T23" fmla="*/ 560 h 2856"/>
                  <a:gd name="T24" fmla="*/ 938 w 2528"/>
                  <a:gd name="T25" fmla="*/ 1376 h 2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28" h="2856">
                    <a:moveTo>
                      <a:pt x="938" y="1376"/>
                    </a:moveTo>
                    <a:lnTo>
                      <a:pt x="938" y="2576"/>
                    </a:lnTo>
                    <a:cubicBezTo>
                      <a:pt x="991" y="2822"/>
                      <a:pt x="1141" y="2856"/>
                      <a:pt x="1254" y="2854"/>
                    </a:cubicBezTo>
                    <a:cubicBezTo>
                      <a:pt x="1372" y="2854"/>
                      <a:pt x="1560" y="2803"/>
                      <a:pt x="1619" y="2566"/>
                    </a:cubicBezTo>
                    <a:lnTo>
                      <a:pt x="1619" y="1366"/>
                    </a:lnTo>
                    <a:lnTo>
                      <a:pt x="2406" y="551"/>
                    </a:lnTo>
                    <a:cubicBezTo>
                      <a:pt x="2528" y="346"/>
                      <a:pt x="2424" y="211"/>
                      <a:pt x="2349" y="137"/>
                    </a:cubicBezTo>
                    <a:cubicBezTo>
                      <a:pt x="2274" y="63"/>
                      <a:pt x="2105" y="34"/>
                      <a:pt x="1955" y="109"/>
                    </a:cubicBezTo>
                    <a:lnTo>
                      <a:pt x="1273" y="781"/>
                    </a:lnTo>
                    <a:lnTo>
                      <a:pt x="601" y="109"/>
                    </a:lnTo>
                    <a:cubicBezTo>
                      <a:pt x="420" y="0"/>
                      <a:pt x="267" y="53"/>
                      <a:pt x="189" y="128"/>
                    </a:cubicBezTo>
                    <a:cubicBezTo>
                      <a:pt x="111" y="203"/>
                      <a:pt x="0" y="349"/>
                      <a:pt x="131" y="560"/>
                    </a:cubicBezTo>
                    <a:lnTo>
                      <a:pt x="938" y="13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hlink">
                      <a:gamma/>
                      <a:tint val="20000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it-IT"/>
              </a:p>
            </p:txBody>
          </p:sp>
        </p:grpSp>
        <p:grpSp>
          <p:nvGrpSpPr>
            <p:cNvPr id="69647" name="Group 24"/>
            <p:cNvGrpSpPr/>
            <p:nvPr/>
          </p:nvGrpSpPr>
          <p:grpSpPr bwMode="auto">
            <a:xfrm>
              <a:off x="4193" y="2184"/>
              <a:ext cx="347" cy="326"/>
              <a:chOff x="3697" y="1479"/>
              <a:chExt cx="347" cy="326"/>
            </a:xfrm>
          </p:grpSpPr>
          <p:sp>
            <p:nvSpPr>
              <p:cNvPr id="69657" name="Oval 25"/>
              <p:cNvSpPr>
                <a:spLocks noChangeArrowheads="1"/>
              </p:cNvSpPr>
              <p:nvPr/>
            </p:nvSpPr>
            <p:spPr bwMode="auto">
              <a:xfrm rot="10524505">
                <a:off x="3697" y="1479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rgbClr val="FFFFA9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356378" name="Freeform 26"/>
              <p:cNvSpPr/>
              <p:nvPr/>
            </p:nvSpPr>
            <p:spPr bwMode="auto">
              <a:xfrm flipV="1">
                <a:off x="3790" y="1518"/>
                <a:ext cx="254" cy="287"/>
              </a:xfrm>
              <a:custGeom>
                <a:avLst/>
                <a:gdLst>
                  <a:gd name="T0" fmla="*/ 938 w 2528"/>
                  <a:gd name="T1" fmla="*/ 1376 h 2856"/>
                  <a:gd name="T2" fmla="*/ 938 w 2528"/>
                  <a:gd name="T3" fmla="*/ 2576 h 2856"/>
                  <a:gd name="T4" fmla="*/ 1254 w 2528"/>
                  <a:gd name="T5" fmla="*/ 2854 h 2856"/>
                  <a:gd name="T6" fmla="*/ 1619 w 2528"/>
                  <a:gd name="T7" fmla="*/ 2566 h 2856"/>
                  <a:gd name="T8" fmla="*/ 1619 w 2528"/>
                  <a:gd name="T9" fmla="*/ 1366 h 2856"/>
                  <a:gd name="T10" fmla="*/ 2406 w 2528"/>
                  <a:gd name="T11" fmla="*/ 551 h 2856"/>
                  <a:gd name="T12" fmla="*/ 2349 w 2528"/>
                  <a:gd name="T13" fmla="*/ 137 h 2856"/>
                  <a:gd name="T14" fmla="*/ 1955 w 2528"/>
                  <a:gd name="T15" fmla="*/ 109 h 2856"/>
                  <a:gd name="T16" fmla="*/ 1273 w 2528"/>
                  <a:gd name="T17" fmla="*/ 781 h 2856"/>
                  <a:gd name="T18" fmla="*/ 601 w 2528"/>
                  <a:gd name="T19" fmla="*/ 109 h 2856"/>
                  <a:gd name="T20" fmla="*/ 189 w 2528"/>
                  <a:gd name="T21" fmla="*/ 128 h 2856"/>
                  <a:gd name="T22" fmla="*/ 131 w 2528"/>
                  <a:gd name="T23" fmla="*/ 560 h 2856"/>
                  <a:gd name="T24" fmla="*/ 938 w 2528"/>
                  <a:gd name="T25" fmla="*/ 1376 h 2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28" h="2856">
                    <a:moveTo>
                      <a:pt x="938" y="1376"/>
                    </a:moveTo>
                    <a:lnTo>
                      <a:pt x="938" y="2576"/>
                    </a:lnTo>
                    <a:cubicBezTo>
                      <a:pt x="991" y="2822"/>
                      <a:pt x="1141" y="2856"/>
                      <a:pt x="1254" y="2854"/>
                    </a:cubicBezTo>
                    <a:cubicBezTo>
                      <a:pt x="1372" y="2854"/>
                      <a:pt x="1560" y="2803"/>
                      <a:pt x="1619" y="2566"/>
                    </a:cubicBezTo>
                    <a:lnTo>
                      <a:pt x="1619" y="1366"/>
                    </a:lnTo>
                    <a:lnTo>
                      <a:pt x="2406" y="551"/>
                    </a:lnTo>
                    <a:cubicBezTo>
                      <a:pt x="2528" y="346"/>
                      <a:pt x="2424" y="211"/>
                      <a:pt x="2349" y="137"/>
                    </a:cubicBezTo>
                    <a:cubicBezTo>
                      <a:pt x="2274" y="63"/>
                      <a:pt x="2105" y="34"/>
                      <a:pt x="1955" y="109"/>
                    </a:cubicBezTo>
                    <a:lnTo>
                      <a:pt x="1273" y="781"/>
                    </a:lnTo>
                    <a:lnTo>
                      <a:pt x="601" y="109"/>
                    </a:lnTo>
                    <a:cubicBezTo>
                      <a:pt x="420" y="0"/>
                      <a:pt x="267" y="53"/>
                      <a:pt x="189" y="128"/>
                    </a:cubicBezTo>
                    <a:cubicBezTo>
                      <a:pt x="111" y="203"/>
                      <a:pt x="0" y="349"/>
                      <a:pt x="131" y="560"/>
                    </a:cubicBezTo>
                    <a:lnTo>
                      <a:pt x="938" y="13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hlink">
                      <a:gamma/>
                      <a:tint val="20000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it-IT"/>
              </a:p>
            </p:txBody>
          </p:sp>
        </p:grpSp>
        <p:grpSp>
          <p:nvGrpSpPr>
            <p:cNvPr id="69648" name="Group 27"/>
            <p:cNvGrpSpPr/>
            <p:nvPr/>
          </p:nvGrpSpPr>
          <p:grpSpPr bwMode="auto">
            <a:xfrm>
              <a:off x="2925" y="2596"/>
              <a:ext cx="2004" cy="744"/>
              <a:chOff x="2925" y="2596"/>
              <a:chExt cx="2004" cy="744"/>
            </a:xfrm>
          </p:grpSpPr>
          <p:sp>
            <p:nvSpPr>
              <p:cNvPr id="69649" name="Rectangle 28" descr="Diagonali larghe verso l'alto"/>
              <p:cNvSpPr>
                <a:spLocks noChangeArrowheads="1"/>
              </p:cNvSpPr>
              <p:nvPr/>
            </p:nvSpPr>
            <p:spPr bwMode="auto">
              <a:xfrm>
                <a:off x="2933" y="2886"/>
                <a:ext cx="1996" cy="454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 w="9525">
                <a:solidFill>
                  <a:schemeClr val="bg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69650" name="Line 29"/>
              <p:cNvSpPr>
                <a:spLocks noChangeShapeType="1"/>
              </p:cNvSpPr>
              <p:nvPr/>
            </p:nvSpPr>
            <p:spPr bwMode="auto">
              <a:xfrm>
                <a:off x="2925" y="2886"/>
                <a:ext cx="19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9651" name="Freeform 30"/>
              <p:cNvSpPr/>
              <p:nvPr/>
            </p:nvSpPr>
            <p:spPr bwMode="auto">
              <a:xfrm>
                <a:off x="2978" y="2596"/>
                <a:ext cx="254" cy="287"/>
              </a:xfrm>
              <a:custGeom>
                <a:avLst/>
                <a:gdLst>
                  <a:gd name="T0" fmla="*/ 9 w 2528"/>
                  <a:gd name="T1" fmla="*/ 14 h 2856"/>
                  <a:gd name="T2" fmla="*/ 9 w 2528"/>
                  <a:gd name="T3" fmla="*/ 26 h 2856"/>
                  <a:gd name="T4" fmla="*/ 13 w 2528"/>
                  <a:gd name="T5" fmla="*/ 29 h 2856"/>
                  <a:gd name="T6" fmla="*/ 16 w 2528"/>
                  <a:gd name="T7" fmla="*/ 26 h 2856"/>
                  <a:gd name="T8" fmla="*/ 16 w 2528"/>
                  <a:gd name="T9" fmla="*/ 14 h 2856"/>
                  <a:gd name="T10" fmla="*/ 24 w 2528"/>
                  <a:gd name="T11" fmla="*/ 6 h 2856"/>
                  <a:gd name="T12" fmla="*/ 24 w 2528"/>
                  <a:gd name="T13" fmla="*/ 1 h 2856"/>
                  <a:gd name="T14" fmla="*/ 20 w 2528"/>
                  <a:gd name="T15" fmla="*/ 1 h 2856"/>
                  <a:gd name="T16" fmla="*/ 13 w 2528"/>
                  <a:gd name="T17" fmla="*/ 8 h 2856"/>
                  <a:gd name="T18" fmla="*/ 6 w 2528"/>
                  <a:gd name="T19" fmla="*/ 1 h 2856"/>
                  <a:gd name="T20" fmla="*/ 2 w 2528"/>
                  <a:gd name="T21" fmla="*/ 1 h 2856"/>
                  <a:gd name="T22" fmla="*/ 1 w 2528"/>
                  <a:gd name="T23" fmla="*/ 6 h 2856"/>
                  <a:gd name="T24" fmla="*/ 9 w 2528"/>
                  <a:gd name="T25" fmla="*/ 14 h 285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528" h="2856">
                    <a:moveTo>
                      <a:pt x="938" y="1376"/>
                    </a:moveTo>
                    <a:lnTo>
                      <a:pt x="938" y="2576"/>
                    </a:lnTo>
                    <a:cubicBezTo>
                      <a:pt x="991" y="2822"/>
                      <a:pt x="1141" y="2856"/>
                      <a:pt x="1254" y="2854"/>
                    </a:cubicBezTo>
                    <a:cubicBezTo>
                      <a:pt x="1372" y="2854"/>
                      <a:pt x="1560" y="2803"/>
                      <a:pt x="1619" y="2566"/>
                    </a:cubicBezTo>
                    <a:lnTo>
                      <a:pt x="1619" y="1366"/>
                    </a:lnTo>
                    <a:lnTo>
                      <a:pt x="2406" y="551"/>
                    </a:lnTo>
                    <a:cubicBezTo>
                      <a:pt x="2528" y="346"/>
                      <a:pt x="2424" y="211"/>
                      <a:pt x="2349" y="137"/>
                    </a:cubicBezTo>
                    <a:cubicBezTo>
                      <a:pt x="2274" y="63"/>
                      <a:pt x="2105" y="34"/>
                      <a:pt x="1955" y="109"/>
                    </a:cubicBezTo>
                    <a:lnTo>
                      <a:pt x="1273" y="781"/>
                    </a:lnTo>
                    <a:lnTo>
                      <a:pt x="601" y="109"/>
                    </a:lnTo>
                    <a:cubicBezTo>
                      <a:pt x="420" y="0"/>
                      <a:pt x="267" y="53"/>
                      <a:pt x="189" y="128"/>
                    </a:cubicBezTo>
                    <a:cubicBezTo>
                      <a:pt x="111" y="203"/>
                      <a:pt x="0" y="349"/>
                      <a:pt x="131" y="560"/>
                    </a:cubicBezTo>
                    <a:lnTo>
                      <a:pt x="938" y="137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9652" name="Freeform 31"/>
              <p:cNvSpPr/>
              <p:nvPr/>
            </p:nvSpPr>
            <p:spPr bwMode="auto">
              <a:xfrm>
                <a:off x="3304" y="2596"/>
                <a:ext cx="254" cy="287"/>
              </a:xfrm>
              <a:custGeom>
                <a:avLst/>
                <a:gdLst>
                  <a:gd name="T0" fmla="*/ 9 w 2528"/>
                  <a:gd name="T1" fmla="*/ 14 h 2856"/>
                  <a:gd name="T2" fmla="*/ 9 w 2528"/>
                  <a:gd name="T3" fmla="*/ 26 h 2856"/>
                  <a:gd name="T4" fmla="*/ 13 w 2528"/>
                  <a:gd name="T5" fmla="*/ 29 h 2856"/>
                  <a:gd name="T6" fmla="*/ 16 w 2528"/>
                  <a:gd name="T7" fmla="*/ 26 h 2856"/>
                  <a:gd name="T8" fmla="*/ 16 w 2528"/>
                  <a:gd name="T9" fmla="*/ 14 h 2856"/>
                  <a:gd name="T10" fmla="*/ 24 w 2528"/>
                  <a:gd name="T11" fmla="*/ 6 h 2856"/>
                  <a:gd name="T12" fmla="*/ 24 w 2528"/>
                  <a:gd name="T13" fmla="*/ 1 h 2856"/>
                  <a:gd name="T14" fmla="*/ 20 w 2528"/>
                  <a:gd name="T15" fmla="*/ 1 h 2856"/>
                  <a:gd name="T16" fmla="*/ 13 w 2528"/>
                  <a:gd name="T17" fmla="*/ 8 h 2856"/>
                  <a:gd name="T18" fmla="*/ 6 w 2528"/>
                  <a:gd name="T19" fmla="*/ 1 h 2856"/>
                  <a:gd name="T20" fmla="*/ 2 w 2528"/>
                  <a:gd name="T21" fmla="*/ 1 h 2856"/>
                  <a:gd name="T22" fmla="*/ 1 w 2528"/>
                  <a:gd name="T23" fmla="*/ 6 h 2856"/>
                  <a:gd name="T24" fmla="*/ 9 w 2528"/>
                  <a:gd name="T25" fmla="*/ 14 h 285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528" h="2856">
                    <a:moveTo>
                      <a:pt x="938" y="1376"/>
                    </a:moveTo>
                    <a:lnTo>
                      <a:pt x="938" y="2576"/>
                    </a:lnTo>
                    <a:cubicBezTo>
                      <a:pt x="991" y="2822"/>
                      <a:pt x="1141" y="2856"/>
                      <a:pt x="1254" y="2854"/>
                    </a:cubicBezTo>
                    <a:cubicBezTo>
                      <a:pt x="1372" y="2854"/>
                      <a:pt x="1560" y="2803"/>
                      <a:pt x="1619" y="2566"/>
                    </a:cubicBezTo>
                    <a:lnTo>
                      <a:pt x="1619" y="1366"/>
                    </a:lnTo>
                    <a:lnTo>
                      <a:pt x="2406" y="551"/>
                    </a:lnTo>
                    <a:cubicBezTo>
                      <a:pt x="2528" y="346"/>
                      <a:pt x="2424" y="211"/>
                      <a:pt x="2349" y="137"/>
                    </a:cubicBezTo>
                    <a:cubicBezTo>
                      <a:pt x="2274" y="63"/>
                      <a:pt x="2105" y="34"/>
                      <a:pt x="1955" y="109"/>
                    </a:cubicBezTo>
                    <a:lnTo>
                      <a:pt x="1273" y="781"/>
                    </a:lnTo>
                    <a:lnTo>
                      <a:pt x="601" y="109"/>
                    </a:lnTo>
                    <a:cubicBezTo>
                      <a:pt x="420" y="0"/>
                      <a:pt x="267" y="53"/>
                      <a:pt x="189" y="128"/>
                    </a:cubicBezTo>
                    <a:cubicBezTo>
                      <a:pt x="111" y="203"/>
                      <a:pt x="0" y="349"/>
                      <a:pt x="131" y="560"/>
                    </a:cubicBezTo>
                    <a:lnTo>
                      <a:pt x="938" y="137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9653" name="Freeform 32"/>
              <p:cNvSpPr/>
              <p:nvPr/>
            </p:nvSpPr>
            <p:spPr bwMode="auto">
              <a:xfrm>
                <a:off x="3630" y="2596"/>
                <a:ext cx="254" cy="287"/>
              </a:xfrm>
              <a:custGeom>
                <a:avLst/>
                <a:gdLst>
                  <a:gd name="T0" fmla="*/ 9 w 2528"/>
                  <a:gd name="T1" fmla="*/ 14 h 2856"/>
                  <a:gd name="T2" fmla="*/ 9 w 2528"/>
                  <a:gd name="T3" fmla="*/ 26 h 2856"/>
                  <a:gd name="T4" fmla="*/ 13 w 2528"/>
                  <a:gd name="T5" fmla="*/ 29 h 2856"/>
                  <a:gd name="T6" fmla="*/ 16 w 2528"/>
                  <a:gd name="T7" fmla="*/ 26 h 2856"/>
                  <a:gd name="T8" fmla="*/ 16 w 2528"/>
                  <a:gd name="T9" fmla="*/ 14 h 2856"/>
                  <a:gd name="T10" fmla="*/ 24 w 2528"/>
                  <a:gd name="T11" fmla="*/ 6 h 2856"/>
                  <a:gd name="T12" fmla="*/ 24 w 2528"/>
                  <a:gd name="T13" fmla="*/ 1 h 2856"/>
                  <a:gd name="T14" fmla="*/ 20 w 2528"/>
                  <a:gd name="T15" fmla="*/ 1 h 2856"/>
                  <a:gd name="T16" fmla="*/ 13 w 2528"/>
                  <a:gd name="T17" fmla="*/ 8 h 2856"/>
                  <a:gd name="T18" fmla="*/ 6 w 2528"/>
                  <a:gd name="T19" fmla="*/ 1 h 2856"/>
                  <a:gd name="T20" fmla="*/ 2 w 2528"/>
                  <a:gd name="T21" fmla="*/ 1 h 2856"/>
                  <a:gd name="T22" fmla="*/ 1 w 2528"/>
                  <a:gd name="T23" fmla="*/ 6 h 2856"/>
                  <a:gd name="T24" fmla="*/ 9 w 2528"/>
                  <a:gd name="T25" fmla="*/ 14 h 285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528" h="2856">
                    <a:moveTo>
                      <a:pt x="938" y="1376"/>
                    </a:moveTo>
                    <a:lnTo>
                      <a:pt x="938" y="2576"/>
                    </a:lnTo>
                    <a:cubicBezTo>
                      <a:pt x="991" y="2822"/>
                      <a:pt x="1141" y="2856"/>
                      <a:pt x="1254" y="2854"/>
                    </a:cubicBezTo>
                    <a:cubicBezTo>
                      <a:pt x="1372" y="2854"/>
                      <a:pt x="1560" y="2803"/>
                      <a:pt x="1619" y="2566"/>
                    </a:cubicBezTo>
                    <a:lnTo>
                      <a:pt x="1619" y="1366"/>
                    </a:lnTo>
                    <a:lnTo>
                      <a:pt x="2406" y="551"/>
                    </a:lnTo>
                    <a:cubicBezTo>
                      <a:pt x="2528" y="346"/>
                      <a:pt x="2424" y="211"/>
                      <a:pt x="2349" y="137"/>
                    </a:cubicBezTo>
                    <a:cubicBezTo>
                      <a:pt x="2274" y="63"/>
                      <a:pt x="2105" y="34"/>
                      <a:pt x="1955" y="109"/>
                    </a:cubicBezTo>
                    <a:lnTo>
                      <a:pt x="1273" y="781"/>
                    </a:lnTo>
                    <a:lnTo>
                      <a:pt x="601" y="109"/>
                    </a:lnTo>
                    <a:cubicBezTo>
                      <a:pt x="420" y="0"/>
                      <a:pt x="267" y="53"/>
                      <a:pt x="189" y="128"/>
                    </a:cubicBezTo>
                    <a:cubicBezTo>
                      <a:pt x="111" y="203"/>
                      <a:pt x="0" y="349"/>
                      <a:pt x="131" y="560"/>
                    </a:cubicBezTo>
                    <a:lnTo>
                      <a:pt x="938" y="137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9654" name="Freeform 33"/>
              <p:cNvSpPr/>
              <p:nvPr/>
            </p:nvSpPr>
            <p:spPr bwMode="auto">
              <a:xfrm>
                <a:off x="3956" y="2596"/>
                <a:ext cx="254" cy="287"/>
              </a:xfrm>
              <a:custGeom>
                <a:avLst/>
                <a:gdLst>
                  <a:gd name="T0" fmla="*/ 9 w 2528"/>
                  <a:gd name="T1" fmla="*/ 14 h 2856"/>
                  <a:gd name="T2" fmla="*/ 9 w 2528"/>
                  <a:gd name="T3" fmla="*/ 26 h 2856"/>
                  <a:gd name="T4" fmla="*/ 13 w 2528"/>
                  <a:gd name="T5" fmla="*/ 29 h 2856"/>
                  <a:gd name="T6" fmla="*/ 16 w 2528"/>
                  <a:gd name="T7" fmla="*/ 26 h 2856"/>
                  <a:gd name="T8" fmla="*/ 16 w 2528"/>
                  <a:gd name="T9" fmla="*/ 14 h 2856"/>
                  <a:gd name="T10" fmla="*/ 24 w 2528"/>
                  <a:gd name="T11" fmla="*/ 6 h 2856"/>
                  <a:gd name="T12" fmla="*/ 24 w 2528"/>
                  <a:gd name="T13" fmla="*/ 1 h 2856"/>
                  <a:gd name="T14" fmla="*/ 20 w 2528"/>
                  <a:gd name="T15" fmla="*/ 1 h 2856"/>
                  <a:gd name="T16" fmla="*/ 13 w 2528"/>
                  <a:gd name="T17" fmla="*/ 8 h 2856"/>
                  <a:gd name="T18" fmla="*/ 6 w 2528"/>
                  <a:gd name="T19" fmla="*/ 1 h 2856"/>
                  <a:gd name="T20" fmla="*/ 2 w 2528"/>
                  <a:gd name="T21" fmla="*/ 1 h 2856"/>
                  <a:gd name="T22" fmla="*/ 1 w 2528"/>
                  <a:gd name="T23" fmla="*/ 6 h 2856"/>
                  <a:gd name="T24" fmla="*/ 9 w 2528"/>
                  <a:gd name="T25" fmla="*/ 14 h 285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528" h="2856">
                    <a:moveTo>
                      <a:pt x="938" y="1376"/>
                    </a:moveTo>
                    <a:lnTo>
                      <a:pt x="938" y="2576"/>
                    </a:lnTo>
                    <a:cubicBezTo>
                      <a:pt x="991" y="2822"/>
                      <a:pt x="1141" y="2856"/>
                      <a:pt x="1254" y="2854"/>
                    </a:cubicBezTo>
                    <a:cubicBezTo>
                      <a:pt x="1372" y="2854"/>
                      <a:pt x="1560" y="2803"/>
                      <a:pt x="1619" y="2566"/>
                    </a:cubicBezTo>
                    <a:lnTo>
                      <a:pt x="1619" y="1366"/>
                    </a:lnTo>
                    <a:lnTo>
                      <a:pt x="2406" y="551"/>
                    </a:lnTo>
                    <a:cubicBezTo>
                      <a:pt x="2528" y="346"/>
                      <a:pt x="2424" y="211"/>
                      <a:pt x="2349" y="137"/>
                    </a:cubicBezTo>
                    <a:cubicBezTo>
                      <a:pt x="2274" y="63"/>
                      <a:pt x="2105" y="34"/>
                      <a:pt x="1955" y="109"/>
                    </a:cubicBezTo>
                    <a:lnTo>
                      <a:pt x="1273" y="781"/>
                    </a:lnTo>
                    <a:lnTo>
                      <a:pt x="601" y="109"/>
                    </a:lnTo>
                    <a:cubicBezTo>
                      <a:pt x="420" y="0"/>
                      <a:pt x="267" y="53"/>
                      <a:pt x="189" y="128"/>
                    </a:cubicBezTo>
                    <a:cubicBezTo>
                      <a:pt x="111" y="203"/>
                      <a:pt x="0" y="349"/>
                      <a:pt x="131" y="560"/>
                    </a:cubicBezTo>
                    <a:lnTo>
                      <a:pt x="938" y="137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9655" name="Freeform 34"/>
              <p:cNvSpPr/>
              <p:nvPr/>
            </p:nvSpPr>
            <p:spPr bwMode="auto">
              <a:xfrm>
                <a:off x="4282" y="2596"/>
                <a:ext cx="254" cy="287"/>
              </a:xfrm>
              <a:custGeom>
                <a:avLst/>
                <a:gdLst>
                  <a:gd name="T0" fmla="*/ 9 w 2528"/>
                  <a:gd name="T1" fmla="*/ 14 h 2856"/>
                  <a:gd name="T2" fmla="*/ 9 w 2528"/>
                  <a:gd name="T3" fmla="*/ 26 h 2856"/>
                  <a:gd name="T4" fmla="*/ 13 w 2528"/>
                  <a:gd name="T5" fmla="*/ 29 h 2856"/>
                  <a:gd name="T6" fmla="*/ 16 w 2528"/>
                  <a:gd name="T7" fmla="*/ 26 h 2856"/>
                  <a:gd name="T8" fmla="*/ 16 w 2528"/>
                  <a:gd name="T9" fmla="*/ 14 h 2856"/>
                  <a:gd name="T10" fmla="*/ 24 w 2528"/>
                  <a:gd name="T11" fmla="*/ 6 h 2856"/>
                  <a:gd name="T12" fmla="*/ 24 w 2528"/>
                  <a:gd name="T13" fmla="*/ 1 h 2856"/>
                  <a:gd name="T14" fmla="*/ 20 w 2528"/>
                  <a:gd name="T15" fmla="*/ 1 h 2856"/>
                  <a:gd name="T16" fmla="*/ 13 w 2528"/>
                  <a:gd name="T17" fmla="*/ 8 h 2856"/>
                  <a:gd name="T18" fmla="*/ 6 w 2528"/>
                  <a:gd name="T19" fmla="*/ 1 h 2856"/>
                  <a:gd name="T20" fmla="*/ 2 w 2528"/>
                  <a:gd name="T21" fmla="*/ 1 h 2856"/>
                  <a:gd name="T22" fmla="*/ 1 w 2528"/>
                  <a:gd name="T23" fmla="*/ 6 h 2856"/>
                  <a:gd name="T24" fmla="*/ 9 w 2528"/>
                  <a:gd name="T25" fmla="*/ 14 h 285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528" h="2856">
                    <a:moveTo>
                      <a:pt x="938" y="1376"/>
                    </a:moveTo>
                    <a:lnTo>
                      <a:pt x="938" y="2576"/>
                    </a:lnTo>
                    <a:cubicBezTo>
                      <a:pt x="991" y="2822"/>
                      <a:pt x="1141" y="2856"/>
                      <a:pt x="1254" y="2854"/>
                    </a:cubicBezTo>
                    <a:cubicBezTo>
                      <a:pt x="1372" y="2854"/>
                      <a:pt x="1560" y="2803"/>
                      <a:pt x="1619" y="2566"/>
                    </a:cubicBezTo>
                    <a:lnTo>
                      <a:pt x="1619" y="1366"/>
                    </a:lnTo>
                    <a:lnTo>
                      <a:pt x="2406" y="551"/>
                    </a:lnTo>
                    <a:cubicBezTo>
                      <a:pt x="2528" y="346"/>
                      <a:pt x="2424" y="211"/>
                      <a:pt x="2349" y="137"/>
                    </a:cubicBezTo>
                    <a:cubicBezTo>
                      <a:pt x="2274" y="63"/>
                      <a:pt x="2105" y="34"/>
                      <a:pt x="1955" y="109"/>
                    </a:cubicBezTo>
                    <a:lnTo>
                      <a:pt x="1273" y="781"/>
                    </a:lnTo>
                    <a:lnTo>
                      <a:pt x="601" y="109"/>
                    </a:lnTo>
                    <a:cubicBezTo>
                      <a:pt x="420" y="0"/>
                      <a:pt x="267" y="53"/>
                      <a:pt x="189" y="128"/>
                    </a:cubicBezTo>
                    <a:cubicBezTo>
                      <a:pt x="111" y="203"/>
                      <a:pt x="0" y="349"/>
                      <a:pt x="131" y="560"/>
                    </a:cubicBezTo>
                    <a:lnTo>
                      <a:pt x="938" y="137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9656" name="Freeform 35"/>
              <p:cNvSpPr/>
              <p:nvPr/>
            </p:nvSpPr>
            <p:spPr bwMode="auto">
              <a:xfrm>
                <a:off x="4609" y="2596"/>
                <a:ext cx="254" cy="287"/>
              </a:xfrm>
              <a:custGeom>
                <a:avLst/>
                <a:gdLst>
                  <a:gd name="T0" fmla="*/ 9 w 2528"/>
                  <a:gd name="T1" fmla="*/ 14 h 2856"/>
                  <a:gd name="T2" fmla="*/ 9 w 2528"/>
                  <a:gd name="T3" fmla="*/ 26 h 2856"/>
                  <a:gd name="T4" fmla="*/ 13 w 2528"/>
                  <a:gd name="T5" fmla="*/ 29 h 2856"/>
                  <a:gd name="T6" fmla="*/ 16 w 2528"/>
                  <a:gd name="T7" fmla="*/ 26 h 2856"/>
                  <a:gd name="T8" fmla="*/ 16 w 2528"/>
                  <a:gd name="T9" fmla="*/ 14 h 2856"/>
                  <a:gd name="T10" fmla="*/ 24 w 2528"/>
                  <a:gd name="T11" fmla="*/ 6 h 2856"/>
                  <a:gd name="T12" fmla="*/ 24 w 2528"/>
                  <a:gd name="T13" fmla="*/ 1 h 2856"/>
                  <a:gd name="T14" fmla="*/ 20 w 2528"/>
                  <a:gd name="T15" fmla="*/ 1 h 2856"/>
                  <a:gd name="T16" fmla="*/ 13 w 2528"/>
                  <a:gd name="T17" fmla="*/ 8 h 2856"/>
                  <a:gd name="T18" fmla="*/ 6 w 2528"/>
                  <a:gd name="T19" fmla="*/ 1 h 2856"/>
                  <a:gd name="T20" fmla="*/ 2 w 2528"/>
                  <a:gd name="T21" fmla="*/ 1 h 2856"/>
                  <a:gd name="T22" fmla="*/ 1 w 2528"/>
                  <a:gd name="T23" fmla="*/ 6 h 2856"/>
                  <a:gd name="T24" fmla="*/ 9 w 2528"/>
                  <a:gd name="T25" fmla="*/ 14 h 285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528" h="2856">
                    <a:moveTo>
                      <a:pt x="938" y="1376"/>
                    </a:moveTo>
                    <a:lnTo>
                      <a:pt x="938" y="2576"/>
                    </a:lnTo>
                    <a:cubicBezTo>
                      <a:pt x="991" y="2822"/>
                      <a:pt x="1141" y="2856"/>
                      <a:pt x="1254" y="2854"/>
                    </a:cubicBezTo>
                    <a:cubicBezTo>
                      <a:pt x="1372" y="2854"/>
                      <a:pt x="1560" y="2803"/>
                      <a:pt x="1619" y="2566"/>
                    </a:cubicBezTo>
                    <a:lnTo>
                      <a:pt x="1619" y="1366"/>
                    </a:lnTo>
                    <a:lnTo>
                      <a:pt x="2406" y="551"/>
                    </a:lnTo>
                    <a:cubicBezTo>
                      <a:pt x="2528" y="346"/>
                      <a:pt x="2424" y="211"/>
                      <a:pt x="2349" y="137"/>
                    </a:cubicBezTo>
                    <a:cubicBezTo>
                      <a:pt x="2274" y="63"/>
                      <a:pt x="2105" y="34"/>
                      <a:pt x="1955" y="109"/>
                    </a:cubicBezTo>
                    <a:lnTo>
                      <a:pt x="1273" y="781"/>
                    </a:lnTo>
                    <a:lnTo>
                      <a:pt x="601" y="109"/>
                    </a:lnTo>
                    <a:cubicBezTo>
                      <a:pt x="420" y="0"/>
                      <a:pt x="267" y="53"/>
                      <a:pt x="189" y="128"/>
                    </a:cubicBezTo>
                    <a:cubicBezTo>
                      <a:pt x="111" y="203"/>
                      <a:pt x="0" y="349"/>
                      <a:pt x="131" y="560"/>
                    </a:cubicBezTo>
                    <a:lnTo>
                      <a:pt x="938" y="137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sp>
        <p:nvSpPr>
          <p:cNvPr id="69642" name="Text Box 36"/>
          <p:cNvSpPr txBox="1">
            <a:spLocks noChangeArrowheads="1"/>
          </p:cNvSpPr>
          <p:nvPr/>
        </p:nvSpPr>
        <p:spPr bwMode="auto">
          <a:xfrm>
            <a:off x="457200" y="533400"/>
            <a:ext cx="8262938" cy="406400"/>
          </a:xfrm>
          <a:prstGeom prst="rect">
            <a:avLst/>
          </a:prstGeom>
          <a:solidFill>
            <a:srgbClr val="CCECFF"/>
          </a:solidFill>
          <a:ln w="9525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it-IT" sz="2000" b="1"/>
              <a:t>METODI NON COMPETITIVI ETEROGENEI</a:t>
            </a:r>
          </a:p>
        </p:txBody>
      </p:sp>
      <p:sp>
        <p:nvSpPr>
          <p:cNvPr id="69643" name="Text Box 37"/>
          <p:cNvSpPr txBox="1">
            <a:spLocks noChangeArrowheads="1"/>
          </p:cNvSpPr>
          <p:nvPr/>
        </p:nvSpPr>
        <p:spPr bwMode="auto">
          <a:xfrm>
            <a:off x="2603500" y="1219200"/>
            <a:ext cx="4718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/>
              <a:t>METODO SU FASE SOLIDA “SANDWICH”</a:t>
            </a:r>
          </a:p>
        </p:txBody>
      </p:sp>
      <p:grpSp>
        <p:nvGrpSpPr>
          <p:cNvPr id="38" name="Gruppo 37"/>
          <p:cNvGrpSpPr/>
          <p:nvPr/>
        </p:nvGrpSpPr>
        <p:grpSpPr>
          <a:xfrm>
            <a:off x="4641094" y="4121150"/>
            <a:ext cx="3210932" cy="1182466"/>
            <a:chOff x="4641094" y="4121150"/>
            <a:chExt cx="3210932" cy="1182466"/>
          </a:xfrm>
        </p:grpSpPr>
        <p:sp>
          <p:nvSpPr>
            <p:cNvPr id="39" name="Freeform 17"/>
            <p:cNvSpPr/>
            <p:nvPr/>
          </p:nvSpPr>
          <p:spPr bwMode="auto">
            <a:xfrm>
              <a:off x="4727575" y="4121150"/>
              <a:ext cx="403225" cy="455613"/>
            </a:xfrm>
            <a:custGeom>
              <a:avLst/>
              <a:gdLst>
                <a:gd name="T0" fmla="*/ 23863966 w 2528"/>
                <a:gd name="T1" fmla="*/ 35018230 h 2856"/>
                <a:gd name="T2" fmla="*/ 23863966 w 2528"/>
                <a:gd name="T3" fmla="*/ 65557382 h 2856"/>
                <a:gd name="T4" fmla="*/ 31903424 w 2528"/>
                <a:gd name="T5" fmla="*/ 72632306 h 2856"/>
                <a:gd name="T6" fmla="*/ 41189561 w 2528"/>
                <a:gd name="T7" fmla="*/ 65302935 h 2856"/>
                <a:gd name="T8" fmla="*/ 41189561 w 2528"/>
                <a:gd name="T9" fmla="*/ 34763782 h 2856"/>
                <a:gd name="T10" fmla="*/ 61212043 w 2528"/>
                <a:gd name="T11" fmla="*/ 14022543 h 2856"/>
                <a:gd name="T12" fmla="*/ 59761837 w 2528"/>
                <a:gd name="T13" fmla="*/ 3486492 h 2856"/>
                <a:gd name="T14" fmla="*/ 49737836 w 2528"/>
                <a:gd name="T15" fmla="*/ 2774039 h 2856"/>
                <a:gd name="T16" fmla="*/ 32386879 w 2528"/>
                <a:gd name="T17" fmla="*/ 19875958 h 2856"/>
                <a:gd name="T18" fmla="*/ 15290330 w 2528"/>
                <a:gd name="T19" fmla="*/ 2774039 h 2856"/>
                <a:gd name="T20" fmla="*/ 4808394 w 2528"/>
                <a:gd name="T21" fmla="*/ 3257569 h 2856"/>
                <a:gd name="T22" fmla="*/ 3332827 w 2528"/>
                <a:gd name="T23" fmla="*/ 14251626 h 2856"/>
                <a:gd name="T24" fmla="*/ 23863966 w 2528"/>
                <a:gd name="T25" fmla="*/ 35018230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0" name="Freeform 18"/>
            <p:cNvSpPr/>
            <p:nvPr/>
          </p:nvSpPr>
          <p:spPr bwMode="auto">
            <a:xfrm>
              <a:off x="5245100" y="4121150"/>
              <a:ext cx="403225" cy="455613"/>
            </a:xfrm>
            <a:custGeom>
              <a:avLst/>
              <a:gdLst>
                <a:gd name="T0" fmla="*/ 23863966 w 2528"/>
                <a:gd name="T1" fmla="*/ 35018230 h 2856"/>
                <a:gd name="T2" fmla="*/ 23863966 w 2528"/>
                <a:gd name="T3" fmla="*/ 65557382 h 2856"/>
                <a:gd name="T4" fmla="*/ 31903424 w 2528"/>
                <a:gd name="T5" fmla="*/ 72632306 h 2856"/>
                <a:gd name="T6" fmla="*/ 41189561 w 2528"/>
                <a:gd name="T7" fmla="*/ 65302935 h 2856"/>
                <a:gd name="T8" fmla="*/ 41189561 w 2528"/>
                <a:gd name="T9" fmla="*/ 34763782 h 2856"/>
                <a:gd name="T10" fmla="*/ 61212043 w 2528"/>
                <a:gd name="T11" fmla="*/ 14022543 h 2856"/>
                <a:gd name="T12" fmla="*/ 59761837 w 2528"/>
                <a:gd name="T13" fmla="*/ 3486492 h 2856"/>
                <a:gd name="T14" fmla="*/ 49737836 w 2528"/>
                <a:gd name="T15" fmla="*/ 2774039 h 2856"/>
                <a:gd name="T16" fmla="*/ 32386879 w 2528"/>
                <a:gd name="T17" fmla="*/ 19875958 h 2856"/>
                <a:gd name="T18" fmla="*/ 15290330 w 2528"/>
                <a:gd name="T19" fmla="*/ 2774039 h 2856"/>
                <a:gd name="T20" fmla="*/ 4808394 w 2528"/>
                <a:gd name="T21" fmla="*/ 3257569 h 2856"/>
                <a:gd name="T22" fmla="*/ 3332827 w 2528"/>
                <a:gd name="T23" fmla="*/ 14251626 h 2856"/>
                <a:gd name="T24" fmla="*/ 23863966 w 2528"/>
                <a:gd name="T25" fmla="*/ 35018230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" name="Freeform 19"/>
            <p:cNvSpPr/>
            <p:nvPr/>
          </p:nvSpPr>
          <p:spPr bwMode="auto">
            <a:xfrm>
              <a:off x="5762625" y="4121150"/>
              <a:ext cx="403225" cy="455613"/>
            </a:xfrm>
            <a:custGeom>
              <a:avLst/>
              <a:gdLst>
                <a:gd name="T0" fmla="*/ 23863966 w 2528"/>
                <a:gd name="T1" fmla="*/ 35018230 h 2856"/>
                <a:gd name="T2" fmla="*/ 23863966 w 2528"/>
                <a:gd name="T3" fmla="*/ 65557382 h 2856"/>
                <a:gd name="T4" fmla="*/ 31903424 w 2528"/>
                <a:gd name="T5" fmla="*/ 72632306 h 2856"/>
                <a:gd name="T6" fmla="*/ 41189561 w 2528"/>
                <a:gd name="T7" fmla="*/ 65302935 h 2856"/>
                <a:gd name="T8" fmla="*/ 41189561 w 2528"/>
                <a:gd name="T9" fmla="*/ 34763782 h 2856"/>
                <a:gd name="T10" fmla="*/ 61212043 w 2528"/>
                <a:gd name="T11" fmla="*/ 14022543 h 2856"/>
                <a:gd name="T12" fmla="*/ 59761837 w 2528"/>
                <a:gd name="T13" fmla="*/ 3486492 h 2856"/>
                <a:gd name="T14" fmla="*/ 49737836 w 2528"/>
                <a:gd name="T15" fmla="*/ 2774039 h 2856"/>
                <a:gd name="T16" fmla="*/ 32386879 w 2528"/>
                <a:gd name="T17" fmla="*/ 19875958 h 2856"/>
                <a:gd name="T18" fmla="*/ 15290330 w 2528"/>
                <a:gd name="T19" fmla="*/ 2774039 h 2856"/>
                <a:gd name="T20" fmla="*/ 4808394 w 2528"/>
                <a:gd name="T21" fmla="*/ 3257569 h 2856"/>
                <a:gd name="T22" fmla="*/ 3332827 w 2528"/>
                <a:gd name="T23" fmla="*/ 14251626 h 2856"/>
                <a:gd name="T24" fmla="*/ 23863966 w 2528"/>
                <a:gd name="T25" fmla="*/ 35018230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2" name="Freeform 20"/>
            <p:cNvSpPr/>
            <p:nvPr/>
          </p:nvSpPr>
          <p:spPr bwMode="auto">
            <a:xfrm>
              <a:off x="6280150" y="4121150"/>
              <a:ext cx="403225" cy="455613"/>
            </a:xfrm>
            <a:custGeom>
              <a:avLst/>
              <a:gdLst>
                <a:gd name="T0" fmla="*/ 23863966 w 2528"/>
                <a:gd name="T1" fmla="*/ 35018230 h 2856"/>
                <a:gd name="T2" fmla="*/ 23863966 w 2528"/>
                <a:gd name="T3" fmla="*/ 65557382 h 2856"/>
                <a:gd name="T4" fmla="*/ 31903424 w 2528"/>
                <a:gd name="T5" fmla="*/ 72632306 h 2856"/>
                <a:gd name="T6" fmla="*/ 41189561 w 2528"/>
                <a:gd name="T7" fmla="*/ 65302935 h 2856"/>
                <a:gd name="T8" fmla="*/ 41189561 w 2528"/>
                <a:gd name="T9" fmla="*/ 34763782 h 2856"/>
                <a:gd name="T10" fmla="*/ 61212043 w 2528"/>
                <a:gd name="T11" fmla="*/ 14022543 h 2856"/>
                <a:gd name="T12" fmla="*/ 59761837 w 2528"/>
                <a:gd name="T13" fmla="*/ 3486492 h 2856"/>
                <a:gd name="T14" fmla="*/ 49737836 w 2528"/>
                <a:gd name="T15" fmla="*/ 2774039 h 2856"/>
                <a:gd name="T16" fmla="*/ 32386879 w 2528"/>
                <a:gd name="T17" fmla="*/ 19875958 h 2856"/>
                <a:gd name="T18" fmla="*/ 15290330 w 2528"/>
                <a:gd name="T19" fmla="*/ 2774039 h 2856"/>
                <a:gd name="T20" fmla="*/ 4808394 w 2528"/>
                <a:gd name="T21" fmla="*/ 3257569 h 2856"/>
                <a:gd name="T22" fmla="*/ 3332827 w 2528"/>
                <a:gd name="T23" fmla="*/ 14251626 h 2856"/>
                <a:gd name="T24" fmla="*/ 23863966 w 2528"/>
                <a:gd name="T25" fmla="*/ 35018230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3" name="Freeform 21"/>
            <p:cNvSpPr/>
            <p:nvPr/>
          </p:nvSpPr>
          <p:spPr bwMode="auto">
            <a:xfrm>
              <a:off x="6797675" y="4121150"/>
              <a:ext cx="403225" cy="455613"/>
            </a:xfrm>
            <a:custGeom>
              <a:avLst/>
              <a:gdLst>
                <a:gd name="T0" fmla="*/ 23863966 w 2528"/>
                <a:gd name="T1" fmla="*/ 35018230 h 2856"/>
                <a:gd name="T2" fmla="*/ 23863966 w 2528"/>
                <a:gd name="T3" fmla="*/ 65557382 h 2856"/>
                <a:gd name="T4" fmla="*/ 31903424 w 2528"/>
                <a:gd name="T5" fmla="*/ 72632306 h 2856"/>
                <a:gd name="T6" fmla="*/ 41189561 w 2528"/>
                <a:gd name="T7" fmla="*/ 65302935 h 2856"/>
                <a:gd name="T8" fmla="*/ 41189561 w 2528"/>
                <a:gd name="T9" fmla="*/ 34763782 h 2856"/>
                <a:gd name="T10" fmla="*/ 61212043 w 2528"/>
                <a:gd name="T11" fmla="*/ 14022543 h 2856"/>
                <a:gd name="T12" fmla="*/ 59761837 w 2528"/>
                <a:gd name="T13" fmla="*/ 3486492 h 2856"/>
                <a:gd name="T14" fmla="*/ 49737836 w 2528"/>
                <a:gd name="T15" fmla="*/ 2774039 h 2856"/>
                <a:gd name="T16" fmla="*/ 32386879 w 2528"/>
                <a:gd name="T17" fmla="*/ 19875958 h 2856"/>
                <a:gd name="T18" fmla="*/ 15290330 w 2528"/>
                <a:gd name="T19" fmla="*/ 2774039 h 2856"/>
                <a:gd name="T20" fmla="*/ 4808394 w 2528"/>
                <a:gd name="T21" fmla="*/ 3257569 h 2856"/>
                <a:gd name="T22" fmla="*/ 3332827 w 2528"/>
                <a:gd name="T23" fmla="*/ 14251626 h 2856"/>
                <a:gd name="T24" fmla="*/ 23863966 w 2528"/>
                <a:gd name="T25" fmla="*/ 35018230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4" name="Freeform 22"/>
            <p:cNvSpPr/>
            <p:nvPr/>
          </p:nvSpPr>
          <p:spPr bwMode="auto">
            <a:xfrm>
              <a:off x="7316788" y="4121150"/>
              <a:ext cx="403225" cy="455613"/>
            </a:xfrm>
            <a:custGeom>
              <a:avLst/>
              <a:gdLst>
                <a:gd name="T0" fmla="*/ 23863966 w 2528"/>
                <a:gd name="T1" fmla="*/ 35018230 h 2856"/>
                <a:gd name="T2" fmla="*/ 23863966 w 2528"/>
                <a:gd name="T3" fmla="*/ 65557382 h 2856"/>
                <a:gd name="T4" fmla="*/ 31903424 w 2528"/>
                <a:gd name="T5" fmla="*/ 72632306 h 2856"/>
                <a:gd name="T6" fmla="*/ 41189561 w 2528"/>
                <a:gd name="T7" fmla="*/ 65302935 h 2856"/>
                <a:gd name="T8" fmla="*/ 41189561 w 2528"/>
                <a:gd name="T9" fmla="*/ 34763782 h 2856"/>
                <a:gd name="T10" fmla="*/ 61212043 w 2528"/>
                <a:gd name="T11" fmla="*/ 14022543 h 2856"/>
                <a:gd name="T12" fmla="*/ 59761837 w 2528"/>
                <a:gd name="T13" fmla="*/ 3486492 h 2856"/>
                <a:gd name="T14" fmla="*/ 49737836 w 2528"/>
                <a:gd name="T15" fmla="*/ 2774039 h 2856"/>
                <a:gd name="T16" fmla="*/ 32386879 w 2528"/>
                <a:gd name="T17" fmla="*/ 19875958 h 2856"/>
                <a:gd name="T18" fmla="*/ 15290330 w 2528"/>
                <a:gd name="T19" fmla="*/ 2774039 h 2856"/>
                <a:gd name="T20" fmla="*/ 4808394 w 2528"/>
                <a:gd name="T21" fmla="*/ 3257569 h 2856"/>
                <a:gd name="T22" fmla="*/ 3332827 w 2528"/>
                <a:gd name="T23" fmla="*/ 14251626 h 2856"/>
                <a:gd name="T24" fmla="*/ 23863966 w 2528"/>
                <a:gd name="T25" fmla="*/ 35018230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5" name="Rectangle 23" descr="Diagonali larghe verso l'alto"/>
            <p:cNvSpPr>
              <a:spLocks noChangeArrowheads="1"/>
            </p:cNvSpPr>
            <p:nvPr/>
          </p:nvSpPr>
          <p:spPr bwMode="auto">
            <a:xfrm>
              <a:off x="4674085" y="4582891"/>
              <a:ext cx="3168650" cy="720725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46" name="Line 24"/>
            <p:cNvSpPr>
              <a:spLocks noChangeShapeType="1"/>
            </p:cNvSpPr>
            <p:nvPr/>
          </p:nvSpPr>
          <p:spPr bwMode="auto">
            <a:xfrm>
              <a:off x="4643438" y="4581525"/>
              <a:ext cx="31686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7" name="Pentagono regolare 46"/>
            <p:cNvSpPr/>
            <p:nvPr/>
          </p:nvSpPr>
          <p:spPr bwMode="auto">
            <a:xfrm>
              <a:off x="4641094" y="4365103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Pentagono regolare 47"/>
            <p:cNvSpPr/>
            <p:nvPr/>
          </p:nvSpPr>
          <p:spPr bwMode="auto">
            <a:xfrm>
              <a:off x="4755394" y="4372247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Pentagono regolare 48"/>
            <p:cNvSpPr/>
            <p:nvPr/>
          </p:nvSpPr>
          <p:spPr bwMode="auto">
            <a:xfrm>
              <a:off x="4969159" y="4365103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Pentagono regolare 49"/>
            <p:cNvSpPr/>
            <p:nvPr/>
          </p:nvSpPr>
          <p:spPr bwMode="auto">
            <a:xfrm>
              <a:off x="5112079" y="4365103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Pentagono regolare 50"/>
            <p:cNvSpPr/>
            <p:nvPr/>
          </p:nvSpPr>
          <p:spPr bwMode="auto">
            <a:xfrm>
              <a:off x="5238491" y="4365103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Pentagono regolare 51"/>
            <p:cNvSpPr/>
            <p:nvPr/>
          </p:nvSpPr>
          <p:spPr bwMode="auto">
            <a:xfrm>
              <a:off x="5505431" y="4372246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Pentagono regolare 52"/>
            <p:cNvSpPr/>
            <p:nvPr/>
          </p:nvSpPr>
          <p:spPr bwMode="auto">
            <a:xfrm>
              <a:off x="5634490" y="4374674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Pentagono regolare 53"/>
            <p:cNvSpPr/>
            <p:nvPr/>
          </p:nvSpPr>
          <p:spPr bwMode="auto">
            <a:xfrm>
              <a:off x="5782141" y="4372246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Pentagono regolare 54"/>
            <p:cNvSpPr/>
            <p:nvPr/>
          </p:nvSpPr>
          <p:spPr bwMode="auto">
            <a:xfrm>
              <a:off x="6013198" y="4360082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Pentagono regolare 55"/>
            <p:cNvSpPr/>
            <p:nvPr/>
          </p:nvSpPr>
          <p:spPr bwMode="auto">
            <a:xfrm>
              <a:off x="6133402" y="4360081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Pentagono regolare 56"/>
            <p:cNvSpPr/>
            <p:nvPr/>
          </p:nvSpPr>
          <p:spPr bwMode="auto">
            <a:xfrm>
              <a:off x="6274428" y="4374673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Pentagono regolare 57"/>
            <p:cNvSpPr/>
            <p:nvPr/>
          </p:nvSpPr>
          <p:spPr bwMode="auto">
            <a:xfrm>
              <a:off x="6542167" y="4372246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Pentagono regolare 58"/>
            <p:cNvSpPr/>
            <p:nvPr/>
          </p:nvSpPr>
          <p:spPr bwMode="auto">
            <a:xfrm>
              <a:off x="6681787" y="4381728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Pentagono regolare 59"/>
            <p:cNvSpPr/>
            <p:nvPr/>
          </p:nvSpPr>
          <p:spPr bwMode="auto">
            <a:xfrm>
              <a:off x="6812918" y="4372246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Pentagono regolare 60"/>
            <p:cNvSpPr/>
            <p:nvPr/>
          </p:nvSpPr>
          <p:spPr bwMode="auto">
            <a:xfrm>
              <a:off x="7041752" y="4364410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Pentagono regolare 61"/>
            <p:cNvSpPr/>
            <p:nvPr/>
          </p:nvSpPr>
          <p:spPr bwMode="auto">
            <a:xfrm>
              <a:off x="7161255" y="4364410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Pentagono regolare 62"/>
            <p:cNvSpPr/>
            <p:nvPr/>
          </p:nvSpPr>
          <p:spPr bwMode="auto">
            <a:xfrm>
              <a:off x="7284894" y="4378872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" name="Pentagono regolare 63"/>
            <p:cNvSpPr/>
            <p:nvPr/>
          </p:nvSpPr>
          <p:spPr bwMode="auto">
            <a:xfrm>
              <a:off x="7579433" y="4374672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" name="Pentagono regolare 64"/>
            <p:cNvSpPr/>
            <p:nvPr/>
          </p:nvSpPr>
          <p:spPr bwMode="auto">
            <a:xfrm>
              <a:off x="7705096" y="4365017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1114425" y="1916113"/>
            <a:ext cx="2952750" cy="5048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Aggiunta del campione</a:t>
            </a: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1114425" y="2492375"/>
            <a:ext cx="2952750" cy="5048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Incubazione</a:t>
            </a: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1114425" y="3068638"/>
            <a:ext cx="2952750" cy="5048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Aggiunta del tracciante</a:t>
            </a: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1114425" y="3644900"/>
            <a:ext cx="2952750" cy="5048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Lavaggio</a:t>
            </a:r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1114425" y="4221163"/>
            <a:ext cx="2952750" cy="5048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Aggiunta del substrato</a:t>
            </a:r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1114425" y="4797425"/>
            <a:ext cx="2952750" cy="5048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Misura del segnale</a:t>
            </a:r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4656138" y="1916113"/>
            <a:ext cx="3168650" cy="2665412"/>
          </a:xfrm>
          <a:prstGeom prst="rect">
            <a:avLst/>
          </a:prstGeom>
          <a:gradFill rotWithShape="1">
            <a:gsLst>
              <a:gs pos="0">
                <a:srgbClr val="EEFFCB"/>
              </a:gs>
              <a:gs pos="100000">
                <a:srgbClr val="CCFF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grpSp>
        <p:nvGrpSpPr>
          <p:cNvPr id="70665" name="Group 9"/>
          <p:cNvGrpSpPr/>
          <p:nvPr/>
        </p:nvGrpSpPr>
        <p:grpSpPr bwMode="auto">
          <a:xfrm>
            <a:off x="5029200" y="2774950"/>
            <a:ext cx="2290763" cy="877888"/>
            <a:chOff x="3168" y="1748"/>
            <a:chExt cx="1443" cy="553"/>
          </a:xfrm>
        </p:grpSpPr>
        <p:sp>
          <p:nvSpPr>
            <p:cNvPr id="70693" name="AutoShape 10"/>
            <p:cNvSpPr>
              <a:spLocks noChangeArrowheads="1"/>
            </p:cNvSpPr>
            <p:nvPr/>
          </p:nvSpPr>
          <p:spPr bwMode="auto">
            <a:xfrm rot="-5930508">
              <a:off x="3201" y="1793"/>
              <a:ext cx="362" cy="272"/>
            </a:xfrm>
            <a:prstGeom prst="lightningBol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70694" name="AutoShape 11"/>
            <p:cNvSpPr>
              <a:spLocks noChangeArrowheads="1"/>
            </p:cNvSpPr>
            <p:nvPr/>
          </p:nvSpPr>
          <p:spPr bwMode="auto">
            <a:xfrm rot="-5930508">
              <a:off x="4174" y="1813"/>
              <a:ext cx="362" cy="272"/>
            </a:xfrm>
            <a:prstGeom prst="lightningBol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70695" name="Freeform 12"/>
            <p:cNvSpPr/>
            <p:nvPr/>
          </p:nvSpPr>
          <p:spPr bwMode="auto">
            <a:xfrm>
              <a:off x="3168" y="2130"/>
              <a:ext cx="294" cy="158"/>
            </a:xfrm>
            <a:custGeom>
              <a:avLst/>
              <a:gdLst>
                <a:gd name="T0" fmla="*/ 0 w 409"/>
                <a:gd name="T1" fmla="*/ 0 h 151"/>
                <a:gd name="T2" fmla="*/ 211 w 409"/>
                <a:gd name="T3" fmla="*/ 0 h 15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" h="151">
                  <a:moveTo>
                    <a:pt x="0" y="0"/>
                  </a:moveTo>
                  <a:cubicBezTo>
                    <a:pt x="184" y="151"/>
                    <a:pt x="265" y="110"/>
                    <a:pt x="409" y="0"/>
                  </a:cubicBezTo>
                </a:path>
              </a:pathLst>
            </a:custGeom>
            <a:noFill/>
            <a:ln w="19050" cmpd="sng">
              <a:solidFill>
                <a:schemeClr val="accent2"/>
              </a:solidFill>
              <a:round/>
              <a:headEnd type="none" w="med" len="med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57389" name="AutoShape 13"/>
            <p:cNvSpPr>
              <a:spLocks noChangeArrowheads="1"/>
            </p:cNvSpPr>
            <p:nvPr/>
          </p:nvSpPr>
          <p:spPr bwMode="auto">
            <a:xfrm>
              <a:off x="3519" y="2012"/>
              <a:ext cx="142" cy="123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chemeClr val="bg2">
                    <a:gamma/>
                    <a:tint val="13725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70697" name="Freeform 14"/>
            <p:cNvSpPr/>
            <p:nvPr/>
          </p:nvSpPr>
          <p:spPr bwMode="auto">
            <a:xfrm>
              <a:off x="4132" y="2143"/>
              <a:ext cx="294" cy="158"/>
            </a:xfrm>
            <a:custGeom>
              <a:avLst/>
              <a:gdLst>
                <a:gd name="T0" fmla="*/ 0 w 409"/>
                <a:gd name="T1" fmla="*/ 0 h 151"/>
                <a:gd name="T2" fmla="*/ 211 w 409"/>
                <a:gd name="T3" fmla="*/ 0 h 15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" h="151">
                  <a:moveTo>
                    <a:pt x="0" y="0"/>
                  </a:moveTo>
                  <a:cubicBezTo>
                    <a:pt x="184" y="151"/>
                    <a:pt x="265" y="110"/>
                    <a:pt x="409" y="0"/>
                  </a:cubicBezTo>
                </a:path>
              </a:pathLst>
            </a:custGeom>
            <a:noFill/>
            <a:ln w="19050" cmpd="sng">
              <a:solidFill>
                <a:schemeClr val="accent2"/>
              </a:solidFill>
              <a:round/>
              <a:headEnd type="none" w="med" len="med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57391" name="AutoShape 15"/>
            <p:cNvSpPr>
              <a:spLocks noChangeArrowheads="1"/>
            </p:cNvSpPr>
            <p:nvPr/>
          </p:nvSpPr>
          <p:spPr bwMode="auto">
            <a:xfrm>
              <a:off x="4469" y="2010"/>
              <a:ext cx="142" cy="123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chemeClr val="bg2">
                    <a:gamma/>
                    <a:tint val="13725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it-IT"/>
            </a:p>
          </p:txBody>
        </p:sp>
      </p:grpSp>
      <p:sp>
        <p:nvSpPr>
          <p:cNvPr id="357392" name="AutoShape 16"/>
          <p:cNvSpPr>
            <a:spLocks noChangeArrowheads="1"/>
          </p:cNvSpPr>
          <p:nvPr/>
        </p:nvSpPr>
        <p:spPr bwMode="auto">
          <a:xfrm>
            <a:off x="4968875" y="2266950"/>
            <a:ext cx="215900" cy="187325"/>
          </a:xfrm>
          <a:prstGeom prst="hexagon">
            <a:avLst>
              <a:gd name="adj" fmla="val 28814"/>
              <a:gd name="vf" fmla="val 115470"/>
            </a:avLst>
          </a:prstGeom>
          <a:gradFill rotWithShape="1">
            <a:gsLst>
              <a:gs pos="0">
                <a:schemeClr val="accent2">
                  <a:gamma/>
                  <a:tint val="33725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357393" name="AutoShape 17"/>
          <p:cNvSpPr>
            <a:spLocks noChangeArrowheads="1"/>
          </p:cNvSpPr>
          <p:nvPr/>
        </p:nvSpPr>
        <p:spPr bwMode="auto">
          <a:xfrm>
            <a:off x="6038850" y="3563938"/>
            <a:ext cx="215900" cy="187325"/>
          </a:xfrm>
          <a:prstGeom prst="hexagon">
            <a:avLst>
              <a:gd name="adj" fmla="val 28814"/>
              <a:gd name="vf" fmla="val 115470"/>
            </a:avLst>
          </a:prstGeom>
          <a:gradFill rotWithShape="1">
            <a:gsLst>
              <a:gs pos="0">
                <a:schemeClr val="accent2">
                  <a:gamma/>
                  <a:tint val="33725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357394" name="AutoShape 18"/>
          <p:cNvSpPr>
            <a:spLocks noChangeArrowheads="1"/>
          </p:cNvSpPr>
          <p:nvPr/>
        </p:nvSpPr>
        <p:spPr bwMode="auto">
          <a:xfrm>
            <a:off x="6550025" y="2387600"/>
            <a:ext cx="215900" cy="187325"/>
          </a:xfrm>
          <a:prstGeom prst="hexagon">
            <a:avLst>
              <a:gd name="adj" fmla="val 28814"/>
              <a:gd name="vf" fmla="val 115470"/>
            </a:avLst>
          </a:prstGeom>
          <a:gradFill rotWithShape="1">
            <a:gsLst>
              <a:gs pos="0">
                <a:schemeClr val="accent2">
                  <a:gamma/>
                  <a:tint val="33725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357395" name="AutoShape 19"/>
          <p:cNvSpPr>
            <a:spLocks noChangeArrowheads="1"/>
          </p:cNvSpPr>
          <p:nvPr/>
        </p:nvSpPr>
        <p:spPr bwMode="auto">
          <a:xfrm>
            <a:off x="7419975" y="2366963"/>
            <a:ext cx="215900" cy="187325"/>
          </a:xfrm>
          <a:prstGeom prst="hexagon">
            <a:avLst>
              <a:gd name="adj" fmla="val 28814"/>
              <a:gd name="vf" fmla="val 115470"/>
            </a:avLst>
          </a:prstGeom>
          <a:gradFill rotWithShape="1">
            <a:gsLst>
              <a:gs pos="0">
                <a:schemeClr val="accent2">
                  <a:gamma/>
                  <a:tint val="33725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357396" name="AutoShape 20"/>
          <p:cNvSpPr>
            <a:spLocks noChangeArrowheads="1"/>
          </p:cNvSpPr>
          <p:nvPr/>
        </p:nvSpPr>
        <p:spPr bwMode="auto">
          <a:xfrm>
            <a:off x="5815013" y="2730500"/>
            <a:ext cx="215900" cy="187325"/>
          </a:xfrm>
          <a:prstGeom prst="hexagon">
            <a:avLst>
              <a:gd name="adj" fmla="val 28814"/>
              <a:gd name="vf" fmla="val 115470"/>
            </a:avLst>
          </a:prstGeom>
          <a:gradFill rotWithShape="1">
            <a:gsLst>
              <a:gs pos="0">
                <a:schemeClr val="accent2">
                  <a:gamma/>
                  <a:tint val="33725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357397" name="AutoShape 21"/>
          <p:cNvSpPr>
            <a:spLocks noChangeArrowheads="1"/>
          </p:cNvSpPr>
          <p:nvPr/>
        </p:nvSpPr>
        <p:spPr bwMode="auto">
          <a:xfrm>
            <a:off x="4778375" y="3198813"/>
            <a:ext cx="215900" cy="187325"/>
          </a:xfrm>
          <a:prstGeom prst="hexagon">
            <a:avLst>
              <a:gd name="adj" fmla="val 28814"/>
              <a:gd name="vf" fmla="val 115470"/>
            </a:avLst>
          </a:prstGeom>
          <a:gradFill rotWithShape="1">
            <a:gsLst>
              <a:gs pos="0">
                <a:schemeClr val="accent2">
                  <a:gamma/>
                  <a:tint val="33725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357398" name="AutoShape 22"/>
          <p:cNvSpPr>
            <a:spLocks noChangeArrowheads="1"/>
          </p:cNvSpPr>
          <p:nvPr/>
        </p:nvSpPr>
        <p:spPr bwMode="auto">
          <a:xfrm>
            <a:off x="5570538" y="2184400"/>
            <a:ext cx="215900" cy="187325"/>
          </a:xfrm>
          <a:prstGeom prst="hexagon">
            <a:avLst>
              <a:gd name="adj" fmla="val 28814"/>
              <a:gd name="vf" fmla="val 115470"/>
            </a:avLst>
          </a:prstGeom>
          <a:gradFill rotWithShape="1">
            <a:gsLst>
              <a:gs pos="0">
                <a:schemeClr val="accent2">
                  <a:gamma/>
                  <a:tint val="33725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357399" name="AutoShape 23"/>
          <p:cNvSpPr>
            <a:spLocks noChangeArrowheads="1"/>
          </p:cNvSpPr>
          <p:nvPr/>
        </p:nvSpPr>
        <p:spPr bwMode="auto">
          <a:xfrm>
            <a:off x="6332538" y="3198813"/>
            <a:ext cx="215900" cy="187325"/>
          </a:xfrm>
          <a:prstGeom prst="hexagon">
            <a:avLst>
              <a:gd name="adj" fmla="val 28814"/>
              <a:gd name="vf" fmla="val 115470"/>
            </a:avLst>
          </a:prstGeom>
          <a:gradFill rotWithShape="1">
            <a:gsLst>
              <a:gs pos="0">
                <a:schemeClr val="accent2">
                  <a:gamma/>
                  <a:tint val="33725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70674" name="Oval 24"/>
          <p:cNvSpPr>
            <a:spLocks noChangeArrowheads="1"/>
          </p:cNvSpPr>
          <p:nvPr/>
        </p:nvSpPr>
        <p:spPr bwMode="auto">
          <a:xfrm>
            <a:off x="7070725" y="3979863"/>
            <a:ext cx="144463" cy="144462"/>
          </a:xfrm>
          <a:prstGeom prst="ellipse">
            <a:avLst/>
          </a:prstGeom>
          <a:gradFill rotWithShape="1">
            <a:gsLst>
              <a:gs pos="0">
                <a:srgbClr val="FFBAA9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70675" name="Oval 25"/>
          <p:cNvSpPr>
            <a:spLocks noChangeArrowheads="1"/>
          </p:cNvSpPr>
          <p:nvPr/>
        </p:nvSpPr>
        <p:spPr bwMode="auto">
          <a:xfrm rot="10524505">
            <a:off x="5534025" y="3978275"/>
            <a:ext cx="144463" cy="144463"/>
          </a:xfrm>
          <a:prstGeom prst="ellipse">
            <a:avLst/>
          </a:prstGeom>
          <a:gradFill rotWithShape="1">
            <a:gsLst>
              <a:gs pos="0">
                <a:srgbClr val="FFBAA9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grpSp>
        <p:nvGrpSpPr>
          <p:cNvPr id="70676" name="Group 26"/>
          <p:cNvGrpSpPr/>
          <p:nvPr/>
        </p:nvGrpSpPr>
        <p:grpSpPr bwMode="auto">
          <a:xfrm>
            <a:off x="5114925" y="3457575"/>
            <a:ext cx="550863" cy="517525"/>
            <a:chOff x="3697" y="1479"/>
            <a:chExt cx="347" cy="326"/>
          </a:xfrm>
        </p:grpSpPr>
        <p:sp>
          <p:nvSpPr>
            <p:cNvPr id="70691" name="Oval 27"/>
            <p:cNvSpPr>
              <a:spLocks noChangeArrowheads="1"/>
            </p:cNvSpPr>
            <p:nvPr/>
          </p:nvSpPr>
          <p:spPr bwMode="auto">
            <a:xfrm rot="10524505">
              <a:off x="3697" y="1479"/>
              <a:ext cx="182" cy="182"/>
            </a:xfrm>
            <a:prstGeom prst="ellipse">
              <a:avLst/>
            </a:prstGeom>
            <a:gradFill rotWithShape="0">
              <a:gsLst>
                <a:gs pos="0">
                  <a:srgbClr val="FFFFA9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57404" name="Freeform 28"/>
            <p:cNvSpPr/>
            <p:nvPr/>
          </p:nvSpPr>
          <p:spPr bwMode="auto">
            <a:xfrm flipV="1">
              <a:off x="3790" y="1518"/>
              <a:ext cx="254" cy="287"/>
            </a:xfrm>
            <a:custGeom>
              <a:avLst/>
              <a:gdLst>
                <a:gd name="T0" fmla="*/ 938 w 2528"/>
                <a:gd name="T1" fmla="*/ 1376 h 2856"/>
                <a:gd name="T2" fmla="*/ 938 w 2528"/>
                <a:gd name="T3" fmla="*/ 2576 h 2856"/>
                <a:gd name="T4" fmla="*/ 1254 w 2528"/>
                <a:gd name="T5" fmla="*/ 2854 h 2856"/>
                <a:gd name="T6" fmla="*/ 1619 w 2528"/>
                <a:gd name="T7" fmla="*/ 2566 h 2856"/>
                <a:gd name="T8" fmla="*/ 1619 w 2528"/>
                <a:gd name="T9" fmla="*/ 1366 h 2856"/>
                <a:gd name="T10" fmla="*/ 2406 w 2528"/>
                <a:gd name="T11" fmla="*/ 551 h 2856"/>
                <a:gd name="T12" fmla="*/ 2349 w 2528"/>
                <a:gd name="T13" fmla="*/ 137 h 2856"/>
                <a:gd name="T14" fmla="*/ 1955 w 2528"/>
                <a:gd name="T15" fmla="*/ 109 h 2856"/>
                <a:gd name="T16" fmla="*/ 1273 w 2528"/>
                <a:gd name="T17" fmla="*/ 781 h 2856"/>
                <a:gd name="T18" fmla="*/ 601 w 2528"/>
                <a:gd name="T19" fmla="*/ 109 h 2856"/>
                <a:gd name="T20" fmla="*/ 189 w 2528"/>
                <a:gd name="T21" fmla="*/ 128 h 2856"/>
                <a:gd name="T22" fmla="*/ 131 w 2528"/>
                <a:gd name="T23" fmla="*/ 560 h 2856"/>
                <a:gd name="T24" fmla="*/ 938 w 2528"/>
                <a:gd name="T25" fmla="*/ 1376 h 2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0">
              <a:gsLst>
                <a:gs pos="0">
                  <a:schemeClr val="hlink">
                    <a:gamma/>
                    <a:tint val="20000"/>
                    <a:invGamma/>
                  </a:schemeClr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it-IT"/>
            </a:p>
          </p:txBody>
        </p:sp>
      </p:grpSp>
      <p:grpSp>
        <p:nvGrpSpPr>
          <p:cNvPr id="70677" name="Group 29"/>
          <p:cNvGrpSpPr/>
          <p:nvPr/>
        </p:nvGrpSpPr>
        <p:grpSpPr bwMode="auto">
          <a:xfrm>
            <a:off x="6656388" y="3467100"/>
            <a:ext cx="550862" cy="517525"/>
            <a:chOff x="3697" y="1479"/>
            <a:chExt cx="347" cy="326"/>
          </a:xfrm>
        </p:grpSpPr>
        <p:sp>
          <p:nvSpPr>
            <p:cNvPr id="70689" name="Oval 30"/>
            <p:cNvSpPr>
              <a:spLocks noChangeArrowheads="1"/>
            </p:cNvSpPr>
            <p:nvPr/>
          </p:nvSpPr>
          <p:spPr bwMode="auto">
            <a:xfrm rot="10524505">
              <a:off x="3697" y="1479"/>
              <a:ext cx="182" cy="182"/>
            </a:xfrm>
            <a:prstGeom prst="ellipse">
              <a:avLst/>
            </a:prstGeom>
            <a:gradFill rotWithShape="0">
              <a:gsLst>
                <a:gs pos="0">
                  <a:srgbClr val="FFFFA9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57407" name="Freeform 31"/>
            <p:cNvSpPr/>
            <p:nvPr/>
          </p:nvSpPr>
          <p:spPr bwMode="auto">
            <a:xfrm flipV="1">
              <a:off x="3790" y="1518"/>
              <a:ext cx="254" cy="287"/>
            </a:xfrm>
            <a:custGeom>
              <a:avLst/>
              <a:gdLst>
                <a:gd name="T0" fmla="*/ 938 w 2528"/>
                <a:gd name="T1" fmla="*/ 1376 h 2856"/>
                <a:gd name="T2" fmla="*/ 938 w 2528"/>
                <a:gd name="T3" fmla="*/ 2576 h 2856"/>
                <a:gd name="T4" fmla="*/ 1254 w 2528"/>
                <a:gd name="T5" fmla="*/ 2854 h 2856"/>
                <a:gd name="T6" fmla="*/ 1619 w 2528"/>
                <a:gd name="T7" fmla="*/ 2566 h 2856"/>
                <a:gd name="T8" fmla="*/ 1619 w 2528"/>
                <a:gd name="T9" fmla="*/ 1366 h 2856"/>
                <a:gd name="T10" fmla="*/ 2406 w 2528"/>
                <a:gd name="T11" fmla="*/ 551 h 2856"/>
                <a:gd name="T12" fmla="*/ 2349 w 2528"/>
                <a:gd name="T13" fmla="*/ 137 h 2856"/>
                <a:gd name="T14" fmla="*/ 1955 w 2528"/>
                <a:gd name="T15" fmla="*/ 109 h 2856"/>
                <a:gd name="T16" fmla="*/ 1273 w 2528"/>
                <a:gd name="T17" fmla="*/ 781 h 2856"/>
                <a:gd name="T18" fmla="*/ 601 w 2528"/>
                <a:gd name="T19" fmla="*/ 109 h 2856"/>
                <a:gd name="T20" fmla="*/ 189 w 2528"/>
                <a:gd name="T21" fmla="*/ 128 h 2856"/>
                <a:gd name="T22" fmla="*/ 131 w 2528"/>
                <a:gd name="T23" fmla="*/ 560 h 2856"/>
                <a:gd name="T24" fmla="*/ 938 w 2528"/>
                <a:gd name="T25" fmla="*/ 1376 h 2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0">
              <a:gsLst>
                <a:gs pos="0">
                  <a:schemeClr val="hlink">
                    <a:gamma/>
                    <a:tint val="20000"/>
                    <a:invGamma/>
                  </a:schemeClr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it-IT"/>
            </a:p>
          </p:txBody>
        </p:sp>
      </p:grpSp>
      <p:grpSp>
        <p:nvGrpSpPr>
          <p:cNvPr id="70678" name="Group 32"/>
          <p:cNvGrpSpPr/>
          <p:nvPr/>
        </p:nvGrpSpPr>
        <p:grpSpPr bwMode="auto">
          <a:xfrm>
            <a:off x="4643438" y="4121150"/>
            <a:ext cx="3181350" cy="1181100"/>
            <a:chOff x="2925" y="2596"/>
            <a:chExt cx="2004" cy="744"/>
          </a:xfrm>
        </p:grpSpPr>
        <p:sp>
          <p:nvSpPr>
            <p:cNvPr id="70681" name="Rectangle 33" descr="Diagonali larghe verso l'alto"/>
            <p:cNvSpPr>
              <a:spLocks noChangeArrowheads="1"/>
            </p:cNvSpPr>
            <p:nvPr/>
          </p:nvSpPr>
          <p:spPr bwMode="auto">
            <a:xfrm>
              <a:off x="2933" y="2886"/>
              <a:ext cx="1996" cy="454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70682" name="Line 34"/>
            <p:cNvSpPr>
              <a:spLocks noChangeShapeType="1"/>
            </p:cNvSpPr>
            <p:nvPr/>
          </p:nvSpPr>
          <p:spPr bwMode="auto">
            <a:xfrm>
              <a:off x="2925" y="2886"/>
              <a:ext cx="19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0683" name="Freeform 35"/>
            <p:cNvSpPr/>
            <p:nvPr/>
          </p:nvSpPr>
          <p:spPr bwMode="auto">
            <a:xfrm>
              <a:off x="2978" y="2596"/>
              <a:ext cx="254" cy="287"/>
            </a:xfrm>
            <a:custGeom>
              <a:avLst/>
              <a:gdLst>
                <a:gd name="T0" fmla="*/ 9 w 2528"/>
                <a:gd name="T1" fmla="*/ 14 h 2856"/>
                <a:gd name="T2" fmla="*/ 9 w 2528"/>
                <a:gd name="T3" fmla="*/ 26 h 2856"/>
                <a:gd name="T4" fmla="*/ 13 w 2528"/>
                <a:gd name="T5" fmla="*/ 29 h 2856"/>
                <a:gd name="T6" fmla="*/ 16 w 2528"/>
                <a:gd name="T7" fmla="*/ 26 h 2856"/>
                <a:gd name="T8" fmla="*/ 16 w 2528"/>
                <a:gd name="T9" fmla="*/ 14 h 2856"/>
                <a:gd name="T10" fmla="*/ 24 w 2528"/>
                <a:gd name="T11" fmla="*/ 6 h 2856"/>
                <a:gd name="T12" fmla="*/ 24 w 2528"/>
                <a:gd name="T13" fmla="*/ 1 h 2856"/>
                <a:gd name="T14" fmla="*/ 20 w 2528"/>
                <a:gd name="T15" fmla="*/ 1 h 2856"/>
                <a:gd name="T16" fmla="*/ 13 w 2528"/>
                <a:gd name="T17" fmla="*/ 8 h 2856"/>
                <a:gd name="T18" fmla="*/ 6 w 2528"/>
                <a:gd name="T19" fmla="*/ 1 h 2856"/>
                <a:gd name="T20" fmla="*/ 2 w 2528"/>
                <a:gd name="T21" fmla="*/ 1 h 2856"/>
                <a:gd name="T22" fmla="*/ 1 w 2528"/>
                <a:gd name="T23" fmla="*/ 6 h 2856"/>
                <a:gd name="T24" fmla="*/ 9 w 2528"/>
                <a:gd name="T25" fmla="*/ 14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0684" name="Freeform 36"/>
            <p:cNvSpPr/>
            <p:nvPr/>
          </p:nvSpPr>
          <p:spPr bwMode="auto">
            <a:xfrm>
              <a:off x="3304" y="2596"/>
              <a:ext cx="254" cy="287"/>
            </a:xfrm>
            <a:custGeom>
              <a:avLst/>
              <a:gdLst>
                <a:gd name="T0" fmla="*/ 9 w 2528"/>
                <a:gd name="T1" fmla="*/ 14 h 2856"/>
                <a:gd name="T2" fmla="*/ 9 w 2528"/>
                <a:gd name="T3" fmla="*/ 26 h 2856"/>
                <a:gd name="T4" fmla="*/ 13 w 2528"/>
                <a:gd name="T5" fmla="*/ 29 h 2856"/>
                <a:gd name="T6" fmla="*/ 16 w 2528"/>
                <a:gd name="T7" fmla="*/ 26 h 2856"/>
                <a:gd name="T8" fmla="*/ 16 w 2528"/>
                <a:gd name="T9" fmla="*/ 14 h 2856"/>
                <a:gd name="T10" fmla="*/ 24 w 2528"/>
                <a:gd name="T11" fmla="*/ 6 h 2856"/>
                <a:gd name="T12" fmla="*/ 24 w 2528"/>
                <a:gd name="T13" fmla="*/ 1 h 2856"/>
                <a:gd name="T14" fmla="*/ 20 w 2528"/>
                <a:gd name="T15" fmla="*/ 1 h 2856"/>
                <a:gd name="T16" fmla="*/ 13 w 2528"/>
                <a:gd name="T17" fmla="*/ 8 h 2856"/>
                <a:gd name="T18" fmla="*/ 6 w 2528"/>
                <a:gd name="T19" fmla="*/ 1 h 2856"/>
                <a:gd name="T20" fmla="*/ 2 w 2528"/>
                <a:gd name="T21" fmla="*/ 1 h 2856"/>
                <a:gd name="T22" fmla="*/ 1 w 2528"/>
                <a:gd name="T23" fmla="*/ 6 h 2856"/>
                <a:gd name="T24" fmla="*/ 9 w 2528"/>
                <a:gd name="T25" fmla="*/ 14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0685" name="Freeform 37"/>
            <p:cNvSpPr/>
            <p:nvPr/>
          </p:nvSpPr>
          <p:spPr bwMode="auto">
            <a:xfrm>
              <a:off x="3630" y="2596"/>
              <a:ext cx="254" cy="287"/>
            </a:xfrm>
            <a:custGeom>
              <a:avLst/>
              <a:gdLst>
                <a:gd name="T0" fmla="*/ 9 w 2528"/>
                <a:gd name="T1" fmla="*/ 14 h 2856"/>
                <a:gd name="T2" fmla="*/ 9 w 2528"/>
                <a:gd name="T3" fmla="*/ 26 h 2856"/>
                <a:gd name="T4" fmla="*/ 13 w 2528"/>
                <a:gd name="T5" fmla="*/ 29 h 2856"/>
                <a:gd name="T6" fmla="*/ 16 w 2528"/>
                <a:gd name="T7" fmla="*/ 26 h 2856"/>
                <a:gd name="T8" fmla="*/ 16 w 2528"/>
                <a:gd name="T9" fmla="*/ 14 h 2856"/>
                <a:gd name="T10" fmla="*/ 24 w 2528"/>
                <a:gd name="T11" fmla="*/ 6 h 2856"/>
                <a:gd name="T12" fmla="*/ 24 w 2528"/>
                <a:gd name="T13" fmla="*/ 1 h 2856"/>
                <a:gd name="T14" fmla="*/ 20 w 2528"/>
                <a:gd name="T15" fmla="*/ 1 h 2856"/>
                <a:gd name="T16" fmla="*/ 13 w 2528"/>
                <a:gd name="T17" fmla="*/ 8 h 2856"/>
                <a:gd name="T18" fmla="*/ 6 w 2528"/>
                <a:gd name="T19" fmla="*/ 1 h 2856"/>
                <a:gd name="T20" fmla="*/ 2 w 2528"/>
                <a:gd name="T21" fmla="*/ 1 h 2856"/>
                <a:gd name="T22" fmla="*/ 1 w 2528"/>
                <a:gd name="T23" fmla="*/ 6 h 2856"/>
                <a:gd name="T24" fmla="*/ 9 w 2528"/>
                <a:gd name="T25" fmla="*/ 14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0686" name="Freeform 38"/>
            <p:cNvSpPr/>
            <p:nvPr/>
          </p:nvSpPr>
          <p:spPr bwMode="auto">
            <a:xfrm>
              <a:off x="3956" y="2596"/>
              <a:ext cx="254" cy="287"/>
            </a:xfrm>
            <a:custGeom>
              <a:avLst/>
              <a:gdLst>
                <a:gd name="T0" fmla="*/ 9 w 2528"/>
                <a:gd name="T1" fmla="*/ 14 h 2856"/>
                <a:gd name="T2" fmla="*/ 9 w 2528"/>
                <a:gd name="T3" fmla="*/ 26 h 2856"/>
                <a:gd name="T4" fmla="*/ 13 w 2528"/>
                <a:gd name="T5" fmla="*/ 29 h 2856"/>
                <a:gd name="T6" fmla="*/ 16 w 2528"/>
                <a:gd name="T7" fmla="*/ 26 h 2856"/>
                <a:gd name="T8" fmla="*/ 16 w 2528"/>
                <a:gd name="T9" fmla="*/ 14 h 2856"/>
                <a:gd name="T10" fmla="*/ 24 w 2528"/>
                <a:gd name="T11" fmla="*/ 6 h 2856"/>
                <a:gd name="T12" fmla="*/ 24 w 2528"/>
                <a:gd name="T13" fmla="*/ 1 h 2856"/>
                <a:gd name="T14" fmla="*/ 20 w 2528"/>
                <a:gd name="T15" fmla="*/ 1 h 2856"/>
                <a:gd name="T16" fmla="*/ 13 w 2528"/>
                <a:gd name="T17" fmla="*/ 8 h 2856"/>
                <a:gd name="T18" fmla="*/ 6 w 2528"/>
                <a:gd name="T19" fmla="*/ 1 h 2856"/>
                <a:gd name="T20" fmla="*/ 2 w 2528"/>
                <a:gd name="T21" fmla="*/ 1 h 2856"/>
                <a:gd name="T22" fmla="*/ 1 w 2528"/>
                <a:gd name="T23" fmla="*/ 6 h 2856"/>
                <a:gd name="T24" fmla="*/ 9 w 2528"/>
                <a:gd name="T25" fmla="*/ 14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0687" name="Freeform 39"/>
            <p:cNvSpPr/>
            <p:nvPr/>
          </p:nvSpPr>
          <p:spPr bwMode="auto">
            <a:xfrm>
              <a:off x="4282" y="2596"/>
              <a:ext cx="254" cy="287"/>
            </a:xfrm>
            <a:custGeom>
              <a:avLst/>
              <a:gdLst>
                <a:gd name="T0" fmla="*/ 9 w 2528"/>
                <a:gd name="T1" fmla="*/ 14 h 2856"/>
                <a:gd name="T2" fmla="*/ 9 w 2528"/>
                <a:gd name="T3" fmla="*/ 26 h 2856"/>
                <a:gd name="T4" fmla="*/ 13 w 2528"/>
                <a:gd name="T5" fmla="*/ 29 h 2856"/>
                <a:gd name="T6" fmla="*/ 16 w 2528"/>
                <a:gd name="T7" fmla="*/ 26 h 2856"/>
                <a:gd name="T8" fmla="*/ 16 w 2528"/>
                <a:gd name="T9" fmla="*/ 14 h 2856"/>
                <a:gd name="T10" fmla="*/ 24 w 2528"/>
                <a:gd name="T11" fmla="*/ 6 h 2856"/>
                <a:gd name="T12" fmla="*/ 24 w 2528"/>
                <a:gd name="T13" fmla="*/ 1 h 2856"/>
                <a:gd name="T14" fmla="*/ 20 w 2528"/>
                <a:gd name="T15" fmla="*/ 1 h 2856"/>
                <a:gd name="T16" fmla="*/ 13 w 2528"/>
                <a:gd name="T17" fmla="*/ 8 h 2856"/>
                <a:gd name="T18" fmla="*/ 6 w 2528"/>
                <a:gd name="T19" fmla="*/ 1 h 2856"/>
                <a:gd name="T20" fmla="*/ 2 w 2528"/>
                <a:gd name="T21" fmla="*/ 1 h 2856"/>
                <a:gd name="T22" fmla="*/ 1 w 2528"/>
                <a:gd name="T23" fmla="*/ 6 h 2856"/>
                <a:gd name="T24" fmla="*/ 9 w 2528"/>
                <a:gd name="T25" fmla="*/ 14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0688" name="Freeform 40"/>
            <p:cNvSpPr/>
            <p:nvPr/>
          </p:nvSpPr>
          <p:spPr bwMode="auto">
            <a:xfrm>
              <a:off x="4609" y="2596"/>
              <a:ext cx="254" cy="287"/>
            </a:xfrm>
            <a:custGeom>
              <a:avLst/>
              <a:gdLst>
                <a:gd name="T0" fmla="*/ 9 w 2528"/>
                <a:gd name="T1" fmla="*/ 14 h 2856"/>
                <a:gd name="T2" fmla="*/ 9 w 2528"/>
                <a:gd name="T3" fmla="*/ 26 h 2856"/>
                <a:gd name="T4" fmla="*/ 13 w 2528"/>
                <a:gd name="T5" fmla="*/ 29 h 2856"/>
                <a:gd name="T6" fmla="*/ 16 w 2528"/>
                <a:gd name="T7" fmla="*/ 26 h 2856"/>
                <a:gd name="T8" fmla="*/ 16 w 2528"/>
                <a:gd name="T9" fmla="*/ 14 h 2856"/>
                <a:gd name="T10" fmla="*/ 24 w 2528"/>
                <a:gd name="T11" fmla="*/ 6 h 2856"/>
                <a:gd name="T12" fmla="*/ 24 w 2528"/>
                <a:gd name="T13" fmla="*/ 1 h 2856"/>
                <a:gd name="T14" fmla="*/ 20 w 2528"/>
                <a:gd name="T15" fmla="*/ 1 h 2856"/>
                <a:gd name="T16" fmla="*/ 13 w 2528"/>
                <a:gd name="T17" fmla="*/ 8 h 2856"/>
                <a:gd name="T18" fmla="*/ 6 w 2528"/>
                <a:gd name="T19" fmla="*/ 1 h 2856"/>
                <a:gd name="T20" fmla="*/ 2 w 2528"/>
                <a:gd name="T21" fmla="*/ 1 h 2856"/>
                <a:gd name="T22" fmla="*/ 1 w 2528"/>
                <a:gd name="T23" fmla="*/ 6 h 2856"/>
                <a:gd name="T24" fmla="*/ 9 w 2528"/>
                <a:gd name="T25" fmla="*/ 14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70679" name="Text Box 41"/>
          <p:cNvSpPr txBox="1">
            <a:spLocks noChangeArrowheads="1"/>
          </p:cNvSpPr>
          <p:nvPr/>
        </p:nvSpPr>
        <p:spPr bwMode="auto">
          <a:xfrm>
            <a:off x="533400" y="685800"/>
            <a:ext cx="8262938" cy="406400"/>
          </a:xfrm>
          <a:prstGeom prst="rect">
            <a:avLst/>
          </a:prstGeom>
          <a:solidFill>
            <a:srgbClr val="CCECFF"/>
          </a:solidFill>
          <a:ln w="9525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it-IT" sz="2000" b="1"/>
              <a:t>METODI NON COMPETITIVI ETEROGENEI</a:t>
            </a:r>
          </a:p>
        </p:txBody>
      </p:sp>
      <p:sp>
        <p:nvSpPr>
          <p:cNvPr id="70680" name="Text Box 42"/>
          <p:cNvSpPr txBox="1">
            <a:spLocks noChangeArrowheads="1"/>
          </p:cNvSpPr>
          <p:nvPr/>
        </p:nvSpPr>
        <p:spPr bwMode="auto">
          <a:xfrm>
            <a:off x="2603500" y="1219200"/>
            <a:ext cx="4718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/>
              <a:t>METODO SU FASE SOLIDA “SANDWICH”</a:t>
            </a:r>
          </a:p>
        </p:txBody>
      </p:sp>
      <p:grpSp>
        <p:nvGrpSpPr>
          <p:cNvPr id="43" name="Gruppo 42"/>
          <p:cNvGrpSpPr/>
          <p:nvPr/>
        </p:nvGrpSpPr>
        <p:grpSpPr>
          <a:xfrm>
            <a:off x="4641094" y="4121150"/>
            <a:ext cx="3210932" cy="1182466"/>
            <a:chOff x="4641094" y="4121150"/>
            <a:chExt cx="3210932" cy="1182466"/>
          </a:xfrm>
        </p:grpSpPr>
        <p:sp>
          <p:nvSpPr>
            <p:cNvPr id="44" name="Freeform 17"/>
            <p:cNvSpPr/>
            <p:nvPr/>
          </p:nvSpPr>
          <p:spPr bwMode="auto">
            <a:xfrm>
              <a:off x="4727575" y="4121150"/>
              <a:ext cx="403225" cy="455613"/>
            </a:xfrm>
            <a:custGeom>
              <a:avLst/>
              <a:gdLst>
                <a:gd name="T0" fmla="*/ 23863966 w 2528"/>
                <a:gd name="T1" fmla="*/ 35018230 h 2856"/>
                <a:gd name="T2" fmla="*/ 23863966 w 2528"/>
                <a:gd name="T3" fmla="*/ 65557382 h 2856"/>
                <a:gd name="T4" fmla="*/ 31903424 w 2528"/>
                <a:gd name="T5" fmla="*/ 72632306 h 2856"/>
                <a:gd name="T6" fmla="*/ 41189561 w 2528"/>
                <a:gd name="T7" fmla="*/ 65302935 h 2856"/>
                <a:gd name="T8" fmla="*/ 41189561 w 2528"/>
                <a:gd name="T9" fmla="*/ 34763782 h 2856"/>
                <a:gd name="T10" fmla="*/ 61212043 w 2528"/>
                <a:gd name="T11" fmla="*/ 14022543 h 2856"/>
                <a:gd name="T12" fmla="*/ 59761837 w 2528"/>
                <a:gd name="T13" fmla="*/ 3486492 h 2856"/>
                <a:gd name="T14" fmla="*/ 49737836 w 2528"/>
                <a:gd name="T15" fmla="*/ 2774039 h 2856"/>
                <a:gd name="T16" fmla="*/ 32386879 w 2528"/>
                <a:gd name="T17" fmla="*/ 19875958 h 2856"/>
                <a:gd name="T18" fmla="*/ 15290330 w 2528"/>
                <a:gd name="T19" fmla="*/ 2774039 h 2856"/>
                <a:gd name="T20" fmla="*/ 4808394 w 2528"/>
                <a:gd name="T21" fmla="*/ 3257569 h 2856"/>
                <a:gd name="T22" fmla="*/ 3332827 w 2528"/>
                <a:gd name="T23" fmla="*/ 14251626 h 2856"/>
                <a:gd name="T24" fmla="*/ 23863966 w 2528"/>
                <a:gd name="T25" fmla="*/ 35018230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5" name="Freeform 18"/>
            <p:cNvSpPr/>
            <p:nvPr/>
          </p:nvSpPr>
          <p:spPr bwMode="auto">
            <a:xfrm>
              <a:off x="5245100" y="4121150"/>
              <a:ext cx="403225" cy="455613"/>
            </a:xfrm>
            <a:custGeom>
              <a:avLst/>
              <a:gdLst>
                <a:gd name="T0" fmla="*/ 23863966 w 2528"/>
                <a:gd name="T1" fmla="*/ 35018230 h 2856"/>
                <a:gd name="T2" fmla="*/ 23863966 w 2528"/>
                <a:gd name="T3" fmla="*/ 65557382 h 2856"/>
                <a:gd name="T4" fmla="*/ 31903424 w 2528"/>
                <a:gd name="T5" fmla="*/ 72632306 h 2856"/>
                <a:gd name="T6" fmla="*/ 41189561 w 2528"/>
                <a:gd name="T7" fmla="*/ 65302935 h 2856"/>
                <a:gd name="T8" fmla="*/ 41189561 w 2528"/>
                <a:gd name="T9" fmla="*/ 34763782 h 2856"/>
                <a:gd name="T10" fmla="*/ 61212043 w 2528"/>
                <a:gd name="T11" fmla="*/ 14022543 h 2856"/>
                <a:gd name="T12" fmla="*/ 59761837 w 2528"/>
                <a:gd name="T13" fmla="*/ 3486492 h 2856"/>
                <a:gd name="T14" fmla="*/ 49737836 w 2528"/>
                <a:gd name="T15" fmla="*/ 2774039 h 2856"/>
                <a:gd name="T16" fmla="*/ 32386879 w 2528"/>
                <a:gd name="T17" fmla="*/ 19875958 h 2856"/>
                <a:gd name="T18" fmla="*/ 15290330 w 2528"/>
                <a:gd name="T19" fmla="*/ 2774039 h 2856"/>
                <a:gd name="T20" fmla="*/ 4808394 w 2528"/>
                <a:gd name="T21" fmla="*/ 3257569 h 2856"/>
                <a:gd name="T22" fmla="*/ 3332827 w 2528"/>
                <a:gd name="T23" fmla="*/ 14251626 h 2856"/>
                <a:gd name="T24" fmla="*/ 23863966 w 2528"/>
                <a:gd name="T25" fmla="*/ 35018230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6" name="Freeform 19"/>
            <p:cNvSpPr/>
            <p:nvPr/>
          </p:nvSpPr>
          <p:spPr bwMode="auto">
            <a:xfrm>
              <a:off x="5762625" y="4121150"/>
              <a:ext cx="403225" cy="455613"/>
            </a:xfrm>
            <a:custGeom>
              <a:avLst/>
              <a:gdLst>
                <a:gd name="T0" fmla="*/ 23863966 w 2528"/>
                <a:gd name="T1" fmla="*/ 35018230 h 2856"/>
                <a:gd name="T2" fmla="*/ 23863966 w 2528"/>
                <a:gd name="T3" fmla="*/ 65557382 h 2856"/>
                <a:gd name="T4" fmla="*/ 31903424 w 2528"/>
                <a:gd name="T5" fmla="*/ 72632306 h 2856"/>
                <a:gd name="T6" fmla="*/ 41189561 w 2528"/>
                <a:gd name="T7" fmla="*/ 65302935 h 2856"/>
                <a:gd name="T8" fmla="*/ 41189561 w 2528"/>
                <a:gd name="T9" fmla="*/ 34763782 h 2856"/>
                <a:gd name="T10" fmla="*/ 61212043 w 2528"/>
                <a:gd name="T11" fmla="*/ 14022543 h 2856"/>
                <a:gd name="T12" fmla="*/ 59761837 w 2528"/>
                <a:gd name="T13" fmla="*/ 3486492 h 2856"/>
                <a:gd name="T14" fmla="*/ 49737836 w 2528"/>
                <a:gd name="T15" fmla="*/ 2774039 h 2856"/>
                <a:gd name="T16" fmla="*/ 32386879 w 2528"/>
                <a:gd name="T17" fmla="*/ 19875958 h 2856"/>
                <a:gd name="T18" fmla="*/ 15290330 w 2528"/>
                <a:gd name="T19" fmla="*/ 2774039 h 2856"/>
                <a:gd name="T20" fmla="*/ 4808394 w 2528"/>
                <a:gd name="T21" fmla="*/ 3257569 h 2856"/>
                <a:gd name="T22" fmla="*/ 3332827 w 2528"/>
                <a:gd name="T23" fmla="*/ 14251626 h 2856"/>
                <a:gd name="T24" fmla="*/ 23863966 w 2528"/>
                <a:gd name="T25" fmla="*/ 35018230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7" name="Freeform 20"/>
            <p:cNvSpPr/>
            <p:nvPr/>
          </p:nvSpPr>
          <p:spPr bwMode="auto">
            <a:xfrm>
              <a:off x="6280150" y="4121150"/>
              <a:ext cx="403225" cy="455613"/>
            </a:xfrm>
            <a:custGeom>
              <a:avLst/>
              <a:gdLst>
                <a:gd name="T0" fmla="*/ 23863966 w 2528"/>
                <a:gd name="T1" fmla="*/ 35018230 h 2856"/>
                <a:gd name="T2" fmla="*/ 23863966 w 2528"/>
                <a:gd name="T3" fmla="*/ 65557382 h 2856"/>
                <a:gd name="T4" fmla="*/ 31903424 w 2528"/>
                <a:gd name="T5" fmla="*/ 72632306 h 2856"/>
                <a:gd name="T6" fmla="*/ 41189561 w 2528"/>
                <a:gd name="T7" fmla="*/ 65302935 h 2856"/>
                <a:gd name="T8" fmla="*/ 41189561 w 2528"/>
                <a:gd name="T9" fmla="*/ 34763782 h 2856"/>
                <a:gd name="T10" fmla="*/ 61212043 w 2528"/>
                <a:gd name="T11" fmla="*/ 14022543 h 2856"/>
                <a:gd name="T12" fmla="*/ 59761837 w 2528"/>
                <a:gd name="T13" fmla="*/ 3486492 h 2856"/>
                <a:gd name="T14" fmla="*/ 49737836 w 2528"/>
                <a:gd name="T15" fmla="*/ 2774039 h 2856"/>
                <a:gd name="T16" fmla="*/ 32386879 w 2528"/>
                <a:gd name="T17" fmla="*/ 19875958 h 2856"/>
                <a:gd name="T18" fmla="*/ 15290330 w 2528"/>
                <a:gd name="T19" fmla="*/ 2774039 h 2856"/>
                <a:gd name="T20" fmla="*/ 4808394 w 2528"/>
                <a:gd name="T21" fmla="*/ 3257569 h 2856"/>
                <a:gd name="T22" fmla="*/ 3332827 w 2528"/>
                <a:gd name="T23" fmla="*/ 14251626 h 2856"/>
                <a:gd name="T24" fmla="*/ 23863966 w 2528"/>
                <a:gd name="T25" fmla="*/ 35018230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8" name="Freeform 21"/>
            <p:cNvSpPr/>
            <p:nvPr/>
          </p:nvSpPr>
          <p:spPr bwMode="auto">
            <a:xfrm>
              <a:off x="6797675" y="4121150"/>
              <a:ext cx="403225" cy="455613"/>
            </a:xfrm>
            <a:custGeom>
              <a:avLst/>
              <a:gdLst>
                <a:gd name="T0" fmla="*/ 23863966 w 2528"/>
                <a:gd name="T1" fmla="*/ 35018230 h 2856"/>
                <a:gd name="T2" fmla="*/ 23863966 w 2528"/>
                <a:gd name="T3" fmla="*/ 65557382 h 2856"/>
                <a:gd name="T4" fmla="*/ 31903424 w 2528"/>
                <a:gd name="T5" fmla="*/ 72632306 h 2856"/>
                <a:gd name="T6" fmla="*/ 41189561 w 2528"/>
                <a:gd name="T7" fmla="*/ 65302935 h 2856"/>
                <a:gd name="T8" fmla="*/ 41189561 w 2528"/>
                <a:gd name="T9" fmla="*/ 34763782 h 2856"/>
                <a:gd name="T10" fmla="*/ 61212043 w 2528"/>
                <a:gd name="T11" fmla="*/ 14022543 h 2856"/>
                <a:gd name="T12" fmla="*/ 59761837 w 2528"/>
                <a:gd name="T13" fmla="*/ 3486492 h 2856"/>
                <a:gd name="T14" fmla="*/ 49737836 w 2528"/>
                <a:gd name="T15" fmla="*/ 2774039 h 2856"/>
                <a:gd name="T16" fmla="*/ 32386879 w 2528"/>
                <a:gd name="T17" fmla="*/ 19875958 h 2856"/>
                <a:gd name="T18" fmla="*/ 15290330 w 2528"/>
                <a:gd name="T19" fmla="*/ 2774039 h 2856"/>
                <a:gd name="T20" fmla="*/ 4808394 w 2528"/>
                <a:gd name="T21" fmla="*/ 3257569 h 2856"/>
                <a:gd name="T22" fmla="*/ 3332827 w 2528"/>
                <a:gd name="T23" fmla="*/ 14251626 h 2856"/>
                <a:gd name="T24" fmla="*/ 23863966 w 2528"/>
                <a:gd name="T25" fmla="*/ 35018230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9" name="Freeform 22"/>
            <p:cNvSpPr/>
            <p:nvPr/>
          </p:nvSpPr>
          <p:spPr bwMode="auto">
            <a:xfrm>
              <a:off x="7316788" y="4121150"/>
              <a:ext cx="403225" cy="455613"/>
            </a:xfrm>
            <a:custGeom>
              <a:avLst/>
              <a:gdLst>
                <a:gd name="T0" fmla="*/ 23863966 w 2528"/>
                <a:gd name="T1" fmla="*/ 35018230 h 2856"/>
                <a:gd name="T2" fmla="*/ 23863966 w 2528"/>
                <a:gd name="T3" fmla="*/ 65557382 h 2856"/>
                <a:gd name="T4" fmla="*/ 31903424 w 2528"/>
                <a:gd name="T5" fmla="*/ 72632306 h 2856"/>
                <a:gd name="T6" fmla="*/ 41189561 w 2528"/>
                <a:gd name="T7" fmla="*/ 65302935 h 2856"/>
                <a:gd name="T8" fmla="*/ 41189561 w 2528"/>
                <a:gd name="T9" fmla="*/ 34763782 h 2856"/>
                <a:gd name="T10" fmla="*/ 61212043 w 2528"/>
                <a:gd name="T11" fmla="*/ 14022543 h 2856"/>
                <a:gd name="T12" fmla="*/ 59761837 w 2528"/>
                <a:gd name="T13" fmla="*/ 3486492 h 2856"/>
                <a:gd name="T14" fmla="*/ 49737836 w 2528"/>
                <a:gd name="T15" fmla="*/ 2774039 h 2856"/>
                <a:gd name="T16" fmla="*/ 32386879 w 2528"/>
                <a:gd name="T17" fmla="*/ 19875958 h 2856"/>
                <a:gd name="T18" fmla="*/ 15290330 w 2528"/>
                <a:gd name="T19" fmla="*/ 2774039 h 2856"/>
                <a:gd name="T20" fmla="*/ 4808394 w 2528"/>
                <a:gd name="T21" fmla="*/ 3257569 h 2856"/>
                <a:gd name="T22" fmla="*/ 3332827 w 2528"/>
                <a:gd name="T23" fmla="*/ 14251626 h 2856"/>
                <a:gd name="T24" fmla="*/ 23863966 w 2528"/>
                <a:gd name="T25" fmla="*/ 35018230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0" name="Rectangle 23" descr="Diagonali larghe verso l'alto"/>
            <p:cNvSpPr>
              <a:spLocks noChangeArrowheads="1"/>
            </p:cNvSpPr>
            <p:nvPr/>
          </p:nvSpPr>
          <p:spPr bwMode="auto">
            <a:xfrm>
              <a:off x="4674085" y="4582891"/>
              <a:ext cx="3168650" cy="720725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51" name="Line 24"/>
            <p:cNvSpPr>
              <a:spLocks noChangeShapeType="1"/>
            </p:cNvSpPr>
            <p:nvPr/>
          </p:nvSpPr>
          <p:spPr bwMode="auto">
            <a:xfrm>
              <a:off x="4643438" y="4581525"/>
              <a:ext cx="31686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2" name="Pentagono regolare 51"/>
            <p:cNvSpPr/>
            <p:nvPr/>
          </p:nvSpPr>
          <p:spPr bwMode="auto">
            <a:xfrm>
              <a:off x="4641094" y="4365103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Pentagono regolare 52"/>
            <p:cNvSpPr/>
            <p:nvPr/>
          </p:nvSpPr>
          <p:spPr bwMode="auto">
            <a:xfrm>
              <a:off x="4755394" y="4372247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Pentagono regolare 53"/>
            <p:cNvSpPr/>
            <p:nvPr/>
          </p:nvSpPr>
          <p:spPr bwMode="auto">
            <a:xfrm>
              <a:off x="4969159" y="4365103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Pentagono regolare 54"/>
            <p:cNvSpPr/>
            <p:nvPr/>
          </p:nvSpPr>
          <p:spPr bwMode="auto">
            <a:xfrm>
              <a:off x="5112079" y="4365103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Pentagono regolare 55"/>
            <p:cNvSpPr/>
            <p:nvPr/>
          </p:nvSpPr>
          <p:spPr bwMode="auto">
            <a:xfrm>
              <a:off x="5238491" y="4365103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Pentagono regolare 56"/>
            <p:cNvSpPr/>
            <p:nvPr/>
          </p:nvSpPr>
          <p:spPr bwMode="auto">
            <a:xfrm>
              <a:off x="5505431" y="4372246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Pentagono regolare 57"/>
            <p:cNvSpPr/>
            <p:nvPr/>
          </p:nvSpPr>
          <p:spPr bwMode="auto">
            <a:xfrm>
              <a:off x="5634490" y="4374674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Pentagono regolare 58"/>
            <p:cNvSpPr/>
            <p:nvPr/>
          </p:nvSpPr>
          <p:spPr bwMode="auto">
            <a:xfrm>
              <a:off x="5782141" y="4372246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Pentagono regolare 59"/>
            <p:cNvSpPr/>
            <p:nvPr/>
          </p:nvSpPr>
          <p:spPr bwMode="auto">
            <a:xfrm>
              <a:off x="6013198" y="4360082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Pentagono regolare 60"/>
            <p:cNvSpPr/>
            <p:nvPr/>
          </p:nvSpPr>
          <p:spPr bwMode="auto">
            <a:xfrm>
              <a:off x="6133402" y="4360081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Pentagono regolare 61"/>
            <p:cNvSpPr/>
            <p:nvPr/>
          </p:nvSpPr>
          <p:spPr bwMode="auto">
            <a:xfrm>
              <a:off x="6274428" y="4374673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Pentagono regolare 62"/>
            <p:cNvSpPr/>
            <p:nvPr/>
          </p:nvSpPr>
          <p:spPr bwMode="auto">
            <a:xfrm>
              <a:off x="6542167" y="4372246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" name="Pentagono regolare 63"/>
            <p:cNvSpPr/>
            <p:nvPr/>
          </p:nvSpPr>
          <p:spPr bwMode="auto">
            <a:xfrm>
              <a:off x="6681787" y="4381728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" name="Pentagono regolare 64"/>
            <p:cNvSpPr/>
            <p:nvPr/>
          </p:nvSpPr>
          <p:spPr bwMode="auto">
            <a:xfrm>
              <a:off x="6812918" y="4372246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" name="Pentagono regolare 65"/>
            <p:cNvSpPr/>
            <p:nvPr/>
          </p:nvSpPr>
          <p:spPr bwMode="auto">
            <a:xfrm>
              <a:off x="7041752" y="4364410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" name="Pentagono regolare 66"/>
            <p:cNvSpPr/>
            <p:nvPr/>
          </p:nvSpPr>
          <p:spPr bwMode="auto">
            <a:xfrm>
              <a:off x="7161255" y="4364410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" name="Pentagono regolare 67"/>
            <p:cNvSpPr/>
            <p:nvPr/>
          </p:nvSpPr>
          <p:spPr bwMode="auto">
            <a:xfrm>
              <a:off x="7284894" y="4378872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" name="Pentagono regolare 68"/>
            <p:cNvSpPr/>
            <p:nvPr/>
          </p:nvSpPr>
          <p:spPr bwMode="auto">
            <a:xfrm>
              <a:off x="7579433" y="4374672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" name="Pentagono regolare 69"/>
            <p:cNvSpPr/>
            <p:nvPr/>
          </p:nvSpPr>
          <p:spPr bwMode="auto">
            <a:xfrm>
              <a:off x="7705096" y="4365017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ormal modes and signal amplification mode of sandwich ELISA.">
            <a:extLst>
              <a:ext uri="{FF2B5EF4-FFF2-40B4-BE49-F238E27FC236}">
                <a16:creationId xmlns:a16="http://schemas.microsoft.com/office/drawing/2014/main" id="{246A56AD-25C5-6432-4037-A17B3FAAA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0040"/>
            <a:ext cx="7709217" cy="424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65">
            <a:extLst>
              <a:ext uri="{FF2B5EF4-FFF2-40B4-BE49-F238E27FC236}">
                <a16:creationId xmlns:a16="http://schemas.microsoft.com/office/drawing/2014/main" id="{9703312B-D114-B043-60F8-25DBB5AA7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506" y="5027414"/>
            <a:ext cx="19976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 dirty="0">
                <a:solidFill>
                  <a:srgbClr val="0000FF"/>
                </a:solidFill>
                <a:cs typeface="Arial" panose="020B0604020202020204" pitchFamily="34" charset="0"/>
              </a:rPr>
              <a:t>1-</a:t>
            </a:r>
            <a:r>
              <a:rPr lang="it-IT" altLang="it-IT" sz="16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it-IT" altLang="it-IT" sz="1600" b="1" i="1" dirty="0">
                <a:solidFill>
                  <a:srgbClr val="0000FF"/>
                </a:solidFill>
                <a:cs typeface="Arial" panose="020B0604020202020204" pitchFamily="34" charset="0"/>
              </a:rPr>
              <a:t>Diretta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 dirty="0">
                <a:solidFill>
                  <a:srgbClr val="0000FF"/>
                </a:solidFill>
                <a:cs typeface="Arial" panose="020B0604020202020204" pitchFamily="34" charset="0"/>
              </a:rPr>
              <a:t>Anticorpo </a:t>
            </a:r>
            <a:r>
              <a:rPr lang="it-IT" altLang="it-IT" sz="1600" b="1" i="1" dirty="0">
                <a:solidFill>
                  <a:srgbClr val="0000FF"/>
                </a:solidFill>
                <a:cs typeface="Arial" panose="020B0604020202020204" pitchFamily="34" charset="0"/>
              </a:rPr>
              <a:t>Marcato</a:t>
            </a:r>
            <a:endParaRPr lang="it-IT" altLang="it-IT" sz="1600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3" name="Text Box 67">
            <a:extLst>
              <a:ext uri="{FF2B5EF4-FFF2-40B4-BE49-F238E27FC236}">
                <a16:creationId xmlns:a16="http://schemas.microsoft.com/office/drawing/2014/main" id="{B66649B6-1B15-9F07-EDAE-431AD6B88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99" y="4857039"/>
            <a:ext cx="256896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it-IT" altLang="it-IT" sz="1600" b="1" dirty="0">
                <a:solidFill>
                  <a:srgbClr val="FF0000"/>
                </a:solidFill>
                <a:cs typeface="Arial" panose="020B0604020202020204" pitchFamily="34" charset="0"/>
              </a:rPr>
              <a:t>2- indiretta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it-IT" altLang="it-IT" sz="1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it-IT" altLang="it-IT" sz="1600" b="1" dirty="0">
                <a:solidFill>
                  <a:srgbClr val="FF0000"/>
                </a:solidFill>
                <a:cs typeface="Arial" panose="020B0604020202020204" pitchFamily="34" charset="0"/>
              </a:rPr>
              <a:t>anticorpo secondario </a:t>
            </a:r>
            <a:r>
              <a:rPr lang="it-IT" altLang="it-IT" sz="1600" dirty="0">
                <a:solidFill>
                  <a:srgbClr val="FF0000"/>
                </a:solidFill>
                <a:cs typeface="Arial" panose="020B0604020202020204" pitchFamily="34" charset="0"/>
              </a:rPr>
              <a:t>marcato </a:t>
            </a:r>
          </a:p>
        </p:txBody>
      </p:sp>
      <p:sp>
        <p:nvSpPr>
          <p:cNvPr id="4" name="Text Box 78">
            <a:extLst>
              <a:ext uri="{FF2B5EF4-FFF2-40B4-BE49-F238E27FC236}">
                <a16:creationId xmlns:a16="http://schemas.microsoft.com/office/drawing/2014/main" id="{15D3C340-9C8A-FB7F-13DB-ECB7F9C23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7094" y="4847913"/>
            <a:ext cx="3119671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it-IT" altLang="it-IT" sz="1600" b="1" dirty="0">
                <a:solidFill>
                  <a:srgbClr val="FF0000"/>
                </a:solidFill>
                <a:cs typeface="Arial" panose="020B0604020202020204" pitchFamily="34" charset="0"/>
              </a:rPr>
              <a:t>3- indiretta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it-IT" altLang="it-IT" sz="1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it-IT" altLang="it-IT" sz="1600" b="1" dirty="0">
                <a:solidFill>
                  <a:srgbClr val="FF0000"/>
                </a:solidFill>
                <a:cs typeface="Arial" panose="020B0604020202020204" pitchFamily="34" charset="0"/>
              </a:rPr>
              <a:t>anticorpo secondario biotinilato 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endParaRPr lang="it-IT" altLang="it-IT" sz="16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it-IT" altLang="it-IT" sz="1600" dirty="0">
                <a:solidFill>
                  <a:srgbClr val="FF0000"/>
                </a:solidFill>
                <a:cs typeface="Arial" panose="020B0604020202020204" pitchFamily="34" charset="0"/>
              </a:rPr>
              <a:t>Rivelato  con un opportuno reagente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6DE8EEA-8271-0780-6F62-D33C055905F2}"/>
              </a:ext>
            </a:extLst>
          </p:cNvPr>
          <p:cNvSpPr/>
          <p:nvPr/>
        </p:nvSpPr>
        <p:spPr bwMode="auto">
          <a:xfrm>
            <a:off x="2771799" y="727905"/>
            <a:ext cx="2283794" cy="55715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F797C024-D7E1-E8FD-6BF9-0CEBA9DEBC73}"/>
              </a:ext>
            </a:extLst>
          </p:cNvPr>
          <p:cNvSpPr/>
          <p:nvPr/>
        </p:nvSpPr>
        <p:spPr bwMode="auto">
          <a:xfrm>
            <a:off x="4937679" y="413097"/>
            <a:ext cx="3855322" cy="63367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983A73BE-D9C2-EFCC-2726-CD75D2706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182910"/>
            <a:ext cx="8353425" cy="460375"/>
          </a:xfrm>
          <a:prstGeom prst="rect">
            <a:avLst/>
          </a:prstGeom>
          <a:solidFill>
            <a:srgbClr val="CCECFF"/>
          </a:solidFill>
          <a:ln w="9525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400" b="1" dirty="0">
                <a:cs typeface="Arial" panose="020B0604020202020204" pitchFamily="34" charset="0"/>
              </a:rPr>
              <a:t>STRATEGIE DI RIVELAZIONE DI UN ANTIGENE</a:t>
            </a:r>
          </a:p>
        </p:txBody>
      </p:sp>
    </p:spTree>
    <p:extLst>
      <p:ext uri="{BB962C8B-B14F-4D97-AF65-F5344CB8AC3E}">
        <p14:creationId xmlns:p14="http://schemas.microsoft.com/office/powerpoint/2010/main" val="87147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lusso di lavoro per saggio ELISA">
            <a:extLst>
              <a:ext uri="{FF2B5EF4-FFF2-40B4-BE49-F238E27FC236}">
                <a16:creationId xmlns:a16="http://schemas.microsoft.com/office/drawing/2014/main" id="{FB61A3B1-8659-B47D-A4B9-E03FA24C6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542925"/>
            <a:ext cx="7143750" cy="57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681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2"/>
          <p:cNvSpPr txBox="1">
            <a:spLocks noChangeArrowheads="1"/>
          </p:cNvSpPr>
          <p:nvPr/>
        </p:nvSpPr>
        <p:spPr bwMode="auto">
          <a:xfrm>
            <a:off x="395536" y="260648"/>
            <a:ext cx="7958138" cy="466725"/>
          </a:xfrm>
          <a:prstGeom prst="rect">
            <a:avLst/>
          </a:prstGeom>
          <a:solidFill>
            <a:srgbClr val="CCECFF"/>
          </a:solidFill>
          <a:ln w="9525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/>
              <a:t>POSSIBILI FORMATI ANALITICI: piastre microtiter</a:t>
            </a:r>
          </a:p>
        </p:txBody>
      </p:sp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251520" y="4553190"/>
            <a:ext cx="864096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1800" dirty="0">
                <a:latin typeface="Arial Narrow" panose="020B0606020202030204" pitchFamily="34" charset="0"/>
              </a:rPr>
              <a:t>In commercio sono disponibili numerosi kit su </a:t>
            </a:r>
            <a:r>
              <a:rPr lang="it-IT" altLang="it-IT" sz="1800" b="1" dirty="0">
                <a:latin typeface="Arial Narrow" panose="020B0606020202030204" pitchFamily="34" charset="0"/>
              </a:rPr>
              <a:t>piastra </a:t>
            </a:r>
            <a:r>
              <a:rPr lang="it-IT" altLang="it-IT" sz="1800" b="1" dirty="0" err="1">
                <a:latin typeface="Arial Narrow" panose="020B0606020202030204" pitchFamily="34" charset="0"/>
              </a:rPr>
              <a:t>microtiter</a:t>
            </a:r>
            <a:r>
              <a:rPr lang="it-IT" altLang="it-IT" sz="1800" b="1" dirty="0">
                <a:latin typeface="Arial Narrow" panose="020B0606020202030204" pitchFamily="34" charset="0"/>
              </a:rPr>
              <a:t>  a 96 pozzetti</a:t>
            </a:r>
            <a:r>
              <a:rPr lang="it-IT" altLang="it-IT" sz="1800" dirty="0">
                <a:latin typeface="Arial Narrow" panose="020B0606020202030204" pitchFamily="34" charset="0"/>
              </a:rPr>
              <a:t>, spesso con traccianti enzimatici e rivelazione colorimetrica.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1800" dirty="0">
                <a:latin typeface="Arial Narrow" panose="020B0606020202030204" pitchFamily="34" charset="0"/>
              </a:rPr>
              <a:t>Il kit contiene </a:t>
            </a:r>
            <a:r>
              <a:rPr lang="it-IT" altLang="it-IT" sz="1800" b="1" dirty="0">
                <a:latin typeface="Arial Narrow" panose="020B0606020202030204" pitchFamily="34" charset="0"/>
              </a:rPr>
              <a:t>la piastra con l’anticorpo immobilizzato e tutti i reagenti pronti all’uso</a:t>
            </a:r>
            <a:r>
              <a:rPr lang="it-IT" altLang="it-IT" sz="1800" dirty="0">
                <a:latin typeface="Arial Narrow" panose="020B0606020202030204" pitchFamily="34" charset="0"/>
              </a:rPr>
              <a:t>.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1800" dirty="0">
                <a:latin typeface="Arial Narrow" panose="020B0606020202030204" pitchFamily="34" charset="0"/>
              </a:rPr>
              <a:t>E’ necessario disporre di pipette per la dispensazione e di alcune attrezzature (lettore di </a:t>
            </a:r>
            <a:r>
              <a:rPr lang="it-IT" altLang="it-IT" sz="1800" dirty="0" err="1">
                <a:latin typeface="Arial Narrow" panose="020B0606020202030204" pitchFamily="34" charset="0"/>
              </a:rPr>
              <a:t>micropiastre</a:t>
            </a:r>
            <a:r>
              <a:rPr lang="it-IT" altLang="it-IT" sz="1800" dirty="0">
                <a:latin typeface="Arial Narrow" panose="020B0606020202030204" pitchFamily="34" charset="0"/>
              </a:rPr>
              <a:t> per la misura del segnale ed eventualmente dispensatori, lavatori, ...)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36CB1C1-5AF3-E86F-565D-9DC0EDA92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092357"/>
            <a:ext cx="4608512" cy="3105428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otina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435" y="293945"/>
            <a:ext cx="2720203" cy="151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107DF6D0-0D31-FE72-0B60-7D9B3DD74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4906777"/>
            <a:ext cx="3924143" cy="1471554"/>
          </a:xfrm>
          <a:prstGeom prst="rect">
            <a:avLst/>
          </a:prstGeom>
        </p:spPr>
      </p:pic>
      <p:pic>
        <p:nvPicPr>
          <p:cNvPr id="4" name="Picture 2" descr="Thermo Scientific™ EZ-Link™ Sulfo-NHS-LC-biotina e kit di marcatura LC  Biotin spacer arm length 22.4Å prodotti trovati | Fisher Scientific">
            <a:extLst>
              <a:ext uri="{FF2B5EF4-FFF2-40B4-BE49-F238E27FC236}">
                <a16:creationId xmlns:a16="http://schemas.microsoft.com/office/drawing/2014/main" id="{742CD818-2FFD-86AF-79BC-5D6FA8A6D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821" y="350140"/>
            <a:ext cx="1838500" cy="169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E802782-46F5-4B16-A191-1DEF2E2BDF02}"/>
              </a:ext>
            </a:extLst>
          </p:cNvPr>
          <p:cNvSpPr txBox="1"/>
          <p:nvPr/>
        </p:nvSpPr>
        <p:spPr>
          <a:xfrm>
            <a:off x="327779" y="350140"/>
            <a:ext cx="488000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BIOTIN</a:t>
            </a:r>
            <a:endParaRPr lang="it-IT" sz="2400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endParaRPr lang="it-IT" dirty="0">
              <a:solidFill>
                <a:srgbClr val="202124"/>
              </a:solidFill>
            </a:endParaRPr>
          </a:p>
          <a:p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Biotin is a member of the B complex of vitamins. </a:t>
            </a:r>
          </a:p>
          <a:p>
            <a:endParaRPr lang="it-IT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60774CD-A4F2-1A2C-30AF-E4ECB770FE7F}"/>
              </a:ext>
            </a:extLst>
          </p:cNvPr>
          <p:cNvSpPr txBox="1"/>
          <p:nvPr/>
        </p:nvSpPr>
        <p:spPr>
          <a:xfrm>
            <a:off x="251520" y="2557912"/>
            <a:ext cx="8757236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rgbClr val="000000"/>
                </a:solidFill>
                <a:effectLst/>
                <a:latin typeface="+mn-lt"/>
              </a:rPr>
              <a:t>Streptavidin</a:t>
            </a:r>
          </a:p>
          <a:p>
            <a:r>
              <a:rPr lang="en-US" sz="1600" b="0" i="0" dirty="0">
                <a:solidFill>
                  <a:srgbClr val="000000"/>
                </a:solidFill>
                <a:effectLst/>
                <a:latin typeface="+mn-lt"/>
              </a:rPr>
              <a:t> - is a 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+mn-lt"/>
              </a:rPr>
              <a:t>tetrameric bacterial protein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+mn-lt"/>
              </a:rPr>
              <a:t>isolated from </a:t>
            </a:r>
            <a:r>
              <a:rPr lang="en-US" sz="1600" b="0" i="1" dirty="0">
                <a:solidFill>
                  <a:srgbClr val="000000"/>
                </a:solidFill>
                <a:effectLst/>
                <a:latin typeface="+mn-lt"/>
              </a:rPr>
              <a:t>Streptomyces </a:t>
            </a:r>
            <a:r>
              <a:rPr lang="en-US" sz="1600" b="0" i="1" dirty="0" err="1">
                <a:solidFill>
                  <a:srgbClr val="000000"/>
                </a:solidFill>
                <a:effectLst/>
                <a:latin typeface="+mn-lt"/>
              </a:rPr>
              <a:t>avidinii</a:t>
            </a:r>
            <a:r>
              <a:rPr lang="en-US" sz="1600" b="0" i="1" dirty="0">
                <a:solidFill>
                  <a:srgbClr val="000000"/>
                </a:solidFill>
                <a:effectLst/>
                <a:latin typeface="+mn-lt"/>
              </a:rPr>
              <a:t> </a:t>
            </a:r>
          </a:p>
          <a:p>
            <a:r>
              <a:rPr lang="en-US" sz="1600" i="1" dirty="0">
                <a:solidFill>
                  <a:srgbClr val="000000"/>
                </a:solidFill>
                <a:latin typeface="+mn-lt"/>
              </a:rPr>
              <a:t>- 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It has</a:t>
            </a:r>
            <a:r>
              <a:rPr lang="en-US" sz="1600" b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+mn-lt"/>
              </a:rPr>
              <a:t>4 high-affinity biotin binding sites. </a:t>
            </a:r>
          </a:p>
          <a:p>
            <a:endParaRPr lang="en-US" sz="1600" b="1" dirty="0">
              <a:solidFill>
                <a:srgbClr val="000000"/>
              </a:solidFill>
              <a:latin typeface="+mn-lt"/>
            </a:endParaRPr>
          </a:p>
          <a:p>
            <a:r>
              <a:rPr lang="en-US" sz="1600" b="1" i="0" dirty="0">
                <a:solidFill>
                  <a:srgbClr val="000000"/>
                </a:solidFill>
                <a:effectLst/>
                <a:latin typeface="+mn-lt"/>
              </a:rPr>
              <a:t>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+mn-lt"/>
              </a:rPr>
              <a:t>ffinity is conferred by multiple hydrogen bonds and van der Waals interactions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+mn-lt"/>
              </a:rPr>
              <a:t>The result is one of the strongest non-covalent bonds found in nature, with a femtomolar dissociation constant (</a:t>
            </a:r>
            <a:r>
              <a:rPr lang="en-US" sz="1600" b="1" i="0" dirty="0" err="1">
                <a:solidFill>
                  <a:srgbClr val="000000"/>
                </a:solidFill>
                <a:effectLst/>
                <a:latin typeface="+mn-lt"/>
              </a:rPr>
              <a:t>Kd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+mn-lt"/>
              </a:rPr>
              <a:t> ~10</a:t>
            </a:r>
            <a:r>
              <a:rPr lang="en-US" sz="1600" b="1" i="0" baseline="30000" dirty="0">
                <a:solidFill>
                  <a:srgbClr val="000000"/>
                </a:solidFill>
                <a:effectLst/>
                <a:latin typeface="+mn-lt"/>
              </a:rPr>
              <a:t>-15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+mn-lt"/>
              </a:rPr>
              <a:t>). </a:t>
            </a:r>
            <a:endParaRPr lang="it-IT" sz="1600" dirty="0">
              <a:latin typeface="+mn-lt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484889A-461D-CD95-1712-64977EE870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0" y="4906777"/>
            <a:ext cx="2791448" cy="1713251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332A9B07-0FA4-0D5A-6596-1B2286925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659" y="1885158"/>
            <a:ext cx="3168650" cy="2665412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18" name="Oval 24">
            <a:extLst>
              <a:ext uri="{FF2B5EF4-FFF2-40B4-BE49-F238E27FC236}">
                <a16:creationId xmlns:a16="http://schemas.microsoft.com/office/drawing/2014/main" id="{F98C0D59-9797-8C2E-E029-CDF86A569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9143" y="3719761"/>
            <a:ext cx="144463" cy="144462"/>
          </a:xfrm>
          <a:prstGeom prst="ellipse">
            <a:avLst/>
          </a:prstGeom>
          <a:gradFill rotWithShape="1">
            <a:gsLst>
              <a:gs pos="0">
                <a:srgbClr val="FFBAA9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19" name="Oval 25">
            <a:extLst>
              <a:ext uri="{FF2B5EF4-FFF2-40B4-BE49-F238E27FC236}">
                <a16:creationId xmlns:a16="http://schemas.microsoft.com/office/drawing/2014/main" id="{AB7FFD1A-DE14-61A1-9A75-2DD65DF15AE9}"/>
              </a:ext>
            </a:extLst>
          </p:cNvPr>
          <p:cNvSpPr>
            <a:spLocks noChangeArrowheads="1"/>
          </p:cNvSpPr>
          <p:nvPr/>
        </p:nvSpPr>
        <p:spPr bwMode="auto">
          <a:xfrm rot="10524505">
            <a:off x="1072443" y="3718173"/>
            <a:ext cx="144463" cy="144463"/>
          </a:xfrm>
          <a:prstGeom prst="ellipse">
            <a:avLst/>
          </a:prstGeom>
          <a:gradFill rotWithShape="1">
            <a:gsLst>
              <a:gs pos="0">
                <a:srgbClr val="FFBAA9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22" name="Freeform 28">
            <a:extLst>
              <a:ext uri="{FF2B5EF4-FFF2-40B4-BE49-F238E27FC236}">
                <a16:creationId xmlns:a16="http://schemas.microsoft.com/office/drawing/2014/main" id="{D6289DC9-88BA-8A5A-DDFE-2B8BEF598C8A}"/>
              </a:ext>
            </a:extLst>
          </p:cNvPr>
          <p:cNvSpPr/>
          <p:nvPr/>
        </p:nvSpPr>
        <p:spPr bwMode="auto">
          <a:xfrm flipV="1">
            <a:off x="770005" y="3278057"/>
            <a:ext cx="403225" cy="455613"/>
          </a:xfrm>
          <a:custGeom>
            <a:avLst/>
            <a:gdLst>
              <a:gd name="T0" fmla="*/ 938 w 2528"/>
              <a:gd name="T1" fmla="*/ 1376 h 2856"/>
              <a:gd name="T2" fmla="*/ 938 w 2528"/>
              <a:gd name="T3" fmla="*/ 2576 h 2856"/>
              <a:gd name="T4" fmla="*/ 1254 w 2528"/>
              <a:gd name="T5" fmla="*/ 2854 h 2856"/>
              <a:gd name="T6" fmla="*/ 1619 w 2528"/>
              <a:gd name="T7" fmla="*/ 2566 h 2856"/>
              <a:gd name="T8" fmla="*/ 1619 w 2528"/>
              <a:gd name="T9" fmla="*/ 1366 h 2856"/>
              <a:gd name="T10" fmla="*/ 2406 w 2528"/>
              <a:gd name="T11" fmla="*/ 551 h 2856"/>
              <a:gd name="T12" fmla="*/ 2349 w 2528"/>
              <a:gd name="T13" fmla="*/ 137 h 2856"/>
              <a:gd name="T14" fmla="*/ 1955 w 2528"/>
              <a:gd name="T15" fmla="*/ 109 h 2856"/>
              <a:gd name="T16" fmla="*/ 1273 w 2528"/>
              <a:gd name="T17" fmla="*/ 781 h 2856"/>
              <a:gd name="T18" fmla="*/ 601 w 2528"/>
              <a:gd name="T19" fmla="*/ 109 h 2856"/>
              <a:gd name="T20" fmla="*/ 189 w 2528"/>
              <a:gd name="T21" fmla="*/ 128 h 2856"/>
              <a:gd name="T22" fmla="*/ 131 w 2528"/>
              <a:gd name="T23" fmla="*/ 560 h 2856"/>
              <a:gd name="T24" fmla="*/ 938 w 2528"/>
              <a:gd name="T25" fmla="*/ 1376 h 2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528" h="2856">
                <a:moveTo>
                  <a:pt x="938" y="1376"/>
                </a:moveTo>
                <a:lnTo>
                  <a:pt x="938" y="2576"/>
                </a:lnTo>
                <a:cubicBezTo>
                  <a:pt x="991" y="2822"/>
                  <a:pt x="1141" y="2856"/>
                  <a:pt x="1254" y="2854"/>
                </a:cubicBezTo>
                <a:cubicBezTo>
                  <a:pt x="1372" y="2854"/>
                  <a:pt x="1560" y="2803"/>
                  <a:pt x="1619" y="2566"/>
                </a:cubicBezTo>
                <a:lnTo>
                  <a:pt x="1619" y="1366"/>
                </a:lnTo>
                <a:lnTo>
                  <a:pt x="2406" y="551"/>
                </a:lnTo>
                <a:cubicBezTo>
                  <a:pt x="2528" y="346"/>
                  <a:pt x="2424" y="211"/>
                  <a:pt x="2349" y="137"/>
                </a:cubicBezTo>
                <a:cubicBezTo>
                  <a:pt x="2274" y="63"/>
                  <a:pt x="2105" y="34"/>
                  <a:pt x="1955" y="109"/>
                </a:cubicBezTo>
                <a:lnTo>
                  <a:pt x="1273" y="781"/>
                </a:lnTo>
                <a:lnTo>
                  <a:pt x="601" y="109"/>
                </a:lnTo>
                <a:cubicBezTo>
                  <a:pt x="420" y="0"/>
                  <a:pt x="267" y="53"/>
                  <a:pt x="189" y="128"/>
                </a:cubicBezTo>
                <a:cubicBezTo>
                  <a:pt x="111" y="203"/>
                  <a:pt x="0" y="349"/>
                  <a:pt x="131" y="560"/>
                </a:cubicBezTo>
                <a:lnTo>
                  <a:pt x="938" y="1376"/>
                </a:lnTo>
                <a:close/>
              </a:path>
            </a:pathLst>
          </a:custGeom>
          <a:gradFill rotWithShape="0">
            <a:gsLst>
              <a:gs pos="0">
                <a:schemeClr val="hlink">
                  <a:gamma/>
                  <a:tint val="20000"/>
                  <a:invGamma/>
                </a:schemeClr>
              </a:gs>
              <a:gs pos="100000">
                <a:schemeClr val="hlink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25" name="Freeform 31">
            <a:extLst>
              <a:ext uri="{FF2B5EF4-FFF2-40B4-BE49-F238E27FC236}">
                <a16:creationId xmlns:a16="http://schemas.microsoft.com/office/drawing/2014/main" id="{9C5BDF77-C039-650C-1413-E1BDA203CE73}"/>
              </a:ext>
            </a:extLst>
          </p:cNvPr>
          <p:cNvSpPr/>
          <p:nvPr/>
        </p:nvSpPr>
        <p:spPr bwMode="auto">
          <a:xfrm flipV="1">
            <a:off x="2237754" y="3302009"/>
            <a:ext cx="403225" cy="455613"/>
          </a:xfrm>
          <a:custGeom>
            <a:avLst/>
            <a:gdLst>
              <a:gd name="T0" fmla="*/ 938 w 2528"/>
              <a:gd name="T1" fmla="*/ 1376 h 2856"/>
              <a:gd name="T2" fmla="*/ 938 w 2528"/>
              <a:gd name="T3" fmla="*/ 2576 h 2856"/>
              <a:gd name="T4" fmla="*/ 1254 w 2528"/>
              <a:gd name="T5" fmla="*/ 2854 h 2856"/>
              <a:gd name="T6" fmla="*/ 1619 w 2528"/>
              <a:gd name="T7" fmla="*/ 2566 h 2856"/>
              <a:gd name="T8" fmla="*/ 1619 w 2528"/>
              <a:gd name="T9" fmla="*/ 1366 h 2856"/>
              <a:gd name="T10" fmla="*/ 2406 w 2528"/>
              <a:gd name="T11" fmla="*/ 551 h 2856"/>
              <a:gd name="T12" fmla="*/ 2349 w 2528"/>
              <a:gd name="T13" fmla="*/ 137 h 2856"/>
              <a:gd name="T14" fmla="*/ 1955 w 2528"/>
              <a:gd name="T15" fmla="*/ 109 h 2856"/>
              <a:gd name="T16" fmla="*/ 1273 w 2528"/>
              <a:gd name="T17" fmla="*/ 781 h 2856"/>
              <a:gd name="T18" fmla="*/ 601 w 2528"/>
              <a:gd name="T19" fmla="*/ 109 h 2856"/>
              <a:gd name="T20" fmla="*/ 189 w 2528"/>
              <a:gd name="T21" fmla="*/ 128 h 2856"/>
              <a:gd name="T22" fmla="*/ 131 w 2528"/>
              <a:gd name="T23" fmla="*/ 560 h 2856"/>
              <a:gd name="T24" fmla="*/ 938 w 2528"/>
              <a:gd name="T25" fmla="*/ 1376 h 2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528" h="2856">
                <a:moveTo>
                  <a:pt x="938" y="1376"/>
                </a:moveTo>
                <a:lnTo>
                  <a:pt x="938" y="2576"/>
                </a:lnTo>
                <a:cubicBezTo>
                  <a:pt x="991" y="2822"/>
                  <a:pt x="1141" y="2856"/>
                  <a:pt x="1254" y="2854"/>
                </a:cubicBezTo>
                <a:cubicBezTo>
                  <a:pt x="1372" y="2854"/>
                  <a:pt x="1560" y="2803"/>
                  <a:pt x="1619" y="2566"/>
                </a:cubicBezTo>
                <a:lnTo>
                  <a:pt x="1619" y="1366"/>
                </a:lnTo>
                <a:lnTo>
                  <a:pt x="2406" y="551"/>
                </a:lnTo>
                <a:cubicBezTo>
                  <a:pt x="2528" y="346"/>
                  <a:pt x="2424" y="211"/>
                  <a:pt x="2349" y="137"/>
                </a:cubicBezTo>
                <a:cubicBezTo>
                  <a:pt x="2274" y="63"/>
                  <a:pt x="2105" y="34"/>
                  <a:pt x="1955" y="109"/>
                </a:cubicBezTo>
                <a:lnTo>
                  <a:pt x="1273" y="781"/>
                </a:lnTo>
                <a:lnTo>
                  <a:pt x="601" y="109"/>
                </a:lnTo>
                <a:cubicBezTo>
                  <a:pt x="420" y="0"/>
                  <a:pt x="267" y="53"/>
                  <a:pt x="189" y="128"/>
                </a:cubicBezTo>
                <a:cubicBezTo>
                  <a:pt x="111" y="203"/>
                  <a:pt x="0" y="349"/>
                  <a:pt x="131" y="560"/>
                </a:cubicBezTo>
                <a:lnTo>
                  <a:pt x="938" y="1376"/>
                </a:lnTo>
                <a:close/>
              </a:path>
            </a:pathLst>
          </a:custGeom>
          <a:gradFill rotWithShape="0">
            <a:gsLst>
              <a:gs pos="0">
                <a:schemeClr val="hlink">
                  <a:gamma/>
                  <a:tint val="20000"/>
                  <a:invGamma/>
                </a:schemeClr>
              </a:gs>
              <a:gs pos="100000">
                <a:schemeClr val="hlink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it-IT"/>
          </a:p>
        </p:txBody>
      </p:sp>
      <p:grpSp>
        <p:nvGrpSpPr>
          <p:cNvPr id="35" name="Gruppo 34">
            <a:extLst>
              <a:ext uri="{FF2B5EF4-FFF2-40B4-BE49-F238E27FC236}">
                <a16:creationId xmlns:a16="http://schemas.microsoft.com/office/drawing/2014/main" id="{4FB73D9D-8FF2-61CF-9606-A963B3A39CED}"/>
              </a:ext>
            </a:extLst>
          </p:cNvPr>
          <p:cNvGrpSpPr/>
          <p:nvPr/>
        </p:nvGrpSpPr>
        <p:grpSpPr>
          <a:xfrm>
            <a:off x="179512" y="3861048"/>
            <a:ext cx="3210932" cy="689522"/>
            <a:chOff x="4641094" y="4121150"/>
            <a:chExt cx="3210932" cy="689522"/>
          </a:xfrm>
        </p:grpSpPr>
        <p:sp>
          <p:nvSpPr>
            <p:cNvPr id="36" name="Freeform 17">
              <a:extLst>
                <a:ext uri="{FF2B5EF4-FFF2-40B4-BE49-F238E27FC236}">
                  <a16:creationId xmlns:a16="http://schemas.microsoft.com/office/drawing/2014/main" id="{5C03975C-1413-822E-5A92-996A7C8B9A3E}"/>
                </a:ext>
              </a:extLst>
            </p:cNvPr>
            <p:cNvSpPr/>
            <p:nvPr/>
          </p:nvSpPr>
          <p:spPr bwMode="auto">
            <a:xfrm>
              <a:off x="4727575" y="4121150"/>
              <a:ext cx="403225" cy="455613"/>
            </a:xfrm>
            <a:custGeom>
              <a:avLst/>
              <a:gdLst>
                <a:gd name="T0" fmla="*/ 23863966 w 2528"/>
                <a:gd name="T1" fmla="*/ 35018230 h 2856"/>
                <a:gd name="T2" fmla="*/ 23863966 w 2528"/>
                <a:gd name="T3" fmla="*/ 65557382 h 2856"/>
                <a:gd name="T4" fmla="*/ 31903424 w 2528"/>
                <a:gd name="T5" fmla="*/ 72632306 h 2856"/>
                <a:gd name="T6" fmla="*/ 41189561 w 2528"/>
                <a:gd name="T7" fmla="*/ 65302935 h 2856"/>
                <a:gd name="T8" fmla="*/ 41189561 w 2528"/>
                <a:gd name="T9" fmla="*/ 34763782 h 2856"/>
                <a:gd name="T10" fmla="*/ 61212043 w 2528"/>
                <a:gd name="T11" fmla="*/ 14022543 h 2856"/>
                <a:gd name="T12" fmla="*/ 59761837 w 2528"/>
                <a:gd name="T13" fmla="*/ 3486492 h 2856"/>
                <a:gd name="T14" fmla="*/ 49737836 w 2528"/>
                <a:gd name="T15" fmla="*/ 2774039 h 2856"/>
                <a:gd name="T16" fmla="*/ 32386879 w 2528"/>
                <a:gd name="T17" fmla="*/ 19875958 h 2856"/>
                <a:gd name="T18" fmla="*/ 15290330 w 2528"/>
                <a:gd name="T19" fmla="*/ 2774039 h 2856"/>
                <a:gd name="T20" fmla="*/ 4808394 w 2528"/>
                <a:gd name="T21" fmla="*/ 3257569 h 2856"/>
                <a:gd name="T22" fmla="*/ 3332827 w 2528"/>
                <a:gd name="T23" fmla="*/ 14251626 h 2856"/>
                <a:gd name="T24" fmla="*/ 23863966 w 2528"/>
                <a:gd name="T25" fmla="*/ 35018230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" name="Freeform 18">
              <a:extLst>
                <a:ext uri="{FF2B5EF4-FFF2-40B4-BE49-F238E27FC236}">
                  <a16:creationId xmlns:a16="http://schemas.microsoft.com/office/drawing/2014/main" id="{E22DAA0A-88F4-A654-39BA-D63C4DA7AA7A}"/>
                </a:ext>
              </a:extLst>
            </p:cNvPr>
            <p:cNvSpPr/>
            <p:nvPr/>
          </p:nvSpPr>
          <p:spPr bwMode="auto">
            <a:xfrm>
              <a:off x="5245100" y="4121150"/>
              <a:ext cx="403225" cy="455613"/>
            </a:xfrm>
            <a:custGeom>
              <a:avLst/>
              <a:gdLst>
                <a:gd name="T0" fmla="*/ 23863966 w 2528"/>
                <a:gd name="T1" fmla="*/ 35018230 h 2856"/>
                <a:gd name="T2" fmla="*/ 23863966 w 2528"/>
                <a:gd name="T3" fmla="*/ 65557382 h 2856"/>
                <a:gd name="T4" fmla="*/ 31903424 w 2528"/>
                <a:gd name="T5" fmla="*/ 72632306 h 2856"/>
                <a:gd name="T6" fmla="*/ 41189561 w 2528"/>
                <a:gd name="T7" fmla="*/ 65302935 h 2856"/>
                <a:gd name="T8" fmla="*/ 41189561 w 2528"/>
                <a:gd name="T9" fmla="*/ 34763782 h 2856"/>
                <a:gd name="T10" fmla="*/ 61212043 w 2528"/>
                <a:gd name="T11" fmla="*/ 14022543 h 2856"/>
                <a:gd name="T12" fmla="*/ 59761837 w 2528"/>
                <a:gd name="T13" fmla="*/ 3486492 h 2856"/>
                <a:gd name="T14" fmla="*/ 49737836 w 2528"/>
                <a:gd name="T15" fmla="*/ 2774039 h 2856"/>
                <a:gd name="T16" fmla="*/ 32386879 w 2528"/>
                <a:gd name="T17" fmla="*/ 19875958 h 2856"/>
                <a:gd name="T18" fmla="*/ 15290330 w 2528"/>
                <a:gd name="T19" fmla="*/ 2774039 h 2856"/>
                <a:gd name="T20" fmla="*/ 4808394 w 2528"/>
                <a:gd name="T21" fmla="*/ 3257569 h 2856"/>
                <a:gd name="T22" fmla="*/ 3332827 w 2528"/>
                <a:gd name="T23" fmla="*/ 14251626 h 2856"/>
                <a:gd name="T24" fmla="*/ 23863966 w 2528"/>
                <a:gd name="T25" fmla="*/ 35018230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" name="Freeform 19">
              <a:extLst>
                <a:ext uri="{FF2B5EF4-FFF2-40B4-BE49-F238E27FC236}">
                  <a16:creationId xmlns:a16="http://schemas.microsoft.com/office/drawing/2014/main" id="{7DF163F2-8D52-7948-01E7-CC67B69FA9E9}"/>
                </a:ext>
              </a:extLst>
            </p:cNvPr>
            <p:cNvSpPr/>
            <p:nvPr/>
          </p:nvSpPr>
          <p:spPr bwMode="auto">
            <a:xfrm>
              <a:off x="5762625" y="4121150"/>
              <a:ext cx="403225" cy="455613"/>
            </a:xfrm>
            <a:custGeom>
              <a:avLst/>
              <a:gdLst>
                <a:gd name="T0" fmla="*/ 23863966 w 2528"/>
                <a:gd name="T1" fmla="*/ 35018230 h 2856"/>
                <a:gd name="T2" fmla="*/ 23863966 w 2528"/>
                <a:gd name="T3" fmla="*/ 65557382 h 2856"/>
                <a:gd name="T4" fmla="*/ 31903424 w 2528"/>
                <a:gd name="T5" fmla="*/ 72632306 h 2856"/>
                <a:gd name="T6" fmla="*/ 41189561 w 2528"/>
                <a:gd name="T7" fmla="*/ 65302935 h 2856"/>
                <a:gd name="T8" fmla="*/ 41189561 w 2528"/>
                <a:gd name="T9" fmla="*/ 34763782 h 2856"/>
                <a:gd name="T10" fmla="*/ 61212043 w 2528"/>
                <a:gd name="T11" fmla="*/ 14022543 h 2856"/>
                <a:gd name="T12" fmla="*/ 59761837 w 2528"/>
                <a:gd name="T13" fmla="*/ 3486492 h 2856"/>
                <a:gd name="T14" fmla="*/ 49737836 w 2528"/>
                <a:gd name="T15" fmla="*/ 2774039 h 2856"/>
                <a:gd name="T16" fmla="*/ 32386879 w 2528"/>
                <a:gd name="T17" fmla="*/ 19875958 h 2856"/>
                <a:gd name="T18" fmla="*/ 15290330 w 2528"/>
                <a:gd name="T19" fmla="*/ 2774039 h 2856"/>
                <a:gd name="T20" fmla="*/ 4808394 w 2528"/>
                <a:gd name="T21" fmla="*/ 3257569 h 2856"/>
                <a:gd name="T22" fmla="*/ 3332827 w 2528"/>
                <a:gd name="T23" fmla="*/ 14251626 h 2856"/>
                <a:gd name="T24" fmla="*/ 23863966 w 2528"/>
                <a:gd name="T25" fmla="*/ 35018230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9" name="Freeform 20">
              <a:extLst>
                <a:ext uri="{FF2B5EF4-FFF2-40B4-BE49-F238E27FC236}">
                  <a16:creationId xmlns:a16="http://schemas.microsoft.com/office/drawing/2014/main" id="{8194C0B4-C55B-FE56-17BD-5BC97216AD41}"/>
                </a:ext>
              </a:extLst>
            </p:cNvPr>
            <p:cNvSpPr/>
            <p:nvPr/>
          </p:nvSpPr>
          <p:spPr bwMode="auto">
            <a:xfrm>
              <a:off x="6280150" y="4121150"/>
              <a:ext cx="403225" cy="455613"/>
            </a:xfrm>
            <a:custGeom>
              <a:avLst/>
              <a:gdLst>
                <a:gd name="T0" fmla="*/ 23863966 w 2528"/>
                <a:gd name="T1" fmla="*/ 35018230 h 2856"/>
                <a:gd name="T2" fmla="*/ 23863966 w 2528"/>
                <a:gd name="T3" fmla="*/ 65557382 h 2856"/>
                <a:gd name="T4" fmla="*/ 31903424 w 2528"/>
                <a:gd name="T5" fmla="*/ 72632306 h 2856"/>
                <a:gd name="T6" fmla="*/ 41189561 w 2528"/>
                <a:gd name="T7" fmla="*/ 65302935 h 2856"/>
                <a:gd name="T8" fmla="*/ 41189561 w 2528"/>
                <a:gd name="T9" fmla="*/ 34763782 h 2856"/>
                <a:gd name="T10" fmla="*/ 61212043 w 2528"/>
                <a:gd name="T11" fmla="*/ 14022543 h 2856"/>
                <a:gd name="T12" fmla="*/ 59761837 w 2528"/>
                <a:gd name="T13" fmla="*/ 3486492 h 2856"/>
                <a:gd name="T14" fmla="*/ 49737836 w 2528"/>
                <a:gd name="T15" fmla="*/ 2774039 h 2856"/>
                <a:gd name="T16" fmla="*/ 32386879 w 2528"/>
                <a:gd name="T17" fmla="*/ 19875958 h 2856"/>
                <a:gd name="T18" fmla="*/ 15290330 w 2528"/>
                <a:gd name="T19" fmla="*/ 2774039 h 2856"/>
                <a:gd name="T20" fmla="*/ 4808394 w 2528"/>
                <a:gd name="T21" fmla="*/ 3257569 h 2856"/>
                <a:gd name="T22" fmla="*/ 3332827 w 2528"/>
                <a:gd name="T23" fmla="*/ 14251626 h 2856"/>
                <a:gd name="T24" fmla="*/ 23863966 w 2528"/>
                <a:gd name="T25" fmla="*/ 35018230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0" name="Freeform 21">
              <a:extLst>
                <a:ext uri="{FF2B5EF4-FFF2-40B4-BE49-F238E27FC236}">
                  <a16:creationId xmlns:a16="http://schemas.microsoft.com/office/drawing/2014/main" id="{591D65FC-ADF4-22C4-3F12-E4A3F080DD42}"/>
                </a:ext>
              </a:extLst>
            </p:cNvPr>
            <p:cNvSpPr/>
            <p:nvPr/>
          </p:nvSpPr>
          <p:spPr bwMode="auto">
            <a:xfrm>
              <a:off x="6797675" y="4121150"/>
              <a:ext cx="403225" cy="455613"/>
            </a:xfrm>
            <a:custGeom>
              <a:avLst/>
              <a:gdLst>
                <a:gd name="T0" fmla="*/ 23863966 w 2528"/>
                <a:gd name="T1" fmla="*/ 35018230 h 2856"/>
                <a:gd name="T2" fmla="*/ 23863966 w 2528"/>
                <a:gd name="T3" fmla="*/ 65557382 h 2856"/>
                <a:gd name="T4" fmla="*/ 31903424 w 2528"/>
                <a:gd name="T5" fmla="*/ 72632306 h 2856"/>
                <a:gd name="T6" fmla="*/ 41189561 w 2528"/>
                <a:gd name="T7" fmla="*/ 65302935 h 2856"/>
                <a:gd name="T8" fmla="*/ 41189561 w 2528"/>
                <a:gd name="T9" fmla="*/ 34763782 h 2856"/>
                <a:gd name="T10" fmla="*/ 61212043 w 2528"/>
                <a:gd name="T11" fmla="*/ 14022543 h 2856"/>
                <a:gd name="T12" fmla="*/ 59761837 w 2528"/>
                <a:gd name="T13" fmla="*/ 3486492 h 2856"/>
                <a:gd name="T14" fmla="*/ 49737836 w 2528"/>
                <a:gd name="T15" fmla="*/ 2774039 h 2856"/>
                <a:gd name="T16" fmla="*/ 32386879 w 2528"/>
                <a:gd name="T17" fmla="*/ 19875958 h 2856"/>
                <a:gd name="T18" fmla="*/ 15290330 w 2528"/>
                <a:gd name="T19" fmla="*/ 2774039 h 2856"/>
                <a:gd name="T20" fmla="*/ 4808394 w 2528"/>
                <a:gd name="T21" fmla="*/ 3257569 h 2856"/>
                <a:gd name="T22" fmla="*/ 3332827 w 2528"/>
                <a:gd name="T23" fmla="*/ 14251626 h 2856"/>
                <a:gd name="T24" fmla="*/ 23863966 w 2528"/>
                <a:gd name="T25" fmla="*/ 35018230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" name="Freeform 22">
              <a:extLst>
                <a:ext uri="{FF2B5EF4-FFF2-40B4-BE49-F238E27FC236}">
                  <a16:creationId xmlns:a16="http://schemas.microsoft.com/office/drawing/2014/main" id="{E685C473-D649-A0E7-8D19-E69AE4F38D68}"/>
                </a:ext>
              </a:extLst>
            </p:cNvPr>
            <p:cNvSpPr/>
            <p:nvPr/>
          </p:nvSpPr>
          <p:spPr bwMode="auto">
            <a:xfrm>
              <a:off x="7316788" y="4121150"/>
              <a:ext cx="403225" cy="455613"/>
            </a:xfrm>
            <a:custGeom>
              <a:avLst/>
              <a:gdLst>
                <a:gd name="T0" fmla="*/ 23863966 w 2528"/>
                <a:gd name="T1" fmla="*/ 35018230 h 2856"/>
                <a:gd name="T2" fmla="*/ 23863966 w 2528"/>
                <a:gd name="T3" fmla="*/ 65557382 h 2856"/>
                <a:gd name="T4" fmla="*/ 31903424 w 2528"/>
                <a:gd name="T5" fmla="*/ 72632306 h 2856"/>
                <a:gd name="T6" fmla="*/ 41189561 w 2528"/>
                <a:gd name="T7" fmla="*/ 65302935 h 2856"/>
                <a:gd name="T8" fmla="*/ 41189561 w 2528"/>
                <a:gd name="T9" fmla="*/ 34763782 h 2856"/>
                <a:gd name="T10" fmla="*/ 61212043 w 2528"/>
                <a:gd name="T11" fmla="*/ 14022543 h 2856"/>
                <a:gd name="T12" fmla="*/ 59761837 w 2528"/>
                <a:gd name="T13" fmla="*/ 3486492 h 2856"/>
                <a:gd name="T14" fmla="*/ 49737836 w 2528"/>
                <a:gd name="T15" fmla="*/ 2774039 h 2856"/>
                <a:gd name="T16" fmla="*/ 32386879 w 2528"/>
                <a:gd name="T17" fmla="*/ 19875958 h 2856"/>
                <a:gd name="T18" fmla="*/ 15290330 w 2528"/>
                <a:gd name="T19" fmla="*/ 2774039 h 2856"/>
                <a:gd name="T20" fmla="*/ 4808394 w 2528"/>
                <a:gd name="T21" fmla="*/ 3257569 h 2856"/>
                <a:gd name="T22" fmla="*/ 3332827 w 2528"/>
                <a:gd name="T23" fmla="*/ 14251626 h 2856"/>
                <a:gd name="T24" fmla="*/ 23863966 w 2528"/>
                <a:gd name="T25" fmla="*/ 35018230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2" name="Rectangle 23" descr="Diagonali larghe verso l'alto">
              <a:extLst>
                <a:ext uri="{FF2B5EF4-FFF2-40B4-BE49-F238E27FC236}">
                  <a16:creationId xmlns:a16="http://schemas.microsoft.com/office/drawing/2014/main" id="{BA7A5D66-6A69-717C-B84D-530B209C45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4085" y="4582892"/>
              <a:ext cx="3168650" cy="227780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 dirty="0"/>
            </a:p>
          </p:txBody>
        </p:sp>
        <p:sp>
          <p:nvSpPr>
            <p:cNvPr id="43" name="Line 24">
              <a:extLst>
                <a:ext uri="{FF2B5EF4-FFF2-40B4-BE49-F238E27FC236}">
                  <a16:creationId xmlns:a16="http://schemas.microsoft.com/office/drawing/2014/main" id="{531AD6A0-FB4E-AF9A-F008-7E7407804E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3438" y="4581525"/>
              <a:ext cx="31686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4" name="Pentagono regolare 51">
              <a:extLst>
                <a:ext uri="{FF2B5EF4-FFF2-40B4-BE49-F238E27FC236}">
                  <a16:creationId xmlns:a16="http://schemas.microsoft.com/office/drawing/2014/main" id="{08FD744D-577E-170A-95AC-98B693C60D2E}"/>
                </a:ext>
              </a:extLst>
            </p:cNvPr>
            <p:cNvSpPr/>
            <p:nvPr/>
          </p:nvSpPr>
          <p:spPr bwMode="auto">
            <a:xfrm>
              <a:off x="4641094" y="4365103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Pentagono regolare 52">
              <a:extLst>
                <a:ext uri="{FF2B5EF4-FFF2-40B4-BE49-F238E27FC236}">
                  <a16:creationId xmlns:a16="http://schemas.microsoft.com/office/drawing/2014/main" id="{C0BF681D-8561-B5C4-B9E8-2A7C0A905F7B}"/>
                </a:ext>
              </a:extLst>
            </p:cNvPr>
            <p:cNvSpPr/>
            <p:nvPr/>
          </p:nvSpPr>
          <p:spPr bwMode="auto">
            <a:xfrm>
              <a:off x="4755394" y="4372247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Pentagono regolare 53">
              <a:extLst>
                <a:ext uri="{FF2B5EF4-FFF2-40B4-BE49-F238E27FC236}">
                  <a16:creationId xmlns:a16="http://schemas.microsoft.com/office/drawing/2014/main" id="{10658C8B-FC60-5797-3C83-80E604D164F6}"/>
                </a:ext>
              </a:extLst>
            </p:cNvPr>
            <p:cNvSpPr/>
            <p:nvPr/>
          </p:nvSpPr>
          <p:spPr bwMode="auto">
            <a:xfrm>
              <a:off x="4969159" y="4365103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Pentagono regolare 54">
              <a:extLst>
                <a:ext uri="{FF2B5EF4-FFF2-40B4-BE49-F238E27FC236}">
                  <a16:creationId xmlns:a16="http://schemas.microsoft.com/office/drawing/2014/main" id="{995354E3-A3D2-D61F-F0CB-9646336B0B6C}"/>
                </a:ext>
              </a:extLst>
            </p:cNvPr>
            <p:cNvSpPr/>
            <p:nvPr/>
          </p:nvSpPr>
          <p:spPr bwMode="auto">
            <a:xfrm>
              <a:off x="5112079" y="4365103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Pentagono regolare 55">
              <a:extLst>
                <a:ext uri="{FF2B5EF4-FFF2-40B4-BE49-F238E27FC236}">
                  <a16:creationId xmlns:a16="http://schemas.microsoft.com/office/drawing/2014/main" id="{B13DC5BC-5C73-3F50-72E4-77992E0834C3}"/>
                </a:ext>
              </a:extLst>
            </p:cNvPr>
            <p:cNvSpPr/>
            <p:nvPr/>
          </p:nvSpPr>
          <p:spPr bwMode="auto">
            <a:xfrm>
              <a:off x="5238491" y="4365103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Pentagono regolare 56">
              <a:extLst>
                <a:ext uri="{FF2B5EF4-FFF2-40B4-BE49-F238E27FC236}">
                  <a16:creationId xmlns:a16="http://schemas.microsoft.com/office/drawing/2014/main" id="{7F6DB450-BF72-40B5-3366-309AC9B2A384}"/>
                </a:ext>
              </a:extLst>
            </p:cNvPr>
            <p:cNvSpPr/>
            <p:nvPr/>
          </p:nvSpPr>
          <p:spPr bwMode="auto">
            <a:xfrm>
              <a:off x="5505431" y="4372246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Pentagono regolare 57">
              <a:extLst>
                <a:ext uri="{FF2B5EF4-FFF2-40B4-BE49-F238E27FC236}">
                  <a16:creationId xmlns:a16="http://schemas.microsoft.com/office/drawing/2014/main" id="{BDBBFA5F-8799-D95D-064E-8663041D914F}"/>
                </a:ext>
              </a:extLst>
            </p:cNvPr>
            <p:cNvSpPr/>
            <p:nvPr/>
          </p:nvSpPr>
          <p:spPr bwMode="auto">
            <a:xfrm>
              <a:off x="5634490" y="4374674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Pentagono regolare 58">
              <a:extLst>
                <a:ext uri="{FF2B5EF4-FFF2-40B4-BE49-F238E27FC236}">
                  <a16:creationId xmlns:a16="http://schemas.microsoft.com/office/drawing/2014/main" id="{F3D30233-6BE7-4A14-FFA6-39296AE63DB3}"/>
                </a:ext>
              </a:extLst>
            </p:cNvPr>
            <p:cNvSpPr/>
            <p:nvPr/>
          </p:nvSpPr>
          <p:spPr bwMode="auto">
            <a:xfrm>
              <a:off x="5782141" y="4372246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Pentagono regolare 59">
              <a:extLst>
                <a:ext uri="{FF2B5EF4-FFF2-40B4-BE49-F238E27FC236}">
                  <a16:creationId xmlns:a16="http://schemas.microsoft.com/office/drawing/2014/main" id="{37379BD6-1ED5-FC3A-A046-1BDA92E36E76}"/>
                </a:ext>
              </a:extLst>
            </p:cNvPr>
            <p:cNvSpPr/>
            <p:nvPr/>
          </p:nvSpPr>
          <p:spPr bwMode="auto">
            <a:xfrm>
              <a:off x="6013198" y="4360082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Pentagono regolare 60">
              <a:extLst>
                <a:ext uri="{FF2B5EF4-FFF2-40B4-BE49-F238E27FC236}">
                  <a16:creationId xmlns:a16="http://schemas.microsoft.com/office/drawing/2014/main" id="{BCE1EB40-E07D-AB09-0626-854D5D9BB748}"/>
                </a:ext>
              </a:extLst>
            </p:cNvPr>
            <p:cNvSpPr/>
            <p:nvPr/>
          </p:nvSpPr>
          <p:spPr bwMode="auto">
            <a:xfrm>
              <a:off x="6133402" y="4360081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Pentagono regolare 61">
              <a:extLst>
                <a:ext uri="{FF2B5EF4-FFF2-40B4-BE49-F238E27FC236}">
                  <a16:creationId xmlns:a16="http://schemas.microsoft.com/office/drawing/2014/main" id="{F2D83B9E-E475-6554-C494-7796CEAABD17}"/>
                </a:ext>
              </a:extLst>
            </p:cNvPr>
            <p:cNvSpPr/>
            <p:nvPr/>
          </p:nvSpPr>
          <p:spPr bwMode="auto">
            <a:xfrm>
              <a:off x="6274428" y="4374673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Pentagono regolare 62">
              <a:extLst>
                <a:ext uri="{FF2B5EF4-FFF2-40B4-BE49-F238E27FC236}">
                  <a16:creationId xmlns:a16="http://schemas.microsoft.com/office/drawing/2014/main" id="{5540014B-59B4-4764-8B5C-2B55A60F7EDD}"/>
                </a:ext>
              </a:extLst>
            </p:cNvPr>
            <p:cNvSpPr/>
            <p:nvPr/>
          </p:nvSpPr>
          <p:spPr bwMode="auto">
            <a:xfrm>
              <a:off x="6542167" y="4372246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Pentagono regolare 63">
              <a:extLst>
                <a:ext uri="{FF2B5EF4-FFF2-40B4-BE49-F238E27FC236}">
                  <a16:creationId xmlns:a16="http://schemas.microsoft.com/office/drawing/2014/main" id="{72E18BEB-4161-E6A1-6F5D-EB984DDC5F04}"/>
                </a:ext>
              </a:extLst>
            </p:cNvPr>
            <p:cNvSpPr/>
            <p:nvPr/>
          </p:nvSpPr>
          <p:spPr bwMode="auto">
            <a:xfrm>
              <a:off x="6681787" y="4381728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Pentagono regolare 64">
              <a:extLst>
                <a:ext uri="{FF2B5EF4-FFF2-40B4-BE49-F238E27FC236}">
                  <a16:creationId xmlns:a16="http://schemas.microsoft.com/office/drawing/2014/main" id="{C5862924-CC2F-088D-9AB4-6EA2157E5D8D}"/>
                </a:ext>
              </a:extLst>
            </p:cNvPr>
            <p:cNvSpPr/>
            <p:nvPr/>
          </p:nvSpPr>
          <p:spPr bwMode="auto">
            <a:xfrm>
              <a:off x="6812918" y="4372246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Pentagono regolare 65">
              <a:extLst>
                <a:ext uri="{FF2B5EF4-FFF2-40B4-BE49-F238E27FC236}">
                  <a16:creationId xmlns:a16="http://schemas.microsoft.com/office/drawing/2014/main" id="{91949299-798C-AF6A-8B23-1A233BF8261F}"/>
                </a:ext>
              </a:extLst>
            </p:cNvPr>
            <p:cNvSpPr/>
            <p:nvPr/>
          </p:nvSpPr>
          <p:spPr bwMode="auto">
            <a:xfrm>
              <a:off x="7041752" y="4364410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Pentagono regolare 66">
              <a:extLst>
                <a:ext uri="{FF2B5EF4-FFF2-40B4-BE49-F238E27FC236}">
                  <a16:creationId xmlns:a16="http://schemas.microsoft.com/office/drawing/2014/main" id="{62072A0D-FA2A-3F22-E8B7-7292B6122B20}"/>
                </a:ext>
              </a:extLst>
            </p:cNvPr>
            <p:cNvSpPr/>
            <p:nvPr/>
          </p:nvSpPr>
          <p:spPr bwMode="auto">
            <a:xfrm>
              <a:off x="7161255" y="4364410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Pentagono regolare 67">
              <a:extLst>
                <a:ext uri="{FF2B5EF4-FFF2-40B4-BE49-F238E27FC236}">
                  <a16:creationId xmlns:a16="http://schemas.microsoft.com/office/drawing/2014/main" id="{201AEF2F-0101-3DF5-E6C5-0678FAADC1F2}"/>
                </a:ext>
              </a:extLst>
            </p:cNvPr>
            <p:cNvSpPr/>
            <p:nvPr/>
          </p:nvSpPr>
          <p:spPr bwMode="auto">
            <a:xfrm>
              <a:off x="7284894" y="4378872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Pentagono regolare 68">
              <a:extLst>
                <a:ext uri="{FF2B5EF4-FFF2-40B4-BE49-F238E27FC236}">
                  <a16:creationId xmlns:a16="http://schemas.microsoft.com/office/drawing/2014/main" id="{9185151F-8470-F9AD-924E-365C72C4F538}"/>
                </a:ext>
              </a:extLst>
            </p:cNvPr>
            <p:cNvSpPr/>
            <p:nvPr/>
          </p:nvSpPr>
          <p:spPr bwMode="auto">
            <a:xfrm>
              <a:off x="7579433" y="4374672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Pentagono regolare 69">
              <a:extLst>
                <a:ext uri="{FF2B5EF4-FFF2-40B4-BE49-F238E27FC236}">
                  <a16:creationId xmlns:a16="http://schemas.microsoft.com/office/drawing/2014/main" id="{45957EB5-A789-2899-4B23-AF2BE9A0F28A}"/>
                </a:ext>
              </a:extLst>
            </p:cNvPr>
            <p:cNvSpPr/>
            <p:nvPr/>
          </p:nvSpPr>
          <p:spPr bwMode="auto">
            <a:xfrm>
              <a:off x="7705096" y="4365017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3" name="Text Box 19">
            <a:extLst>
              <a:ext uri="{FF2B5EF4-FFF2-40B4-BE49-F238E27FC236}">
                <a16:creationId xmlns:a16="http://schemas.microsoft.com/office/drawing/2014/main" id="{15BB852A-9CD2-3E1C-499C-10F09E3E8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1831" y="5596427"/>
            <a:ext cx="54918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/>
              <a:t>MARCATURA CON IL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/>
              <a:t>COMPLESSO AVIDINA-BIOTINA</a:t>
            </a:r>
          </a:p>
        </p:txBody>
      </p:sp>
      <p:pic>
        <p:nvPicPr>
          <p:cNvPr id="64" name="Immagine 63">
            <a:extLst>
              <a:ext uri="{FF2B5EF4-FFF2-40B4-BE49-F238E27FC236}">
                <a16:creationId xmlns:a16="http://schemas.microsoft.com/office/drawing/2014/main" id="{5F66B497-5E1D-5508-7272-45AC9C688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6127" y="1582614"/>
            <a:ext cx="4613698" cy="3460273"/>
          </a:xfrm>
          <a:prstGeom prst="rect">
            <a:avLst/>
          </a:prstGeom>
        </p:spPr>
      </p:pic>
      <p:sp>
        <p:nvSpPr>
          <p:cNvPr id="65" name="Text Box 2">
            <a:extLst>
              <a:ext uri="{FF2B5EF4-FFF2-40B4-BE49-F238E27FC236}">
                <a16:creationId xmlns:a16="http://schemas.microsoft.com/office/drawing/2014/main" id="{F65BAC2B-5923-F131-79AF-4A6519AB3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988" y="308669"/>
            <a:ext cx="7461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10000"/>
              </a:spcBef>
              <a:buFontTx/>
              <a:buNone/>
            </a:pPr>
            <a:r>
              <a:rPr lang="it-IT" altLang="it-IT" sz="1800" b="1" dirty="0"/>
              <a:t>IMMUNODOSAGGI MEDIANTE IL COMPLESSO AVIDINA-BIOTINA</a:t>
            </a:r>
          </a:p>
        </p:txBody>
      </p:sp>
      <p:sp>
        <p:nvSpPr>
          <p:cNvPr id="3" name="Triangolo isoscele 2">
            <a:extLst>
              <a:ext uri="{FF2B5EF4-FFF2-40B4-BE49-F238E27FC236}">
                <a16:creationId xmlns:a16="http://schemas.microsoft.com/office/drawing/2014/main" id="{EF31267E-DF59-276A-914E-74B6D34F024A}"/>
              </a:ext>
            </a:extLst>
          </p:cNvPr>
          <p:cNvSpPr/>
          <p:nvPr/>
        </p:nvSpPr>
        <p:spPr bwMode="auto">
          <a:xfrm>
            <a:off x="2337887" y="3115985"/>
            <a:ext cx="160379" cy="196766"/>
          </a:xfrm>
          <a:prstGeom prst="triangl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riangolo isoscele 3">
            <a:extLst>
              <a:ext uri="{FF2B5EF4-FFF2-40B4-BE49-F238E27FC236}">
                <a16:creationId xmlns:a16="http://schemas.microsoft.com/office/drawing/2014/main" id="{82C80C63-469C-EE73-1544-A569CD2009BD}"/>
              </a:ext>
            </a:extLst>
          </p:cNvPr>
          <p:cNvSpPr/>
          <p:nvPr/>
        </p:nvSpPr>
        <p:spPr bwMode="auto">
          <a:xfrm>
            <a:off x="989864" y="3115985"/>
            <a:ext cx="160379" cy="196766"/>
          </a:xfrm>
          <a:prstGeom prst="triangl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362E2099-4096-9AD6-5061-98B1A7F96B5B}"/>
              </a:ext>
            </a:extLst>
          </p:cNvPr>
          <p:cNvGrpSpPr/>
          <p:nvPr/>
        </p:nvGrpSpPr>
        <p:grpSpPr>
          <a:xfrm>
            <a:off x="1930436" y="2595627"/>
            <a:ext cx="614636" cy="572687"/>
            <a:chOff x="2093291" y="2227271"/>
            <a:chExt cx="614636" cy="572687"/>
          </a:xfrm>
        </p:grpSpPr>
        <p:sp>
          <p:nvSpPr>
            <p:cNvPr id="24" name="Oval 30">
              <a:extLst>
                <a:ext uri="{FF2B5EF4-FFF2-40B4-BE49-F238E27FC236}">
                  <a16:creationId xmlns:a16="http://schemas.microsoft.com/office/drawing/2014/main" id="{30C2FE40-E7C1-A392-71B9-4B643C4D6B6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524505">
              <a:off x="2093291" y="2227271"/>
              <a:ext cx="288925" cy="288925"/>
            </a:xfrm>
            <a:prstGeom prst="ellipse">
              <a:avLst/>
            </a:prstGeom>
            <a:gradFill rotWithShape="0">
              <a:gsLst>
                <a:gs pos="0">
                  <a:srgbClr val="FFFFA9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6" name="Stella a 4 punte 5">
              <a:extLst>
                <a:ext uri="{FF2B5EF4-FFF2-40B4-BE49-F238E27FC236}">
                  <a16:creationId xmlns:a16="http://schemas.microsoft.com/office/drawing/2014/main" id="{54C82A0E-46BF-7B24-B44C-5671651225D3}"/>
                </a:ext>
              </a:extLst>
            </p:cNvPr>
            <p:cNvSpPr/>
            <p:nvPr/>
          </p:nvSpPr>
          <p:spPr bwMode="auto">
            <a:xfrm rot="1920937">
              <a:off x="2304702" y="2393082"/>
              <a:ext cx="403225" cy="406876"/>
            </a:xfrm>
            <a:prstGeom prst="star4">
              <a:avLst>
                <a:gd name="adj" fmla="val 29053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8" name="Gruppo 7">
            <a:extLst>
              <a:ext uri="{FF2B5EF4-FFF2-40B4-BE49-F238E27FC236}">
                <a16:creationId xmlns:a16="http://schemas.microsoft.com/office/drawing/2014/main" id="{02D5D675-F581-2EB9-84C7-D16CECCB5E00}"/>
              </a:ext>
            </a:extLst>
          </p:cNvPr>
          <p:cNvGrpSpPr/>
          <p:nvPr/>
        </p:nvGrpSpPr>
        <p:grpSpPr>
          <a:xfrm>
            <a:off x="2589459" y="2012547"/>
            <a:ext cx="614636" cy="572687"/>
            <a:chOff x="2093291" y="2227271"/>
            <a:chExt cx="614636" cy="572687"/>
          </a:xfrm>
        </p:grpSpPr>
        <p:sp>
          <p:nvSpPr>
            <p:cNvPr id="9" name="Oval 30">
              <a:extLst>
                <a:ext uri="{FF2B5EF4-FFF2-40B4-BE49-F238E27FC236}">
                  <a16:creationId xmlns:a16="http://schemas.microsoft.com/office/drawing/2014/main" id="{C8A24A23-34DB-F8CF-C1AA-A41A5593DA4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524505">
              <a:off x="2093291" y="2227271"/>
              <a:ext cx="288925" cy="288925"/>
            </a:xfrm>
            <a:prstGeom prst="ellipse">
              <a:avLst/>
            </a:prstGeom>
            <a:gradFill rotWithShape="0">
              <a:gsLst>
                <a:gs pos="0">
                  <a:srgbClr val="FFFFA9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10" name="Stella a 4 punte 9">
              <a:extLst>
                <a:ext uri="{FF2B5EF4-FFF2-40B4-BE49-F238E27FC236}">
                  <a16:creationId xmlns:a16="http://schemas.microsoft.com/office/drawing/2014/main" id="{97F2224E-49CC-BDE0-1038-390A8DEFADB3}"/>
                </a:ext>
              </a:extLst>
            </p:cNvPr>
            <p:cNvSpPr/>
            <p:nvPr/>
          </p:nvSpPr>
          <p:spPr bwMode="auto">
            <a:xfrm rot="1920937">
              <a:off x="2304702" y="2393082"/>
              <a:ext cx="403225" cy="406876"/>
            </a:xfrm>
            <a:prstGeom prst="star4">
              <a:avLst>
                <a:gd name="adj" fmla="val 29053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7FBA1913-331D-24CF-90D4-3950A65B7A4C}"/>
              </a:ext>
            </a:extLst>
          </p:cNvPr>
          <p:cNvGrpSpPr/>
          <p:nvPr/>
        </p:nvGrpSpPr>
        <p:grpSpPr>
          <a:xfrm>
            <a:off x="650497" y="2585684"/>
            <a:ext cx="614636" cy="572687"/>
            <a:chOff x="2093291" y="2227271"/>
            <a:chExt cx="614636" cy="572687"/>
          </a:xfrm>
        </p:grpSpPr>
        <p:sp>
          <p:nvSpPr>
            <p:cNvPr id="12" name="Oval 30">
              <a:extLst>
                <a:ext uri="{FF2B5EF4-FFF2-40B4-BE49-F238E27FC236}">
                  <a16:creationId xmlns:a16="http://schemas.microsoft.com/office/drawing/2014/main" id="{8970DDAA-9F46-FEDA-9CDB-9532387AC05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524505">
              <a:off x="2093291" y="2227271"/>
              <a:ext cx="288925" cy="288925"/>
            </a:xfrm>
            <a:prstGeom prst="ellipse">
              <a:avLst/>
            </a:prstGeom>
            <a:gradFill rotWithShape="0">
              <a:gsLst>
                <a:gs pos="0">
                  <a:srgbClr val="FFFFA9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13" name="Stella a 4 punte 12">
              <a:extLst>
                <a:ext uri="{FF2B5EF4-FFF2-40B4-BE49-F238E27FC236}">
                  <a16:creationId xmlns:a16="http://schemas.microsoft.com/office/drawing/2014/main" id="{41BF17C8-45E7-06C6-A4C5-50C02F9BECEF}"/>
                </a:ext>
              </a:extLst>
            </p:cNvPr>
            <p:cNvSpPr/>
            <p:nvPr/>
          </p:nvSpPr>
          <p:spPr bwMode="auto">
            <a:xfrm rot="1920937">
              <a:off x="2304702" y="2393082"/>
              <a:ext cx="403225" cy="406876"/>
            </a:xfrm>
            <a:prstGeom prst="star4">
              <a:avLst>
                <a:gd name="adj" fmla="val 29053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6330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teps of the LSAB Method">
            <a:extLst>
              <a:ext uri="{FF2B5EF4-FFF2-40B4-BE49-F238E27FC236}">
                <a16:creationId xmlns:a16="http://schemas.microsoft.com/office/drawing/2014/main" id="{EAD4BF69-AD28-1A3C-B262-42F4AB650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328938" cy="344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899F39EE-F9C5-892F-910E-AD183EDB8A5F}"/>
              </a:ext>
            </a:extLst>
          </p:cNvPr>
          <p:cNvSpPr txBox="1"/>
          <p:nvPr/>
        </p:nvSpPr>
        <p:spPr>
          <a:xfrm>
            <a:off x="323528" y="4554134"/>
            <a:ext cx="849694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b="0" i="0" dirty="0" err="1">
                <a:solidFill>
                  <a:srgbClr val="222222"/>
                </a:solidFill>
                <a:effectLst/>
                <a:latin typeface="+mn-lt"/>
              </a:rPr>
              <a:t>Labeled</a:t>
            </a:r>
            <a:r>
              <a:rPr lang="it-IT" b="0" i="0" dirty="0">
                <a:solidFill>
                  <a:srgbClr val="222222"/>
                </a:solidFill>
                <a:effectLst/>
                <a:latin typeface="+mn-lt"/>
              </a:rPr>
              <a:t> </a:t>
            </a:r>
            <a:r>
              <a:rPr lang="it-IT" b="0" i="0" dirty="0" err="1">
                <a:solidFill>
                  <a:srgbClr val="222222"/>
                </a:solidFill>
                <a:effectLst/>
                <a:latin typeface="+mn-lt"/>
              </a:rPr>
              <a:t>streptavidin</a:t>
            </a:r>
            <a:r>
              <a:rPr lang="it-IT" b="0" i="0" dirty="0">
                <a:solidFill>
                  <a:srgbClr val="222222"/>
                </a:solidFill>
                <a:effectLst/>
                <a:latin typeface="+mn-lt"/>
              </a:rPr>
              <a:t> </a:t>
            </a:r>
            <a:r>
              <a:rPr lang="it-IT" b="0" i="0" dirty="0" err="1">
                <a:solidFill>
                  <a:srgbClr val="222222"/>
                </a:solidFill>
                <a:effectLst/>
                <a:latin typeface="+mn-lt"/>
              </a:rPr>
              <a:t>biotin</a:t>
            </a:r>
            <a:r>
              <a:rPr lang="it-IT" b="0" i="0" dirty="0">
                <a:solidFill>
                  <a:srgbClr val="222222"/>
                </a:solidFill>
                <a:effectLst/>
                <a:latin typeface="+mn-lt"/>
              </a:rPr>
              <a:t> </a:t>
            </a:r>
            <a:r>
              <a:rPr lang="it-IT" b="0" i="0" dirty="0" err="1">
                <a:solidFill>
                  <a:srgbClr val="222222"/>
                </a:solidFill>
                <a:effectLst/>
                <a:latin typeface="+mn-lt"/>
              </a:rPr>
              <a:t>method</a:t>
            </a:r>
            <a:r>
              <a:rPr lang="it-IT" b="0" i="0" dirty="0">
                <a:solidFill>
                  <a:srgbClr val="222222"/>
                </a:solidFill>
                <a:effectLst/>
                <a:latin typeface="+mn-lt"/>
              </a:rPr>
              <a:t> (LSAB).</a:t>
            </a:r>
          </a:p>
          <a:p>
            <a:pPr algn="l"/>
            <a:endParaRPr lang="it-IT" dirty="0">
              <a:solidFill>
                <a:srgbClr val="222222"/>
              </a:solidFill>
              <a:latin typeface="+mn-lt"/>
            </a:endParaRPr>
          </a:p>
          <a:p>
            <a:pPr marL="342900" indent="-342900" algn="l">
              <a:buAutoNum type="alphaUcPeriod"/>
            </a:pPr>
            <a:r>
              <a:rPr lang="it-IT" b="0" i="0" dirty="0" err="1">
                <a:solidFill>
                  <a:srgbClr val="222222"/>
                </a:solidFill>
                <a:effectLst/>
                <a:latin typeface="+mn-lt"/>
              </a:rPr>
              <a:t>Primary</a:t>
            </a:r>
            <a:r>
              <a:rPr lang="it-IT" b="0" i="0" dirty="0">
                <a:solidFill>
                  <a:srgbClr val="222222"/>
                </a:solidFill>
                <a:effectLst/>
                <a:latin typeface="+mn-lt"/>
              </a:rPr>
              <a:t> antibody </a:t>
            </a:r>
            <a:r>
              <a:rPr lang="it-IT" b="0" i="0" dirty="0" err="1">
                <a:solidFill>
                  <a:srgbClr val="222222"/>
                </a:solidFill>
                <a:effectLst/>
                <a:latin typeface="+mn-lt"/>
              </a:rPr>
              <a:t>detects</a:t>
            </a:r>
            <a:r>
              <a:rPr lang="it-IT" b="0" i="0" dirty="0">
                <a:solidFill>
                  <a:srgbClr val="222222"/>
                </a:solidFill>
                <a:effectLst/>
                <a:latin typeface="+mn-lt"/>
              </a:rPr>
              <a:t> target </a:t>
            </a:r>
            <a:r>
              <a:rPr lang="it-IT" b="0" i="0" dirty="0" err="1">
                <a:solidFill>
                  <a:srgbClr val="222222"/>
                </a:solidFill>
                <a:effectLst/>
                <a:latin typeface="+mn-lt"/>
              </a:rPr>
              <a:t>antigen</a:t>
            </a:r>
            <a:r>
              <a:rPr lang="it-IT" b="0" i="0" dirty="0">
                <a:solidFill>
                  <a:srgbClr val="222222"/>
                </a:solidFill>
                <a:effectLst/>
                <a:latin typeface="+mn-lt"/>
              </a:rPr>
              <a:t>.</a:t>
            </a:r>
          </a:p>
          <a:p>
            <a:pPr marL="342900" indent="-342900" algn="l">
              <a:buAutoNum type="alphaUcPeriod"/>
            </a:pPr>
            <a:r>
              <a:rPr lang="it-IT" b="0" i="0" dirty="0" err="1">
                <a:solidFill>
                  <a:srgbClr val="222222"/>
                </a:solidFill>
                <a:effectLst/>
                <a:latin typeface="+mn-lt"/>
              </a:rPr>
              <a:t>Biotinylated</a:t>
            </a:r>
            <a:r>
              <a:rPr lang="it-IT" b="0" i="0" dirty="0">
                <a:solidFill>
                  <a:srgbClr val="222222"/>
                </a:solidFill>
                <a:effectLst/>
                <a:latin typeface="+mn-lt"/>
              </a:rPr>
              <a:t> </a:t>
            </a:r>
            <a:r>
              <a:rPr lang="it-IT" b="0" i="0" dirty="0" err="1">
                <a:solidFill>
                  <a:srgbClr val="222222"/>
                </a:solidFill>
                <a:effectLst/>
                <a:latin typeface="+mn-lt"/>
              </a:rPr>
              <a:t>secondary</a:t>
            </a:r>
            <a:r>
              <a:rPr lang="it-IT" b="0" i="0" dirty="0">
                <a:solidFill>
                  <a:srgbClr val="222222"/>
                </a:solidFill>
                <a:effectLst/>
                <a:latin typeface="+mn-lt"/>
              </a:rPr>
              <a:t> antibody </a:t>
            </a:r>
            <a:r>
              <a:rPr lang="it-IT" b="0" i="0" dirty="0" err="1">
                <a:solidFill>
                  <a:srgbClr val="222222"/>
                </a:solidFill>
                <a:effectLst/>
                <a:latin typeface="+mn-lt"/>
              </a:rPr>
              <a:t>recognizes</a:t>
            </a:r>
            <a:r>
              <a:rPr lang="it-IT" b="0" i="0" dirty="0">
                <a:solidFill>
                  <a:srgbClr val="222222"/>
                </a:solidFill>
                <a:effectLst/>
                <a:latin typeface="+mn-lt"/>
              </a:rPr>
              <a:t> </a:t>
            </a:r>
            <a:r>
              <a:rPr lang="it-IT" b="0" i="0" dirty="0" err="1">
                <a:solidFill>
                  <a:srgbClr val="222222"/>
                </a:solidFill>
                <a:effectLst/>
                <a:latin typeface="+mn-lt"/>
              </a:rPr>
              <a:t>primary</a:t>
            </a:r>
            <a:r>
              <a:rPr lang="it-IT" b="0" i="0" dirty="0">
                <a:solidFill>
                  <a:srgbClr val="222222"/>
                </a:solidFill>
                <a:effectLst/>
                <a:latin typeface="+mn-lt"/>
              </a:rPr>
              <a:t> antibody.</a:t>
            </a:r>
          </a:p>
          <a:p>
            <a:pPr marL="342900" indent="-342900" algn="l">
              <a:buAutoNum type="alphaUcPeriod"/>
            </a:pPr>
            <a:r>
              <a:rPr lang="it-IT" dirty="0">
                <a:solidFill>
                  <a:srgbClr val="222222"/>
                </a:solidFill>
                <a:latin typeface="+mn-lt"/>
              </a:rPr>
              <a:t>H</a:t>
            </a:r>
            <a:r>
              <a:rPr lang="it-IT" b="0" i="0" dirty="0">
                <a:solidFill>
                  <a:srgbClr val="222222"/>
                </a:solidFill>
                <a:effectLst/>
                <a:latin typeface="+mn-lt"/>
              </a:rPr>
              <a:t>RP-</a:t>
            </a:r>
            <a:r>
              <a:rPr lang="it-IT" b="0" i="0" dirty="0" err="1">
                <a:solidFill>
                  <a:srgbClr val="222222"/>
                </a:solidFill>
                <a:effectLst/>
                <a:latin typeface="+mn-lt"/>
              </a:rPr>
              <a:t>conjugated</a:t>
            </a:r>
            <a:r>
              <a:rPr lang="it-IT" b="0" i="0" dirty="0">
                <a:solidFill>
                  <a:srgbClr val="222222"/>
                </a:solidFill>
                <a:effectLst/>
                <a:latin typeface="+mn-lt"/>
              </a:rPr>
              <a:t> </a:t>
            </a:r>
            <a:r>
              <a:rPr lang="it-IT" b="0" i="0" dirty="0" err="1">
                <a:solidFill>
                  <a:srgbClr val="222222"/>
                </a:solidFill>
                <a:effectLst/>
                <a:latin typeface="+mn-lt"/>
              </a:rPr>
              <a:t>streptavidin</a:t>
            </a:r>
            <a:r>
              <a:rPr lang="it-IT" b="0" i="0" dirty="0">
                <a:solidFill>
                  <a:srgbClr val="222222"/>
                </a:solidFill>
                <a:effectLst/>
                <a:latin typeface="+mn-lt"/>
              </a:rPr>
              <a:t> </a:t>
            </a:r>
            <a:r>
              <a:rPr lang="it-IT" b="0" i="0" dirty="0" err="1">
                <a:solidFill>
                  <a:srgbClr val="222222"/>
                </a:solidFill>
                <a:effectLst/>
                <a:latin typeface="+mn-lt"/>
              </a:rPr>
              <a:t>binds</a:t>
            </a:r>
            <a:r>
              <a:rPr lang="it-IT" b="0" i="0" dirty="0">
                <a:solidFill>
                  <a:srgbClr val="222222"/>
                </a:solidFill>
                <a:effectLst/>
                <a:latin typeface="+mn-lt"/>
              </a:rPr>
              <a:t> </a:t>
            </a:r>
            <a:r>
              <a:rPr lang="it-IT" b="0" i="0" dirty="0" err="1">
                <a:solidFill>
                  <a:srgbClr val="222222"/>
                </a:solidFill>
                <a:effectLst/>
                <a:latin typeface="+mn-lt"/>
              </a:rPr>
              <a:t>biotinylated</a:t>
            </a:r>
            <a:r>
              <a:rPr lang="it-IT" b="0" i="0" dirty="0">
                <a:solidFill>
                  <a:srgbClr val="222222"/>
                </a:solidFill>
                <a:effectLst/>
                <a:latin typeface="+mn-lt"/>
              </a:rPr>
              <a:t> </a:t>
            </a:r>
            <a:r>
              <a:rPr lang="it-IT" b="0" i="0" dirty="0" err="1">
                <a:solidFill>
                  <a:srgbClr val="222222"/>
                </a:solidFill>
                <a:effectLst/>
                <a:latin typeface="+mn-lt"/>
              </a:rPr>
              <a:t>secondary</a:t>
            </a:r>
            <a:r>
              <a:rPr lang="it-IT" b="0" i="0" dirty="0">
                <a:solidFill>
                  <a:srgbClr val="222222"/>
                </a:solidFill>
                <a:effectLst/>
                <a:latin typeface="+mn-lt"/>
              </a:rPr>
              <a:t> antibody, </a:t>
            </a:r>
            <a:r>
              <a:rPr lang="it-IT" b="0" i="0" dirty="0" err="1">
                <a:solidFill>
                  <a:srgbClr val="222222"/>
                </a:solidFill>
                <a:effectLst/>
                <a:latin typeface="+mn-lt"/>
              </a:rPr>
              <a:t>enhancing</a:t>
            </a:r>
            <a:r>
              <a:rPr lang="it-IT" b="0" i="0" dirty="0">
                <a:solidFill>
                  <a:srgbClr val="222222"/>
                </a:solidFill>
                <a:effectLst/>
                <a:latin typeface="+mn-lt"/>
              </a:rPr>
              <a:t> the </a:t>
            </a:r>
            <a:r>
              <a:rPr lang="it-IT" b="0" i="0" dirty="0" err="1">
                <a:solidFill>
                  <a:srgbClr val="222222"/>
                </a:solidFill>
                <a:effectLst/>
                <a:latin typeface="+mn-lt"/>
              </a:rPr>
              <a:t>signal</a:t>
            </a:r>
            <a:r>
              <a:rPr lang="it-IT" b="0" i="0" dirty="0">
                <a:solidFill>
                  <a:srgbClr val="222222"/>
                </a:solidFill>
                <a:effectLst/>
                <a:latin typeface="+mn-lt"/>
              </a:rPr>
              <a:t> </a:t>
            </a:r>
            <a:r>
              <a:rPr lang="it-IT" b="0" i="0" dirty="0" err="1">
                <a:solidFill>
                  <a:srgbClr val="222222"/>
                </a:solidFill>
                <a:effectLst/>
                <a:latin typeface="+mn-lt"/>
              </a:rPr>
              <a:t>compared</a:t>
            </a:r>
            <a:r>
              <a:rPr lang="it-IT" b="0" i="0" dirty="0">
                <a:solidFill>
                  <a:srgbClr val="222222"/>
                </a:solidFill>
                <a:effectLst/>
                <a:latin typeface="+mn-lt"/>
              </a:rPr>
              <a:t> with HRP-</a:t>
            </a:r>
            <a:r>
              <a:rPr lang="it-IT" b="0" i="0" dirty="0" err="1">
                <a:solidFill>
                  <a:srgbClr val="222222"/>
                </a:solidFill>
                <a:effectLst/>
                <a:latin typeface="+mn-lt"/>
              </a:rPr>
              <a:t>conjugated</a:t>
            </a:r>
            <a:r>
              <a:rPr lang="it-IT" b="0" i="0" dirty="0">
                <a:solidFill>
                  <a:srgbClr val="222222"/>
                </a:solidFill>
                <a:effectLst/>
                <a:latin typeface="+mn-lt"/>
              </a:rPr>
              <a:t> </a:t>
            </a:r>
            <a:r>
              <a:rPr lang="it-IT" b="0" i="0" dirty="0" err="1">
                <a:solidFill>
                  <a:srgbClr val="222222"/>
                </a:solidFill>
                <a:effectLst/>
                <a:latin typeface="+mn-lt"/>
              </a:rPr>
              <a:t>secondary</a:t>
            </a:r>
            <a:r>
              <a:rPr lang="it-IT" b="0" i="0" dirty="0">
                <a:solidFill>
                  <a:srgbClr val="222222"/>
                </a:solidFill>
                <a:effectLst/>
                <a:latin typeface="+mn-lt"/>
              </a:rPr>
              <a:t> antibody.</a:t>
            </a:r>
            <a:endParaRPr lang="it-IT" b="1" i="0" dirty="0">
              <a:solidFill>
                <a:srgbClr val="222222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76455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 Box 2">
            <a:extLst>
              <a:ext uri="{FF2B5EF4-FFF2-40B4-BE49-F238E27FC236}">
                <a16:creationId xmlns:a16="http://schemas.microsoft.com/office/drawing/2014/main" id="{F65BAC2B-5923-F131-79AF-4A6519AB3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988" y="308669"/>
            <a:ext cx="7461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10000"/>
              </a:spcBef>
              <a:buFontTx/>
              <a:buNone/>
            </a:pPr>
            <a:r>
              <a:rPr lang="it-IT" altLang="it-IT" sz="1800" b="1" dirty="0"/>
              <a:t>IMMUNODOSAGGI MEDIANTE IL COMPLESSO AVIDINA-BIOTINA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32857C4-9162-AEC3-195F-EEA33604C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0988" y="2130108"/>
            <a:ext cx="5022228" cy="2181530"/>
          </a:xfrm>
          <a:prstGeom prst="rect">
            <a:avLst/>
          </a:prstGeom>
        </p:spPr>
      </p:pic>
      <p:sp>
        <p:nvSpPr>
          <p:cNvPr id="5" name="Text Box 35">
            <a:extLst>
              <a:ext uri="{FF2B5EF4-FFF2-40B4-BE49-F238E27FC236}">
                <a16:creationId xmlns:a16="http://schemas.microsoft.com/office/drawing/2014/main" id="{C7D32582-A920-4153-D411-D8F20C533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2563" y="5197991"/>
            <a:ext cx="33670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/>
              <a:t>TECNICA DEL PONTE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/>
              <a:t>AVIDINA-BIOTINA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DEC39C1F-AEFC-AA17-1FA5-C83ECE27F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659" y="1885158"/>
            <a:ext cx="3168650" cy="2665412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6" name="Oval 24">
            <a:extLst>
              <a:ext uri="{FF2B5EF4-FFF2-40B4-BE49-F238E27FC236}">
                <a16:creationId xmlns:a16="http://schemas.microsoft.com/office/drawing/2014/main" id="{9F538D1B-5528-622B-4DB6-F74DEAA76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9143" y="3719761"/>
            <a:ext cx="144463" cy="144462"/>
          </a:xfrm>
          <a:prstGeom prst="ellipse">
            <a:avLst/>
          </a:prstGeom>
          <a:gradFill rotWithShape="1">
            <a:gsLst>
              <a:gs pos="0">
                <a:srgbClr val="FFBAA9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7" name="Oval 25">
            <a:extLst>
              <a:ext uri="{FF2B5EF4-FFF2-40B4-BE49-F238E27FC236}">
                <a16:creationId xmlns:a16="http://schemas.microsoft.com/office/drawing/2014/main" id="{E12410B5-C0CC-8EBF-ACE0-0A962FEA0688}"/>
              </a:ext>
            </a:extLst>
          </p:cNvPr>
          <p:cNvSpPr>
            <a:spLocks noChangeArrowheads="1"/>
          </p:cNvSpPr>
          <p:nvPr/>
        </p:nvSpPr>
        <p:spPr bwMode="auto">
          <a:xfrm rot="10524505">
            <a:off x="755064" y="3719103"/>
            <a:ext cx="144463" cy="144463"/>
          </a:xfrm>
          <a:prstGeom prst="ellipse">
            <a:avLst/>
          </a:prstGeom>
          <a:gradFill rotWithShape="1">
            <a:gsLst>
              <a:gs pos="0">
                <a:srgbClr val="FFBAA9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8" name="Freeform 28">
            <a:extLst>
              <a:ext uri="{FF2B5EF4-FFF2-40B4-BE49-F238E27FC236}">
                <a16:creationId xmlns:a16="http://schemas.microsoft.com/office/drawing/2014/main" id="{7D19C308-B056-3561-653B-F2859D9F35E7}"/>
              </a:ext>
            </a:extLst>
          </p:cNvPr>
          <p:cNvSpPr/>
          <p:nvPr/>
        </p:nvSpPr>
        <p:spPr bwMode="auto">
          <a:xfrm flipV="1">
            <a:off x="500399" y="3162305"/>
            <a:ext cx="403225" cy="455613"/>
          </a:xfrm>
          <a:custGeom>
            <a:avLst/>
            <a:gdLst>
              <a:gd name="T0" fmla="*/ 938 w 2528"/>
              <a:gd name="T1" fmla="*/ 1376 h 2856"/>
              <a:gd name="T2" fmla="*/ 938 w 2528"/>
              <a:gd name="T3" fmla="*/ 2576 h 2856"/>
              <a:gd name="T4" fmla="*/ 1254 w 2528"/>
              <a:gd name="T5" fmla="*/ 2854 h 2856"/>
              <a:gd name="T6" fmla="*/ 1619 w 2528"/>
              <a:gd name="T7" fmla="*/ 2566 h 2856"/>
              <a:gd name="T8" fmla="*/ 1619 w 2528"/>
              <a:gd name="T9" fmla="*/ 1366 h 2856"/>
              <a:gd name="T10" fmla="*/ 2406 w 2528"/>
              <a:gd name="T11" fmla="*/ 551 h 2856"/>
              <a:gd name="T12" fmla="*/ 2349 w 2528"/>
              <a:gd name="T13" fmla="*/ 137 h 2856"/>
              <a:gd name="T14" fmla="*/ 1955 w 2528"/>
              <a:gd name="T15" fmla="*/ 109 h 2856"/>
              <a:gd name="T16" fmla="*/ 1273 w 2528"/>
              <a:gd name="T17" fmla="*/ 781 h 2856"/>
              <a:gd name="T18" fmla="*/ 601 w 2528"/>
              <a:gd name="T19" fmla="*/ 109 h 2856"/>
              <a:gd name="T20" fmla="*/ 189 w 2528"/>
              <a:gd name="T21" fmla="*/ 128 h 2856"/>
              <a:gd name="T22" fmla="*/ 131 w 2528"/>
              <a:gd name="T23" fmla="*/ 560 h 2856"/>
              <a:gd name="T24" fmla="*/ 938 w 2528"/>
              <a:gd name="T25" fmla="*/ 1376 h 2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528" h="2856">
                <a:moveTo>
                  <a:pt x="938" y="1376"/>
                </a:moveTo>
                <a:lnTo>
                  <a:pt x="938" y="2576"/>
                </a:lnTo>
                <a:cubicBezTo>
                  <a:pt x="991" y="2822"/>
                  <a:pt x="1141" y="2856"/>
                  <a:pt x="1254" y="2854"/>
                </a:cubicBezTo>
                <a:cubicBezTo>
                  <a:pt x="1372" y="2854"/>
                  <a:pt x="1560" y="2803"/>
                  <a:pt x="1619" y="2566"/>
                </a:cubicBezTo>
                <a:lnTo>
                  <a:pt x="1619" y="1366"/>
                </a:lnTo>
                <a:lnTo>
                  <a:pt x="2406" y="551"/>
                </a:lnTo>
                <a:cubicBezTo>
                  <a:pt x="2528" y="346"/>
                  <a:pt x="2424" y="211"/>
                  <a:pt x="2349" y="137"/>
                </a:cubicBezTo>
                <a:cubicBezTo>
                  <a:pt x="2274" y="63"/>
                  <a:pt x="2105" y="34"/>
                  <a:pt x="1955" y="109"/>
                </a:cubicBezTo>
                <a:lnTo>
                  <a:pt x="1273" y="781"/>
                </a:lnTo>
                <a:lnTo>
                  <a:pt x="601" y="109"/>
                </a:lnTo>
                <a:cubicBezTo>
                  <a:pt x="420" y="0"/>
                  <a:pt x="267" y="53"/>
                  <a:pt x="189" y="128"/>
                </a:cubicBezTo>
                <a:cubicBezTo>
                  <a:pt x="111" y="203"/>
                  <a:pt x="0" y="349"/>
                  <a:pt x="131" y="560"/>
                </a:cubicBezTo>
                <a:lnTo>
                  <a:pt x="938" y="1376"/>
                </a:lnTo>
                <a:close/>
              </a:path>
            </a:pathLst>
          </a:custGeom>
          <a:gradFill rotWithShape="0">
            <a:gsLst>
              <a:gs pos="0">
                <a:schemeClr val="hlink">
                  <a:gamma/>
                  <a:tint val="20000"/>
                  <a:invGamma/>
                </a:schemeClr>
              </a:gs>
              <a:gs pos="100000">
                <a:schemeClr val="hlink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9" name="Freeform 31">
            <a:extLst>
              <a:ext uri="{FF2B5EF4-FFF2-40B4-BE49-F238E27FC236}">
                <a16:creationId xmlns:a16="http://schemas.microsoft.com/office/drawing/2014/main" id="{959B21BA-F843-1119-2911-97A3B276C252}"/>
              </a:ext>
            </a:extLst>
          </p:cNvPr>
          <p:cNvSpPr/>
          <p:nvPr/>
        </p:nvSpPr>
        <p:spPr bwMode="auto">
          <a:xfrm flipV="1">
            <a:off x="2237754" y="3302009"/>
            <a:ext cx="403225" cy="455613"/>
          </a:xfrm>
          <a:custGeom>
            <a:avLst/>
            <a:gdLst>
              <a:gd name="T0" fmla="*/ 938 w 2528"/>
              <a:gd name="T1" fmla="*/ 1376 h 2856"/>
              <a:gd name="T2" fmla="*/ 938 w 2528"/>
              <a:gd name="T3" fmla="*/ 2576 h 2856"/>
              <a:gd name="T4" fmla="*/ 1254 w 2528"/>
              <a:gd name="T5" fmla="*/ 2854 h 2856"/>
              <a:gd name="T6" fmla="*/ 1619 w 2528"/>
              <a:gd name="T7" fmla="*/ 2566 h 2856"/>
              <a:gd name="T8" fmla="*/ 1619 w 2528"/>
              <a:gd name="T9" fmla="*/ 1366 h 2856"/>
              <a:gd name="T10" fmla="*/ 2406 w 2528"/>
              <a:gd name="T11" fmla="*/ 551 h 2856"/>
              <a:gd name="T12" fmla="*/ 2349 w 2528"/>
              <a:gd name="T13" fmla="*/ 137 h 2856"/>
              <a:gd name="T14" fmla="*/ 1955 w 2528"/>
              <a:gd name="T15" fmla="*/ 109 h 2856"/>
              <a:gd name="T16" fmla="*/ 1273 w 2528"/>
              <a:gd name="T17" fmla="*/ 781 h 2856"/>
              <a:gd name="T18" fmla="*/ 601 w 2528"/>
              <a:gd name="T19" fmla="*/ 109 h 2856"/>
              <a:gd name="T20" fmla="*/ 189 w 2528"/>
              <a:gd name="T21" fmla="*/ 128 h 2856"/>
              <a:gd name="T22" fmla="*/ 131 w 2528"/>
              <a:gd name="T23" fmla="*/ 560 h 2856"/>
              <a:gd name="T24" fmla="*/ 938 w 2528"/>
              <a:gd name="T25" fmla="*/ 1376 h 2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528" h="2856">
                <a:moveTo>
                  <a:pt x="938" y="1376"/>
                </a:moveTo>
                <a:lnTo>
                  <a:pt x="938" y="2576"/>
                </a:lnTo>
                <a:cubicBezTo>
                  <a:pt x="991" y="2822"/>
                  <a:pt x="1141" y="2856"/>
                  <a:pt x="1254" y="2854"/>
                </a:cubicBezTo>
                <a:cubicBezTo>
                  <a:pt x="1372" y="2854"/>
                  <a:pt x="1560" y="2803"/>
                  <a:pt x="1619" y="2566"/>
                </a:cubicBezTo>
                <a:lnTo>
                  <a:pt x="1619" y="1366"/>
                </a:lnTo>
                <a:lnTo>
                  <a:pt x="2406" y="551"/>
                </a:lnTo>
                <a:cubicBezTo>
                  <a:pt x="2528" y="346"/>
                  <a:pt x="2424" y="211"/>
                  <a:pt x="2349" y="137"/>
                </a:cubicBezTo>
                <a:cubicBezTo>
                  <a:pt x="2274" y="63"/>
                  <a:pt x="2105" y="34"/>
                  <a:pt x="1955" y="109"/>
                </a:cubicBezTo>
                <a:lnTo>
                  <a:pt x="1273" y="781"/>
                </a:lnTo>
                <a:lnTo>
                  <a:pt x="601" y="109"/>
                </a:lnTo>
                <a:cubicBezTo>
                  <a:pt x="420" y="0"/>
                  <a:pt x="267" y="53"/>
                  <a:pt x="189" y="128"/>
                </a:cubicBezTo>
                <a:cubicBezTo>
                  <a:pt x="111" y="203"/>
                  <a:pt x="0" y="349"/>
                  <a:pt x="131" y="560"/>
                </a:cubicBezTo>
                <a:lnTo>
                  <a:pt x="938" y="1376"/>
                </a:lnTo>
                <a:close/>
              </a:path>
            </a:pathLst>
          </a:custGeom>
          <a:gradFill rotWithShape="0">
            <a:gsLst>
              <a:gs pos="0">
                <a:schemeClr val="hlink">
                  <a:gamma/>
                  <a:tint val="20000"/>
                  <a:invGamma/>
                </a:schemeClr>
              </a:gs>
              <a:gs pos="100000">
                <a:schemeClr val="hlink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it-IT"/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4A1F6576-2340-BEC2-4828-F3A4F01AA1DE}"/>
              </a:ext>
            </a:extLst>
          </p:cNvPr>
          <p:cNvGrpSpPr/>
          <p:nvPr/>
        </p:nvGrpSpPr>
        <p:grpSpPr>
          <a:xfrm>
            <a:off x="179512" y="3861048"/>
            <a:ext cx="3210932" cy="689522"/>
            <a:chOff x="4641094" y="4121150"/>
            <a:chExt cx="3210932" cy="689522"/>
          </a:xfrm>
        </p:grpSpPr>
        <p:sp>
          <p:nvSpPr>
            <p:cNvPr id="11" name="Freeform 17">
              <a:extLst>
                <a:ext uri="{FF2B5EF4-FFF2-40B4-BE49-F238E27FC236}">
                  <a16:creationId xmlns:a16="http://schemas.microsoft.com/office/drawing/2014/main" id="{74BF045A-17B7-F744-633F-560FEC8B313C}"/>
                </a:ext>
              </a:extLst>
            </p:cNvPr>
            <p:cNvSpPr/>
            <p:nvPr/>
          </p:nvSpPr>
          <p:spPr bwMode="auto">
            <a:xfrm>
              <a:off x="4727575" y="4121150"/>
              <a:ext cx="403225" cy="455613"/>
            </a:xfrm>
            <a:custGeom>
              <a:avLst/>
              <a:gdLst>
                <a:gd name="T0" fmla="*/ 23863966 w 2528"/>
                <a:gd name="T1" fmla="*/ 35018230 h 2856"/>
                <a:gd name="T2" fmla="*/ 23863966 w 2528"/>
                <a:gd name="T3" fmla="*/ 65557382 h 2856"/>
                <a:gd name="T4" fmla="*/ 31903424 w 2528"/>
                <a:gd name="T5" fmla="*/ 72632306 h 2856"/>
                <a:gd name="T6" fmla="*/ 41189561 w 2528"/>
                <a:gd name="T7" fmla="*/ 65302935 h 2856"/>
                <a:gd name="T8" fmla="*/ 41189561 w 2528"/>
                <a:gd name="T9" fmla="*/ 34763782 h 2856"/>
                <a:gd name="T10" fmla="*/ 61212043 w 2528"/>
                <a:gd name="T11" fmla="*/ 14022543 h 2856"/>
                <a:gd name="T12" fmla="*/ 59761837 w 2528"/>
                <a:gd name="T13" fmla="*/ 3486492 h 2856"/>
                <a:gd name="T14" fmla="*/ 49737836 w 2528"/>
                <a:gd name="T15" fmla="*/ 2774039 h 2856"/>
                <a:gd name="T16" fmla="*/ 32386879 w 2528"/>
                <a:gd name="T17" fmla="*/ 19875958 h 2856"/>
                <a:gd name="T18" fmla="*/ 15290330 w 2528"/>
                <a:gd name="T19" fmla="*/ 2774039 h 2856"/>
                <a:gd name="T20" fmla="*/ 4808394 w 2528"/>
                <a:gd name="T21" fmla="*/ 3257569 h 2856"/>
                <a:gd name="T22" fmla="*/ 3332827 w 2528"/>
                <a:gd name="T23" fmla="*/ 14251626 h 2856"/>
                <a:gd name="T24" fmla="*/ 23863966 w 2528"/>
                <a:gd name="T25" fmla="*/ 35018230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" name="Freeform 18">
              <a:extLst>
                <a:ext uri="{FF2B5EF4-FFF2-40B4-BE49-F238E27FC236}">
                  <a16:creationId xmlns:a16="http://schemas.microsoft.com/office/drawing/2014/main" id="{E652B99D-1FEF-7798-E451-E2EB21722B7E}"/>
                </a:ext>
              </a:extLst>
            </p:cNvPr>
            <p:cNvSpPr/>
            <p:nvPr/>
          </p:nvSpPr>
          <p:spPr bwMode="auto">
            <a:xfrm>
              <a:off x="5245100" y="4121150"/>
              <a:ext cx="403225" cy="455613"/>
            </a:xfrm>
            <a:custGeom>
              <a:avLst/>
              <a:gdLst>
                <a:gd name="T0" fmla="*/ 23863966 w 2528"/>
                <a:gd name="T1" fmla="*/ 35018230 h 2856"/>
                <a:gd name="T2" fmla="*/ 23863966 w 2528"/>
                <a:gd name="T3" fmla="*/ 65557382 h 2856"/>
                <a:gd name="T4" fmla="*/ 31903424 w 2528"/>
                <a:gd name="T5" fmla="*/ 72632306 h 2856"/>
                <a:gd name="T6" fmla="*/ 41189561 w 2528"/>
                <a:gd name="T7" fmla="*/ 65302935 h 2856"/>
                <a:gd name="T8" fmla="*/ 41189561 w 2528"/>
                <a:gd name="T9" fmla="*/ 34763782 h 2856"/>
                <a:gd name="T10" fmla="*/ 61212043 w 2528"/>
                <a:gd name="T11" fmla="*/ 14022543 h 2856"/>
                <a:gd name="T12" fmla="*/ 59761837 w 2528"/>
                <a:gd name="T13" fmla="*/ 3486492 h 2856"/>
                <a:gd name="T14" fmla="*/ 49737836 w 2528"/>
                <a:gd name="T15" fmla="*/ 2774039 h 2856"/>
                <a:gd name="T16" fmla="*/ 32386879 w 2528"/>
                <a:gd name="T17" fmla="*/ 19875958 h 2856"/>
                <a:gd name="T18" fmla="*/ 15290330 w 2528"/>
                <a:gd name="T19" fmla="*/ 2774039 h 2856"/>
                <a:gd name="T20" fmla="*/ 4808394 w 2528"/>
                <a:gd name="T21" fmla="*/ 3257569 h 2856"/>
                <a:gd name="T22" fmla="*/ 3332827 w 2528"/>
                <a:gd name="T23" fmla="*/ 14251626 h 2856"/>
                <a:gd name="T24" fmla="*/ 23863966 w 2528"/>
                <a:gd name="T25" fmla="*/ 35018230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Freeform 19">
              <a:extLst>
                <a:ext uri="{FF2B5EF4-FFF2-40B4-BE49-F238E27FC236}">
                  <a16:creationId xmlns:a16="http://schemas.microsoft.com/office/drawing/2014/main" id="{0EE1E3AD-2522-FBC3-D97C-471752C4A0B6}"/>
                </a:ext>
              </a:extLst>
            </p:cNvPr>
            <p:cNvSpPr/>
            <p:nvPr/>
          </p:nvSpPr>
          <p:spPr bwMode="auto">
            <a:xfrm>
              <a:off x="5762625" y="4121150"/>
              <a:ext cx="403225" cy="455613"/>
            </a:xfrm>
            <a:custGeom>
              <a:avLst/>
              <a:gdLst>
                <a:gd name="T0" fmla="*/ 23863966 w 2528"/>
                <a:gd name="T1" fmla="*/ 35018230 h 2856"/>
                <a:gd name="T2" fmla="*/ 23863966 w 2528"/>
                <a:gd name="T3" fmla="*/ 65557382 h 2856"/>
                <a:gd name="T4" fmla="*/ 31903424 w 2528"/>
                <a:gd name="T5" fmla="*/ 72632306 h 2856"/>
                <a:gd name="T6" fmla="*/ 41189561 w 2528"/>
                <a:gd name="T7" fmla="*/ 65302935 h 2856"/>
                <a:gd name="T8" fmla="*/ 41189561 w 2528"/>
                <a:gd name="T9" fmla="*/ 34763782 h 2856"/>
                <a:gd name="T10" fmla="*/ 61212043 w 2528"/>
                <a:gd name="T11" fmla="*/ 14022543 h 2856"/>
                <a:gd name="T12" fmla="*/ 59761837 w 2528"/>
                <a:gd name="T13" fmla="*/ 3486492 h 2856"/>
                <a:gd name="T14" fmla="*/ 49737836 w 2528"/>
                <a:gd name="T15" fmla="*/ 2774039 h 2856"/>
                <a:gd name="T16" fmla="*/ 32386879 w 2528"/>
                <a:gd name="T17" fmla="*/ 19875958 h 2856"/>
                <a:gd name="T18" fmla="*/ 15290330 w 2528"/>
                <a:gd name="T19" fmla="*/ 2774039 h 2856"/>
                <a:gd name="T20" fmla="*/ 4808394 w 2528"/>
                <a:gd name="T21" fmla="*/ 3257569 h 2856"/>
                <a:gd name="T22" fmla="*/ 3332827 w 2528"/>
                <a:gd name="T23" fmla="*/ 14251626 h 2856"/>
                <a:gd name="T24" fmla="*/ 23863966 w 2528"/>
                <a:gd name="T25" fmla="*/ 35018230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Freeform 20">
              <a:extLst>
                <a:ext uri="{FF2B5EF4-FFF2-40B4-BE49-F238E27FC236}">
                  <a16:creationId xmlns:a16="http://schemas.microsoft.com/office/drawing/2014/main" id="{DDBB7467-C106-C20E-6640-3C06C9A20843}"/>
                </a:ext>
              </a:extLst>
            </p:cNvPr>
            <p:cNvSpPr/>
            <p:nvPr/>
          </p:nvSpPr>
          <p:spPr bwMode="auto">
            <a:xfrm>
              <a:off x="6280150" y="4121150"/>
              <a:ext cx="403225" cy="455613"/>
            </a:xfrm>
            <a:custGeom>
              <a:avLst/>
              <a:gdLst>
                <a:gd name="T0" fmla="*/ 23863966 w 2528"/>
                <a:gd name="T1" fmla="*/ 35018230 h 2856"/>
                <a:gd name="T2" fmla="*/ 23863966 w 2528"/>
                <a:gd name="T3" fmla="*/ 65557382 h 2856"/>
                <a:gd name="T4" fmla="*/ 31903424 w 2528"/>
                <a:gd name="T5" fmla="*/ 72632306 h 2856"/>
                <a:gd name="T6" fmla="*/ 41189561 w 2528"/>
                <a:gd name="T7" fmla="*/ 65302935 h 2856"/>
                <a:gd name="T8" fmla="*/ 41189561 w 2528"/>
                <a:gd name="T9" fmla="*/ 34763782 h 2856"/>
                <a:gd name="T10" fmla="*/ 61212043 w 2528"/>
                <a:gd name="T11" fmla="*/ 14022543 h 2856"/>
                <a:gd name="T12" fmla="*/ 59761837 w 2528"/>
                <a:gd name="T13" fmla="*/ 3486492 h 2856"/>
                <a:gd name="T14" fmla="*/ 49737836 w 2528"/>
                <a:gd name="T15" fmla="*/ 2774039 h 2856"/>
                <a:gd name="T16" fmla="*/ 32386879 w 2528"/>
                <a:gd name="T17" fmla="*/ 19875958 h 2856"/>
                <a:gd name="T18" fmla="*/ 15290330 w 2528"/>
                <a:gd name="T19" fmla="*/ 2774039 h 2856"/>
                <a:gd name="T20" fmla="*/ 4808394 w 2528"/>
                <a:gd name="T21" fmla="*/ 3257569 h 2856"/>
                <a:gd name="T22" fmla="*/ 3332827 w 2528"/>
                <a:gd name="T23" fmla="*/ 14251626 h 2856"/>
                <a:gd name="T24" fmla="*/ 23863966 w 2528"/>
                <a:gd name="T25" fmla="*/ 35018230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Freeform 21">
              <a:extLst>
                <a:ext uri="{FF2B5EF4-FFF2-40B4-BE49-F238E27FC236}">
                  <a16:creationId xmlns:a16="http://schemas.microsoft.com/office/drawing/2014/main" id="{41736AED-3B01-8EB6-8225-18F0FBCCA536}"/>
                </a:ext>
              </a:extLst>
            </p:cNvPr>
            <p:cNvSpPr/>
            <p:nvPr/>
          </p:nvSpPr>
          <p:spPr bwMode="auto">
            <a:xfrm>
              <a:off x="6797675" y="4121150"/>
              <a:ext cx="403225" cy="455613"/>
            </a:xfrm>
            <a:custGeom>
              <a:avLst/>
              <a:gdLst>
                <a:gd name="T0" fmla="*/ 23863966 w 2528"/>
                <a:gd name="T1" fmla="*/ 35018230 h 2856"/>
                <a:gd name="T2" fmla="*/ 23863966 w 2528"/>
                <a:gd name="T3" fmla="*/ 65557382 h 2856"/>
                <a:gd name="T4" fmla="*/ 31903424 w 2528"/>
                <a:gd name="T5" fmla="*/ 72632306 h 2856"/>
                <a:gd name="T6" fmla="*/ 41189561 w 2528"/>
                <a:gd name="T7" fmla="*/ 65302935 h 2856"/>
                <a:gd name="T8" fmla="*/ 41189561 w 2528"/>
                <a:gd name="T9" fmla="*/ 34763782 h 2856"/>
                <a:gd name="T10" fmla="*/ 61212043 w 2528"/>
                <a:gd name="T11" fmla="*/ 14022543 h 2856"/>
                <a:gd name="T12" fmla="*/ 59761837 w 2528"/>
                <a:gd name="T13" fmla="*/ 3486492 h 2856"/>
                <a:gd name="T14" fmla="*/ 49737836 w 2528"/>
                <a:gd name="T15" fmla="*/ 2774039 h 2856"/>
                <a:gd name="T16" fmla="*/ 32386879 w 2528"/>
                <a:gd name="T17" fmla="*/ 19875958 h 2856"/>
                <a:gd name="T18" fmla="*/ 15290330 w 2528"/>
                <a:gd name="T19" fmla="*/ 2774039 h 2856"/>
                <a:gd name="T20" fmla="*/ 4808394 w 2528"/>
                <a:gd name="T21" fmla="*/ 3257569 h 2856"/>
                <a:gd name="T22" fmla="*/ 3332827 w 2528"/>
                <a:gd name="T23" fmla="*/ 14251626 h 2856"/>
                <a:gd name="T24" fmla="*/ 23863966 w 2528"/>
                <a:gd name="T25" fmla="*/ 35018230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Freeform 22">
              <a:extLst>
                <a:ext uri="{FF2B5EF4-FFF2-40B4-BE49-F238E27FC236}">
                  <a16:creationId xmlns:a16="http://schemas.microsoft.com/office/drawing/2014/main" id="{4AC60082-A8E4-96FB-285E-7BAFEEA02CFE}"/>
                </a:ext>
              </a:extLst>
            </p:cNvPr>
            <p:cNvSpPr/>
            <p:nvPr/>
          </p:nvSpPr>
          <p:spPr bwMode="auto">
            <a:xfrm>
              <a:off x="7316788" y="4121150"/>
              <a:ext cx="403225" cy="455613"/>
            </a:xfrm>
            <a:custGeom>
              <a:avLst/>
              <a:gdLst>
                <a:gd name="T0" fmla="*/ 23863966 w 2528"/>
                <a:gd name="T1" fmla="*/ 35018230 h 2856"/>
                <a:gd name="T2" fmla="*/ 23863966 w 2528"/>
                <a:gd name="T3" fmla="*/ 65557382 h 2856"/>
                <a:gd name="T4" fmla="*/ 31903424 w 2528"/>
                <a:gd name="T5" fmla="*/ 72632306 h 2856"/>
                <a:gd name="T6" fmla="*/ 41189561 w 2528"/>
                <a:gd name="T7" fmla="*/ 65302935 h 2856"/>
                <a:gd name="T8" fmla="*/ 41189561 w 2528"/>
                <a:gd name="T9" fmla="*/ 34763782 h 2856"/>
                <a:gd name="T10" fmla="*/ 61212043 w 2528"/>
                <a:gd name="T11" fmla="*/ 14022543 h 2856"/>
                <a:gd name="T12" fmla="*/ 59761837 w 2528"/>
                <a:gd name="T13" fmla="*/ 3486492 h 2856"/>
                <a:gd name="T14" fmla="*/ 49737836 w 2528"/>
                <a:gd name="T15" fmla="*/ 2774039 h 2856"/>
                <a:gd name="T16" fmla="*/ 32386879 w 2528"/>
                <a:gd name="T17" fmla="*/ 19875958 h 2856"/>
                <a:gd name="T18" fmla="*/ 15290330 w 2528"/>
                <a:gd name="T19" fmla="*/ 2774039 h 2856"/>
                <a:gd name="T20" fmla="*/ 4808394 w 2528"/>
                <a:gd name="T21" fmla="*/ 3257569 h 2856"/>
                <a:gd name="T22" fmla="*/ 3332827 w 2528"/>
                <a:gd name="T23" fmla="*/ 14251626 h 2856"/>
                <a:gd name="T24" fmla="*/ 23863966 w 2528"/>
                <a:gd name="T25" fmla="*/ 35018230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7" name="Rectangle 23" descr="Diagonali larghe verso l'alto">
              <a:extLst>
                <a:ext uri="{FF2B5EF4-FFF2-40B4-BE49-F238E27FC236}">
                  <a16:creationId xmlns:a16="http://schemas.microsoft.com/office/drawing/2014/main" id="{C7064E5E-DB88-C8EA-ED44-107FF89F91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4085" y="4582892"/>
              <a:ext cx="3168650" cy="227780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 dirty="0"/>
            </a:p>
          </p:txBody>
        </p:sp>
        <p:sp>
          <p:nvSpPr>
            <p:cNvPr id="26" name="Line 24">
              <a:extLst>
                <a:ext uri="{FF2B5EF4-FFF2-40B4-BE49-F238E27FC236}">
                  <a16:creationId xmlns:a16="http://schemas.microsoft.com/office/drawing/2014/main" id="{7D54B359-A9E8-9A01-5AE5-BC04959DD1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3438" y="4581525"/>
              <a:ext cx="31686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7" name="Pentagono regolare 51">
              <a:extLst>
                <a:ext uri="{FF2B5EF4-FFF2-40B4-BE49-F238E27FC236}">
                  <a16:creationId xmlns:a16="http://schemas.microsoft.com/office/drawing/2014/main" id="{7B0B08E3-0F01-8012-48F8-67EC3438022E}"/>
                </a:ext>
              </a:extLst>
            </p:cNvPr>
            <p:cNvSpPr/>
            <p:nvPr/>
          </p:nvSpPr>
          <p:spPr bwMode="auto">
            <a:xfrm>
              <a:off x="4641094" y="4365103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Pentagono regolare 52">
              <a:extLst>
                <a:ext uri="{FF2B5EF4-FFF2-40B4-BE49-F238E27FC236}">
                  <a16:creationId xmlns:a16="http://schemas.microsoft.com/office/drawing/2014/main" id="{D655AC7C-42DE-4993-C11C-253B6256944A}"/>
                </a:ext>
              </a:extLst>
            </p:cNvPr>
            <p:cNvSpPr/>
            <p:nvPr/>
          </p:nvSpPr>
          <p:spPr bwMode="auto">
            <a:xfrm>
              <a:off x="4755394" y="4372247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Pentagono regolare 53">
              <a:extLst>
                <a:ext uri="{FF2B5EF4-FFF2-40B4-BE49-F238E27FC236}">
                  <a16:creationId xmlns:a16="http://schemas.microsoft.com/office/drawing/2014/main" id="{EC462252-9688-1651-024E-72B0DE0448C0}"/>
                </a:ext>
              </a:extLst>
            </p:cNvPr>
            <p:cNvSpPr/>
            <p:nvPr/>
          </p:nvSpPr>
          <p:spPr bwMode="auto">
            <a:xfrm>
              <a:off x="4969159" y="4365103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Pentagono regolare 54">
              <a:extLst>
                <a:ext uri="{FF2B5EF4-FFF2-40B4-BE49-F238E27FC236}">
                  <a16:creationId xmlns:a16="http://schemas.microsoft.com/office/drawing/2014/main" id="{50D3F3F1-2374-68F4-D1E0-03A0ABD43C79}"/>
                </a:ext>
              </a:extLst>
            </p:cNvPr>
            <p:cNvSpPr/>
            <p:nvPr/>
          </p:nvSpPr>
          <p:spPr bwMode="auto">
            <a:xfrm>
              <a:off x="5112079" y="4365103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Pentagono regolare 55">
              <a:extLst>
                <a:ext uri="{FF2B5EF4-FFF2-40B4-BE49-F238E27FC236}">
                  <a16:creationId xmlns:a16="http://schemas.microsoft.com/office/drawing/2014/main" id="{FB41266A-E2D8-D4E2-26B9-03D6925A7CF4}"/>
                </a:ext>
              </a:extLst>
            </p:cNvPr>
            <p:cNvSpPr/>
            <p:nvPr/>
          </p:nvSpPr>
          <p:spPr bwMode="auto">
            <a:xfrm>
              <a:off x="5238491" y="4365103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Pentagono regolare 56">
              <a:extLst>
                <a:ext uri="{FF2B5EF4-FFF2-40B4-BE49-F238E27FC236}">
                  <a16:creationId xmlns:a16="http://schemas.microsoft.com/office/drawing/2014/main" id="{DE859471-2E3B-F439-8762-ACCBB2E6C9AF}"/>
                </a:ext>
              </a:extLst>
            </p:cNvPr>
            <p:cNvSpPr/>
            <p:nvPr/>
          </p:nvSpPr>
          <p:spPr bwMode="auto">
            <a:xfrm>
              <a:off x="5505431" y="4372246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Pentagono regolare 57">
              <a:extLst>
                <a:ext uri="{FF2B5EF4-FFF2-40B4-BE49-F238E27FC236}">
                  <a16:creationId xmlns:a16="http://schemas.microsoft.com/office/drawing/2014/main" id="{30B8092F-5286-BF95-B336-DE8779042C43}"/>
                </a:ext>
              </a:extLst>
            </p:cNvPr>
            <p:cNvSpPr/>
            <p:nvPr/>
          </p:nvSpPr>
          <p:spPr bwMode="auto">
            <a:xfrm>
              <a:off x="5634490" y="4374674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Pentagono regolare 58">
              <a:extLst>
                <a:ext uri="{FF2B5EF4-FFF2-40B4-BE49-F238E27FC236}">
                  <a16:creationId xmlns:a16="http://schemas.microsoft.com/office/drawing/2014/main" id="{B58C8AE5-F37A-5BEE-D5BC-1D2763CE7F3A}"/>
                </a:ext>
              </a:extLst>
            </p:cNvPr>
            <p:cNvSpPr/>
            <p:nvPr/>
          </p:nvSpPr>
          <p:spPr bwMode="auto">
            <a:xfrm>
              <a:off x="5782141" y="4372246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Pentagono regolare 59">
              <a:extLst>
                <a:ext uri="{FF2B5EF4-FFF2-40B4-BE49-F238E27FC236}">
                  <a16:creationId xmlns:a16="http://schemas.microsoft.com/office/drawing/2014/main" id="{92289289-07C8-716B-91CD-6A87687F7B91}"/>
                </a:ext>
              </a:extLst>
            </p:cNvPr>
            <p:cNvSpPr/>
            <p:nvPr/>
          </p:nvSpPr>
          <p:spPr bwMode="auto">
            <a:xfrm>
              <a:off x="6013198" y="4360082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" name="Pentagono regolare 60">
              <a:extLst>
                <a:ext uri="{FF2B5EF4-FFF2-40B4-BE49-F238E27FC236}">
                  <a16:creationId xmlns:a16="http://schemas.microsoft.com/office/drawing/2014/main" id="{B1C2250A-26EC-3077-C217-574AB395B5F4}"/>
                </a:ext>
              </a:extLst>
            </p:cNvPr>
            <p:cNvSpPr/>
            <p:nvPr/>
          </p:nvSpPr>
          <p:spPr bwMode="auto">
            <a:xfrm>
              <a:off x="6133402" y="4360081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" name="Pentagono regolare 61">
              <a:extLst>
                <a:ext uri="{FF2B5EF4-FFF2-40B4-BE49-F238E27FC236}">
                  <a16:creationId xmlns:a16="http://schemas.microsoft.com/office/drawing/2014/main" id="{FC8DBD5E-70A4-4010-A1FC-8BCCA4E197DF}"/>
                </a:ext>
              </a:extLst>
            </p:cNvPr>
            <p:cNvSpPr/>
            <p:nvPr/>
          </p:nvSpPr>
          <p:spPr bwMode="auto">
            <a:xfrm>
              <a:off x="6274428" y="4374673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" name="Pentagono regolare 62">
              <a:extLst>
                <a:ext uri="{FF2B5EF4-FFF2-40B4-BE49-F238E27FC236}">
                  <a16:creationId xmlns:a16="http://schemas.microsoft.com/office/drawing/2014/main" id="{45580195-916F-7003-5412-50007AFF36C8}"/>
                </a:ext>
              </a:extLst>
            </p:cNvPr>
            <p:cNvSpPr/>
            <p:nvPr/>
          </p:nvSpPr>
          <p:spPr bwMode="auto">
            <a:xfrm>
              <a:off x="6542167" y="4372246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" name="Pentagono regolare 63">
              <a:extLst>
                <a:ext uri="{FF2B5EF4-FFF2-40B4-BE49-F238E27FC236}">
                  <a16:creationId xmlns:a16="http://schemas.microsoft.com/office/drawing/2014/main" id="{1B9BD799-2149-735D-CB34-072A40617D9E}"/>
                </a:ext>
              </a:extLst>
            </p:cNvPr>
            <p:cNvSpPr/>
            <p:nvPr/>
          </p:nvSpPr>
          <p:spPr bwMode="auto">
            <a:xfrm>
              <a:off x="6681787" y="4381728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" name="Pentagono regolare 64">
              <a:extLst>
                <a:ext uri="{FF2B5EF4-FFF2-40B4-BE49-F238E27FC236}">
                  <a16:creationId xmlns:a16="http://schemas.microsoft.com/office/drawing/2014/main" id="{FADF347C-6C2F-B143-50EC-C994A9A3A6D9}"/>
                </a:ext>
              </a:extLst>
            </p:cNvPr>
            <p:cNvSpPr/>
            <p:nvPr/>
          </p:nvSpPr>
          <p:spPr bwMode="auto">
            <a:xfrm>
              <a:off x="6812918" y="4372246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" name="Pentagono regolare 65">
              <a:extLst>
                <a:ext uri="{FF2B5EF4-FFF2-40B4-BE49-F238E27FC236}">
                  <a16:creationId xmlns:a16="http://schemas.microsoft.com/office/drawing/2014/main" id="{5300B7CB-A977-4F23-E913-329FD43665CC}"/>
                </a:ext>
              </a:extLst>
            </p:cNvPr>
            <p:cNvSpPr/>
            <p:nvPr/>
          </p:nvSpPr>
          <p:spPr bwMode="auto">
            <a:xfrm>
              <a:off x="7041752" y="4364410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" name="Pentagono regolare 66">
              <a:extLst>
                <a:ext uri="{FF2B5EF4-FFF2-40B4-BE49-F238E27FC236}">
                  <a16:creationId xmlns:a16="http://schemas.microsoft.com/office/drawing/2014/main" id="{BE6F5567-CE22-DFA9-4981-516504825B7C}"/>
                </a:ext>
              </a:extLst>
            </p:cNvPr>
            <p:cNvSpPr/>
            <p:nvPr/>
          </p:nvSpPr>
          <p:spPr bwMode="auto">
            <a:xfrm>
              <a:off x="7161255" y="4364410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" name="Pentagono regolare 67">
              <a:extLst>
                <a:ext uri="{FF2B5EF4-FFF2-40B4-BE49-F238E27FC236}">
                  <a16:creationId xmlns:a16="http://schemas.microsoft.com/office/drawing/2014/main" id="{1645D39B-62CB-913A-E986-B855E8CF84A3}"/>
                </a:ext>
              </a:extLst>
            </p:cNvPr>
            <p:cNvSpPr/>
            <p:nvPr/>
          </p:nvSpPr>
          <p:spPr bwMode="auto">
            <a:xfrm>
              <a:off x="7284894" y="4378872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3" name="Pentagono regolare 68">
              <a:extLst>
                <a:ext uri="{FF2B5EF4-FFF2-40B4-BE49-F238E27FC236}">
                  <a16:creationId xmlns:a16="http://schemas.microsoft.com/office/drawing/2014/main" id="{6495ABD7-32EA-EC8E-F3BE-F0FB5C3D6AF6}"/>
                </a:ext>
              </a:extLst>
            </p:cNvPr>
            <p:cNvSpPr/>
            <p:nvPr/>
          </p:nvSpPr>
          <p:spPr bwMode="auto">
            <a:xfrm>
              <a:off x="7579433" y="4374672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" name="Pentagono regolare 69">
              <a:extLst>
                <a:ext uri="{FF2B5EF4-FFF2-40B4-BE49-F238E27FC236}">
                  <a16:creationId xmlns:a16="http://schemas.microsoft.com/office/drawing/2014/main" id="{047444BF-7A3D-FB75-1F17-8EC51DA57309}"/>
                </a:ext>
              </a:extLst>
            </p:cNvPr>
            <p:cNvSpPr/>
            <p:nvPr/>
          </p:nvSpPr>
          <p:spPr bwMode="auto">
            <a:xfrm>
              <a:off x="7705096" y="4365017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75" name="Triangolo isoscele 74">
            <a:extLst>
              <a:ext uri="{FF2B5EF4-FFF2-40B4-BE49-F238E27FC236}">
                <a16:creationId xmlns:a16="http://schemas.microsoft.com/office/drawing/2014/main" id="{EB858DE3-F1BF-9238-3275-330FAA3436C8}"/>
              </a:ext>
            </a:extLst>
          </p:cNvPr>
          <p:cNvSpPr/>
          <p:nvPr/>
        </p:nvSpPr>
        <p:spPr bwMode="auto">
          <a:xfrm>
            <a:off x="2337887" y="3115985"/>
            <a:ext cx="160379" cy="196766"/>
          </a:xfrm>
          <a:prstGeom prst="triangl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9" name="Stella a 4 punte 78">
            <a:extLst>
              <a:ext uri="{FF2B5EF4-FFF2-40B4-BE49-F238E27FC236}">
                <a16:creationId xmlns:a16="http://schemas.microsoft.com/office/drawing/2014/main" id="{791AEF64-25B9-3296-C408-6054484D0E8F}"/>
              </a:ext>
            </a:extLst>
          </p:cNvPr>
          <p:cNvSpPr/>
          <p:nvPr/>
        </p:nvSpPr>
        <p:spPr bwMode="auto">
          <a:xfrm rot="1920937">
            <a:off x="582774" y="2694698"/>
            <a:ext cx="289947" cy="286431"/>
          </a:xfrm>
          <a:prstGeom prst="star4">
            <a:avLst>
              <a:gd name="adj" fmla="val 2905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89" name="Gruppo 88">
            <a:extLst>
              <a:ext uri="{FF2B5EF4-FFF2-40B4-BE49-F238E27FC236}">
                <a16:creationId xmlns:a16="http://schemas.microsoft.com/office/drawing/2014/main" id="{4DBBD31B-5298-1F0A-DE4B-B4E484A865F5}"/>
              </a:ext>
            </a:extLst>
          </p:cNvPr>
          <p:cNvGrpSpPr/>
          <p:nvPr/>
        </p:nvGrpSpPr>
        <p:grpSpPr>
          <a:xfrm rot="4785621">
            <a:off x="2439749" y="2786473"/>
            <a:ext cx="390170" cy="291866"/>
            <a:chOff x="2416318" y="2001762"/>
            <a:chExt cx="651740" cy="508043"/>
          </a:xfrm>
        </p:grpSpPr>
        <p:sp>
          <p:nvSpPr>
            <p:cNvPr id="81" name="Oval 30">
              <a:extLst>
                <a:ext uri="{FF2B5EF4-FFF2-40B4-BE49-F238E27FC236}">
                  <a16:creationId xmlns:a16="http://schemas.microsoft.com/office/drawing/2014/main" id="{D05629DD-CF1A-A3C1-CFC6-DF3935BA438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524505">
              <a:off x="2589459" y="2012547"/>
              <a:ext cx="288925" cy="288925"/>
            </a:xfrm>
            <a:prstGeom prst="ellipse">
              <a:avLst/>
            </a:prstGeom>
            <a:gradFill rotWithShape="0">
              <a:gsLst>
                <a:gs pos="0">
                  <a:srgbClr val="FFFFA9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86" name="Triangolo isoscele 85">
              <a:extLst>
                <a:ext uri="{FF2B5EF4-FFF2-40B4-BE49-F238E27FC236}">
                  <a16:creationId xmlns:a16="http://schemas.microsoft.com/office/drawing/2014/main" id="{9A9398C9-6762-FE32-6746-37707179B7DC}"/>
                </a:ext>
              </a:extLst>
            </p:cNvPr>
            <p:cNvSpPr/>
            <p:nvPr/>
          </p:nvSpPr>
          <p:spPr bwMode="auto">
            <a:xfrm rot="5400000">
              <a:off x="2889485" y="2014647"/>
              <a:ext cx="160379" cy="196766"/>
            </a:xfrm>
            <a:prstGeom prst="triangle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Triangolo isoscele 86">
              <a:extLst>
                <a:ext uri="{FF2B5EF4-FFF2-40B4-BE49-F238E27FC236}">
                  <a16:creationId xmlns:a16="http://schemas.microsoft.com/office/drawing/2014/main" id="{B475F14F-35FD-3CD8-8650-0F17F7006429}"/>
                </a:ext>
              </a:extLst>
            </p:cNvPr>
            <p:cNvSpPr/>
            <p:nvPr/>
          </p:nvSpPr>
          <p:spPr bwMode="auto">
            <a:xfrm rot="10355928">
              <a:off x="2665639" y="2313039"/>
              <a:ext cx="160379" cy="196766"/>
            </a:xfrm>
            <a:prstGeom prst="triangle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Triangolo isoscele 87">
              <a:extLst>
                <a:ext uri="{FF2B5EF4-FFF2-40B4-BE49-F238E27FC236}">
                  <a16:creationId xmlns:a16="http://schemas.microsoft.com/office/drawing/2014/main" id="{1CAC6A45-0C4A-4361-9989-49332810A3B8}"/>
                </a:ext>
              </a:extLst>
            </p:cNvPr>
            <p:cNvSpPr/>
            <p:nvPr/>
          </p:nvSpPr>
          <p:spPr bwMode="auto">
            <a:xfrm rot="17043551">
              <a:off x="2434511" y="1983569"/>
              <a:ext cx="160379" cy="196766"/>
            </a:xfrm>
            <a:prstGeom prst="triangle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90" name="Gruppo 89">
            <a:extLst>
              <a:ext uri="{FF2B5EF4-FFF2-40B4-BE49-F238E27FC236}">
                <a16:creationId xmlns:a16="http://schemas.microsoft.com/office/drawing/2014/main" id="{C6AA1C3E-4B9A-5187-8B59-79AF6945D035}"/>
              </a:ext>
            </a:extLst>
          </p:cNvPr>
          <p:cNvGrpSpPr/>
          <p:nvPr/>
        </p:nvGrpSpPr>
        <p:grpSpPr>
          <a:xfrm rot="18215089">
            <a:off x="2094260" y="2690138"/>
            <a:ext cx="353366" cy="276237"/>
            <a:chOff x="2416318" y="2001762"/>
            <a:chExt cx="651740" cy="508043"/>
          </a:xfrm>
        </p:grpSpPr>
        <p:sp>
          <p:nvSpPr>
            <p:cNvPr id="91" name="Oval 30">
              <a:extLst>
                <a:ext uri="{FF2B5EF4-FFF2-40B4-BE49-F238E27FC236}">
                  <a16:creationId xmlns:a16="http://schemas.microsoft.com/office/drawing/2014/main" id="{00CA32E3-A0BD-40EC-D2D8-FDB653FF924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524505">
              <a:off x="2589459" y="2012547"/>
              <a:ext cx="288925" cy="288925"/>
            </a:xfrm>
            <a:prstGeom prst="ellipse">
              <a:avLst/>
            </a:prstGeom>
            <a:gradFill rotWithShape="0">
              <a:gsLst>
                <a:gs pos="0">
                  <a:srgbClr val="FFFFA9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92" name="Triangolo isoscele 91">
              <a:extLst>
                <a:ext uri="{FF2B5EF4-FFF2-40B4-BE49-F238E27FC236}">
                  <a16:creationId xmlns:a16="http://schemas.microsoft.com/office/drawing/2014/main" id="{62CAF407-D8F8-969C-6454-8EEC911ECC2B}"/>
                </a:ext>
              </a:extLst>
            </p:cNvPr>
            <p:cNvSpPr/>
            <p:nvPr/>
          </p:nvSpPr>
          <p:spPr bwMode="auto">
            <a:xfrm rot="5400000">
              <a:off x="2889485" y="2014647"/>
              <a:ext cx="160379" cy="196766"/>
            </a:xfrm>
            <a:prstGeom prst="triangle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" name="Triangolo isoscele 92">
              <a:extLst>
                <a:ext uri="{FF2B5EF4-FFF2-40B4-BE49-F238E27FC236}">
                  <a16:creationId xmlns:a16="http://schemas.microsoft.com/office/drawing/2014/main" id="{191925A1-AC37-7C64-9A80-0E39F5897B6E}"/>
                </a:ext>
              </a:extLst>
            </p:cNvPr>
            <p:cNvSpPr/>
            <p:nvPr/>
          </p:nvSpPr>
          <p:spPr bwMode="auto">
            <a:xfrm rot="10355928">
              <a:off x="2665639" y="2313039"/>
              <a:ext cx="160379" cy="196766"/>
            </a:xfrm>
            <a:prstGeom prst="triangle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4" name="Triangolo isoscele 93">
              <a:extLst>
                <a:ext uri="{FF2B5EF4-FFF2-40B4-BE49-F238E27FC236}">
                  <a16:creationId xmlns:a16="http://schemas.microsoft.com/office/drawing/2014/main" id="{F7E83585-615A-6ED3-4C59-D2F65E73E1D4}"/>
                </a:ext>
              </a:extLst>
            </p:cNvPr>
            <p:cNvSpPr/>
            <p:nvPr/>
          </p:nvSpPr>
          <p:spPr bwMode="auto">
            <a:xfrm rot="17043551">
              <a:off x="2434511" y="1983569"/>
              <a:ext cx="160379" cy="196766"/>
            </a:xfrm>
            <a:prstGeom prst="triangle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06" name="Stella a 4 punte 105">
            <a:extLst>
              <a:ext uri="{FF2B5EF4-FFF2-40B4-BE49-F238E27FC236}">
                <a16:creationId xmlns:a16="http://schemas.microsoft.com/office/drawing/2014/main" id="{451CF10C-F831-C7ED-5605-1830B7A2037F}"/>
              </a:ext>
            </a:extLst>
          </p:cNvPr>
          <p:cNvSpPr/>
          <p:nvPr/>
        </p:nvSpPr>
        <p:spPr bwMode="auto">
          <a:xfrm rot="1920937">
            <a:off x="2154108" y="2378459"/>
            <a:ext cx="289947" cy="286431"/>
          </a:xfrm>
          <a:prstGeom prst="star4">
            <a:avLst>
              <a:gd name="adj" fmla="val 2905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07" name="Gruppo 106">
            <a:extLst>
              <a:ext uri="{FF2B5EF4-FFF2-40B4-BE49-F238E27FC236}">
                <a16:creationId xmlns:a16="http://schemas.microsoft.com/office/drawing/2014/main" id="{AF91DD5A-0B15-280D-4A4D-AE8CADAB292D}"/>
              </a:ext>
            </a:extLst>
          </p:cNvPr>
          <p:cNvGrpSpPr/>
          <p:nvPr/>
        </p:nvGrpSpPr>
        <p:grpSpPr>
          <a:xfrm rot="4785621">
            <a:off x="2362918" y="2334057"/>
            <a:ext cx="390170" cy="291866"/>
            <a:chOff x="2416318" y="2001762"/>
            <a:chExt cx="651740" cy="508043"/>
          </a:xfrm>
        </p:grpSpPr>
        <p:sp>
          <p:nvSpPr>
            <p:cNvPr id="108" name="Oval 30">
              <a:extLst>
                <a:ext uri="{FF2B5EF4-FFF2-40B4-BE49-F238E27FC236}">
                  <a16:creationId xmlns:a16="http://schemas.microsoft.com/office/drawing/2014/main" id="{499D3B13-ED03-BE80-DFA7-11D94294941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524505">
              <a:off x="2589459" y="2012547"/>
              <a:ext cx="288925" cy="288925"/>
            </a:xfrm>
            <a:prstGeom prst="ellipse">
              <a:avLst/>
            </a:prstGeom>
            <a:gradFill rotWithShape="0">
              <a:gsLst>
                <a:gs pos="0">
                  <a:srgbClr val="FFFFA9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109" name="Triangolo isoscele 108">
              <a:extLst>
                <a:ext uri="{FF2B5EF4-FFF2-40B4-BE49-F238E27FC236}">
                  <a16:creationId xmlns:a16="http://schemas.microsoft.com/office/drawing/2014/main" id="{58556DD7-B0D2-28C7-CF0A-5F528B34F357}"/>
                </a:ext>
              </a:extLst>
            </p:cNvPr>
            <p:cNvSpPr/>
            <p:nvPr/>
          </p:nvSpPr>
          <p:spPr bwMode="auto">
            <a:xfrm rot="5400000">
              <a:off x="2889485" y="2014647"/>
              <a:ext cx="160379" cy="196766"/>
            </a:xfrm>
            <a:prstGeom prst="triangle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0" name="Triangolo isoscele 109">
              <a:extLst>
                <a:ext uri="{FF2B5EF4-FFF2-40B4-BE49-F238E27FC236}">
                  <a16:creationId xmlns:a16="http://schemas.microsoft.com/office/drawing/2014/main" id="{3EAA1C9F-6D9A-7890-5660-92CA893E5BE1}"/>
                </a:ext>
              </a:extLst>
            </p:cNvPr>
            <p:cNvSpPr/>
            <p:nvPr/>
          </p:nvSpPr>
          <p:spPr bwMode="auto">
            <a:xfrm rot="10355928">
              <a:off x="2665639" y="2313039"/>
              <a:ext cx="160379" cy="196766"/>
            </a:xfrm>
            <a:prstGeom prst="triangle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1" name="Triangolo isoscele 110">
              <a:extLst>
                <a:ext uri="{FF2B5EF4-FFF2-40B4-BE49-F238E27FC236}">
                  <a16:creationId xmlns:a16="http://schemas.microsoft.com/office/drawing/2014/main" id="{B1E6BB0E-A9A8-57D5-77B1-339BE4D8A1E9}"/>
                </a:ext>
              </a:extLst>
            </p:cNvPr>
            <p:cNvSpPr/>
            <p:nvPr/>
          </p:nvSpPr>
          <p:spPr bwMode="auto">
            <a:xfrm rot="17043551">
              <a:off x="2434511" y="1983569"/>
              <a:ext cx="160379" cy="196766"/>
            </a:xfrm>
            <a:prstGeom prst="triangle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12" name="Gruppo 111">
            <a:extLst>
              <a:ext uri="{FF2B5EF4-FFF2-40B4-BE49-F238E27FC236}">
                <a16:creationId xmlns:a16="http://schemas.microsoft.com/office/drawing/2014/main" id="{27F869FF-C8DA-DC86-5D62-D94D73E0B59E}"/>
              </a:ext>
            </a:extLst>
          </p:cNvPr>
          <p:cNvGrpSpPr/>
          <p:nvPr/>
        </p:nvGrpSpPr>
        <p:grpSpPr>
          <a:xfrm rot="20382975">
            <a:off x="2032430" y="2149032"/>
            <a:ext cx="390170" cy="291866"/>
            <a:chOff x="2416318" y="2001762"/>
            <a:chExt cx="651740" cy="508043"/>
          </a:xfrm>
        </p:grpSpPr>
        <p:sp>
          <p:nvSpPr>
            <p:cNvPr id="113" name="Oval 30">
              <a:extLst>
                <a:ext uri="{FF2B5EF4-FFF2-40B4-BE49-F238E27FC236}">
                  <a16:creationId xmlns:a16="http://schemas.microsoft.com/office/drawing/2014/main" id="{D43D7733-49F6-76A4-AE61-7A1CC691EDE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524505">
              <a:off x="2589459" y="2012547"/>
              <a:ext cx="288925" cy="288925"/>
            </a:xfrm>
            <a:prstGeom prst="ellipse">
              <a:avLst/>
            </a:prstGeom>
            <a:gradFill rotWithShape="0">
              <a:gsLst>
                <a:gs pos="0">
                  <a:srgbClr val="FFFFA9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114" name="Triangolo isoscele 113">
              <a:extLst>
                <a:ext uri="{FF2B5EF4-FFF2-40B4-BE49-F238E27FC236}">
                  <a16:creationId xmlns:a16="http://schemas.microsoft.com/office/drawing/2014/main" id="{3978863A-6B9C-4257-ECD6-02E007C3094B}"/>
                </a:ext>
              </a:extLst>
            </p:cNvPr>
            <p:cNvSpPr/>
            <p:nvPr/>
          </p:nvSpPr>
          <p:spPr bwMode="auto">
            <a:xfrm rot="5400000">
              <a:off x="2889485" y="2014647"/>
              <a:ext cx="160379" cy="196766"/>
            </a:xfrm>
            <a:prstGeom prst="triangle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5" name="Triangolo isoscele 114">
              <a:extLst>
                <a:ext uri="{FF2B5EF4-FFF2-40B4-BE49-F238E27FC236}">
                  <a16:creationId xmlns:a16="http://schemas.microsoft.com/office/drawing/2014/main" id="{58B9F535-14CA-63E5-A828-1152AD99A0D1}"/>
                </a:ext>
              </a:extLst>
            </p:cNvPr>
            <p:cNvSpPr/>
            <p:nvPr/>
          </p:nvSpPr>
          <p:spPr bwMode="auto">
            <a:xfrm rot="10355928">
              <a:off x="2665639" y="2313039"/>
              <a:ext cx="160379" cy="196766"/>
            </a:xfrm>
            <a:prstGeom prst="triangle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" name="Triangolo isoscele 115">
              <a:extLst>
                <a:ext uri="{FF2B5EF4-FFF2-40B4-BE49-F238E27FC236}">
                  <a16:creationId xmlns:a16="http://schemas.microsoft.com/office/drawing/2014/main" id="{0527EB32-EB8B-2200-7ACB-381F9FDAFEC1}"/>
                </a:ext>
              </a:extLst>
            </p:cNvPr>
            <p:cNvSpPr/>
            <p:nvPr/>
          </p:nvSpPr>
          <p:spPr bwMode="auto">
            <a:xfrm rot="17043551">
              <a:off x="2434511" y="1983569"/>
              <a:ext cx="160379" cy="196766"/>
            </a:xfrm>
            <a:prstGeom prst="triangle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17" name="Gruppo 116">
            <a:extLst>
              <a:ext uri="{FF2B5EF4-FFF2-40B4-BE49-F238E27FC236}">
                <a16:creationId xmlns:a16="http://schemas.microsoft.com/office/drawing/2014/main" id="{38955F25-8DE6-3262-0655-F603F2C3D548}"/>
              </a:ext>
            </a:extLst>
          </p:cNvPr>
          <p:cNvGrpSpPr/>
          <p:nvPr/>
        </p:nvGrpSpPr>
        <p:grpSpPr>
          <a:xfrm rot="4785621">
            <a:off x="770156" y="2605192"/>
            <a:ext cx="390170" cy="291866"/>
            <a:chOff x="2416318" y="2001762"/>
            <a:chExt cx="651740" cy="508043"/>
          </a:xfrm>
        </p:grpSpPr>
        <p:sp>
          <p:nvSpPr>
            <p:cNvPr id="118" name="Oval 30">
              <a:extLst>
                <a:ext uri="{FF2B5EF4-FFF2-40B4-BE49-F238E27FC236}">
                  <a16:creationId xmlns:a16="http://schemas.microsoft.com/office/drawing/2014/main" id="{6A496BA0-611C-9C1A-B8AA-E022131E094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524505">
              <a:off x="2589459" y="2012547"/>
              <a:ext cx="288925" cy="288925"/>
            </a:xfrm>
            <a:prstGeom prst="ellipse">
              <a:avLst/>
            </a:prstGeom>
            <a:gradFill rotWithShape="0">
              <a:gsLst>
                <a:gs pos="0">
                  <a:srgbClr val="FFFFA9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119" name="Triangolo isoscele 118">
              <a:extLst>
                <a:ext uri="{FF2B5EF4-FFF2-40B4-BE49-F238E27FC236}">
                  <a16:creationId xmlns:a16="http://schemas.microsoft.com/office/drawing/2014/main" id="{A19FBDC8-8378-4EA0-7EE3-219571BFB77A}"/>
                </a:ext>
              </a:extLst>
            </p:cNvPr>
            <p:cNvSpPr/>
            <p:nvPr/>
          </p:nvSpPr>
          <p:spPr bwMode="auto">
            <a:xfrm rot="5400000">
              <a:off x="2889485" y="2014647"/>
              <a:ext cx="160379" cy="196766"/>
            </a:xfrm>
            <a:prstGeom prst="triangle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0" name="Triangolo isoscele 119">
              <a:extLst>
                <a:ext uri="{FF2B5EF4-FFF2-40B4-BE49-F238E27FC236}">
                  <a16:creationId xmlns:a16="http://schemas.microsoft.com/office/drawing/2014/main" id="{CC689FE2-87E7-A69F-5453-63ADA3756FC6}"/>
                </a:ext>
              </a:extLst>
            </p:cNvPr>
            <p:cNvSpPr/>
            <p:nvPr/>
          </p:nvSpPr>
          <p:spPr bwMode="auto">
            <a:xfrm rot="10355928">
              <a:off x="2665639" y="2313039"/>
              <a:ext cx="160379" cy="196766"/>
            </a:xfrm>
            <a:prstGeom prst="triangle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1" name="Triangolo isoscele 120">
              <a:extLst>
                <a:ext uri="{FF2B5EF4-FFF2-40B4-BE49-F238E27FC236}">
                  <a16:creationId xmlns:a16="http://schemas.microsoft.com/office/drawing/2014/main" id="{B6DC6A37-1B8E-74CE-6AA9-778C9834ABD8}"/>
                </a:ext>
              </a:extLst>
            </p:cNvPr>
            <p:cNvSpPr/>
            <p:nvPr/>
          </p:nvSpPr>
          <p:spPr bwMode="auto">
            <a:xfrm rot="17043551">
              <a:off x="2434511" y="1983569"/>
              <a:ext cx="160379" cy="196766"/>
            </a:xfrm>
            <a:prstGeom prst="triangle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22" name="Gruppo 121">
            <a:extLst>
              <a:ext uri="{FF2B5EF4-FFF2-40B4-BE49-F238E27FC236}">
                <a16:creationId xmlns:a16="http://schemas.microsoft.com/office/drawing/2014/main" id="{237CD8F2-F07E-DE7A-4C20-D6290063FF9A}"/>
              </a:ext>
            </a:extLst>
          </p:cNvPr>
          <p:cNvGrpSpPr/>
          <p:nvPr/>
        </p:nvGrpSpPr>
        <p:grpSpPr>
          <a:xfrm rot="18215089">
            <a:off x="322833" y="2621570"/>
            <a:ext cx="353366" cy="276237"/>
            <a:chOff x="2416318" y="2001762"/>
            <a:chExt cx="651740" cy="508043"/>
          </a:xfrm>
        </p:grpSpPr>
        <p:sp>
          <p:nvSpPr>
            <p:cNvPr id="123" name="Oval 30">
              <a:extLst>
                <a:ext uri="{FF2B5EF4-FFF2-40B4-BE49-F238E27FC236}">
                  <a16:creationId xmlns:a16="http://schemas.microsoft.com/office/drawing/2014/main" id="{804BA7E0-21BC-33E9-0F18-E47D065FD8F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524505">
              <a:off x="2589459" y="2012547"/>
              <a:ext cx="288925" cy="288925"/>
            </a:xfrm>
            <a:prstGeom prst="ellipse">
              <a:avLst/>
            </a:prstGeom>
            <a:gradFill rotWithShape="0">
              <a:gsLst>
                <a:gs pos="0">
                  <a:srgbClr val="FFFFA9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124" name="Triangolo isoscele 123">
              <a:extLst>
                <a:ext uri="{FF2B5EF4-FFF2-40B4-BE49-F238E27FC236}">
                  <a16:creationId xmlns:a16="http://schemas.microsoft.com/office/drawing/2014/main" id="{04855A6F-52B9-0771-F712-FFF9011FAD9C}"/>
                </a:ext>
              </a:extLst>
            </p:cNvPr>
            <p:cNvSpPr/>
            <p:nvPr/>
          </p:nvSpPr>
          <p:spPr bwMode="auto">
            <a:xfrm rot="5400000">
              <a:off x="2889485" y="2014647"/>
              <a:ext cx="160379" cy="196766"/>
            </a:xfrm>
            <a:prstGeom prst="triangle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5" name="Triangolo isoscele 124">
              <a:extLst>
                <a:ext uri="{FF2B5EF4-FFF2-40B4-BE49-F238E27FC236}">
                  <a16:creationId xmlns:a16="http://schemas.microsoft.com/office/drawing/2014/main" id="{5CA86C14-FF20-7D74-1B43-815F69FE4135}"/>
                </a:ext>
              </a:extLst>
            </p:cNvPr>
            <p:cNvSpPr/>
            <p:nvPr/>
          </p:nvSpPr>
          <p:spPr bwMode="auto">
            <a:xfrm rot="10355928">
              <a:off x="2665639" y="2313039"/>
              <a:ext cx="160379" cy="196766"/>
            </a:xfrm>
            <a:prstGeom prst="triangle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6" name="Triangolo isoscele 125">
              <a:extLst>
                <a:ext uri="{FF2B5EF4-FFF2-40B4-BE49-F238E27FC236}">
                  <a16:creationId xmlns:a16="http://schemas.microsoft.com/office/drawing/2014/main" id="{24ED5A16-EA0E-D34B-9357-0523DFE83AA5}"/>
                </a:ext>
              </a:extLst>
            </p:cNvPr>
            <p:cNvSpPr/>
            <p:nvPr/>
          </p:nvSpPr>
          <p:spPr bwMode="auto">
            <a:xfrm rot="17043551">
              <a:off x="2434511" y="1983569"/>
              <a:ext cx="160379" cy="196766"/>
            </a:xfrm>
            <a:prstGeom prst="triangle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27" name="Stella a 4 punte 126">
            <a:extLst>
              <a:ext uri="{FF2B5EF4-FFF2-40B4-BE49-F238E27FC236}">
                <a16:creationId xmlns:a16="http://schemas.microsoft.com/office/drawing/2014/main" id="{F22FCC70-94E5-9DA4-E4D5-B7009190A23A}"/>
              </a:ext>
            </a:extLst>
          </p:cNvPr>
          <p:cNvSpPr/>
          <p:nvPr/>
        </p:nvSpPr>
        <p:spPr bwMode="auto">
          <a:xfrm rot="1920937">
            <a:off x="368975" y="2310424"/>
            <a:ext cx="289947" cy="286431"/>
          </a:xfrm>
          <a:prstGeom prst="star4">
            <a:avLst>
              <a:gd name="adj" fmla="val 2905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28" name="Gruppo 127">
            <a:extLst>
              <a:ext uri="{FF2B5EF4-FFF2-40B4-BE49-F238E27FC236}">
                <a16:creationId xmlns:a16="http://schemas.microsoft.com/office/drawing/2014/main" id="{BCBCFA68-95F6-FCB4-8FE5-08B2BAD6D2C8}"/>
              </a:ext>
            </a:extLst>
          </p:cNvPr>
          <p:cNvGrpSpPr/>
          <p:nvPr/>
        </p:nvGrpSpPr>
        <p:grpSpPr>
          <a:xfrm rot="4785621">
            <a:off x="546111" y="2225625"/>
            <a:ext cx="390170" cy="291866"/>
            <a:chOff x="2416318" y="2001762"/>
            <a:chExt cx="651740" cy="508043"/>
          </a:xfrm>
        </p:grpSpPr>
        <p:sp>
          <p:nvSpPr>
            <p:cNvPr id="129" name="Oval 30">
              <a:extLst>
                <a:ext uri="{FF2B5EF4-FFF2-40B4-BE49-F238E27FC236}">
                  <a16:creationId xmlns:a16="http://schemas.microsoft.com/office/drawing/2014/main" id="{B8DFB22E-51D2-EBEC-089B-49D4AC914F6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524505">
              <a:off x="2589459" y="2012547"/>
              <a:ext cx="288925" cy="288925"/>
            </a:xfrm>
            <a:prstGeom prst="ellipse">
              <a:avLst/>
            </a:prstGeom>
            <a:gradFill rotWithShape="0">
              <a:gsLst>
                <a:gs pos="0">
                  <a:srgbClr val="FFFFA9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130" name="Triangolo isoscele 129">
              <a:extLst>
                <a:ext uri="{FF2B5EF4-FFF2-40B4-BE49-F238E27FC236}">
                  <a16:creationId xmlns:a16="http://schemas.microsoft.com/office/drawing/2014/main" id="{98F1B8EA-5F21-15BE-49C7-443590988B5E}"/>
                </a:ext>
              </a:extLst>
            </p:cNvPr>
            <p:cNvSpPr/>
            <p:nvPr/>
          </p:nvSpPr>
          <p:spPr bwMode="auto">
            <a:xfrm rot="5400000">
              <a:off x="2889485" y="2014647"/>
              <a:ext cx="160379" cy="196766"/>
            </a:xfrm>
            <a:prstGeom prst="triangle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1" name="Triangolo isoscele 130">
              <a:extLst>
                <a:ext uri="{FF2B5EF4-FFF2-40B4-BE49-F238E27FC236}">
                  <a16:creationId xmlns:a16="http://schemas.microsoft.com/office/drawing/2014/main" id="{4F42291E-BE11-4C75-006E-5D6EC5CF2ABD}"/>
                </a:ext>
              </a:extLst>
            </p:cNvPr>
            <p:cNvSpPr/>
            <p:nvPr/>
          </p:nvSpPr>
          <p:spPr bwMode="auto">
            <a:xfrm rot="10355928">
              <a:off x="2665639" y="2313039"/>
              <a:ext cx="160379" cy="196766"/>
            </a:xfrm>
            <a:prstGeom prst="triangle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2" name="Triangolo isoscele 131">
              <a:extLst>
                <a:ext uri="{FF2B5EF4-FFF2-40B4-BE49-F238E27FC236}">
                  <a16:creationId xmlns:a16="http://schemas.microsoft.com/office/drawing/2014/main" id="{819CDDE0-1B13-AA4F-C5B8-0F50527E6D09}"/>
                </a:ext>
              </a:extLst>
            </p:cNvPr>
            <p:cNvSpPr/>
            <p:nvPr/>
          </p:nvSpPr>
          <p:spPr bwMode="auto">
            <a:xfrm rot="17043551">
              <a:off x="2434511" y="1983569"/>
              <a:ext cx="160379" cy="196766"/>
            </a:xfrm>
            <a:prstGeom prst="triangle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33" name="Gruppo 132">
            <a:extLst>
              <a:ext uri="{FF2B5EF4-FFF2-40B4-BE49-F238E27FC236}">
                <a16:creationId xmlns:a16="http://schemas.microsoft.com/office/drawing/2014/main" id="{95107DD0-0C1E-EF60-6DF2-79221E80A5FF}"/>
              </a:ext>
            </a:extLst>
          </p:cNvPr>
          <p:cNvGrpSpPr/>
          <p:nvPr/>
        </p:nvGrpSpPr>
        <p:grpSpPr>
          <a:xfrm rot="20382975">
            <a:off x="253012" y="2062790"/>
            <a:ext cx="390170" cy="291866"/>
            <a:chOff x="2416318" y="2001762"/>
            <a:chExt cx="651740" cy="508043"/>
          </a:xfrm>
        </p:grpSpPr>
        <p:sp>
          <p:nvSpPr>
            <p:cNvPr id="134" name="Oval 30">
              <a:extLst>
                <a:ext uri="{FF2B5EF4-FFF2-40B4-BE49-F238E27FC236}">
                  <a16:creationId xmlns:a16="http://schemas.microsoft.com/office/drawing/2014/main" id="{11D4DD7D-3DC9-E470-7AD2-1041D58D28B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524505">
              <a:off x="2589459" y="2012547"/>
              <a:ext cx="288925" cy="288925"/>
            </a:xfrm>
            <a:prstGeom prst="ellipse">
              <a:avLst/>
            </a:prstGeom>
            <a:gradFill rotWithShape="0">
              <a:gsLst>
                <a:gs pos="0">
                  <a:srgbClr val="FFFFA9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135" name="Triangolo isoscele 134">
              <a:extLst>
                <a:ext uri="{FF2B5EF4-FFF2-40B4-BE49-F238E27FC236}">
                  <a16:creationId xmlns:a16="http://schemas.microsoft.com/office/drawing/2014/main" id="{5F4C39FA-F1E2-79E2-1DE8-0E9022757956}"/>
                </a:ext>
              </a:extLst>
            </p:cNvPr>
            <p:cNvSpPr/>
            <p:nvPr/>
          </p:nvSpPr>
          <p:spPr bwMode="auto">
            <a:xfrm rot="5400000">
              <a:off x="2889485" y="2014647"/>
              <a:ext cx="160379" cy="196766"/>
            </a:xfrm>
            <a:prstGeom prst="triangle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6" name="Triangolo isoscele 135">
              <a:extLst>
                <a:ext uri="{FF2B5EF4-FFF2-40B4-BE49-F238E27FC236}">
                  <a16:creationId xmlns:a16="http://schemas.microsoft.com/office/drawing/2014/main" id="{E7E6EFA8-E594-683F-B445-F092D40F3F9A}"/>
                </a:ext>
              </a:extLst>
            </p:cNvPr>
            <p:cNvSpPr/>
            <p:nvPr/>
          </p:nvSpPr>
          <p:spPr bwMode="auto">
            <a:xfrm rot="10355928">
              <a:off x="2665639" y="2313039"/>
              <a:ext cx="160379" cy="196766"/>
            </a:xfrm>
            <a:prstGeom prst="triangle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7" name="Triangolo isoscele 136">
              <a:extLst>
                <a:ext uri="{FF2B5EF4-FFF2-40B4-BE49-F238E27FC236}">
                  <a16:creationId xmlns:a16="http://schemas.microsoft.com/office/drawing/2014/main" id="{05946B3D-8ECC-91F9-65A9-D9F7D1AB9318}"/>
                </a:ext>
              </a:extLst>
            </p:cNvPr>
            <p:cNvSpPr/>
            <p:nvPr/>
          </p:nvSpPr>
          <p:spPr bwMode="auto">
            <a:xfrm rot="17043551">
              <a:off x="2434511" y="1983569"/>
              <a:ext cx="160379" cy="196766"/>
            </a:xfrm>
            <a:prstGeom prst="triangle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38" name="Triangolo isoscele 137">
            <a:extLst>
              <a:ext uri="{FF2B5EF4-FFF2-40B4-BE49-F238E27FC236}">
                <a16:creationId xmlns:a16="http://schemas.microsoft.com/office/drawing/2014/main" id="{BC3E3A95-F80B-2F38-3633-E05EC2A8B384}"/>
              </a:ext>
            </a:extLst>
          </p:cNvPr>
          <p:cNvSpPr/>
          <p:nvPr/>
        </p:nvSpPr>
        <p:spPr bwMode="auto">
          <a:xfrm>
            <a:off x="642061" y="2950026"/>
            <a:ext cx="160379" cy="196766"/>
          </a:xfrm>
          <a:prstGeom prst="triangl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7625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i immagini per interleukin detection sandwich elis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670" y="620688"/>
            <a:ext cx="522058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lsbio.com/image2/mouse-il6-interleukin-6-elisa-kit-sandwich-elisa-ls-f2478/255946_19287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97587"/>
            <a:ext cx="4558800" cy="304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4"/>
          <a:srcRect l="23225" t="9400" r="45275" b="8001"/>
          <a:stretch>
            <a:fillRect/>
          </a:stretch>
        </p:blipFill>
        <p:spPr>
          <a:xfrm>
            <a:off x="101986" y="529353"/>
            <a:ext cx="3869803" cy="5707959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4" descr="Diagonali larghe verso l'alto"/>
          <p:cNvSpPr>
            <a:spLocks noChangeArrowheads="1"/>
          </p:cNvSpPr>
          <p:nvPr/>
        </p:nvSpPr>
        <p:spPr bwMode="auto">
          <a:xfrm>
            <a:off x="4656138" y="5229820"/>
            <a:ext cx="3168650" cy="720725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bg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74755" name="Line 5"/>
          <p:cNvSpPr>
            <a:spLocks noChangeShapeType="1"/>
          </p:cNvSpPr>
          <p:nvPr/>
        </p:nvSpPr>
        <p:spPr bwMode="auto">
          <a:xfrm>
            <a:off x="4643438" y="6958013"/>
            <a:ext cx="3168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4756" name="Rectangle 6"/>
          <p:cNvSpPr>
            <a:spLocks noChangeArrowheads="1"/>
          </p:cNvSpPr>
          <p:nvPr/>
        </p:nvSpPr>
        <p:spPr bwMode="auto">
          <a:xfrm>
            <a:off x="1114425" y="2564408"/>
            <a:ext cx="2952750" cy="5048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2"/>
                </a:solidFill>
              </a:rPr>
              <a:t>Aggiunta del campione</a:t>
            </a:r>
          </a:p>
        </p:txBody>
      </p:sp>
      <p:sp>
        <p:nvSpPr>
          <p:cNvPr id="74757" name="Rectangle 7"/>
          <p:cNvSpPr>
            <a:spLocks noChangeArrowheads="1"/>
          </p:cNvSpPr>
          <p:nvPr/>
        </p:nvSpPr>
        <p:spPr bwMode="auto">
          <a:xfrm>
            <a:off x="1114425" y="3140670"/>
            <a:ext cx="2952750" cy="5048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2"/>
                </a:solidFill>
              </a:rPr>
              <a:t>Aggiunta del tracciante</a:t>
            </a:r>
          </a:p>
        </p:txBody>
      </p:sp>
      <p:sp>
        <p:nvSpPr>
          <p:cNvPr id="74758" name="Rectangle 8"/>
          <p:cNvSpPr>
            <a:spLocks noChangeArrowheads="1"/>
          </p:cNvSpPr>
          <p:nvPr/>
        </p:nvSpPr>
        <p:spPr bwMode="auto">
          <a:xfrm>
            <a:off x="1114425" y="3716933"/>
            <a:ext cx="2952750" cy="5048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2"/>
                </a:solidFill>
              </a:rPr>
              <a:t>Incubazione</a:t>
            </a:r>
          </a:p>
        </p:txBody>
      </p:sp>
      <p:sp>
        <p:nvSpPr>
          <p:cNvPr id="74759" name="Rectangle 9"/>
          <p:cNvSpPr>
            <a:spLocks noChangeArrowheads="1"/>
          </p:cNvSpPr>
          <p:nvPr/>
        </p:nvSpPr>
        <p:spPr bwMode="auto">
          <a:xfrm>
            <a:off x="1114425" y="4293195"/>
            <a:ext cx="2952750" cy="5048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2"/>
                </a:solidFill>
              </a:rPr>
              <a:t>Lavaggio</a:t>
            </a:r>
          </a:p>
        </p:txBody>
      </p:sp>
      <p:sp>
        <p:nvSpPr>
          <p:cNvPr id="74760" name="Rectangle 10"/>
          <p:cNvSpPr>
            <a:spLocks noChangeArrowheads="1"/>
          </p:cNvSpPr>
          <p:nvPr/>
        </p:nvSpPr>
        <p:spPr bwMode="auto">
          <a:xfrm>
            <a:off x="1114425" y="4869458"/>
            <a:ext cx="2952750" cy="5048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2"/>
                </a:solidFill>
              </a:rPr>
              <a:t>Aggiunta del substrato</a:t>
            </a:r>
          </a:p>
        </p:txBody>
      </p:sp>
      <p:sp>
        <p:nvSpPr>
          <p:cNvPr id="74761" name="Rectangle 11"/>
          <p:cNvSpPr>
            <a:spLocks noChangeArrowheads="1"/>
          </p:cNvSpPr>
          <p:nvPr/>
        </p:nvSpPr>
        <p:spPr bwMode="auto">
          <a:xfrm>
            <a:off x="1114425" y="5445720"/>
            <a:ext cx="2952750" cy="5048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2"/>
                </a:solidFill>
              </a:rPr>
              <a:t>Misura del segnale</a:t>
            </a:r>
          </a:p>
        </p:txBody>
      </p:sp>
      <p:sp>
        <p:nvSpPr>
          <p:cNvPr id="74762" name="Text Box 13"/>
          <p:cNvSpPr txBox="1">
            <a:spLocks noChangeArrowheads="1"/>
          </p:cNvSpPr>
          <p:nvPr/>
        </p:nvSpPr>
        <p:spPr bwMode="auto">
          <a:xfrm>
            <a:off x="5508625" y="5972770"/>
            <a:ext cx="1290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Fase solida</a:t>
            </a:r>
          </a:p>
        </p:txBody>
      </p:sp>
      <p:sp>
        <p:nvSpPr>
          <p:cNvPr id="74763" name="Text Box 14"/>
          <p:cNvSpPr txBox="1">
            <a:spLocks noChangeArrowheads="1"/>
          </p:cNvSpPr>
          <p:nvPr/>
        </p:nvSpPr>
        <p:spPr bwMode="auto">
          <a:xfrm>
            <a:off x="5060950" y="4317008"/>
            <a:ext cx="3429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Antigene di cattura immobilizzato</a:t>
            </a:r>
          </a:p>
        </p:txBody>
      </p:sp>
      <p:sp>
        <p:nvSpPr>
          <p:cNvPr id="74764" name="Line 15"/>
          <p:cNvSpPr>
            <a:spLocks noChangeShapeType="1"/>
          </p:cNvSpPr>
          <p:nvPr/>
        </p:nvSpPr>
        <p:spPr bwMode="auto">
          <a:xfrm flipH="1">
            <a:off x="4932363" y="4653558"/>
            <a:ext cx="287337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4765" name="Text Box 16"/>
          <p:cNvSpPr txBox="1">
            <a:spLocks noChangeArrowheads="1"/>
          </p:cNvSpPr>
          <p:nvPr/>
        </p:nvSpPr>
        <p:spPr bwMode="auto">
          <a:xfrm>
            <a:off x="6338888" y="2516783"/>
            <a:ext cx="1143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Anticorpo</a:t>
            </a:r>
          </a:p>
        </p:txBody>
      </p:sp>
      <p:sp>
        <p:nvSpPr>
          <p:cNvPr id="74766" name="Text Box 17"/>
          <p:cNvSpPr txBox="1">
            <a:spLocks noChangeArrowheads="1"/>
          </p:cNvSpPr>
          <p:nvPr/>
        </p:nvSpPr>
        <p:spPr bwMode="auto">
          <a:xfrm>
            <a:off x="6338888" y="3093045"/>
            <a:ext cx="1200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Tracciante</a:t>
            </a:r>
          </a:p>
        </p:txBody>
      </p:sp>
      <p:sp>
        <p:nvSpPr>
          <p:cNvPr id="74767" name="Text Box 18"/>
          <p:cNvSpPr txBox="1">
            <a:spLocks noChangeArrowheads="1"/>
          </p:cNvSpPr>
          <p:nvPr/>
        </p:nvSpPr>
        <p:spPr bwMode="auto">
          <a:xfrm>
            <a:off x="4570413" y="2708870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Enzima</a:t>
            </a:r>
          </a:p>
        </p:txBody>
      </p:sp>
      <p:sp>
        <p:nvSpPr>
          <p:cNvPr id="74768" name="Line 19"/>
          <p:cNvSpPr>
            <a:spLocks noChangeShapeType="1"/>
          </p:cNvSpPr>
          <p:nvPr/>
        </p:nvSpPr>
        <p:spPr bwMode="auto">
          <a:xfrm>
            <a:off x="5564188" y="2924770"/>
            <a:ext cx="287337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4769" name="Text Box 20"/>
          <p:cNvSpPr txBox="1">
            <a:spLocks noChangeArrowheads="1"/>
          </p:cNvSpPr>
          <p:nvPr/>
        </p:nvSpPr>
        <p:spPr bwMode="auto">
          <a:xfrm>
            <a:off x="6338888" y="3686770"/>
            <a:ext cx="22399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Substrato enzimatico</a:t>
            </a:r>
          </a:p>
        </p:txBody>
      </p:sp>
      <p:sp>
        <p:nvSpPr>
          <p:cNvPr id="428053" name="AutoShape 21"/>
          <p:cNvSpPr>
            <a:spLocks noChangeArrowheads="1"/>
          </p:cNvSpPr>
          <p:nvPr/>
        </p:nvSpPr>
        <p:spPr bwMode="auto">
          <a:xfrm>
            <a:off x="6024563" y="3766145"/>
            <a:ext cx="215900" cy="187325"/>
          </a:xfrm>
          <a:prstGeom prst="hexagon">
            <a:avLst>
              <a:gd name="adj" fmla="val 28814"/>
              <a:gd name="vf" fmla="val 115470"/>
            </a:avLst>
          </a:prstGeom>
          <a:gradFill rotWithShape="1">
            <a:gsLst>
              <a:gs pos="0">
                <a:schemeClr val="accent2">
                  <a:gamma/>
                  <a:tint val="33725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74771" name="Freeform 27"/>
          <p:cNvSpPr/>
          <p:nvPr/>
        </p:nvSpPr>
        <p:spPr bwMode="auto">
          <a:xfrm rot="-8049199">
            <a:off x="6038056" y="2322315"/>
            <a:ext cx="403225" cy="455612"/>
          </a:xfrm>
          <a:custGeom>
            <a:avLst/>
            <a:gdLst>
              <a:gd name="T0" fmla="*/ 23863966 w 2528"/>
              <a:gd name="T1" fmla="*/ 35018153 h 2856"/>
              <a:gd name="T2" fmla="*/ 23863966 w 2528"/>
              <a:gd name="T3" fmla="*/ 65557079 h 2856"/>
              <a:gd name="T4" fmla="*/ 31903424 w 2528"/>
              <a:gd name="T5" fmla="*/ 72631987 h 2856"/>
              <a:gd name="T6" fmla="*/ 41189561 w 2528"/>
              <a:gd name="T7" fmla="*/ 65302632 h 2856"/>
              <a:gd name="T8" fmla="*/ 41189561 w 2528"/>
              <a:gd name="T9" fmla="*/ 34763547 h 2856"/>
              <a:gd name="T10" fmla="*/ 61212043 w 2528"/>
              <a:gd name="T11" fmla="*/ 14022512 h 2856"/>
              <a:gd name="T12" fmla="*/ 59761837 w 2528"/>
              <a:gd name="T13" fmla="*/ 3486485 h 2856"/>
              <a:gd name="T14" fmla="*/ 49737836 w 2528"/>
              <a:gd name="T15" fmla="*/ 2774033 h 2856"/>
              <a:gd name="T16" fmla="*/ 32386879 w 2528"/>
              <a:gd name="T17" fmla="*/ 19875754 h 2856"/>
              <a:gd name="T18" fmla="*/ 15290330 w 2528"/>
              <a:gd name="T19" fmla="*/ 2774033 h 2856"/>
              <a:gd name="T20" fmla="*/ 4808394 w 2528"/>
              <a:gd name="T21" fmla="*/ 3257562 h 2856"/>
              <a:gd name="T22" fmla="*/ 3332827 w 2528"/>
              <a:gd name="T23" fmla="*/ 14251594 h 2856"/>
              <a:gd name="T24" fmla="*/ 23863966 w 2528"/>
              <a:gd name="T25" fmla="*/ 35018153 h 28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528" h="2856">
                <a:moveTo>
                  <a:pt x="938" y="1376"/>
                </a:moveTo>
                <a:lnTo>
                  <a:pt x="938" y="2576"/>
                </a:lnTo>
                <a:cubicBezTo>
                  <a:pt x="991" y="2822"/>
                  <a:pt x="1141" y="2856"/>
                  <a:pt x="1254" y="2854"/>
                </a:cubicBezTo>
                <a:cubicBezTo>
                  <a:pt x="1372" y="2854"/>
                  <a:pt x="1560" y="2803"/>
                  <a:pt x="1619" y="2566"/>
                </a:cubicBezTo>
                <a:lnTo>
                  <a:pt x="1619" y="1366"/>
                </a:lnTo>
                <a:lnTo>
                  <a:pt x="2406" y="551"/>
                </a:lnTo>
                <a:cubicBezTo>
                  <a:pt x="2528" y="346"/>
                  <a:pt x="2424" y="211"/>
                  <a:pt x="2349" y="137"/>
                </a:cubicBezTo>
                <a:cubicBezTo>
                  <a:pt x="2274" y="63"/>
                  <a:pt x="2105" y="34"/>
                  <a:pt x="1955" y="109"/>
                </a:cubicBezTo>
                <a:lnTo>
                  <a:pt x="1273" y="781"/>
                </a:lnTo>
                <a:lnTo>
                  <a:pt x="601" y="109"/>
                </a:lnTo>
                <a:cubicBezTo>
                  <a:pt x="420" y="0"/>
                  <a:pt x="267" y="53"/>
                  <a:pt x="189" y="128"/>
                </a:cubicBezTo>
                <a:cubicBezTo>
                  <a:pt x="111" y="203"/>
                  <a:pt x="0" y="349"/>
                  <a:pt x="131" y="560"/>
                </a:cubicBezTo>
                <a:lnTo>
                  <a:pt x="938" y="137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9933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74772" name="Group 28"/>
          <p:cNvGrpSpPr/>
          <p:nvPr/>
        </p:nvGrpSpPr>
        <p:grpSpPr bwMode="auto">
          <a:xfrm>
            <a:off x="5868988" y="2996208"/>
            <a:ext cx="550862" cy="517525"/>
            <a:chOff x="3697" y="1479"/>
            <a:chExt cx="347" cy="326"/>
          </a:xfrm>
        </p:grpSpPr>
        <p:sp>
          <p:nvSpPr>
            <p:cNvPr id="74784" name="Oval 29"/>
            <p:cNvSpPr>
              <a:spLocks noChangeArrowheads="1"/>
            </p:cNvSpPr>
            <p:nvPr/>
          </p:nvSpPr>
          <p:spPr bwMode="auto">
            <a:xfrm rot="10524505">
              <a:off x="3697" y="1479"/>
              <a:ext cx="182" cy="182"/>
            </a:xfrm>
            <a:prstGeom prst="ellipse">
              <a:avLst/>
            </a:prstGeom>
            <a:gradFill rotWithShape="1">
              <a:gsLst>
                <a:gs pos="0">
                  <a:srgbClr val="FFFFA9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428062" name="Freeform 30"/>
            <p:cNvSpPr/>
            <p:nvPr/>
          </p:nvSpPr>
          <p:spPr bwMode="auto">
            <a:xfrm flipV="1">
              <a:off x="3790" y="1518"/>
              <a:ext cx="254" cy="287"/>
            </a:xfrm>
            <a:custGeom>
              <a:avLst/>
              <a:gdLst>
                <a:gd name="T0" fmla="*/ 938 w 2528"/>
                <a:gd name="T1" fmla="*/ 1376 h 2856"/>
                <a:gd name="T2" fmla="*/ 938 w 2528"/>
                <a:gd name="T3" fmla="*/ 2576 h 2856"/>
                <a:gd name="T4" fmla="*/ 1254 w 2528"/>
                <a:gd name="T5" fmla="*/ 2854 h 2856"/>
                <a:gd name="T6" fmla="*/ 1619 w 2528"/>
                <a:gd name="T7" fmla="*/ 2566 h 2856"/>
                <a:gd name="T8" fmla="*/ 1619 w 2528"/>
                <a:gd name="T9" fmla="*/ 1366 h 2856"/>
                <a:gd name="T10" fmla="*/ 2406 w 2528"/>
                <a:gd name="T11" fmla="*/ 551 h 2856"/>
                <a:gd name="T12" fmla="*/ 2349 w 2528"/>
                <a:gd name="T13" fmla="*/ 137 h 2856"/>
                <a:gd name="T14" fmla="*/ 1955 w 2528"/>
                <a:gd name="T15" fmla="*/ 109 h 2856"/>
                <a:gd name="T16" fmla="*/ 1273 w 2528"/>
                <a:gd name="T17" fmla="*/ 781 h 2856"/>
                <a:gd name="T18" fmla="*/ 601 w 2528"/>
                <a:gd name="T19" fmla="*/ 109 h 2856"/>
                <a:gd name="T20" fmla="*/ 189 w 2528"/>
                <a:gd name="T21" fmla="*/ 128 h 2856"/>
                <a:gd name="T22" fmla="*/ 131 w 2528"/>
                <a:gd name="T23" fmla="*/ 560 h 2856"/>
                <a:gd name="T24" fmla="*/ 938 w 2528"/>
                <a:gd name="T25" fmla="*/ 1376 h 2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20000"/>
                    <a:invGamma/>
                  </a:schemeClr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it-IT"/>
            </a:p>
          </p:txBody>
        </p:sp>
      </p:grpSp>
      <p:sp>
        <p:nvSpPr>
          <p:cNvPr id="74773" name="Text Box 31"/>
          <p:cNvSpPr txBox="1">
            <a:spLocks noChangeArrowheads="1"/>
          </p:cNvSpPr>
          <p:nvPr/>
        </p:nvSpPr>
        <p:spPr bwMode="auto">
          <a:xfrm>
            <a:off x="4438650" y="3285133"/>
            <a:ext cx="157321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Anticorpo specie-specifico</a:t>
            </a:r>
          </a:p>
        </p:txBody>
      </p:sp>
      <p:sp>
        <p:nvSpPr>
          <p:cNvPr id="74774" name="Line 32"/>
          <p:cNvSpPr>
            <a:spLocks noChangeShapeType="1"/>
          </p:cNvSpPr>
          <p:nvPr/>
        </p:nvSpPr>
        <p:spPr bwMode="auto">
          <a:xfrm flipV="1">
            <a:off x="5665788" y="3470870"/>
            <a:ext cx="287337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4775" name="Text Box 33"/>
          <p:cNvSpPr txBox="1">
            <a:spLocks noChangeArrowheads="1"/>
          </p:cNvSpPr>
          <p:nvPr/>
        </p:nvSpPr>
        <p:spPr bwMode="auto">
          <a:xfrm>
            <a:off x="381000" y="381000"/>
            <a:ext cx="8262938" cy="466725"/>
          </a:xfrm>
          <a:prstGeom prst="rect">
            <a:avLst/>
          </a:prstGeom>
          <a:solidFill>
            <a:srgbClr val="CCECFF"/>
          </a:solidFill>
          <a:ln w="9525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it-IT" sz="2400" b="1"/>
              <a:t>METODI NON COMPETITIVI ETEROGENEI</a:t>
            </a:r>
          </a:p>
        </p:txBody>
      </p:sp>
      <p:sp>
        <p:nvSpPr>
          <p:cNvPr id="74776" name="Text Box 34"/>
          <p:cNvSpPr txBox="1">
            <a:spLocks noChangeArrowheads="1"/>
          </p:cNvSpPr>
          <p:nvPr/>
        </p:nvSpPr>
        <p:spPr bwMode="auto">
          <a:xfrm>
            <a:off x="1367986" y="1144274"/>
            <a:ext cx="62889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/>
              <a:t>METODO PER LA DETERMINAZIONE DI </a:t>
            </a:r>
            <a:r>
              <a:rPr lang="it-IT" altLang="it-IT" sz="2400" b="1" dirty="0">
                <a:solidFill>
                  <a:srgbClr val="FF0000"/>
                </a:solidFill>
              </a:rPr>
              <a:t>ANTICORPI</a:t>
            </a:r>
          </a:p>
        </p:txBody>
      </p:sp>
      <p:sp>
        <p:nvSpPr>
          <p:cNvPr id="74777" name="Oval 35"/>
          <p:cNvSpPr>
            <a:spLocks noChangeArrowheads="1"/>
          </p:cNvSpPr>
          <p:nvPr/>
        </p:nvSpPr>
        <p:spPr bwMode="auto">
          <a:xfrm>
            <a:off x="4716463" y="5085358"/>
            <a:ext cx="144462" cy="144462"/>
          </a:xfrm>
          <a:prstGeom prst="ellipse">
            <a:avLst/>
          </a:prstGeom>
          <a:gradFill rotWithShape="1">
            <a:gsLst>
              <a:gs pos="0">
                <a:srgbClr val="FFBAA9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74778" name="Oval 36"/>
          <p:cNvSpPr>
            <a:spLocks noChangeArrowheads="1"/>
          </p:cNvSpPr>
          <p:nvPr/>
        </p:nvSpPr>
        <p:spPr bwMode="auto">
          <a:xfrm>
            <a:off x="5191125" y="5085358"/>
            <a:ext cx="144463" cy="144462"/>
          </a:xfrm>
          <a:prstGeom prst="ellipse">
            <a:avLst/>
          </a:prstGeom>
          <a:gradFill rotWithShape="1">
            <a:gsLst>
              <a:gs pos="0">
                <a:srgbClr val="FFBAA9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74779" name="Oval 37"/>
          <p:cNvSpPr>
            <a:spLocks noChangeArrowheads="1"/>
          </p:cNvSpPr>
          <p:nvPr/>
        </p:nvSpPr>
        <p:spPr bwMode="auto">
          <a:xfrm>
            <a:off x="5667375" y="5085358"/>
            <a:ext cx="144463" cy="144462"/>
          </a:xfrm>
          <a:prstGeom prst="ellipse">
            <a:avLst/>
          </a:prstGeom>
          <a:gradFill rotWithShape="1">
            <a:gsLst>
              <a:gs pos="0">
                <a:srgbClr val="FFBAA9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74780" name="Oval 38"/>
          <p:cNvSpPr>
            <a:spLocks noChangeArrowheads="1"/>
          </p:cNvSpPr>
          <p:nvPr/>
        </p:nvSpPr>
        <p:spPr bwMode="auto">
          <a:xfrm>
            <a:off x="6143625" y="5085358"/>
            <a:ext cx="144463" cy="144462"/>
          </a:xfrm>
          <a:prstGeom prst="ellipse">
            <a:avLst/>
          </a:prstGeom>
          <a:gradFill rotWithShape="1">
            <a:gsLst>
              <a:gs pos="0">
                <a:srgbClr val="FFBAA9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74781" name="Oval 39"/>
          <p:cNvSpPr>
            <a:spLocks noChangeArrowheads="1"/>
          </p:cNvSpPr>
          <p:nvPr/>
        </p:nvSpPr>
        <p:spPr bwMode="auto">
          <a:xfrm>
            <a:off x="6618288" y="5085358"/>
            <a:ext cx="144462" cy="144462"/>
          </a:xfrm>
          <a:prstGeom prst="ellipse">
            <a:avLst/>
          </a:prstGeom>
          <a:gradFill rotWithShape="1">
            <a:gsLst>
              <a:gs pos="0">
                <a:srgbClr val="FFBAA9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74782" name="Oval 40"/>
          <p:cNvSpPr>
            <a:spLocks noChangeArrowheads="1"/>
          </p:cNvSpPr>
          <p:nvPr/>
        </p:nvSpPr>
        <p:spPr bwMode="auto">
          <a:xfrm>
            <a:off x="7094538" y="5085358"/>
            <a:ext cx="144462" cy="144462"/>
          </a:xfrm>
          <a:prstGeom prst="ellipse">
            <a:avLst/>
          </a:prstGeom>
          <a:gradFill rotWithShape="1">
            <a:gsLst>
              <a:gs pos="0">
                <a:srgbClr val="FFBAA9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74783" name="Oval 41"/>
          <p:cNvSpPr>
            <a:spLocks noChangeArrowheads="1"/>
          </p:cNvSpPr>
          <p:nvPr/>
        </p:nvSpPr>
        <p:spPr bwMode="auto">
          <a:xfrm>
            <a:off x="7570788" y="5085358"/>
            <a:ext cx="144462" cy="144462"/>
          </a:xfrm>
          <a:prstGeom prst="ellipse">
            <a:avLst/>
          </a:prstGeom>
          <a:gradFill rotWithShape="1">
            <a:gsLst>
              <a:gs pos="0">
                <a:srgbClr val="FFBAA9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4"/>
          <p:cNvSpPr>
            <a:spLocks noChangeArrowheads="1"/>
          </p:cNvSpPr>
          <p:nvPr/>
        </p:nvSpPr>
        <p:spPr bwMode="auto">
          <a:xfrm>
            <a:off x="1114425" y="2491135"/>
            <a:ext cx="2952750" cy="5048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 dirty="0"/>
              <a:t>Aggiunta del campione</a:t>
            </a:r>
          </a:p>
        </p:txBody>
      </p:sp>
      <p:sp>
        <p:nvSpPr>
          <p:cNvPr id="75779" name="Rectangle 5"/>
          <p:cNvSpPr>
            <a:spLocks noChangeArrowheads="1"/>
          </p:cNvSpPr>
          <p:nvPr/>
        </p:nvSpPr>
        <p:spPr bwMode="auto">
          <a:xfrm>
            <a:off x="1114425" y="3067397"/>
            <a:ext cx="2952750" cy="5048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2"/>
                </a:solidFill>
              </a:rPr>
              <a:t>Aggiunta del tracciante</a:t>
            </a:r>
          </a:p>
        </p:txBody>
      </p:sp>
      <p:sp>
        <p:nvSpPr>
          <p:cNvPr id="75780" name="Rectangle 6"/>
          <p:cNvSpPr>
            <a:spLocks noChangeArrowheads="1"/>
          </p:cNvSpPr>
          <p:nvPr/>
        </p:nvSpPr>
        <p:spPr bwMode="auto">
          <a:xfrm>
            <a:off x="1114425" y="3643660"/>
            <a:ext cx="2952750" cy="5048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2"/>
                </a:solidFill>
              </a:rPr>
              <a:t>Incubazione</a:t>
            </a:r>
          </a:p>
        </p:txBody>
      </p:sp>
      <p:sp>
        <p:nvSpPr>
          <p:cNvPr id="75781" name="Rectangle 7"/>
          <p:cNvSpPr>
            <a:spLocks noChangeArrowheads="1"/>
          </p:cNvSpPr>
          <p:nvPr/>
        </p:nvSpPr>
        <p:spPr bwMode="auto">
          <a:xfrm>
            <a:off x="1114425" y="4219922"/>
            <a:ext cx="2952750" cy="5048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2"/>
                </a:solidFill>
              </a:rPr>
              <a:t>Lavaggio</a:t>
            </a:r>
          </a:p>
        </p:txBody>
      </p:sp>
      <p:sp>
        <p:nvSpPr>
          <p:cNvPr id="75782" name="Rectangle 8"/>
          <p:cNvSpPr>
            <a:spLocks noChangeArrowheads="1"/>
          </p:cNvSpPr>
          <p:nvPr/>
        </p:nvSpPr>
        <p:spPr bwMode="auto">
          <a:xfrm>
            <a:off x="1114425" y="4796185"/>
            <a:ext cx="2952750" cy="5048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2"/>
                </a:solidFill>
              </a:rPr>
              <a:t>Aggiunta del substrato</a:t>
            </a:r>
          </a:p>
        </p:txBody>
      </p:sp>
      <p:sp>
        <p:nvSpPr>
          <p:cNvPr id="75783" name="Rectangle 9"/>
          <p:cNvSpPr>
            <a:spLocks noChangeArrowheads="1"/>
          </p:cNvSpPr>
          <p:nvPr/>
        </p:nvSpPr>
        <p:spPr bwMode="auto">
          <a:xfrm>
            <a:off x="1114425" y="5372447"/>
            <a:ext cx="2952750" cy="5048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2"/>
                </a:solidFill>
              </a:rPr>
              <a:t>Misura del segnale</a:t>
            </a:r>
          </a:p>
        </p:txBody>
      </p:sp>
      <p:sp>
        <p:nvSpPr>
          <p:cNvPr id="75784" name="Rectangle 11"/>
          <p:cNvSpPr>
            <a:spLocks noChangeArrowheads="1"/>
          </p:cNvSpPr>
          <p:nvPr/>
        </p:nvSpPr>
        <p:spPr bwMode="auto">
          <a:xfrm>
            <a:off x="4665721" y="2989609"/>
            <a:ext cx="3168650" cy="1584325"/>
          </a:xfrm>
          <a:prstGeom prst="rect">
            <a:avLst/>
          </a:prstGeom>
          <a:gradFill rotWithShape="1">
            <a:gsLst>
              <a:gs pos="0">
                <a:srgbClr val="DDEEFF"/>
              </a:gs>
              <a:gs pos="100000">
                <a:srgbClr val="99CC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75789" name="Text Box 25"/>
          <p:cNvSpPr txBox="1">
            <a:spLocks noChangeArrowheads="1"/>
          </p:cNvSpPr>
          <p:nvPr/>
        </p:nvSpPr>
        <p:spPr bwMode="auto">
          <a:xfrm>
            <a:off x="381000" y="381000"/>
            <a:ext cx="8262938" cy="466725"/>
          </a:xfrm>
          <a:prstGeom prst="rect">
            <a:avLst/>
          </a:prstGeom>
          <a:solidFill>
            <a:srgbClr val="CCECFF"/>
          </a:solidFill>
          <a:ln w="9525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it-IT" sz="2400" b="1"/>
              <a:t>METODI NON COMPETITIVI ETEROGENEI</a:t>
            </a:r>
          </a:p>
        </p:txBody>
      </p:sp>
      <p:sp>
        <p:nvSpPr>
          <p:cNvPr id="75790" name="Text Box 26"/>
          <p:cNvSpPr txBox="1">
            <a:spLocks noChangeArrowheads="1"/>
          </p:cNvSpPr>
          <p:nvPr/>
        </p:nvSpPr>
        <p:spPr bwMode="auto">
          <a:xfrm>
            <a:off x="2051050" y="1219200"/>
            <a:ext cx="582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/>
              <a:t>METODO PER LA DETERMINAZIONE DI ANTICORPI</a:t>
            </a: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1111895" y="1912317"/>
            <a:ext cx="2952750" cy="5048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 dirty="0"/>
              <a:t>Saturazione</a:t>
            </a:r>
          </a:p>
        </p:txBody>
      </p:sp>
      <p:grpSp>
        <p:nvGrpSpPr>
          <p:cNvPr id="2" name="Gruppo 1"/>
          <p:cNvGrpSpPr/>
          <p:nvPr/>
        </p:nvGrpSpPr>
        <p:grpSpPr>
          <a:xfrm>
            <a:off x="4643438" y="4437063"/>
            <a:ext cx="3181350" cy="865187"/>
            <a:chOff x="4643438" y="4437063"/>
            <a:chExt cx="3181350" cy="865187"/>
          </a:xfrm>
        </p:grpSpPr>
        <p:sp>
          <p:nvSpPr>
            <p:cNvPr id="75785" name="Rectangle 15" descr="Diagonali larghe verso l'alto"/>
            <p:cNvSpPr>
              <a:spLocks noChangeArrowheads="1"/>
            </p:cNvSpPr>
            <p:nvPr/>
          </p:nvSpPr>
          <p:spPr bwMode="auto">
            <a:xfrm>
              <a:off x="4656138" y="4581525"/>
              <a:ext cx="3168650" cy="720725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75786" name="Line 16"/>
            <p:cNvSpPr>
              <a:spLocks noChangeShapeType="1"/>
            </p:cNvSpPr>
            <p:nvPr/>
          </p:nvSpPr>
          <p:spPr bwMode="auto">
            <a:xfrm>
              <a:off x="4643438" y="4581525"/>
              <a:ext cx="31686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5791" name="Oval 27"/>
            <p:cNvSpPr>
              <a:spLocks noChangeArrowheads="1"/>
            </p:cNvSpPr>
            <p:nvPr/>
          </p:nvSpPr>
          <p:spPr bwMode="auto">
            <a:xfrm>
              <a:off x="4716463" y="4437063"/>
              <a:ext cx="144462" cy="144462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75792" name="Oval 28"/>
            <p:cNvSpPr>
              <a:spLocks noChangeArrowheads="1"/>
            </p:cNvSpPr>
            <p:nvPr/>
          </p:nvSpPr>
          <p:spPr bwMode="auto">
            <a:xfrm>
              <a:off x="5191125" y="4437063"/>
              <a:ext cx="144463" cy="144462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75793" name="Oval 29"/>
            <p:cNvSpPr>
              <a:spLocks noChangeArrowheads="1"/>
            </p:cNvSpPr>
            <p:nvPr/>
          </p:nvSpPr>
          <p:spPr bwMode="auto">
            <a:xfrm>
              <a:off x="5667375" y="4437063"/>
              <a:ext cx="144463" cy="144462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75794" name="Oval 30"/>
            <p:cNvSpPr>
              <a:spLocks noChangeArrowheads="1"/>
            </p:cNvSpPr>
            <p:nvPr/>
          </p:nvSpPr>
          <p:spPr bwMode="auto">
            <a:xfrm>
              <a:off x="6143625" y="4437063"/>
              <a:ext cx="144463" cy="144462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75795" name="Oval 31"/>
            <p:cNvSpPr>
              <a:spLocks noChangeArrowheads="1"/>
            </p:cNvSpPr>
            <p:nvPr/>
          </p:nvSpPr>
          <p:spPr bwMode="auto">
            <a:xfrm>
              <a:off x="6618288" y="4437063"/>
              <a:ext cx="144462" cy="144462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75796" name="Oval 32"/>
            <p:cNvSpPr>
              <a:spLocks noChangeArrowheads="1"/>
            </p:cNvSpPr>
            <p:nvPr/>
          </p:nvSpPr>
          <p:spPr bwMode="auto">
            <a:xfrm>
              <a:off x="7094538" y="4437063"/>
              <a:ext cx="144462" cy="144462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75797" name="Oval 33"/>
            <p:cNvSpPr>
              <a:spLocks noChangeArrowheads="1"/>
            </p:cNvSpPr>
            <p:nvPr/>
          </p:nvSpPr>
          <p:spPr bwMode="auto">
            <a:xfrm>
              <a:off x="7570788" y="4437063"/>
              <a:ext cx="144462" cy="144462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22" name="Pentagono regolare 21"/>
            <p:cNvSpPr/>
            <p:nvPr/>
          </p:nvSpPr>
          <p:spPr bwMode="auto">
            <a:xfrm>
              <a:off x="4889060" y="4437063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Pentagono regolare 23"/>
            <p:cNvSpPr/>
            <p:nvPr/>
          </p:nvSpPr>
          <p:spPr bwMode="auto">
            <a:xfrm>
              <a:off x="5017294" y="4443760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Pentagono regolare 24"/>
            <p:cNvSpPr/>
            <p:nvPr/>
          </p:nvSpPr>
          <p:spPr bwMode="auto">
            <a:xfrm>
              <a:off x="5343793" y="4443759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Pentagono regolare 25"/>
            <p:cNvSpPr/>
            <p:nvPr/>
          </p:nvSpPr>
          <p:spPr bwMode="auto">
            <a:xfrm>
              <a:off x="5490723" y="4475694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Pentagono regolare 26"/>
            <p:cNvSpPr/>
            <p:nvPr/>
          </p:nvSpPr>
          <p:spPr bwMode="auto">
            <a:xfrm>
              <a:off x="5830008" y="4483097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Pentagono regolare 27"/>
            <p:cNvSpPr/>
            <p:nvPr/>
          </p:nvSpPr>
          <p:spPr bwMode="auto">
            <a:xfrm>
              <a:off x="5955421" y="4483100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Pentagono regolare 28"/>
            <p:cNvSpPr/>
            <p:nvPr/>
          </p:nvSpPr>
          <p:spPr bwMode="auto">
            <a:xfrm>
              <a:off x="6293644" y="4509294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Pentagono regolare 29"/>
            <p:cNvSpPr/>
            <p:nvPr/>
          </p:nvSpPr>
          <p:spPr bwMode="auto">
            <a:xfrm>
              <a:off x="6418971" y="4509293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Pentagono regolare 30"/>
            <p:cNvSpPr/>
            <p:nvPr/>
          </p:nvSpPr>
          <p:spPr bwMode="auto">
            <a:xfrm>
              <a:off x="6790006" y="4510346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Pentagono regolare 31"/>
            <p:cNvSpPr/>
            <p:nvPr/>
          </p:nvSpPr>
          <p:spPr bwMode="auto">
            <a:xfrm>
              <a:off x="6946020" y="4542892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Pentagono regolare 33"/>
            <p:cNvSpPr/>
            <p:nvPr/>
          </p:nvSpPr>
          <p:spPr bwMode="auto">
            <a:xfrm>
              <a:off x="7215450" y="4483097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Pentagono regolare 34"/>
            <p:cNvSpPr/>
            <p:nvPr/>
          </p:nvSpPr>
          <p:spPr bwMode="auto">
            <a:xfrm>
              <a:off x="7353789" y="4516883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Pentagono regolare 35"/>
            <p:cNvSpPr/>
            <p:nvPr/>
          </p:nvSpPr>
          <p:spPr bwMode="auto">
            <a:xfrm>
              <a:off x="7453453" y="4509292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Pentagono regolare 36"/>
            <p:cNvSpPr/>
            <p:nvPr/>
          </p:nvSpPr>
          <p:spPr bwMode="auto">
            <a:xfrm>
              <a:off x="7674243" y="4517936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4"/>
          <p:cNvSpPr>
            <a:spLocks noChangeArrowheads="1"/>
          </p:cNvSpPr>
          <p:nvPr/>
        </p:nvSpPr>
        <p:spPr bwMode="auto">
          <a:xfrm>
            <a:off x="1114425" y="1916113"/>
            <a:ext cx="2952750" cy="5048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Aggiunta del campione</a:t>
            </a:r>
          </a:p>
        </p:txBody>
      </p:sp>
      <p:sp>
        <p:nvSpPr>
          <p:cNvPr id="75779" name="Rectangle 5"/>
          <p:cNvSpPr>
            <a:spLocks noChangeArrowheads="1"/>
          </p:cNvSpPr>
          <p:nvPr/>
        </p:nvSpPr>
        <p:spPr bwMode="auto">
          <a:xfrm>
            <a:off x="1114425" y="2492375"/>
            <a:ext cx="2952750" cy="5048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2"/>
                </a:solidFill>
              </a:rPr>
              <a:t>Aggiunta del tracciante</a:t>
            </a:r>
          </a:p>
        </p:txBody>
      </p:sp>
      <p:sp>
        <p:nvSpPr>
          <p:cNvPr id="75780" name="Rectangle 6"/>
          <p:cNvSpPr>
            <a:spLocks noChangeArrowheads="1"/>
          </p:cNvSpPr>
          <p:nvPr/>
        </p:nvSpPr>
        <p:spPr bwMode="auto">
          <a:xfrm>
            <a:off x="1114425" y="3068638"/>
            <a:ext cx="2952750" cy="5048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2"/>
                </a:solidFill>
              </a:rPr>
              <a:t>Incubazione</a:t>
            </a:r>
          </a:p>
        </p:txBody>
      </p:sp>
      <p:sp>
        <p:nvSpPr>
          <p:cNvPr id="75781" name="Rectangle 7"/>
          <p:cNvSpPr>
            <a:spLocks noChangeArrowheads="1"/>
          </p:cNvSpPr>
          <p:nvPr/>
        </p:nvSpPr>
        <p:spPr bwMode="auto">
          <a:xfrm>
            <a:off x="1114425" y="3644900"/>
            <a:ext cx="2952750" cy="5048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2"/>
                </a:solidFill>
              </a:rPr>
              <a:t>Lavaggio</a:t>
            </a:r>
          </a:p>
        </p:txBody>
      </p:sp>
      <p:sp>
        <p:nvSpPr>
          <p:cNvPr id="75782" name="Rectangle 8"/>
          <p:cNvSpPr>
            <a:spLocks noChangeArrowheads="1"/>
          </p:cNvSpPr>
          <p:nvPr/>
        </p:nvSpPr>
        <p:spPr bwMode="auto">
          <a:xfrm>
            <a:off x="1114425" y="4221163"/>
            <a:ext cx="2952750" cy="5048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2"/>
                </a:solidFill>
              </a:rPr>
              <a:t>Aggiunta del substrato</a:t>
            </a:r>
          </a:p>
        </p:txBody>
      </p:sp>
      <p:sp>
        <p:nvSpPr>
          <p:cNvPr id="75783" name="Rectangle 9"/>
          <p:cNvSpPr>
            <a:spLocks noChangeArrowheads="1"/>
          </p:cNvSpPr>
          <p:nvPr/>
        </p:nvSpPr>
        <p:spPr bwMode="auto">
          <a:xfrm>
            <a:off x="1114425" y="4797425"/>
            <a:ext cx="2952750" cy="5048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2"/>
                </a:solidFill>
              </a:rPr>
              <a:t>Misura del segnale</a:t>
            </a:r>
          </a:p>
        </p:txBody>
      </p:sp>
      <p:sp>
        <p:nvSpPr>
          <p:cNvPr id="75784" name="Rectangle 11"/>
          <p:cNvSpPr>
            <a:spLocks noChangeArrowheads="1"/>
          </p:cNvSpPr>
          <p:nvPr/>
        </p:nvSpPr>
        <p:spPr bwMode="auto">
          <a:xfrm>
            <a:off x="4656138" y="2997200"/>
            <a:ext cx="3168650" cy="1584325"/>
          </a:xfrm>
          <a:prstGeom prst="rect">
            <a:avLst/>
          </a:prstGeom>
          <a:gradFill rotWithShape="1">
            <a:gsLst>
              <a:gs pos="0">
                <a:srgbClr val="DDEEFF"/>
              </a:gs>
              <a:gs pos="100000">
                <a:srgbClr val="99CC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75785" name="Rectangle 15" descr="Diagonali larghe verso l'alto"/>
          <p:cNvSpPr>
            <a:spLocks noChangeArrowheads="1"/>
          </p:cNvSpPr>
          <p:nvPr/>
        </p:nvSpPr>
        <p:spPr bwMode="auto">
          <a:xfrm>
            <a:off x="4656138" y="4581525"/>
            <a:ext cx="3168650" cy="720725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bg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75786" name="Line 16"/>
          <p:cNvSpPr>
            <a:spLocks noChangeShapeType="1"/>
          </p:cNvSpPr>
          <p:nvPr/>
        </p:nvSpPr>
        <p:spPr bwMode="auto">
          <a:xfrm>
            <a:off x="4643438" y="4581525"/>
            <a:ext cx="3168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5787" name="Freeform 21"/>
          <p:cNvSpPr/>
          <p:nvPr/>
        </p:nvSpPr>
        <p:spPr bwMode="auto">
          <a:xfrm rot="4942735">
            <a:off x="5291931" y="3429795"/>
            <a:ext cx="403225" cy="455612"/>
          </a:xfrm>
          <a:custGeom>
            <a:avLst/>
            <a:gdLst>
              <a:gd name="T0" fmla="*/ 23863966 w 2528"/>
              <a:gd name="T1" fmla="*/ 35018153 h 2856"/>
              <a:gd name="T2" fmla="*/ 23863966 w 2528"/>
              <a:gd name="T3" fmla="*/ 65557079 h 2856"/>
              <a:gd name="T4" fmla="*/ 31903424 w 2528"/>
              <a:gd name="T5" fmla="*/ 72631987 h 2856"/>
              <a:gd name="T6" fmla="*/ 41189561 w 2528"/>
              <a:gd name="T7" fmla="*/ 65302632 h 2856"/>
              <a:gd name="T8" fmla="*/ 41189561 w 2528"/>
              <a:gd name="T9" fmla="*/ 34763547 h 2856"/>
              <a:gd name="T10" fmla="*/ 61212043 w 2528"/>
              <a:gd name="T11" fmla="*/ 14022512 h 2856"/>
              <a:gd name="T12" fmla="*/ 59761837 w 2528"/>
              <a:gd name="T13" fmla="*/ 3486485 h 2856"/>
              <a:gd name="T14" fmla="*/ 49737836 w 2528"/>
              <a:gd name="T15" fmla="*/ 2774033 h 2856"/>
              <a:gd name="T16" fmla="*/ 32386879 w 2528"/>
              <a:gd name="T17" fmla="*/ 19875754 h 2856"/>
              <a:gd name="T18" fmla="*/ 15290330 w 2528"/>
              <a:gd name="T19" fmla="*/ 2774033 h 2856"/>
              <a:gd name="T20" fmla="*/ 4808394 w 2528"/>
              <a:gd name="T21" fmla="*/ 3257562 h 2856"/>
              <a:gd name="T22" fmla="*/ 3332827 w 2528"/>
              <a:gd name="T23" fmla="*/ 14251594 h 2856"/>
              <a:gd name="T24" fmla="*/ 23863966 w 2528"/>
              <a:gd name="T25" fmla="*/ 35018153 h 28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528" h="2856">
                <a:moveTo>
                  <a:pt x="938" y="1376"/>
                </a:moveTo>
                <a:lnTo>
                  <a:pt x="938" y="2576"/>
                </a:lnTo>
                <a:cubicBezTo>
                  <a:pt x="991" y="2822"/>
                  <a:pt x="1141" y="2856"/>
                  <a:pt x="1254" y="2854"/>
                </a:cubicBezTo>
                <a:cubicBezTo>
                  <a:pt x="1372" y="2854"/>
                  <a:pt x="1560" y="2803"/>
                  <a:pt x="1619" y="2566"/>
                </a:cubicBezTo>
                <a:lnTo>
                  <a:pt x="1619" y="1366"/>
                </a:lnTo>
                <a:lnTo>
                  <a:pt x="2406" y="551"/>
                </a:lnTo>
                <a:cubicBezTo>
                  <a:pt x="2528" y="346"/>
                  <a:pt x="2424" y="211"/>
                  <a:pt x="2349" y="137"/>
                </a:cubicBezTo>
                <a:cubicBezTo>
                  <a:pt x="2274" y="63"/>
                  <a:pt x="2105" y="34"/>
                  <a:pt x="1955" y="109"/>
                </a:cubicBezTo>
                <a:lnTo>
                  <a:pt x="1273" y="781"/>
                </a:lnTo>
                <a:lnTo>
                  <a:pt x="601" y="109"/>
                </a:lnTo>
                <a:cubicBezTo>
                  <a:pt x="420" y="0"/>
                  <a:pt x="267" y="53"/>
                  <a:pt x="189" y="128"/>
                </a:cubicBezTo>
                <a:cubicBezTo>
                  <a:pt x="111" y="203"/>
                  <a:pt x="0" y="349"/>
                  <a:pt x="131" y="560"/>
                </a:cubicBezTo>
                <a:lnTo>
                  <a:pt x="938" y="137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9933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5788" name="Freeform 22"/>
          <p:cNvSpPr/>
          <p:nvPr/>
        </p:nvSpPr>
        <p:spPr bwMode="auto">
          <a:xfrm rot="-7004546">
            <a:off x="6876256" y="3358357"/>
            <a:ext cx="403225" cy="455612"/>
          </a:xfrm>
          <a:custGeom>
            <a:avLst/>
            <a:gdLst>
              <a:gd name="T0" fmla="*/ 23863966 w 2528"/>
              <a:gd name="T1" fmla="*/ 35018153 h 2856"/>
              <a:gd name="T2" fmla="*/ 23863966 w 2528"/>
              <a:gd name="T3" fmla="*/ 65557079 h 2856"/>
              <a:gd name="T4" fmla="*/ 31903424 w 2528"/>
              <a:gd name="T5" fmla="*/ 72631987 h 2856"/>
              <a:gd name="T6" fmla="*/ 41189561 w 2528"/>
              <a:gd name="T7" fmla="*/ 65302632 h 2856"/>
              <a:gd name="T8" fmla="*/ 41189561 w 2528"/>
              <a:gd name="T9" fmla="*/ 34763547 h 2856"/>
              <a:gd name="T10" fmla="*/ 61212043 w 2528"/>
              <a:gd name="T11" fmla="*/ 14022512 h 2856"/>
              <a:gd name="T12" fmla="*/ 59761837 w 2528"/>
              <a:gd name="T13" fmla="*/ 3486485 h 2856"/>
              <a:gd name="T14" fmla="*/ 49737836 w 2528"/>
              <a:gd name="T15" fmla="*/ 2774033 h 2856"/>
              <a:gd name="T16" fmla="*/ 32386879 w 2528"/>
              <a:gd name="T17" fmla="*/ 19875754 h 2856"/>
              <a:gd name="T18" fmla="*/ 15290330 w 2528"/>
              <a:gd name="T19" fmla="*/ 2774033 h 2856"/>
              <a:gd name="T20" fmla="*/ 4808394 w 2528"/>
              <a:gd name="T21" fmla="*/ 3257562 h 2856"/>
              <a:gd name="T22" fmla="*/ 3332827 w 2528"/>
              <a:gd name="T23" fmla="*/ 14251594 h 2856"/>
              <a:gd name="T24" fmla="*/ 23863966 w 2528"/>
              <a:gd name="T25" fmla="*/ 35018153 h 28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528" h="2856">
                <a:moveTo>
                  <a:pt x="938" y="1376"/>
                </a:moveTo>
                <a:lnTo>
                  <a:pt x="938" y="2576"/>
                </a:lnTo>
                <a:cubicBezTo>
                  <a:pt x="991" y="2822"/>
                  <a:pt x="1141" y="2856"/>
                  <a:pt x="1254" y="2854"/>
                </a:cubicBezTo>
                <a:cubicBezTo>
                  <a:pt x="1372" y="2854"/>
                  <a:pt x="1560" y="2803"/>
                  <a:pt x="1619" y="2566"/>
                </a:cubicBezTo>
                <a:lnTo>
                  <a:pt x="1619" y="1366"/>
                </a:lnTo>
                <a:lnTo>
                  <a:pt x="2406" y="551"/>
                </a:lnTo>
                <a:cubicBezTo>
                  <a:pt x="2528" y="346"/>
                  <a:pt x="2424" y="211"/>
                  <a:pt x="2349" y="137"/>
                </a:cubicBezTo>
                <a:cubicBezTo>
                  <a:pt x="2274" y="63"/>
                  <a:pt x="2105" y="34"/>
                  <a:pt x="1955" y="109"/>
                </a:cubicBezTo>
                <a:lnTo>
                  <a:pt x="1273" y="781"/>
                </a:lnTo>
                <a:lnTo>
                  <a:pt x="601" y="109"/>
                </a:lnTo>
                <a:cubicBezTo>
                  <a:pt x="420" y="0"/>
                  <a:pt x="267" y="53"/>
                  <a:pt x="189" y="128"/>
                </a:cubicBezTo>
                <a:cubicBezTo>
                  <a:pt x="111" y="203"/>
                  <a:pt x="0" y="349"/>
                  <a:pt x="131" y="560"/>
                </a:cubicBezTo>
                <a:lnTo>
                  <a:pt x="938" y="137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9933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5789" name="Text Box 25"/>
          <p:cNvSpPr txBox="1">
            <a:spLocks noChangeArrowheads="1"/>
          </p:cNvSpPr>
          <p:nvPr/>
        </p:nvSpPr>
        <p:spPr bwMode="auto">
          <a:xfrm>
            <a:off x="381000" y="381000"/>
            <a:ext cx="8262938" cy="466725"/>
          </a:xfrm>
          <a:prstGeom prst="rect">
            <a:avLst/>
          </a:prstGeom>
          <a:solidFill>
            <a:srgbClr val="CCECFF"/>
          </a:solidFill>
          <a:ln w="9525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it-IT" sz="2400" b="1"/>
              <a:t>METODI NON COMPETITIVI ETEROGENEI</a:t>
            </a:r>
          </a:p>
        </p:txBody>
      </p:sp>
      <p:sp>
        <p:nvSpPr>
          <p:cNvPr id="75790" name="Text Box 26"/>
          <p:cNvSpPr txBox="1">
            <a:spLocks noChangeArrowheads="1"/>
          </p:cNvSpPr>
          <p:nvPr/>
        </p:nvSpPr>
        <p:spPr bwMode="auto">
          <a:xfrm>
            <a:off x="2051050" y="1219200"/>
            <a:ext cx="582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/>
              <a:t>METODO PER LA DETERMINAZIONE DI ANTICORPI</a:t>
            </a:r>
          </a:p>
        </p:txBody>
      </p:sp>
      <p:sp>
        <p:nvSpPr>
          <p:cNvPr id="75791" name="Oval 27"/>
          <p:cNvSpPr>
            <a:spLocks noChangeArrowheads="1"/>
          </p:cNvSpPr>
          <p:nvPr/>
        </p:nvSpPr>
        <p:spPr bwMode="auto">
          <a:xfrm>
            <a:off x="4716463" y="4437063"/>
            <a:ext cx="144462" cy="144462"/>
          </a:xfrm>
          <a:prstGeom prst="ellipse">
            <a:avLst/>
          </a:prstGeom>
          <a:gradFill rotWithShape="1">
            <a:gsLst>
              <a:gs pos="0">
                <a:srgbClr val="FFBAA9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75792" name="Oval 28"/>
          <p:cNvSpPr>
            <a:spLocks noChangeArrowheads="1"/>
          </p:cNvSpPr>
          <p:nvPr/>
        </p:nvSpPr>
        <p:spPr bwMode="auto">
          <a:xfrm>
            <a:off x="5191125" y="4437063"/>
            <a:ext cx="144463" cy="144462"/>
          </a:xfrm>
          <a:prstGeom prst="ellipse">
            <a:avLst/>
          </a:prstGeom>
          <a:gradFill rotWithShape="1">
            <a:gsLst>
              <a:gs pos="0">
                <a:srgbClr val="FFBAA9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75793" name="Oval 29"/>
          <p:cNvSpPr>
            <a:spLocks noChangeArrowheads="1"/>
          </p:cNvSpPr>
          <p:nvPr/>
        </p:nvSpPr>
        <p:spPr bwMode="auto">
          <a:xfrm>
            <a:off x="5667375" y="4437063"/>
            <a:ext cx="144463" cy="144462"/>
          </a:xfrm>
          <a:prstGeom prst="ellipse">
            <a:avLst/>
          </a:prstGeom>
          <a:gradFill rotWithShape="1">
            <a:gsLst>
              <a:gs pos="0">
                <a:srgbClr val="FFBAA9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75794" name="Oval 30"/>
          <p:cNvSpPr>
            <a:spLocks noChangeArrowheads="1"/>
          </p:cNvSpPr>
          <p:nvPr/>
        </p:nvSpPr>
        <p:spPr bwMode="auto">
          <a:xfrm>
            <a:off x="6143625" y="4437063"/>
            <a:ext cx="144463" cy="144462"/>
          </a:xfrm>
          <a:prstGeom prst="ellipse">
            <a:avLst/>
          </a:prstGeom>
          <a:gradFill rotWithShape="1">
            <a:gsLst>
              <a:gs pos="0">
                <a:srgbClr val="FFBAA9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75795" name="Oval 31"/>
          <p:cNvSpPr>
            <a:spLocks noChangeArrowheads="1"/>
          </p:cNvSpPr>
          <p:nvPr/>
        </p:nvSpPr>
        <p:spPr bwMode="auto">
          <a:xfrm>
            <a:off x="6618288" y="4437063"/>
            <a:ext cx="144462" cy="144462"/>
          </a:xfrm>
          <a:prstGeom prst="ellipse">
            <a:avLst/>
          </a:prstGeom>
          <a:gradFill rotWithShape="1">
            <a:gsLst>
              <a:gs pos="0">
                <a:srgbClr val="FFBAA9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75796" name="Oval 32"/>
          <p:cNvSpPr>
            <a:spLocks noChangeArrowheads="1"/>
          </p:cNvSpPr>
          <p:nvPr/>
        </p:nvSpPr>
        <p:spPr bwMode="auto">
          <a:xfrm>
            <a:off x="7094538" y="4437063"/>
            <a:ext cx="144462" cy="144462"/>
          </a:xfrm>
          <a:prstGeom prst="ellipse">
            <a:avLst/>
          </a:prstGeom>
          <a:gradFill rotWithShape="1">
            <a:gsLst>
              <a:gs pos="0">
                <a:srgbClr val="FFBAA9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75797" name="Oval 33"/>
          <p:cNvSpPr>
            <a:spLocks noChangeArrowheads="1"/>
          </p:cNvSpPr>
          <p:nvPr/>
        </p:nvSpPr>
        <p:spPr bwMode="auto">
          <a:xfrm>
            <a:off x="7570788" y="4437063"/>
            <a:ext cx="144462" cy="144462"/>
          </a:xfrm>
          <a:prstGeom prst="ellipse">
            <a:avLst/>
          </a:prstGeom>
          <a:gradFill rotWithShape="1">
            <a:gsLst>
              <a:gs pos="0">
                <a:srgbClr val="FFBAA9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grpSp>
        <p:nvGrpSpPr>
          <p:cNvPr id="24" name="Gruppo 23"/>
          <p:cNvGrpSpPr/>
          <p:nvPr/>
        </p:nvGrpSpPr>
        <p:grpSpPr>
          <a:xfrm>
            <a:off x="4643438" y="4437063"/>
            <a:ext cx="3181350" cy="865187"/>
            <a:chOff x="4643438" y="4437063"/>
            <a:chExt cx="3181350" cy="865187"/>
          </a:xfrm>
        </p:grpSpPr>
        <p:sp>
          <p:nvSpPr>
            <p:cNvPr id="25" name="Rectangle 15" descr="Diagonali larghe verso l'alto"/>
            <p:cNvSpPr>
              <a:spLocks noChangeArrowheads="1"/>
            </p:cNvSpPr>
            <p:nvPr/>
          </p:nvSpPr>
          <p:spPr bwMode="auto">
            <a:xfrm>
              <a:off x="4656138" y="4581525"/>
              <a:ext cx="3168650" cy="720725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26" name="Line 16"/>
            <p:cNvSpPr>
              <a:spLocks noChangeShapeType="1"/>
            </p:cNvSpPr>
            <p:nvPr/>
          </p:nvSpPr>
          <p:spPr bwMode="auto">
            <a:xfrm>
              <a:off x="4643438" y="4581525"/>
              <a:ext cx="31686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7" name="Oval 27"/>
            <p:cNvSpPr>
              <a:spLocks noChangeArrowheads="1"/>
            </p:cNvSpPr>
            <p:nvPr/>
          </p:nvSpPr>
          <p:spPr bwMode="auto">
            <a:xfrm>
              <a:off x="4716463" y="4437063"/>
              <a:ext cx="144462" cy="144462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5191125" y="4437063"/>
              <a:ext cx="144463" cy="144462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29" name="Oval 29"/>
            <p:cNvSpPr>
              <a:spLocks noChangeArrowheads="1"/>
            </p:cNvSpPr>
            <p:nvPr/>
          </p:nvSpPr>
          <p:spPr bwMode="auto">
            <a:xfrm>
              <a:off x="5667375" y="4437063"/>
              <a:ext cx="144463" cy="144462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0" name="Oval 30"/>
            <p:cNvSpPr>
              <a:spLocks noChangeArrowheads="1"/>
            </p:cNvSpPr>
            <p:nvPr/>
          </p:nvSpPr>
          <p:spPr bwMode="auto">
            <a:xfrm>
              <a:off x="6143625" y="4437063"/>
              <a:ext cx="144463" cy="144462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1" name="Oval 31"/>
            <p:cNvSpPr>
              <a:spLocks noChangeArrowheads="1"/>
            </p:cNvSpPr>
            <p:nvPr/>
          </p:nvSpPr>
          <p:spPr bwMode="auto">
            <a:xfrm>
              <a:off x="6618288" y="4437063"/>
              <a:ext cx="144462" cy="144462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2" name="Oval 32"/>
            <p:cNvSpPr>
              <a:spLocks noChangeArrowheads="1"/>
            </p:cNvSpPr>
            <p:nvPr/>
          </p:nvSpPr>
          <p:spPr bwMode="auto">
            <a:xfrm>
              <a:off x="7094538" y="4437063"/>
              <a:ext cx="144462" cy="144462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3" name="Oval 33"/>
            <p:cNvSpPr>
              <a:spLocks noChangeArrowheads="1"/>
            </p:cNvSpPr>
            <p:nvPr/>
          </p:nvSpPr>
          <p:spPr bwMode="auto">
            <a:xfrm>
              <a:off x="7570788" y="4437063"/>
              <a:ext cx="144462" cy="144462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4" name="Pentagono regolare 33"/>
            <p:cNvSpPr/>
            <p:nvPr/>
          </p:nvSpPr>
          <p:spPr bwMode="auto">
            <a:xfrm>
              <a:off x="4889060" y="4437063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Pentagono regolare 34"/>
            <p:cNvSpPr/>
            <p:nvPr/>
          </p:nvSpPr>
          <p:spPr bwMode="auto">
            <a:xfrm>
              <a:off x="5017294" y="4443760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Pentagono regolare 35"/>
            <p:cNvSpPr/>
            <p:nvPr/>
          </p:nvSpPr>
          <p:spPr bwMode="auto">
            <a:xfrm>
              <a:off x="5343793" y="4443759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Pentagono regolare 36"/>
            <p:cNvSpPr/>
            <p:nvPr/>
          </p:nvSpPr>
          <p:spPr bwMode="auto">
            <a:xfrm>
              <a:off x="5490723" y="4475694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Pentagono regolare 37"/>
            <p:cNvSpPr/>
            <p:nvPr/>
          </p:nvSpPr>
          <p:spPr bwMode="auto">
            <a:xfrm>
              <a:off x="5830008" y="4483097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Pentagono regolare 38"/>
            <p:cNvSpPr/>
            <p:nvPr/>
          </p:nvSpPr>
          <p:spPr bwMode="auto">
            <a:xfrm>
              <a:off x="5955421" y="4483100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Pentagono regolare 39"/>
            <p:cNvSpPr/>
            <p:nvPr/>
          </p:nvSpPr>
          <p:spPr bwMode="auto">
            <a:xfrm>
              <a:off x="6293644" y="4509294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Pentagono regolare 40"/>
            <p:cNvSpPr/>
            <p:nvPr/>
          </p:nvSpPr>
          <p:spPr bwMode="auto">
            <a:xfrm>
              <a:off x="6418971" y="4509293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Pentagono regolare 41"/>
            <p:cNvSpPr/>
            <p:nvPr/>
          </p:nvSpPr>
          <p:spPr bwMode="auto">
            <a:xfrm>
              <a:off x="6790006" y="4510346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Pentagono regolare 42"/>
            <p:cNvSpPr/>
            <p:nvPr/>
          </p:nvSpPr>
          <p:spPr bwMode="auto">
            <a:xfrm>
              <a:off x="6946020" y="4542892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Pentagono regolare 43"/>
            <p:cNvSpPr/>
            <p:nvPr/>
          </p:nvSpPr>
          <p:spPr bwMode="auto">
            <a:xfrm>
              <a:off x="7215450" y="4483097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Pentagono regolare 44"/>
            <p:cNvSpPr/>
            <p:nvPr/>
          </p:nvSpPr>
          <p:spPr bwMode="auto">
            <a:xfrm>
              <a:off x="7353789" y="4516883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Pentagono regolare 45"/>
            <p:cNvSpPr/>
            <p:nvPr/>
          </p:nvSpPr>
          <p:spPr bwMode="auto">
            <a:xfrm>
              <a:off x="7453453" y="4509292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Pentagono regolare 46"/>
            <p:cNvSpPr/>
            <p:nvPr/>
          </p:nvSpPr>
          <p:spPr bwMode="auto">
            <a:xfrm>
              <a:off x="7674243" y="4517936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2" name="Group 4"/>
          <p:cNvGrpSpPr/>
          <p:nvPr/>
        </p:nvGrpSpPr>
        <p:grpSpPr bwMode="auto">
          <a:xfrm>
            <a:off x="4656138" y="2997200"/>
            <a:ext cx="3168650" cy="1584325"/>
            <a:chOff x="2933" y="1888"/>
            <a:chExt cx="1996" cy="998"/>
          </a:xfrm>
        </p:grpSpPr>
        <p:sp>
          <p:nvSpPr>
            <p:cNvPr id="76841" name="Rectangle 5"/>
            <p:cNvSpPr>
              <a:spLocks noChangeArrowheads="1"/>
            </p:cNvSpPr>
            <p:nvPr/>
          </p:nvSpPr>
          <p:spPr bwMode="auto">
            <a:xfrm>
              <a:off x="2933" y="1888"/>
              <a:ext cx="1996" cy="998"/>
            </a:xfrm>
            <a:prstGeom prst="rect">
              <a:avLst/>
            </a:prstGeom>
            <a:gradFill rotWithShape="1">
              <a:gsLst>
                <a:gs pos="0">
                  <a:srgbClr val="DDEEFF"/>
                </a:gs>
                <a:gs pos="100000">
                  <a:srgbClr val="99CC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76842" name="Oval 6"/>
            <p:cNvSpPr>
              <a:spLocks noChangeArrowheads="1"/>
            </p:cNvSpPr>
            <p:nvPr/>
          </p:nvSpPr>
          <p:spPr bwMode="auto">
            <a:xfrm>
              <a:off x="3152" y="2205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76843" name="Oval 7"/>
            <p:cNvSpPr>
              <a:spLocks noChangeArrowheads="1"/>
            </p:cNvSpPr>
            <p:nvPr/>
          </p:nvSpPr>
          <p:spPr bwMode="auto">
            <a:xfrm>
              <a:off x="4604" y="197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</p:grpSp>
      <p:sp>
        <p:nvSpPr>
          <p:cNvPr id="76803" name="Rectangle 8"/>
          <p:cNvSpPr>
            <a:spLocks noChangeArrowheads="1"/>
          </p:cNvSpPr>
          <p:nvPr/>
        </p:nvSpPr>
        <p:spPr bwMode="auto">
          <a:xfrm>
            <a:off x="1114425" y="1916113"/>
            <a:ext cx="2952750" cy="5048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Aggiunta del campione</a:t>
            </a:r>
          </a:p>
        </p:txBody>
      </p:sp>
      <p:sp>
        <p:nvSpPr>
          <p:cNvPr id="76804" name="Rectangle 9"/>
          <p:cNvSpPr>
            <a:spLocks noChangeArrowheads="1"/>
          </p:cNvSpPr>
          <p:nvPr/>
        </p:nvSpPr>
        <p:spPr bwMode="auto">
          <a:xfrm>
            <a:off x="1114425" y="2492375"/>
            <a:ext cx="2952750" cy="5048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Aggiunta del tracciante</a:t>
            </a:r>
          </a:p>
        </p:txBody>
      </p:sp>
      <p:sp>
        <p:nvSpPr>
          <p:cNvPr id="76805" name="Rectangle 10"/>
          <p:cNvSpPr>
            <a:spLocks noChangeArrowheads="1"/>
          </p:cNvSpPr>
          <p:nvPr/>
        </p:nvSpPr>
        <p:spPr bwMode="auto">
          <a:xfrm>
            <a:off x="1114425" y="3068638"/>
            <a:ext cx="2952750" cy="5048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2"/>
                </a:solidFill>
              </a:rPr>
              <a:t>Incubazione</a:t>
            </a:r>
          </a:p>
        </p:txBody>
      </p:sp>
      <p:sp>
        <p:nvSpPr>
          <p:cNvPr id="76806" name="Rectangle 11"/>
          <p:cNvSpPr>
            <a:spLocks noChangeArrowheads="1"/>
          </p:cNvSpPr>
          <p:nvPr/>
        </p:nvSpPr>
        <p:spPr bwMode="auto">
          <a:xfrm>
            <a:off x="1114425" y="3644900"/>
            <a:ext cx="2952750" cy="5048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2"/>
                </a:solidFill>
              </a:rPr>
              <a:t>Lavaggio</a:t>
            </a:r>
          </a:p>
        </p:txBody>
      </p:sp>
      <p:sp>
        <p:nvSpPr>
          <p:cNvPr id="76807" name="Rectangle 12"/>
          <p:cNvSpPr>
            <a:spLocks noChangeArrowheads="1"/>
          </p:cNvSpPr>
          <p:nvPr/>
        </p:nvSpPr>
        <p:spPr bwMode="auto">
          <a:xfrm>
            <a:off x="1114425" y="4221163"/>
            <a:ext cx="2952750" cy="5048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2"/>
                </a:solidFill>
              </a:rPr>
              <a:t>Aggiunta del substrato</a:t>
            </a:r>
          </a:p>
        </p:txBody>
      </p:sp>
      <p:sp>
        <p:nvSpPr>
          <p:cNvPr id="76808" name="Rectangle 13"/>
          <p:cNvSpPr>
            <a:spLocks noChangeArrowheads="1"/>
          </p:cNvSpPr>
          <p:nvPr/>
        </p:nvSpPr>
        <p:spPr bwMode="auto">
          <a:xfrm>
            <a:off x="1114425" y="4797425"/>
            <a:ext cx="2952750" cy="5048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2"/>
                </a:solidFill>
              </a:rPr>
              <a:t>Misura del segnale</a:t>
            </a:r>
          </a:p>
        </p:txBody>
      </p:sp>
      <p:grpSp>
        <p:nvGrpSpPr>
          <p:cNvPr id="76809" name="Group 14"/>
          <p:cNvGrpSpPr/>
          <p:nvPr/>
        </p:nvGrpSpPr>
        <p:grpSpPr bwMode="auto">
          <a:xfrm>
            <a:off x="4656138" y="2997200"/>
            <a:ext cx="3168650" cy="1584325"/>
            <a:chOff x="2933" y="1888"/>
            <a:chExt cx="1996" cy="998"/>
          </a:xfrm>
        </p:grpSpPr>
        <p:sp>
          <p:nvSpPr>
            <p:cNvPr id="76838" name="Rectangle 15"/>
            <p:cNvSpPr>
              <a:spLocks noChangeArrowheads="1"/>
            </p:cNvSpPr>
            <p:nvPr/>
          </p:nvSpPr>
          <p:spPr bwMode="auto">
            <a:xfrm>
              <a:off x="2933" y="1888"/>
              <a:ext cx="1996" cy="998"/>
            </a:xfrm>
            <a:prstGeom prst="rect">
              <a:avLst/>
            </a:prstGeom>
            <a:gradFill rotWithShape="1">
              <a:gsLst>
                <a:gs pos="0">
                  <a:srgbClr val="DDEEFF"/>
                </a:gs>
                <a:gs pos="100000">
                  <a:srgbClr val="99CC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76839" name="Oval 16"/>
            <p:cNvSpPr>
              <a:spLocks noChangeArrowheads="1"/>
            </p:cNvSpPr>
            <p:nvPr/>
          </p:nvSpPr>
          <p:spPr bwMode="auto">
            <a:xfrm>
              <a:off x="3152" y="2205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76840" name="Oval 17"/>
            <p:cNvSpPr>
              <a:spLocks noChangeArrowheads="1"/>
            </p:cNvSpPr>
            <p:nvPr/>
          </p:nvSpPr>
          <p:spPr bwMode="auto">
            <a:xfrm>
              <a:off x="4604" y="197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</p:grpSp>
      <p:sp>
        <p:nvSpPr>
          <p:cNvPr id="76810" name="Rectangle 18"/>
          <p:cNvSpPr>
            <a:spLocks noChangeArrowheads="1"/>
          </p:cNvSpPr>
          <p:nvPr/>
        </p:nvSpPr>
        <p:spPr bwMode="auto">
          <a:xfrm>
            <a:off x="4656138" y="1916113"/>
            <a:ext cx="3168650" cy="2665412"/>
          </a:xfrm>
          <a:prstGeom prst="rect">
            <a:avLst/>
          </a:prstGeom>
          <a:gradFill rotWithShape="1">
            <a:gsLst>
              <a:gs pos="0">
                <a:srgbClr val="DDEEFF"/>
              </a:gs>
              <a:gs pos="100000">
                <a:srgbClr val="99CC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grpSp>
        <p:nvGrpSpPr>
          <p:cNvPr id="76811" name="Group 21"/>
          <p:cNvGrpSpPr/>
          <p:nvPr/>
        </p:nvGrpSpPr>
        <p:grpSpPr bwMode="auto">
          <a:xfrm>
            <a:off x="4821238" y="2079625"/>
            <a:ext cx="550862" cy="517525"/>
            <a:chOff x="3697" y="1479"/>
            <a:chExt cx="347" cy="326"/>
          </a:xfrm>
        </p:grpSpPr>
        <p:sp>
          <p:nvSpPr>
            <p:cNvPr id="76836" name="Oval 22"/>
            <p:cNvSpPr>
              <a:spLocks noChangeArrowheads="1"/>
            </p:cNvSpPr>
            <p:nvPr/>
          </p:nvSpPr>
          <p:spPr bwMode="auto">
            <a:xfrm rot="10524505">
              <a:off x="3697" y="1479"/>
              <a:ext cx="182" cy="182"/>
            </a:xfrm>
            <a:prstGeom prst="ellipse">
              <a:avLst/>
            </a:prstGeom>
            <a:gradFill rotWithShape="0">
              <a:gsLst>
                <a:gs pos="0">
                  <a:srgbClr val="FFFFA9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431127" name="Freeform 23"/>
            <p:cNvSpPr/>
            <p:nvPr/>
          </p:nvSpPr>
          <p:spPr bwMode="auto">
            <a:xfrm flipV="1">
              <a:off x="3790" y="1518"/>
              <a:ext cx="254" cy="287"/>
            </a:xfrm>
            <a:custGeom>
              <a:avLst/>
              <a:gdLst>
                <a:gd name="T0" fmla="*/ 938 w 2528"/>
                <a:gd name="T1" fmla="*/ 1376 h 2856"/>
                <a:gd name="T2" fmla="*/ 938 w 2528"/>
                <a:gd name="T3" fmla="*/ 2576 h 2856"/>
                <a:gd name="T4" fmla="*/ 1254 w 2528"/>
                <a:gd name="T5" fmla="*/ 2854 h 2856"/>
                <a:gd name="T6" fmla="*/ 1619 w 2528"/>
                <a:gd name="T7" fmla="*/ 2566 h 2856"/>
                <a:gd name="T8" fmla="*/ 1619 w 2528"/>
                <a:gd name="T9" fmla="*/ 1366 h 2856"/>
                <a:gd name="T10" fmla="*/ 2406 w 2528"/>
                <a:gd name="T11" fmla="*/ 551 h 2856"/>
                <a:gd name="T12" fmla="*/ 2349 w 2528"/>
                <a:gd name="T13" fmla="*/ 137 h 2856"/>
                <a:gd name="T14" fmla="*/ 1955 w 2528"/>
                <a:gd name="T15" fmla="*/ 109 h 2856"/>
                <a:gd name="T16" fmla="*/ 1273 w 2528"/>
                <a:gd name="T17" fmla="*/ 781 h 2856"/>
                <a:gd name="T18" fmla="*/ 601 w 2528"/>
                <a:gd name="T19" fmla="*/ 109 h 2856"/>
                <a:gd name="T20" fmla="*/ 189 w 2528"/>
                <a:gd name="T21" fmla="*/ 128 h 2856"/>
                <a:gd name="T22" fmla="*/ 131 w 2528"/>
                <a:gd name="T23" fmla="*/ 560 h 2856"/>
                <a:gd name="T24" fmla="*/ 938 w 2528"/>
                <a:gd name="T25" fmla="*/ 1376 h 2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0">
              <a:gsLst>
                <a:gs pos="0">
                  <a:schemeClr val="hlink">
                    <a:gamma/>
                    <a:tint val="20000"/>
                    <a:invGamma/>
                  </a:schemeClr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it-IT"/>
            </a:p>
          </p:txBody>
        </p:sp>
      </p:grpSp>
      <p:sp>
        <p:nvSpPr>
          <p:cNvPr id="76812" name="Oval 24"/>
          <p:cNvSpPr>
            <a:spLocks noChangeArrowheads="1"/>
          </p:cNvSpPr>
          <p:nvPr/>
        </p:nvSpPr>
        <p:spPr bwMode="auto">
          <a:xfrm rot="7800951">
            <a:off x="5238750" y="2922588"/>
            <a:ext cx="288925" cy="288925"/>
          </a:xfrm>
          <a:prstGeom prst="ellipse">
            <a:avLst/>
          </a:prstGeom>
          <a:gradFill rotWithShape="0">
            <a:gsLst>
              <a:gs pos="0">
                <a:srgbClr val="FFFFA9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431129" name="Freeform 25"/>
          <p:cNvSpPr/>
          <p:nvPr/>
        </p:nvSpPr>
        <p:spPr bwMode="auto">
          <a:xfrm rot="18876446" flipV="1">
            <a:off x="5428456" y="2796382"/>
            <a:ext cx="403225" cy="455612"/>
          </a:xfrm>
          <a:custGeom>
            <a:avLst/>
            <a:gdLst>
              <a:gd name="T0" fmla="*/ 938 w 2528"/>
              <a:gd name="T1" fmla="*/ 1376 h 2856"/>
              <a:gd name="T2" fmla="*/ 938 w 2528"/>
              <a:gd name="T3" fmla="*/ 2576 h 2856"/>
              <a:gd name="T4" fmla="*/ 1254 w 2528"/>
              <a:gd name="T5" fmla="*/ 2854 h 2856"/>
              <a:gd name="T6" fmla="*/ 1619 w 2528"/>
              <a:gd name="T7" fmla="*/ 2566 h 2856"/>
              <a:gd name="T8" fmla="*/ 1619 w 2528"/>
              <a:gd name="T9" fmla="*/ 1366 h 2856"/>
              <a:gd name="T10" fmla="*/ 2406 w 2528"/>
              <a:gd name="T11" fmla="*/ 551 h 2856"/>
              <a:gd name="T12" fmla="*/ 2349 w 2528"/>
              <a:gd name="T13" fmla="*/ 137 h 2856"/>
              <a:gd name="T14" fmla="*/ 1955 w 2528"/>
              <a:gd name="T15" fmla="*/ 109 h 2856"/>
              <a:gd name="T16" fmla="*/ 1273 w 2528"/>
              <a:gd name="T17" fmla="*/ 781 h 2856"/>
              <a:gd name="T18" fmla="*/ 601 w 2528"/>
              <a:gd name="T19" fmla="*/ 109 h 2856"/>
              <a:gd name="T20" fmla="*/ 189 w 2528"/>
              <a:gd name="T21" fmla="*/ 128 h 2856"/>
              <a:gd name="T22" fmla="*/ 131 w 2528"/>
              <a:gd name="T23" fmla="*/ 560 h 2856"/>
              <a:gd name="T24" fmla="*/ 938 w 2528"/>
              <a:gd name="T25" fmla="*/ 1376 h 2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528" h="2856">
                <a:moveTo>
                  <a:pt x="938" y="1376"/>
                </a:moveTo>
                <a:lnTo>
                  <a:pt x="938" y="2576"/>
                </a:lnTo>
                <a:cubicBezTo>
                  <a:pt x="991" y="2822"/>
                  <a:pt x="1141" y="2856"/>
                  <a:pt x="1254" y="2854"/>
                </a:cubicBezTo>
                <a:cubicBezTo>
                  <a:pt x="1372" y="2854"/>
                  <a:pt x="1560" y="2803"/>
                  <a:pt x="1619" y="2566"/>
                </a:cubicBezTo>
                <a:lnTo>
                  <a:pt x="1619" y="1366"/>
                </a:lnTo>
                <a:lnTo>
                  <a:pt x="2406" y="551"/>
                </a:lnTo>
                <a:cubicBezTo>
                  <a:pt x="2528" y="346"/>
                  <a:pt x="2424" y="211"/>
                  <a:pt x="2349" y="137"/>
                </a:cubicBezTo>
                <a:cubicBezTo>
                  <a:pt x="2274" y="63"/>
                  <a:pt x="2105" y="34"/>
                  <a:pt x="1955" y="109"/>
                </a:cubicBezTo>
                <a:lnTo>
                  <a:pt x="1273" y="781"/>
                </a:lnTo>
                <a:lnTo>
                  <a:pt x="601" y="109"/>
                </a:lnTo>
                <a:cubicBezTo>
                  <a:pt x="420" y="0"/>
                  <a:pt x="267" y="53"/>
                  <a:pt x="189" y="128"/>
                </a:cubicBezTo>
                <a:cubicBezTo>
                  <a:pt x="111" y="203"/>
                  <a:pt x="0" y="349"/>
                  <a:pt x="131" y="560"/>
                </a:cubicBezTo>
                <a:lnTo>
                  <a:pt x="938" y="1376"/>
                </a:lnTo>
                <a:close/>
              </a:path>
            </a:pathLst>
          </a:custGeom>
          <a:gradFill rotWithShape="0">
            <a:gsLst>
              <a:gs pos="0">
                <a:schemeClr val="hlink">
                  <a:gamma/>
                  <a:tint val="20000"/>
                  <a:invGamma/>
                </a:schemeClr>
              </a:gs>
              <a:gs pos="100000">
                <a:schemeClr val="hlink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it-IT"/>
          </a:p>
        </p:txBody>
      </p:sp>
      <p:grpSp>
        <p:nvGrpSpPr>
          <p:cNvPr id="76814" name="Group 26"/>
          <p:cNvGrpSpPr/>
          <p:nvPr/>
        </p:nvGrpSpPr>
        <p:grpSpPr bwMode="auto">
          <a:xfrm rot="2347270">
            <a:off x="5618163" y="2109788"/>
            <a:ext cx="550862" cy="517525"/>
            <a:chOff x="3697" y="1479"/>
            <a:chExt cx="347" cy="326"/>
          </a:xfrm>
        </p:grpSpPr>
        <p:sp>
          <p:nvSpPr>
            <p:cNvPr id="76834" name="Oval 27"/>
            <p:cNvSpPr>
              <a:spLocks noChangeArrowheads="1"/>
            </p:cNvSpPr>
            <p:nvPr/>
          </p:nvSpPr>
          <p:spPr bwMode="auto">
            <a:xfrm rot="10524505">
              <a:off x="3697" y="1479"/>
              <a:ext cx="182" cy="182"/>
            </a:xfrm>
            <a:prstGeom prst="ellipse">
              <a:avLst/>
            </a:prstGeom>
            <a:gradFill rotWithShape="0">
              <a:gsLst>
                <a:gs pos="0">
                  <a:srgbClr val="FFFFA9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431132" name="Freeform 28"/>
            <p:cNvSpPr/>
            <p:nvPr/>
          </p:nvSpPr>
          <p:spPr bwMode="auto">
            <a:xfrm flipV="1">
              <a:off x="3788" y="1517"/>
              <a:ext cx="254" cy="287"/>
            </a:xfrm>
            <a:custGeom>
              <a:avLst/>
              <a:gdLst>
                <a:gd name="T0" fmla="*/ 938 w 2528"/>
                <a:gd name="T1" fmla="*/ 1376 h 2856"/>
                <a:gd name="T2" fmla="*/ 938 w 2528"/>
                <a:gd name="T3" fmla="*/ 2576 h 2856"/>
                <a:gd name="T4" fmla="*/ 1254 w 2528"/>
                <a:gd name="T5" fmla="*/ 2854 h 2856"/>
                <a:gd name="T6" fmla="*/ 1619 w 2528"/>
                <a:gd name="T7" fmla="*/ 2566 h 2856"/>
                <a:gd name="T8" fmla="*/ 1619 w 2528"/>
                <a:gd name="T9" fmla="*/ 1366 h 2856"/>
                <a:gd name="T10" fmla="*/ 2406 w 2528"/>
                <a:gd name="T11" fmla="*/ 551 h 2856"/>
                <a:gd name="T12" fmla="*/ 2349 w 2528"/>
                <a:gd name="T13" fmla="*/ 137 h 2856"/>
                <a:gd name="T14" fmla="*/ 1955 w 2528"/>
                <a:gd name="T15" fmla="*/ 109 h 2856"/>
                <a:gd name="T16" fmla="*/ 1273 w 2528"/>
                <a:gd name="T17" fmla="*/ 781 h 2856"/>
                <a:gd name="T18" fmla="*/ 601 w 2528"/>
                <a:gd name="T19" fmla="*/ 109 h 2856"/>
                <a:gd name="T20" fmla="*/ 189 w 2528"/>
                <a:gd name="T21" fmla="*/ 128 h 2856"/>
                <a:gd name="T22" fmla="*/ 131 w 2528"/>
                <a:gd name="T23" fmla="*/ 560 h 2856"/>
                <a:gd name="T24" fmla="*/ 938 w 2528"/>
                <a:gd name="T25" fmla="*/ 1376 h 2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0">
              <a:gsLst>
                <a:gs pos="0">
                  <a:schemeClr val="hlink">
                    <a:gamma/>
                    <a:tint val="20000"/>
                    <a:invGamma/>
                  </a:schemeClr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it-IT"/>
            </a:p>
          </p:txBody>
        </p:sp>
      </p:grpSp>
      <p:grpSp>
        <p:nvGrpSpPr>
          <p:cNvPr id="76815" name="Group 29"/>
          <p:cNvGrpSpPr/>
          <p:nvPr/>
        </p:nvGrpSpPr>
        <p:grpSpPr bwMode="auto">
          <a:xfrm rot="5082657">
            <a:off x="6517481" y="2775744"/>
            <a:ext cx="550863" cy="517525"/>
            <a:chOff x="3697" y="1479"/>
            <a:chExt cx="347" cy="326"/>
          </a:xfrm>
        </p:grpSpPr>
        <p:sp>
          <p:nvSpPr>
            <p:cNvPr id="76832" name="Oval 30"/>
            <p:cNvSpPr>
              <a:spLocks noChangeArrowheads="1"/>
            </p:cNvSpPr>
            <p:nvPr/>
          </p:nvSpPr>
          <p:spPr bwMode="auto">
            <a:xfrm rot="10524505">
              <a:off x="3697" y="1479"/>
              <a:ext cx="182" cy="182"/>
            </a:xfrm>
            <a:prstGeom prst="ellipse">
              <a:avLst/>
            </a:prstGeom>
            <a:gradFill rotWithShape="0">
              <a:gsLst>
                <a:gs pos="0">
                  <a:srgbClr val="FFFFA9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431135" name="Freeform 31"/>
            <p:cNvSpPr/>
            <p:nvPr/>
          </p:nvSpPr>
          <p:spPr bwMode="auto">
            <a:xfrm flipV="1">
              <a:off x="3788" y="1520"/>
              <a:ext cx="254" cy="287"/>
            </a:xfrm>
            <a:custGeom>
              <a:avLst/>
              <a:gdLst>
                <a:gd name="T0" fmla="*/ 938 w 2528"/>
                <a:gd name="T1" fmla="*/ 1376 h 2856"/>
                <a:gd name="T2" fmla="*/ 938 w 2528"/>
                <a:gd name="T3" fmla="*/ 2576 h 2856"/>
                <a:gd name="T4" fmla="*/ 1254 w 2528"/>
                <a:gd name="T5" fmla="*/ 2854 h 2856"/>
                <a:gd name="T6" fmla="*/ 1619 w 2528"/>
                <a:gd name="T7" fmla="*/ 2566 h 2856"/>
                <a:gd name="T8" fmla="*/ 1619 w 2528"/>
                <a:gd name="T9" fmla="*/ 1366 h 2856"/>
                <a:gd name="T10" fmla="*/ 2406 w 2528"/>
                <a:gd name="T11" fmla="*/ 551 h 2856"/>
                <a:gd name="T12" fmla="*/ 2349 w 2528"/>
                <a:gd name="T13" fmla="*/ 137 h 2856"/>
                <a:gd name="T14" fmla="*/ 1955 w 2528"/>
                <a:gd name="T15" fmla="*/ 109 h 2856"/>
                <a:gd name="T16" fmla="*/ 1273 w 2528"/>
                <a:gd name="T17" fmla="*/ 781 h 2856"/>
                <a:gd name="T18" fmla="*/ 601 w 2528"/>
                <a:gd name="T19" fmla="*/ 109 h 2856"/>
                <a:gd name="T20" fmla="*/ 189 w 2528"/>
                <a:gd name="T21" fmla="*/ 128 h 2856"/>
                <a:gd name="T22" fmla="*/ 131 w 2528"/>
                <a:gd name="T23" fmla="*/ 560 h 2856"/>
                <a:gd name="T24" fmla="*/ 938 w 2528"/>
                <a:gd name="T25" fmla="*/ 1376 h 2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0">
              <a:gsLst>
                <a:gs pos="0">
                  <a:schemeClr val="hlink">
                    <a:gamma/>
                    <a:tint val="20000"/>
                    <a:invGamma/>
                  </a:schemeClr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it-IT"/>
            </a:p>
          </p:txBody>
        </p:sp>
      </p:grpSp>
      <p:grpSp>
        <p:nvGrpSpPr>
          <p:cNvPr id="76816" name="Group 32"/>
          <p:cNvGrpSpPr/>
          <p:nvPr/>
        </p:nvGrpSpPr>
        <p:grpSpPr bwMode="auto">
          <a:xfrm rot="4120864">
            <a:off x="7084220" y="2097881"/>
            <a:ext cx="550862" cy="517525"/>
            <a:chOff x="3697" y="1479"/>
            <a:chExt cx="347" cy="326"/>
          </a:xfrm>
        </p:grpSpPr>
        <p:sp>
          <p:nvSpPr>
            <p:cNvPr id="76830" name="Oval 33"/>
            <p:cNvSpPr>
              <a:spLocks noChangeArrowheads="1"/>
            </p:cNvSpPr>
            <p:nvPr/>
          </p:nvSpPr>
          <p:spPr bwMode="auto">
            <a:xfrm rot="10524505">
              <a:off x="3697" y="1479"/>
              <a:ext cx="182" cy="182"/>
            </a:xfrm>
            <a:prstGeom prst="ellipse">
              <a:avLst/>
            </a:prstGeom>
            <a:gradFill rotWithShape="0">
              <a:gsLst>
                <a:gs pos="0">
                  <a:srgbClr val="FFFFA9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431138" name="Freeform 34"/>
            <p:cNvSpPr/>
            <p:nvPr/>
          </p:nvSpPr>
          <p:spPr bwMode="auto">
            <a:xfrm flipV="1">
              <a:off x="3789" y="1520"/>
              <a:ext cx="254" cy="287"/>
            </a:xfrm>
            <a:custGeom>
              <a:avLst/>
              <a:gdLst>
                <a:gd name="T0" fmla="*/ 938 w 2528"/>
                <a:gd name="T1" fmla="*/ 1376 h 2856"/>
                <a:gd name="T2" fmla="*/ 938 w 2528"/>
                <a:gd name="T3" fmla="*/ 2576 h 2856"/>
                <a:gd name="T4" fmla="*/ 1254 w 2528"/>
                <a:gd name="T5" fmla="*/ 2854 h 2856"/>
                <a:gd name="T6" fmla="*/ 1619 w 2528"/>
                <a:gd name="T7" fmla="*/ 2566 h 2856"/>
                <a:gd name="T8" fmla="*/ 1619 w 2528"/>
                <a:gd name="T9" fmla="*/ 1366 h 2856"/>
                <a:gd name="T10" fmla="*/ 2406 w 2528"/>
                <a:gd name="T11" fmla="*/ 551 h 2856"/>
                <a:gd name="T12" fmla="*/ 2349 w 2528"/>
                <a:gd name="T13" fmla="*/ 137 h 2856"/>
                <a:gd name="T14" fmla="*/ 1955 w 2528"/>
                <a:gd name="T15" fmla="*/ 109 h 2856"/>
                <a:gd name="T16" fmla="*/ 1273 w 2528"/>
                <a:gd name="T17" fmla="*/ 781 h 2856"/>
                <a:gd name="T18" fmla="*/ 601 w 2528"/>
                <a:gd name="T19" fmla="*/ 109 h 2856"/>
                <a:gd name="T20" fmla="*/ 189 w 2528"/>
                <a:gd name="T21" fmla="*/ 128 h 2856"/>
                <a:gd name="T22" fmla="*/ 131 w 2528"/>
                <a:gd name="T23" fmla="*/ 560 h 2856"/>
                <a:gd name="T24" fmla="*/ 938 w 2528"/>
                <a:gd name="T25" fmla="*/ 1376 h 2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0">
              <a:gsLst>
                <a:gs pos="0">
                  <a:schemeClr val="hlink">
                    <a:gamma/>
                    <a:tint val="20000"/>
                    <a:invGamma/>
                  </a:schemeClr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it-IT"/>
            </a:p>
          </p:txBody>
        </p:sp>
      </p:grpSp>
      <p:sp>
        <p:nvSpPr>
          <p:cNvPr id="76817" name="Rectangle 36" descr="Diagonali larghe verso l'alto"/>
          <p:cNvSpPr>
            <a:spLocks noChangeArrowheads="1"/>
          </p:cNvSpPr>
          <p:nvPr/>
        </p:nvSpPr>
        <p:spPr bwMode="auto">
          <a:xfrm>
            <a:off x="4656138" y="4581525"/>
            <a:ext cx="3168650" cy="720725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bg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76818" name="Line 37"/>
          <p:cNvSpPr>
            <a:spLocks noChangeShapeType="1"/>
          </p:cNvSpPr>
          <p:nvPr/>
        </p:nvSpPr>
        <p:spPr bwMode="auto">
          <a:xfrm>
            <a:off x="4643438" y="4581525"/>
            <a:ext cx="3168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6819" name="Oval 44"/>
          <p:cNvSpPr>
            <a:spLocks noChangeArrowheads="1"/>
          </p:cNvSpPr>
          <p:nvPr/>
        </p:nvSpPr>
        <p:spPr bwMode="auto">
          <a:xfrm>
            <a:off x="4716463" y="4437063"/>
            <a:ext cx="144462" cy="144462"/>
          </a:xfrm>
          <a:prstGeom prst="ellipse">
            <a:avLst/>
          </a:prstGeom>
          <a:gradFill rotWithShape="1">
            <a:gsLst>
              <a:gs pos="0">
                <a:srgbClr val="FFBAA9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76820" name="Oval 45"/>
          <p:cNvSpPr>
            <a:spLocks noChangeArrowheads="1"/>
          </p:cNvSpPr>
          <p:nvPr/>
        </p:nvSpPr>
        <p:spPr bwMode="auto">
          <a:xfrm>
            <a:off x="5191125" y="4437063"/>
            <a:ext cx="144463" cy="144462"/>
          </a:xfrm>
          <a:prstGeom prst="ellipse">
            <a:avLst/>
          </a:prstGeom>
          <a:gradFill rotWithShape="1">
            <a:gsLst>
              <a:gs pos="0">
                <a:srgbClr val="FFBAA9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76821" name="Oval 46"/>
          <p:cNvSpPr>
            <a:spLocks noChangeArrowheads="1"/>
          </p:cNvSpPr>
          <p:nvPr/>
        </p:nvSpPr>
        <p:spPr bwMode="auto">
          <a:xfrm>
            <a:off x="5667375" y="4437063"/>
            <a:ext cx="144463" cy="144462"/>
          </a:xfrm>
          <a:prstGeom prst="ellipse">
            <a:avLst/>
          </a:prstGeom>
          <a:gradFill rotWithShape="1">
            <a:gsLst>
              <a:gs pos="0">
                <a:srgbClr val="FFBAA9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76822" name="Oval 47"/>
          <p:cNvSpPr>
            <a:spLocks noChangeArrowheads="1"/>
          </p:cNvSpPr>
          <p:nvPr/>
        </p:nvSpPr>
        <p:spPr bwMode="auto">
          <a:xfrm>
            <a:off x="6143625" y="4437063"/>
            <a:ext cx="144463" cy="144462"/>
          </a:xfrm>
          <a:prstGeom prst="ellipse">
            <a:avLst/>
          </a:prstGeom>
          <a:gradFill rotWithShape="1">
            <a:gsLst>
              <a:gs pos="0">
                <a:srgbClr val="FFBAA9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76823" name="Oval 48"/>
          <p:cNvSpPr>
            <a:spLocks noChangeArrowheads="1"/>
          </p:cNvSpPr>
          <p:nvPr/>
        </p:nvSpPr>
        <p:spPr bwMode="auto">
          <a:xfrm>
            <a:off x="6618288" y="4437063"/>
            <a:ext cx="144462" cy="144462"/>
          </a:xfrm>
          <a:prstGeom prst="ellipse">
            <a:avLst/>
          </a:prstGeom>
          <a:gradFill rotWithShape="1">
            <a:gsLst>
              <a:gs pos="0">
                <a:srgbClr val="FFBAA9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76824" name="Oval 49"/>
          <p:cNvSpPr>
            <a:spLocks noChangeArrowheads="1"/>
          </p:cNvSpPr>
          <p:nvPr/>
        </p:nvSpPr>
        <p:spPr bwMode="auto">
          <a:xfrm>
            <a:off x="7094538" y="4437063"/>
            <a:ext cx="144462" cy="144462"/>
          </a:xfrm>
          <a:prstGeom prst="ellipse">
            <a:avLst/>
          </a:prstGeom>
          <a:gradFill rotWithShape="1">
            <a:gsLst>
              <a:gs pos="0">
                <a:srgbClr val="FFBAA9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76825" name="Oval 50"/>
          <p:cNvSpPr>
            <a:spLocks noChangeArrowheads="1"/>
          </p:cNvSpPr>
          <p:nvPr/>
        </p:nvSpPr>
        <p:spPr bwMode="auto">
          <a:xfrm>
            <a:off x="7570788" y="4437063"/>
            <a:ext cx="144462" cy="144462"/>
          </a:xfrm>
          <a:prstGeom prst="ellipse">
            <a:avLst/>
          </a:prstGeom>
          <a:gradFill rotWithShape="1">
            <a:gsLst>
              <a:gs pos="0">
                <a:srgbClr val="FFBAA9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76826" name="Freeform 51"/>
          <p:cNvSpPr/>
          <p:nvPr/>
        </p:nvSpPr>
        <p:spPr bwMode="auto">
          <a:xfrm rot="9834467">
            <a:off x="5580063" y="3933825"/>
            <a:ext cx="403225" cy="455613"/>
          </a:xfrm>
          <a:custGeom>
            <a:avLst/>
            <a:gdLst>
              <a:gd name="T0" fmla="*/ 23863966 w 2528"/>
              <a:gd name="T1" fmla="*/ 35018230 h 2856"/>
              <a:gd name="T2" fmla="*/ 23863966 w 2528"/>
              <a:gd name="T3" fmla="*/ 65557382 h 2856"/>
              <a:gd name="T4" fmla="*/ 31903424 w 2528"/>
              <a:gd name="T5" fmla="*/ 72632306 h 2856"/>
              <a:gd name="T6" fmla="*/ 41189561 w 2528"/>
              <a:gd name="T7" fmla="*/ 65302935 h 2856"/>
              <a:gd name="T8" fmla="*/ 41189561 w 2528"/>
              <a:gd name="T9" fmla="*/ 34763782 h 2856"/>
              <a:gd name="T10" fmla="*/ 61212043 w 2528"/>
              <a:gd name="T11" fmla="*/ 14022543 h 2856"/>
              <a:gd name="T12" fmla="*/ 59761837 w 2528"/>
              <a:gd name="T13" fmla="*/ 3486492 h 2856"/>
              <a:gd name="T14" fmla="*/ 49737836 w 2528"/>
              <a:gd name="T15" fmla="*/ 2774039 h 2856"/>
              <a:gd name="T16" fmla="*/ 32386879 w 2528"/>
              <a:gd name="T17" fmla="*/ 19875958 h 2856"/>
              <a:gd name="T18" fmla="*/ 15290330 w 2528"/>
              <a:gd name="T19" fmla="*/ 2774039 h 2856"/>
              <a:gd name="T20" fmla="*/ 4808394 w 2528"/>
              <a:gd name="T21" fmla="*/ 3257569 h 2856"/>
              <a:gd name="T22" fmla="*/ 3332827 w 2528"/>
              <a:gd name="T23" fmla="*/ 14251626 h 2856"/>
              <a:gd name="T24" fmla="*/ 23863966 w 2528"/>
              <a:gd name="T25" fmla="*/ 35018230 h 28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528" h="2856">
                <a:moveTo>
                  <a:pt x="938" y="1376"/>
                </a:moveTo>
                <a:lnTo>
                  <a:pt x="938" y="2576"/>
                </a:lnTo>
                <a:cubicBezTo>
                  <a:pt x="991" y="2822"/>
                  <a:pt x="1141" y="2856"/>
                  <a:pt x="1254" y="2854"/>
                </a:cubicBezTo>
                <a:cubicBezTo>
                  <a:pt x="1372" y="2854"/>
                  <a:pt x="1560" y="2803"/>
                  <a:pt x="1619" y="2566"/>
                </a:cubicBezTo>
                <a:lnTo>
                  <a:pt x="1619" y="1366"/>
                </a:lnTo>
                <a:lnTo>
                  <a:pt x="2406" y="551"/>
                </a:lnTo>
                <a:cubicBezTo>
                  <a:pt x="2528" y="346"/>
                  <a:pt x="2424" y="211"/>
                  <a:pt x="2349" y="137"/>
                </a:cubicBezTo>
                <a:cubicBezTo>
                  <a:pt x="2274" y="63"/>
                  <a:pt x="2105" y="34"/>
                  <a:pt x="1955" y="109"/>
                </a:cubicBezTo>
                <a:lnTo>
                  <a:pt x="1273" y="781"/>
                </a:lnTo>
                <a:lnTo>
                  <a:pt x="601" y="109"/>
                </a:lnTo>
                <a:cubicBezTo>
                  <a:pt x="420" y="0"/>
                  <a:pt x="267" y="53"/>
                  <a:pt x="189" y="128"/>
                </a:cubicBezTo>
                <a:cubicBezTo>
                  <a:pt x="111" y="203"/>
                  <a:pt x="0" y="349"/>
                  <a:pt x="131" y="560"/>
                </a:cubicBezTo>
                <a:lnTo>
                  <a:pt x="938" y="137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9933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6827" name="Freeform 52"/>
          <p:cNvSpPr/>
          <p:nvPr/>
        </p:nvSpPr>
        <p:spPr bwMode="auto">
          <a:xfrm rot="-8940024">
            <a:off x="6948488" y="3933825"/>
            <a:ext cx="403225" cy="455613"/>
          </a:xfrm>
          <a:custGeom>
            <a:avLst/>
            <a:gdLst>
              <a:gd name="T0" fmla="*/ 23863966 w 2528"/>
              <a:gd name="T1" fmla="*/ 35018230 h 2856"/>
              <a:gd name="T2" fmla="*/ 23863966 w 2528"/>
              <a:gd name="T3" fmla="*/ 65557382 h 2856"/>
              <a:gd name="T4" fmla="*/ 31903424 w 2528"/>
              <a:gd name="T5" fmla="*/ 72632306 h 2856"/>
              <a:gd name="T6" fmla="*/ 41189561 w 2528"/>
              <a:gd name="T7" fmla="*/ 65302935 h 2856"/>
              <a:gd name="T8" fmla="*/ 41189561 w 2528"/>
              <a:gd name="T9" fmla="*/ 34763782 h 2856"/>
              <a:gd name="T10" fmla="*/ 61212043 w 2528"/>
              <a:gd name="T11" fmla="*/ 14022543 h 2856"/>
              <a:gd name="T12" fmla="*/ 59761837 w 2528"/>
              <a:gd name="T13" fmla="*/ 3486492 h 2856"/>
              <a:gd name="T14" fmla="*/ 49737836 w 2528"/>
              <a:gd name="T15" fmla="*/ 2774039 h 2856"/>
              <a:gd name="T16" fmla="*/ 32386879 w 2528"/>
              <a:gd name="T17" fmla="*/ 19875958 h 2856"/>
              <a:gd name="T18" fmla="*/ 15290330 w 2528"/>
              <a:gd name="T19" fmla="*/ 2774039 h 2856"/>
              <a:gd name="T20" fmla="*/ 4808394 w 2528"/>
              <a:gd name="T21" fmla="*/ 3257569 h 2856"/>
              <a:gd name="T22" fmla="*/ 3332827 w 2528"/>
              <a:gd name="T23" fmla="*/ 14251626 h 2856"/>
              <a:gd name="T24" fmla="*/ 23863966 w 2528"/>
              <a:gd name="T25" fmla="*/ 35018230 h 28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528" h="2856">
                <a:moveTo>
                  <a:pt x="938" y="1376"/>
                </a:moveTo>
                <a:lnTo>
                  <a:pt x="938" y="2576"/>
                </a:lnTo>
                <a:cubicBezTo>
                  <a:pt x="991" y="2822"/>
                  <a:pt x="1141" y="2856"/>
                  <a:pt x="1254" y="2854"/>
                </a:cubicBezTo>
                <a:cubicBezTo>
                  <a:pt x="1372" y="2854"/>
                  <a:pt x="1560" y="2803"/>
                  <a:pt x="1619" y="2566"/>
                </a:cubicBezTo>
                <a:lnTo>
                  <a:pt x="1619" y="1366"/>
                </a:lnTo>
                <a:lnTo>
                  <a:pt x="2406" y="551"/>
                </a:lnTo>
                <a:cubicBezTo>
                  <a:pt x="2528" y="346"/>
                  <a:pt x="2424" y="211"/>
                  <a:pt x="2349" y="137"/>
                </a:cubicBezTo>
                <a:cubicBezTo>
                  <a:pt x="2274" y="63"/>
                  <a:pt x="2105" y="34"/>
                  <a:pt x="1955" y="109"/>
                </a:cubicBezTo>
                <a:lnTo>
                  <a:pt x="1273" y="781"/>
                </a:lnTo>
                <a:lnTo>
                  <a:pt x="601" y="109"/>
                </a:lnTo>
                <a:cubicBezTo>
                  <a:pt x="420" y="0"/>
                  <a:pt x="267" y="53"/>
                  <a:pt x="189" y="128"/>
                </a:cubicBezTo>
                <a:cubicBezTo>
                  <a:pt x="111" y="203"/>
                  <a:pt x="0" y="349"/>
                  <a:pt x="131" y="560"/>
                </a:cubicBezTo>
                <a:lnTo>
                  <a:pt x="938" y="137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9933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6828" name="Text Box 53"/>
          <p:cNvSpPr txBox="1">
            <a:spLocks noChangeArrowheads="1"/>
          </p:cNvSpPr>
          <p:nvPr/>
        </p:nvSpPr>
        <p:spPr bwMode="auto">
          <a:xfrm>
            <a:off x="381000" y="381000"/>
            <a:ext cx="8262938" cy="466725"/>
          </a:xfrm>
          <a:prstGeom prst="rect">
            <a:avLst/>
          </a:prstGeom>
          <a:solidFill>
            <a:srgbClr val="CCECFF"/>
          </a:solidFill>
          <a:ln w="9525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it-IT" sz="2400" b="1"/>
              <a:t>METODI NON COMPETITIVI ETEROGENEI</a:t>
            </a:r>
          </a:p>
        </p:txBody>
      </p:sp>
      <p:sp>
        <p:nvSpPr>
          <p:cNvPr id="76829" name="Text Box 54"/>
          <p:cNvSpPr txBox="1">
            <a:spLocks noChangeArrowheads="1"/>
          </p:cNvSpPr>
          <p:nvPr/>
        </p:nvSpPr>
        <p:spPr bwMode="auto">
          <a:xfrm>
            <a:off x="2051050" y="1219200"/>
            <a:ext cx="582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/>
              <a:t>METODO PER LA DETERMINAZIONE DI ANTICORPI</a:t>
            </a:r>
          </a:p>
        </p:txBody>
      </p:sp>
      <p:grpSp>
        <p:nvGrpSpPr>
          <p:cNvPr id="44" name="Gruppo 43"/>
          <p:cNvGrpSpPr/>
          <p:nvPr/>
        </p:nvGrpSpPr>
        <p:grpSpPr>
          <a:xfrm>
            <a:off x="4643438" y="4437063"/>
            <a:ext cx="3181350" cy="865187"/>
            <a:chOff x="4643438" y="4437063"/>
            <a:chExt cx="3181350" cy="865187"/>
          </a:xfrm>
        </p:grpSpPr>
        <p:sp>
          <p:nvSpPr>
            <p:cNvPr id="45" name="Rectangle 15" descr="Diagonali larghe verso l'alto"/>
            <p:cNvSpPr>
              <a:spLocks noChangeArrowheads="1"/>
            </p:cNvSpPr>
            <p:nvPr/>
          </p:nvSpPr>
          <p:spPr bwMode="auto">
            <a:xfrm>
              <a:off x="4656138" y="4581525"/>
              <a:ext cx="3168650" cy="720725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46" name="Line 16"/>
            <p:cNvSpPr>
              <a:spLocks noChangeShapeType="1"/>
            </p:cNvSpPr>
            <p:nvPr/>
          </p:nvSpPr>
          <p:spPr bwMode="auto">
            <a:xfrm>
              <a:off x="4643438" y="4581525"/>
              <a:ext cx="31686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7" name="Oval 27"/>
            <p:cNvSpPr>
              <a:spLocks noChangeArrowheads="1"/>
            </p:cNvSpPr>
            <p:nvPr/>
          </p:nvSpPr>
          <p:spPr bwMode="auto">
            <a:xfrm>
              <a:off x="4716463" y="4437063"/>
              <a:ext cx="144462" cy="144462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48" name="Oval 28"/>
            <p:cNvSpPr>
              <a:spLocks noChangeArrowheads="1"/>
            </p:cNvSpPr>
            <p:nvPr/>
          </p:nvSpPr>
          <p:spPr bwMode="auto">
            <a:xfrm>
              <a:off x="5191125" y="4437063"/>
              <a:ext cx="144463" cy="144462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49" name="Oval 29"/>
            <p:cNvSpPr>
              <a:spLocks noChangeArrowheads="1"/>
            </p:cNvSpPr>
            <p:nvPr/>
          </p:nvSpPr>
          <p:spPr bwMode="auto">
            <a:xfrm>
              <a:off x="5667375" y="4437063"/>
              <a:ext cx="144463" cy="144462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50" name="Oval 30"/>
            <p:cNvSpPr>
              <a:spLocks noChangeArrowheads="1"/>
            </p:cNvSpPr>
            <p:nvPr/>
          </p:nvSpPr>
          <p:spPr bwMode="auto">
            <a:xfrm>
              <a:off x="6143625" y="4437063"/>
              <a:ext cx="144463" cy="144462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51" name="Oval 31"/>
            <p:cNvSpPr>
              <a:spLocks noChangeArrowheads="1"/>
            </p:cNvSpPr>
            <p:nvPr/>
          </p:nvSpPr>
          <p:spPr bwMode="auto">
            <a:xfrm>
              <a:off x="6618288" y="4437063"/>
              <a:ext cx="144462" cy="144462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52" name="Oval 32"/>
            <p:cNvSpPr>
              <a:spLocks noChangeArrowheads="1"/>
            </p:cNvSpPr>
            <p:nvPr/>
          </p:nvSpPr>
          <p:spPr bwMode="auto">
            <a:xfrm>
              <a:off x="7094538" y="4437063"/>
              <a:ext cx="144462" cy="144462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53" name="Oval 33"/>
            <p:cNvSpPr>
              <a:spLocks noChangeArrowheads="1"/>
            </p:cNvSpPr>
            <p:nvPr/>
          </p:nvSpPr>
          <p:spPr bwMode="auto">
            <a:xfrm>
              <a:off x="7570788" y="4437063"/>
              <a:ext cx="144462" cy="144462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54" name="Pentagono regolare 53"/>
            <p:cNvSpPr/>
            <p:nvPr/>
          </p:nvSpPr>
          <p:spPr bwMode="auto">
            <a:xfrm>
              <a:off x="4889060" y="4437063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Pentagono regolare 54"/>
            <p:cNvSpPr/>
            <p:nvPr/>
          </p:nvSpPr>
          <p:spPr bwMode="auto">
            <a:xfrm>
              <a:off x="5017294" y="4443760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Pentagono regolare 55"/>
            <p:cNvSpPr/>
            <p:nvPr/>
          </p:nvSpPr>
          <p:spPr bwMode="auto">
            <a:xfrm>
              <a:off x="5343793" y="4443759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Pentagono regolare 56"/>
            <p:cNvSpPr/>
            <p:nvPr/>
          </p:nvSpPr>
          <p:spPr bwMode="auto">
            <a:xfrm>
              <a:off x="5490723" y="4475694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Pentagono regolare 57"/>
            <p:cNvSpPr/>
            <p:nvPr/>
          </p:nvSpPr>
          <p:spPr bwMode="auto">
            <a:xfrm>
              <a:off x="5830008" y="4483097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Pentagono regolare 58"/>
            <p:cNvSpPr/>
            <p:nvPr/>
          </p:nvSpPr>
          <p:spPr bwMode="auto">
            <a:xfrm>
              <a:off x="5955421" y="4483100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Pentagono regolare 59"/>
            <p:cNvSpPr/>
            <p:nvPr/>
          </p:nvSpPr>
          <p:spPr bwMode="auto">
            <a:xfrm>
              <a:off x="6293644" y="4509294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Pentagono regolare 60"/>
            <p:cNvSpPr/>
            <p:nvPr/>
          </p:nvSpPr>
          <p:spPr bwMode="auto">
            <a:xfrm>
              <a:off x="6418971" y="4509293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Pentagono regolare 61"/>
            <p:cNvSpPr/>
            <p:nvPr/>
          </p:nvSpPr>
          <p:spPr bwMode="auto">
            <a:xfrm>
              <a:off x="6790006" y="4510346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Pentagono regolare 62"/>
            <p:cNvSpPr/>
            <p:nvPr/>
          </p:nvSpPr>
          <p:spPr bwMode="auto">
            <a:xfrm>
              <a:off x="6946020" y="4542892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" name="Pentagono regolare 63"/>
            <p:cNvSpPr/>
            <p:nvPr/>
          </p:nvSpPr>
          <p:spPr bwMode="auto">
            <a:xfrm>
              <a:off x="7215450" y="4483097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" name="Pentagono regolare 64"/>
            <p:cNvSpPr/>
            <p:nvPr/>
          </p:nvSpPr>
          <p:spPr bwMode="auto">
            <a:xfrm>
              <a:off x="7353789" y="4516883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" name="Pentagono regolare 65"/>
            <p:cNvSpPr/>
            <p:nvPr/>
          </p:nvSpPr>
          <p:spPr bwMode="auto">
            <a:xfrm>
              <a:off x="7453453" y="4509292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" name="Pentagono regolare 66"/>
            <p:cNvSpPr/>
            <p:nvPr/>
          </p:nvSpPr>
          <p:spPr bwMode="auto">
            <a:xfrm>
              <a:off x="7674243" y="4517936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26" name="Group 34"/>
          <p:cNvGrpSpPr/>
          <p:nvPr/>
        </p:nvGrpSpPr>
        <p:grpSpPr bwMode="auto">
          <a:xfrm>
            <a:off x="4656138" y="1916113"/>
            <a:ext cx="3168650" cy="2665412"/>
            <a:chOff x="2933" y="1207"/>
            <a:chExt cx="1996" cy="1679"/>
          </a:xfrm>
        </p:grpSpPr>
        <p:grpSp>
          <p:nvGrpSpPr>
            <p:cNvPr id="77861" name="Group 35"/>
            <p:cNvGrpSpPr/>
            <p:nvPr/>
          </p:nvGrpSpPr>
          <p:grpSpPr bwMode="auto">
            <a:xfrm>
              <a:off x="2933" y="1888"/>
              <a:ext cx="1996" cy="998"/>
              <a:chOff x="2933" y="1888"/>
              <a:chExt cx="1996" cy="998"/>
            </a:xfrm>
          </p:grpSpPr>
          <p:sp>
            <p:nvSpPr>
              <p:cNvPr id="77879" name="Rectangle 36"/>
              <p:cNvSpPr>
                <a:spLocks noChangeArrowheads="1"/>
              </p:cNvSpPr>
              <p:nvPr/>
            </p:nvSpPr>
            <p:spPr bwMode="auto">
              <a:xfrm>
                <a:off x="2933" y="1888"/>
                <a:ext cx="1996" cy="998"/>
              </a:xfrm>
              <a:prstGeom prst="rect">
                <a:avLst/>
              </a:prstGeom>
              <a:gradFill rotWithShape="1">
                <a:gsLst>
                  <a:gs pos="0">
                    <a:srgbClr val="DDEEFF"/>
                  </a:gs>
                  <a:gs pos="100000">
                    <a:srgbClr val="99CC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77880" name="Oval 37"/>
              <p:cNvSpPr>
                <a:spLocks noChangeArrowheads="1"/>
              </p:cNvSpPr>
              <p:nvPr/>
            </p:nvSpPr>
            <p:spPr bwMode="auto">
              <a:xfrm>
                <a:off x="3152" y="2205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FFBAA9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77881" name="Oval 38"/>
              <p:cNvSpPr>
                <a:spLocks noChangeArrowheads="1"/>
              </p:cNvSpPr>
              <p:nvPr/>
            </p:nvSpPr>
            <p:spPr bwMode="auto">
              <a:xfrm>
                <a:off x="4604" y="197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FFBAA9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</p:grpSp>
        <p:sp>
          <p:nvSpPr>
            <p:cNvPr id="77862" name="Rectangle 39"/>
            <p:cNvSpPr>
              <a:spLocks noChangeArrowheads="1"/>
            </p:cNvSpPr>
            <p:nvPr/>
          </p:nvSpPr>
          <p:spPr bwMode="auto">
            <a:xfrm>
              <a:off x="2933" y="1207"/>
              <a:ext cx="1996" cy="1679"/>
            </a:xfrm>
            <a:prstGeom prst="rect">
              <a:avLst/>
            </a:prstGeom>
            <a:gradFill rotWithShape="1">
              <a:gsLst>
                <a:gs pos="0">
                  <a:srgbClr val="DDEEFF"/>
                </a:gs>
                <a:gs pos="100000">
                  <a:srgbClr val="99CC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77863" name="Oval 40"/>
            <p:cNvSpPr>
              <a:spLocks noChangeArrowheads="1"/>
            </p:cNvSpPr>
            <p:nvPr/>
          </p:nvSpPr>
          <p:spPr bwMode="auto">
            <a:xfrm>
              <a:off x="3152" y="2205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77864" name="Oval 41"/>
            <p:cNvSpPr>
              <a:spLocks noChangeArrowheads="1"/>
            </p:cNvSpPr>
            <p:nvPr/>
          </p:nvSpPr>
          <p:spPr bwMode="auto">
            <a:xfrm>
              <a:off x="4604" y="1979"/>
              <a:ext cx="91" cy="91"/>
            </a:xfrm>
            <a:prstGeom prst="ellipse">
              <a:avLst/>
            </a:prstGeom>
            <a:gradFill rotWithShape="0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grpSp>
          <p:nvGrpSpPr>
            <p:cNvPr id="77865" name="Group 42"/>
            <p:cNvGrpSpPr/>
            <p:nvPr/>
          </p:nvGrpSpPr>
          <p:grpSpPr bwMode="auto">
            <a:xfrm>
              <a:off x="3037" y="1310"/>
              <a:ext cx="347" cy="326"/>
              <a:chOff x="3697" y="1479"/>
              <a:chExt cx="347" cy="326"/>
            </a:xfrm>
          </p:grpSpPr>
          <p:sp>
            <p:nvSpPr>
              <p:cNvPr id="77877" name="Oval 43"/>
              <p:cNvSpPr>
                <a:spLocks noChangeArrowheads="1"/>
              </p:cNvSpPr>
              <p:nvPr/>
            </p:nvSpPr>
            <p:spPr bwMode="auto">
              <a:xfrm rot="10524505">
                <a:off x="3697" y="1479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rgbClr val="FFFFA9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430124" name="Freeform 44"/>
              <p:cNvSpPr/>
              <p:nvPr/>
            </p:nvSpPr>
            <p:spPr bwMode="auto">
              <a:xfrm flipV="1">
                <a:off x="3790" y="1518"/>
                <a:ext cx="254" cy="287"/>
              </a:xfrm>
              <a:custGeom>
                <a:avLst/>
                <a:gdLst>
                  <a:gd name="T0" fmla="*/ 938 w 2528"/>
                  <a:gd name="T1" fmla="*/ 1376 h 2856"/>
                  <a:gd name="T2" fmla="*/ 938 w 2528"/>
                  <a:gd name="T3" fmla="*/ 2576 h 2856"/>
                  <a:gd name="T4" fmla="*/ 1254 w 2528"/>
                  <a:gd name="T5" fmla="*/ 2854 h 2856"/>
                  <a:gd name="T6" fmla="*/ 1619 w 2528"/>
                  <a:gd name="T7" fmla="*/ 2566 h 2856"/>
                  <a:gd name="T8" fmla="*/ 1619 w 2528"/>
                  <a:gd name="T9" fmla="*/ 1366 h 2856"/>
                  <a:gd name="T10" fmla="*/ 2406 w 2528"/>
                  <a:gd name="T11" fmla="*/ 551 h 2856"/>
                  <a:gd name="T12" fmla="*/ 2349 w 2528"/>
                  <a:gd name="T13" fmla="*/ 137 h 2856"/>
                  <a:gd name="T14" fmla="*/ 1955 w 2528"/>
                  <a:gd name="T15" fmla="*/ 109 h 2856"/>
                  <a:gd name="T16" fmla="*/ 1273 w 2528"/>
                  <a:gd name="T17" fmla="*/ 781 h 2856"/>
                  <a:gd name="T18" fmla="*/ 601 w 2528"/>
                  <a:gd name="T19" fmla="*/ 109 h 2856"/>
                  <a:gd name="T20" fmla="*/ 189 w 2528"/>
                  <a:gd name="T21" fmla="*/ 128 h 2856"/>
                  <a:gd name="T22" fmla="*/ 131 w 2528"/>
                  <a:gd name="T23" fmla="*/ 560 h 2856"/>
                  <a:gd name="T24" fmla="*/ 938 w 2528"/>
                  <a:gd name="T25" fmla="*/ 1376 h 2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28" h="2856">
                    <a:moveTo>
                      <a:pt x="938" y="1376"/>
                    </a:moveTo>
                    <a:lnTo>
                      <a:pt x="938" y="2576"/>
                    </a:lnTo>
                    <a:cubicBezTo>
                      <a:pt x="991" y="2822"/>
                      <a:pt x="1141" y="2856"/>
                      <a:pt x="1254" y="2854"/>
                    </a:cubicBezTo>
                    <a:cubicBezTo>
                      <a:pt x="1372" y="2854"/>
                      <a:pt x="1560" y="2803"/>
                      <a:pt x="1619" y="2566"/>
                    </a:cubicBezTo>
                    <a:lnTo>
                      <a:pt x="1619" y="1366"/>
                    </a:lnTo>
                    <a:lnTo>
                      <a:pt x="2406" y="551"/>
                    </a:lnTo>
                    <a:cubicBezTo>
                      <a:pt x="2528" y="346"/>
                      <a:pt x="2424" y="211"/>
                      <a:pt x="2349" y="137"/>
                    </a:cubicBezTo>
                    <a:cubicBezTo>
                      <a:pt x="2274" y="63"/>
                      <a:pt x="2105" y="34"/>
                      <a:pt x="1955" y="109"/>
                    </a:cubicBezTo>
                    <a:lnTo>
                      <a:pt x="1273" y="781"/>
                    </a:lnTo>
                    <a:lnTo>
                      <a:pt x="601" y="109"/>
                    </a:lnTo>
                    <a:cubicBezTo>
                      <a:pt x="420" y="0"/>
                      <a:pt x="267" y="53"/>
                      <a:pt x="189" y="128"/>
                    </a:cubicBezTo>
                    <a:cubicBezTo>
                      <a:pt x="111" y="203"/>
                      <a:pt x="0" y="349"/>
                      <a:pt x="131" y="560"/>
                    </a:cubicBezTo>
                    <a:lnTo>
                      <a:pt x="938" y="13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hlink">
                      <a:gamma/>
                      <a:tint val="20000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it-IT"/>
              </a:p>
            </p:txBody>
          </p:sp>
        </p:grpSp>
        <p:sp>
          <p:nvSpPr>
            <p:cNvPr id="77866" name="Oval 45"/>
            <p:cNvSpPr>
              <a:spLocks noChangeArrowheads="1"/>
            </p:cNvSpPr>
            <p:nvPr/>
          </p:nvSpPr>
          <p:spPr bwMode="auto">
            <a:xfrm rot="7800951">
              <a:off x="3300" y="1841"/>
              <a:ext cx="182" cy="182"/>
            </a:xfrm>
            <a:prstGeom prst="ellipse">
              <a:avLst/>
            </a:prstGeom>
            <a:gradFill rotWithShape="0">
              <a:gsLst>
                <a:gs pos="0">
                  <a:srgbClr val="FFFFA9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430126" name="Freeform 46"/>
            <p:cNvSpPr/>
            <p:nvPr/>
          </p:nvSpPr>
          <p:spPr bwMode="auto">
            <a:xfrm rot="18876446" flipV="1">
              <a:off x="3418" y="1762"/>
              <a:ext cx="254" cy="287"/>
            </a:xfrm>
            <a:custGeom>
              <a:avLst/>
              <a:gdLst>
                <a:gd name="T0" fmla="*/ 938 w 2528"/>
                <a:gd name="T1" fmla="*/ 1376 h 2856"/>
                <a:gd name="T2" fmla="*/ 938 w 2528"/>
                <a:gd name="T3" fmla="*/ 2576 h 2856"/>
                <a:gd name="T4" fmla="*/ 1254 w 2528"/>
                <a:gd name="T5" fmla="*/ 2854 h 2856"/>
                <a:gd name="T6" fmla="*/ 1619 w 2528"/>
                <a:gd name="T7" fmla="*/ 2566 h 2856"/>
                <a:gd name="T8" fmla="*/ 1619 w 2528"/>
                <a:gd name="T9" fmla="*/ 1366 h 2856"/>
                <a:gd name="T10" fmla="*/ 2406 w 2528"/>
                <a:gd name="T11" fmla="*/ 551 h 2856"/>
                <a:gd name="T12" fmla="*/ 2349 w 2528"/>
                <a:gd name="T13" fmla="*/ 137 h 2856"/>
                <a:gd name="T14" fmla="*/ 1955 w 2528"/>
                <a:gd name="T15" fmla="*/ 109 h 2856"/>
                <a:gd name="T16" fmla="*/ 1273 w 2528"/>
                <a:gd name="T17" fmla="*/ 781 h 2856"/>
                <a:gd name="T18" fmla="*/ 601 w 2528"/>
                <a:gd name="T19" fmla="*/ 109 h 2856"/>
                <a:gd name="T20" fmla="*/ 189 w 2528"/>
                <a:gd name="T21" fmla="*/ 128 h 2856"/>
                <a:gd name="T22" fmla="*/ 131 w 2528"/>
                <a:gd name="T23" fmla="*/ 560 h 2856"/>
                <a:gd name="T24" fmla="*/ 938 w 2528"/>
                <a:gd name="T25" fmla="*/ 1376 h 2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0">
              <a:gsLst>
                <a:gs pos="0">
                  <a:schemeClr val="hlink">
                    <a:gamma/>
                    <a:tint val="20000"/>
                    <a:invGamma/>
                  </a:schemeClr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it-IT"/>
            </a:p>
          </p:txBody>
        </p:sp>
        <p:grpSp>
          <p:nvGrpSpPr>
            <p:cNvPr id="77868" name="Group 47"/>
            <p:cNvGrpSpPr/>
            <p:nvPr/>
          </p:nvGrpSpPr>
          <p:grpSpPr bwMode="auto">
            <a:xfrm rot="2347270">
              <a:off x="3539" y="1329"/>
              <a:ext cx="347" cy="326"/>
              <a:chOff x="3697" y="1479"/>
              <a:chExt cx="347" cy="326"/>
            </a:xfrm>
          </p:grpSpPr>
          <p:sp>
            <p:nvSpPr>
              <p:cNvPr id="77875" name="Oval 48"/>
              <p:cNvSpPr>
                <a:spLocks noChangeArrowheads="1"/>
              </p:cNvSpPr>
              <p:nvPr/>
            </p:nvSpPr>
            <p:spPr bwMode="auto">
              <a:xfrm rot="10524505">
                <a:off x="3697" y="1479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rgbClr val="FFFFA9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430129" name="Freeform 49"/>
              <p:cNvSpPr/>
              <p:nvPr/>
            </p:nvSpPr>
            <p:spPr bwMode="auto">
              <a:xfrm flipV="1">
                <a:off x="3788" y="1517"/>
                <a:ext cx="254" cy="287"/>
              </a:xfrm>
              <a:custGeom>
                <a:avLst/>
                <a:gdLst>
                  <a:gd name="T0" fmla="*/ 938 w 2528"/>
                  <a:gd name="T1" fmla="*/ 1376 h 2856"/>
                  <a:gd name="T2" fmla="*/ 938 w 2528"/>
                  <a:gd name="T3" fmla="*/ 2576 h 2856"/>
                  <a:gd name="T4" fmla="*/ 1254 w 2528"/>
                  <a:gd name="T5" fmla="*/ 2854 h 2856"/>
                  <a:gd name="T6" fmla="*/ 1619 w 2528"/>
                  <a:gd name="T7" fmla="*/ 2566 h 2856"/>
                  <a:gd name="T8" fmla="*/ 1619 w 2528"/>
                  <a:gd name="T9" fmla="*/ 1366 h 2856"/>
                  <a:gd name="T10" fmla="*/ 2406 w 2528"/>
                  <a:gd name="T11" fmla="*/ 551 h 2856"/>
                  <a:gd name="T12" fmla="*/ 2349 w 2528"/>
                  <a:gd name="T13" fmla="*/ 137 h 2856"/>
                  <a:gd name="T14" fmla="*/ 1955 w 2528"/>
                  <a:gd name="T15" fmla="*/ 109 h 2856"/>
                  <a:gd name="T16" fmla="*/ 1273 w 2528"/>
                  <a:gd name="T17" fmla="*/ 781 h 2856"/>
                  <a:gd name="T18" fmla="*/ 601 w 2528"/>
                  <a:gd name="T19" fmla="*/ 109 h 2856"/>
                  <a:gd name="T20" fmla="*/ 189 w 2528"/>
                  <a:gd name="T21" fmla="*/ 128 h 2856"/>
                  <a:gd name="T22" fmla="*/ 131 w 2528"/>
                  <a:gd name="T23" fmla="*/ 560 h 2856"/>
                  <a:gd name="T24" fmla="*/ 938 w 2528"/>
                  <a:gd name="T25" fmla="*/ 1376 h 2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28" h="2856">
                    <a:moveTo>
                      <a:pt x="938" y="1376"/>
                    </a:moveTo>
                    <a:lnTo>
                      <a:pt x="938" y="2576"/>
                    </a:lnTo>
                    <a:cubicBezTo>
                      <a:pt x="991" y="2822"/>
                      <a:pt x="1141" y="2856"/>
                      <a:pt x="1254" y="2854"/>
                    </a:cubicBezTo>
                    <a:cubicBezTo>
                      <a:pt x="1372" y="2854"/>
                      <a:pt x="1560" y="2803"/>
                      <a:pt x="1619" y="2566"/>
                    </a:cubicBezTo>
                    <a:lnTo>
                      <a:pt x="1619" y="1366"/>
                    </a:lnTo>
                    <a:lnTo>
                      <a:pt x="2406" y="551"/>
                    </a:lnTo>
                    <a:cubicBezTo>
                      <a:pt x="2528" y="346"/>
                      <a:pt x="2424" y="211"/>
                      <a:pt x="2349" y="137"/>
                    </a:cubicBezTo>
                    <a:cubicBezTo>
                      <a:pt x="2274" y="63"/>
                      <a:pt x="2105" y="34"/>
                      <a:pt x="1955" y="109"/>
                    </a:cubicBezTo>
                    <a:lnTo>
                      <a:pt x="1273" y="781"/>
                    </a:lnTo>
                    <a:lnTo>
                      <a:pt x="601" y="109"/>
                    </a:lnTo>
                    <a:cubicBezTo>
                      <a:pt x="420" y="0"/>
                      <a:pt x="267" y="53"/>
                      <a:pt x="189" y="128"/>
                    </a:cubicBezTo>
                    <a:cubicBezTo>
                      <a:pt x="111" y="203"/>
                      <a:pt x="0" y="349"/>
                      <a:pt x="131" y="560"/>
                    </a:cubicBezTo>
                    <a:lnTo>
                      <a:pt x="938" y="13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hlink">
                      <a:gamma/>
                      <a:tint val="20000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it-IT"/>
              </a:p>
            </p:txBody>
          </p:sp>
        </p:grpSp>
        <p:grpSp>
          <p:nvGrpSpPr>
            <p:cNvPr id="77869" name="Group 50"/>
            <p:cNvGrpSpPr/>
            <p:nvPr/>
          </p:nvGrpSpPr>
          <p:grpSpPr bwMode="auto">
            <a:xfrm rot="5082657">
              <a:off x="4105" y="1749"/>
              <a:ext cx="347" cy="326"/>
              <a:chOff x="3697" y="1479"/>
              <a:chExt cx="347" cy="326"/>
            </a:xfrm>
          </p:grpSpPr>
          <p:sp>
            <p:nvSpPr>
              <p:cNvPr id="77873" name="Oval 51"/>
              <p:cNvSpPr>
                <a:spLocks noChangeArrowheads="1"/>
              </p:cNvSpPr>
              <p:nvPr/>
            </p:nvSpPr>
            <p:spPr bwMode="auto">
              <a:xfrm rot="10524505">
                <a:off x="3697" y="1479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rgbClr val="FFFFA9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430132" name="Freeform 52"/>
              <p:cNvSpPr/>
              <p:nvPr/>
            </p:nvSpPr>
            <p:spPr bwMode="auto">
              <a:xfrm flipV="1">
                <a:off x="3788" y="1520"/>
                <a:ext cx="254" cy="287"/>
              </a:xfrm>
              <a:custGeom>
                <a:avLst/>
                <a:gdLst>
                  <a:gd name="T0" fmla="*/ 938 w 2528"/>
                  <a:gd name="T1" fmla="*/ 1376 h 2856"/>
                  <a:gd name="T2" fmla="*/ 938 w 2528"/>
                  <a:gd name="T3" fmla="*/ 2576 h 2856"/>
                  <a:gd name="T4" fmla="*/ 1254 w 2528"/>
                  <a:gd name="T5" fmla="*/ 2854 h 2856"/>
                  <a:gd name="T6" fmla="*/ 1619 w 2528"/>
                  <a:gd name="T7" fmla="*/ 2566 h 2856"/>
                  <a:gd name="T8" fmla="*/ 1619 w 2528"/>
                  <a:gd name="T9" fmla="*/ 1366 h 2856"/>
                  <a:gd name="T10" fmla="*/ 2406 w 2528"/>
                  <a:gd name="T11" fmla="*/ 551 h 2856"/>
                  <a:gd name="T12" fmla="*/ 2349 w 2528"/>
                  <a:gd name="T13" fmla="*/ 137 h 2856"/>
                  <a:gd name="T14" fmla="*/ 1955 w 2528"/>
                  <a:gd name="T15" fmla="*/ 109 h 2856"/>
                  <a:gd name="T16" fmla="*/ 1273 w 2528"/>
                  <a:gd name="T17" fmla="*/ 781 h 2856"/>
                  <a:gd name="T18" fmla="*/ 601 w 2528"/>
                  <a:gd name="T19" fmla="*/ 109 h 2856"/>
                  <a:gd name="T20" fmla="*/ 189 w 2528"/>
                  <a:gd name="T21" fmla="*/ 128 h 2856"/>
                  <a:gd name="T22" fmla="*/ 131 w 2528"/>
                  <a:gd name="T23" fmla="*/ 560 h 2856"/>
                  <a:gd name="T24" fmla="*/ 938 w 2528"/>
                  <a:gd name="T25" fmla="*/ 1376 h 2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28" h="2856">
                    <a:moveTo>
                      <a:pt x="938" y="1376"/>
                    </a:moveTo>
                    <a:lnTo>
                      <a:pt x="938" y="2576"/>
                    </a:lnTo>
                    <a:cubicBezTo>
                      <a:pt x="991" y="2822"/>
                      <a:pt x="1141" y="2856"/>
                      <a:pt x="1254" y="2854"/>
                    </a:cubicBezTo>
                    <a:cubicBezTo>
                      <a:pt x="1372" y="2854"/>
                      <a:pt x="1560" y="2803"/>
                      <a:pt x="1619" y="2566"/>
                    </a:cubicBezTo>
                    <a:lnTo>
                      <a:pt x="1619" y="1366"/>
                    </a:lnTo>
                    <a:lnTo>
                      <a:pt x="2406" y="551"/>
                    </a:lnTo>
                    <a:cubicBezTo>
                      <a:pt x="2528" y="346"/>
                      <a:pt x="2424" y="211"/>
                      <a:pt x="2349" y="137"/>
                    </a:cubicBezTo>
                    <a:cubicBezTo>
                      <a:pt x="2274" y="63"/>
                      <a:pt x="2105" y="34"/>
                      <a:pt x="1955" y="109"/>
                    </a:cubicBezTo>
                    <a:lnTo>
                      <a:pt x="1273" y="781"/>
                    </a:lnTo>
                    <a:lnTo>
                      <a:pt x="601" y="109"/>
                    </a:lnTo>
                    <a:cubicBezTo>
                      <a:pt x="420" y="0"/>
                      <a:pt x="267" y="53"/>
                      <a:pt x="189" y="128"/>
                    </a:cubicBezTo>
                    <a:cubicBezTo>
                      <a:pt x="111" y="203"/>
                      <a:pt x="0" y="349"/>
                      <a:pt x="131" y="560"/>
                    </a:cubicBezTo>
                    <a:lnTo>
                      <a:pt x="938" y="13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hlink">
                      <a:gamma/>
                      <a:tint val="20000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it-IT"/>
              </a:p>
            </p:txBody>
          </p:sp>
        </p:grpSp>
        <p:grpSp>
          <p:nvGrpSpPr>
            <p:cNvPr id="77870" name="Group 53"/>
            <p:cNvGrpSpPr/>
            <p:nvPr/>
          </p:nvGrpSpPr>
          <p:grpSpPr bwMode="auto">
            <a:xfrm rot="4120864">
              <a:off x="4462" y="1322"/>
              <a:ext cx="347" cy="326"/>
              <a:chOff x="3697" y="1479"/>
              <a:chExt cx="347" cy="326"/>
            </a:xfrm>
          </p:grpSpPr>
          <p:sp>
            <p:nvSpPr>
              <p:cNvPr id="77871" name="Oval 54"/>
              <p:cNvSpPr>
                <a:spLocks noChangeArrowheads="1"/>
              </p:cNvSpPr>
              <p:nvPr/>
            </p:nvSpPr>
            <p:spPr bwMode="auto">
              <a:xfrm rot="10524505">
                <a:off x="3697" y="1479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rgbClr val="FFFFA9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430135" name="Freeform 55"/>
              <p:cNvSpPr/>
              <p:nvPr/>
            </p:nvSpPr>
            <p:spPr bwMode="auto">
              <a:xfrm flipV="1">
                <a:off x="3788" y="1520"/>
                <a:ext cx="254" cy="287"/>
              </a:xfrm>
              <a:custGeom>
                <a:avLst/>
                <a:gdLst>
                  <a:gd name="T0" fmla="*/ 938 w 2528"/>
                  <a:gd name="T1" fmla="*/ 1376 h 2856"/>
                  <a:gd name="T2" fmla="*/ 938 w 2528"/>
                  <a:gd name="T3" fmla="*/ 2576 h 2856"/>
                  <a:gd name="T4" fmla="*/ 1254 w 2528"/>
                  <a:gd name="T5" fmla="*/ 2854 h 2856"/>
                  <a:gd name="T6" fmla="*/ 1619 w 2528"/>
                  <a:gd name="T7" fmla="*/ 2566 h 2856"/>
                  <a:gd name="T8" fmla="*/ 1619 w 2528"/>
                  <a:gd name="T9" fmla="*/ 1366 h 2856"/>
                  <a:gd name="T10" fmla="*/ 2406 w 2528"/>
                  <a:gd name="T11" fmla="*/ 551 h 2856"/>
                  <a:gd name="T12" fmla="*/ 2349 w 2528"/>
                  <a:gd name="T13" fmla="*/ 137 h 2856"/>
                  <a:gd name="T14" fmla="*/ 1955 w 2528"/>
                  <a:gd name="T15" fmla="*/ 109 h 2856"/>
                  <a:gd name="T16" fmla="*/ 1273 w 2528"/>
                  <a:gd name="T17" fmla="*/ 781 h 2856"/>
                  <a:gd name="T18" fmla="*/ 601 w 2528"/>
                  <a:gd name="T19" fmla="*/ 109 h 2856"/>
                  <a:gd name="T20" fmla="*/ 189 w 2528"/>
                  <a:gd name="T21" fmla="*/ 128 h 2856"/>
                  <a:gd name="T22" fmla="*/ 131 w 2528"/>
                  <a:gd name="T23" fmla="*/ 560 h 2856"/>
                  <a:gd name="T24" fmla="*/ 938 w 2528"/>
                  <a:gd name="T25" fmla="*/ 1376 h 2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28" h="2856">
                    <a:moveTo>
                      <a:pt x="938" y="1376"/>
                    </a:moveTo>
                    <a:lnTo>
                      <a:pt x="938" y="2576"/>
                    </a:lnTo>
                    <a:cubicBezTo>
                      <a:pt x="991" y="2822"/>
                      <a:pt x="1141" y="2856"/>
                      <a:pt x="1254" y="2854"/>
                    </a:cubicBezTo>
                    <a:cubicBezTo>
                      <a:pt x="1372" y="2854"/>
                      <a:pt x="1560" y="2803"/>
                      <a:pt x="1619" y="2566"/>
                    </a:cubicBezTo>
                    <a:lnTo>
                      <a:pt x="1619" y="1366"/>
                    </a:lnTo>
                    <a:lnTo>
                      <a:pt x="2406" y="551"/>
                    </a:lnTo>
                    <a:cubicBezTo>
                      <a:pt x="2528" y="346"/>
                      <a:pt x="2424" y="211"/>
                      <a:pt x="2349" y="137"/>
                    </a:cubicBezTo>
                    <a:cubicBezTo>
                      <a:pt x="2274" y="63"/>
                      <a:pt x="2105" y="34"/>
                      <a:pt x="1955" y="109"/>
                    </a:cubicBezTo>
                    <a:lnTo>
                      <a:pt x="1273" y="781"/>
                    </a:lnTo>
                    <a:lnTo>
                      <a:pt x="601" y="109"/>
                    </a:lnTo>
                    <a:cubicBezTo>
                      <a:pt x="420" y="0"/>
                      <a:pt x="267" y="53"/>
                      <a:pt x="189" y="128"/>
                    </a:cubicBezTo>
                    <a:cubicBezTo>
                      <a:pt x="111" y="203"/>
                      <a:pt x="0" y="349"/>
                      <a:pt x="131" y="560"/>
                    </a:cubicBezTo>
                    <a:lnTo>
                      <a:pt x="938" y="13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hlink">
                      <a:gamma/>
                      <a:tint val="20000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it-IT"/>
              </a:p>
            </p:txBody>
          </p:sp>
        </p:grpSp>
      </p:grpSp>
      <p:sp>
        <p:nvSpPr>
          <p:cNvPr id="77827" name="Rectangle 56"/>
          <p:cNvSpPr>
            <a:spLocks noChangeArrowheads="1"/>
          </p:cNvSpPr>
          <p:nvPr/>
        </p:nvSpPr>
        <p:spPr bwMode="auto">
          <a:xfrm>
            <a:off x="1114425" y="1916113"/>
            <a:ext cx="2952750" cy="5048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Aggiunta del campione</a:t>
            </a:r>
          </a:p>
        </p:txBody>
      </p:sp>
      <p:sp>
        <p:nvSpPr>
          <p:cNvPr id="77828" name="Rectangle 57"/>
          <p:cNvSpPr>
            <a:spLocks noChangeArrowheads="1"/>
          </p:cNvSpPr>
          <p:nvPr/>
        </p:nvSpPr>
        <p:spPr bwMode="auto">
          <a:xfrm>
            <a:off x="1114425" y="2492375"/>
            <a:ext cx="2952750" cy="5048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Aggiunta del tracciante</a:t>
            </a:r>
          </a:p>
        </p:txBody>
      </p:sp>
      <p:sp>
        <p:nvSpPr>
          <p:cNvPr id="77829" name="Rectangle 58"/>
          <p:cNvSpPr>
            <a:spLocks noChangeArrowheads="1"/>
          </p:cNvSpPr>
          <p:nvPr/>
        </p:nvSpPr>
        <p:spPr bwMode="auto">
          <a:xfrm>
            <a:off x="1114425" y="3068638"/>
            <a:ext cx="2952750" cy="5048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Incubazione</a:t>
            </a:r>
          </a:p>
        </p:txBody>
      </p:sp>
      <p:sp>
        <p:nvSpPr>
          <p:cNvPr id="77830" name="Rectangle 59"/>
          <p:cNvSpPr>
            <a:spLocks noChangeArrowheads="1"/>
          </p:cNvSpPr>
          <p:nvPr/>
        </p:nvSpPr>
        <p:spPr bwMode="auto">
          <a:xfrm>
            <a:off x="1114425" y="3644900"/>
            <a:ext cx="2952750" cy="5048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2"/>
                </a:solidFill>
              </a:rPr>
              <a:t>Lavaggio</a:t>
            </a:r>
          </a:p>
        </p:txBody>
      </p:sp>
      <p:sp>
        <p:nvSpPr>
          <p:cNvPr id="77831" name="Rectangle 60"/>
          <p:cNvSpPr>
            <a:spLocks noChangeArrowheads="1"/>
          </p:cNvSpPr>
          <p:nvPr/>
        </p:nvSpPr>
        <p:spPr bwMode="auto">
          <a:xfrm>
            <a:off x="1114425" y="4221163"/>
            <a:ext cx="2952750" cy="5048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2"/>
                </a:solidFill>
              </a:rPr>
              <a:t>Aggiunta del substrato</a:t>
            </a:r>
          </a:p>
        </p:txBody>
      </p:sp>
      <p:sp>
        <p:nvSpPr>
          <p:cNvPr id="77832" name="Rectangle 61"/>
          <p:cNvSpPr>
            <a:spLocks noChangeArrowheads="1"/>
          </p:cNvSpPr>
          <p:nvPr/>
        </p:nvSpPr>
        <p:spPr bwMode="auto">
          <a:xfrm>
            <a:off x="1114425" y="4797425"/>
            <a:ext cx="2952750" cy="5048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2"/>
                </a:solidFill>
              </a:rPr>
              <a:t>Misura del segnale</a:t>
            </a:r>
          </a:p>
        </p:txBody>
      </p:sp>
      <p:sp>
        <p:nvSpPr>
          <p:cNvPr id="77833" name="Rectangle 63"/>
          <p:cNvSpPr>
            <a:spLocks noChangeArrowheads="1"/>
          </p:cNvSpPr>
          <p:nvPr/>
        </p:nvSpPr>
        <p:spPr bwMode="auto">
          <a:xfrm>
            <a:off x="4656138" y="1916113"/>
            <a:ext cx="3168650" cy="2665412"/>
          </a:xfrm>
          <a:prstGeom prst="rect">
            <a:avLst/>
          </a:prstGeom>
          <a:gradFill rotWithShape="1">
            <a:gsLst>
              <a:gs pos="0">
                <a:srgbClr val="DDEEFF"/>
              </a:gs>
              <a:gs pos="100000">
                <a:srgbClr val="99CC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grpSp>
        <p:nvGrpSpPr>
          <p:cNvPr id="77834" name="Group 66"/>
          <p:cNvGrpSpPr/>
          <p:nvPr/>
        </p:nvGrpSpPr>
        <p:grpSpPr bwMode="auto">
          <a:xfrm>
            <a:off x="5149850" y="3457575"/>
            <a:ext cx="550863" cy="517525"/>
            <a:chOff x="3697" y="1479"/>
            <a:chExt cx="347" cy="326"/>
          </a:xfrm>
        </p:grpSpPr>
        <p:sp>
          <p:nvSpPr>
            <p:cNvPr id="77859" name="Oval 67"/>
            <p:cNvSpPr>
              <a:spLocks noChangeArrowheads="1"/>
            </p:cNvSpPr>
            <p:nvPr/>
          </p:nvSpPr>
          <p:spPr bwMode="auto">
            <a:xfrm rot="10524505">
              <a:off x="3697" y="1479"/>
              <a:ext cx="182" cy="182"/>
            </a:xfrm>
            <a:prstGeom prst="ellipse">
              <a:avLst/>
            </a:prstGeom>
            <a:gradFill rotWithShape="0">
              <a:gsLst>
                <a:gs pos="0">
                  <a:srgbClr val="FFFFA9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430148" name="Freeform 68"/>
            <p:cNvSpPr/>
            <p:nvPr/>
          </p:nvSpPr>
          <p:spPr bwMode="auto">
            <a:xfrm flipV="1">
              <a:off x="3790" y="1518"/>
              <a:ext cx="254" cy="287"/>
            </a:xfrm>
            <a:custGeom>
              <a:avLst/>
              <a:gdLst>
                <a:gd name="T0" fmla="*/ 938 w 2528"/>
                <a:gd name="T1" fmla="*/ 1376 h 2856"/>
                <a:gd name="T2" fmla="*/ 938 w 2528"/>
                <a:gd name="T3" fmla="*/ 2576 h 2856"/>
                <a:gd name="T4" fmla="*/ 1254 w 2528"/>
                <a:gd name="T5" fmla="*/ 2854 h 2856"/>
                <a:gd name="T6" fmla="*/ 1619 w 2528"/>
                <a:gd name="T7" fmla="*/ 2566 h 2856"/>
                <a:gd name="T8" fmla="*/ 1619 w 2528"/>
                <a:gd name="T9" fmla="*/ 1366 h 2856"/>
                <a:gd name="T10" fmla="*/ 2406 w 2528"/>
                <a:gd name="T11" fmla="*/ 551 h 2856"/>
                <a:gd name="T12" fmla="*/ 2349 w 2528"/>
                <a:gd name="T13" fmla="*/ 137 h 2856"/>
                <a:gd name="T14" fmla="*/ 1955 w 2528"/>
                <a:gd name="T15" fmla="*/ 109 h 2856"/>
                <a:gd name="T16" fmla="*/ 1273 w 2528"/>
                <a:gd name="T17" fmla="*/ 781 h 2856"/>
                <a:gd name="T18" fmla="*/ 601 w 2528"/>
                <a:gd name="T19" fmla="*/ 109 h 2856"/>
                <a:gd name="T20" fmla="*/ 189 w 2528"/>
                <a:gd name="T21" fmla="*/ 128 h 2856"/>
                <a:gd name="T22" fmla="*/ 131 w 2528"/>
                <a:gd name="T23" fmla="*/ 560 h 2856"/>
                <a:gd name="T24" fmla="*/ 938 w 2528"/>
                <a:gd name="T25" fmla="*/ 1376 h 2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0">
              <a:gsLst>
                <a:gs pos="0">
                  <a:schemeClr val="hlink">
                    <a:gamma/>
                    <a:tint val="20000"/>
                    <a:invGamma/>
                  </a:schemeClr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it-IT"/>
            </a:p>
          </p:txBody>
        </p:sp>
      </p:grpSp>
      <p:sp>
        <p:nvSpPr>
          <p:cNvPr id="77835" name="Oval 69"/>
          <p:cNvSpPr>
            <a:spLocks noChangeArrowheads="1"/>
          </p:cNvSpPr>
          <p:nvPr/>
        </p:nvSpPr>
        <p:spPr bwMode="auto">
          <a:xfrm rot="7800951">
            <a:off x="5238750" y="2922588"/>
            <a:ext cx="288925" cy="288925"/>
          </a:xfrm>
          <a:prstGeom prst="ellipse">
            <a:avLst/>
          </a:prstGeom>
          <a:gradFill rotWithShape="0">
            <a:gsLst>
              <a:gs pos="0">
                <a:srgbClr val="FFFFA9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430150" name="Freeform 70"/>
          <p:cNvSpPr/>
          <p:nvPr/>
        </p:nvSpPr>
        <p:spPr bwMode="auto">
          <a:xfrm rot="18876446" flipV="1">
            <a:off x="5428456" y="2796382"/>
            <a:ext cx="403225" cy="455612"/>
          </a:xfrm>
          <a:custGeom>
            <a:avLst/>
            <a:gdLst>
              <a:gd name="T0" fmla="*/ 938 w 2528"/>
              <a:gd name="T1" fmla="*/ 1376 h 2856"/>
              <a:gd name="T2" fmla="*/ 938 w 2528"/>
              <a:gd name="T3" fmla="*/ 2576 h 2856"/>
              <a:gd name="T4" fmla="*/ 1254 w 2528"/>
              <a:gd name="T5" fmla="*/ 2854 h 2856"/>
              <a:gd name="T6" fmla="*/ 1619 w 2528"/>
              <a:gd name="T7" fmla="*/ 2566 h 2856"/>
              <a:gd name="T8" fmla="*/ 1619 w 2528"/>
              <a:gd name="T9" fmla="*/ 1366 h 2856"/>
              <a:gd name="T10" fmla="*/ 2406 w 2528"/>
              <a:gd name="T11" fmla="*/ 551 h 2856"/>
              <a:gd name="T12" fmla="*/ 2349 w 2528"/>
              <a:gd name="T13" fmla="*/ 137 h 2856"/>
              <a:gd name="T14" fmla="*/ 1955 w 2528"/>
              <a:gd name="T15" fmla="*/ 109 h 2856"/>
              <a:gd name="T16" fmla="*/ 1273 w 2528"/>
              <a:gd name="T17" fmla="*/ 781 h 2856"/>
              <a:gd name="T18" fmla="*/ 601 w 2528"/>
              <a:gd name="T19" fmla="*/ 109 h 2856"/>
              <a:gd name="T20" fmla="*/ 189 w 2528"/>
              <a:gd name="T21" fmla="*/ 128 h 2856"/>
              <a:gd name="T22" fmla="*/ 131 w 2528"/>
              <a:gd name="T23" fmla="*/ 560 h 2856"/>
              <a:gd name="T24" fmla="*/ 938 w 2528"/>
              <a:gd name="T25" fmla="*/ 1376 h 2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528" h="2856">
                <a:moveTo>
                  <a:pt x="938" y="1376"/>
                </a:moveTo>
                <a:lnTo>
                  <a:pt x="938" y="2576"/>
                </a:lnTo>
                <a:cubicBezTo>
                  <a:pt x="991" y="2822"/>
                  <a:pt x="1141" y="2856"/>
                  <a:pt x="1254" y="2854"/>
                </a:cubicBezTo>
                <a:cubicBezTo>
                  <a:pt x="1372" y="2854"/>
                  <a:pt x="1560" y="2803"/>
                  <a:pt x="1619" y="2566"/>
                </a:cubicBezTo>
                <a:lnTo>
                  <a:pt x="1619" y="1366"/>
                </a:lnTo>
                <a:lnTo>
                  <a:pt x="2406" y="551"/>
                </a:lnTo>
                <a:cubicBezTo>
                  <a:pt x="2528" y="346"/>
                  <a:pt x="2424" y="211"/>
                  <a:pt x="2349" y="137"/>
                </a:cubicBezTo>
                <a:cubicBezTo>
                  <a:pt x="2274" y="63"/>
                  <a:pt x="2105" y="34"/>
                  <a:pt x="1955" y="109"/>
                </a:cubicBezTo>
                <a:lnTo>
                  <a:pt x="1273" y="781"/>
                </a:lnTo>
                <a:lnTo>
                  <a:pt x="601" y="109"/>
                </a:lnTo>
                <a:cubicBezTo>
                  <a:pt x="420" y="0"/>
                  <a:pt x="267" y="53"/>
                  <a:pt x="189" y="128"/>
                </a:cubicBezTo>
                <a:cubicBezTo>
                  <a:pt x="111" y="203"/>
                  <a:pt x="0" y="349"/>
                  <a:pt x="131" y="560"/>
                </a:cubicBezTo>
                <a:lnTo>
                  <a:pt x="938" y="1376"/>
                </a:lnTo>
                <a:close/>
              </a:path>
            </a:pathLst>
          </a:custGeom>
          <a:gradFill rotWithShape="0">
            <a:gsLst>
              <a:gs pos="0">
                <a:schemeClr val="hlink">
                  <a:gamma/>
                  <a:tint val="20000"/>
                  <a:invGamma/>
                </a:schemeClr>
              </a:gs>
              <a:gs pos="100000">
                <a:schemeClr val="hlink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it-IT"/>
          </a:p>
        </p:txBody>
      </p:sp>
      <p:grpSp>
        <p:nvGrpSpPr>
          <p:cNvPr id="77837" name="Group 71"/>
          <p:cNvGrpSpPr/>
          <p:nvPr/>
        </p:nvGrpSpPr>
        <p:grpSpPr bwMode="auto">
          <a:xfrm rot="2347270">
            <a:off x="5618163" y="2109788"/>
            <a:ext cx="550862" cy="517525"/>
            <a:chOff x="3697" y="1479"/>
            <a:chExt cx="347" cy="326"/>
          </a:xfrm>
        </p:grpSpPr>
        <p:sp>
          <p:nvSpPr>
            <p:cNvPr id="77857" name="Oval 72"/>
            <p:cNvSpPr>
              <a:spLocks noChangeArrowheads="1"/>
            </p:cNvSpPr>
            <p:nvPr/>
          </p:nvSpPr>
          <p:spPr bwMode="auto">
            <a:xfrm rot="10524505">
              <a:off x="3697" y="1479"/>
              <a:ext cx="182" cy="182"/>
            </a:xfrm>
            <a:prstGeom prst="ellipse">
              <a:avLst/>
            </a:prstGeom>
            <a:gradFill rotWithShape="0">
              <a:gsLst>
                <a:gs pos="0">
                  <a:srgbClr val="FFFFA9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430153" name="Freeform 73"/>
            <p:cNvSpPr/>
            <p:nvPr/>
          </p:nvSpPr>
          <p:spPr bwMode="auto">
            <a:xfrm flipV="1">
              <a:off x="3788" y="1517"/>
              <a:ext cx="254" cy="287"/>
            </a:xfrm>
            <a:custGeom>
              <a:avLst/>
              <a:gdLst>
                <a:gd name="T0" fmla="*/ 938 w 2528"/>
                <a:gd name="T1" fmla="*/ 1376 h 2856"/>
                <a:gd name="T2" fmla="*/ 938 w 2528"/>
                <a:gd name="T3" fmla="*/ 2576 h 2856"/>
                <a:gd name="T4" fmla="*/ 1254 w 2528"/>
                <a:gd name="T5" fmla="*/ 2854 h 2856"/>
                <a:gd name="T6" fmla="*/ 1619 w 2528"/>
                <a:gd name="T7" fmla="*/ 2566 h 2856"/>
                <a:gd name="T8" fmla="*/ 1619 w 2528"/>
                <a:gd name="T9" fmla="*/ 1366 h 2856"/>
                <a:gd name="T10" fmla="*/ 2406 w 2528"/>
                <a:gd name="T11" fmla="*/ 551 h 2856"/>
                <a:gd name="T12" fmla="*/ 2349 w 2528"/>
                <a:gd name="T13" fmla="*/ 137 h 2856"/>
                <a:gd name="T14" fmla="*/ 1955 w 2528"/>
                <a:gd name="T15" fmla="*/ 109 h 2856"/>
                <a:gd name="T16" fmla="*/ 1273 w 2528"/>
                <a:gd name="T17" fmla="*/ 781 h 2856"/>
                <a:gd name="T18" fmla="*/ 601 w 2528"/>
                <a:gd name="T19" fmla="*/ 109 h 2856"/>
                <a:gd name="T20" fmla="*/ 189 w 2528"/>
                <a:gd name="T21" fmla="*/ 128 h 2856"/>
                <a:gd name="T22" fmla="*/ 131 w 2528"/>
                <a:gd name="T23" fmla="*/ 560 h 2856"/>
                <a:gd name="T24" fmla="*/ 938 w 2528"/>
                <a:gd name="T25" fmla="*/ 1376 h 2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0">
              <a:gsLst>
                <a:gs pos="0">
                  <a:schemeClr val="hlink">
                    <a:gamma/>
                    <a:tint val="20000"/>
                    <a:invGamma/>
                  </a:schemeClr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it-IT"/>
            </a:p>
          </p:txBody>
        </p:sp>
      </p:grpSp>
      <p:grpSp>
        <p:nvGrpSpPr>
          <p:cNvPr id="77838" name="Group 74"/>
          <p:cNvGrpSpPr/>
          <p:nvPr/>
        </p:nvGrpSpPr>
        <p:grpSpPr bwMode="auto">
          <a:xfrm rot="4120864">
            <a:off x="7084220" y="2097881"/>
            <a:ext cx="550862" cy="517525"/>
            <a:chOff x="3697" y="1479"/>
            <a:chExt cx="347" cy="326"/>
          </a:xfrm>
        </p:grpSpPr>
        <p:sp>
          <p:nvSpPr>
            <p:cNvPr id="77855" name="Oval 75"/>
            <p:cNvSpPr>
              <a:spLocks noChangeArrowheads="1"/>
            </p:cNvSpPr>
            <p:nvPr/>
          </p:nvSpPr>
          <p:spPr bwMode="auto">
            <a:xfrm rot="10524505">
              <a:off x="3697" y="1479"/>
              <a:ext cx="182" cy="182"/>
            </a:xfrm>
            <a:prstGeom prst="ellipse">
              <a:avLst/>
            </a:prstGeom>
            <a:gradFill rotWithShape="0">
              <a:gsLst>
                <a:gs pos="0">
                  <a:srgbClr val="FFFFA9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430156" name="Freeform 76"/>
            <p:cNvSpPr/>
            <p:nvPr/>
          </p:nvSpPr>
          <p:spPr bwMode="auto">
            <a:xfrm flipV="1">
              <a:off x="3789" y="1520"/>
              <a:ext cx="254" cy="287"/>
            </a:xfrm>
            <a:custGeom>
              <a:avLst/>
              <a:gdLst>
                <a:gd name="T0" fmla="*/ 938 w 2528"/>
                <a:gd name="T1" fmla="*/ 1376 h 2856"/>
                <a:gd name="T2" fmla="*/ 938 w 2528"/>
                <a:gd name="T3" fmla="*/ 2576 h 2856"/>
                <a:gd name="T4" fmla="*/ 1254 w 2528"/>
                <a:gd name="T5" fmla="*/ 2854 h 2856"/>
                <a:gd name="T6" fmla="*/ 1619 w 2528"/>
                <a:gd name="T7" fmla="*/ 2566 h 2856"/>
                <a:gd name="T8" fmla="*/ 1619 w 2528"/>
                <a:gd name="T9" fmla="*/ 1366 h 2856"/>
                <a:gd name="T10" fmla="*/ 2406 w 2528"/>
                <a:gd name="T11" fmla="*/ 551 h 2856"/>
                <a:gd name="T12" fmla="*/ 2349 w 2528"/>
                <a:gd name="T13" fmla="*/ 137 h 2856"/>
                <a:gd name="T14" fmla="*/ 1955 w 2528"/>
                <a:gd name="T15" fmla="*/ 109 h 2856"/>
                <a:gd name="T16" fmla="*/ 1273 w 2528"/>
                <a:gd name="T17" fmla="*/ 781 h 2856"/>
                <a:gd name="T18" fmla="*/ 601 w 2528"/>
                <a:gd name="T19" fmla="*/ 109 h 2856"/>
                <a:gd name="T20" fmla="*/ 189 w 2528"/>
                <a:gd name="T21" fmla="*/ 128 h 2856"/>
                <a:gd name="T22" fmla="*/ 131 w 2528"/>
                <a:gd name="T23" fmla="*/ 560 h 2856"/>
                <a:gd name="T24" fmla="*/ 938 w 2528"/>
                <a:gd name="T25" fmla="*/ 1376 h 2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0">
              <a:gsLst>
                <a:gs pos="0">
                  <a:schemeClr val="hlink">
                    <a:gamma/>
                    <a:tint val="20000"/>
                    <a:invGamma/>
                  </a:schemeClr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it-IT"/>
            </a:p>
          </p:txBody>
        </p:sp>
      </p:grpSp>
      <p:grpSp>
        <p:nvGrpSpPr>
          <p:cNvPr id="77839" name="Group 77"/>
          <p:cNvGrpSpPr/>
          <p:nvPr/>
        </p:nvGrpSpPr>
        <p:grpSpPr bwMode="auto">
          <a:xfrm>
            <a:off x="6656388" y="3467100"/>
            <a:ext cx="550862" cy="517525"/>
            <a:chOff x="3697" y="1479"/>
            <a:chExt cx="347" cy="326"/>
          </a:xfrm>
        </p:grpSpPr>
        <p:sp>
          <p:nvSpPr>
            <p:cNvPr id="77853" name="Oval 78"/>
            <p:cNvSpPr>
              <a:spLocks noChangeArrowheads="1"/>
            </p:cNvSpPr>
            <p:nvPr/>
          </p:nvSpPr>
          <p:spPr bwMode="auto">
            <a:xfrm rot="10524505">
              <a:off x="3697" y="1479"/>
              <a:ext cx="182" cy="182"/>
            </a:xfrm>
            <a:prstGeom prst="ellipse">
              <a:avLst/>
            </a:prstGeom>
            <a:gradFill rotWithShape="0">
              <a:gsLst>
                <a:gs pos="0">
                  <a:srgbClr val="FFFFA9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430159" name="Freeform 79"/>
            <p:cNvSpPr/>
            <p:nvPr/>
          </p:nvSpPr>
          <p:spPr bwMode="auto">
            <a:xfrm flipV="1">
              <a:off x="3790" y="1518"/>
              <a:ext cx="254" cy="287"/>
            </a:xfrm>
            <a:custGeom>
              <a:avLst/>
              <a:gdLst>
                <a:gd name="T0" fmla="*/ 938 w 2528"/>
                <a:gd name="T1" fmla="*/ 1376 h 2856"/>
                <a:gd name="T2" fmla="*/ 938 w 2528"/>
                <a:gd name="T3" fmla="*/ 2576 h 2856"/>
                <a:gd name="T4" fmla="*/ 1254 w 2528"/>
                <a:gd name="T5" fmla="*/ 2854 h 2856"/>
                <a:gd name="T6" fmla="*/ 1619 w 2528"/>
                <a:gd name="T7" fmla="*/ 2566 h 2856"/>
                <a:gd name="T8" fmla="*/ 1619 w 2528"/>
                <a:gd name="T9" fmla="*/ 1366 h 2856"/>
                <a:gd name="T10" fmla="*/ 2406 w 2528"/>
                <a:gd name="T11" fmla="*/ 551 h 2856"/>
                <a:gd name="T12" fmla="*/ 2349 w 2528"/>
                <a:gd name="T13" fmla="*/ 137 h 2856"/>
                <a:gd name="T14" fmla="*/ 1955 w 2528"/>
                <a:gd name="T15" fmla="*/ 109 h 2856"/>
                <a:gd name="T16" fmla="*/ 1273 w 2528"/>
                <a:gd name="T17" fmla="*/ 781 h 2856"/>
                <a:gd name="T18" fmla="*/ 601 w 2528"/>
                <a:gd name="T19" fmla="*/ 109 h 2856"/>
                <a:gd name="T20" fmla="*/ 189 w 2528"/>
                <a:gd name="T21" fmla="*/ 128 h 2856"/>
                <a:gd name="T22" fmla="*/ 131 w 2528"/>
                <a:gd name="T23" fmla="*/ 560 h 2856"/>
                <a:gd name="T24" fmla="*/ 938 w 2528"/>
                <a:gd name="T25" fmla="*/ 1376 h 2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0">
              <a:gsLst>
                <a:gs pos="0">
                  <a:schemeClr val="hlink">
                    <a:gamma/>
                    <a:tint val="20000"/>
                    <a:invGamma/>
                  </a:schemeClr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it-IT"/>
            </a:p>
          </p:txBody>
        </p:sp>
      </p:grpSp>
      <p:sp>
        <p:nvSpPr>
          <p:cNvPr id="77840" name="Rectangle 81" descr="Diagonali larghe verso l'alto"/>
          <p:cNvSpPr>
            <a:spLocks noChangeArrowheads="1"/>
          </p:cNvSpPr>
          <p:nvPr/>
        </p:nvSpPr>
        <p:spPr bwMode="auto">
          <a:xfrm>
            <a:off x="4656138" y="4581525"/>
            <a:ext cx="3168650" cy="720725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bg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77841" name="Text Box 89"/>
          <p:cNvSpPr txBox="1">
            <a:spLocks noChangeArrowheads="1"/>
          </p:cNvSpPr>
          <p:nvPr/>
        </p:nvSpPr>
        <p:spPr bwMode="auto">
          <a:xfrm>
            <a:off x="381000" y="381000"/>
            <a:ext cx="8262938" cy="466725"/>
          </a:xfrm>
          <a:prstGeom prst="rect">
            <a:avLst/>
          </a:prstGeom>
          <a:solidFill>
            <a:srgbClr val="CCECFF"/>
          </a:solidFill>
          <a:ln w="9525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it-IT" sz="2400" b="1"/>
              <a:t>METODI NON COMPETITIVI ETEROGENEI</a:t>
            </a:r>
          </a:p>
        </p:txBody>
      </p:sp>
      <p:sp>
        <p:nvSpPr>
          <p:cNvPr id="77842" name="Text Box 90"/>
          <p:cNvSpPr txBox="1">
            <a:spLocks noChangeArrowheads="1"/>
          </p:cNvSpPr>
          <p:nvPr/>
        </p:nvSpPr>
        <p:spPr bwMode="auto">
          <a:xfrm>
            <a:off x="2051050" y="1219200"/>
            <a:ext cx="582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/>
              <a:t>METODO PER LA DETERMINAZIONE DI ANTICORPI</a:t>
            </a:r>
          </a:p>
        </p:txBody>
      </p:sp>
      <p:sp>
        <p:nvSpPr>
          <p:cNvPr id="77843" name="Line 91"/>
          <p:cNvSpPr>
            <a:spLocks noChangeShapeType="1"/>
          </p:cNvSpPr>
          <p:nvPr/>
        </p:nvSpPr>
        <p:spPr bwMode="auto">
          <a:xfrm>
            <a:off x="4643438" y="4581525"/>
            <a:ext cx="3168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7844" name="Oval 92"/>
          <p:cNvSpPr>
            <a:spLocks noChangeArrowheads="1"/>
          </p:cNvSpPr>
          <p:nvPr/>
        </p:nvSpPr>
        <p:spPr bwMode="auto">
          <a:xfrm>
            <a:off x="4716463" y="4437063"/>
            <a:ext cx="144462" cy="144462"/>
          </a:xfrm>
          <a:prstGeom prst="ellipse">
            <a:avLst/>
          </a:prstGeom>
          <a:gradFill rotWithShape="1">
            <a:gsLst>
              <a:gs pos="0">
                <a:srgbClr val="FFBAA9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77845" name="Oval 93"/>
          <p:cNvSpPr>
            <a:spLocks noChangeArrowheads="1"/>
          </p:cNvSpPr>
          <p:nvPr/>
        </p:nvSpPr>
        <p:spPr bwMode="auto">
          <a:xfrm>
            <a:off x="5191125" y="4437063"/>
            <a:ext cx="144463" cy="144462"/>
          </a:xfrm>
          <a:prstGeom prst="ellipse">
            <a:avLst/>
          </a:prstGeom>
          <a:gradFill rotWithShape="1">
            <a:gsLst>
              <a:gs pos="0">
                <a:srgbClr val="FFBAA9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77846" name="Oval 94"/>
          <p:cNvSpPr>
            <a:spLocks noChangeArrowheads="1"/>
          </p:cNvSpPr>
          <p:nvPr/>
        </p:nvSpPr>
        <p:spPr bwMode="auto">
          <a:xfrm>
            <a:off x="5667375" y="4437063"/>
            <a:ext cx="144463" cy="144462"/>
          </a:xfrm>
          <a:prstGeom prst="ellipse">
            <a:avLst/>
          </a:prstGeom>
          <a:gradFill rotWithShape="1">
            <a:gsLst>
              <a:gs pos="0">
                <a:srgbClr val="FFBAA9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77847" name="Oval 95"/>
          <p:cNvSpPr>
            <a:spLocks noChangeArrowheads="1"/>
          </p:cNvSpPr>
          <p:nvPr/>
        </p:nvSpPr>
        <p:spPr bwMode="auto">
          <a:xfrm>
            <a:off x="6143625" y="4437063"/>
            <a:ext cx="144463" cy="144462"/>
          </a:xfrm>
          <a:prstGeom prst="ellipse">
            <a:avLst/>
          </a:prstGeom>
          <a:gradFill rotWithShape="1">
            <a:gsLst>
              <a:gs pos="0">
                <a:srgbClr val="FFBAA9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77848" name="Oval 96"/>
          <p:cNvSpPr>
            <a:spLocks noChangeArrowheads="1"/>
          </p:cNvSpPr>
          <p:nvPr/>
        </p:nvSpPr>
        <p:spPr bwMode="auto">
          <a:xfrm>
            <a:off x="6618288" y="4437063"/>
            <a:ext cx="144462" cy="144462"/>
          </a:xfrm>
          <a:prstGeom prst="ellipse">
            <a:avLst/>
          </a:prstGeom>
          <a:gradFill rotWithShape="1">
            <a:gsLst>
              <a:gs pos="0">
                <a:srgbClr val="FFBAA9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77849" name="Oval 97"/>
          <p:cNvSpPr>
            <a:spLocks noChangeArrowheads="1"/>
          </p:cNvSpPr>
          <p:nvPr/>
        </p:nvSpPr>
        <p:spPr bwMode="auto">
          <a:xfrm>
            <a:off x="7094538" y="4437063"/>
            <a:ext cx="144462" cy="144462"/>
          </a:xfrm>
          <a:prstGeom prst="ellipse">
            <a:avLst/>
          </a:prstGeom>
          <a:gradFill rotWithShape="1">
            <a:gsLst>
              <a:gs pos="0">
                <a:srgbClr val="FFBAA9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77850" name="Oval 98"/>
          <p:cNvSpPr>
            <a:spLocks noChangeArrowheads="1"/>
          </p:cNvSpPr>
          <p:nvPr/>
        </p:nvSpPr>
        <p:spPr bwMode="auto">
          <a:xfrm>
            <a:off x="7570788" y="4437063"/>
            <a:ext cx="144462" cy="144462"/>
          </a:xfrm>
          <a:prstGeom prst="ellipse">
            <a:avLst/>
          </a:prstGeom>
          <a:gradFill rotWithShape="1">
            <a:gsLst>
              <a:gs pos="0">
                <a:srgbClr val="FFBAA9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77851" name="Freeform 99"/>
          <p:cNvSpPr/>
          <p:nvPr/>
        </p:nvSpPr>
        <p:spPr bwMode="auto">
          <a:xfrm rot="9834467">
            <a:off x="5580063" y="3933825"/>
            <a:ext cx="403225" cy="455613"/>
          </a:xfrm>
          <a:custGeom>
            <a:avLst/>
            <a:gdLst>
              <a:gd name="T0" fmla="*/ 23863966 w 2528"/>
              <a:gd name="T1" fmla="*/ 35018230 h 2856"/>
              <a:gd name="T2" fmla="*/ 23863966 w 2528"/>
              <a:gd name="T3" fmla="*/ 65557382 h 2856"/>
              <a:gd name="T4" fmla="*/ 31903424 w 2528"/>
              <a:gd name="T5" fmla="*/ 72632306 h 2856"/>
              <a:gd name="T6" fmla="*/ 41189561 w 2528"/>
              <a:gd name="T7" fmla="*/ 65302935 h 2856"/>
              <a:gd name="T8" fmla="*/ 41189561 w 2528"/>
              <a:gd name="T9" fmla="*/ 34763782 h 2856"/>
              <a:gd name="T10" fmla="*/ 61212043 w 2528"/>
              <a:gd name="T11" fmla="*/ 14022543 h 2856"/>
              <a:gd name="T12" fmla="*/ 59761837 w 2528"/>
              <a:gd name="T13" fmla="*/ 3486492 h 2856"/>
              <a:gd name="T14" fmla="*/ 49737836 w 2528"/>
              <a:gd name="T15" fmla="*/ 2774039 h 2856"/>
              <a:gd name="T16" fmla="*/ 32386879 w 2528"/>
              <a:gd name="T17" fmla="*/ 19875958 h 2856"/>
              <a:gd name="T18" fmla="*/ 15290330 w 2528"/>
              <a:gd name="T19" fmla="*/ 2774039 h 2856"/>
              <a:gd name="T20" fmla="*/ 4808394 w 2528"/>
              <a:gd name="T21" fmla="*/ 3257569 h 2856"/>
              <a:gd name="T22" fmla="*/ 3332827 w 2528"/>
              <a:gd name="T23" fmla="*/ 14251626 h 2856"/>
              <a:gd name="T24" fmla="*/ 23863966 w 2528"/>
              <a:gd name="T25" fmla="*/ 35018230 h 28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528" h="2856">
                <a:moveTo>
                  <a:pt x="938" y="1376"/>
                </a:moveTo>
                <a:lnTo>
                  <a:pt x="938" y="2576"/>
                </a:lnTo>
                <a:cubicBezTo>
                  <a:pt x="991" y="2822"/>
                  <a:pt x="1141" y="2856"/>
                  <a:pt x="1254" y="2854"/>
                </a:cubicBezTo>
                <a:cubicBezTo>
                  <a:pt x="1372" y="2854"/>
                  <a:pt x="1560" y="2803"/>
                  <a:pt x="1619" y="2566"/>
                </a:cubicBezTo>
                <a:lnTo>
                  <a:pt x="1619" y="1366"/>
                </a:lnTo>
                <a:lnTo>
                  <a:pt x="2406" y="551"/>
                </a:lnTo>
                <a:cubicBezTo>
                  <a:pt x="2528" y="346"/>
                  <a:pt x="2424" y="211"/>
                  <a:pt x="2349" y="137"/>
                </a:cubicBezTo>
                <a:cubicBezTo>
                  <a:pt x="2274" y="63"/>
                  <a:pt x="2105" y="34"/>
                  <a:pt x="1955" y="109"/>
                </a:cubicBezTo>
                <a:lnTo>
                  <a:pt x="1273" y="781"/>
                </a:lnTo>
                <a:lnTo>
                  <a:pt x="601" y="109"/>
                </a:lnTo>
                <a:cubicBezTo>
                  <a:pt x="420" y="0"/>
                  <a:pt x="267" y="53"/>
                  <a:pt x="189" y="128"/>
                </a:cubicBezTo>
                <a:cubicBezTo>
                  <a:pt x="111" y="203"/>
                  <a:pt x="0" y="349"/>
                  <a:pt x="131" y="560"/>
                </a:cubicBezTo>
                <a:lnTo>
                  <a:pt x="938" y="137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9933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7852" name="Freeform 100"/>
          <p:cNvSpPr/>
          <p:nvPr/>
        </p:nvSpPr>
        <p:spPr bwMode="auto">
          <a:xfrm rot="-8940024">
            <a:off x="6948488" y="3933825"/>
            <a:ext cx="403225" cy="455613"/>
          </a:xfrm>
          <a:custGeom>
            <a:avLst/>
            <a:gdLst>
              <a:gd name="T0" fmla="*/ 23863966 w 2528"/>
              <a:gd name="T1" fmla="*/ 35018230 h 2856"/>
              <a:gd name="T2" fmla="*/ 23863966 w 2528"/>
              <a:gd name="T3" fmla="*/ 65557382 h 2856"/>
              <a:gd name="T4" fmla="*/ 31903424 w 2528"/>
              <a:gd name="T5" fmla="*/ 72632306 h 2856"/>
              <a:gd name="T6" fmla="*/ 41189561 w 2528"/>
              <a:gd name="T7" fmla="*/ 65302935 h 2856"/>
              <a:gd name="T8" fmla="*/ 41189561 w 2528"/>
              <a:gd name="T9" fmla="*/ 34763782 h 2856"/>
              <a:gd name="T10" fmla="*/ 61212043 w 2528"/>
              <a:gd name="T11" fmla="*/ 14022543 h 2856"/>
              <a:gd name="T12" fmla="*/ 59761837 w 2528"/>
              <a:gd name="T13" fmla="*/ 3486492 h 2856"/>
              <a:gd name="T14" fmla="*/ 49737836 w 2528"/>
              <a:gd name="T15" fmla="*/ 2774039 h 2856"/>
              <a:gd name="T16" fmla="*/ 32386879 w 2528"/>
              <a:gd name="T17" fmla="*/ 19875958 h 2856"/>
              <a:gd name="T18" fmla="*/ 15290330 w 2528"/>
              <a:gd name="T19" fmla="*/ 2774039 h 2856"/>
              <a:gd name="T20" fmla="*/ 4808394 w 2528"/>
              <a:gd name="T21" fmla="*/ 3257569 h 2856"/>
              <a:gd name="T22" fmla="*/ 3332827 w 2528"/>
              <a:gd name="T23" fmla="*/ 14251626 h 2856"/>
              <a:gd name="T24" fmla="*/ 23863966 w 2528"/>
              <a:gd name="T25" fmla="*/ 35018230 h 28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528" h="2856">
                <a:moveTo>
                  <a:pt x="938" y="1376"/>
                </a:moveTo>
                <a:lnTo>
                  <a:pt x="938" y="2576"/>
                </a:lnTo>
                <a:cubicBezTo>
                  <a:pt x="991" y="2822"/>
                  <a:pt x="1141" y="2856"/>
                  <a:pt x="1254" y="2854"/>
                </a:cubicBezTo>
                <a:cubicBezTo>
                  <a:pt x="1372" y="2854"/>
                  <a:pt x="1560" y="2803"/>
                  <a:pt x="1619" y="2566"/>
                </a:cubicBezTo>
                <a:lnTo>
                  <a:pt x="1619" y="1366"/>
                </a:lnTo>
                <a:lnTo>
                  <a:pt x="2406" y="551"/>
                </a:lnTo>
                <a:cubicBezTo>
                  <a:pt x="2528" y="346"/>
                  <a:pt x="2424" y="211"/>
                  <a:pt x="2349" y="137"/>
                </a:cubicBezTo>
                <a:cubicBezTo>
                  <a:pt x="2274" y="63"/>
                  <a:pt x="2105" y="34"/>
                  <a:pt x="1955" y="109"/>
                </a:cubicBezTo>
                <a:lnTo>
                  <a:pt x="1273" y="781"/>
                </a:lnTo>
                <a:lnTo>
                  <a:pt x="601" y="109"/>
                </a:lnTo>
                <a:cubicBezTo>
                  <a:pt x="420" y="0"/>
                  <a:pt x="267" y="53"/>
                  <a:pt x="189" y="128"/>
                </a:cubicBezTo>
                <a:cubicBezTo>
                  <a:pt x="111" y="203"/>
                  <a:pt x="0" y="349"/>
                  <a:pt x="131" y="560"/>
                </a:cubicBezTo>
                <a:lnTo>
                  <a:pt x="938" y="137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9933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58" name="Gruppo 57"/>
          <p:cNvGrpSpPr/>
          <p:nvPr/>
        </p:nvGrpSpPr>
        <p:grpSpPr>
          <a:xfrm>
            <a:off x="4643438" y="4437063"/>
            <a:ext cx="3181350" cy="865187"/>
            <a:chOff x="4643438" y="4437063"/>
            <a:chExt cx="3181350" cy="865187"/>
          </a:xfrm>
        </p:grpSpPr>
        <p:sp>
          <p:nvSpPr>
            <p:cNvPr id="59" name="Rectangle 15" descr="Diagonali larghe verso l'alto"/>
            <p:cNvSpPr>
              <a:spLocks noChangeArrowheads="1"/>
            </p:cNvSpPr>
            <p:nvPr/>
          </p:nvSpPr>
          <p:spPr bwMode="auto">
            <a:xfrm>
              <a:off x="4656138" y="4581525"/>
              <a:ext cx="3168650" cy="720725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60" name="Line 16"/>
            <p:cNvSpPr>
              <a:spLocks noChangeShapeType="1"/>
            </p:cNvSpPr>
            <p:nvPr/>
          </p:nvSpPr>
          <p:spPr bwMode="auto">
            <a:xfrm>
              <a:off x="4643438" y="4581525"/>
              <a:ext cx="31686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1" name="Oval 27"/>
            <p:cNvSpPr>
              <a:spLocks noChangeArrowheads="1"/>
            </p:cNvSpPr>
            <p:nvPr/>
          </p:nvSpPr>
          <p:spPr bwMode="auto">
            <a:xfrm>
              <a:off x="4716463" y="4437063"/>
              <a:ext cx="144462" cy="144462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62" name="Oval 28"/>
            <p:cNvSpPr>
              <a:spLocks noChangeArrowheads="1"/>
            </p:cNvSpPr>
            <p:nvPr/>
          </p:nvSpPr>
          <p:spPr bwMode="auto">
            <a:xfrm>
              <a:off x="5191125" y="4437063"/>
              <a:ext cx="144463" cy="144462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63" name="Oval 29"/>
            <p:cNvSpPr>
              <a:spLocks noChangeArrowheads="1"/>
            </p:cNvSpPr>
            <p:nvPr/>
          </p:nvSpPr>
          <p:spPr bwMode="auto">
            <a:xfrm>
              <a:off x="5667375" y="4437063"/>
              <a:ext cx="144463" cy="144462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64" name="Oval 30"/>
            <p:cNvSpPr>
              <a:spLocks noChangeArrowheads="1"/>
            </p:cNvSpPr>
            <p:nvPr/>
          </p:nvSpPr>
          <p:spPr bwMode="auto">
            <a:xfrm>
              <a:off x="6143625" y="4437063"/>
              <a:ext cx="144463" cy="144462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65" name="Oval 31"/>
            <p:cNvSpPr>
              <a:spLocks noChangeArrowheads="1"/>
            </p:cNvSpPr>
            <p:nvPr/>
          </p:nvSpPr>
          <p:spPr bwMode="auto">
            <a:xfrm>
              <a:off x="6618288" y="4437063"/>
              <a:ext cx="144462" cy="144462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66" name="Oval 32"/>
            <p:cNvSpPr>
              <a:spLocks noChangeArrowheads="1"/>
            </p:cNvSpPr>
            <p:nvPr/>
          </p:nvSpPr>
          <p:spPr bwMode="auto">
            <a:xfrm>
              <a:off x="7094538" y="4437063"/>
              <a:ext cx="144462" cy="144462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67" name="Oval 33"/>
            <p:cNvSpPr>
              <a:spLocks noChangeArrowheads="1"/>
            </p:cNvSpPr>
            <p:nvPr/>
          </p:nvSpPr>
          <p:spPr bwMode="auto">
            <a:xfrm>
              <a:off x="7570788" y="4437063"/>
              <a:ext cx="144462" cy="144462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68" name="Pentagono regolare 67"/>
            <p:cNvSpPr/>
            <p:nvPr/>
          </p:nvSpPr>
          <p:spPr bwMode="auto">
            <a:xfrm>
              <a:off x="4889060" y="4437063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" name="Pentagono regolare 68"/>
            <p:cNvSpPr/>
            <p:nvPr/>
          </p:nvSpPr>
          <p:spPr bwMode="auto">
            <a:xfrm>
              <a:off x="5017294" y="4443760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" name="Pentagono regolare 69"/>
            <p:cNvSpPr/>
            <p:nvPr/>
          </p:nvSpPr>
          <p:spPr bwMode="auto">
            <a:xfrm>
              <a:off x="5343793" y="4443759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" name="Pentagono regolare 70"/>
            <p:cNvSpPr/>
            <p:nvPr/>
          </p:nvSpPr>
          <p:spPr bwMode="auto">
            <a:xfrm>
              <a:off x="5490723" y="4475694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" name="Pentagono regolare 71"/>
            <p:cNvSpPr/>
            <p:nvPr/>
          </p:nvSpPr>
          <p:spPr bwMode="auto">
            <a:xfrm>
              <a:off x="5830008" y="4483097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3" name="Pentagono regolare 72"/>
            <p:cNvSpPr/>
            <p:nvPr/>
          </p:nvSpPr>
          <p:spPr bwMode="auto">
            <a:xfrm>
              <a:off x="5955421" y="4483100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" name="Pentagono regolare 73"/>
            <p:cNvSpPr/>
            <p:nvPr/>
          </p:nvSpPr>
          <p:spPr bwMode="auto">
            <a:xfrm>
              <a:off x="6293644" y="4509294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5" name="Pentagono regolare 74"/>
            <p:cNvSpPr/>
            <p:nvPr/>
          </p:nvSpPr>
          <p:spPr bwMode="auto">
            <a:xfrm>
              <a:off x="6418971" y="4509293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" name="Pentagono regolare 75"/>
            <p:cNvSpPr/>
            <p:nvPr/>
          </p:nvSpPr>
          <p:spPr bwMode="auto">
            <a:xfrm>
              <a:off x="6790006" y="4510346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7" name="Pentagono regolare 76"/>
            <p:cNvSpPr/>
            <p:nvPr/>
          </p:nvSpPr>
          <p:spPr bwMode="auto">
            <a:xfrm>
              <a:off x="6946020" y="4542892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8" name="Pentagono regolare 77"/>
            <p:cNvSpPr/>
            <p:nvPr/>
          </p:nvSpPr>
          <p:spPr bwMode="auto">
            <a:xfrm>
              <a:off x="7215450" y="4483097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9" name="Pentagono regolare 78"/>
            <p:cNvSpPr/>
            <p:nvPr/>
          </p:nvSpPr>
          <p:spPr bwMode="auto">
            <a:xfrm>
              <a:off x="7353789" y="4516883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0" name="Pentagono regolare 79"/>
            <p:cNvSpPr/>
            <p:nvPr/>
          </p:nvSpPr>
          <p:spPr bwMode="auto">
            <a:xfrm>
              <a:off x="7453453" y="4509292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1" name="Pentagono regolare 80"/>
            <p:cNvSpPr/>
            <p:nvPr/>
          </p:nvSpPr>
          <p:spPr bwMode="auto">
            <a:xfrm>
              <a:off x="7674243" y="4517936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cosmobrand.com.cn/files/image/elisa%20plate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908720"/>
            <a:ext cx="5472608" cy="527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50" name="Group 4"/>
          <p:cNvGrpSpPr/>
          <p:nvPr/>
        </p:nvGrpSpPr>
        <p:grpSpPr bwMode="auto">
          <a:xfrm>
            <a:off x="4656138" y="1916113"/>
            <a:ext cx="3168650" cy="2665412"/>
            <a:chOff x="2933" y="1207"/>
            <a:chExt cx="1996" cy="1679"/>
          </a:xfrm>
        </p:grpSpPr>
        <p:sp>
          <p:nvSpPr>
            <p:cNvPr id="78877" name="Rectangle 5"/>
            <p:cNvSpPr>
              <a:spLocks noChangeArrowheads="1"/>
            </p:cNvSpPr>
            <p:nvPr/>
          </p:nvSpPr>
          <p:spPr bwMode="auto">
            <a:xfrm>
              <a:off x="2933" y="1207"/>
              <a:ext cx="1996" cy="1679"/>
            </a:xfrm>
            <a:prstGeom prst="rect">
              <a:avLst/>
            </a:prstGeom>
            <a:gradFill rotWithShape="1">
              <a:gsLst>
                <a:gs pos="0">
                  <a:srgbClr val="DDEEFF"/>
                </a:gs>
                <a:gs pos="100000">
                  <a:srgbClr val="99CC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78878" name="Oval 6"/>
            <p:cNvSpPr>
              <a:spLocks noChangeArrowheads="1"/>
            </p:cNvSpPr>
            <p:nvPr/>
          </p:nvSpPr>
          <p:spPr bwMode="auto">
            <a:xfrm>
              <a:off x="4454" y="250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78879" name="Oval 7"/>
            <p:cNvSpPr>
              <a:spLocks noChangeArrowheads="1"/>
            </p:cNvSpPr>
            <p:nvPr/>
          </p:nvSpPr>
          <p:spPr bwMode="auto">
            <a:xfrm rot="10524505">
              <a:off x="3486" y="2506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grpSp>
          <p:nvGrpSpPr>
            <p:cNvPr id="78880" name="Group 8"/>
            <p:cNvGrpSpPr/>
            <p:nvPr/>
          </p:nvGrpSpPr>
          <p:grpSpPr bwMode="auto">
            <a:xfrm>
              <a:off x="3222" y="2178"/>
              <a:ext cx="347" cy="326"/>
              <a:chOff x="3697" y="1479"/>
              <a:chExt cx="347" cy="326"/>
            </a:xfrm>
          </p:grpSpPr>
          <p:sp>
            <p:nvSpPr>
              <p:cNvPr id="78892" name="Oval 9"/>
              <p:cNvSpPr>
                <a:spLocks noChangeArrowheads="1"/>
              </p:cNvSpPr>
              <p:nvPr/>
            </p:nvSpPr>
            <p:spPr bwMode="auto">
              <a:xfrm rot="10524505">
                <a:off x="3697" y="1479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rgbClr val="FFFFA9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432138" name="Freeform 10"/>
              <p:cNvSpPr/>
              <p:nvPr/>
            </p:nvSpPr>
            <p:spPr bwMode="auto">
              <a:xfrm flipV="1">
                <a:off x="3790" y="1518"/>
                <a:ext cx="254" cy="287"/>
              </a:xfrm>
              <a:custGeom>
                <a:avLst/>
                <a:gdLst>
                  <a:gd name="T0" fmla="*/ 938 w 2528"/>
                  <a:gd name="T1" fmla="*/ 1376 h 2856"/>
                  <a:gd name="T2" fmla="*/ 938 w 2528"/>
                  <a:gd name="T3" fmla="*/ 2576 h 2856"/>
                  <a:gd name="T4" fmla="*/ 1254 w 2528"/>
                  <a:gd name="T5" fmla="*/ 2854 h 2856"/>
                  <a:gd name="T6" fmla="*/ 1619 w 2528"/>
                  <a:gd name="T7" fmla="*/ 2566 h 2856"/>
                  <a:gd name="T8" fmla="*/ 1619 w 2528"/>
                  <a:gd name="T9" fmla="*/ 1366 h 2856"/>
                  <a:gd name="T10" fmla="*/ 2406 w 2528"/>
                  <a:gd name="T11" fmla="*/ 551 h 2856"/>
                  <a:gd name="T12" fmla="*/ 2349 w 2528"/>
                  <a:gd name="T13" fmla="*/ 137 h 2856"/>
                  <a:gd name="T14" fmla="*/ 1955 w 2528"/>
                  <a:gd name="T15" fmla="*/ 109 h 2856"/>
                  <a:gd name="T16" fmla="*/ 1273 w 2528"/>
                  <a:gd name="T17" fmla="*/ 781 h 2856"/>
                  <a:gd name="T18" fmla="*/ 601 w 2528"/>
                  <a:gd name="T19" fmla="*/ 109 h 2856"/>
                  <a:gd name="T20" fmla="*/ 189 w 2528"/>
                  <a:gd name="T21" fmla="*/ 128 h 2856"/>
                  <a:gd name="T22" fmla="*/ 131 w 2528"/>
                  <a:gd name="T23" fmla="*/ 560 h 2856"/>
                  <a:gd name="T24" fmla="*/ 938 w 2528"/>
                  <a:gd name="T25" fmla="*/ 1376 h 2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28" h="2856">
                    <a:moveTo>
                      <a:pt x="938" y="1376"/>
                    </a:moveTo>
                    <a:lnTo>
                      <a:pt x="938" y="2576"/>
                    </a:lnTo>
                    <a:cubicBezTo>
                      <a:pt x="991" y="2822"/>
                      <a:pt x="1141" y="2856"/>
                      <a:pt x="1254" y="2854"/>
                    </a:cubicBezTo>
                    <a:cubicBezTo>
                      <a:pt x="1372" y="2854"/>
                      <a:pt x="1560" y="2803"/>
                      <a:pt x="1619" y="2566"/>
                    </a:cubicBezTo>
                    <a:lnTo>
                      <a:pt x="1619" y="1366"/>
                    </a:lnTo>
                    <a:lnTo>
                      <a:pt x="2406" y="551"/>
                    </a:lnTo>
                    <a:cubicBezTo>
                      <a:pt x="2528" y="346"/>
                      <a:pt x="2424" y="211"/>
                      <a:pt x="2349" y="137"/>
                    </a:cubicBezTo>
                    <a:cubicBezTo>
                      <a:pt x="2274" y="63"/>
                      <a:pt x="2105" y="34"/>
                      <a:pt x="1955" y="109"/>
                    </a:cubicBezTo>
                    <a:lnTo>
                      <a:pt x="1273" y="781"/>
                    </a:lnTo>
                    <a:lnTo>
                      <a:pt x="601" y="109"/>
                    </a:lnTo>
                    <a:cubicBezTo>
                      <a:pt x="420" y="0"/>
                      <a:pt x="267" y="53"/>
                      <a:pt x="189" y="128"/>
                    </a:cubicBezTo>
                    <a:cubicBezTo>
                      <a:pt x="111" y="203"/>
                      <a:pt x="0" y="349"/>
                      <a:pt x="131" y="560"/>
                    </a:cubicBezTo>
                    <a:lnTo>
                      <a:pt x="938" y="13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hlink">
                      <a:gamma/>
                      <a:tint val="20000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it-IT"/>
              </a:p>
            </p:txBody>
          </p:sp>
        </p:grpSp>
        <p:sp>
          <p:nvSpPr>
            <p:cNvPr id="78881" name="Oval 11"/>
            <p:cNvSpPr>
              <a:spLocks noChangeArrowheads="1"/>
            </p:cNvSpPr>
            <p:nvPr/>
          </p:nvSpPr>
          <p:spPr bwMode="auto">
            <a:xfrm rot="7800951">
              <a:off x="3300" y="1841"/>
              <a:ext cx="182" cy="182"/>
            </a:xfrm>
            <a:prstGeom prst="ellipse">
              <a:avLst/>
            </a:prstGeom>
            <a:gradFill rotWithShape="0">
              <a:gsLst>
                <a:gs pos="0">
                  <a:srgbClr val="FFFFA9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432140" name="Freeform 12"/>
            <p:cNvSpPr/>
            <p:nvPr/>
          </p:nvSpPr>
          <p:spPr bwMode="auto">
            <a:xfrm rot="18876446" flipV="1">
              <a:off x="3418" y="1762"/>
              <a:ext cx="254" cy="287"/>
            </a:xfrm>
            <a:custGeom>
              <a:avLst/>
              <a:gdLst>
                <a:gd name="T0" fmla="*/ 938 w 2528"/>
                <a:gd name="T1" fmla="*/ 1376 h 2856"/>
                <a:gd name="T2" fmla="*/ 938 w 2528"/>
                <a:gd name="T3" fmla="*/ 2576 h 2856"/>
                <a:gd name="T4" fmla="*/ 1254 w 2528"/>
                <a:gd name="T5" fmla="*/ 2854 h 2856"/>
                <a:gd name="T6" fmla="*/ 1619 w 2528"/>
                <a:gd name="T7" fmla="*/ 2566 h 2856"/>
                <a:gd name="T8" fmla="*/ 1619 w 2528"/>
                <a:gd name="T9" fmla="*/ 1366 h 2856"/>
                <a:gd name="T10" fmla="*/ 2406 w 2528"/>
                <a:gd name="T11" fmla="*/ 551 h 2856"/>
                <a:gd name="T12" fmla="*/ 2349 w 2528"/>
                <a:gd name="T13" fmla="*/ 137 h 2856"/>
                <a:gd name="T14" fmla="*/ 1955 w 2528"/>
                <a:gd name="T15" fmla="*/ 109 h 2856"/>
                <a:gd name="T16" fmla="*/ 1273 w 2528"/>
                <a:gd name="T17" fmla="*/ 781 h 2856"/>
                <a:gd name="T18" fmla="*/ 601 w 2528"/>
                <a:gd name="T19" fmla="*/ 109 h 2856"/>
                <a:gd name="T20" fmla="*/ 189 w 2528"/>
                <a:gd name="T21" fmla="*/ 128 h 2856"/>
                <a:gd name="T22" fmla="*/ 131 w 2528"/>
                <a:gd name="T23" fmla="*/ 560 h 2856"/>
                <a:gd name="T24" fmla="*/ 938 w 2528"/>
                <a:gd name="T25" fmla="*/ 1376 h 2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0">
              <a:gsLst>
                <a:gs pos="0">
                  <a:schemeClr val="hlink">
                    <a:gamma/>
                    <a:tint val="20000"/>
                    <a:invGamma/>
                  </a:schemeClr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it-IT"/>
            </a:p>
          </p:txBody>
        </p:sp>
        <p:grpSp>
          <p:nvGrpSpPr>
            <p:cNvPr id="78883" name="Group 13"/>
            <p:cNvGrpSpPr/>
            <p:nvPr/>
          </p:nvGrpSpPr>
          <p:grpSpPr bwMode="auto">
            <a:xfrm rot="2347270">
              <a:off x="3539" y="1329"/>
              <a:ext cx="347" cy="326"/>
              <a:chOff x="3697" y="1479"/>
              <a:chExt cx="347" cy="326"/>
            </a:xfrm>
          </p:grpSpPr>
          <p:sp>
            <p:nvSpPr>
              <p:cNvPr id="78890" name="Oval 14"/>
              <p:cNvSpPr>
                <a:spLocks noChangeArrowheads="1"/>
              </p:cNvSpPr>
              <p:nvPr/>
            </p:nvSpPr>
            <p:spPr bwMode="auto">
              <a:xfrm rot="10524505">
                <a:off x="3697" y="1479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rgbClr val="FFFFA9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432143" name="Freeform 15"/>
              <p:cNvSpPr/>
              <p:nvPr/>
            </p:nvSpPr>
            <p:spPr bwMode="auto">
              <a:xfrm flipV="1">
                <a:off x="3788" y="1517"/>
                <a:ext cx="254" cy="287"/>
              </a:xfrm>
              <a:custGeom>
                <a:avLst/>
                <a:gdLst>
                  <a:gd name="T0" fmla="*/ 938 w 2528"/>
                  <a:gd name="T1" fmla="*/ 1376 h 2856"/>
                  <a:gd name="T2" fmla="*/ 938 w 2528"/>
                  <a:gd name="T3" fmla="*/ 2576 h 2856"/>
                  <a:gd name="T4" fmla="*/ 1254 w 2528"/>
                  <a:gd name="T5" fmla="*/ 2854 h 2856"/>
                  <a:gd name="T6" fmla="*/ 1619 w 2528"/>
                  <a:gd name="T7" fmla="*/ 2566 h 2856"/>
                  <a:gd name="T8" fmla="*/ 1619 w 2528"/>
                  <a:gd name="T9" fmla="*/ 1366 h 2856"/>
                  <a:gd name="T10" fmla="*/ 2406 w 2528"/>
                  <a:gd name="T11" fmla="*/ 551 h 2856"/>
                  <a:gd name="T12" fmla="*/ 2349 w 2528"/>
                  <a:gd name="T13" fmla="*/ 137 h 2856"/>
                  <a:gd name="T14" fmla="*/ 1955 w 2528"/>
                  <a:gd name="T15" fmla="*/ 109 h 2856"/>
                  <a:gd name="T16" fmla="*/ 1273 w 2528"/>
                  <a:gd name="T17" fmla="*/ 781 h 2856"/>
                  <a:gd name="T18" fmla="*/ 601 w 2528"/>
                  <a:gd name="T19" fmla="*/ 109 h 2856"/>
                  <a:gd name="T20" fmla="*/ 189 w 2528"/>
                  <a:gd name="T21" fmla="*/ 128 h 2856"/>
                  <a:gd name="T22" fmla="*/ 131 w 2528"/>
                  <a:gd name="T23" fmla="*/ 560 h 2856"/>
                  <a:gd name="T24" fmla="*/ 938 w 2528"/>
                  <a:gd name="T25" fmla="*/ 1376 h 2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28" h="2856">
                    <a:moveTo>
                      <a:pt x="938" y="1376"/>
                    </a:moveTo>
                    <a:lnTo>
                      <a:pt x="938" y="2576"/>
                    </a:lnTo>
                    <a:cubicBezTo>
                      <a:pt x="991" y="2822"/>
                      <a:pt x="1141" y="2856"/>
                      <a:pt x="1254" y="2854"/>
                    </a:cubicBezTo>
                    <a:cubicBezTo>
                      <a:pt x="1372" y="2854"/>
                      <a:pt x="1560" y="2803"/>
                      <a:pt x="1619" y="2566"/>
                    </a:cubicBezTo>
                    <a:lnTo>
                      <a:pt x="1619" y="1366"/>
                    </a:lnTo>
                    <a:lnTo>
                      <a:pt x="2406" y="551"/>
                    </a:lnTo>
                    <a:cubicBezTo>
                      <a:pt x="2528" y="346"/>
                      <a:pt x="2424" y="211"/>
                      <a:pt x="2349" y="137"/>
                    </a:cubicBezTo>
                    <a:cubicBezTo>
                      <a:pt x="2274" y="63"/>
                      <a:pt x="2105" y="34"/>
                      <a:pt x="1955" y="109"/>
                    </a:cubicBezTo>
                    <a:lnTo>
                      <a:pt x="1273" y="781"/>
                    </a:lnTo>
                    <a:lnTo>
                      <a:pt x="601" y="109"/>
                    </a:lnTo>
                    <a:cubicBezTo>
                      <a:pt x="420" y="0"/>
                      <a:pt x="267" y="53"/>
                      <a:pt x="189" y="128"/>
                    </a:cubicBezTo>
                    <a:cubicBezTo>
                      <a:pt x="111" y="203"/>
                      <a:pt x="0" y="349"/>
                      <a:pt x="131" y="560"/>
                    </a:cubicBezTo>
                    <a:lnTo>
                      <a:pt x="938" y="13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hlink">
                      <a:gamma/>
                      <a:tint val="20000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it-IT"/>
              </a:p>
            </p:txBody>
          </p:sp>
        </p:grpSp>
        <p:grpSp>
          <p:nvGrpSpPr>
            <p:cNvPr id="78884" name="Group 16"/>
            <p:cNvGrpSpPr/>
            <p:nvPr/>
          </p:nvGrpSpPr>
          <p:grpSpPr bwMode="auto">
            <a:xfrm rot="4120864">
              <a:off x="4462" y="1322"/>
              <a:ext cx="347" cy="326"/>
              <a:chOff x="3697" y="1479"/>
              <a:chExt cx="347" cy="326"/>
            </a:xfrm>
          </p:grpSpPr>
          <p:sp>
            <p:nvSpPr>
              <p:cNvPr id="78888" name="Oval 17"/>
              <p:cNvSpPr>
                <a:spLocks noChangeArrowheads="1"/>
              </p:cNvSpPr>
              <p:nvPr/>
            </p:nvSpPr>
            <p:spPr bwMode="auto">
              <a:xfrm rot="10524505">
                <a:off x="3697" y="1479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rgbClr val="FFFFA9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432146" name="Freeform 18"/>
              <p:cNvSpPr/>
              <p:nvPr/>
            </p:nvSpPr>
            <p:spPr bwMode="auto">
              <a:xfrm flipV="1">
                <a:off x="3788" y="1520"/>
                <a:ext cx="254" cy="287"/>
              </a:xfrm>
              <a:custGeom>
                <a:avLst/>
                <a:gdLst>
                  <a:gd name="T0" fmla="*/ 938 w 2528"/>
                  <a:gd name="T1" fmla="*/ 1376 h 2856"/>
                  <a:gd name="T2" fmla="*/ 938 w 2528"/>
                  <a:gd name="T3" fmla="*/ 2576 h 2856"/>
                  <a:gd name="T4" fmla="*/ 1254 w 2528"/>
                  <a:gd name="T5" fmla="*/ 2854 h 2856"/>
                  <a:gd name="T6" fmla="*/ 1619 w 2528"/>
                  <a:gd name="T7" fmla="*/ 2566 h 2856"/>
                  <a:gd name="T8" fmla="*/ 1619 w 2528"/>
                  <a:gd name="T9" fmla="*/ 1366 h 2856"/>
                  <a:gd name="T10" fmla="*/ 2406 w 2528"/>
                  <a:gd name="T11" fmla="*/ 551 h 2856"/>
                  <a:gd name="T12" fmla="*/ 2349 w 2528"/>
                  <a:gd name="T13" fmla="*/ 137 h 2856"/>
                  <a:gd name="T14" fmla="*/ 1955 w 2528"/>
                  <a:gd name="T15" fmla="*/ 109 h 2856"/>
                  <a:gd name="T16" fmla="*/ 1273 w 2528"/>
                  <a:gd name="T17" fmla="*/ 781 h 2856"/>
                  <a:gd name="T18" fmla="*/ 601 w 2528"/>
                  <a:gd name="T19" fmla="*/ 109 h 2856"/>
                  <a:gd name="T20" fmla="*/ 189 w 2528"/>
                  <a:gd name="T21" fmla="*/ 128 h 2856"/>
                  <a:gd name="T22" fmla="*/ 131 w 2528"/>
                  <a:gd name="T23" fmla="*/ 560 h 2856"/>
                  <a:gd name="T24" fmla="*/ 938 w 2528"/>
                  <a:gd name="T25" fmla="*/ 1376 h 2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28" h="2856">
                    <a:moveTo>
                      <a:pt x="938" y="1376"/>
                    </a:moveTo>
                    <a:lnTo>
                      <a:pt x="938" y="2576"/>
                    </a:lnTo>
                    <a:cubicBezTo>
                      <a:pt x="991" y="2822"/>
                      <a:pt x="1141" y="2856"/>
                      <a:pt x="1254" y="2854"/>
                    </a:cubicBezTo>
                    <a:cubicBezTo>
                      <a:pt x="1372" y="2854"/>
                      <a:pt x="1560" y="2803"/>
                      <a:pt x="1619" y="2566"/>
                    </a:cubicBezTo>
                    <a:lnTo>
                      <a:pt x="1619" y="1366"/>
                    </a:lnTo>
                    <a:lnTo>
                      <a:pt x="2406" y="551"/>
                    </a:lnTo>
                    <a:cubicBezTo>
                      <a:pt x="2528" y="346"/>
                      <a:pt x="2424" y="211"/>
                      <a:pt x="2349" y="137"/>
                    </a:cubicBezTo>
                    <a:cubicBezTo>
                      <a:pt x="2274" y="63"/>
                      <a:pt x="2105" y="34"/>
                      <a:pt x="1955" y="109"/>
                    </a:cubicBezTo>
                    <a:lnTo>
                      <a:pt x="1273" y="781"/>
                    </a:lnTo>
                    <a:lnTo>
                      <a:pt x="601" y="109"/>
                    </a:lnTo>
                    <a:cubicBezTo>
                      <a:pt x="420" y="0"/>
                      <a:pt x="267" y="53"/>
                      <a:pt x="189" y="128"/>
                    </a:cubicBezTo>
                    <a:cubicBezTo>
                      <a:pt x="111" y="203"/>
                      <a:pt x="0" y="349"/>
                      <a:pt x="131" y="560"/>
                    </a:cubicBezTo>
                    <a:lnTo>
                      <a:pt x="938" y="13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hlink">
                      <a:gamma/>
                      <a:tint val="20000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it-IT"/>
              </a:p>
            </p:txBody>
          </p:sp>
        </p:grpSp>
        <p:grpSp>
          <p:nvGrpSpPr>
            <p:cNvPr id="78885" name="Group 19"/>
            <p:cNvGrpSpPr/>
            <p:nvPr/>
          </p:nvGrpSpPr>
          <p:grpSpPr bwMode="auto">
            <a:xfrm>
              <a:off x="4193" y="2184"/>
              <a:ext cx="347" cy="326"/>
              <a:chOff x="3697" y="1479"/>
              <a:chExt cx="347" cy="326"/>
            </a:xfrm>
          </p:grpSpPr>
          <p:sp>
            <p:nvSpPr>
              <p:cNvPr id="78886" name="Oval 20"/>
              <p:cNvSpPr>
                <a:spLocks noChangeArrowheads="1"/>
              </p:cNvSpPr>
              <p:nvPr/>
            </p:nvSpPr>
            <p:spPr bwMode="auto">
              <a:xfrm rot="10524505">
                <a:off x="3697" y="1479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rgbClr val="FFFFA9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432149" name="Freeform 21"/>
              <p:cNvSpPr/>
              <p:nvPr/>
            </p:nvSpPr>
            <p:spPr bwMode="auto">
              <a:xfrm flipV="1">
                <a:off x="3790" y="1518"/>
                <a:ext cx="254" cy="287"/>
              </a:xfrm>
              <a:custGeom>
                <a:avLst/>
                <a:gdLst>
                  <a:gd name="T0" fmla="*/ 938 w 2528"/>
                  <a:gd name="T1" fmla="*/ 1376 h 2856"/>
                  <a:gd name="T2" fmla="*/ 938 w 2528"/>
                  <a:gd name="T3" fmla="*/ 2576 h 2856"/>
                  <a:gd name="T4" fmla="*/ 1254 w 2528"/>
                  <a:gd name="T5" fmla="*/ 2854 h 2856"/>
                  <a:gd name="T6" fmla="*/ 1619 w 2528"/>
                  <a:gd name="T7" fmla="*/ 2566 h 2856"/>
                  <a:gd name="T8" fmla="*/ 1619 w 2528"/>
                  <a:gd name="T9" fmla="*/ 1366 h 2856"/>
                  <a:gd name="T10" fmla="*/ 2406 w 2528"/>
                  <a:gd name="T11" fmla="*/ 551 h 2856"/>
                  <a:gd name="T12" fmla="*/ 2349 w 2528"/>
                  <a:gd name="T13" fmla="*/ 137 h 2856"/>
                  <a:gd name="T14" fmla="*/ 1955 w 2528"/>
                  <a:gd name="T15" fmla="*/ 109 h 2856"/>
                  <a:gd name="T16" fmla="*/ 1273 w 2528"/>
                  <a:gd name="T17" fmla="*/ 781 h 2856"/>
                  <a:gd name="T18" fmla="*/ 601 w 2528"/>
                  <a:gd name="T19" fmla="*/ 109 h 2856"/>
                  <a:gd name="T20" fmla="*/ 189 w 2528"/>
                  <a:gd name="T21" fmla="*/ 128 h 2856"/>
                  <a:gd name="T22" fmla="*/ 131 w 2528"/>
                  <a:gd name="T23" fmla="*/ 560 h 2856"/>
                  <a:gd name="T24" fmla="*/ 938 w 2528"/>
                  <a:gd name="T25" fmla="*/ 1376 h 2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28" h="2856">
                    <a:moveTo>
                      <a:pt x="938" y="1376"/>
                    </a:moveTo>
                    <a:lnTo>
                      <a:pt x="938" y="2576"/>
                    </a:lnTo>
                    <a:cubicBezTo>
                      <a:pt x="991" y="2822"/>
                      <a:pt x="1141" y="2856"/>
                      <a:pt x="1254" y="2854"/>
                    </a:cubicBezTo>
                    <a:cubicBezTo>
                      <a:pt x="1372" y="2854"/>
                      <a:pt x="1560" y="2803"/>
                      <a:pt x="1619" y="2566"/>
                    </a:cubicBezTo>
                    <a:lnTo>
                      <a:pt x="1619" y="1366"/>
                    </a:lnTo>
                    <a:lnTo>
                      <a:pt x="2406" y="551"/>
                    </a:lnTo>
                    <a:cubicBezTo>
                      <a:pt x="2528" y="346"/>
                      <a:pt x="2424" y="211"/>
                      <a:pt x="2349" y="137"/>
                    </a:cubicBezTo>
                    <a:cubicBezTo>
                      <a:pt x="2274" y="63"/>
                      <a:pt x="2105" y="34"/>
                      <a:pt x="1955" y="109"/>
                    </a:cubicBezTo>
                    <a:lnTo>
                      <a:pt x="1273" y="781"/>
                    </a:lnTo>
                    <a:lnTo>
                      <a:pt x="601" y="109"/>
                    </a:lnTo>
                    <a:cubicBezTo>
                      <a:pt x="420" y="0"/>
                      <a:pt x="267" y="53"/>
                      <a:pt x="189" y="128"/>
                    </a:cubicBezTo>
                    <a:cubicBezTo>
                      <a:pt x="111" y="203"/>
                      <a:pt x="0" y="349"/>
                      <a:pt x="131" y="560"/>
                    </a:cubicBezTo>
                    <a:lnTo>
                      <a:pt x="938" y="13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hlink">
                      <a:gamma/>
                      <a:tint val="20000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it-IT"/>
              </a:p>
            </p:txBody>
          </p:sp>
        </p:grpSp>
      </p:grpSp>
      <p:sp>
        <p:nvSpPr>
          <p:cNvPr id="78851" name="Rectangle 22"/>
          <p:cNvSpPr>
            <a:spLocks noChangeArrowheads="1"/>
          </p:cNvSpPr>
          <p:nvPr/>
        </p:nvSpPr>
        <p:spPr bwMode="auto">
          <a:xfrm>
            <a:off x="1114425" y="1916113"/>
            <a:ext cx="2952750" cy="5048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Aggiunta del campione</a:t>
            </a:r>
          </a:p>
        </p:txBody>
      </p:sp>
      <p:sp>
        <p:nvSpPr>
          <p:cNvPr id="78852" name="Rectangle 23"/>
          <p:cNvSpPr>
            <a:spLocks noChangeArrowheads="1"/>
          </p:cNvSpPr>
          <p:nvPr/>
        </p:nvSpPr>
        <p:spPr bwMode="auto">
          <a:xfrm>
            <a:off x="1114425" y="2492375"/>
            <a:ext cx="2952750" cy="5048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Aggiunta del tracciante</a:t>
            </a:r>
          </a:p>
        </p:txBody>
      </p:sp>
      <p:sp>
        <p:nvSpPr>
          <p:cNvPr id="78853" name="Rectangle 24"/>
          <p:cNvSpPr>
            <a:spLocks noChangeArrowheads="1"/>
          </p:cNvSpPr>
          <p:nvPr/>
        </p:nvSpPr>
        <p:spPr bwMode="auto">
          <a:xfrm>
            <a:off x="1114425" y="3068638"/>
            <a:ext cx="2952750" cy="5048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Incubazione</a:t>
            </a:r>
          </a:p>
        </p:txBody>
      </p:sp>
      <p:sp>
        <p:nvSpPr>
          <p:cNvPr id="78854" name="Rectangle 25"/>
          <p:cNvSpPr>
            <a:spLocks noChangeArrowheads="1"/>
          </p:cNvSpPr>
          <p:nvPr/>
        </p:nvSpPr>
        <p:spPr bwMode="auto">
          <a:xfrm>
            <a:off x="1114425" y="3644900"/>
            <a:ext cx="2952750" cy="5048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Lavaggio</a:t>
            </a:r>
          </a:p>
        </p:txBody>
      </p:sp>
      <p:sp>
        <p:nvSpPr>
          <p:cNvPr id="78855" name="Rectangle 26"/>
          <p:cNvSpPr>
            <a:spLocks noChangeArrowheads="1"/>
          </p:cNvSpPr>
          <p:nvPr/>
        </p:nvSpPr>
        <p:spPr bwMode="auto">
          <a:xfrm>
            <a:off x="1114425" y="4221163"/>
            <a:ext cx="2952750" cy="5048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2"/>
                </a:solidFill>
              </a:rPr>
              <a:t>Aggiunta del substrato</a:t>
            </a:r>
          </a:p>
        </p:txBody>
      </p:sp>
      <p:sp>
        <p:nvSpPr>
          <p:cNvPr id="78856" name="Rectangle 27"/>
          <p:cNvSpPr>
            <a:spLocks noChangeArrowheads="1"/>
          </p:cNvSpPr>
          <p:nvPr/>
        </p:nvSpPr>
        <p:spPr bwMode="auto">
          <a:xfrm>
            <a:off x="1114425" y="4797425"/>
            <a:ext cx="2952750" cy="5048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2"/>
                </a:solidFill>
              </a:rPr>
              <a:t>Misura del segnale</a:t>
            </a:r>
          </a:p>
        </p:txBody>
      </p:sp>
      <p:sp>
        <p:nvSpPr>
          <p:cNvPr id="78857" name="Rectangle 28"/>
          <p:cNvSpPr>
            <a:spLocks noChangeArrowheads="1"/>
          </p:cNvSpPr>
          <p:nvPr/>
        </p:nvSpPr>
        <p:spPr bwMode="auto">
          <a:xfrm>
            <a:off x="4656138" y="1916113"/>
            <a:ext cx="3168650" cy="2665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grpSp>
        <p:nvGrpSpPr>
          <p:cNvPr id="78858" name="Group 70"/>
          <p:cNvGrpSpPr/>
          <p:nvPr/>
        </p:nvGrpSpPr>
        <p:grpSpPr bwMode="auto">
          <a:xfrm>
            <a:off x="5365750" y="3429000"/>
            <a:ext cx="550863" cy="517525"/>
            <a:chOff x="3697" y="1479"/>
            <a:chExt cx="347" cy="326"/>
          </a:xfrm>
        </p:grpSpPr>
        <p:sp>
          <p:nvSpPr>
            <p:cNvPr id="78875" name="Oval 71"/>
            <p:cNvSpPr>
              <a:spLocks noChangeArrowheads="1"/>
            </p:cNvSpPr>
            <p:nvPr/>
          </p:nvSpPr>
          <p:spPr bwMode="auto">
            <a:xfrm rot="10524505">
              <a:off x="3697" y="1479"/>
              <a:ext cx="182" cy="182"/>
            </a:xfrm>
            <a:prstGeom prst="ellipse">
              <a:avLst/>
            </a:prstGeom>
            <a:gradFill rotWithShape="0">
              <a:gsLst>
                <a:gs pos="0">
                  <a:srgbClr val="FFFFA9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432200" name="Freeform 72"/>
            <p:cNvSpPr/>
            <p:nvPr/>
          </p:nvSpPr>
          <p:spPr bwMode="auto">
            <a:xfrm flipV="1">
              <a:off x="3790" y="1518"/>
              <a:ext cx="254" cy="287"/>
            </a:xfrm>
            <a:custGeom>
              <a:avLst/>
              <a:gdLst>
                <a:gd name="T0" fmla="*/ 938 w 2528"/>
                <a:gd name="T1" fmla="*/ 1376 h 2856"/>
                <a:gd name="T2" fmla="*/ 938 w 2528"/>
                <a:gd name="T3" fmla="*/ 2576 h 2856"/>
                <a:gd name="T4" fmla="*/ 1254 w 2528"/>
                <a:gd name="T5" fmla="*/ 2854 h 2856"/>
                <a:gd name="T6" fmla="*/ 1619 w 2528"/>
                <a:gd name="T7" fmla="*/ 2566 h 2856"/>
                <a:gd name="T8" fmla="*/ 1619 w 2528"/>
                <a:gd name="T9" fmla="*/ 1366 h 2856"/>
                <a:gd name="T10" fmla="*/ 2406 w 2528"/>
                <a:gd name="T11" fmla="*/ 551 h 2856"/>
                <a:gd name="T12" fmla="*/ 2349 w 2528"/>
                <a:gd name="T13" fmla="*/ 137 h 2856"/>
                <a:gd name="T14" fmla="*/ 1955 w 2528"/>
                <a:gd name="T15" fmla="*/ 109 h 2856"/>
                <a:gd name="T16" fmla="*/ 1273 w 2528"/>
                <a:gd name="T17" fmla="*/ 781 h 2856"/>
                <a:gd name="T18" fmla="*/ 601 w 2528"/>
                <a:gd name="T19" fmla="*/ 109 h 2856"/>
                <a:gd name="T20" fmla="*/ 189 w 2528"/>
                <a:gd name="T21" fmla="*/ 128 h 2856"/>
                <a:gd name="T22" fmla="*/ 131 w 2528"/>
                <a:gd name="T23" fmla="*/ 560 h 2856"/>
                <a:gd name="T24" fmla="*/ 938 w 2528"/>
                <a:gd name="T25" fmla="*/ 1376 h 2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0">
              <a:gsLst>
                <a:gs pos="0">
                  <a:schemeClr val="hlink">
                    <a:gamma/>
                    <a:tint val="20000"/>
                    <a:invGamma/>
                  </a:schemeClr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it-IT"/>
            </a:p>
          </p:txBody>
        </p:sp>
      </p:grpSp>
      <p:grpSp>
        <p:nvGrpSpPr>
          <p:cNvPr id="78859" name="Group 81"/>
          <p:cNvGrpSpPr/>
          <p:nvPr/>
        </p:nvGrpSpPr>
        <p:grpSpPr bwMode="auto">
          <a:xfrm>
            <a:off x="6872288" y="3438525"/>
            <a:ext cx="550862" cy="517525"/>
            <a:chOff x="3697" y="1479"/>
            <a:chExt cx="347" cy="326"/>
          </a:xfrm>
        </p:grpSpPr>
        <p:sp>
          <p:nvSpPr>
            <p:cNvPr id="78873" name="Oval 82"/>
            <p:cNvSpPr>
              <a:spLocks noChangeArrowheads="1"/>
            </p:cNvSpPr>
            <p:nvPr/>
          </p:nvSpPr>
          <p:spPr bwMode="auto">
            <a:xfrm rot="10524505">
              <a:off x="3697" y="1479"/>
              <a:ext cx="182" cy="182"/>
            </a:xfrm>
            <a:prstGeom prst="ellipse">
              <a:avLst/>
            </a:prstGeom>
            <a:gradFill rotWithShape="0">
              <a:gsLst>
                <a:gs pos="0">
                  <a:srgbClr val="FFFFA9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432211" name="Freeform 83"/>
            <p:cNvSpPr/>
            <p:nvPr/>
          </p:nvSpPr>
          <p:spPr bwMode="auto">
            <a:xfrm flipV="1">
              <a:off x="3790" y="1518"/>
              <a:ext cx="254" cy="287"/>
            </a:xfrm>
            <a:custGeom>
              <a:avLst/>
              <a:gdLst>
                <a:gd name="T0" fmla="*/ 938 w 2528"/>
                <a:gd name="T1" fmla="*/ 1376 h 2856"/>
                <a:gd name="T2" fmla="*/ 938 w 2528"/>
                <a:gd name="T3" fmla="*/ 2576 h 2856"/>
                <a:gd name="T4" fmla="*/ 1254 w 2528"/>
                <a:gd name="T5" fmla="*/ 2854 h 2856"/>
                <a:gd name="T6" fmla="*/ 1619 w 2528"/>
                <a:gd name="T7" fmla="*/ 2566 h 2856"/>
                <a:gd name="T8" fmla="*/ 1619 w 2528"/>
                <a:gd name="T9" fmla="*/ 1366 h 2856"/>
                <a:gd name="T10" fmla="*/ 2406 w 2528"/>
                <a:gd name="T11" fmla="*/ 551 h 2856"/>
                <a:gd name="T12" fmla="*/ 2349 w 2528"/>
                <a:gd name="T13" fmla="*/ 137 h 2856"/>
                <a:gd name="T14" fmla="*/ 1955 w 2528"/>
                <a:gd name="T15" fmla="*/ 109 h 2856"/>
                <a:gd name="T16" fmla="*/ 1273 w 2528"/>
                <a:gd name="T17" fmla="*/ 781 h 2856"/>
                <a:gd name="T18" fmla="*/ 601 w 2528"/>
                <a:gd name="T19" fmla="*/ 109 h 2856"/>
                <a:gd name="T20" fmla="*/ 189 w 2528"/>
                <a:gd name="T21" fmla="*/ 128 h 2856"/>
                <a:gd name="T22" fmla="*/ 131 w 2528"/>
                <a:gd name="T23" fmla="*/ 560 h 2856"/>
                <a:gd name="T24" fmla="*/ 938 w 2528"/>
                <a:gd name="T25" fmla="*/ 1376 h 2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0">
              <a:gsLst>
                <a:gs pos="0">
                  <a:schemeClr val="hlink">
                    <a:gamma/>
                    <a:tint val="20000"/>
                    <a:invGamma/>
                  </a:schemeClr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it-IT"/>
            </a:p>
          </p:txBody>
        </p:sp>
      </p:grpSp>
      <p:sp>
        <p:nvSpPr>
          <p:cNvPr id="78860" name="Rectangle 84" descr="Diagonali larghe verso l'alto"/>
          <p:cNvSpPr>
            <a:spLocks noChangeArrowheads="1"/>
          </p:cNvSpPr>
          <p:nvPr/>
        </p:nvSpPr>
        <p:spPr bwMode="auto">
          <a:xfrm>
            <a:off x="4872038" y="4552950"/>
            <a:ext cx="3168650" cy="720725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bg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78861" name="Line 85"/>
          <p:cNvSpPr>
            <a:spLocks noChangeShapeType="1"/>
          </p:cNvSpPr>
          <p:nvPr/>
        </p:nvSpPr>
        <p:spPr bwMode="auto">
          <a:xfrm>
            <a:off x="4859338" y="4552950"/>
            <a:ext cx="3168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8862" name="Oval 86"/>
          <p:cNvSpPr>
            <a:spLocks noChangeArrowheads="1"/>
          </p:cNvSpPr>
          <p:nvPr/>
        </p:nvSpPr>
        <p:spPr bwMode="auto">
          <a:xfrm>
            <a:off x="4932363" y="4408488"/>
            <a:ext cx="144462" cy="144462"/>
          </a:xfrm>
          <a:prstGeom prst="ellipse">
            <a:avLst/>
          </a:prstGeom>
          <a:gradFill rotWithShape="1">
            <a:gsLst>
              <a:gs pos="0">
                <a:srgbClr val="FFBAA9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78863" name="Oval 87"/>
          <p:cNvSpPr>
            <a:spLocks noChangeArrowheads="1"/>
          </p:cNvSpPr>
          <p:nvPr/>
        </p:nvSpPr>
        <p:spPr bwMode="auto">
          <a:xfrm>
            <a:off x="5407025" y="4408488"/>
            <a:ext cx="144463" cy="144462"/>
          </a:xfrm>
          <a:prstGeom prst="ellipse">
            <a:avLst/>
          </a:prstGeom>
          <a:gradFill rotWithShape="1">
            <a:gsLst>
              <a:gs pos="0">
                <a:srgbClr val="FFBAA9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78864" name="Oval 88"/>
          <p:cNvSpPr>
            <a:spLocks noChangeArrowheads="1"/>
          </p:cNvSpPr>
          <p:nvPr/>
        </p:nvSpPr>
        <p:spPr bwMode="auto">
          <a:xfrm>
            <a:off x="5883275" y="4408488"/>
            <a:ext cx="144463" cy="144462"/>
          </a:xfrm>
          <a:prstGeom prst="ellipse">
            <a:avLst/>
          </a:prstGeom>
          <a:gradFill rotWithShape="1">
            <a:gsLst>
              <a:gs pos="0">
                <a:srgbClr val="FFBAA9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78865" name="Oval 89"/>
          <p:cNvSpPr>
            <a:spLocks noChangeArrowheads="1"/>
          </p:cNvSpPr>
          <p:nvPr/>
        </p:nvSpPr>
        <p:spPr bwMode="auto">
          <a:xfrm>
            <a:off x="6359525" y="4408488"/>
            <a:ext cx="144463" cy="144462"/>
          </a:xfrm>
          <a:prstGeom prst="ellipse">
            <a:avLst/>
          </a:prstGeom>
          <a:gradFill rotWithShape="1">
            <a:gsLst>
              <a:gs pos="0">
                <a:srgbClr val="FFBAA9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78866" name="Oval 90"/>
          <p:cNvSpPr>
            <a:spLocks noChangeArrowheads="1"/>
          </p:cNvSpPr>
          <p:nvPr/>
        </p:nvSpPr>
        <p:spPr bwMode="auto">
          <a:xfrm>
            <a:off x="6834188" y="4408488"/>
            <a:ext cx="144462" cy="144462"/>
          </a:xfrm>
          <a:prstGeom prst="ellipse">
            <a:avLst/>
          </a:prstGeom>
          <a:gradFill rotWithShape="1">
            <a:gsLst>
              <a:gs pos="0">
                <a:srgbClr val="FFBAA9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78867" name="Oval 91"/>
          <p:cNvSpPr>
            <a:spLocks noChangeArrowheads="1"/>
          </p:cNvSpPr>
          <p:nvPr/>
        </p:nvSpPr>
        <p:spPr bwMode="auto">
          <a:xfrm>
            <a:off x="7310438" y="4408488"/>
            <a:ext cx="144462" cy="144462"/>
          </a:xfrm>
          <a:prstGeom prst="ellipse">
            <a:avLst/>
          </a:prstGeom>
          <a:gradFill rotWithShape="1">
            <a:gsLst>
              <a:gs pos="0">
                <a:srgbClr val="FFBAA9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78868" name="Oval 92"/>
          <p:cNvSpPr>
            <a:spLocks noChangeArrowheads="1"/>
          </p:cNvSpPr>
          <p:nvPr/>
        </p:nvSpPr>
        <p:spPr bwMode="auto">
          <a:xfrm>
            <a:off x="7786688" y="4408488"/>
            <a:ext cx="144462" cy="144462"/>
          </a:xfrm>
          <a:prstGeom prst="ellipse">
            <a:avLst/>
          </a:prstGeom>
          <a:gradFill rotWithShape="1">
            <a:gsLst>
              <a:gs pos="0">
                <a:srgbClr val="FFBAA9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78869" name="Freeform 93"/>
          <p:cNvSpPr/>
          <p:nvPr/>
        </p:nvSpPr>
        <p:spPr bwMode="auto">
          <a:xfrm rot="9834467">
            <a:off x="5795963" y="3905250"/>
            <a:ext cx="403225" cy="455613"/>
          </a:xfrm>
          <a:custGeom>
            <a:avLst/>
            <a:gdLst>
              <a:gd name="T0" fmla="*/ 23863966 w 2528"/>
              <a:gd name="T1" fmla="*/ 35018230 h 2856"/>
              <a:gd name="T2" fmla="*/ 23863966 w 2528"/>
              <a:gd name="T3" fmla="*/ 65557382 h 2856"/>
              <a:gd name="T4" fmla="*/ 31903424 w 2528"/>
              <a:gd name="T5" fmla="*/ 72632306 h 2856"/>
              <a:gd name="T6" fmla="*/ 41189561 w 2528"/>
              <a:gd name="T7" fmla="*/ 65302935 h 2856"/>
              <a:gd name="T8" fmla="*/ 41189561 w 2528"/>
              <a:gd name="T9" fmla="*/ 34763782 h 2856"/>
              <a:gd name="T10" fmla="*/ 61212043 w 2528"/>
              <a:gd name="T11" fmla="*/ 14022543 h 2856"/>
              <a:gd name="T12" fmla="*/ 59761837 w 2528"/>
              <a:gd name="T13" fmla="*/ 3486492 h 2856"/>
              <a:gd name="T14" fmla="*/ 49737836 w 2528"/>
              <a:gd name="T15" fmla="*/ 2774039 h 2856"/>
              <a:gd name="T16" fmla="*/ 32386879 w 2528"/>
              <a:gd name="T17" fmla="*/ 19875958 h 2856"/>
              <a:gd name="T18" fmla="*/ 15290330 w 2528"/>
              <a:gd name="T19" fmla="*/ 2774039 h 2856"/>
              <a:gd name="T20" fmla="*/ 4808394 w 2528"/>
              <a:gd name="T21" fmla="*/ 3257569 h 2856"/>
              <a:gd name="T22" fmla="*/ 3332827 w 2528"/>
              <a:gd name="T23" fmla="*/ 14251626 h 2856"/>
              <a:gd name="T24" fmla="*/ 23863966 w 2528"/>
              <a:gd name="T25" fmla="*/ 35018230 h 28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528" h="2856">
                <a:moveTo>
                  <a:pt x="938" y="1376"/>
                </a:moveTo>
                <a:lnTo>
                  <a:pt x="938" y="2576"/>
                </a:lnTo>
                <a:cubicBezTo>
                  <a:pt x="991" y="2822"/>
                  <a:pt x="1141" y="2856"/>
                  <a:pt x="1254" y="2854"/>
                </a:cubicBezTo>
                <a:cubicBezTo>
                  <a:pt x="1372" y="2854"/>
                  <a:pt x="1560" y="2803"/>
                  <a:pt x="1619" y="2566"/>
                </a:cubicBezTo>
                <a:lnTo>
                  <a:pt x="1619" y="1366"/>
                </a:lnTo>
                <a:lnTo>
                  <a:pt x="2406" y="551"/>
                </a:lnTo>
                <a:cubicBezTo>
                  <a:pt x="2528" y="346"/>
                  <a:pt x="2424" y="211"/>
                  <a:pt x="2349" y="137"/>
                </a:cubicBezTo>
                <a:cubicBezTo>
                  <a:pt x="2274" y="63"/>
                  <a:pt x="2105" y="34"/>
                  <a:pt x="1955" y="109"/>
                </a:cubicBezTo>
                <a:lnTo>
                  <a:pt x="1273" y="781"/>
                </a:lnTo>
                <a:lnTo>
                  <a:pt x="601" y="109"/>
                </a:lnTo>
                <a:cubicBezTo>
                  <a:pt x="420" y="0"/>
                  <a:pt x="267" y="53"/>
                  <a:pt x="189" y="128"/>
                </a:cubicBezTo>
                <a:cubicBezTo>
                  <a:pt x="111" y="203"/>
                  <a:pt x="0" y="349"/>
                  <a:pt x="131" y="560"/>
                </a:cubicBezTo>
                <a:lnTo>
                  <a:pt x="938" y="137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9933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8870" name="Freeform 94"/>
          <p:cNvSpPr/>
          <p:nvPr/>
        </p:nvSpPr>
        <p:spPr bwMode="auto">
          <a:xfrm rot="-8940024">
            <a:off x="7164388" y="3905250"/>
            <a:ext cx="403225" cy="455613"/>
          </a:xfrm>
          <a:custGeom>
            <a:avLst/>
            <a:gdLst>
              <a:gd name="T0" fmla="*/ 23863966 w 2528"/>
              <a:gd name="T1" fmla="*/ 35018230 h 2856"/>
              <a:gd name="T2" fmla="*/ 23863966 w 2528"/>
              <a:gd name="T3" fmla="*/ 65557382 h 2856"/>
              <a:gd name="T4" fmla="*/ 31903424 w 2528"/>
              <a:gd name="T5" fmla="*/ 72632306 h 2856"/>
              <a:gd name="T6" fmla="*/ 41189561 w 2528"/>
              <a:gd name="T7" fmla="*/ 65302935 h 2856"/>
              <a:gd name="T8" fmla="*/ 41189561 w 2528"/>
              <a:gd name="T9" fmla="*/ 34763782 h 2856"/>
              <a:gd name="T10" fmla="*/ 61212043 w 2528"/>
              <a:gd name="T11" fmla="*/ 14022543 h 2856"/>
              <a:gd name="T12" fmla="*/ 59761837 w 2528"/>
              <a:gd name="T13" fmla="*/ 3486492 h 2856"/>
              <a:gd name="T14" fmla="*/ 49737836 w 2528"/>
              <a:gd name="T15" fmla="*/ 2774039 h 2856"/>
              <a:gd name="T16" fmla="*/ 32386879 w 2528"/>
              <a:gd name="T17" fmla="*/ 19875958 h 2856"/>
              <a:gd name="T18" fmla="*/ 15290330 w 2528"/>
              <a:gd name="T19" fmla="*/ 2774039 h 2856"/>
              <a:gd name="T20" fmla="*/ 4808394 w 2528"/>
              <a:gd name="T21" fmla="*/ 3257569 h 2856"/>
              <a:gd name="T22" fmla="*/ 3332827 w 2528"/>
              <a:gd name="T23" fmla="*/ 14251626 h 2856"/>
              <a:gd name="T24" fmla="*/ 23863966 w 2528"/>
              <a:gd name="T25" fmla="*/ 35018230 h 28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528" h="2856">
                <a:moveTo>
                  <a:pt x="938" y="1376"/>
                </a:moveTo>
                <a:lnTo>
                  <a:pt x="938" y="2576"/>
                </a:lnTo>
                <a:cubicBezTo>
                  <a:pt x="991" y="2822"/>
                  <a:pt x="1141" y="2856"/>
                  <a:pt x="1254" y="2854"/>
                </a:cubicBezTo>
                <a:cubicBezTo>
                  <a:pt x="1372" y="2854"/>
                  <a:pt x="1560" y="2803"/>
                  <a:pt x="1619" y="2566"/>
                </a:cubicBezTo>
                <a:lnTo>
                  <a:pt x="1619" y="1366"/>
                </a:lnTo>
                <a:lnTo>
                  <a:pt x="2406" y="551"/>
                </a:lnTo>
                <a:cubicBezTo>
                  <a:pt x="2528" y="346"/>
                  <a:pt x="2424" y="211"/>
                  <a:pt x="2349" y="137"/>
                </a:cubicBezTo>
                <a:cubicBezTo>
                  <a:pt x="2274" y="63"/>
                  <a:pt x="2105" y="34"/>
                  <a:pt x="1955" y="109"/>
                </a:cubicBezTo>
                <a:lnTo>
                  <a:pt x="1273" y="781"/>
                </a:lnTo>
                <a:lnTo>
                  <a:pt x="601" y="109"/>
                </a:lnTo>
                <a:cubicBezTo>
                  <a:pt x="420" y="0"/>
                  <a:pt x="267" y="53"/>
                  <a:pt x="189" y="128"/>
                </a:cubicBezTo>
                <a:cubicBezTo>
                  <a:pt x="111" y="203"/>
                  <a:pt x="0" y="349"/>
                  <a:pt x="131" y="560"/>
                </a:cubicBezTo>
                <a:lnTo>
                  <a:pt x="938" y="137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9933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8871" name="Text Box 95"/>
          <p:cNvSpPr txBox="1">
            <a:spLocks noChangeArrowheads="1"/>
          </p:cNvSpPr>
          <p:nvPr/>
        </p:nvSpPr>
        <p:spPr bwMode="auto">
          <a:xfrm>
            <a:off x="381000" y="381000"/>
            <a:ext cx="8262938" cy="466725"/>
          </a:xfrm>
          <a:prstGeom prst="rect">
            <a:avLst/>
          </a:prstGeom>
          <a:solidFill>
            <a:srgbClr val="CCECFF"/>
          </a:solidFill>
          <a:ln w="9525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it-IT" sz="2400" b="1"/>
              <a:t>METODI NON COMPETITIVI ETEROGENEI</a:t>
            </a:r>
          </a:p>
        </p:txBody>
      </p:sp>
      <p:sp>
        <p:nvSpPr>
          <p:cNvPr id="78872" name="Text Box 96"/>
          <p:cNvSpPr txBox="1">
            <a:spLocks noChangeArrowheads="1"/>
          </p:cNvSpPr>
          <p:nvPr/>
        </p:nvSpPr>
        <p:spPr bwMode="auto">
          <a:xfrm>
            <a:off x="2051050" y="1219200"/>
            <a:ext cx="582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/>
              <a:t>METODO PER LA DETERMINAZIONE DI ANTICORPI</a:t>
            </a:r>
          </a:p>
        </p:txBody>
      </p:sp>
      <p:grpSp>
        <p:nvGrpSpPr>
          <p:cNvPr id="46" name="Gruppo 45"/>
          <p:cNvGrpSpPr/>
          <p:nvPr/>
        </p:nvGrpSpPr>
        <p:grpSpPr>
          <a:xfrm>
            <a:off x="4643438" y="4437063"/>
            <a:ext cx="3181350" cy="865187"/>
            <a:chOff x="4643438" y="4437063"/>
            <a:chExt cx="3181350" cy="865187"/>
          </a:xfrm>
        </p:grpSpPr>
        <p:sp>
          <p:nvSpPr>
            <p:cNvPr id="47" name="Rectangle 15" descr="Diagonali larghe verso l'alto"/>
            <p:cNvSpPr>
              <a:spLocks noChangeArrowheads="1"/>
            </p:cNvSpPr>
            <p:nvPr/>
          </p:nvSpPr>
          <p:spPr bwMode="auto">
            <a:xfrm>
              <a:off x="4656138" y="4581525"/>
              <a:ext cx="3168650" cy="720725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48" name="Line 16"/>
            <p:cNvSpPr>
              <a:spLocks noChangeShapeType="1"/>
            </p:cNvSpPr>
            <p:nvPr/>
          </p:nvSpPr>
          <p:spPr bwMode="auto">
            <a:xfrm>
              <a:off x="4643438" y="4581525"/>
              <a:ext cx="31686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9" name="Oval 27"/>
            <p:cNvSpPr>
              <a:spLocks noChangeArrowheads="1"/>
            </p:cNvSpPr>
            <p:nvPr/>
          </p:nvSpPr>
          <p:spPr bwMode="auto">
            <a:xfrm>
              <a:off x="4716463" y="4437063"/>
              <a:ext cx="144462" cy="144462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50" name="Oval 28"/>
            <p:cNvSpPr>
              <a:spLocks noChangeArrowheads="1"/>
            </p:cNvSpPr>
            <p:nvPr/>
          </p:nvSpPr>
          <p:spPr bwMode="auto">
            <a:xfrm>
              <a:off x="5191125" y="4437063"/>
              <a:ext cx="144463" cy="144462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51" name="Oval 29"/>
            <p:cNvSpPr>
              <a:spLocks noChangeArrowheads="1"/>
            </p:cNvSpPr>
            <p:nvPr/>
          </p:nvSpPr>
          <p:spPr bwMode="auto">
            <a:xfrm>
              <a:off x="5667375" y="4437063"/>
              <a:ext cx="144463" cy="144462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52" name="Oval 30"/>
            <p:cNvSpPr>
              <a:spLocks noChangeArrowheads="1"/>
            </p:cNvSpPr>
            <p:nvPr/>
          </p:nvSpPr>
          <p:spPr bwMode="auto">
            <a:xfrm>
              <a:off x="6143625" y="4437063"/>
              <a:ext cx="144463" cy="144462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53" name="Oval 31"/>
            <p:cNvSpPr>
              <a:spLocks noChangeArrowheads="1"/>
            </p:cNvSpPr>
            <p:nvPr/>
          </p:nvSpPr>
          <p:spPr bwMode="auto">
            <a:xfrm>
              <a:off x="6618288" y="4437063"/>
              <a:ext cx="144462" cy="144462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54" name="Oval 32"/>
            <p:cNvSpPr>
              <a:spLocks noChangeArrowheads="1"/>
            </p:cNvSpPr>
            <p:nvPr/>
          </p:nvSpPr>
          <p:spPr bwMode="auto">
            <a:xfrm>
              <a:off x="7094538" y="4437063"/>
              <a:ext cx="144462" cy="144462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55" name="Oval 33"/>
            <p:cNvSpPr>
              <a:spLocks noChangeArrowheads="1"/>
            </p:cNvSpPr>
            <p:nvPr/>
          </p:nvSpPr>
          <p:spPr bwMode="auto">
            <a:xfrm>
              <a:off x="7570788" y="4437063"/>
              <a:ext cx="144462" cy="144462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56" name="Pentagono regolare 55"/>
            <p:cNvSpPr/>
            <p:nvPr/>
          </p:nvSpPr>
          <p:spPr bwMode="auto">
            <a:xfrm>
              <a:off x="4889060" y="4437063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Pentagono regolare 56"/>
            <p:cNvSpPr/>
            <p:nvPr/>
          </p:nvSpPr>
          <p:spPr bwMode="auto">
            <a:xfrm>
              <a:off x="5017294" y="4443760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Pentagono regolare 57"/>
            <p:cNvSpPr/>
            <p:nvPr/>
          </p:nvSpPr>
          <p:spPr bwMode="auto">
            <a:xfrm>
              <a:off x="5343793" y="4443759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Pentagono regolare 58"/>
            <p:cNvSpPr/>
            <p:nvPr/>
          </p:nvSpPr>
          <p:spPr bwMode="auto">
            <a:xfrm>
              <a:off x="5490723" y="4475694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Pentagono regolare 59"/>
            <p:cNvSpPr/>
            <p:nvPr/>
          </p:nvSpPr>
          <p:spPr bwMode="auto">
            <a:xfrm>
              <a:off x="5830008" y="4483097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Pentagono regolare 60"/>
            <p:cNvSpPr/>
            <p:nvPr/>
          </p:nvSpPr>
          <p:spPr bwMode="auto">
            <a:xfrm>
              <a:off x="5955421" y="4483100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Pentagono regolare 61"/>
            <p:cNvSpPr/>
            <p:nvPr/>
          </p:nvSpPr>
          <p:spPr bwMode="auto">
            <a:xfrm>
              <a:off x="6293644" y="4509294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Pentagono regolare 62"/>
            <p:cNvSpPr/>
            <p:nvPr/>
          </p:nvSpPr>
          <p:spPr bwMode="auto">
            <a:xfrm>
              <a:off x="6418971" y="4509293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" name="Pentagono regolare 63"/>
            <p:cNvSpPr/>
            <p:nvPr/>
          </p:nvSpPr>
          <p:spPr bwMode="auto">
            <a:xfrm>
              <a:off x="6790006" y="4510346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" name="Pentagono regolare 64"/>
            <p:cNvSpPr/>
            <p:nvPr/>
          </p:nvSpPr>
          <p:spPr bwMode="auto">
            <a:xfrm>
              <a:off x="6946020" y="4542892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" name="Pentagono regolare 65"/>
            <p:cNvSpPr/>
            <p:nvPr/>
          </p:nvSpPr>
          <p:spPr bwMode="auto">
            <a:xfrm>
              <a:off x="7215450" y="4483097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" name="Pentagono regolare 66"/>
            <p:cNvSpPr/>
            <p:nvPr/>
          </p:nvSpPr>
          <p:spPr bwMode="auto">
            <a:xfrm>
              <a:off x="7353789" y="4516883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" name="Pentagono regolare 67"/>
            <p:cNvSpPr/>
            <p:nvPr/>
          </p:nvSpPr>
          <p:spPr bwMode="auto">
            <a:xfrm>
              <a:off x="7453453" y="4509292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" name="Pentagono regolare 68"/>
            <p:cNvSpPr/>
            <p:nvPr/>
          </p:nvSpPr>
          <p:spPr bwMode="auto">
            <a:xfrm>
              <a:off x="7674243" y="4517936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4"/>
          <p:cNvSpPr>
            <a:spLocks noChangeArrowheads="1"/>
          </p:cNvSpPr>
          <p:nvPr/>
        </p:nvSpPr>
        <p:spPr bwMode="auto">
          <a:xfrm>
            <a:off x="1114425" y="1916113"/>
            <a:ext cx="2952750" cy="5048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Aggiunta del campione</a:t>
            </a:r>
          </a:p>
        </p:txBody>
      </p:sp>
      <p:sp>
        <p:nvSpPr>
          <p:cNvPr id="79875" name="Rectangle 5"/>
          <p:cNvSpPr>
            <a:spLocks noChangeArrowheads="1"/>
          </p:cNvSpPr>
          <p:nvPr/>
        </p:nvSpPr>
        <p:spPr bwMode="auto">
          <a:xfrm>
            <a:off x="1114425" y="2492375"/>
            <a:ext cx="2952750" cy="5048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Aggiunta del tracciante</a:t>
            </a:r>
          </a:p>
        </p:txBody>
      </p:sp>
      <p:sp>
        <p:nvSpPr>
          <p:cNvPr id="79876" name="Rectangle 6"/>
          <p:cNvSpPr>
            <a:spLocks noChangeArrowheads="1"/>
          </p:cNvSpPr>
          <p:nvPr/>
        </p:nvSpPr>
        <p:spPr bwMode="auto">
          <a:xfrm>
            <a:off x="1114425" y="3068638"/>
            <a:ext cx="2952750" cy="5048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Incubazione</a:t>
            </a:r>
          </a:p>
        </p:txBody>
      </p:sp>
      <p:sp>
        <p:nvSpPr>
          <p:cNvPr id="79877" name="Rectangle 7"/>
          <p:cNvSpPr>
            <a:spLocks noChangeArrowheads="1"/>
          </p:cNvSpPr>
          <p:nvPr/>
        </p:nvSpPr>
        <p:spPr bwMode="auto">
          <a:xfrm>
            <a:off x="1114425" y="3644900"/>
            <a:ext cx="2952750" cy="5048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Lavaggio</a:t>
            </a:r>
          </a:p>
        </p:txBody>
      </p:sp>
      <p:sp>
        <p:nvSpPr>
          <p:cNvPr id="79878" name="Rectangle 8"/>
          <p:cNvSpPr>
            <a:spLocks noChangeArrowheads="1"/>
          </p:cNvSpPr>
          <p:nvPr/>
        </p:nvSpPr>
        <p:spPr bwMode="auto">
          <a:xfrm>
            <a:off x="1114425" y="4221163"/>
            <a:ext cx="2952750" cy="5048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Aggiunta del substrato</a:t>
            </a:r>
          </a:p>
        </p:txBody>
      </p:sp>
      <p:sp>
        <p:nvSpPr>
          <p:cNvPr id="79879" name="Rectangle 9"/>
          <p:cNvSpPr>
            <a:spLocks noChangeArrowheads="1"/>
          </p:cNvSpPr>
          <p:nvPr/>
        </p:nvSpPr>
        <p:spPr bwMode="auto">
          <a:xfrm>
            <a:off x="1114425" y="4797425"/>
            <a:ext cx="2952750" cy="5048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2"/>
                </a:solidFill>
              </a:rPr>
              <a:t>Misura del segnale</a:t>
            </a:r>
          </a:p>
        </p:txBody>
      </p:sp>
      <p:sp>
        <p:nvSpPr>
          <p:cNvPr id="79880" name="Rectangle 11"/>
          <p:cNvSpPr>
            <a:spLocks noChangeArrowheads="1"/>
          </p:cNvSpPr>
          <p:nvPr/>
        </p:nvSpPr>
        <p:spPr bwMode="auto">
          <a:xfrm>
            <a:off x="4656138" y="1916113"/>
            <a:ext cx="3168650" cy="2665412"/>
          </a:xfrm>
          <a:prstGeom prst="rect">
            <a:avLst/>
          </a:prstGeom>
          <a:gradFill rotWithShape="1">
            <a:gsLst>
              <a:gs pos="0">
                <a:srgbClr val="EEFFCB"/>
              </a:gs>
              <a:gs pos="100000">
                <a:srgbClr val="CCFF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433164" name="AutoShape 12"/>
          <p:cNvSpPr>
            <a:spLocks noChangeArrowheads="1"/>
          </p:cNvSpPr>
          <p:nvPr/>
        </p:nvSpPr>
        <p:spPr bwMode="auto">
          <a:xfrm>
            <a:off x="4968875" y="2266950"/>
            <a:ext cx="215900" cy="187325"/>
          </a:xfrm>
          <a:prstGeom prst="hexagon">
            <a:avLst>
              <a:gd name="adj" fmla="val 28814"/>
              <a:gd name="vf" fmla="val 115470"/>
            </a:avLst>
          </a:prstGeom>
          <a:gradFill rotWithShape="1">
            <a:gsLst>
              <a:gs pos="0">
                <a:schemeClr val="accent2">
                  <a:gamma/>
                  <a:tint val="33725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433166" name="AutoShape 14"/>
          <p:cNvSpPr>
            <a:spLocks noChangeArrowheads="1"/>
          </p:cNvSpPr>
          <p:nvPr/>
        </p:nvSpPr>
        <p:spPr bwMode="auto">
          <a:xfrm>
            <a:off x="6550025" y="2387600"/>
            <a:ext cx="215900" cy="187325"/>
          </a:xfrm>
          <a:prstGeom prst="hexagon">
            <a:avLst>
              <a:gd name="adj" fmla="val 28814"/>
              <a:gd name="vf" fmla="val 115470"/>
            </a:avLst>
          </a:prstGeom>
          <a:gradFill rotWithShape="1">
            <a:gsLst>
              <a:gs pos="0">
                <a:schemeClr val="accent2">
                  <a:gamma/>
                  <a:tint val="33725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433167" name="AutoShape 15"/>
          <p:cNvSpPr>
            <a:spLocks noChangeArrowheads="1"/>
          </p:cNvSpPr>
          <p:nvPr/>
        </p:nvSpPr>
        <p:spPr bwMode="auto">
          <a:xfrm>
            <a:off x="7419975" y="2366963"/>
            <a:ext cx="215900" cy="187325"/>
          </a:xfrm>
          <a:prstGeom prst="hexagon">
            <a:avLst>
              <a:gd name="adj" fmla="val 28814"/>
              <a:gd name="vf" fmla="val 115470"/>
            </a:avLst>
          </a:prstGeom>
          <a:gradFill rotWithShape="1">
            <a:gsLst>
              <a:gs pos="0">
                <a:schemeClr val="accent2">
                  <a:gamma/>
                  <a:tint val="33725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433168" name="AutoShape 16"/>
          <p:cNvSpPr>
            <a:spLocks noChangeArrowheads="1"/>
          </p:cNvSpPr>
          <p:nvPr/>
        </p:nvSpPr>
        <p:spPr bwMode="auto">
          <a:xfrm>
            <a:off x="5815013" y="2730500"/>
            <a:ext cx="215900" cy="187325"/>
          </a:xfrm>
          <a:prstGeom prst="hexagon">
            <a:avLst>
              <a:gd name="adj" fmla="val 28814"/>
              <a:gd name="vf" fmla="val 115470"/>
            </a:avLst>
          </a:prstGeom>
          <a:gradFill rotWithShape="1">
            <a:gsLst>
              <a:gs pos="0">
                <a:schemeClr val="accent2">
                  <a:gamma/>
                  <a:tint val="33725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433169" name="AutoShape 17"/>
          <p:cNvSpPr>
            <a:spLocks noChangeArrowheads="1"/>
          </p:cNvSpPr>
          <p:nvPr/>
        </p:nvSpPr>
        <p:spPr bwMode="auto">
          <a:xfrm>
            <a:off x="4778375" y="3198813"/>
            <a:ext cx="215900" cy="187325"/>
          </a:xfrm>
          <a:prstGeom prst="hexagon">
            <a:avLst>
              <a:gd name="adj" fmla="val 28814"/>
              <a:gd name="vf" fmla="val 115470"/>
            </a:avLst>
          </a:prstGeom>
          <a:gradFill rotWithShape="1">
            <a:gsLst>
              <a:gs pos="0">
                <a:schemeClr val="accent2">
                  <a:gamma/>
                  <a:tint val="33725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433170" name="AutoShape 18"/>
          <p:cNvSpPr>
            <a:spLocks noChangeArrowheads="1"/>
          </p:cNvSpPr>
          <p:nvPr/>
        </p:nvSpPr>
        <p:spPr bwMode="auto">
          <a:xfrm>
            <a:off x="5570538" y="2184400"/>
            <a:ext cx="215900" cy="187325"/>
          </a:xfrm>
          <a:prstGeom prst="hexagon">
            <a:avLst>
              <a:gd name="adj" fmla="val 28814"/>
              <a:gd name="vf" fmla="val 115470"/>
            </a:avLst>
          </a:prstGeom>
          <a:gradFill rotWithShape="1">
            <a:gsLst>
              <a:gs pos="0">
                <a:schemeClr val="accent2">
                  <a:gamma/>
                  <a:tint val="33725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433171" name="AutoShape 19"/>
          <p:cNvSpPr>
            <a:spLocks noChangeArrowheads="1"/>
          </p:cNvSpPr>
          <p:nvPr/>
        </p:nvSpPr>
        <p:spPr bwMode="auto">
          <a:xfrm>
            <a:off x="6332538" y="3198813"/>
            <a:ext cx="215900" cy="187325"/>
          </a:xfrm>
          <a:prstGeom prst="hexagon">
            <a:avLst>
              <a:gd name="adj" fmla="val 28814"/>
              <a:gd name="vf" fmla="val 115470"/>
            </a:avLst>
          </a:prstGeom>
          <a:gradFill rotWithShape="1">
            <a:gsLst>
              <a:gs pos="0">
                <a:schemeClr val="accent2">
                  <a:gamma/>
                  <a:tint val="33725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79888" name="Rectangle 30" descr="Diagonali larghe verso l'alto"/>
          <p:cNvSpPr>
            <a:spLocks noChangeArrowheads="1"/>
          </p:cNvSpPr>
          <p:nvPr/>
        </p:nvSpPr>
        <p:spPr bwMode="auto">
          <a:xfrm>
            <a:off x="4656138" y="4581525"/>
            <a:ext cx="3168650" cy="720725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bg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grpSp>
        <p:nvGrpSpPr>
          <p:cNvPr id="79889" name="Group 38"/>
          <p:cNvGrpSpPr/>
          <p:nvPr/>
        </p:nvGrpSpPr>
        <p:grpSpPr bwMode="auto">
          <a:xfrm>
            <a:off x="5130800" y="3463925"/>
            <a:ext cx="550863" cy="517525"/>
            <a:chOff x="3697" y="1479"/>
            <a:chExt cx="347" cy="326"/>
          </a:xfrm>
        </p:grpSpPr>
        <p:sp>
          <p:nvSpPr>
            <p:cNvPr id="79905" name="Oval 39"/>
            <p:cNvSpPr>
              <a:spLocks noChangeArrowheads="1"/>
            </p:cNvSpPr>
            <p:nvPr/>
          </p:nvSpPr>
          <p:spPr bwMode="auto">
            <a:xfrm rot="10524505">
              <a:off x="3697" y="1479"/>
              <a:ext cx="182" cy="182"/>
            </a:xfrm>
            <a:prstGeom prst="ellipse">
              <a:avLst/>
            </a:prstGeom>
            <a:gradFill rotWithShape="0">
              <a:gsLst>
                <a:gs pos="0">
                  <a:srgbClr val="FFFFA9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433192" name="Freeform 40"/>
            <p:cNvSpPr/>
            <p:nvPr/>
          </p:nvSpPr>
          <p:spPr bwMode="auto">
            <a:xfrm flipV="1">
              <a:off x="3790" y="1518"/>
              <a:ext cx="254" cy="287"/>
            </a:xfrm>
            <a:custGeom>
              <a:avLst/>
              <a:gdLst>
                <a:gd name="T0" fmla="*/ 938 w 2528"/>
                <a:gd name="T1" fmla="*/ 1376 h 2856"/>
                <a:gd name="T2" fmla="*/ 938 w 2528"/>
                <a:gd name="T3" fmla="*/ 2576 h 2856"/>
                <a:gd name="T4" fmla="*/ 1254 w 2528"/>
                <a:gd name="T5" fmla="*/ 2854 h 2856"/>
                <a:gd name="T6" fmla="*/ 1619 w 2528"/>
                <a:gd name="T7" fmla="*/ 2566 h 2856"/>
                <a:gd name="T8" fmla="*/ 1619 w 2528"/>
                <a:gd name="T9" fmla="*/ 1366 h 2856"/>
                <a:gd name="T10" fmla="*/ 2406 w 2528"/>
                <a:gd name="T11" fmla="*/ 551 h 2856"/>
                <a:gd name="T12" fmla="*/ 2349 w 2528"/>
                <a:gd name="T13" fmla="*/ 137 h 2856"/>
                <a:gd name="T14" fmla="*/ 1955 w 2528"/>
                <a:gd name="T15" fmla="*/ 109 h 2856"/>
                <a:gd name="T16" fmla="*/ 1273 w 2528"/>
                <a:gd name="T17" fmla="*/ 781 h 2856"/>
                <a:gd name="T18" fmla="*/ 601 w 2528"/>
                <a:gd name="T19" fmla="*/ 109 h 2856"/>
                <a:gd name="T20" fmla="*/ 189 w 2528"/>
                <a:gd name="T21" fmla="*/ 128 h 2856"/>
                <a:gd name="T22" fmla="*/ 131 w 2528"/>
                <a:gd name="T23" fmla="*/ 560 h 2856"/>
                <a:gd name="T24" fmla="*/ 938 w 2528"/>
                <a:gd name="T25" fmla="*/ 1376 h 2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0">
              <a:gsLst>
                <a:gs pos="0">
                  <a:schemeClr val="hlink">
                    <a:gamma/>
                    <a:tint val="20000"/>
                    <a:invGamma/>
                  </a:schemeClr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it-IT"/>
            </a:p>
          </p:txBody>
        </p:sp>
      </p:grpSp>
      <p:grpSp>
        <p:nvGrpSpPr>
          <p:cNvPr id="79890" name="Group 41"/>
          <p:cNvGrpSpPr/>
          <p:nvPr/>
        </p:nvGrpSpPr>
        <p:grpSpPr bwMode="auto">
          <a:xfrm>
            <a:off x="6637338" y="3473450"/>
            <a:ext cx="550862" cy="517525"/>
            <a:chOff x="3697" y="1479"/>
            <a:chExt cx="347" cy="326"/>
          </a:xfrm>
        </p:grpSpPr>
        <p:sp>
          <p:nvSpPr>
            <p:cNvPr id="79903" name="Oval 42"/>
            <p:cNvSpPr>
              <a:spLocks noChangeArrowheads="1"/>
            </p:cNvSpPr>
            <p:nvPr/>
          </p:nvSpPr>
          <p:spPr bwMode="auto">
            <a:xfrm rot="10524505">
              <a:off x="3697" y="1479"/>
              <a:ext cx="182" cy="182"/>
            </a:xfrm>
            <a:prstGeom prst="ellipse">
              <a:avLst/>
            </a:prstGeom>
            <a:gradFill rotWithShape="0">
              <a:gsLst>
                <a:gs pos="0">
                  <a:srgbClr val="FFFFA9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433195" name="Freeform 43"/>
            <p:cNvSpPr/>
            <p:nvPr/>
          </p:nvSpPr>
          <p:spPr bwMode="auto">
            <a:xfrm flipV="1">
              <a:off x="3790" y="1518"/>
              <a:ext cx="254" cy="287"/>
            </a:xfrm>
            <a:custGeom>
              <a:avLst/>
              <a:gdLst>
                <a:gd name="T0" fmla="*/ 938 w 2528"/>
                <a:gd name="T1" fmla="*/ 1376 h 2856"/>
                <a:gd name="T2" fmla="*/ 938 w 2528"/>
                <a:gd name="T3" fmla="*/ 2576 h 2856"/>
                <a:gd name="T4" fmla="*/ 1254 w 2528"/>
                <a:gd name="T5" fmla="*/ 2854 h 2856"/>
                <a:gd name="T6" fmla="*/ 1619 w 2528"/>
                <a:gd name="T7" fmla="*/ 2566 h 2856"/>
                <a:gd name="T8" fmla="*/ 1619 w 2528"/>
                <a:gd name="T9" fmla="*/ 1366 h 2856"/>
                <a:gd name="T10" fmla="*/ 2406 w 2528"/>
                <a:gd name="T11" fmla="*/ 551 h 2856"/>
                <a:gd name="T12" fmla="*/ 2349 w 2528"/>
                <a:gd name="T13" fmla="*/ 137 h 2856"/>
                <a:gd name="T14" fmla="*/ 1955 w 2528"/>
                <a:gd name="T15" fmla="*/ 109 h 2856"/>
                <a:gd name="T16" fmla="*/ 1273 w 2528"/>
                <a:gd name="T17" fmla="*/ 781 h 2856"/>
                <a:gd name="T18" fmla="*/ 601 w 2528"/>
                <a:gd name="T19" fmla="*/ 109 h 2856"/>
                <a:gd name="T20" fmla="*/ 189 w 2528"/>
                <a:gd name="T21" fmla="*/ 128 h 2856"/>
                <a:gd name="T22" fmla="*/ 131 w 2528"/>
                <a:gd name="T23" fmla="*/ 560 h 2856"/>
                <a:gd name="T24" fmla="*/ 938 w 2528"/>
                <a:gd name="T25" fmla="*/ 1376 h 2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0">
              <a:gsLst>
                <a:gs pos="0">
                  <a:schemeClr val="hlink">
                    <a:gamma/>
                    <a:tint val="20000"/>
                    <a:invGamma/>
                  </a:schemeClr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it-IT"/>
            </a:p>
          </p:txBody>
        </p:sp>
      </p:grpSp>
      <p:sp>
        <p:nvSpPr>
          <p:cNvPr id="79891" name="Line 44"/>
          <p:cNvSpPr>
            <a:spLocks noChangeShapeType="1"/>
          </p:cNvSpPr>
          <p:nvPr/>
        </p:nvSpPr>
        <p:spPr bwMode="auto">
          <a:xfrm>
            <a:off x="4624388" y="4587875"/>
            <a:ext cx="3168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9892" name="Oval 45"/>
          <p:cNvSpPr>
            <a:spLocks noChangeArrowheads="1"/>
          </p:cNvSpPr>
          <p:nvPr/>
        </p:nvSpPr>
        <p:spPr bwMode="auto">
          <a:xfrm>
            <a:off x="4697413" y="4443413"/>
            <a:ext cx="144462" cy="144462"/>
          </a:xfrm>
          <a:prstGeom prst="ellipse">
            <a:avLst/>
          </a:prstGeom>
          <a:gradFill rotWithShape="1">
            <a:gsLst>
              <a:gs pos="0">
                <a:srgbClr val="FFBAA9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79893" name="Oval 46"/>
          <p:cNvSpPr>
            <a:spLocks noChangeArrowheads="1"/>
          </p:cNvSpPr>
          <p:nvPr/>
        </p:nvSpPr>
        <p:spPr bwMode="auto">
          <a:xfrm>
            <a:off x="5172075" y="4443413"/>
            <a:ext cx="144463" cy="144462"/>
          </a:xfrm>
          <a:prstGeom prst="ellipse">
            <a:avLst/>
          </a:prstGeom>
          <a:gradFill rotWithShape="1">
            <a:gsLst>
              <a:gs pos="0">
                <a:srgbClr val="FFBAA9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79894" name="Oval 47"/>
          <p:cNvSpPr>
            <a:spLocks noChangeArrowheads="1"/>
          </p:cNvSpPr>
          <p:nvPr/>
        </p:nvSpPr>
        <p:spPr bwMode="auto">
          <a:xfrm>
            <a:off x="5648325" y="4443413"/>
            <a:ext cx="144463" cy="144462"/>
          </a:xfrm>
          <a:prstGeom prst="ellipse">
            <a:avLst/>
          </a:prstGeom>
          <a:gradFill rotWithShape="1">
            <a:gsLst>
              <a:gs pos="0">
                <a:srgbClr val="FFBAA9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79895" name="Oval 48"/>
          <p:cNvSpPr>
            <a:spLocks noChangeArrowheads="1"/>
          </p:cNvSpPr>
          <p:nvPr/>
        </p:nvSpPr>
        <p:spPr bwMode="auto">
          <a:xfrm>
            <a:off x="6124575" y="4443413"/>
            <a:ext cx="144463" cy="144462"/>
          </a:xfrm>
          <a:prstGeom prst="ellipse">
            <a:avLst/>
          </a:prstGeom>
          <a:gradFill rotWithShape="1">
            <a:gsLst>
              <a:gs pos="0">
                <a:srgbClr val="FFBAA9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79896" name="Oval 49"/>
          <p:cNvSpPr>
            <a:spLocks noChangeArrowheads="1"/>
          </p:cNvSpPr>
          <p:nvPr/>
        </p:nvSpPr>
        <p:spPr bwMode="auto">
          <a:xfrm>
            <a:off x="6599238" y="4443413"/>
            <a:ext cx="144462" cy="144462"/>
          </a:xfrm>
          <a:prstGeom prst="ellipse">
            <a:avLst/>
          </a:prstGeom>
          <a:gradFill rotWithShape="1">
            <a:gsLst>
              <a:gs pos="0">
                <a:srgbClr val="FFBAA9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79897" name="Oval 50"/>
          <p:cNvSpPr>
            <a:spLocks noChangeArrowheads="1"/>
          </p:cNvSpPr>
          <p:nvPr/>
        </p:nvSpPr>
        <p:spPr bwMode="auto">
          <a:xfrm>
            <a:off x="7075488" y="4443413"/>
            <a:ext cx="144462" cy="144462"/>
          </a:xfrm>
          <a:prstGeom prst="ellipse">
            <a:avLst/>
          </a:prstGeom>
          <a:gradFill rotWithShape="1">
            <a:gsLst>
              <a:gs pos="0">
                <a:srgbClr val="FFBAA9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79898" name="Oval 51"/>
          <p:cNvSpPr>
            <a:spLocks noChangeArrowheads="1"/>
          </p:cNvSpPr>
          <p:nvPr/>
        </p:nvSpPr>
        <p:spPr bwMode="auto">
          <a:xfrm>
            <a:off x="7551738" y="4443413"/>
            <a:ext cx="144462" cy="144462"/>
          </a:xfrm>
          <a:prstGeom prst="ellipse">
            <a:avLst/>
          </a:prstGeom>
          <a:gradFill rotWithShape="1">
            <a:gsLst>
              <a:gs pos="0">
                <a:srgbClr val="FFBAA9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79899" name="Freeform 52"/>
          <p:cNvSpPr/>
          <p:nvPr/>
        </p:nvSpPr>
        <p:spPr bwMode="auto">
          <a:xfrm rot="9834467">
            <a:off x="5561013" y="3940175"/>
            <a:ext cx="403225" cy="455613"/>
          </a:xfrm>
          <a:custGeom>
            <a:avLst/>
            <a:gdLst>
              <a:gd name="T0" fmla="*/ 23863966 w 2528"/>
              <a:gd name="T1" fmla="*/ 35018230 h 2856"/>
              <a:gd name="T2" fmla="*/ 23863966 w 2528"/>
              <a:gd name="T3" fmla="*/ 65557382 h 2856"/>
              <a:gd name="T4" fmla="*/ 31903424 w 2528"/>
              <a:gd name="T5" fmla="*/ 72632306 h 2856"/>
              <a:gd name="T6" fmla="*/ 41189561 w 2528"/>
              <a:gd name="T7" fmla="*/ 65302935 h 2856"/>
              <a:gd name="T8" fmla="*/ 41189561 w 2528"/>
              <a:gd name="T9" fmla="*/ 34763782 h 2856"/>
              <a:gd name="T10" fmla="*/ 61212043 w 2528"/>
              <a:gd name="T11" fmla="*/ 14022543 h 2856"/>
              <a:gd name="T12" fmla="*/ 59761837 w 2528"/>
              <a:gd name="T13" fmla="*/ 3486492 h 2856"/>
              <a:gd name="T14" fmla="*/ 49737836 w 2528"/>
              <a:gd name="T15" fmla="*/ 2774039 h 2856"/>
              <a:gd name="T16" fmla="*/ 32386879 w 2528"/>
              <a:gd name="T17" fmla="*/ 19875958 h 2856"/>
              <a:gd name="T18" fmla="*/ 15290330 w 2528"/>
              <a:gd name="T19" fmla="*/ 2774039 h 2856"/>
              <a:gd name="T20" fmla="*/ 4808394 w 2528"/>
              <a:gd name="T21" fmla="*/ 3257569 h 2856"/>
              <a:gd name="T22" fmla="*/ 3332827 w 2528"/>
              <a:gd name="T23" fmla="*/ 14251626 h 2856"/>
              <a:gd name="T24" fmla="*/ 23863966 w 2528"/>
              <a:gd name="T25" fmla="*/ 35018230 h 28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528" h="2856">
                <a:moveTo>
                  <a:pt x="938" y="1376"/>
                </a:moveTo>
                <a:lnTo>
                  <a:pt x="938" y="2576"/>
                </a:lnTo>
                <a:cubicBezTo>
                  <a:pt x="991" y="2822"/>
                  <a:pt x="1141" y="2856"/>
                  <a:pt x="1254" y="2854"/>
                </a:cubicBezTo>
                <a:cubicBezTo>
                  <a:pt x="1372" y="2854"/>
                  <a:pt x="1560" y="2803"/>
                  <a:pt x="1619" y="2566"/>
                </a:cubicBezTo>
                <a:lnTo>
                  <a:pt x="1619" y="1366"/>
                </a:lnTo>
                <a:lnTo>
                  <a:pt x="2406" y="551"/>
                </a:lnTo>
                <a:cubicBezTo>
                  <a:pt x="2528" y="346"/>
                  <a:pt x="2424" y="211"/>
                  <a:pt x="2349" y="137"/>
                </a:cubicBezTo>
                <a:cubicBezTo>
                  <a:pt x="2274" y="63"/>
                  <a:pt x="2105" y="34"/>
                  <a:pt x="1955" y="109"/>
                </a:cubicBezTo>
                <a:lnTo>
                  <a:pt x="1273" y="781"/>
                </a:lnTo>
                <a:lnTo>
                  <a:pt x="601" y="109"/>
                </a:lnTo>
                <a:cubicBezTo>
                  <a:pt x="420" y="0"/>
                  <a:pt x="267" y="53"/>
                  <a:pt x="189" y="128"/>
                </a:cubicBezTo>
                <a:cubicBezTo>
                  <a:pt x="111" y="203"/>
                  <a:pt x="0" y="349"/>
                  <a:pt x="131" y="560"/>
                </a:cubicBezTo>
                <a:lnTo>
                  <a:pt x="938" y="137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9933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9900" name="Freeform 53"/>
          <p:cNvSpPr/>
          <p:nvPr/>
        </p:nvSpPr>
        <p:spPr bwMode="auto">
          <a:xfrm rot="-8940024">
            <a:off x="6929438" y="3940175"/>
            <a:ext cx="403225" cy="455613"/>
          </a:xfrm>
          <a:custGeom>
            <a:avLst/>
            <a:gdLst>
              <a:gd name="T0" fmla="*/ 23863966 w 2528"/>
              <a:gd name="T1" fmla="*/ 35018230 h 2856"/>
              <a:gd name="T2" fmla="*/ 23863966 w 2528"/>
              <a:gd name="T3" fmla="*/ 65557382 h 2856"/>
              <a:gd name="T4" fmla="*/ 31903424 w 2528"/>
              <a:gd name="T5" fmla="*/ 72632306 h 2856"/>
              <a:gd name="T6" fmla="*/ 41189561 w 2528"/>
              <a:gd name="T7" fmla="*/ 65302935 h 2856"/>
              <a:gd name="T8" fmla="*/ 41189561 w 2528"/>
              <a:gd name="T9" fmla="*/ 34763782 h 2856"/>
              <a:gd name="T10" fmla="*/ 61212043 w 2528"/>
              <a:gd name="T11" fmla="*/ 14022543 h 2856"/>
              <a:gd name="T12" fmla="*/ 59761837 w 2528"/>
              <a:gd name="T13" fmla="*/ 3486492 h 2856"/>
              <a:gd name="T14" fmla="*/ 49737836 w 2528"/>
              <a:gd name="T15" fmla="*/ 2774039 h 2856"/>
              <a:gd name="T16" fmla="*/ 32386879 w 2528"/>
              <a:gd name="T17" fmla="*/ 19875958 h 2856"/>
              <a:gd name="T18" fmla="*/ 15290330 w 2528"/>
              <a:gd name="T19" fmla="*/ 2774039 h 2856"/>
              <a:gd name="T20" fmla="*/ 4808394 w 2528"/>
              <a:gd name="T21" fmla="*/ 3257569 h 2856"/>
              <a:gd name="T22" fmla="*/ 3332827 w 2528"/>
              <a:gd name="T23" fmla="*/ 14251626 h 2856"/>
              <a:gd name="T24" fmla="*/ 23863966 w 2528"/>
              <a:gd name="T25" fmla="*/ 35018230 h 28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528" h="2856">
                <a:moveTo>
                  <a:pt x="938" y="1376"/>
                </a:moveTo>
                <a:lnTo>
                  <a:pt x="938" y="2576"/>
                </a:lnTo>
                <a:cubicBezTo>
                  <a:pt x="991" y="2822"/>
                  <a:pt x="1141" y="2856"/>
                  <a:pt x="1254" y="2854"/>
                </a:cubicBezTo>
                <a:cubicBezTo>
                  <a:pt x="1372" y="2854"/>
                  <a:pt x="1560" y="2803"/>
                  <a:pt x="1619" y="2566"/>
                </a:cubicBezTo>
                <a:lnTo>
                  <a:pt x="1619" y="1366"/>
                </a:lnTo>
                <a:lnTo>
                  <a:pt x="2406" y="551"/>
                </a:lnTo>
                <a:cubicBezTo>
                  <a:pt x="2528" y="346"/>
                  <a:pt x="2424" y="211"/>
                  <a:pt x="2349" y="137"/>
                </a:cubicBezTo>
                <a:cubicBezTo>
                  <a:pt x="2274" y="63"/>
                  <a:pt x="2105" y="34"/>
                  <a:pt x="1955" y="109"/>
                </a:cubicBezTo>
                <a:lnTo>
                  <a:pt x="1273" y="781"/>
                </a:lnTo>
                <a:lnTo>
                  <a:pt x="601" y="109"/>
                </a:lnTo>
                <a:cubicBezTo>
                  <a:pt x="420" y="0"/>
                  <a:pt x="267" y="53"/>
                  <a:pt x="189" y="128"/>
                </a:cubicBezTo>
                <a:cubicBezTo>
                  <a:pt x="111" y="203"/>
                  <a:pt x="0" y="349"/>
                  <a:pt x="131" y="560"/>
                </a:cubicBezTo>
                <a:lnTo>
                  <a:pt x="938" y="137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9933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9901" name="Text Box 54"/>
          <p:cNvSpPr txBox="1">
            <a:spLocks noChangeArrowheads="1"/>
          </p:cNvSpPr>
          <p:nvPr/>
        </p:nvSpPr>
        <p:spPr bwMode="auto">
          <a:xfrm>
            <a:off x="381000" y="381000"/>
            <a:ext cx="8262938" cy="466725"/>
          </a:xfrm>
          <a:prstGeom prst="rect">
            <a:avLst/>
          </a:prstGeom>
          <a:solidFill>
            <a:srgbClr val="CCECFF"/>
          </a:solidFill>
          <a:ln w="9525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it-IT" sz="2400" b="1"/>
              <a:t>METODI NON COMPETITIVI ETEROGENEI</a:t>
            </a:r>
          </a:p>
        </p:txBody>
      </p:sp>
      <p:sp>
        <p:nvSpPr>
          <p:cNvPr id="79902" name="Text Box 55"/>
          <p:cNvSpPr txBox="1">
            <a:spLocks noChangeArrowheads="1"/>
          </p:cNvSpPr>
          <p:nvPr/>
        </p:nvSpPr>
        <p:spPr bwMode="auto">
          <a:xfrm>
            <a:off x="2051050" y="1219200"/>
            <a:ext cx="582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/>
              <a:t>METODO PER LA DETERMINAZIONE DI ANTICORPI</a:t>
            </a:r>
          </a:p>
        </p:txBody>
      </p:sp>
      <p:grpSp>
        <p:nvGrpSpPr>
          <p:cNvPr id="35" name="Gruppo 34"/>
          <p:cNvGrpSpPr/>
          <p:nvPr/>
        </p:nvGrpSpPr>
        <p:grpSpPr>
          <a:xfrm>
            <a:off x="4643438" y="4437063"/>
            <a:ext cx="3181350" cy="865187"/>
            <a:chOff x="4643438" y="4437063"/>
            <a:chExt cx="3181350" cy="865187"/>
          </a:xfrm>
        </p:grpSpPr>
        <p:sp>
          <p:nvSpPr>
            <p:cNvPr id="36" name="Rectangle 15" descr="Diagonali larghe verso l'alto"/>
            <p:cNvSpPr>
              <a:spLocks noChangeArrowheads="1"/>
            </p:cNvSpPr>
            <p:nvPr/>
          </p:nvSpPr>
          <p:spPr bwMode="auto">
            <a:xfrm>
              <a:off x="4656138" y="4581525"/>
              <a:ext cx="3168650" cy="720725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7" name="Line 16"/>
            <p:cNvSpPr>
              <a:spLocks noChangeShapeType="1"/>
            </p:cNvSpPr>
            <p:nvPr/>
          </p:nvSpPr>
          <p:spPr bwMode="auto">
            <a:xfrm>
              <a:off x="4643438" y="4581525"/>
              <a:ext cx="31686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" name="Oval 27"/>
            <p:cNvSpPr>
              <a:spLocks noChangeArrowheads="1"/>
            </p:cNvSpPr>
            <p:nvPr/>
          </p:nvSpPr>
          <p:spPr bwMode="auto">
            <a:xfrm>
              <a:off x="4716463" y="4437063"/>
              <a:ext cx="144462" cy="144462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9" name="Oval 28"/>
            <p:cNvSpPr>
              <a:spLocks noChangeArrowheads="1"/>
            </p:cNvSpPr>
            <p:nvPr/>
          </p:nvSpPr>
          <p:spPr bwMode="auto">
            <a:xfrm>
              <a:off x="5191125" y="4437063"/>
              <a:ext cx="144463" cy="144462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40" name="Oval 29"/>
            <p:cNvSpPr>
              <a:spLocks noChangeArrowheads="1"/>
            </p:cNvSpPr>
            <p:nvPr/>
          </p:nvSpPr>
          <p:spPr bwMode="auto">
            <a:xfrm>
              <a:off x="5667375" y="4437063"/>
              <a:ext cx="144463" cy="144462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41" name="Oval 30"/>
            <p:cNvSpPr>
              <a:spLocks noChangeArrowheads="1"/>
            </p:cNvSpPr>
            <p:nvPr/>
          </p:nvSpPr>
          <p:spPr bwMode="auto">
            <a:xfrm>
              <a:off x="6143625" y="4437063"/>
              <a:ext cx="144463" cy="144462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42" name="Oval 31"/>
            <p:cNvSpPr>
              <a:spLocks noChangeArrowheads="1"/>
            </p:cNvSpPr>
            <p:nvPr/>
          </p:nvSpPr>
          <p:spPr bwMode="auto">
            <a:xfrm>
              <a:off x="6618288" y="4437063"/>
              <a:ext cx="144462" cy="144462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7094538" y="4437063"/>
              <a:ext cx="144462" cy="144462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7570788" y="4437063"/>
              <a:ext cx="144462" cy="144462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45" name="Pentagono regolare 44"/>
            <p:cNvSpPr/>
            <p:nvPr/>
          </p:nvSpPr>
          <p:spPr bwMode="auto">
            <a:xfrm>
              <a:off x="4889060" y="4437063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Pentagono regolare 45"/>
            <p:cNvSpPr/>
            <p:nvPr/>
          </p:nvSpPr>
          <p:spPr bwMode="auto">
            <a:xfrm>
              <a:off x="5017294" y="4443760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Pentagono regolare 46"/>
            <p:cNvSpPr/>
            <p:nvPr/>
          </p:nvSpPr>
          <p:spPr bwMode="auto">
            <a:xfrm>
              <a:off x="5343793" y="4443759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Pentagono regolare 47"/>
            <p:cNvSpPr/>
            <p:nvPr/>
          </p:nvSpPr>
          <p:spPr bwMode="auto">
            <a:xfrm>
              <a:off x="5490723" y="4475694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Pentagono regolare 48"/>
            <p:cNvSpPr/>
            <p:nvPr/>
          </p:nvSpPr>
          <p:spPr bwMode="auto">
            <a:xfrm>
              <a:off x="5830008" y="4483097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Pentagono regolare 49"/>
            <p:cNvSpPr/>
            <p:nvPr/>
          </p:nvSpPr>
          <p:spPr bwMode="auto">
            <a:xfrm>
              <a:off x="5955421" y="4483100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Pentagono regolare 50"/>
            <p:cNvSpPr/>
            <p:nvPr/>
          </p:nvSpPr>
          <p:spPr bwMode="auto">
            <a:xfrm>
              <a:off x="6293644" y="4509294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Pentagono regolare 51"/>
            <p:cNvSpPr/>
            <p:nvPr/>
          </p:nvSpPr>
          <p:spPr bwMode="auto">
            <a:xfrm>
              <a:off x="6418971" y="4509293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Pentagono regolare 52"/>
            <p:cNvSpPr/>
            <p:nvPr/>
          </p:nvSpPr>
          <p:spPr bwMode="auto">
            <a:xfrm>
              <a:off x="6790006" y="4510346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Pentagono regolare 53"/>
            <p:cNvSpPr/>
            <p:nvPr/>
          </p:nvSpPr>
          <p:spPr bwMode="auto">
            <a:xfrm>
              <a:off x="6946020" y="4542892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Pentagono regolare 54"/>
            <p:cNvSpPr/>
            <p:nvPr/>
          </p:nvSpPr>
          <p:spPr bwMode="auto">
            <a:xfrm>
              <a:off x="7215450" y="4483097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Pentagono regolare 55"/>
            <p:cNvSpPr/>
            <p:nvPr/>
          </p:nvSpPr>
          <p:spPr bwMode="auto">
            <a:xfrm>
              <a:off x="7353789" y="4516883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Pentagono regolare 56"/>
            <p:cNvSpPr/>
            <p:nvPr/>
          </p:nvSpPr>
          <p:spPr bwMode="auto">
            <a:xfrm>
              <a:off x="7453453" y="4509292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Pentagono regolare 57"/>
            <p:cNvSpPr/>
            <p:nvPr/>
          </p:nvSpPr>
          <p:spPr bwMode="auto">
            <a:xfrm>
              <a:off x="7674243" y="4517936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/>
          <p:cNvSpPr>
            <a:spLocks noChangeArrowheads="1"/>
          </p:cNvSpPr>
          <p:nvPr/>
        </p:nvSpPr>
        <p:spPr bwMode="auto">
          <a:xfrm>
            <a:off x="1114425" y="1916113"/>
            <a:ext cx="2952750" cy="5048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Aggiunta del campione</a:t>
            </a:r>
          </a:p>
        </p:txBody>
      </p:sp>
      <p:sp>
        <p:nvSpPr>
          <p:cNvPr id="80899" name="Rectangle 5"/>
          <p:cNvSpPr>
            <a:spLocks noChangeArrowheads="1"/>
          </p:cNvSpPr>
          <p:nvPr/>
        </p:nvSpPr>
        <p:spPr bwMode="auto">
          <a:xfrm>
            <a:off x="1114425" y="2492375"/>
            <a:ext cx="2952750" cy="5048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Aggiunta del tracciante</a:t>
            </a:r>
          </a:p>
        </p:txBody>
      </p:sp>
      <p:sp>
        <p:nvSpPr>
          <p:cNvPr id="80900" name="Rectangle 6"/>
          <p:cNvSpPr>
            <a:spLocks noChangeArrowheads="1"/>
          </p:cNvSpPr>
          <p:nvPr/>
        </p:nvSpPr>
        <p:spPr bwMode="auto">
          <a:xfrm>
            <a:off x="1114425" y="3068638"/>
            <a:ext cx="2952750" cy="5048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Incubazione</a:t>
            </a:r>
          </a:p>
        </p:txBody>
      </p:sp>
      <p:sp>
        <p:nvSpPr>
          <p:cNvPr id="80901" name="Rectangle 7"/>
          <p:cNvSpPr>
            <a:spLocks noChangeArrowheads="1"/>
          </p:cNvSpPr>
          <p:nvPr/>
        </p:nvSpPr>
        <p:spPr bwMode="auto">
          <a:xfrm>
            <a:off x="1114425" y="3644900"/>
            <a:ext cx="2952750" cy="5048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Lavaggio</a:t>
            </a:r>
          </a:p>
        </p:txBody>
      </p:sp>
      <p:sp>
        <p:nvSpPr>
          <p:cNvPr id="80902" name="Rectangle 8"/>
          <p:cNvSpPr>
            <a:spLocks noChangeArrowheads="1"/>
          </p:cNvSpPr>
          <p:nvPr/>
        </p:nvSpPr>
        <p:spPr bwMode="auto">
          <a:xfrm>
            <a:off x="1114425" y="4221163"/>
            <a:ext cx="2952750" cy="5048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Aggiunta del substrato</a:t>
            </a:r>
          </a:p>
        </p:txBody>
      </p:sp>
      <p:sp>
        <p:nvSpPr>
          <p:cNvPr id="80903" name="Rectangle 9"/>
          <p:cNvSpPr>
            <a:spLocks noChangeArrowheads="1"/>
          </p:cNvSpPr>
          <p:nvPr/>
        </p:nvSpPr>
        <p:spPr bwMode="auto">
          <a:xfrm>
            <a:off x="1114425" y="4797425"/>
            <a:ext cx="2952750" cy="5048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Misura del segnale</a:t>
            </a:r>
          </a:p>
        </p:txBody>
      </p:sp>
      <p:sp>
        <p:nvSpPr>
          <p:cNvPr id="80904" name="Rectangle 43"/>
          <p:cNvSpPr>
            <a:spLocks noChangeArrowheads="1"/>
          </p:cNvSpPr>
          <p:nvPr/>
        </p:nvSpPr>
        <p:spPr bwMode="auto">
          <a:xfrm>
            <a:off x="4656138" y="1916113"/>
            <a:ext cx="3168650" cy="2665412"/>
          </a:xfrm>
          <a:prstGeom prst="rect">
            <a:avLst/>
          </a:prstGeom>
          <a:gradFill rotWithShape="1">
            <a:gsLst>
              <a:gs pos="0">
                <a:srgbClr val="EEFFCB"/>
              </a:gs>
              <a:gs pos="100000">
                <a:srgbClr val="CCFF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434220" name="AutoShape 44"/>
          <p:cNvSpPr>
            <a:spLocks noChangeArrowheads="1"/>
          </p:cNvSpPr>
          <p:nvPr/>
        </p:nvSpPr>
        <p:spPr bwMode="auto">
          <a:xfrm>
            <a:off x="4968875" y="2266950"/>
            <a:ext cx="215900" cy="187325"/>
          </a:xfrm>
          <a:prstGeom prst="hexagon">
            <a:avLst>
              <a:gd name="adj" fmla="val 28814"/>
              <a:gd name="vf" fmla="val 115470"/>
            </a:avLst>
          </a:prstGeom>
          <a:gradFill rotWithShape="1">
            <a:gsLst>
              <a:gs pos="0">
                <a:schemeClr val="accent2">
                  <a:gamma/>
                  <a:tint val="33725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434221" name="AutoShape 45"/>
          <p:cNvSpPr>
            <a:spLocks noChangeArrowheads="1"/>
          </p:cNvSpPr>
          <p:nvPr/>
        </p:nvSpPr>
        <p:spPr bwMode="auto">
          <a:xfrm>
            <a:off x="6550025" y="2387600"/>
            <a:ext cx="215900" cy="187325"/>
          </a:xfrm>
          <a:prstGeom prst="hexagon">
            <a:avLst>
              <a:gd name="adj" fmla="val 28814"/>
              <a:gd name="vf" fmla="val 115470"/>
            </a:avLst>
          </a:prstGeom>
          <a:gradFill rotWithShape="1">
            <a:gsLst>
              <a:gs pos="0">
                <a:schemeClr val="accent2">
                  <a:gamma/>
                  <a:tint val="33725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434222" name="AutoShape 46"/>
          <p:cNvSpPr>
            <a:spLocks noChangeArrowheads="1"/>
          </p:cNvSpPr>
          <p:nvPr/>
        </p:nvSpPr>
        <p:spPr bwMode="auto">
          <a:xfrm>
            <a:off x="7419975" y="2366963"/>
            <a:ext cx="215900" cy="187325"/>
          </a:xfrm>
          <a:prstGeom prst="hexagon">
            <a:avLst>
              <a:gd name="adj" fmla="val 28814"/>
              <a:gd name="vf" fmla="val 115470"/>
            </a:avLst>
          </a:prstGeom>
          <a:gradFill rotWithShape="1">
            <a:gsLst>
              <a:gs pos="0">
                <a:schemeClr val="accent2">
                  <a:gamma/>
                  <a:tint val="33725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434223" name="AutoShape 47"/>
          <p:cNvSpPr>
            <a:spLocks noChangeArrowheads="1"/>
          </p:cNvSpPr>
          <p:nvPr/>
        </p:nvSpPr>
        <p:spPr bwMode="auto">
          <a:xfrm>
            <a:off x="5815013" y="2730500"/>
            <a:ext cx="215900" cy="187325"/>
          </a:xfrm>
          <a:prstGeom prst="hexagon">
            <a:avLst>
              <a:gd name="adj" fmla="val 28814"/>
              <a:gd name="vf" fmla="val 115470"/>
            </a:avLst>
          </a:prstGeom>
          <a:gradFill rotWithShape="1">
            <a:gsLst>
              <a:gs pos="0">
                <a:schemeClr val="accent2">
                  <a:gamma/>
                  <a:tint val="33725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434224" name="AutoShape 48"/>
          <p:cNvSpPr>
            <a:spLocks noChangeArrowheads="1"/>
          </p:cNvSpPr>
          <p:nvPr/>
        </p:nvSpPr>
        <p:spPr bwMode="auto">
          <a:xfrm>
            <a:off x="4778375" y="3198813"/>
            <a:ext cx="215900" cy="187325"/>
          </a:xfrm>
          <a:prstGeom prst="hexagon">
            <a:avLst>
              <a:gd name="adj" fmla="val 28814"/>
              <a:gd name="vf" fmla="val 115470"/>
            </a:avLst>
          </a:prstGeom>
          <a:gradFill rotWithShape="1">
            <a:gsLst>
              <a:gs pos="0">
                <a:schemeClr val="accent2">
                  <a:gamma/>
                  <a:tint val="33725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434225" name="AutoShape 49"/>
          <p:cNvSpPr>
            <a:spLocks noChangeArrowheads="1"/>
          </p:cNvSpPr>
          <p:nvPr/>
        </p:nvSpPr>
        <p:spPr bwMode="auto">
          <a:xfrm>
            <a:off x="5570538" y="2184400"/>
            <a:ext cx="215900" cy="187325"/>
          </a:xfrm>
          <a:prstGeom prst="hexagon">
            <a:avLst>
              <a:gd name="adj" fmla="val 28814"/>
              <a:gd name="vf" fmla="val 115470"/>
            </a:avLst>
          </a:prstGeom>
          <a:gradFill rotWithShape="1">
            <a:gsLst>
              <a:gs pos="0">
                <a:schemeClr val="accent2">
                  <a:gamma/>
                  <a:tint val="33725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434226" name="AutoShape 50"/>
          <p:cNvSpPr>
            <a:spLocks noChangeArrowheads="1"/>
          </p:cNvSpPr>
          <p:nvPr/>
        </p:nvSpPr>
        <p:spPr bwMode="auto">
          <a:xfrm>
            <a:off x="6332538" y="3198813"/>
            <a:ext cx="215900" cy="187325"/>
          </a:xfrm>
          <a:prstGeom prst="hexagon">
            <a:avLst>
              <a:gd name="adj" fmla="val 28814"/>
              <a:gd name="vf" fmla="val 115470"/>
            </a:avLst>
          </a:prstGeom>
          <a:gradFill rotWithShape="1">
            <a:gsLst>
              <a:gs pos="0">
                <a:schemeClr val="accent2">
                  <a:gamma/>
                  <a:tint val="33725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80912" name="Rectangle 51" descr="Diagonali larghe verso l'alto"/>
          <p:cNvSpPr>
            <a:spLocks noChangeArrowheads="1"/>
          </p:cNvSpPr>
          <p:nvPr/>
        </p:nvSpPr>
        <p:spPr bwMode="auto">
          <a:xfrm>
            <a:off x="4656138" y="4581525"/>
            <a:ext cx="3168650" cy="720725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bg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grpSp>
        <p:nvGrpSpPr>
          <p:cNvPr id="80913" name="Group 52"/>
          <p:cNvGrpSpPr/>
          <p:nvPr/>
        </p:nvGrpSpPr>
        <p:grpSpPr bwMode="auto">
          <a:xfrm>
            <a:off x="5130800" y="3463925"/>
            <a:ext cx="550863" cy="517525"/>
            <a:chOff x="3697" y="1479"/>
            <a:chExt cx="347" cy="326"/>
          </a:xfrm>
        </p:grpSpPr>
        <p:sp>
          <p:nvSpPr>
            <p:cNvPr id="80936" name="Oval 53"/>
            <p:cNvSpPr>
              <a:spLocks noChangeArrowheads="1"/>
            </p:cNvSpPr>
            <p:nvPr/>
          </p:nvSpPr>
          <p:spPr bwMode="auto">
            <a:xfrm rot="10524505">
              <a:off x="3697" y="1479"/>
              <a:ext cx="182" cy="182"/>
            </a:xfrm>
            <a:prstGeom prst="ellipse">
              <a:avLst/>
            </a:prstGeom>
            <a:gradFill rotWithShape="0">
              <a:gsLst>
                <a:gs pos="0">
                  <a:srgbClr val="FFFFA9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434230" name="Freeform 54"/>
            <p:cNvSpPr/>
            <p:nvPr/>
          </p:nvSpPr>
          <p:spPr bwMode="auto">
            <a:xfrm flipV="1">
              <a:off x="3790" y="1518"/>
              <a:ext cx="254" cy="287"/>
            </a:xfrm>
            <a:custGeom>
              <a:avLst/>
              <a:gdLst>
                <a:gd name="T0" fmla="*/ 938 w 2528"/>
                <a:gd name="T1" fmla="*/ 1376 h 2856"/>
                <a:gd name="T2" fmla="*/ 938 w 2528"/>
                <a:gd name="T3" fmla="*/ 2576 h 2856"/>
                <a:gd name="T4" fmla="*/ 1254 w 2528"/>
                <a:gd name="T5" fmla="*/ 2854 h 2856"/>
                <a:gd name="T6" fmla="*/ 1619 w 2528"/>
                <a:gd name="T7" fmla="*/ 2566 h 2856"/>
                <a:gd name="T8" fmla="*/ 1619 w 2528"/>
                <a:gd name="T9" fmla="*/ 1366 h 2856"/>
                <a:gd name="T10" fmla="*/ 2406 w 2528"/>
                <a:gd name="T11" fmla="*/ 551 h 2856"/>
                <a:gd name="T12" fmla="*/ 2349 w 2528"/>
                <a:gd name="T13" fmla="*/ 137 h 2856"/>
                <a:gd name="T14" fmla="*/ 1955 w 2528"/>
                <a:gd name="T15" fmla="*/ 109 h 2856"/>
                <a:gd name="T16" fmla="*/ 1273 w 2528"/>
                <a:gd name="T17" fmla="*/ 781 h 2856"/>
                <a:gd name="T18" fmla="*/ 601 w 2528"/>
                <a:gd name="T19" fmla="*/ 109 h 2856"/>
                <a:gd name="T20" fmla="*/ 189 w 2528"/>
                <a:gd name="T21" fmla="*/ 128 h 2856"/>
                <a:gd name="T22" fmla="*/ 131 w 2528"/>
                <a:gd name="T23" fmla="*/ 560 h 2856"/>
                <a:gd name="T24" fmla="*/ 938 w 2528"/>
                <a:gd name="T25" fmla="*/ 1376 h 2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0">
              <a:gsLst>
                <a:gs pos="0">
                  <a:schemeClr val="hlink">
                    <a:gamma/>
                    <a:tint val="20000"/>
                    <a:invGamma/>
                  </a:schemeClr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it-IT"/>
            </a:p>
          </p:txBody>
        </p:sp>
      </p:grpSp>
      <p:grpSp>
        <p:nvGrpSpPr>
          <p:cNvPr id="80914" name="Group 55"/>
          <p:cNvGrpSpPr/>
          <p:nvPr/>
        </p:nvGrpSpPr>
        <p:grpSpPr bwMode="auto">
          <a:xfrm>
            <a:off x="6637338" y="3473450"/>
            <a:ext cx="550862" cy="517525"/>
            <a:chOff x="3697" y="1479"/>
            <a:chExt cx="347" cy="326"/>
          </a:xfrm>
        </p:grpSpPr>
        <p:sp>
          <p:nvSpPr>
            <p:cNvPr id="80934" name="Oval 56"/>
            <p:cNvSpPr>
              <a:spLocks noChangeArrowheads="1"/>
            </p:cNvSpPr>
            <p:nvPr/>
          </p:nvSpPr>
          <p:spPr bwMode="auto">
            <a:xfrm rot="10524505">
              <a:off x="3697" y="1479"/>
              <a:ext cx="182" cy="182"/>
            </a:xfrm>
            <a:prstGeom prst="ellipse">
              <a:avLst/>
            </a:prstGeom>
            <a:gradFill rotWithShape="0">
              <a:gsLst>
                <a:gs pos="0">
                  <a:srgbClr val="FFFFA9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434233" name="Freeform 57"/>
            <p:cNvSpPr/>
            <p:nvPr/>
          </p:nvSpPr>
          <p:spPr bwMode="auto">
            <a:xfrm flipV="1">
              <a:off x="3790" y="1518"/>
              <a:ext cx="254" cy="287"/>
            </a:xfrm>
            <a:custGeom>
              <a:avLst/>
              <a:gdLst>
                <a:gd name="T0" fmla="*/ 938 w 2528"/>
                <a:gd name="T1" fmla="*/ 1376 h 2856"/>
                <a:gd name="T2" fmla="*/ 938 w 2528"/>
                <a:gd name="T3" fmla="*/ 2576 h 2856"/>
                <a:gd name="T4" fmla="*/ 1254 w 2528"/>
                <a:gd name="T5" fmla="*/ 2854 h 2856"/>
                <a:gd name="T6" fmla="*/ 1619 w 2528"/>
                <a:gd name="T7" fmla="*/ 2566 h 2856"/>
                <a:gd name="T8" fmla="*/ 1619 w 2528"/>
                <a:gd name="T9" fmla="*/ 1366 h 2856"/>
                <a:gd name="T10" fmla="*/ 2406 w 2528"/>
                <a:gd name="T11" fmla="*/ 551 h 2856"/>
                <a:gd name="T12" fmla="*/ 2349 w 2528"/>
                <a:gd name="T13" fmla="*/ 137 h 2856"/>
                <a:gd name="T14" fmla="*/ 1955 w 2528"/>
                <a:gd name="T15" fmla="*/ 109 h 2856"/>
                <a:gd name="T16" fmla="*/ 1273 w 2528"/>
                <a:gd name="T17" fmla="*/ 781 h 2856"/>
                <a:gd name="T18" fmla="*/ 601 w 2528"/>
                <a:gd name="T19" fmla="*/ 109 h 2856"/>
                <a:gd name="T20" fmla="*/ 189 w 2528"/>
                <a:gd name="T21" fmla="*/ 128 h 2856"/>
                <a:gd name="T22" fmla="*/ 131 w 2528"/>
                <a:gd name="T23" fmla="*/ 560 h 2856"/>
                <a:gd name="T24" fmla="*/ 938 w 2528"/>
                <a:gd name="T25" fmla="*/ 1376 h 2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0">
              <a:gsLst>
                <a:gs pos="0">
                  <a:schemeClr val="hlink">
                    <a:gamma/>
                    <a:tint val="20000"/>
                    <a:invGamma/>
                  </a:schemeClr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it-IT"/>
            </a:p>
          </p:txBody>
        </p:sp>
      </p:grpSp>
      <p:sp>
        <p:nvSpPr>
          <p:cNvPr id="80915" name="Line 58"/>
          <p:cNvSpPr>
            <a:spLocks noChangeShapeType="1"/>
          </p:cNvSpPr>
          <p:nvPr/>
        </p:nvSpPr>
        <p:spPr bwMode="auto">
          <a:xfrm>
            <a:off x="4624388" y="4587875"/>
            <a:ext cx="3168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0916" name="Oval 59"/>
          <p:cNvSpPr>
            <a:spLocks noChangeArrowheads="1"/>
          </p:cNvSpPr>
          <p:nvPr/>
        </p:nvSpPr>
        <p:spPr bwMode="auto">
          <a:xfrm>
            <a:off x="4697413" y="4443413"/>
            <a:ext cx="144462" cy="144462"/>
          </a:xfrm>
          <a:prstGeom prst="ellipse">
            <a:avLst/>
          </a:prstGeom>
          <a:gradFill rotWithShape="1">
            <a:gsLst>
              <a:gs pos="0">
                <a:srgbClr val="FFBAA9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80917" name="Oval 60"/>
          <p:cNvSpPr>
            <a:spLocks noChangeArrowheads="1"/>
          </p:cNvSpPr>
          <p:nvPr/>
        </p:nvSpPr>
        <p:spPr bwMode="auto">
          <a:xfrm>
            <a:off x="5172075" y="4443413"/>
            <a:ext cx="144463" cy="144462"/>
          </a:xfrm>
          <a:prstGeom prst="ellipse">
            <a:avLst/>
          </a:prstGeom>
          <a:gradFill rotWithShape="1">
            <a:gsLst>
              <a:gs pos="0">
                <a:srgbClr val="FFBAA9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80918" name="Oval 61"/>
          <p:cNvSpPr>
            <a:spLocks noChangeArrowheads="1"/>
          </p:cNvSpPr>
          <p:nvPr/>
        </p:nvSpPr>
        <p:spPr bwMode="auto">
          <a:xfrm>
            <a:off x="5648325" y="4443413"/>
            <a:ext cx="144463" cy="144462"/>
          </a:xfrm>
          <a:prstGeom prst="ellipse">
            <a:avLst/>
          </a:prstGeom>
          <a:gradFill rotWithShape="1">
            <a:gsLst>
              <a:gs pos="0">
                <a:srgbClr val="FFBAA9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80919" name="Oval 62"/>
          <p:cNvSpPr>
            <a:spLocks noChangeArrowheads="1"/>
          </p:cNvSpPr>
          <p:nvPr/>
        </p:nvSpPr>
        <p:spPr bwMode="auto">
          <a:xfrm>
            <a:off x="6124575" y="4443413"/>
            <a:ext cx="144463" cy="144462"/>
          </a:xfrm>
          <a:prstGeom prst="ellipse">
            <a:avLst/>
          </a:prstGeom>
          <a:gradFill rotWithShape="1">
            <a:gsLst>
              <a:gs pos="0">
                <a:srgbClr val="FFBAA9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80920" name="Oval 63"/>
          <p:cNvSpPr>
            <a:spLocks noChangeArrowheads="1"/>
          </p:cNvSpPr>
          <p:nvPr/>
        </p:nvSpPr>
        <p:spPr bwMode="auto">
          <a:xfrm>
            <a:off x="6599238" y="4443413"/>
            <a:ext cx="144462" cy="144462"/>
          </a:xfrm>
          <a:prstGeom prst="ellipse">
            <a:avLst/>
          </a:prstGeom>
          <a:gradFill rotWithShape="1">
            <a:gsLst>
              <a:gs pos="0">
                <a:srgbClr val="FFBAA9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80921" name="Oval 64"/>
          <p:cNvSpPr>
            <a:spLocks noChangeArrowheads="1"/>
          </p:cNvSpPr>
          <p:nvPr/>
        </p:nvSpPr>
        <p:spPr bwMode="auto">
          <a:xfrm>
            <a:off x="7075488" y="4443413"/>
            <a:ext cx="144462" cy="144462"/>
          </a:xfrm>
          <a:prstGeom prst="ellipse">
            <a:avLst/>
          </a:prstGeom>
          <a:gradFill rotWithShape="1">
            <a:gsLst>
              <a:gs pos="0">
                <a:srgbClr val="FFBAA9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80922" name="Oval 65"/>
          <p:cNvSpPr>
            <a:spLocks noChangeArrowheads="1"/>
          </p:cNvSpPr>
          <p:nvPr/>
        </p:nvSpPr>
        <p:spPr bwMode="auto">
          <a:xfrm>
            <a:off x="7551738" y="4443413"/>
            <a:ext cx="144462" cy="144462"/>
          </a:xfrm>
          <a:prstGeom prst="ellipse">
            <a:avLst/>
          </a:prstGeom>
          <a:gradFill rotWithShape="1">
            <a:gsLst>
              <a:gs pos="0">
                <a:srgbClr val="FFBAA9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80923" name="Freeform 66"/>
          <p:cNvSpPr/>
          <p:nvPr/>
        </p:nvSpPr>
        <p:spPr bwMode="auto">
          <a:xfrm rot="9834467">
            <a:off x="5561013" y="3940175"/>
            <a:ext cx="403225" cy="455613"/>
          </a:xfrm>
          <a:custGeom>
            <a:avLst/>
            <a:gdLst>
              <a:gd name="T0" fmla="*/ 23863966 w 2528"/>
              <a:gd name="T1" fmla="*/ 35018230 h 2856"/>
              <a:gd name="T2" fmla="*/ 23863966 w 2528"/>
              <a:gd name="T3" fmla="*/ 65557382 h 2856"/>
              <a:gd name="T4" fmla="*/ 31903424 w 2528"/>
              <a:gd name="T5" fmla="*/ 72632306 h 2856"/>
              <a:gd name="T6" fmla="*/ 41189561 w 2528"/>
              <a:gd name="T7" fmla="*/ 65302935 h 2856"/>
              <a:gd name="T8" fmla="*/ 41189561 w 2528"/>
              <a:gd name="T9" fmla="*/ 34763782 h 2856"/>
              <a:gd name="T10" fmla="*/ 61212043 w 2528"/>
              <a:gd name="T11" fmla="*/ 14022543 h 2856"/>
              <a:gd name="T12" fmla="*/ 59761837 w 2528"/>
              <a:gd name="T13" fmla="*/ 3486492 h 2856"/>
              <a:gd name="T14" fmla="*/ 49737836 w 2528"/>
              <a:gd name="T15" fmla="*/ 2774039 h 2856"/>
              <a:gd name="T16" fmla="*/ 32386879 w 2528"/>
              <a:gd name="T17" fmla="*/ 19875958 h 2856"/>
              <a:gd name="T18" fmla="*/ 15290330 w 2528"/>
              <a:gd name="T19" fmla="*/ 2774039 h 2856"/>
              <a:gd name="T20" fmla="*/ 4808394 w 2528"/>
              <a:gd name="T21" fmla="*/ 3257569 h 2856"/>
              <a:gd name="T22" fmla="*/ 3332827 w 2528"/>
              <a:gd name="T23" fmla="*/ 14251626 h 2856"/>
              <a:gd name="T24" fmla="*/ 23863966 w 2528"/>
              <a:gd name="T25" fmla="*/ 35018230 h 28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528" h="2856">
                <a:moveTo>
                  <a:pt x="938" y="1376"/>
                </a:moveTo>
                <a:lnTo>
                  <a:pt x="938" y="2576"/>
                </a:lnTo>
                <a:cubicBezTo>
                  <a:pt x="991" y="2822"/>
                  <a:pt x="1141" y="2856"/>
                  <a:pt x="1254" y="2854"/>
                </a:cubicBezTo>
                <a:cubicBezTo>
                  <a:pt x="1372" y="2854"/>
                  <a:pt x="1560" y="2803"/>
                  <a:pt x="1619" y="2566"/>
                </a:cubicBezTo>
                <a:lnTo>
                  <a:pt x="1619" y="1366"/>
                </a:lnTo>
                <a:lnTo>
                  <a:pt x="2406" y="551"/>
                </a:lnTo>
                <a:cubicBezTo>
                  <a:pt x="2528" y="346"/>
                  <a:pt x="2424" y="211"/>
                  <a:pt x="2349" y="137"/>
                </a:cubicBezTo>
                <a:cubicBezTo>
                  <a:pt x="2274" y="63"/>
                  <a:pt x="2105" y="34"/>
                  <a:pt x="1955" y="109"/>
                </a:cubicBezTo>
                <a:lnTo>
                  <a:pt x="1273" y="781"/>
                </a:lnTo>
                <a:lnTo>
                  <a:pt x="601" y="109"/>
                </a:lnTo>
                <a:cubicBezTo>
                  <a:pt x="420" y="0"/>
                  <a:pt x="267" y="53"/>
                  <a:pt x="189" y="128"/>
                </a:cubicBezTo>
                <a:cubicBezTo>
                  <a:pt x="111" y="203"/>
                  <a:pt x="0" y="349"/>
                  <a:pt x="131" y="560"/>
                </a:cubicBezTo>
                <a:lnTo>
                  <a:pt x="938" y="137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9933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0924" name="Freeform 67"/>
          <p:cNvSpPr/>
          <p:nvPr/>
        </p:nvSpPr>
        <p:spPr bwMode="auto">
          <a:xfrm rot="-8940024">
            <a:off x="6929438" y="3940175"/>
            <a:ext cx="403225" cy="455613"/>
          </a:xfrm>
          <a:custGeom>
            <a:avLst/>
            <a:gdLst>
              <a:gd name="T0" fmla="*/ 23863966 w 2528"/>
              <a:gd name="T1" fmla="*/ 35018230 h 2856"/>
              <a:gd name="T2" fmla="*/ 23863966 w 2528"/>
              <a:gd name="T3" fmla="*/ 65557382 h 2856"/>
              <a:gd name="T4" fmla="*/ 31903424 w 2528"/>
              <a:gd name="T5" fmla="*/ 72632306 h 2856"/>
              <a:gd name="T6" fmla="*/ 41189561 w 2528"/>
              <a:gd name="T7" fmla="*/ 65302935 h 2856"/>
              <a:gd name="T8" fmla="*/ 41189561 w 2528"/>
              <a:gd name="T9" fmla="*/ 34763782 h 2856"/>
              <a:gd name="T10" fmla="*/ 61212043 w 2528"/>
              <a:gd name="T11" fmla="*/ 14022543 h 2856"/>
              <a:gd name="T12" fmla="*/ 59761837 w 2528"/>
              <a:gd name="T13" fmla="*/ 3486492 h 2856"/>
              <a:gd name="T14" fmla="*/ 49737836 w 2528"/>
              <a:gd name="T15" fmla="*/ 2774039 h 2856"/>
              <a:gd name="T16" fmla="*/ 32386879 w 2528"/>
              <a:gd name="T17" fmla="*/ 19875958 h 2856"/>
              <a:gd name="T18" fmla="*/ 15290330 w 2528"/>
              <a:gd name="T19" fmla="*/ 2774039 h 2856"/>
              <a:gd name="T20" fmla="*/ 4808394 w 2528"/>
              <a:gd name="T21" fmla="*/ 3257569 h 2856"/>
              <a:gd name="T22" fmla="*/ 3332827 w 2528"/>
              <a:gd name="T23" fmla="*/ 14251626 h 2856"/>
              <a:gd name="T24" fmla="*/ 23863966 w 2528"/>
              <a:gd name="T25" fmla="*/ 35018230 h 28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528" h="2856">
                <a:moveTo>
                  <a:pt x="938" y="1376"/>
                </a:moveTo>
                <a:lnTo>
                  <a:pt x="938" y="2576"/>
                </a:lnTo>
                <a:cubicBezTo>
                  <a:pt x="991" y="2822"/>
                  <a:pt x="1141" y="2856"/>
                  <a:pt x="1254" y="2854"/>
                </a:cubicBezTo>
                <a:cubicBezTo>
                  <a:pt x="1372" y="2854"/>
                  <a:pt x="1560" y="2803"/>
                  <a:pt x="1619" y="2566"/>
                </a:cubicBezTo>
                <a:lnTo>
                  <a:pt x="1619" y="1366"/>
                </a:lnTo>
                <a:lnTo>
                  <a:pt x="2406" y="551"/>
                </a:lnTo>
                <a:cubicBezTo>
                  <a:pt x="2528" y="346"/>
                  <a:pt x="2424" y="211"/>
                  <a:pt x="2349" y="137"/>
                </a:cubicBezTo>
                <a:cubicBezTo>
                  <a:pt x="2274" y="63"/>
                  <a:pt x="2105" y="34"/>
                  <a:pt x="1955" y="109"/>
                </a:cubicBezTo>
                <a:lnTo>
                  <a:pt x="1273" y="781"/>
                </a:lnTo>
                <a:lnTo>
                  <a:pt x="601" y="109"/>
                </a:lnTo>
                <a:cubicBezTo>
                  <a:pt x="420" y="0"/>
                  <a:pt x="267" y="53"/>
                  <a:pt x="189" y="128"/>
                </a:cubicBezTo>
                <a:cubicBezTo>
                  <a:pt x="111" y="203"/>
                  <a:pt x="0" y="349"/>
                  <a:pt x="131" y="560"/>
                </a:cubicBezTo>
                <a:lnTo>
                  <a:pt x="938" y="137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9933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80925" name="Group 68"/>
          <p:cNvGrpSpPr/>
          <p:nvPr/>
        </p:nvGrpSpPr>
        <p:grpSpPr bwMode="auto">
          <a:xfrm>
            <a:off x="5029200" y="2774950"/>
            <a:ext cx="2290763" cy="877888"/>
            <a:chOff x="3168" y="1748"/>
            <a:chExt cx="1443" cy="553"/>
          </a:xfrm>
        </p:grpSpPr>
        <p:sp>
          <p:nvSpPr>
            <p:cNvPr id="80928" name="AutoShape 69"/>
            <p:cNvSpPr>
              <a:spLocks noChangeArrowheads="1"/>
            </p:cNvSpPr>
            <p:nvPr/>
          </p:nvSpPr>
          <p:spPr bwMode="auto">
            <a:xfrm rot="-5930508">
              <a:off x="3201" y="1793"/>
              <a:ext cx="362" cy="272"/>
            </a:xfrm>
            <a:prstGeom prst="lightningBol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80929" name="AutoShape 70"/>
            <p:cNvSpPr>
              <a:spLocks noChangeArrowheads="1"/>
            </p:cNvSpPr>
            <p:nvPr/>
          </p:nvSpPr>
          <p:spPr bwMode="auto">
            <a:xfrm rot="-5930508">
              <a:off x="4174" y="1813"/>
              <a:ext cx="362" cy="272"/>
            </a:xfrm>
            <a:prstGeom prst="lightningBol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80930" name="Freeform 71"/>
            <p:cNvSpPr/>
            <p:nvPr/>
          </p:nvSpPr>
          <p:spPr bwMode="auto">
            <a:xfrm>
              <a:off x="3168" y="2130"/>
              <a:ext cx="294" cy="158"/>
            </a:xfrm>
            <a:custGeom>
              <a:avLst/>
              <a:gdLst>
                <a:gd name="T0" fmla="*/ 0 w 409"/>
                <a:gd name="T1" fmla="*/ 0 h 151"/>
                <a:gd name="T2" fmla="*/ 211 w 409"/>
                <a:gd name="T3" fmla="*/ 0 h 15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" h="151">
                  <a:moveTo>
                    <a:pt x="0" y="0"/>
                  </a:moveTo>
                  <a:cubicBezTo>
                    <a:pt x="184" y="151"/>
                    <a:pt x="265" y="110"/>
                    <a:pt x="409" y="0"/>
                  </a:cubicBezTo>
                </a:path>
              </a:pathLst>
            </a:custGeom>
            <a:noFill/>
            <a:ln w="19050" cmpd="sng">
              <a:solidFill>
                <a:schemeClr val="accent2"/>
              </a:solidFill>
              <a:round/>
              <a:headEnd type="none" w="med" len="med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34248" name="AutoShape 72"/>
            <p:cNvSpPr>
              <a:spLocks noChangeArrowheads="1"/>
            </p:cNvSpPr>
            <p:nvPr/>
          </p:nvSpPr>
          <p:spPr bwMode="auto">
            <a:xfrm>
              <a:off x="3519" y="2012"/>
              <a:ext cx="142" cy="123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chemeClr val="bg2">
                    <a:gamma/>
                    <a:tint val="13725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80932" name="Freeform 73"/>
            <p:cNvSpPr/>
            <p:nvPr/>
          </p:nvSpPr>
          <p:spPr bwMode="auto">
            <a:xfrm>
              <a:off x="4132" y="2143"/>
              <a:ext cx="294" cy="158"/>
            </a:xfrm>
            <a:custGeom>
              <a:avLst/>
              <a:gdLst>
                <a:gd name="T0" fmla="*/ 0 w 409"/>
                <a:gd name="T1" fmla="*/ 0 h 151"/>
                <a:gd name="T2" fmla="*/ 211 w 409"/>
                <a:gd name="T3" fmla="*/ 0 h 15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" h="151">
                  <a:moveTo>
                    <a:pt x="0" y="0"/>
                  </a:moveTo>
                  <a:cubicBezTo>
                    <a:pt x="184" y="151"/>
                    <a:pt x="265" y="110"/>
                    <a:pt x="409" y="0"/>
                  </a:cubicBezTo>
                </a:path>
              </a:pathLst>
            </a:custGeom>
            <a:noFill/>
            <a:ln w="19050" cmpd="sng">
              <a:solidFill>
                <a:schemeClr val="accent2"/>
              </a:solidFill>
              <a:round/>
              <a:headEnd type="none" w="med" len="med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34250" name="AutoShape 74"/>
            <p:cNvSpPr>
              <a:spLocks noChangeArrowheads="1"/>
            </p:cNvSpPr>
            <p:nvPr/>
          </p:nvSpPr>
          <p:spPr bwMode="auto">
            <a:xfrm>
              <a:off x="4469" y="2010"/>
              <a:ext cx="142" cy="123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chemeClr val="bg2">
                    <a:gamma/>
                    <a:tint val="13725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it-IT"/>
            </a:p>
          </p:txBody>
        </p:sp>
      </p:grpSp>
      <p:sp>
        <p:nvSpPr>
          <p:cNvPr id="80926" name="Text Box 75"/>
          <p:cNvSpPr txBox="1">
            <a:spLocks noChangeArrowheads="1"/>
          </p:cNvSpPr>
          <p:nvPr/>
        </p:nvSpPr>
        <p:spPr bwMode="auto">
          <a:xfrm>
            <a:off x="381000" y="381000"/>
            <a:ext cx="8262938" cy="466725"/>
          </a:xfrm>
          <a:prstGeom prst="rect">
            <a:avLst/>
          </a:prstGeom>
          <a:solidFill>
            <a:srgbClr val="CCECFF"/>
          </a:solidFill>
          <a:ln w="9525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it-IT" sz="2400" b="1"/>
              <a:t>METODI NON COMPETITIVI ETEROGENEI</a:t>
            </a:r>
          </a:p>
        </p:txBody>
      </p:sp>
      <p:sp>
        <p:nvSpPr>
          <p:cNvPr id="80927" name="Text Box 76"/>
          <p:cNvSpPr txBox="1">
            <a:spLocks noChangeArrowheads="1"/>
          </p:cNvSpPr>
          <p:nvPr/>
        </p:nvSpPr>
        <p:spPr bwMode="auto">
          <a:xfrm>
            <a:off x="2051050" y="1219200"/>
            <a:ext cx="582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/>
              <a:t>METODO PER LA DETERMINAZIONE DI ANTICORPI</a:t>
            </a:r>
          </a:p>
        </p:txBody>
      </p:sp>
      <p:grpSp>
        <p:nvGrpSpPr>
          <p:cNvPr id="42" name="Gruppo 41"/>
          <p:cNvGrpSpPr/>
          <p:nvPr/>
        </p:nvGrpSpPr>
        <p:grpSpPr>
          <a:xfrm>
            <a:off x="4643438" y="4437063"/>
            <a:ext cx="3181350" cy="865187"/>
            <a:chOff x="4643438" y="4437063"/>
            <a:chExt cx="3181350" cy="865187"/>
          </a:xfrm>
        </p:grpSpPr>
        <p:sp>
          <p:nvSpPr>
            <p:cNvPr id="43" name="Rectangle 15" descr="Diagonali larghe verso l'alto"/>
            <p:cNvSpPr>
              <a:spLocks noChangeArrowheads="1"/>
            </p:cNvSpPr>
            <p:nvPr/>
          </p:nvSpPr>
          <p:spPr bwMode="auto">
            <a:xfrm>
              <a:off x="4656138" y="4581525"/>
              <a:ext cx="3168650" cy="720725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44" name="Line 16"/>
            <p:cNvSpPr>
              <a:spLocks noChangeShapeType="1"/>
            </p:cNvSpPr>
            <p:nvPr/>
          </p:nvSpPr>
          <p:spPr bwMode="auto">
            <a:xfrm>
              <a:off x="4643438" y="4581525"/>
              <a:ext cx="31686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5" name="Oval 27"/>
            <p:cNvSpPr>
              <a:spLocks noChangeArrowheads="1"/>
            </p:cNvSpPr>
            <p:nvPr/>
          </p:nvSpPr>
          <p:spPr bwMode="auto">
            <a:xfrm>
              <a:off x="4716463" y="4437063"/>
              <a:ext cx="144462" cy="144462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46" name="Oval 28"/>
            <p:cNvSpPr>
              <a:spLocks noChangeArrowheads="1"/>
            </p:cNvSpPr>
            <p:nvPr/>
          </p:nvSpPr>
          <p:spPr bwMode="auto">
            <a:xfrm>
              <a:off x="5191125" y="4437063"/>
              <a:ext cx="144463" cy="144462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47" name="Oval 29"/>
            <p:cNvSpPr>
              <a:spLocks noChangeArrowheads="1"/>
            </p:cNvSpPr>
            <p:nvPr/>
          </p:nvSpPr>
          <p:spPr bwMode="auto">
            <a:xfrm>
              <a:off x="5667375" y="4437063"/>
              <a:ext cx="144463" cy="144462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48" name="Oval 30"/>
            <p:cNvSpPr>
              <a:spLocks noChangeArrowheads="1"/>
            </p:cNvSpPr>
            <p:nvPr/>
          </p:nvSpPr>
          <p:spPr bwMode="auto">
            <a:xfrm>
              <a:off x="6143625" y="4437063"/>
              <a:ext cx="144463" cy="144462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49" name="Oval 31"/>
            <p:cNvSpPr>
              <a:spLocks noChangeArrowheads="1"/>
            </p:cNvSpPr>
            <p:nvPr/>
          </p:nvSpPr>
          <p:spPr bwMode="auto">
            <a:xfrm>
              <a:off x="6618288" y="4437063"/>
              <a:ext cx="144462" cy="144462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50" name="Oval 32"/>
            <p:cNvSpPr>
              <a:spLocks noChangeArrowheads="1"/>
            </p:cNvSpPr>
            <p:nvPr/>
          </p:nvSpPr>
          <p:spPr bwMode="auto">
            <a:xfrm>
              <a:off x="7094538" y="4437063"/>
              <a:ext cx="144462" cy="144462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51" name="Oval 33"/>
            <p:cNvSpPr>
              <a:spLocks noChangeArrowheads="1"/>
            </p:cNvSpPr>
            <p:nvPr/>
          </p:nvSpPr>
          <p:spPr bwMode="auto">
            <a:xfrm>
              <a:off x="7570788" y="4437063"/>
              <a:ext cx="144462" cy="144462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52" name="Pentagono regolare 51"/>
            <p:cNvSpPr/>
            <p:nvPr/>
          </p:nvSpPr>
          <p:spPr bwMode="auto">
            <a:xfrm>
              <a:off x="4889060" y="4437063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Pentagono regolare 52"/>
            <p:cNvSpPr/>
            <p:nvPr/>
          </p:nvSpPr>
          <p:spPr bwMode="auto">
            <a:xfrm>
              <a:off x="5017294" y="4443760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Pentagono regolare 53"/>
            <p:cNvSpPr/>
            <p:nvPr/>
          </p:nvSpPr>
          <p:spPr bwMode="auto">
            <a:xfrm>
              <a:off x="5343793" y="4443759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Pentagono regolare 54"/>
            <p:cNvSpPr/>
            <p:nvPr/>
          </p:nvSpPr>
          <p:spPr bwMode="auto">
            <a:xfrm>
              <a:off x="5490723" y="4475694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Pentagono regolare 55"/>
            <p:cNvSpPr/>
            <p:nvPr/>
          </p:nvSpPr>
          <p:spPr bwMode="auto">
            <a:xfrm>
              <a:off x="5830008" y="4483097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Pentagono regolare 56"/>
            <p:cNvSpPr/>
            <p:nvPr/>
          </p:nvSpPr>
          <p:spPr bwMode="auto">
            <a:xfrm>
              <a:off x="5955421" y="4483100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Pentagono regolare 57"/>
            <p:cNvSpPr/>
            <p:nvPr/>
          </p:nvSpPr>
          <p:spPr bwMode="auto">
            <a:xfrm>
              <a:off x="6293644" y="4509294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Pentagono regolare 58"/>
            <p:cNvSpPr/>
            <p:nvPr/>
          </p:nvSpPr>
          <p:spPr bwMode="auto">
            <a:xfrm>
              <a:off x="6418971" y="4509293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Pentagono regolare 59"/>
            <p:cNvSpPr/>
            <p:nvPr/>
          </p:nvSpPr>
          <p:spPr bwMode="auto">
            <a:xfrm>
              <a:off x="6790006" y="4510346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Pentagono regolare 60"/>
            <p:cNvSpPr/>
            <p:nvPr/>
          </p:nvSpPr>
          <p:spPr bwMode="auto">
            <a:xfrm>
              <a:off x="6946020" y="4542892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Pentagono regolare 61"/>
            <p:cNvSpPr/>
            <p:nvPr/>
          </p:nvSpPr>
          <p:spPr bwMode="auto">
            <a:xfrm>
              <a:off x="7215450" y="4483097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Pentagono regolare 62"/>
            <p:cNvSpPr/>
            <p:nvPr/>
          </p:nvSpPr>
          <p:spPr bwMode="auto">
            <a:xfrm>
              <a:off x="7353789" y="4516883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" name="Pentagono regolare 63"/>
            <p:cNvSpPr/>
            <p:nvPr/>
          </p:nvSpPr>
          <p:spPr bwMode="auto">
            <a:xfrm>
              <a:off x="7453453" y="4509292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" name="Pentagono regolare 64"/>
            <p:cNvSpPr/>
            <p:nvPr/>
          </p:nvSpPr>
          <p:spPr bwMode="auto">
            <a:xfrm>
              <a:off x="7674243" y="4517936"/>
              <a:ext cx="146930" cy="211659"/>
            </a:xfrm>
            <a:prstGeom prst="pentagon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mercodia.se/assets/upload/images/learning_center/Hook%20effe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31422"/>
            <a:ext cx="7488832" cy="499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isultati immagini per elisa hook eff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9385"/>
            <a:ext cx="3171190" cy="230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ars.els-cdn.com/content/image/1-s2.0-S1568997214002390-gr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451"/>
          <a:stretch>
            <a:fillRect/>
          </a:stretch>
        </p:blipFill>
        <p:spPr bwMode="auto">
          <a:xfrm>
            <a:off x="222250" y="2462530"/>
            <a:ext cx="7061200" cy="414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5076056" y="332656"/>
            <a:ext cx="3960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High dose hook effect in solid phase immunoassay to measure antibody.</a:t>
            </a: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rs.els-cdn.com/content/image/1-s2.0-S1568997214002390-g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4968552" cy="626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static1.squarespace.com/static/516453b4e4b0663d2a3bab7d/t/518d5f95e4b0829608e8bf40/1368219546918/elisa+pl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7374313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www.nutrisurvey.de/blood_samples/analysis_pl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37647"/>
            <a:ext cx="384042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corning.com/uploadedImages/Lifesciences/US-Canada/Assets/Images/WN_HTSA_echoqualmp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847460"/>
            <a:ext cx="5040560" cy="282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 flipH="1">
            <a:off x="4644008" y="1516142"/>
            <a:ext cx="2114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384 </a:t>
            </a:r>
            <a:r>
              <a:rPr lang="it-IT" sz="2400" dirty="0" err="1"/>
              <a:t>wells</a:t>
            </a:r>
            <a:r>
              <a:rPr lang="it-IT" sz="2400" dirty="0"/>
              <a:t> </a:t>
            </a:r>
          </a:p>
        </p:txBody>
      </p:sp>
      <p:sp>
        <p:nvSpPr>
          <p:cNvPr id="9" name="CasellaDiTesto 8"/>
          <p:cNvSpPr txBox="1"/>
          <p:nvPr/>
        </p:nvSpPr>
        <p:spPr>
          <a:xfrm flipH="1">
            <a:off x="755576" y="5085184"/>
            <a:ext cx="2114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1536 </a:t>
            </a:r>
            <a:r>
              <a:rPr lang="it-IT" sz="2400" dirty="0" err="1"/>
              <a:t>wells</a:t>
            </a:r>
            <a:r>
              <a:rPr lang="it-IT" sz="2400" dirty="0"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13528"/>
            <a:ext cx="5976664" cy="4406570"/>
          </a:xfrm>
          <a:prstGeom prst="rect">
            <a:avLst/>
          </a:prstGeom>
        </p:spPr>
      </p:pic>
      <p:pic>
        <p:nvPicPr>
          <p:cNvPr id="2050" name="Picture 2" descr="http://www.mtxlsi.com/pictures/PlateBottom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95"/>
          <a:stretch>
            <a:fillRect/>
          </a:stretch>
        </p:blipFill>
        <p:spPr bwMode="auto">
          <a:xfrm>
            <a:off x="395536" y="4725144"/>
            <a:ext cx="742950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890" t="5199" r="335" b="-5199"/>
          <a:stretch>
            <a:fillRect/>
          </a:stretch>
        </p:blipFill>
        <p:spPr>
          <a:xfrm>
            <a:off x="539552" y="1052736"/>
            <a:ext cx="8310358" cy="43204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it-IT" alt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it-IT" alt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1233</Words>
  <Application>Microsoft Office PowerPoint</Application>
  <PresentationFormat>Presentazione su schermo (4:3)</PresentationFormat>
  <Paragraphs>340</Paragraphs>
  <Slides>55</Slides>
  <Notes>3</Notes>
  <HiddenSlides>3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55</vt:i4>
      </vt:variant>
    </vt:vector>
  </HeadingPairs>
  <TitlesOfParts>
    <vt:vector size="59" baseType="lpstr">
      <vt:lpstr>Arial</vt:lpstr>
      <vt:lpstr>Arial Narrow</vt:lpstr>
      <vt:lpstr>Times</vt:lpstr>
      <vt:lpstr>Struttura predefinita</vt:lpstr>
      <vt:lpstr>ELISA understanding the acronym</vt:lpstr>
      <vt:lpstr>ELISA understanding the acronym</vt:lpstr>
      <vt:lpstr>ELISA understanding the acronym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Dip. Scienze Farmaceutiche - UNIBO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Mara Mirasoli</dc:creator>
  <cp:lastModifiedBy>SBLATTERO DANIELE</cp:lastModifiedBy>
  <cp:revision>513</cp:revision>
  <dcterms:created xsi:type="dcterms:W3CDTF">2002-10-04T07:36:00Z</dcterms:created>
  <dcterms:modified xsi:type="dcterms:W3CDTF">2025-05-13T11:57:34Z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1033-11.2.0.11074</vt:lpwstr>
  </property>
  <property fmtid="{D5CDD505-2E9C-101B-9397-08002B2CF9AE}" pid="3" name="ICV">
    <vt:lpwstr>46A8B22C017548F6A93F99A3EED59802</vt:lpwstr>
  </property>
</Properties>
</file>