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63" r:id="rId5"/>
    <p:sldId id="264" r:id="rId6"/>
    <p:sldId id="257" r:id="rId7"/>
    <p:sldId id="259" r:id="rId8"/>
    <p:sldId id="258" r:id="rId9"/>
    <p:sldId id="260" r:id="rId10"/>
    <p:sldId id="261" r:id="rId11"/>
    <p:sldId id="262" r:id="rId12"/>
    <p:sldId id="265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61" d="100"/>
          <a:sy n="61" d="100"/>
        </p:scale>
        <p:origin x="36" y="7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5DB572-92C1-40F4-83E8-CD3B1C91C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F3BB34-33C9-46B5-90C0-7DA9B96EE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FAFBD9-0FD9-499A-A775-DED93E4A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B7DEF5-F046-4A40-A659-C26AF483C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062775-955C-4292-A6A1-A5CAD6F2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45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8B45B5-E392-4BEB-B622-656CEA77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137FC1-E61F-4683-9B80-61FDDF01C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BDC1BD-3C2C-4D05-8F2F-F27AF34A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E21997-B256-49BC-8E69-EDF7A3FF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7E7BAE-C487-4C0C-80D6-F141F0D5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4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C8866CE-387D-4F05-BC20-43C5012EB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46F149-785F-4462-8851-8F29D9938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8F6AC8-3674-4E0A-A7B9-71A5F1C4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8E053F-F054-433A-A320-CB55A5A3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F66EA9-568C-4DFD-BAB8-DC7A5CD3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90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992F51-79D1-4C13-9340-ACE1EC8B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05FE27-DB63-455C-B941-B9636EE5D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7E9137-5E81-4AE9-9E50-9457531C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44754F-7171-4F22-8602-F2FB7C92D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FF4B3B-5AF1-47CE-965E-79D069848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14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8D7B16-A2F3-4B43-8EEF-0B9D5E0CE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E0D955-3163-4E4C-9182-D0E4B7DA5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3DC21A-5387-460F-B16A-2E5368A5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29240B-925D-4C03-947C-01176E152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EF9A5B-82E2-4B5B-BA0E-BB21AC3E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09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C3532-7757-43C1-9CE0-360C8C0E3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146174-AFDD-4494-AF28-03BF2A582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CD3CF9B-D1A0-4656-BB3B-AD132BF6A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DD1BE1-0488-4DF6-81CD-299358C6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E1380B-266C-4794-915C-C9F753B1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4CC003-7DD0-4172-8CF7-E8ED7BAD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96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C8CC52-ADF2-4DF0-952B-B99C3AE8A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D8E580-DCCC-452A-9144-2A6E5AB8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ACEA4A-EDD5-467B-9DB9-F7B0C7A22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4432447-5EA4-4522-8630-08F9F58F0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EF10207-DD3E-4386-A491-0EB44054D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DF3B104-8083-4294-AEAB-298D1C199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A6E2523-317F-429A-A635-357ABC96D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920619E-2C21-440D-AA0B-7E1CD6C1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11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7F8827-D3A3-49DC-A81A-3B34A06C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4A2ED52-A0C7-48C9-8164-711AC3BCC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7CA0DEB-0E99-452F-A26D-2F778DC5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211646-506A-464A-9480-39A5C4BE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71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3707ED3-E208-45B2-841A-77CA8EE8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9A04A84-B74C-41EC-BFEB-FE44A36F7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42B2FA8-4D49-4883-BF49-E3676E5A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17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C17A04-131C-4E69-9A00-2640E28B2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F1F76A-EA91-4E5F-9DC3-C57CFC90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CDB9F7-959C-47AE-8F77-5578032AC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894550-26F5-41AB-B3FE-74C724EA1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B27B60-3484-45E9-B456-7B70D9F7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D97F08-F994-4435-AE37-895C1412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881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562877-8047-4604-A46F-AF23F8283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EC8E0D3-6B7B-4B85-8D7D-000E60E8D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095FE83-FB2C-41AE-AD6F-D15BE5619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1A6ADD-1282-4AF2-9C2A-1F80C953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587270-CB28-4419-AEE4-4470F0911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D276E0-8DB3-429D-B688-1760BD37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16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B1AFCDA-6D46-4BAE-940A-01F3462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4ADBC92-586B-4515-9EEC-52870CF37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93F984-ACE7-4842-861C-D8525BDBD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C140-5542-4D7F-9A4D-C681D5598FF1}" type="datetimeFigureOut">
              <a:rPr lang="it-IT" smtClean="0"/>
              <a:t>14/05/2025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537212-A90C-418C-B629-3EB4F1A1B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280750-390F-43F3-B194-ED5258C6C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3A9D-1908-4344-9C85-62AF4577BD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7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sploradati.istat.it/databrowser/#/it/dw/categories/IT1,Z0500LAB,1.0/LAB_OFFER/LAB_OFF_INACTIV/DCCV_INATTIV1/IT1,152_928_DF_DCCV_INATTIV1_5,1.0" TargetMode="External"/><Relationship Id="rId2" Type="http://schemas.openxmlformats.org/officeDocument/2006/relationships/hyperlink" Target="https://www.istat.it/it/files/2021/02/Questionario_FdL_2021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conomy_finance/recovery-and-resilience-scoreboard/index.html?lang=e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c.europa.eu/eurostat/cache/dashboard/social-scoreboard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ige.europa.eu/" TargetMode="External"/><Relationship Id="rId2" Type="http://schemas.openxmlformats.org/officeDocument/2006/relationships/hyperlink" Target="https://ec.europa.eu/eurostat/databrowser/explore/all/tb_eu?lang=en&amp;subtheme=sdg&amp;display=list&amp;sort=categor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web/products-statistical-working-papers/-/ks-tc-21-00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AUTO/?uri=uriserv:l6001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AUTO/?uri=celex:52021DC010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youreurope/business/human-resources/types-employment-arrangements/teenage-workers/index_it.htm#:~:text=Non%20%C3%A8%20possibile%20assumere%20giovani%20sotto%20i%2015%20anni%20per,(consecutivi%2C%20se%20possibile)." TargetMode="External"/><Relationship Id="rId2" Type="http://schemas.openxmlformats.org/officeDocument/2006/relationships/hyperlink" Target="https://ec.europa.eu/eurostat/cache/dashboard/social-scoreboar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-explorer.oecd.org/?fs%5b0%5d=Topic%2C1%7CEmployment%23JOB%23%7CEmployment%20indicators%23JOB_EMP%23&amp;pg=0&amp;fc=Topic&amp;bp=true&amp;snb=37&amp;isAvailabilityDisabled=fal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7B0E4-D6DB-4DF0-B254-2505D40E68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Analisi di dati per lavoro e pari opportunità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D650160-3C87-4433-A35C-87EE11862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Quadro d’insieme: considerare possibili situazioni critiche</a:t>
            </a:r>
          </a:p>
        </p:txBody>
      </p:sp>
    </p:spTree>
    <p:extLst>
      <p:ext uri="{BB962C8B-B14F-4D97-AF65-F5344CB8AC3E}">
        <p14:creationId xmlns:p14="http://schemas.microsoft.com/office/powerpoint/2010/main" val="3257408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A47D8C-2234-40E8-84B7-A509E3CD4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 il tasso di disoccupazione?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C49100-753F-43AE-AC00-E14F43DFA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Il tasso di disoccupazione ha anche un significato economico importante, poiché rappresenta la quota del fattore lavoro non utilizzata rispetto al pieno impiego.</a:t>
            </a:r>
          </a:p>
          <a:p>
            <a:r>
              <a:rPr lang="it-IT" dirty="0"/>
              <a:t>Il modo di calcolare il tasso di disoccupazione è diverso rispetto a quello di occupazione, poiché qui al denominatore non c’è la popolazione, ma la </a:t>
            </a:r>
            <a:r>
              <a:rPr lang="it-IT" b="1" dirty="0"/>
              <a:t>forza lavoro </a:t>
            </a:r>
            <a:r>
              <a:rPr lang="it-IT" dirty="0"/>
              <a:t>e le età considerate sono più ampie: </a:t>
            </a:r>
            <a:r>
              <a:rPr lang="it-IT" b="1" dirty="0"/>
              <a:t>15-74 anni</a:t>
            </a:r>
          </a:p>
          <a:p>
            <a:r>
              <a:rPr lang="it-IT" dirty="0"/>
              <a:t>Il concetto di pieno impiego quindi è quello che comprende occupati e disoccupati (che si dichiarano tali nell’indagine) tra i 15 e i 74 anni, una forza lavoro più ampia</a:t>
            </a:r>
          </a:p>
          <a:p>
            <a:r>
              <a:rPr lang="it-IT" dirty="0"/>
              <a:t>Quindi il </a:t>
            </a:r>
            <a:r>
              <a:rPr lang="it-IT" b="1" dirty="0">
                <a:highlight>
                  <a:srgbClr val="FFFF00"/>
                </a:highlight>
              </a:rPr>
              <a:t>tasso di occupazione</a:t>
            </a:r>
            <a:r>
              <a:rPr lang="it-IT" dirty="0">
                <a:highlight>
                  <a:srgbClr val="FFFF00"/>
                </a:highlight>
              </a:rPr>
              <a:t>= disoccupati/(</a:t>
            </a:r>
            <a:r>
              <a:rPr lang="it-IT" dirty="0" err="1">
                <a:highlight>
                  <a:srgbClr val="FFFF00"/>
                </a:highlight>
              </a:rPr>
              <a:t>occupati+disoccupati</a:t>
            </a:r>
            <a:r>
              <a:rPr lang="it-IT" dirty="0">
                <a:highlight>
                  <a:srgbClr val="FFFF00"/>
                </a:highlight>
              </a:rPr>
              <a:t>)</a:t>
            </a:r>
          </a:p>
          <a:p>
            <a:r>
              <a:rPr lang="it-IT" dirty="0"/>
              <a:t>In questo caso ho anche un’informazione in più che mi può essere utile per capire quanto grave sia il perdurare della disoccupazione: il </a:t>
            </a:r>
            <a:r>
              <a:rPr lang="it-IT" b="1" dirty="0"/>
              <a:t>tasso di disoccupazione di lunga durata</a:t>
            </a:r>
            <a:r>
              <a:rPr lang="it-IT" dirty="0"/>
              <a:t> (&gt;12 mesi)</a:t>
            </a:r>
          </a:p>
          <a:p>
            <a:r>
              <a:rPr lang="it-IT" dirty="0"/>
              <a:t>Tasso di disoccupazione giovanile (età 15-24 anni)</a:t>
            </a:r>
          </a:p>
        </p:txBody>
      </p:sp>
    </p:spTree>
    <p:extLst>
      <p:ext uri="{BB962C8B-B14F-4D97-AF65-F5344CB8AC3E}">
        <p14:creationId xmlns:p14="http://schemas.microsoft.com/office/powerpoint/2010/main" val="170401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D79100-8FDD-4958-A358-B77EE8D3F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</a:t>
            </a:r>
            <a:r>
              <a:rPr lang="it-IT" b="1" dirty="0"/>
              <a:t>attività</a:t>
            </a:r>
            <a:r>
              <a:rPr lang="it-IT" dirty="0"/>
              <a:t> cosa si intende?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227D29-B236-4ED6-837B-48D4D6FA5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questione non risolta… </a:t>
            </a:r>
          </a:p>
          <a:p>
            <a:r>
              <a:rPr lang="it-IT" dirty="0"/>
              <a:t>Si considera attivo una persona che è occupata in un’attività economica o disoccupata o che «sarebbe disponibile a lavorare», mentre ricade tra gli inattivi se, ad es. è una/o studente o una/o casalinga/o… in entrambi i casi tuttavia si «attivano contenuti economici» non rilevati come attività economica (p.96 </a:t>
            </a:r>
            <a:r>
              <a:rPr lang="it-IT" dirty="0">
                <a:hlinkClick r:id="rId2"/>
              </a:rPr>
              <a:t>questionario</a:t>
            </a:r>
            <a:r>
              <a:rPr lang="it-IT" dirty="0"/>
              <a:t> </a:t>
            </a:r>
            <a:r>
              <a:rPr lang="it-IT" dirty="0">
                <a:hlinkClick r:id="rId3"/>
              </a:rPr>
              <a:t>ISTAT</a:t>
            </a:r>
            <a:r>
              <a:rPr lang="it-IT" dirty="0"/>
              <a:t> rilevazione FL)</a:t>
            </a:r>
          </a:p>
        </p:txBody>
      </p:sp>
    </p:spTree>
    <p:extLst>
      <p:ext uri="{BB962C8B-B14F-4D97-AF65-F5344CB8AC3E}">
        <p14:creationId xmlns:p14="http://schemas.microsoft.com/office/powerpoint/2010/main" val="2023935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DF91EC-B1C4-4D25-85D6-00539081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Dove trovo i fondi per finanziare le azioni di intervento?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62AB41-4433-4040-8020-18CA3FC49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 sostegno finanziario alla politica occupazionale è fornito attraverso vari strumenti, tra cui il Fondo sociale europeo Plus (FSE+), quali il Fondo europeo di sviluppo regionale (FESR) e il Fondo di coesione (FC)</a:t>
            </a:r>
          </a:p>
          <a:p>
            <a:r>
              <a:rPr lang="it-IT" dirty="0"/>
              <a:t>A cui si sono aggiunti i più recenti strumenti straordinari: il </a:t>
            </a:r>
            <a:r>
              <a:rPr lang="it-IT" dirty="0">
                <a:hlinkClick r:id="rId2"/>
              </a:rPr>
              <a:t>Dispositivo per la ripresa e la Resilienza</a:t>
            </a:r>
            <a:r>
              <a:rPr lang="it-IT" dirty="0"/>
              <a:t> che si è tradotto nei piani nazionali di ripresa e resilienza (PNRR), qui si veda anche seminario dott.ssa Pedron</a:t>
            </a:r>
          </a:p>
        </p:txBody>
      </p:sp>
    </p:spTree>
    <p:extLst>
      <p:ext uri="{BB962C8B-B14F-4D97-AF65-F5344CB8AC3E}">
        <p14:creationId xmlns:p14="http://schemas.microsoft.com/office/powerpoint/2010/main" val="1039123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ED5C6DCA-CE47-4310-998F-E80D59FF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Pari opportunità: strategia europea e misure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A7DEEC00-E0E5-444F-A1B6-DC1EF3B79D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Analisi sulla scorta dei </a:t>
            </a:r>
            <a:r>
              <a:rPr lang="it-IT"/>
              <a:t>principali indicatori</a:t>
            </a:r>
          </a:p>
        </p:txBody>
      </p:sp>
    </p:spTree>
    <p:extLst>
      <p:ext uri="{BB962C8B-B14F-4D97-AF65-F5344CB8AC3E}">
        <p14:creationId xmlns:p14="http://schemas.microsoft.com/office/powerpoint/2010/main" val="674623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AA58886-A37F-4619-9FEC-8049E01BC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83552" cy="1325563"/>
          </a:xfrm>
        </p:spPr>
        <p:txBody>
          <a:bodyPr/>
          <a:lstStyle/>
          <a:p>
            <a:r>
              <a:rPr lang="it-IT" dirty="0"/>
              <a:t>L’analisi dei </a:t>
            </a:r>
            <a:r>
              <a:rPr lang="it-IT" dirty="0">
                <a:hlinkClick r:id="rId2"/>
              </a:rPr>
              <a:t>principi</a:t>
            </a:r>
            <a:r>
              <a:rPr lang="it-IT" dirty="0"/>
              <a:t> in sintesi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CDB448-A093-4015-A05A-4F6DE3309B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4810" y="701525"/>
            <a:ext cx="5943600" cy="5898318"/>
          </a:xfrm>
          <a:prstGeom prst="rect">
            <a:avLst/>
          </a:prstGeom>
        </p:spPr>
      </p:pic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C14A6C0-24F8-4A2E-B570-9EB85C8A59EF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8911772" y="701525"/>
            <a:ext cx="4838" cy="215779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4EC198D8-EB12-4605-89BB-44BA041E1C60}"/>
              </a:ext>
            </a:extLst>
          </p:cNvPr>
          <p:cNvCxnSpPr>
            <a:cxnSpLocks/>
          </p:cNvCxnSpPr>
          <p:nvPr/>
        </p:nvCxnSpPr>
        <p:spPr>
          <a:xfrm flipV="1">
            <a:off x="9777790" y="2767390"/>
            <a:ext cx="1906210" cy="661611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7571B93B-66CC-462D-947A-E6A09398F8D8}"/>
              </a:ext>
            </a:extLst>
          </p:cNvPr>
          <p:cNvCxnSpPr>
            <a:cxnSpLocks/>
            <a:stCxn id="6" idx="0"/>
          </p:cNvCxnSpPr>
          <p:nvPr/>
        </p:nvCxnSpPr>
        <p:spPr>
          <a:xfrm>
            <a:off x="8916610" y="701525"/>
            <a:ext cx="508000" cy="774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232D34B9-E44C-4EE5-B946-48E97B7152FF}"/>
              </a:ext>
            </a:extLst>
          </p:cNvPr>
          <p:cNvCxnSpPr>
            <a:cxnSpLocks/>
          </p:cNvCxnSpPr>
          <p:nvPr/>
        </p:nvCxnSpPr>
        <p:spPr>
          <a:xfrm>
            <a:off x="11495314" y="2269067"/>
            <a:ext cx="188686" cy="4983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6653C82-A5C8-4B01-9A00-39585D58DBC7}"/>
              </a:ext>
            </a:extLst>
          </p:cNvPr>
          <p:cNvSpPr txBox="1"/>
          <p:nvPr/>
        </p:nvSpPr>
        <p:spPr>
          <a:xfrm>
            <a:off x="1601410" y="1935238"/>
            <a:ext cx="3725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</a:t>
            </a:r>
            <a:r>
              <a:rPr lang="it-IT" b="1" dirty="0">
                <a:solidFill>
                  <a:srgbClr val="FF0000"/>
                </a:solidFill>
              </a:rPr>
              <a:t>4</a:t>
            </a:r>
            <a:r>
              <a:rPr lang="it-IT" dirty="0"/>
              <a:t> principi che riguardano la pari opportunità 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3EE976FC-6280-49CD-9A38-439424C4F982}"/>
              </a:ext>
            </a:extLst>
          </p:cNvPr>
          <p:cNvSpPr txBox="1"/>
          <p:nvPr/>
        </p:nvSpPr>
        <p:spPr>
          <a:xfrm>
            <a:off x="1177447" y="3098195"/>
            <a:ext cx="3995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5 indicatori principali:</a:t>
            </a:r>
          </a:p>
          <a:p>
            <a:r>
              <a:rPr lang="it-IT" dirty="0"/>
              <a:t>Di cui </a:t>
            </a:r>
            <a:r>
              <a:rPr lang="it-IT" b="1" dirty="0">
                <a:solidFill>
                  <a:schemeClr val="accent6"/>
                </a:solidFill>
              </a:rPr>
              <a:t>uno</a:t>
            </a:r>
            <a:r>
              <a:rPr lang="it-IT" dirty="0"/>
              <a:t> dedicato alla parità di genere che riguarda essenzialmente le </a:t>
            </a:r>
            <a:r>
              <a:rPr lang="it-IT" b="1" dirty="0"/>
              <a:t>pari opportunità di occupazione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00BE029-ED35-4ED5-82E4-3AE3CB7F3F2D}"/>
              </a:ext>
            </a:extLst>
          </p:cNvPr>
          <p:cNvSpPr txBox="1"/>
          <p:nvPr/>
        </p:nvSpPr>
        <p:spPr>
          <a:xfrm>
            <a:off x="1327759" y="4853836"/>
            <a:ext cx="3995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4 indicatori secondari</a:t>
            </a:r>
          </a:p>
          <a:p>
            <a:r>
              <a:rPr lang="it-IT" b="1" dirty="0">
                <a:solidFill>
                  <a:schemeClr val="accent6"/>
                </a:solidFill>
              </a:rPr>
              <a:t>Due </a:t>
            </a:r>
            <a:r>
              <a:rPr lang="it-IT" dirty="0"/>
              <a:t>attengono la parità di genere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gap nell’occupazione part-time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divario salariale di genere</a:t>
            </a:r>
          </a:p>
        </p:txBody>
      </p:sp>
    </p:spTree>
    <p:extLst>
      <p:ext uri="{BB962C8B-B14F-4D97-AF65-F5344CB8AC3E}">
        <p14:creationId xmlns:p14="http://schemas.microsoft.com/office/powerpoint/2010/main" val="403490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22BD8129-3278-4ACC-B1CD-A4810C48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L’occupazione e altro…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CE6297DF-46AE-4429-BB9C-93310CB11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Se si vuole capire cosa si nasconde dietro ai gap occupazionali, occorre attingere ad altri valori: </a:t>
            </a:r>
            <a:r>
              <a:rPr lang="it-IT" dirty="0">
                <a:hlinkClick r:id="rId2"/>
              </a:rPr>
              <a:t>sostenibilità/SDG</a:t>
            </a:r>
            <a:endParaRPr lang="it-IT" dirty="0"/>
          </a:p>
          <a:p>
            <a:r>
              <a:rPr lang="it-IT" dirty="0"/>
              <a:t>I dati disponibili in questo caso fanno riferimento al periodo 2003-2023</a:t>
            </a:r>
          </a:p>
          <a:p>
            <a:r>
              <a:rPr lang="it-IT" dirty="0"/>
              <a:t>La strategia UE 2020-2025: indica i principali pilastri e il metodo con cui promuovere la parità (vedi seminario prof.ssa </a:t>
            </a:r>
            <a:r>
              <a:rPr lang="it-IT" dirty="0" err="1"/>
              <a:t>Capellari</a:t>
            </a:r>
            <a:r>
              <a:rPr lang="it-IT" dirty="0"/>
              <a:t>)</a:t>
            </a:r>
          </a:p>
          <a:p>
            <a:r>
              <a:rPr lang="it-IT" dirty="0"/>
              <a:t>L’ </a:t>
            </a:r>
            <a:r>
              <a:rPr lang="it-IT" dirty="0">
                <a:hlinkClick r:id="rId3"/>
              </a:rPr>
              <a:t>EIGE</a:t>
            </a:r>
            <a:r>
              <a:rPr lang="it-IT" dirty="0"/>
              <a:t>, il metodo del «gender mainstreaming» e gli indicatori sulla parità di genere: considerate l’indice globale e i 4 indici «economici», anche solo uno e approfondite</a:t>
            </a:r>
          </a:p>
          <a:p>
            <a:pPr lvl="1"/>
            <a:r>
              <a:rPr lang="it-IT" dirty="0"/>
              <a:t>Lavoro</a:t>
            </a:r>
          </a:p>
          <a:p>
            <a:pPr lvl="1"/>
            <a:r>
              <a:rPr lang="it-IT" dirty="0"/>
              <a:t>Conoscenza</a:t>
            </a:r>
          </a:p>
          <a:p>
            <a:pPr lvl="1"/>
            <a:r>
              <a:rPr lang="it-IT" dirty="0"/>
              <a:t>Moneta </a:t>
            </a:r>
          </a:p>
          <a:p>
            <a:pPr lvl="1"/>
            <a:r>
              <a:rPr lang="it-IT" dirty="0"/>
              <a:t>Potere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9878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D0819B8-B52B-4BCF-A4FE-ABEAF147E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statistiche relative agli indicatori di gender </a:t>
            </a:r>
            <a:r>
              <a:rPr lang="it-IT" dirty="0" err="1"/>
              <a:t>pay</a:t>
            </a:r>
            <a:r>
              <a:rPr lang="it-IT" dirty="0"/>
              <a:t> gap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9EE47F3-4B42-463E-9F41-73A2A6409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</a:t>
            </a:r>
            <a:r>
              <a:rPr lang="it-IT" dirty="0">
                <a:hlinkClick r:id="rId2"/>
              </a:rPr>
              <a:t>gender </a:t>
            </a:r>
            <a:r>
              <a:rPr lang="it-IT" dirty="0" err="1">
                <a:hlinkClick r:id="rId2"/>
              </a:rPr>
              <a:t>pay</a:t>
            </a:r>
            <a:r>
              <a:rPr lang="it-IT" dirty="0">
                <a:hlinkClick r:id="rId2"/>
              </a:rPr>
              <a:t> gap </a:t>
            </a:r>
            <a:r>
              <a:rPr lang="it-IT" dirty="0"/>
              <a:t>di genere non aggiustato: è l’indicatore che solitamente viene riportato nelle statistiche, cosa misura?</a:t>
            </a:r>
          </a:p>
          <a:p>
            <a:pPr lvl="1"/>
            <a:r>
              <a:rPr lang="it-IT" dirty="0"/>
              <a:t>(Retribuzione oraria media (lorda) per gli uomini - Retribuzione oraria media (lorda) per le  donne)/ Retribuzione oraria media (lorda) per gli uomini </a:t>
            </a:r>
          </a:p>
          <a:p>
            <a:r>
              <a:rPr lang="it-IT" dirty="0"/>
              <a:t> Tuttavia sono le caratteristiche del contratto di lavoro che rendono tale gap importante per alcuni paesi, quali l’Italia, infatti:</a:t>
            </a:r>
          </a:p>
          <a:p>
            <a:pPr lvl="1"/>
            <a:r>
              <a:rPr lang="it-IT" dirty="0"/>
              <a:t>La segregazione nei tipi di lavoro, nelle professioni nei settori sono caratterizzati dal genere</a:t>
            </a:r>
          </a:p>
          <a:p>
            <a:pPr lvl="1"/>
            <a:r>
              <a:rPr lang="it-IT" dirty="0"/>
              <a:t>L’orario di lavoro (part-time/full-time) fa la differenza</a:t>
            </a:r>
          </a:p>
          <a:p>
            <a:pPr lvl="1"/>
            <a:r>
              <a:rPr lang="it-IT" dirty="0"/>
              <a:t>Tassi di occupazione inferiori per le donne</a:t>
            </a:r>
          </a:p>
          <a:p>
            <a:r>
              <a:rPr lang="it-IT" dirty="0"/>
              <a:t>Si ottiene così il </a:t>
            </a:r>
            <a:r>
              <a:rPr lang="it-IT" b="1" dirty="0"/>
              <a:t>gender </a:t>
            </a:r>
            <a:r>
              <a:rPr lang="it-IT" b="1" dirty="0" err="1"/>
              <a:t>pay</a:t>
            </a:r>
            <a:r>
              <a:rPr lang="it-IT" b="1" dirty="0"/>
              <a:t> gap complessivo </a:t>
            </a:r>
            <a:r>
              <a:rPr lang="it-IT" dirty="0"/>
              <a:t>che cambia la struttura dei differenziali di genere tra paesi: la segregazione fa la differenza!</a:t>
            </a:r>
          </a:p>
        </p:txBody>
      </p:sp>
    </p:spTree>
    <p:extLst>
      <p:ext uri="{BB962C8B-B14F-4D97-AF65-F5344CB8AC3E}">
        <p14:creationId xmlns:p14="http://schemas.microsoft.com/office/powerpoint/2010/main" val="362000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7311953-12EA-4455-9A53-5EEE8473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obiettivi e le strategie per il lavoro nell’UE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DC25A64-5280-4DEF-A7CD-CBB0545771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Qualche dato per descrivere il mercato del lavoro</a:t>
            </a:r>
          </a:p>
        </p:txBody>
      </p:sp>
    </p:spTree>
    <p:extLst>
      <p:ext uri="{BB962C8B-B14F-4D97-AF65-F5344CB8AC3E}">
        <p14:creationId xmlns:p14="http://schemas.microsoft.com/office/powerpoint/2010/main" val="131828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5B40D9AA-58F1-406D-98CB-80C79F389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anni da analizzare (prima e dopo)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8DB780F-FFA3-43FD-AB5B-C78682720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questo caso una reale politica europea per l’occupazione, anche se solo come «Metodo aperto di cooperazione», inizia dal 1997, quindi si esamineranno i dati relativi a prima/dopo il </a:t>
            </a:r>
            <a:r>
              <a:rPr lang="it-IT" b="1" dirty="0"/>
              <a:t>1997</a:t>
            </a:r>
          </a:p>
          <a:p>
            <a:r>
              <a:rPr lang="it-IT" dirty="0"/>
              <a:t>Occorre guardare a pochi indicatori, ma potete scegliere un approfondimento, ad es.</a:t>
            </a:r>
          </a:p>
          <a:p>
            <a:pPr lvl="1"/>
            <a:r>
              <a:rPr lang="it-IT" dirty="0"/>
              <a:t>Occupazione a Tempo determinato/indeterminato</a:t>
            </a:r>
          </a:p>
          <a:p>
            <a:pPr lvl="1"/>
            <a:r>
              <a:rPr lang="it-IT" dirty="0"/>
              <a:t>Divari regionali</a:t>
            </a:r>
          </a:p>
          <a:p>
            <a:pPr lvl="1"/>
            <a:r>
              <a:rPr lang="it-IT" dirty="0"/>
              <a:t>Giovani </a:t>
            </a:r>
            <a:r>
              <a:rPr lang="it-IT" b="1" dirty="0" err="1"/>
              <a:t>Neet</a:t>
            </a:r>
            <a:r>
              <a:rPr lang="it-IT" dirty="0"/>
              <a:t> (qui prima e dopo il </a:t>
            </a:r>
            <a:r>
              <a:rPr lang="it-IT" b="1" dirty="0"/>
              <a:t>2015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Occupazione nei settori</a:t>
            </a:r>
          </a:p>
          <a:p>
            <a:pPr lvl="1"/>
            <a:r>
              <a:rPr lang="it-IT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26012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A1F0B5-9CC4-47CD-AFBA-718524617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1997 e obiettivi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A1D8FD-7CA6-44F0-B6CA-A9CE74A1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La piena occupazione è sempre stata uno degli obiettivi della Comunità, già presente nel Trattato di Roma. Sin dal principio il </a:t>
            </a:r>
            <a:r>
              <a:rPr lang="it-IT" dirty="0">
                <a:hlinkClick r:id="rId2"/>
              </a:rPr>
              <a:t>Fondo sociale europeo</a:t>
            </a:r>
            <a:r>
              <a:rPr lang="it-IT" dirty="0"/>
              <a:t> (FSE) è stato uno strumento di sostegno volto a promuovere l'occupazione e la mobilità dei lavoratori.</a:t>
            </a:r>
          </a:p>
          <a:p>
            <a:r>
              <a:rPr lang="it-IT" dirty="0"/>
              <a:t>Prima del 1997 solo collaborazioni tra Paesi membri nell’ambito dell’OCSE, dell’ILO o di attività di cooperazione internazionale</a:t>
            </a:r>
          </a:p>
          <a:p>
            <a:r>
              <a:rPr lang="it-IT" dirty="0"/>
              <a:t>Anni ‘90 i problemi strutturali peggiorano, nel 1993 viene pubblicato il «Libro Bianco di Delors» dal quale emergono </a:t>
            </a:r>
            <a:r>
              <a:rPr lang="it-IT" dirty="0">
                <a:solidFill>
                  <a:srgbClr val="FF0000"/>
                </a:solidFill>
              </a:rPr>
              <a:t>4 obiettivi chiave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sviluppo delle risorse umane tramite la </a:t>
            </a:r>
            <a:r>
              <a:rPr lang="it-IT" b="1" dirty="0"/>
              <a:t>formazione professionale</a:t>
            </a:r>
          </a:p>
          <a:p>
            <a:pPr lvl="1"/>
            <a:r>
              <a:rPr lang="it-IT" dirty="0"/>
              <a:t>sostegno agli investimenti produttivi per mezzo di </a:t>
            </a:r>
            <a:r>
              <a:rPr lang="it-IT" b="1" dirty="0"/>
              <a:t>politiche salariali moderate</a:t>
            </a:r>
          </a:p>
          <a:p>
            <a:pPr lvl="1"/>
            <a:r>
              <a:rPr lang="it-IT" dirty="0"/>
              <a:t>miglioramento </a:t>
            </a:r>
            <a:r>
              <a:rPr lang="it-IT" b="1" dirty="0"/>
              <a:t>dell'efficacia delle istituzioni </a:t>
            </a:r>
            <a:r>
              <a:rPr lang="it-IT" dirty="0"/>
              <a:t>del mercato del lavoro</a:t>
            </a:r>
          </a:p>
          <a:p>
            <a:pPr lvl="1"/>
            <a:r>
              <a:rPr lang="it-IT" dirty="0"/>
              <a:t>individuazione di nuove risorse di occupazione attraverso iniziative locali e </a:t>
            </a:r>
            <a:r>
              <a:rPr lang="it-IT" b="1" dirty="0"/>
              <a:t>promozione dell'accesso al mercato del lavoro </a:t>
            </a:r>
            <a:r>
              <a:rPr lang="it-IT" dirty="0"/>
              <a:t>(giovani, disoccupati di lunga durata e donne)</a:t>
            </a:r>
          </a:p>
          <a:p>
            <a:r>
              <a:rPr lang="it-IT" dirty="0"/>
              <a:t>1997 Trattato di Amsterdam prevede un </a:t>
            </a:r>
            <a:r>
              <a:rPr lang="it-IT" u="sng" dirty="0"/>
              <a:t>nuovo capitolo relativo all'occupazione </a:t>
            </a:r>
            <a:r>
              <a:rPr lang="it-IT" dirty="0"/>
              <a:t>che, pur preservando la competenza degli Stati membri nel settore della politica dell'occupazione, rafforza l'approccio comunitario in maniera globale per tutti gli Stati membri e si concretizza con una </a:t>
            </a:r>
            <a:r>
              <a:rPr lang="it-IT" dirty="0">
                <a:solidFill>
                  <a:srgbClr val="FF0000"/>
                </a:solidFill>
              </a:rPr>
              <a:t>strategia coordinata per l'occupazione (SEO)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629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84130F-26AC-4B97-8A72-ACC9A95ED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quattro pilastri della SEO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E08059-9520-4ABF-B884-76C042609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l'idoneità al lavoro:</a:t>
            </a:r>
            <a:r>
              <a:rPr lang="it-IT" dirty="0"/>
              <a:t> la lotta alla disoccupazione di lunga durata e la disoccupazione dei giovani, la modernizzazione dei sistemi di istruzione e formazione, un monitoraggio attivo dei disoccupati;</a:t>
            </a:r>
          </a:p>
          <a:p>
            <a:r>
              <a:rPr lang="it-IT" b="1" dirty="0"/>
              <a:t>l'imprenditorialità:</a:t>
            </a:r>
            <a:r>
              <a:rPr lang="it-IT" dirty="0"/>
              <a:t> l'applicazione di regole chiare, stabili e affidabili volte alla creazione e alla gestione di imprese e la semplificazione degli obblighi amministrativi per le piccole e medie imprese;</a:t>
            </a:r>
          </a:p>
          <a:p>
            <a:r>
              <a:rPr lang="it-IT" b="1" dirty="0"/>
              <a:t>l'adattabilità:</a:t>
            </a:r>
            <a:r>
              <a:rPr lang="it-IT" dirty="0"/>
              <a:t> la modernizzazione dell'organizzazione, la flessibilità del lavoro, la predisposizione di contratti adattabili ai diversi tipi di lavoro, il sostegno alla formazione in seno alle imprese;</a:t>
            </a:r>
          </a:p>
          <a:p>
            <a:r>
              <a:rPr lang="it-IT" b="1" dirty="0"/>
              <a:t>le pari opportunità:</a:t>
            </a:r>
            <a:r>
              <a:rPr lang="it-IT" dirty="0"/>
              <a:t> la lotta alle disparità uomo-donna e un maggiore tasso di occupazione femminile da raggiungere con l'attuazione di politiche in materia di interruzione della carriera, congedo parentale, lavoro part-time, servizi di qualità di custodia dei figli.</a:t>
            </a:r>
          </a:p>
        </p:txBody>
      </p:sp>
    </p:spTree>
    <p:extLst>
      <p:ext uri="{BB962C8B-B14F-4D97-AF65-F5344CB8AC3E}">
        <p14:creationId xmlns:p14="http://schemas.microsoft.com/office/powerpoint/2010/main" val="149952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8EFAE-0213-4D82-9786-8A042B4D0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Dove possiamo trovare oggi tali obiettivi fondamentali? La base normativa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C0912B-30F6-409E-986B-EA915F5B1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/>
              <a:t>Pilastro europeo dei diritti sociali (2017)</a:t>
            </a:r>
          </a:p>
          <a:p>
            <a:pPr lvl="1"/>
            <a:r>
              <a:rPr lang="it-IT" b="1" dirty="0"/>
              <a:t>Obiettivo: </a:t>
            </a:r>
            <a:r>
              <a:rPr lang="it-IT" dirty="0"/>
              <a:t>offrire condizioni di vita e di lavoro migliori nell’Unione europea</a:t>
            </a:r>
          </a:p>
          <a:p>
            <a:pPr lvl="1"/>
            <a:r>
              <a:rPr lang="it-IT" b="1" dirty="0"/>
              <a:t>Base normativa: </a:t>
            </a:r>
            <a:r>
              <a:rPr lang="it-IT" dirty="0"/>
              <a:t>venti principi e diritti fondamentali, suddivisi in tre categorie:</a:t>
            </a:r>
          </a:p>
          <a:p>
            <a:r>
              <a:rPr lang="it-IT" b="1" dirty="0"/>
              <a:t>pari opportunità e accesso al mercato del lavoro</a:t>
            </a:r>
            <a:r>
              <a:rPr lang="it-IT" dirty="0"/>
              <a:t> (ad es. competenze, istruzione e apprendimento permanente, pari opportunità, </a:t>
            </a:r>
            <a:r>
              <a:rPr lang="it-IT" dirty="0">
                <a:solidFill>
                  <a:srgbClr val="FF0000"/>
                </a:solidFill>
              </a:rPr>
              <a:t>parità di genere</a:t>
            </a:r>
            <a:r>
              <a:rPr lang="it-IT" dirty="0"/>
              <a:t> e sostegno attivo all’occupazione);</a:t>
            </a:r>
          </a:p>
          <a:p>
            <a:r>
              <a:rPr lang="it-IT" b="1" dirty="0"/>
              <a:t>condizioni di lavoro eque</a:t>
            </a:r>
            <a:r>
              <a:rPr lang="it-IT" dirty="0"/>
              <a:t> (ad es. occupazione flessibile e sicura, salari, informazioni sulle condizioni di lavoro e sulla protezione in caso di licenziamento, dialogo sociale ed equilibrio tra attività professionale e vita familiare);</a:t>
            </a:r>
          </a:p>
          <a:p>
            <a:r>
              <a:rPr lang="it-IT" b="1" dirty="0"/>
              <a:t>protezione sociale e inclusione</a:t>
            </a:r>
            <a:r>
              <a:rPr lang="it-IT" dirty="0"/>
              <a:t> (ad es. assistenza all’infanzia, reddito minimo, prestazione di disoccupazione, inclusione delle persone con disabilità, assistenza per i senzatetto, accesso ai servizi essenziali, salute e assistenza a lungo termine).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0112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818F95A-CF25-4F19-8247-CCEECE901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20 principi in sintesi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48612DDC-D806-4B47-B560-7488804FA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5965" y="605603"/>
            <a:ext cx="5906324" cy="5887272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C9F39654-A4A3-4C8A-8C4D-DC29FC450D5D}"/>
              </a:ext>
            </a:extLst>
          </p:cNvPr>
          <p:cNvSpPr txBox="1"/>
          <p:nvPr/>
        </p:nvSpPr>
        <p:spPr>
          <a:xfrm>
            <a:off x="2371529" y="1364396"/>
            <a:ext cx="377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6</a:t>
            </a:r>
            <a:r>
              <a:rPr lang="it-IT" dirty="0"/>
              <a:t> riguardano strettamente il lavoro: quelli in giallo che troviamo riassunti in indicatori nel sito CE dedicato al lavoro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78A65BD-6BB3-417C-955B-91CE473C63F5}"/>
              </a:ext>
            </a:extLst>
          </p:cNvPr>
          <p:cNvSpPr txBox="1"/>
          <p:nvPr/>
        </p:nvSpPr>
        <p:spPr>
          <a:xfrm>
            <a:off x="674624" y="2566092"/>
            <a:ext cx="4693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Gli indicatori per il monitoraggio della CE riguardano </a:t>
            </a:r>
            <a:r>
              <a:rPr lang="it-IT" dirty="0">
                <a:solidFill>
                  <a:srgbClr val="FF0000"/>
                </a:solidFill>
              </a:rPr>
              <a:t>4 indicatori principali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L’occupazione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 disoccupazione totale e di lunga durata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reddito disponibile alla famiglia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367D01D-2148-4707-8674-C7A20A9041F9}"/>
              </a:ext>
            </a:extLst>
          </p:cNvPr>
          <p:cNvSpPr txBox="1"/>
          <p:nvPr/>
        </p:nvSpPr>
        <p:spPr>
          <a:xfrm>
            <a:off x="674624" y="4177792"/>
            <a:ext cx="5376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 indicatori secondari</a:t>
            </a:r>
            <a:r>
              <a:rPr lang="it-IT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Tasso di attività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Tasso di disoccupazione giovanile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Persone occupate per &lt; 12 mesi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Tasso di trasformazione contrattuale da temporaneo/indeterminato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Rischio di povertà lavorativa </a:t>
            </a:r>
          </a:p>
        </p:txBody>
      </p:sp>
    </p:spTree>
    <p:extLst>
      <p:ext uri="{BB962C8B-B14F-4D97-AF65-F5344CB8AC3E}">
        <p14:creationId xmlns:p14="http://schemas.microsoft.com/office/powerpoint/2010/main" val="247528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BED411-7434-4DAB-80D1-4619B71F1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obiettivi specifici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1859D2-6905-4590-AD51-60466556E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 2021, la Commissione ha adottato il </a:t>
            </a:r>
            <a:r>
              <a:rPr lang="it-IT" dirty="0">
                <a:hlinkClick r:id="rId2"/>
              </a:rPr>
              <a:t>piano d’azione sul pilastro europeo dei diritti sociali</a:t>
            </a:r>
            <a:r>
              <a:rPr lang="it-IT" dirty="0"/>
              <a:t>. Il piano ha i seguenti tre obiettivi principali da raggiungere entro il 2030:</a:t>
            </a:r>
          </a:p>
          <a:p>
            <a:r>
              <a:rPr lang="it-IT" dirty="0"/>
              <a:t>almeno il </a:t>
            </a:r>
            <a:r>
              <a:rPr lang="it-IT" dirty="0">
                <a:solidFill>
                  <a:srgbClr val="FF0000"/>
                </a:solidFill>
              </a:rPr>
              <a:t>78 % della popolazione di età compresa tra i 20 e i 64 anni dovrebbe avere un lavoro</a:t>
            </a:r>
            <a:r>
              <a:rPr lang="it-IT" dirty="0"/>
              <a:t>;</a:t>
            </a:r>
          </a:p>
          <a:p>
            <a:r>
              <a:rPr lang="it-IT" dirty="0"/>
              <a:t>almeno il 60 % di tutti gli adulti dovrebbe partecipare ogni anno ad attività di </a:t>
            </a:r>
            <a:r>
              <a:rPr lang="it-IT" u="sng" dirty="0"/>
              <a:t>formazione</a:t>
            </a:r>
            <a:r>
              <a:rPr lang="it-IT" dirty="0"/>
              <a:t>;</a:t>
            </a:r>
          </a:p>
          <a:p>
            <a:r>
              <a:rPr lang="it-IT" dirty="0"/>
              <a:t>il numero di </a:t>
            </a:r>
            <a:r>
              <a:rPr lang="it-IT" u="sng" dirty="0"/>
              <a:t>persone a rischio di povertà </a:t>
            </a:r>
            <a:r>
              <a:rPr lang="it-IT" dirty="0"/>
              <a:t>o di esclusione sociale dovrebbe essere ridotto di almeno 15 milioni.</a:t>
            </a:r>
          </a:p>
          <a:p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3E9A4DC9-F852-4DA9-9146-9969F0C036B6}"/>
              </a:ext>
            </a:extLst>
          </p:cNvPr>
          <p:cNvSpPr/>
          <p:nvPr/>
        </p:nvSpPr>
        <p:spPr>
          <a:xfrm>
            <a:off x="239776" y="3141472"/>
            <a:ext cx="467360" cy="390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11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69FEF-CE4C-4D0E-AEE6-2EBB24E5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Qualche indicatore e significato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24BC1C-93C1-4353-AF4F-AD1766264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</a:t>
            </a:r>
            <a:r>
              <a:rPr lang="it-IT" dirty="0">
                <a:hlinkClick r:id="rId2"/>
              </a:rPr>
              <a:t>tasso di occupazione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Questo indicatore è costruito a partire dall’indagine sulle forze di lavoro nazionali e normalizzato per tener conto della metodologia Eurostat di comparazione tra Stati membri.</a:t>
            </a:r>
          </a:p>
          <a:p>
            <a:pPr lvl="1"/>
            <a:r>
              <a:rPr lang="it-IT" dirty="0"/>
              <a:t>La popolazione da considerare è quella «attiva», vale a dire che in media è ammessa in base alle leggi a lavorare </a:t>
            </a:r>
          </a:p>
          <a:p>
            <a:pPr lvl="2"/>
            <a:r>
              <a:rPr lang="it-IT" dirty="0"/>
              <a:t>(es. </a:t>
            </a:r>
            <a:r>
              <a:rPr lang="it-IT" dirty="0">
                <a:hlinkClick r:id="rId3"/>
              </a:rPr>
              <a:t>limiti di età </a:t>
            </a:r>
            <a:r>
              <a:rPr lang="it-IT" dirty="0"/>
              <a:t>per gli adolescenti UE: </a:t>
            </a:r>
            <a:r>
              <a:rPr lang="it-IT" b="1" dirty="0"/>
              <a:t>Non è possibile assumere giovani di età inferiore a 15 anni</a:t>
            </a:r>
            <a:r>
              <a:rPr lang="it-IT" dirty="0"/>
              <a:t>. Il limite di </a:t>
            </a:r>
            <a:r>
              <a:rPr lang="it-IT" u="sng" dirty="0"/>
              <a:t>età potrebbe essere superiore</a:t>
            </a:r>
            <a:r>
              <a:rPr lang="it-IT" dirty="0"/>
              <a:t> nei paesi dell'UE in cui la scuola dell'obbligo continua dopo questa età.)</a:t>
            </a:r>
          </a:p>
          <a:p>
            <a:pPr lvl="2"/>
            <a:r>
              <a:rPr lang="it-IT" dirty="0"/>
              <a:t>Non c’è un limite massimo e varia a seconda delle regole nazionali, tuttavia la CE ha stabilito di concentrare l’attenzione su età più centrali (20-64)</a:t>
            </a:r>
          </a:p>
          <a:p>
            <a:pPr lvl="1"/>
            <a:r>
              <a:rPr lang="it-IT" dirty="0"/>
              <a:t>Perciò, il tasso sarà dato da: </a:t>
            </a:r>
            <a:r>
              <a:rPr lang="it-IT" dirty="0">
                <a:highlight>
                  <a:srgbClr val="FFFF00"/>
                </a:highlight>
              </a:rPr>
              <a:t>occupati 20-64/Popolazione 20-64</a:t>
            </a:r>
          </a:p>
          <a:p>
            <a:pPr lvl="1"/>
            <a:r>
              <a:rPr lang="it-IT" dirty="0"/>
              <a:t>Se volessi considerare periodi di tempo superiore a quello disponibile in Eurostat dovrei attingere ad altre fonti…ad es. </a:t>
            </a:r>
            <a:r>
              <a:rPr lang="it-IT" dirty="0">
                <a:hlinkClick r:id="rId4"/>
              </a:rPr>
              <a:t>OECD Data Explorer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1094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1589</Words>
  <Application>Microsoft Office PowerPoint</Application>
  <PresentationFormat>Widescreen</PresentationFormat>
  <Paragraphs>98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Analisi di dati per lavoro e pari opportunità</vt:lpstr>
      <vt:lpstr>Gli obiettivi e le strategie per il lavoro nell’UE</vt:lpstr>
      <vt:lpstr>Gli anni da analizzare (prima e dopo)</vt:lpstr>
      <vt:lpstr>SEO 1997 e obiettivi UE</vt:lpstr>
      <vt:lpstr>I quattro pilastri della SEO</vt:lpstr>
      <vt:lpstr>Dove possiamo trovare oggi tali obiettivi fondamentali? La base normativa</vt:lpstr>
      <vt:lpstr>I 20 principi in sintesi</vt:lpstr>
      <vt:lpstr>Gli obiettivi specifici</vt:lpstr>
      <vt:lpstr>Qualche indicatore e significato</vt:lpstr>
      <vt:lpstr>E il tasso di disoccupazione? </vt:lpstr>
      <vt:lpstr>Per attività cosa si intende?</vt:lpstr>
      <vt:lpstr>Dove trovo i fondi per finanziare le azioni di intervento?</vt:lpstr>
      <vt:lpstr>Pari opportunità: strategia europea e misure</vt:lpstr>
      <vt:lpstr>L’analisi dei principi in sintesi</vt:lpstr>
      <vt:lpstr>L’occupazione e altro…</vt:lpstr>
      <vt:lpstr>Le statistiche relative agli indicatori di gender pay gap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di dati per lavoro e pari opportunità</dc:title>
  <dc:creator>CHIES LAURA</dc:creator>
  <cp:lastModifiedBy>CHIES LAURA</cp:lastModifiedBy>
  <cp:revision>26</cp:revision>
  <dcterms:created xsi:type="dcterms:W3CDTF">2025-05-13T13:24:32Z</dcterms:created>
  <dcterms:modified xsi:type="dcterms:W3CDTF">2025-05-14T05:09:35Z</dcterms:modified>
</cp:coreProperties>
</file>