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AFA62-3C56-4B0B-80E6-1840E4B95E94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71432-8315-495C-B329-21DA4F8593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52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Si riportano </a:t>
            </a:r>
            <a:r>
              <a:rPr lang="it-IT" baseline="0" dirty="0"/>
              <a:t>gli esempi di scheda di segnalazione.</a:t>
            </a:r>
          </a:p>
          <a:p>
            <a:r>
              <a:rPr lang="it-IT" baseline="0" dirty="0"/>
              <a:t>Sono stati pensati due format: uno dedicato al cittadino (qui in verde) ed uno dedicato all’operatore sanitario (in blu, più completo)</a:t>
            </a:r>
          </a:p>
          <a:p>
            <a:r>
              <a:rPr lang="it-IT" baseline="0" dirty="0"/>
              <a:t>Se si segnala direttamente online si viene reindirizzati alla pagina AIFA che permette di selezionare la macro-categoria di appartenenza (operatore sanitario o cittadino)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399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Inserire </a:t>
            </a:r>
            <a:r>
              <a:rPr lang="it-IT" b="1" dirty="0"/>
              <a:t>almeno una delle seguenti informazioni </a:t>
            </a:r>
            <a:r>
              <a:rPr lang="it-IT" dirty="0"/>
              <a:t>sul pz tra </a:t>
            </a:r>
            <a:r>
              <a:rPr lang="it-IT" u="sng" dirty="0"/>
              <a:t>Iniziali, Sesso, Data di nascita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358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*campi necessari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Compilare la sezione per ogni reazione avversa indicando: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Data inizio/data fine ADR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Nel campo libero, descrivere ADR - Descrivere in maniera dettagliata la reazione (è possibile indicare un'eventuale diagnosi se c’è conferma clinica)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Gravità: indicare se grave o non grave**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Esito della reazione dal menù a tendina: NON DISPONIBILE, RISOLUZIONE COMPLETA, MIGLIIORAMENTO, NON RISOLTO, RISOLTO CON POSTUMI, DECESSO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**Indicare se la reazione è grave o non grave; nel caso in cui lo sia specificare la gravità tra le opzioni disponibili.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In caso di anomalie congenite/deficit del neonato compilare la scheda con le informazioni della madre.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08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effettuati, indicare nel campo libero gli esami di laboratorio e/o strumentali, riportandone data ed esito nei campi dedicati.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030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Compilare la sezione per ogni farmaco sospetto indicando: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• Specialità medicinale/principio attivo 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attivo: indicare il nome commerciale del farmaco o, in caso di generici, la ditta che lo produce, la via di somministrazione e, per i vaccini e farmaci biologici indicare anche il lotto, la scadenza ed il numero di dose (I°, II°,III° o di richiamo)</a:t>
            </a:r>
            <a:endParaRPr lang="it-IT" dirty="0"/>
          </a:p>
          <a:p>
            <a:r>
              <a:rPr lang="it-IT" dirty="0"/>
              <a:t>• Dosaggio/frequenza di assunzione</a:t>
            </a:r>
          </a:p>
          <a:p>
            <a:r>
              <a:rPr lang="it-IT" dirty="0"/>
              <a:t>• Azioni intraprese: NON NOTO, FARMACO SOSPESO (</a:t>
            </a:r>
            <a:r>
              <a:rPr lang="it-IT" i="1" dirty="0" err="1"/>
              <a:t>dechallenge</a:t>
            </a:r>
            <a:r>
              <a:rPr lang="it-IT" dirty="0"/>
              <a:t>)*, DOSAGGIO RIDOTTO, DOSAGGIO AUMENTATO, DOSAGGIO NON MODIFICATO, NON APPLICABILE </a:t>
            </a:r>
          </a:p>
          <a:p>
            <a:r>
              <a:rPr lang="it-IT" dirty="0"/>
              <a:t>• Indicazioni terapeutiche per le quali viene assunto il farmaco nel campo libero </a:t>
            </a:r>
          </a:p>
          <a:p>
            <a:endParaRPr lang="it-IT" dirty="0"/>
          </a:p>
          <a:p>
            <a:r>
              <a:rPr lang="it-IT" dirty="0"/>
              <a:t>* </a:t>
            </a:r>
            <a:r>
              <a:rPr lang="it-IT" i="1" dirty="0" err="1"/>
              <a:t>Rechallenge</a:t>
            </a:r>
            <a:r>
              <a:rPr lang="it-IT" i="1" dirty="0"/>
              <a:t> </a:t>
            </a:r>
            <a:r>
              <a:rPr lang="it-IT" dirty="0"/>
              <a:t>e ricomparsa della ADR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581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5. Indicare i </a:t>
            </a:r>
            <a:r>
              <a:rPr lang="it-IT" b="1" dirty="0"/>
              <a:t>farmaci concomitanti (</a:t>
            </a:r>
            <a:r>
              <a:rPr lang="it-IT" dirty="0"/>
              <a:t>quelli somministrati fino a 15 giorni prima della comparsa della reazione e vaccini somministrati fino a 4 settimane prima).</a:t>
            </a:r>
          </a:p>
          <a:p>
            <a:endParaRPr lang="it-IT" dirty="0"/>
          </a:p>
          <a:p>
            <a:r>
              <a:rPr lang="it-IT" dirty="0"/>
              <a:t>+ Eventuali sostanze o integratori nell’apposito campo libero.</a:t>
            </a:r>
          </a:p>
          <a:p>
            <a:endParaRPr lang="it-IT" dirty="0"/>
          </a:p>
          <a:p>
            <a:r>
              <a:rPr lang="it-IT" dirty="0"/>
              <a:t>6. Inserire nel campo libero informazioni aggiuntive come ad esempio i farmaci utilizzati per curare la ADR.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403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* campi necessari: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Nome e Cognome del segnalatore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Email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Segnalazione spontanea oppure osservata nell’ambito di studio o altro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Qualifica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/>
              <a:t>Regione e Azienda di appartenenza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5389B-D0EE-4B67-8DE4-F07CA105D11E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27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2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7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4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3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1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9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6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2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1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9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0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o 5"/>
          <p:cNvGrpSpPr/>
          <p:nvPr/>
        </p:nvGrpSpPr>
        <p:grpSpPr>
          <a:xfrm>
            <a:off x="901700" y="2692639"/>
            <a:ext cx="7023100" cy="3295555"/>
            <a:chOff x="7391400" y="385057"/>
            <a:chExt cx="10058400" cy="5228651"/>
          </a:xfrm>
        </p:grpSpPr>
        <p:pic>
          <p:nvPicPr>
            <p:cNvPr id="5" name="Immagine 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6879"/>
            <a:stretch/>
          </p:blipFill>
          <p:spPr>
            <a:xfrm>
              <a:off x="7391400" y="385057"/>
              <a:ext cx="10058400" cy="796044"/>
            </a:xfrm>
            <a:prstGeom prst="rect">
              <a:avLst/>
            </a:prstGeom>
          </p:spPr>
        </p:pic>
        <p:pic>
          <p:nvPicPr>
            <p:cNvPr id="27" name="Immagine 2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937"/>
            <a:stretch/>
          </p:blipFill>
          <p:spPr>
            <a:xfrm>
              <a:off x="7391400" y="1181101"/>
              <a:ext cx="10058400" cy="4432607"/>
            </a:xfrm>
            <a:prstGeom prst="rect">
              <a:avLst/>
            </a:prstGeom>
          </p:spPr>
        </p:pic>
      </p:grpSp>
      <p:sp>
        <p:nvSpPr>
          <p:cNvPr id="8" name="TextBox 3"/>
          <p:cNvSpPr txBox="1"/>
          <p:nvPr/>
        </p:nvSpPr>
        <p:spPr>
          <a:xfrm>
            <a:off x="4505443" y="448654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prstClr val="white">
                    <a:lumMod val="85000"/>
                  </a:prstClr>
                </a:solidFill>
                <a:latin typeface="Nunito"/>
              </a:rPr>
              <a:t>Fonte: AIFA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CC36DDB-E611-0692-A967-FB63485C8938}"/>
              </a:ext>
            </a:extLst>
          </p:cNvPr>
          <p:cNvSpPr txBox="1"/>
          <p:nvPr/>
        </p:nvSpPr>
        <p:spPr>
          <a:xfrm>
            <a:off x="850900" y="1798667"/>
            <a:ext cx="6502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9630"/>
            <a:r>
              <a:rPr lang="it-IT" sz="1600" b="1" u="sng" dirty="0">
                <a:solidFill>
                  <a:srgbClr val="2D799C"/>
                </a:solidFill>
                <a:latin typeface="Nunito" pitchFamily="2" charset="0"/>
              </a:rPr>
              <a:t>https://servizionline.aifa.gov.it/schedasegnalazioni/#/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00131631-00E0-2EAD-5DB9-FB91C2B0C022}"/>
              </a:ext>
            </a:extLst>
          </p:cNvPr>
          <p:cNvSpPr txBox="1"/>
          <p:nvPr/>
        </p:nvSpPr>
        <p:spPr>
          <a:xfrm>
            <a:off x="850900" y="869807"/>
            <a:ext cx="10388600" cy="6941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5834"/>
              </a:lnSpc>
              <a:defRPr/>
            </a:pPr>
            <a:r>
              <a:rPr lang="en-US" sz="4667" b="1" dirty="0">
                <a:solidFill>
                  <a:srgbClr val="17375E"/>
                </a:solidFill>
                <a:latin typeface="Nunito Bold Bold"/>
              </a:rPr>
              <a:t>SEGNALAZIONE </a:t>
            </a:r>
            <a:r>
              <a:rPr lang="en-US" sz="4667" b="1" i="1" dirty="0">
                <a:solidFill>
                  <a:srgbClr val="17375E"/>
                </a:solidFill>
                <a:latin typeface="Nunito Bold Bold"/>
              </a:rPr>
              <a:t>ON-LINE</a:t>
            </a:r>
            <a:endParaRPr lang="en-US" sz="4667" b="1" dirty="0">
              <a:solidFill>
                <a:srgbClr val="17375E"/>
              </a:solidFill>
              <a:latin typeface="Nunito Bold Bold"/>
            </a:endParaRP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2EB38840-FFC8-792D-3912-93C9B2DEB066}"/>
              </a:ext>
            </a:extLst>
          </p:cNvPr>
          <p:cNvSpPr/>
          <p:nvPr/>
        </p:nvSpPr>
        <p:spPr>
          <a:xfrm>
            <a:off x="1066800" y="3835400"/>
            <a:ext cx="1778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it-IT" sz="12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5392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>
            <a:off x="5315426" y="1793903"/>
            <a:ext cx="276037" cy="25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id="{0B9CF1B1-DD17-3877-A70E-D2D35BA04520}"/>
              </a:ext>
            </a:extLst>
          </p:cNvPr>
          <p:cNvSpPr/>
          <p:nvPr/>
        </p:nvSpPr>
        <p:spPr>
          <a:xfrm>
            <a:off x="609600" y="1803400"/>
            <a:ext cx="4572000" cy="2274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685800"/>
            <a:ext cx="5892800" cy="461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76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029" y="589353"/>
            <a:ext cx="5514975" cy="450870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id="{0B9CF1B1-DD17-3877-A70E-D2D35BA04520}"/>
              </a:ext>
            </a:extLst>
          </p:cNvPr>
          <p:cNvSpPr/>
          <p:nvPr/>
        </p:nvSpPr>
        <p:spPr>
          <a:xfrm>
            <a:off x="609600" y="2057400"/>
            <a:ext cx="4572000" cy="152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>
            <a:off x="5354922" y="2017231"/>
            <a:ext cx="276037" cy="25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7C3D00C-40A7-E261-9469-D5C097C7F6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9161" y="3581400"/>
            <a:ext cx="4134328" cy="1008653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08ADF4B1-DAB5-6539-B5F9-6F56CDE41637}"/>
              </a:ext>
            </a:extLst>
          </p:cNvPr>
          <p:cNvSpPr/>
          <p:nvPr/>
        </p:nvSpPr>
        <p:spPr>
          <a:xfrm>
            <a:off x="6959600" y="3981100"/>
            <a:ext cx="203200" cy="2092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5FA56E4-479D-6436-0B26-BE356EE492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30959" y="5098053"/>
            <a:ext cx="1504863" cy="116611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16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sp>
        <p:nvSpPr>
          <p:cNvPr id="17" name="Freccia a destra 16">
            <a:extLst>
              <a:ext uri="{FF2B5EF4-FFF2-40B4-BE49-F238E27FC236}">
                <a16:creationId xmlns:a16="http://schemas.microsoft.com/office/drawing/2014/main" id="{08ADF4B1-DAB5-6539-B5F9-6F56CDE41637}"/>
              </a:ext>
            </a:extLst>
          </p:cNvPr>
          <p:cNvSpPr/>
          <p:nvPr/>
        </p:nvSpPr>
        <p:spPr>
          <a:xfrm rot="5400000">
            <a:off x="6048227" y="4848374"/>
            <a:ext cx="203200" cy="2092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8329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id="{0B9CF1B1-DD17-3877-A70E-D2D35BA04520}"/>
              </a:ext>
            </a:extLst>
          </p:cNvPr>
          <p:cNvSpPr/>
          <p:nvPr/>
        </p:nvSpPr>
        <p:spPr>
          <a:xfrm>
            <a:off x="609600" y="2299751"/>
            <a:ext cx="4368800" cy="1640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>
            <a:off x="5271478" y="2280175"/>
            <a:ext cx="189621" cy="2032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2016" y="787400"/>
            <a:ext cx="6556585" cy="413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367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 rot="5400000">
            <a:off x="11141038" y="4239686"/>
            <a:ext cx="276037" cy="25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017246BB-791C-82E0-7914-51EAB6D551C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8279"/>
          <a:stretch/>
        </p:blipFill>
        <p:spPr>
          <a:xfrm>
            <a:off x="10693399" y="3126359"/>
            <a:ext cx="1171315" cy="1006577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sp>
        <p:nvSpPr>
          <p:cNvPr id="16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5"/>
          <a:srcRect t="18345" b="1017"/>
          <a:stretch/>
        </p:blipFill>
        <p:spPr>
          <a:xfrm>
            <a:off x="5486400" y="127000"/>
            <a:ext cx="5145719" cy="3149600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 rotWithShape="1">
          <a:blip r:embed="rId6"/>
          <a:srcRect l="389" t="1" r="-389" b="16958"/>
          <a:stretch/>
        </p:blipFill>
        <p:spPr>
          <a:xfrm>
            <a:off x="5486400" y="3225800"/>
            <a:ext cx="5145719" cy="3537153"/>
          </a:xfrm>
          <a:prstGeom prst="rect">
            <a:avLst/>
          </a:prstGeom>
        </p:spPr>
      </p:pic>
      <p:pic>
        <p:nvPicPr>
          <p:cNvPr id="25" name="Immagin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26" name="Rettangolo con angoli arrotondati 20">
            <a:extLst>
              <a:ext uri="{FF2B5EF4-FFF2-40B4-BE49-F238E27FC236}">
                <a16:creationId xmlns:a16="http://schemas.microsoft.com/office/drawing/2014/main" id="{0B9CF1B1-DD17-3877-A70E-D2D35BA04520}"/>
              </a:ext>
            </a:extLst>
          </p:cNvPr>
          <p:cNvSpPr/>
          <p:nvPr/>
        </p:nvSpPr>
        <p:spPr>
          <a:xfrm>
            <a:off x="609600" y="2463800"/>
            <a:ext cx="4572000" cy="152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5638800" y="2323067"/>
            <a:ext cx="401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>
                <a:solidFill>
                  <a:schemeClr val="accent6">
                    <a:lumMod val="50000"/>
                  </a:schemeClr>
                </a:solidFill>
              </a:rPr>
              <a:t>Lotto da indicare se farmaco biologico o vaccino</a:t>
            </a:r>
            <a:endParaRPr lang="it-IT" sz="12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638800" y="4871266"/>
            <a:ext cx="558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>
                <a:solidFill>
                  <a:schemeClr val="accent6">
                    <a:lumMod val="50000"/>
                  </a:schemeClr>
                </a:solidFill>
              </a:rPr>
              <a:t>Da indicare n° dose/richiamo e sito di somministrazione se vaccino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41E1D87-2777-4752-3A13-8E6B0FB42DE9}"/>
              </a:ext>
            </a:extLst>
          </p:cNvPr>
          <p:cNvSpPr/>
          <p:nvPr/>
        </p:nvSpPr>
        <p:spPr>
          <a:xfrm>
            <a:off x="5588000" y="4184412"/>
            <a:ext cx="4927600" cy="362188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C17092E-55F1-10A8-5676-9A0D02D42E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06000" y="4704923"/>
            <a:ext cx="2232510" cy="996378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>
            <a:off x="5257604" y="2429047"/>
            <a:ext cx="276037" cy="25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0568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7" name="Rettangolo arrotondato 6"/>
          <p:cNvSpPr/>
          <p:nvPr/>
        </p:nvSpPr>
        <p:spPr>
          <a:xfrm>
            <a:off x="558800" y="2667000"/>
            <a:ext cx="4651761" cy="203200"/>
          </a:xfrm>
          <a:prstGeom prst="roundRect">
            <a:avLst/>
          </a:prstGeom>
          <a:noFill/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8344" y="736600"/>
            <a:ext cx="6553200" cy="2020201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3702" y="3327400"/>
            <a:ext cx="6550837" cy="2307107"/>
          </a:xfrm>
          <a:prstGeom prst="rect">
            <a:avLst/>
          </a:prstGeom>
        </p:spPr>
      </p:pic>
      <p:sp>
        <p:nvSpPr>
          <p:cNvPr id="13" name="Rettangolo arrotondato 12"/>
          <p:cNvSpPr/>
          <p:nvPr/>
        </p:nvSpPr>
        <p:spPr>
          <a:xfrm>
            <a:off x="558800" y="2893237"/>
            <a:ext cx="4651761" cy="203200"/>
          </a:xfrm>
          <a:prstGeom prst="roundRect">
            <a:avLst/>
          </a:prstGeom>
          <a:noFill/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192950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3302000" y="270435"/>
            <a:ext cx="8429533" cy="282129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240"/>
              </a:lnSpc>
              <a:defRPr/>
            </a:pPr>
            <a:r>
              <a:rPr lang="it-IT" sz="800" dirty="0">
                <a:solidFill>
                  <a:schemeClr val="bg1">
                    <a:lumMod val="85000"/>
                  </a:schemeClr>
                </a:solidFill>
                <a:latin typeface="Nunito"/>
              </a:rPr>
              <a:t>Fonte: AIFA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00" y="1346201"/>
            <a:ext cx="4702561" cy="2406979"/>
          </a:xfrm>
          <a:prstGeom prst="rect">
            <a:avLst/>
          </a:prstGeom>
        </p:spPr>
      </p:pic>
      <p:sp>
        <p:nvSpPr>
          <p:cNvPr id="7" name="Rettangolo arrotondato 6"/>
          <p:cNvSpPr/>
          <p:nvPr/>
        </p:nvSpPr>
        <p:spPr>
          <a:xfrm>
            <a:off x="609600" y="3053703"/>
            <a:ext cx="4521200" cy="222897"/>
          </a:xfrm>
          <a:prstGeom prst="roundRect">
            <a:avLst/>
          </a:prstGeom>
          <a:noFill/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grpSp>
        <p:nvGrpSpPr>
          <p:cNvPr id="4" name="Gruppo 3"/>
          <p:cNvGrpSpPr/>
          <p:nvPr/>
        </p:nvGrpSpPr>
        <p:grpSpPr>
          <a:xfrm>
            <a:off x="5384800" y="685800"/>
            <a:ext cx="6600733" cy="4483621"/>
            <a:chOff x="8077200" y="1028700"/>
            <a:chExt cx="9901100" cy="6725432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77200" y="1028700"/>
              <a:ext cx="9901100" cy="6725432"/>
            </a:xfrm>
            <a:prstGeom prst="rect">
              <a:avLst/>
            </a:prstGeom>
          </p:spPr>
        </p:pic>
        <p:sp>
          <p:nvSpPr>
            <p:cNvPr id="3" name="Rettangolo 2"/>
            <p:cNvSpPr/>
            <p:nvPr/>
          </p:nvSpPr>
          <p:spPr>
            <a:xfrm>
              <a:off x="8458200" y="3924300"/>
              <a:ext cx="16764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/>
            </a:p>
          </p:txBody>
        </p:sp>
      </p:grp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E2D7107B-A95C-426B-47DF-D91290EDFEFD}"/>
              </a:ext>
            </a:extLst>
          </p:cNvPr>
          <p:cNvSpPr/>
          <p:nvPr/>
        </p:nvSpPr>
        <p:spPr>
          <a:xfrm>
            <a:off x="5210562" y="3053703"/>
            <a:ext cx="276037" cy="25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>
              <a:defRPr/>
            </a:pPr>
            <a:endParaRPr lang="it-IT" sz="12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3261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462</Words>
  <Application>Microsoft Office PowerPoint</Application>
  <PresentationFormat>Widescreen</PresentationFormat>
  <Paragraphs>50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Nunito</vt:lpstr>
      <vt:lpstr>Nunito Bold Bold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Zerio Marta</dc:creator>
  <cp:lastModifiedBy>Zerio Marta</cp:lastModifiedBy>
  <cp:revision>1</cp:revision>
  <dcterms:created xsi:type="dcterms:W3CDTF">2025-05-12T15:12:56Z</dcterms:created>
  <dcterms:modified xsi:type="dcterms:W3CDTF">2025-05-12T15:13:32Z</dcterms:modified>
</cp:coreProperties>
</file>