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303" r:id="rId3"/>
    <p:sldId id="304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7" r:id="rId24"/>
    <p:sldId id="286" r:id="rId25"/>
    <p:sldId id="290" r:id="rId26"/>
    <p:sldId id="291" r:id="rId27"/>
    <p:sldId id="288" r:id="rId28"/>
    <p:sldId id="292" r:id="rId29"/>
    <p:sldId id="259" r:id="rId30"/>
    <p:sldId id="281" r:id="rId31"/>
    <p:sldId id="305" r:id="rId32"/>
    <p:sldId id="283" r:id="rId33"/>
    <p:sldId id="284" r:id="rId34"/>
    <p:sldId id="285" r:id="rId35"/>
    <p:sldId id="261" r:id="rId36"/>
    <p:sldId id="306" r:id="rId37"/>
    <p:sldId id="307" r:id="rId38"/>
    <p:sldId id="309" r:id="rId39"/>
    <p:sldId id="310" r:id="rId40"/>
    <p:sldId id="311" r:id="rId4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96"/>
    <p:restoredTop sz="94595"/>
  </p:normalViewPr>
  <p:slideViewPr>
    <p:cSldViewPr snapToGrid="0">
      <p:cViewPr>
        <p:scale>
          <a:sx n="103" d="100"/>
          <a:sy n="103" d="100"/>
        </p:scale>
        <p:origin x="8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8D709-3AC3-CD4E-B78D-6E40336E9D28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6B2B1-0A45-1F4B-8604-F8DCE4CBECC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8586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DFE52-28D8-0839-6EB8-419BC7F11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09D64-DD2E-39CA-E36E-17CD40D40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3BCC2-A34A-FC30-53CC-C76781E73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F1813-FC5D-E00B-2C71-47541CA0C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20260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50488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1004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7098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32958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0654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87095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3129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5418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6716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9233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67C73-8C9F-988C-50FA-AA3DC7DA3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B2C9F-6C86-CCF6-358A-7C2DFC52A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E9DD8-3557-C398-4905-CB389F299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33BF7-0C42-F3AB-1C4C-C8C0FB173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84059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09468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59861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91005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0370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84036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18132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16980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4736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29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59130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4676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22730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64090-3E8F-A7AE-10A9-973C43CA8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BAEA0-16FA-094E-AEF3-7BB7F9893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B3655-F8EF-0961-D85F-B7FC9712E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B63F9-C838-AFAF-6369-DDA7B13D5C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43952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0203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83331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53652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634070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2B8F7-779E-3899-C329-50DAB0D0A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C0F3F2-62B1-07A4-1AF4-675AF5239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BE70F-4CE1-2215-941A-D094CDE56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43355-E23D-EDE5-9703-604DFEDC3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8292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4F4E-4B76-6B7D-F637-E5DB65001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BAA664-3ED5-4135-5629-A7BA948CC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1C82E-7BDE-B276-92B0-4EEA63F21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4FCDA-CCE7-93F0-7381-2DC1D5A98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82823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5FDAA-610D-5E99-51AC-EAD4044A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A0F61-1D8A-F295-FD63-4C908568B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010A8-F07F-713F-7C9E-4F40B0346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7CBE4-445B-789D-D954-11B1855AB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044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6E0BE-A06A-58B0-4413-8AEB53E8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09D25-53CA-6825-C2AF-E06023BEF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5B49DA-ED27-FABB-BE60-E63E4F69C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28F78-A2CD-DD6E-44E9-2D12691F9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39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254658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1C9C8-5A04-47E4-340D-83A829F8B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433CC-CD66-BCB4-B847-185F8CE2A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C342F-BE57-20E8-E6B0-8E1339F89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8D45B-981F-39B1-C93A-F1013CDF9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40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9065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2863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7874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8061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66850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8071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6B2B1-0A45-1F4B-8604-F8DCE4CBECC8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7497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A88B-225E-477F-77DD-B78244857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4BCC4-A19C-B9BB-B687-B4B8840F0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A5A53-6061-883B-7C60-7B49F53B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B93A9-9920-3DFD-C058-560AEDC9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6762-87DE-CECC-46EF-B5F2846F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65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9C53-AED8-A467-3A24-DF194172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01D34-ABCA-73D6-EC6C-9958598F5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8B28-6BD8-D03D-0065-A95DAD58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9D57-AD52-43D2-0E38-1991F9F6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AE81F-BBDD-CB3A-F73A-3D79CD51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6496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DCDD3-66CC-56C1-7748-3B9BDF0B8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E4FBC-F83C-4101-EA7B-F584015A9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369A-B2F6-226E-1F93-83E65794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4AB8-06ED-9C0A-448A-C54C93BB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2391-5EE9-9C5C-86C6-34D28C6A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9424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6F19-7634-FF14-1833-9FD6512B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1A39-CB2B-57CC-4F14-4BD8D22B5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B040E-41F3-6AAF-5EC0-AC31948C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5DBD8-7799-5619-EF69-6F560749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2DB0-C41F-5162-9B69-95488BE9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5733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6366-D2D3-544A-936F-F35F9987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1CF50-BA85-15D7-C47E-28D327727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A855A-C103-B7FE-D564-E20558E3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62D47-FFCA-8D59-B146-2294B02E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1059-55AF-B928-72C1-673E5335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7471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67C7-C12F-2BE4-9A86-6EACEEA7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1A15-9092-AD24-FA1B-D593A47C3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D6264-A955-A1DE-1F04-1B4E11F62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A9531-FD7D-C67A-099A-83037E48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9F62B-DC67-215A-E033-F2204842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92F57-D037-71B6-D0DD-99B32BA7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0095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082C-B3BB-A027-2337-22C1709C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4DA51-0A25-D77D-7DF4-E3E53AFC6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58E61-FE6D-0EAF-24E9-3ED421C3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0568D-9EAD-583E-D967-0C4522F00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520D5-2BD7-3AB2-9668-6301CE77C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61973-1683-CBD9-56A6-2D9F1BB9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9BE43-2B34-AEC7-79B6-46A29B1B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23C63-1E02-D43F-D6A9-30CC4423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9228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DE03-8258-8EBF-9024-0110F514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0003B-A8EC-B18A-E2D3-6F32D628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934B0-7AAB-67BC-8197-84C9F47C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D3ED4-71FA-B971-634D-3AC64481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9707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E7674-DFB8-850A-9D0E-8CADB696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16F03-0406-C338-3E81-8F5123B3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1787-AB96-E851-F80E-7F8EE2CE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4701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7849-372C-77FF-D0E0-2D110C37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FF16C-A728-C702-F64A-ACB8CFCD3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B1029-1E83-3558-F0BF-CAD4A12EE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56018-B1E0-116F-B7F5-8D298122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51B2A-6886-73A7-B198-5D6C468A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EDDCB-D3A7-B91C-B9C1-0B0F4017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1947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2176-18BF-5116-9015-9D5D209E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8F3D3-565F-4A56-5E5A-14F6C3048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B91FE-400A-7881-6BC8-CA2558C75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A19E1-1B68-76BD-D519-39C3F03C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EC09B-30DE-A163-2A59-D4A9DA5E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38E55-2A0A-014C-3704-199651B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957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6A280-31E6-7D45-01E7-27E6DBA0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12A59-ECE3-25E8-6AED-138E1833B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299CD-5162-619D-20E5-5C09ECD4E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F73DE-D912-694F-B9F7-8A4502866CAC}" type="datetimeFigureOut">
              <a:rPr lang="en-IT" smtClean="0"/>
              <a:t>11/05/25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6E28-F219-6485-218B-A8859781F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1A31D-3433-C612-ED60-D0BC0823F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E2805-B89E-8642-B185-2487707531D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1154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flutter/engine/tree/main/shell/platfor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github.com/flutter/engine/tree/main/shell/commo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flutter/flutter/tree/main/packages/flutter/lib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ww.apache.org/licenses/LICENSE-2.0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flutter.dev/flutter/widgets/Positioned-class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pi.flutter.dev/flutter/widgets/Stack-clas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widgets/Column-class.html" TargetMode="External"/><Relationship Id="rId5" Type="http://schemas.openxmlformats.org/officeDocument/2006/relationships/hyperlink" Target="https://api.flutter.dev/flutter/widgets/Row-class.html" TargetMode="External"/><Relationship Id="rId10" Type="http://schemas.openxmlformats.org/officeDocument/2006/relationships/hyperlink" Target="https://api.flutter.dev/flutter/painting/BoxDecoration-class.html" TargetMode="External"/><Relationship Id="rId4" Type="http://schemas.openxmlformats.org/officeDocument/2006/relationships/hyperlink" Target="https://api.flutter.dev/flutter/widgets/Text-class.html" TargetMode="External"/><Relationship Id="rId9" Type="http://schemas.openxmlformats.org/officeDocument/2006/relationships/hyperlink" Target="https://api.flutter.dev/flutter/widgets/Container-class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rt.dev/language" TargetMode="External"/><Relationship Id="rId5" Type="http://schemas.openxmlformats.org/officeDocument/2006/relationships/hyperlink" Target="https://dart.dev/null-safety" TargetMode="Externa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rt.dev/null-safety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rt.dev/null-safety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C30932-BB03-0BB4-6495-7EEC739F2575}"/>
              </a:ext>
            </a:extLst>
          </p:cNvPr>
          <p:cNvSpPr/>
          <p:nvPr/>
        </p:nvSpPr>
        <p:spPr>
          <a:xfrm>
            <a:off x="0" y="0"/>
            <a:ext cx="12192000" cy="5900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2A730-24F7-1D0C-59D4-768FCF85C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INTRODUCTION TO FLUTTER</a:t>
            </a:r>
          </a:p>
        </p:txBody>
      </p:sp>
      <p:pic>
        <p:nvPicPr>
          <p:cNvPr id="5" name="Picture 2" descr="logo centenario">
            <a:extLst>
              <a:ext uri="{FF2B5EF4-FFF2-40B4-BE49-F238E27FC236}">
                <a16:creationId xmlns:a16="http://schemas.microsoft.com/office/drawing/2014/main" id="{4107BCF0-34FF-CDC8-EF76-F81FFE6E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582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7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10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FINAL and CONST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FC477-0CAA-62DD-F49E-64BFE9B6FC2F}"/>
              </a:ext>
            </a:extLst>
          </p:cNvPr>
          <p:cNvSpPr txBox="1"/>
          <p:nvPr/>
        </p:nvSpPr>
        <p:spPr>
          <a:xfrm>
            <a:off x="4709618" y="2967335"/>
            <a:ext cx="35858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final and </a:t>
            </a:r>
            <a:r>
              <a:rPr lang="en-GB" i="1" dirty="0" err="1">
                <a:solidFill>
                  <a:srgbClr val="629755"/>
                </a:solidFill>
                <a:effectLst/>
              </a:rPr>
              <a:t>const</a:t>
            </a:r>
            <a:r>
              <a:rPr lang="en-GB" i="1" dirty="0">
                <a:solidFill>
                  <a:srgbClr val="629755"/>
                </a:solidFill>
                <a:effectLst/>
              </a:rPr>
              <a:t> variables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final </a:t>
            </a:r>
            <a:r>
              <a:rPr lang="en-GB" dirty="0" err="1"/>
              <a:t>finalVar</a:t>
            </a:r>
            <a:r>
              <a:rPr lang="en-GB" dirty="0"/>
              <a:t> = </a:t>
            </a:r>
            <a:r>
              <a:rPr lang="en-GB" dirty="0" err="1">
                <a:solidFill>
                  <a:srgbClr val="FFC66D"/>
                </a:solidFill>
                <a:effectLst/>
              </a:rPr>
              <a:t>DateTime</a:t>
            </a:r>
            <a:r>
              <a:rPr lang="en-GB" dirty="0" err="1"/>
              <a:t>.</a:t>
            </a:r>
            <a:r>
              <a:rPr lang="en-GB" dirty="0" err="1">
                <a:solidFill>
                  <a:srgbClr val="FFC66D"/>
                </a:solidFill>
                <a:effectLst/>
              </a:rPr>
              <a:t>now</a:t>
            </a:r>
            <a:r>
              <a:rPr lang="en-GB" dirty="0"/>
              <a:t>()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dirty="0">
                <a:solidFill>
                  <a:srgbClr val="CC7832"/>
                </a:solidFill>
                <a:effectLst/>
              </a:rPr>
              <a:t> </a:t>
            </a:r>
            <a:r>
              <a:rPr lang="en-GB" dirty="0" err="1"/>
              <a:t>constVar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3.14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D9BEB-1E27-CFB6-FA4D-A118A7B92C1D}"/>
              </a:ext>
            </a:extLst>
          </p:cNvPr>
          <p:cNvSpPr txBox="1"/>
          <p:nvPr/>
        </p:nvSpPr>
        <p:spPr>
          <a:xfrm>
            <a:off x="4112489" y="1313181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Final is calculated only one time at </a:t>
            </a:r>
            <a:r>
              <a:rPr lang="en-GB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RUNTIME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 and then cannot be changed.</a:t>
            </a:r>
          </a:p>
          <a:p>
            <a:pPr algn="l"/>
            <a:r>
              <a:rPr lang="en-GB" dirty="0" err="1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Const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 is calculated at </a:t>
            </a:r>
            <a:r>
              <a:rPr lang="en-GB" b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COMPILE TIME 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and cannot be assigned or changed at runtime.</a:t>
            </a: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329825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11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STRING FORMAT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2884221" y="3080563"/>
            <a:ext cx="7261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String formatting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'String formatting:'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print(name + </a:t>
            </a:r>
            <a:r>
              <a:rPr lang="en-GB" dirty="0">
                <a:solidFill>
                  <a:srgbClr val="6A8759"/>
                </a:solidFill>
                <a:effectLst/>
              </a:rPr>
              <a:t>" " </a:t>
            </a:r>
            <a:r>
              <a:rPr lang="en-GB" dirty="0"/>
              <a:t>+ </a:t>
            </a:r>
            <a:r>
              <a:rPr lang="en-GB" dirty="0" err="1"/>
              <a:t>year.toString</a:t>
            </a:r>
            <a:r>
              <a:rPr lang="en-GB" dirty="0"/>
              <a:t>() + </a:t>
            </a:r>
            <a:r>
              <a:rPr lang="en-GB" dirty="0">
                <a:solidFill>
                  <a:srgbClr val="6A8759"/>
                </a:solidFill>
                <a:effectLst/>
              </a:rPr>
              <a:t>" " </a:t>
            </a:r>
            <a:r>
              <a:rPr lang="en-GB" dirty="0"/>
              <a:t>+ image[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url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].</a:t>
            </a:r>
            <a:r>
              <a:rPr lang="en-GB" dirty="0" err="1"/>
              <a:t>toString</a:t>
            </a:r>
            <a:r>
              <a:rPr lang="en-GB" dirty="0"/>
              <a:t>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"</a:t>
            </a:r>
            <a:r>
              <a:rPr lang="en-GB" dirty="0"/>
              <a:t>$name $year ${image[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url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]}</a:t>
            </a:r>
            <a:r>
              <a:rPr lang="en-GB" dirty="0">
                <a:solidFill>
                  <a:srgbClr val="6A8759"/>
                </a:solidFill>
                <a:effectLst/>
              </a:rPr>
              <a:t>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>
                <a:solidFill>
                  <a:srgbClr val="808080"/>
                </a:solidFill>
                <a:effectLst/>
              </a:rPr>
              <a:t>// Best practice for DART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br>
              <a:rPr lang="en-GB" dirty="0">
                <a:solidFill>
                  <a:srgbClr val="808080"/>
                </a:solidFill>
                <a:effectLst/>
              </a:rPr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77929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IF STATEMENT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724400" y="2274838"/>
            <a:ext cx="2743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If Statement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"If statement:"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if </a:t>
            </a:r>
            <a:r>
              <a:rPr lang="en-GB" dirty="0"/>
              <a:t>(year &gt;= </a:t>
            </a:r>
            <a:r>
              <a:rPr lang="en-GB" dirty="0">
                <a:solidFill>
                  <a:srgbClr val="6897BB"/>
                </a:solidFill>
                <a:effectLst/>
              </a:rPr>
              <a:t>2001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print(</a:t>
            </a:r>
            <a:r>
              <a:rPr lang="en-GB" dirty="0">
                <a:solidFill>
                  <a:srgbClr val="6A8759"/>
                </a:solidFill>
                <a:effectLst/>
              </a:rPr>
              <a:t>'21st century'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 </a:t>
            </a:r>
            <a:r>
              <a:rPr lang="en-GB" dirty="0">
                <a:solidFill>
                  <a:srgbClr val="CC7832"/>
                </a:solidFill>
                <a:effectLst/>
              </a:rPr>
              <a:t>else if </a:t>
            </a:r>
            <a:r>
              <a:rPr lang="en-GB" dirty="0"/>
              <a:t>(year &gt;= </a:t>
            </a:r>
            <a:r>
              <a:rPr lang="en-GB" dirty="0">
                <a:solidFill>
                  <a:srgbClr val="6897BB"/>
                </a:solidFill>
                <a:effectLst/>
              </a:rPr>
              <a:t>1901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print(</a:t>
            </a:r>
            <a:r>
              <a:rPr lang="en-GB" dirty="0">
                <a:solidFill>
                  <a:srgbClr val="6A8759"/>
                </a:solidFill>
                <a:effectLst/>
              </a:rPr>
              <a:t>'20th century'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17370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SWITCH CASE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540623" y="2561709"/>
            <a:ext cx="31107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Switch statement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"Switch statement:"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switch</a:t>
            </a:r>
            <a:r>
              <a:rPr lang="en-GB" dirty="0"/>
              <a:t>(year)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CC7832"/>
                </a:solidFill>
                <a:effectLst/>
              </a:rPr>
              <a:t>case</a:t>
            </a:r>
            <a:r>
              <a:rPr lang="en-GB" dirty="0"/>
              <a:t>(</a:t>
            </a:r>
            <a:r>
              <a:rPr lang="en-GB" dirty="0">
                <a:solidFill>
                  <a:srgbClr val="6897BB"/>
                </a:solidFill>
                <a:effectLst/>
              </a:rPr>
              <a:t>1977</a:t>
            </a:r>
            <a:r>
              <a:rPr lang="en-GB" dirty="0"/>
              <a:t>):</a:t>
            </a:r>
            <a:br>
              <a:rPr lang="en-GB" dirty="0"/>
            </a:br>
            <a:r>
              <a:rPr lang="en-GB" dirty="0"/>
              <a:t>    print(</a:t>
            </a:r>
            <a:r>
              <a:rPr lang="en-GB" dirty="0">
                <a:solidFill>
                  <a:srgbClr val="6A8759"/>
                </a:solidFill>
                <a:effectLst/>
              </a:rPr>
              <a:t>"Correct Year"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case</a:t>
            </a:r>
            <a:r>
              <a:rPr lang="en-GB" dirty="0"/>
              <a:t>(</a:t>
            </a:r>
            <a:r>
              <a:rPr lang="en-GB" dirty="0">
                <a:solidFill>
                  <a:srgbClr val="6897BB"/>
                </a:solidFill>
                <a:effectLst/>
              </a:rPr>
              <a:t>1978</a:t>
            </a:r>
            <a:r>
              <a:rPr lang="en-GB" dirty="0"/>
              <a:t>):</a:t>
            </a:r>
            <a:br>
              <a:rPr lang="en-GB" dirty="0"/>
            </a:br>
            <a:r>
              <a:rPr lang="en-GB" dirty="0"/>
              <a:t>    print(</a:t>
            </a:r>
            <a:r>
              <a:rPr lang="en-GB" dirty="0">
                <a:solidFill>
                  <a:srgbClr val="6A8759"/>
                </a:solidFill>
                <a:effectLst/>
              </a:rPr>
              <a:t>"Incorrect Year"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61027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FOREACH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540623" y="2561709"/>
            <a:ext cx="31107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Foreach object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for </a:t>
            </a:r>
            <a:r>
              <a:rPr lang="en-GB" dirty="0"/>
              <a:t>(</a:t>
            </a:r>
            <a:r>
              <a:rPr lang="en-GB" dirty="0">
                <a:solidFill>
                  <a:srgbClr val="CC7832"/>
                </a:solidFill>
                <a:effectLst/>
              </a:rPr>
              <a:t>final </a:t>
            </a:r>
            <a:r>
              <a:rPr lang="en-GB" dirty="0"/>
              <a:t>object </a:t>
            </a:r>
            <a:r>
              <a:rPr lang="en-GB" dirty="0">
                <a:solidFill>
                  <a:srgbClr val="CC7832"/>
                </a:solidFill>
                <a:effectLst/>
              </a:rPr>
              <a:t>in </a:t>
            </a:r>
            <a:r>
              <a:rPr lang="en-GB" dirty="0" err="1"/>
              <a:t>flybyObjects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print(object)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37737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FOR CYCLE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3581400" y="2615497"/>
            <a:ext cx="61094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For Cycle and increment operators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for </a:t>
            </a:r>
            <a:r>
              <a:rPr lang="en-GB" dirty="0"/>
              <a:t>(int month = 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/>
              <a:t>month &lt;= </a:t>
            </a:r>
            <a:r>
              <a:rPr lang="en-GB" dirty="0">
                <a:solidFill>
                  <a:srgbClr val="6897BB"/>
                </a:solidFill>
                <a:effectLst/>
              </a:rPr>
              <a:t>3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/>
              <a:t>month++) {</a:t>
            </a:r>
            <a:br>
              <a:rPr lang="en-GB" dirty="0"/>
            </a:br>
            <a:r>
              <a:rPr lang="en-GB" dirty="0"/>
              <a:t>  print(month)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"---"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for </a:t>
            </a:r>
            <a:r>
              <a:rPr lang="en-GB" dirty="0"/>
              <a:t>(int month = 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/>
              <a:t>month &lt;= </a:t>
            </a:r>
            <a:r>
              <a:rPr lang="en-GB" dirty="0">
                <a:solidFill>
                  <a:srgbClr val="6897BB"/>
                </a:solidFill>
                <a:effectLst/>
              </a:rPr>
              <a:t>3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  print(++month)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>
                <a:solidFill>
                  <a:srgbClr val="808080"/>
                </a:solidFill>
                <a:effectLst/>
              </a:rPr>
              <a:t>// Count and print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8077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WHILE LOOP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5156981" y="2690336"/>
            <a:ext cx="2743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dirty="0"/>
              <a:t> </a:t>
            </a:r>
            <a:r>
              <a:rPr lang="en-GB" i="1" dirty="0">
                <a:solidFill>
                  <a:srgbClr val="629755"/>
                </a:solidFill>
                <a:effectLst/>
              </a:rPr>
              <a:t>/// While loop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while </a:t>
            </a:r>
            <a:r>
              <a:rPr lang="en-GB" dirty="0"/>
              <a:t>(year &lt; </a:t>
            </a:r>
            <a:r>
              <a:rPr lang="en-GB" dirty="0">
                <a:solidFill>
                  <a:srgbClr val="6897BB"/>
                </a:solidFill>
                <a:effectLst/>
              </a:rPr>
              <a:t>1985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year += 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3607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INLINE CONDITIONS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2746613" y="2896008"/>
            <a:ext cx="3579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i="1" dirty="0">
                <a:solidFill>
                  <a:srgbClr val="629755"/>
                </a:solidFill>
                <a:effectLst/>
              </a:rPr>
              <a:t>/// Inline conditions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a = year ?? </a:t>
            </a:r>
            <a:r>
              <a:rPr lang="en-GB" dirty="0">
                <a:solidFill>
                  <a:srgbClr val="6897BB"/>
                </a:solidFill>
                <a:effectLst/>
              </a:rPr>
              <a:t>0</a:t>
            </a:r>
            <a:r>
              <a:rPr lang="en-GB" dirty="0">
                <a:solidFill>
                  <a:srgbClr val="CC7832"/>
                </a:solidFill>
                <a:effectLst/>
              </a:rPr>
              <a:t>;  </a:t>
            </a:r>
            <a:r>
              <a:rPr lang="en-GB" dirty="0">
                <a:solidFill>
                  <a:srgbClr val="808080"/>
                </a:solidFill>
                <a:effectLst/>
              </a:rPr>
              <a:t>// Not Null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/>
              <a:t>print(a)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b = year &gt; </a:t>
            </a:r>
            <a:r>
              <a:rPr lang="en-GB" dirty="0">
                <a:solidFill>
                  <a:srgbClr val="6897BB"/>
                </a:solidFill>
                <a:effectLst/>
              </a:rPr>
              <a:t>1982 </a:t>
            </a:r>
            <a:r>
              <a:rPr lang="en-GB" dirty="0"/>
              <a:t>? </a:t>
            </a:r>
            <a:r>
              <a:rPr lang="en-GB" dirty="0">
                <a:solidFill>
                  <a:srgbClr val="6897BB"/>
                </a:solidFill>
                <a:effectLst/>
              </a:rPr>
              <a:t>1 </a:t>
            </a:r>
            <a:r>
              <a:rPr lang="en-GB" dirty="0"/>
              <a:t>: -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dirty="0">
                <a:solidFill>
                  <a:srgbClr val="808080"/>
                </a:solidFill>
                <a:effectLst/>
              </a:rPr>
              <a:t>// Condition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/>
              <a:t>print(b)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DB0EC-FFCD-7DE2-219F-9D53F0FDEDEA}"/>
              </a:ext>
            </a:extLst>
          </p:cNvPr>
          <p:cNvSpPr txBox="1"/>
          <p:nvPr/>
        </p:nvSpPr>
        <p:spPr>
          <a:xfrm>
            <a:off x="7555405" y="1674674"/>
            <a:ext cx="196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int </a:t>
            </a:r>
            <a:r>
              <a:rPr lang="en-GB" dirty="0">
                <a:solidFill>
                  <a:srgbClr val="9876AA"/>
                </a:solidFill>
                <a:effectLst/>
              </a:rPr>
              <a:t>a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if </a:t>
            </a:r>
            <a:r>
              <a:rPr lang="en-GB" dirty="0"/>
              <a:t>(year != </a:t>
            </a:r>
            <a:r>
              <a:rPr lang="en-GB" dirty="0">
                <a:solidFill>
                  <a:srgbClr val="CC7832"/>
                </a:solidFill>
                <a:effectLst/>
              </a:rPr>
              <a:t>null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>
                <a:solidFill>
                  <a:srgbClr val="9876AA"/>
                </a:solidFill>
                <a:effectLst/>
              </a:rPr>
              <a:t>a </a:t>
            </a:r>
            <a:r>
              <a:rPr lang="en-GB" dirty="0"/>
              <a:t>= year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 </a:t>
            </a:r>
            <a:r>
              <a:rPr lang="en-GB" dirty="0">
                <a:solidFill>
                  <a:srgbClr val="CC7832"/>
                </a:solidFill>
                <a:effectLst/>
              </a:rPr>
              <a:t>else </a:t>
            </a:r>
            <a:r>
              <a:rPr lang="en-GB" dirty="0"/>
              <a:t>{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>
                <a:solidFill>
                  <a:srgbClr val="9876AA"/>
                </a:solidFill>
                <a:effectLst/>
              </a:rPr>
              <a:t>a </a:t>
            </a:r>
            <a:r>
              <a:rPr lang="en-GB" dirty="0"/>
              <a:t>= </a:t>
            </a:r>
            <a:r>
              <a:rPr lang="en-GB" dirty="0">
                <a:solidFill>
                  <a:srgbClr val="6897BB"/>
                </a:solidFill>
                <a:effectLst/>
              </a:rPr>
              <a:t>0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E2288-9F2C-89D9-3EEE-9C8DB2080B95}"/>
              </a:ext>
            </a:extLst>
          </p:cNvPr>
          <p:cNvSpPr txBox="1"/>
          <p:nvPr/>
        </p:nvSpPr>
        <p:spPr>
          <a:xfrm>
            <a:off x="7555406" y="3860789"/>
            <a:ext cx="196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int </a:t>
            </a:r>
            <a:r>
              <a:rPr lang="en-GB" dirty="0">
                <a:solidFill>
                  <a:srgbClr val="9876AA"/>
                </a:solidFill>
                <a:effectLst/>
              </a:rPr>
              <a:t>b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if </a:t>
            </a:r>
            <a:r>
              <a:rPr lang="en-GB" dirty="0"/>
              <a:t>(year &gt; </a:t>
            </a:r>
            <a:r>
              <a:rPr lang="en-GB" dirty="0">
                <a:solidFill>
                  <a:srgbClr val="6897BB"/>
                </a:solidFill>
                <a:effectLst/>
              </a:rPr>
              <a:t>1982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9876AA"/>
                </a:solidFill>
                <a:effectLst/>
              </a:rPr>
              <a:t>b </a:t>
            </a:r>
            <a:r>
              <a:rPr lang="en-GB" dirty="0"/>
              <a:t>= 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 </a:t>
            </a:r>
            <a:r>
              <a:rPr lang="en-GB" dirty="0">
                <a:solidFill>
                  <a:srgbClr val="CC7832"/>
                </a:solidFill>
                <a:effectLst/>
              </a:rPr>
              <a:t>else </a:t>
            </a:r>
            <a:r>
              <a:rPr lang="en-GB" dirty="0"/>
              <a:t>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9876AA"/>
                </a:solidFill>
                <a:effectLst/>
              </a:rPr>
              <a:t>b </a:t>
            </a:r>
            <a:r>
              <a:rPr lang="en-GB" dirty="0"/>
              <a:t>= -</a:t>
            </a:r>
            <a:r>
              <a:rPr lang="en-GB" dirty="0">
                <a:solidFill>
                  <a:srgbClr val="6897BB"/>
                </a:solidFill>
                <a:effectLst/>
              </a:rPr>
              <a:t>1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D42B104-B531-7726-110D-B60BDF1F754D}"/>
              </a:ext>
            </a:extLst>
          </p:cNvPr>
          <p:cNvSpPr/>
          <p:nvPr/>
        </p:nvSpPr>
        <p:spPr>
          <a:xfrm>
            <a:off x="7109077" y="1674675"/>
            <a:ext cx="446328" cy="175432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EE2F8BB-23DE-8114-8B9D-8EE86F897F8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659395" y="2551838"/>
            <a:ext cx="1449682" cy="7204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C2A950BE-09FB-3F71-FCA7-59776E36503C}"/>
              </a:ext>
            </a:extLst>
          </p:cNvPr>
          <p:cNvSpPr/>
          <p:nvPr/>
        </p:nvSpPr>
        <p:spPr>
          <a:xfrm>
            <a:off x="7109077" y="3860789"/>
            <a:ext cx="446328" cy="175432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7158F44F-3221-5DAB-0F84-5647FB35716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659395" y="3860789"/>
            <a:ext cx="1449682" cy="87716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1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IMPORT and =&gt;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317900" y="3458903"/>
            <a:ext cx="75611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C7832"/>
                </a:solidFill>
                <a:effectLst/>
              </a:rPr>
              <a:t>import </a:t>
            </a:r>
            <a:r>
              <a:rPr lang="en-GB" dirty="0">
                <a:solidFill>
                  <a:srgbClr val="6A8759"/>
                </a:solidFill>
                <a:effectLst/>
              </a:rPr>
              <a:t>tutorial_1.dart’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</a:p>
          <a:p>
            <a:endParaRPr lang="en-GB" dirty="0">
              <a:solidFill>
                <a:srgbClr val="CC7832"/>
              </a:solidFill>
            </a:endParaRPr>
          </a:p>
          <a:p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 </a:t>
            </a:r>
            <a:r>
              <a:rPr lang="en-GB" dirty="0"/>
              <a:t>() {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 err="1"/>
              <a:t>flybyObjects.where</a:t>
            </a:r>
            <a:r>
              <a:rPr lang="en-GB" dirty="0"/>
              <a:t>((name) =&gt; </a:t>
            </a:r>
            <a:r>
              <a:rPr lang="en-GB" dirty="0" err="1"/>
              <a:t>name.contains</a:t>
            </a:r>
            <a:r>
              <a:rPr lang="en-GB" dirty="0"/>
              <a:t>(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tu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)).</a:t>
            </a:r>
            <a:r>
              <a:rPr lang="en-GB" dirty="0" err="1"/>
              <a:t>forEach</a:t>
            </a:r>
            <a:r>
              <a:rPr lang="en-GB" dirty="0"/>
              <a:t>(</a:t>
            </a:r>
            <a:r>
              <a:rPr lang="en-GB" dirty="0">
                <a:solidFill>
                  <a:srgbClr val="FFC66D"/>
                </a:solidFill>
                <a:effectLst/>
              </a:rPr>
              <a:t>print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</a:p>
          <a:p>
            <a:r>
              <a:rPr lang="en-GB" dirty="0"/>
              <a:t>}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39EEB-1B17-9A71-62F4-02A5646F451A}"/>
              </a:ext>
            </a:extLst>
          </p:cNvPr>
          <p:cNvSpPr txBox="1"/>
          <p:nvPr/>
        </p:nvSpPr>
        <p:spPr>
          <a:xfrm>
            <a:off x="317900" y="2228671"/>
            <a:ext cx="5892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Syntactic sugar makes arrows fat</a:t>
            </a:r>
          </a:p>
          <a:p>
            <a:endParaRPr lang="en-GB" dirty="0"/>
          </a:p>
          <a:p>
            <a:r>
              <a:rPr lang="en-IT" dirty="0"/>
              <a:t>	the ’=&gt;’ operator</a:t>
            </a:r>
          </a:p>
          <a:p>
            <a:r>
              <a:rPr lang="en-IT" dirty="0"/>
              <a:t>	for 1 and ONLY 1 single instruction, no blocks {}!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477323-EC43-2DE1-6C9D-B9F162927414}"/>
              </a:ext>
            </a:extLst>
          </p:cNvPr>
          <p:cNvSpPr txBox="1"/>
          <p:nvPr/>
        </p:nvSpPr>
        <p:spPr>
          <a:xfrm>
            <a:off x="7382130" y="1460599"/>
            <a:ext cx="48098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 err="1"/>
              <a:t>flybyObjects.where</a:t>
            </a:r>
            <a:r>
              <a:rPr lang="en-GB" b="1" dirty="0"/>
              <a:t>(...)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This filters the list using a condition.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returns an </a:t>
            </a:r>
            <a:r>
              <a:rPr lang="en-GB" b="1" dirty="0" err="1"/>
              <a:t>iterable</a:t>
            </a:r>
            <a:r>
              <a:rPr lang="en-GB" b="1" dirty="0"/>
              <a:t>*</a:t>
            </a:r>
            <a:r>
              <a:rPr lang="en-GB" dirty="0"/>
              <a:t> of elements that match the condition.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b="1" dirty="0"/>
              <a:t>(name) =&gt; </a:t>
            </a:r>
            <a:r>
              <a:rPr lang="en-GB" b="1" dirty="0" err="1"/>
              <a:t>name.contains</a:t>
            </a:r>
            <a:r>
              <a:rPr lang="en-GB" b="1" dirty="0"/>
              <a:t>('</a:t>
            </a:r>
            <a:r>
              <a:rPr lang="en-GB" b="1" dirty="0" err="1"/>
              <a:t>tu</a:t>
            </a:r>
            <a:r>
              <a:rPr lang="en-GB" b="1" dirty="0"/>
              <a:t>')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This is a **</a:t>
            </a:r>
            <a:r>
              <a:rPr lang="en-GB" b="1" dirty="0"/>
              <a:t>lambda expression</a:t>
            </a:r>
            <a:r>
              <a:rPr lang="en-GB" dirty="0"/>
              <a:t> (also called an arrow function).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checks if the name (a String) contains the substring '</a:t>
            </a:r>
            <a:r>
              <a:rPr lang="en-GB" dirty="0" err="1"/>
              <a:t>tu</a:t>
            </a:r>
            <a:r>
              <a:rPr lang="en-GB" dirty="0"/>
              <a:t>'.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Examples: 'Jupiter' → </a:t>
            </a:r>
            <a:r>
              <a:rPr lang="en-GB" b="1" dirty="0"/>
              <a:t>false, </a:t>
            </a:r>
            <a:r>
              <a:rPr lang="en-GB" dirty="0"/>
              <a:t>'Saturn' → </a:t>
            </a:r>
            <a:r>
              <a:rPr lang="en-GB" b="1" dirty="0"/>
              <a:t>true…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b="1" dirty="0"/>
              <a:t>.</a:t>
            </a:r>
            <a:r>
              <a:rPr lang="en-GB" b="1" dirty="0" err="1"/>
              <a:t>forEach</a:t>
            </a:r>
            <a:r>
              <a:rPr lang="en-GB" b="1" dirty="0"/>
              <a:t>(print)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Iterates over the filtered results and prints each 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print is passed directly as a function to </a:t>
            </a:r>
            <a:r>
              <a:rPr lang="en-GB" dirty="0" err="1"/>
              <a:t>forEach</a:t>
            </a:r>
            <a:r>
              <a:rPr lang="en-GB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1AA639-C376-C8B0-31EF-89F0F13131CC}"/>
              </a:ext>
            </a:extLst>
          </p:cNvPr>
          <p:cNvSpPr txBox="1"/>
          <p:nvPr/>
        </p:nvSpPr>
        <p:spPr>
          <a:xfrm>
            <a:off x="106513" y="4937235"/>
            <a:ext cx="61042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* Iterator, </a:t>
            </a:r>
            <a:r>
              <a:rPr lang="en-GB" sz="1400" dirty="0"/>
              <a:t>Intent: </a:t>
            </a:r>
            <a:r>
              <a:rPr lang="en-GB" sz="1400" i="1" dirty="0"/>
              <a:t>“Provide a way to access the elements of an aggregate object sequentially without exposing its underlying representation.”</a:t>
            </a:r>
            <a:r>
              <a:rPr lang="en-GB" sz="1400" dirty="0"/>
              <a:t> — </a:t>
            </a:r>
            <a:r>
              <a:rPr lang="en-GB" sz="1400" i="1" dirty="0"/>
              <a:t>Design Patterns</a:t>
            </a:r>
            <a:r>
              <a:rPr lang="en-GB" sz="1400" dirty="0"/>
              <a:t>, Gamma et al., 1994, p. 257.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AC5CD2-DD25-CDAA-D6DA-95D70022CF0B}"/>
              </a:ext>
            </a:extLst>
          </p:cNvPr>
          <p:cNvSpPr txBox="1"/>
          <p:nvPr/>
        </p:nvSpPr>
        <p:spPr>
          <a:xfrm>
            <a:off x="106513" y="5658904"/>
            <a:ext cx="61042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** “</a:t>
            </a:r>
            <a:r>
              <a:rPr lang="en-GB" sz="1400" b="1" dirty="0"/>
              <a:t>Lambda expressions </a:t>
            </a:r>
            <a:r>
              <a:rPr lang="en-GB" sz="1400" dirty="0"/>
              <a:t>let you express instances of single-method interfaces (functional interfaces) more compactly.” — </a:t>
            </a:r>
            <a:r>
              <a:rPr lang="en-GB" sz="1400" i="1" dirty="0"/>
              <a:t>Effective Java</a:t>
            </a:r>
            <a:r>
              <a:rPr lang="en-GB" sz="1400" dirty="0"/>
              <a:t>, Joshua Bloch, 3rd Edition, </a:t>
            </a:r>
            <a:r>
              <a:rPr lang="en-GB" sz="1400" b="1" dirty="0"/>
              <a:t>Chapter 7, Item 42: Prefer Lambdas to Anonymous Classes</a:t>
            </a:r>
            <a:r>
              <a:rPr lang="en-GB" sz="1400" dirty="0"/>
              <a:t> 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366834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19</a:t>
            </a:fld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 CLASSES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618414" y="2110772"/>
            <a:ext cx="756117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class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class </a:t>
            </a:r>
            <a:r>
              <a:rPr lang="en-GB" dirty="0"/>
              <a:t>Spacecraft {</a:t>
            </a:r>
            <a:br>
              <a:rPr lang="en-GB" dirty="0"/>
            </a:br>
            <a:r>
              <a:rPr lang="en-GB" dirty="0"/>
              <a:t>  String </a:t>
            </a:r>
            <a:r>
              <a:rPr lang="en-GB" dirty="0">
                <a:solidFill>
                  <a:srgbClr val="9876AA"/>
                </a:solidFill>
                <a:effectLst/>
              </a:rPr>
              <a:t>name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 err="1"/>
              <a:t>DateTime</a:t>
            </a:r>
            <a:r>
              <a:rPr lang="en-GB" dirty="0"/>
              <a:t>? 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launchDate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Read-only non-final property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u="sng" dirty="0"/>
              <a:t>int? </a:t>
            </a:r>
            <a:r>
              <a:rPr lang="en-GB" u="sng" dirty="0">
                <a:solidFill>
                  <a:srgbClr val="CC7832"/>
                </a:solidFill>
                <a:effectLst/>
              </a:rPr>
              <a:t>get </a:t>
            </a:r>
            <a:r>
              <a:rPr lang="en-GB" u="sng" dirty="0" err="1">
                <a:solidFill>
                  <a:srgbClr val="9876AA"/>
                </a:solidFill>
                <a:effectLst/>
              </a:rPr>
              <a:t>launchYear</a:t>
            </a:r>
            <a:r>
              <a:rPr lang="en-GB" u="sng" dirty="0">
                <a:solidFill>
                  <a:srgbClr val="9876AA"/>
                </a:solidFill>
                <a:effectLst/>
              </a:rPr>
              <a:t> </a:t>
            </a:r>
            <a:r>
              <a:rPr lang="en-GB" u="sng" dirty="0"/>
              <a:t>=&gt; </a:t>
            </a:r>
            <a:r>
              <a:rPr lang="en-GB" u="sng" dirty="0" err="1">
                <a:solidFill>
                  <a:srgbClr val="9876AA"/>
                </a:solidFill>
                <a:effectLst/>
              </a:rPr>
              <a:t>launchDate</a:t>
            </a:r>
            <a:r>
              <a:rPr lang="en-GB" u="sng" dirty="0"/>
              <a:t>?.</a:t>
            </a:r>
            <a:r>
              <a:rPr lang="en-GB" u="sng" dirty="0">
                <a:solidFill>
                  <a:srgbClr val="9876AA"/>
                </a:solidFill>
                <a:effectLst/>
              </a:rPr>
              <a:t>year</a:t>
            </a:r>
            <a:r>
              <a:rPr lang="en-GB" u="sng" dirty="0">
                <a:solidFill>
                  <a:srgbClr val="CC7832"/>
                </a:solidFill>
                <a:effectLst/>
              </a:rPr>
              <a:t>;</a:t>
            </a:r>
            <a:br>
              <a:rPr lang="en-GB" u="sng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Constructor, with syntactic sugar for assignment to members.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u="sng" dirty="0">
                <a:solidFill>
                  <a:srgbClr val="629755"/>
                </a:solidFill>
                <a:effectLst/>
              </a:rPr>
              <a:t>  </a:t>
            </a:r>
            <a:r>
              <a:rPr lang="en-GB" u="sng" dirty="0"/>
              <a:t>Spacecraft(</a:t>
            </a:r>
            <a:r>
              <a:rPr lang="en-GB" u="sng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u="sng" dirty="0" err="1"/>
              <a:t>.</a:t>
            </a:r>
            <a:r>
              <a:rPr lang="en-GB" u="sng" dirty="0" err="1">
                <a:solidFill>
                  <a:srgbClr val="9876AA"/>
                </a:solidFill>
                <a:effectLst/>
              </a:rPr>
              <a:t>name</a:t>
            </a:r>
            <a:r>
              <a:rPr lang="en-GB" u="sng" dirty="0">
                <a:solidFill>
                  <a:srgbClr val="CC7832"/>
                </a:solidFill>
                <a:effectLst/>
              </a:rPr>
              <a:t>, </a:t>
            </a:r>
            <a:r>
              <a:rPr lang="en-GB" u="sng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u="sng" dirty="0" err="1"/>
              <a:t>.</a:t>
            </a:r>
            <a:r>
              <a:rPr lang="en-GB" u="sng" dirty="0" err="1">
                <a:solidFill>
                  <a:srgbClr val="9876AA"/>
                </a:solidFill>
                <a:effectLst/>
              </a:rPr>
              <a:t>launchDate</a:t>
            </a:r>
            <a:r>
              <a:rPr lang="en-GB" u="sng" dirty="0"/>
              <a:t>) </a:t>
            </a:r>
            <a:r>
              <a:rPr lang="en-GB" dirty="0"/>
              <a:t>{</a:t>
            </a:r>
            <a:br>
              <a:rPr lang="en-GB" dirty="0"/>
            </a:br>
            <a:r>
              <a:rPr lang="en-GB" dirty="0"/>
              <a:t>    </a:t>
            </a:r>
            <a:r>
              <a:rPr lang="en-GB" i="1" dirty="0">
                <a:solidFill>
                  <a:srgbClr val="629755"/>
                </a:solidFill>
                <a:effectLst/>
              </a:rPr>
              <a:t>/// Initialization code goes here.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/>
              <a:t>}</a:t>
            </a:r>
          </a:p>
          <a:p>
            <a:r>
              <a:rPr lang="en-GB" dirty="0"/>
              <a:t>}</a:t>
            </a:r>
            <a:br>
              <a:rPr lang="en-GB" dirty="0"/>
            </a:br>
            <a:endParaRPr lang="en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BE2AB-2EB7-E386-E1BC-64C4851AD458}"/>
              </a:ext>
            </a:extLst>
          </p:cNvPr>
          <p:cNvSpPr txBox="1"/>
          <p:nvPr/>
        </p:nvSpPr>
        <p:spPr>
          <a:xfrm>
            <a:off x="5475528" y="1307916"/>
            <a:ext cx="60980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629755"/>
                </a:solidFill>
                <a:effectLst/>
              </a:rPr>
              <a:t> </a:t>
            </a:r>
            <a:r>
              <a:rPr lang="en-GB" dirty="0"/>
              <a:t>int? : The getter returns a value of type int?, meaning it can return either an int (a year) or null.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C7832"/>
                </a:solidFill>
                <a:effectLst/>
              </a:rPr>
              <a:t>get 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launchYear</a:t>
            </a:r>
            <a:r>
              <a:rPr lang="en-GB" dirty="0">
                <a:solidFill>
                  <a:srgbClr val="9876AA"/>
                </a:solidFill>
                <a:effectLst/>
              </a:rPr>
              <a:t> </a:t>
            </a:r>
            <a:r>
              <a:rPr lang="en-GB" dirty="0"/>
              <a:t>: This defines a getter called </a:t>
            </a:r>
            <a:r>
              <a:rPr lang="en-GB" dirty="0" err="1"/>
              <a:t>launchYear</a:t>
            </a:r>
            <a:r>
              <a:rPr lang="en-GB" dirty="0"/>
              <a:t>. You can access it like a property (e.g., </a:t>
            </a:r>
            <a:r>
              <a:rPr lang="en-GB" dirty="0" err="1"/>
              <a:t>Spacecraft.launchYear</a:t>
            </a:r>
            <a:r>
              <a:rPr lang="en-GB" dirty="0"/>
              <a:t>), but it’s actually a method.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=&gt; </a:t>
            </a:r>
            <a:r>
              <a:rPr lang="en-GB" dirty="0">
                <a:solidFill>
                  <a:srgbClr val="9876AA"/>
                </a:solidFill>
                <a:effectLst/>
              </a:rPr>
              <a:t>[… Single line expression]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This uses Dart’s fat arrow syntax (=&gt;) to return the result of the expression on the right. 1 single line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9876AA"/>
                </a:solidFill>
                <a:effectLst/>
              </a:rPr>
              <a:t>launchDate</a:t>
            </a:r>
            <a:r>
              <a:rPr lang="en-GB" dirty="0"/>
              <a:t>?.</a:t>
            </a:r>
            <a:r>
              <a:rPr lang="en-GB" dirty="0">
                <a:solidFill>
                  <a:srgbClr val="9876AA"/>
                </a:solidFill>
                <a:effectLst/>
              </a:rPr>
              <a:t>year</a:t>
            </a:r>
            <a:r>
              <a:rPr lang="en-GB" dirty="0"/>
              <a:t>: This is a </a:t>
            </a:r>
            <a:r>
              <a:rPr lang="en-GB" b="1" dirty="0"/>
              <a:t>null-aware</a:t>
            </a:r>
            <a:r>
              <a:rPr lang="en-GB" dirty="0"/>
              <a:t> access.</a:t>
            </a:r>
          </a:p>
          <a:p>
            <a:r>
              <a:rPr lang="en-GB" dirty="0"/>
              <a:t>	If </a:t>
            </a:r>
            <a:r>
              <a:rPr lang="en-GB" dirty="0" err="1"/>
              <a:t>launchDate</a:t>
            </a:r>
            <a:r>
              <a:rPr lang="en-GB" dirty="0"/>
              <a:t> is not null, return </a:t>
            </a:r>
            <a:r>
              <a:rPr lang="en-GB" dirty="0" err="1"/>
              <a:t>launchDate.year</a:t>
            </a:r>
            <a:r>
              <a:rPr lang="en-GB" dirty="0"/>
              <a:t>.</a:t>
            </a:r>
          </a:p>
          <a:p>
            <a:r>
              <a:rPr lang="en-GB" dirty="0"/>
              <a:t>	If </a:t>
            </a:r>
            <a:r>
              <a:rPr lang="en-GB" dirty="0" err="1"/>
              <a:t>launchDate</a:t>
            </a:r>
            <a:r>
              <a:rPr lang="en-GB" dirty="0"/>
              <a:t> is null, return null.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B06DA11-B890-7492-1967-2DA61F399FDF}"/>
              </a:ext>
            </a:extLst>
          </p:cNvPr>
          <p:cNvSpPr/>
          <p:nvPr/>
        </p:nvSpPr>
        <p:spPr>
          <a:xfrm>
            <a:off x="5029200" y="1470454"/>
            <a:ext cx="446328" cy="297678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D62A9A52-BB92-8CE0-8D88-4083A15CAA00}"/>
              </a:ext>
            </a:extLst>
          </p:cNvPr>
          <p:cNvCxnSpPr>
            <a:cxnSpLocks/>
            <a:endCxn id="10" idx="1"/>
          </p:cNvCxnSpPr>
          <p:nvPr/>
        </p:nvCxnSpPr>
        <p:spPr>
          <a:xfrm rot="5400000" flipH="1" flipV="1">
            <a:off x="4210873" y="3284117"/>
            <a:ext cx="1143597" cy="49305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B5B8E1-5126-A285-3F8D-0534B7E92B87}"/>
              </a:ext>
            </a:extLst>
          </p:cNvPr>
          <p:cNvSpPr txBox="1"/>
          <p:nvPr/>
        </p:nvSpPr>
        <p:spPr>
          <a:xfrm>
            <a:off x="5246472" y="5250093"/>
            <a:ext cx="609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Spacecraft(String name, </a:t>
            </a:r>
            <a:r>
              <a:rPr lang="en-GB" dirty="0" err="1"/>
              <a:t>DateTime</a:t>
            </a:r>
            <a:r>
              <a:rPr lang="en-GB" dirty="0"/>
              <a:t>? </a:t>
            </a:r>
            <a:r>
              <a:rPr lang="en-GB" dirty="0" err="1"/>
              <a:t>launchDate</a:t>
            </a:r>
            <a:r>
              <a:rPr lang="en-GB" dirty="0"/>
              <a:t>) {</a:t>
            </a:r>
          </a:p>
          <a:p>
            <a:pPr>
              <a:buNone/>
            </a:pPr>
            <a:r>
              <a:rPr lang="en-GB" dirty="0"/>
              <a:t>  </a:t>
            </a:r>
            <a:r>
              <a:rPr lang="en-GB" dirty="0" err="1"/>
              <a:t>this.name</a:t>
            </a:r>
            <a:r>
              <a:rPr lang="en-GB" dirty="0"/>
              <a:t> = name;</a:t>
            </a:r>
          </a:p>
          <a:p>
            <a:pPr>
              <a:buNone/>
            </a:pPr>
            <a:r>
              <a:rPr lang="en-GB" dirty="0"/>
              <a:t>  </a:t>
            </a:r>
            <a:r>
              <a:rPr lang="en-GB" dirty="0" err="1"/>
              <a:t>this.launchDate</a:t>
            </a:r>
            <a:r>
              <a:rPr lang="en-GB" dirty="0"/>
              <a:t> = </a:t>
            </a:r>
            <a:r>
              <a:rPr lang="en-GB" dirty="0" err="1"/>
              <a:t>launchDate</a:t>
            </a:r>
            <a:r>
              <a:rPr lang="en-GB" dirty="0"/>
              <a:t>;</a:t>
            </a:r>
          </a:p>
          <a:p>
            <a:r>
              <a:rPr lang="en-GB" dirty="0"/>
              <a:t>}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AE2675F-5D9C-0E4B-26A5-18A8A5CA15FB}"/>
              </a:ext>
            </a:extLst>
          </p:cNvPr>
          <p:cNvSpPr/>
          <p:nvPr/>
        </p:nvSpPr>
        <p:spPr>
          <a:xfrm>
            <a:off x="4580436" y="5307054"/>
            <a:ext cx="673806" cy="10610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5AA70330-874F-C68A-2B4B-65B1A6594E45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4101599" y="5358736"/>
            <a:ext cx="640318" cy="31735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8135C9-492A-CB33-2577-E06E990F6638}"/>
              </a:ext>
            </a:extLst>
          </p:cNvPr>
          <p:cNvSpPr txBox="1"/>
          <p:nvPr/>
        </p:nvSpPr>
        <p:spPr>
          <a:xfrm>
            <a:off x="3345592" y="585525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Equivalent to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886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EC6-E62D-0AA8-D899-6EA53F4E1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17DA8543-819C-1DA4-899F-DE1184086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5E8C94-16B3-17D9-F5C5-F3AD2778741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F0D10477-2C46-8CB6-2A97-CDF18B9E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4899B9F-BB92-5414-4A10-F3FA66903BB5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5874A9F9-9EE1-B742-A7BD-9F7E09D9F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3"/>
            <a:ext cx="1779841" cy="5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17D4F-C67B-1F8D-4259-1527FBDAEF22}"/>
              </a:ext>
            </a:extLst>
          </p:cNvPr>
          <p:cNvSpPr txBox="1"/>
          <p:nvPr/>
        </p:nvSpPr>
        <p:spPr>
          <a:xfrm>
            <a:off x="5561650" y="4087266"/>
            <a:ext cx="60979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What it is: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Compiled language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: Dart can be compiled both ahead-of-time (AOT) to native machine code (used in mobile apps for performance) and just-in-time (JIT) for fast development cycles with hot reload.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Strongly typed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: It uses a sound type system but allows type inference and some flexibility with dynamic.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C-style syntax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: Similar to Java, JavaScript, and C#, making it familiar for many developers.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4AF06-9EE0-6929-DD3D-0381642D6743}"/>
              </a:ext>
            </a:extLst>
          </p:cNvPr>
          <p:cNvSpPr txBox="1"/>
          <p:nvPr/>
        </p:nvSpPr>
        <p:spPr>
          <a:xfrm>
            <a:off x="317900" y="1818182"/>
            <a:ext cx="6766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Why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Web Developmen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t: With dart2js, Dart code can be compiled to efficient JavaScript.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Command-line and Server Apps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: Dart can also be used for backend development, though this is less common than Node.js or Python.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     </a:t>
            </a:r>
            <a:r>
              <a:rPr lang="en-GB" i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Flutter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: </a:t>
            </a:r>
            <a:r>
              <a:rPr lang="en-GB" b="1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The main reason Dart gained popularity. Flutter uses Dart to build cross-platform mobile apps 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(iOS, Android), as well as desktop and web apps from a single codebase.</a:t>
            </a:r>
          </a:p>
        </p:txBody>
      </p:sp>
    </p:spTree>
    <p:extLst>
      <p:ext uri="{BB962C8B-B14F-4D97-AF65-F5344CB8AC3E}">
        <p14:creationId xmlns:p14="http://schemas.microsoft.com/office/powerpoint/2010/main" val="329988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20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1356977" y="720435"/>
            <a:ext cx="829269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BBB529"/>
                </a:solidFill>
                <a:effectLst/>
              </a:rPr>
              <a:t>@override</a:t>
            </a:r>
            <a:br>
              <a:rPr lang="en-GB" dirty="0">
                <a:solidFill>
                  <a:srgbClr val="BBB529"/>
                </a:solidFill>
                <a:effectLst/>
              </a:rPr>
            </a:br>
            <a:r>
              <a:rPr lang="en-GB" dirty="0">
                <a:solidFill>
                  <a:srgbClr val="BBB529"/>
                </a:solidFill>
                <a:effectLst/>
              </a:rPr>
              <a:t>  </a:t>
            </a:r>
            <a:r>
              <a:rPr lang="en-GB" dirty="0"/>
              <a:t>String </a:t>
            </a:r>
            <a:r>
              <a:rPr lang="en-GB" dirty="0" err="1">
                <a:solidFill>
                  <a:srgbClr val="FFC66D"/>
                </a:solidFill>
                <a:effectLst/>
              </a:rPr>
              <a:t>toString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  </a:t>
            </a:r>
            <a:r>
              <a:rPr lang="en-GB" dirty="0">
                <a:solidFill>
                  <a:srgbClr val="CC7832"/>
                </a:solidFill>
                <a:effectLst/>
              </a:rPr>
              <a:t>return </a:t>
            </a:r>
            <a:r>
              <a:rPr lang="en-GB" dirty="0"/>
              <a:t>describe()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Named constructor that forwards to the default one.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 err="1"/>
              <a:t>Spacecraft.</a:t>
            </a:r>
            <a:r>
              <a:rPr lang="en-GB" dirty="0" err="1">
                <a:solidFill>
                  <a:srgbClr val="FFC66D"/>
                </a:solidFill>
                <a:effectLst/>
              </a:rPr>
              <a:t>unlaunched</a:t>
            </a:r>
            <a:r>
              <a:rPr lang="en-GB" dirty="0"/>
              <a:t>(String name) : </a:t>
            </a:r>
            <a:r>
              <a:rPr lang="en-GB" dirty="0">
                <a:solidFill>
                  <a:srgbClr val="CC7832"/>
                </a:solidFill>
                <a:effectLst/>
              </a:rPr>
              <a:t>this</a:t>
            </a:r>
            <a:r>
              <a:rPr lang="en-GB" dirty="0"/>
              <a:t>(name</a:t>
            </a:r>
            <a:r>
              <a:rPr lang="en-GB" dirty="0">
                <a:solidFill>
                  <a:srgbClr val="CC7832"/>
                </a:solidFill>
                <a:effectLst/>
              </a:rPr>
              <a:t>, null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Method.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/>
              <a:t>String </a:t>
            </a:r>
            <a:r>
              <a:rPr lang="en-GB" dirty="0">
                <a:solidFill>
                  <a:srgbClr val="FFC66D"/>
                </a:solidFill>
                <a:effectLst/>
              </a:rPr>
              <a:t>describe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  String </a:t>
            </a:r>
            <a:r>
              <a:rPr lang="en-GB" dirty="0" err="1"/>
              <a:t>tempString</a:t>
            </a:r>
            <a:r>
              <a:rPr lang="en-GB" dirty="0"/>
              <a:t> = (</a:t>
            </a:r>
            <a:r>
              <a:rPr lang="en-GB" dirty="0">
                <a:solidFill>
                  <a:srgbClr val="6A8759"/>
                </a:solidFill>
                <a:effectLst/>
              </a:rPr>
              <a:t>'Spacecraft: </a:t>
            </a:r>
            <a:r>
              <a:rPr lang="en-GB" dirty="0"/>
              <a:t>$</a:t>
            </a:r>
            <a:r>
              <a:rPr lang="en-GB" dirty="0">
                <a:solidFill>
                  <a:srgbClr val="9876AA"/>
                </a:solidFill>
                <a:effectLst/>
              </a:rPr>
              <a:t>name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</a:t>
            </a:r>
            <a:r>
              <a:rPr lang="en-GB" i="1" dirty="0">
                <a:solidFill>
                  <a:srgbClr val="629755"/>
                </a:solidFill>
                <a:effectLst/>
              </a:rPr>
              <a:t>/// Type promotion doesn't work on getters.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  </a:t>
            </a: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launchDate</a:t>
            </a:r>
            <a:r>
              <a:rPr lang="en-GB" dirty="0"/>
              <a:t> = </a:t>
            </a:r>
            <a:r>
              <a:rPr lang="en-GB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dirty="0" err="1"/>
              <a:t>.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launchDate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if </a:t>
            </a:r>
            <a:r>
              <a:rPr lang="en-GB" dirty="0"/>
              <a:t>(</a:t>
            </a:r>
            <a:r>
              <a:rPr lang="en-GB" dirty="0" err="1"/>
              <a:t>launchDate</a:t>
            </a:r>
            <a:r>
              <a:rPr lang="en-GB" dirty="0"/>
              <a:t> != </a:t>
            </a:r>
            <a:r>
              <a:rPr lang="en-GB" dirty="0">
                <a:solidFill>
                  <a:srgbClr val="CC7832"/>
                </a:solidFill>
                <a:effectLst/>
              </a:rPr>
              <a:t>null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      int years = </a:t>
            </a:r>
            <a:r>
              <a:rPr lang="en-GB" dirty="0" err="1">
                <a:solidFill>
                  <a:srgbClr val="FFC66D"/>
                </a:solidFill>
                <a:effectLst/>
              </a:rPr>
              <a:t>DateTime</a:t>
            </a:r>
            <a:r>
              <a:rPr lang="en-GB" dirty="0" err="1"/>
              <a:t>.</a:t>
            </a:r>
            <a:r>
              <a:rPr lang="en-GB" dirty="0" err="1">
                <a:solidFill>
                  <a:srgbClr val="FFC66D"/>
                </a:solidFill>
                <a:effectLst/>
              </a:rPr>
              <a:t>now</a:t>
            </a:r>
            <a:r>
              <a:rPr lang="en-GB" dirty="0"/>
              <a:t>().difference(</a:t>
            </a:r>
            <a:r>
              <a:rPr lang="en-GB" dirty="0" err="1"/>
              <a:t>launchDate</a:t>
            </a:r>
            <a:r>
              <a:rPr lang="en-GB" dirty="0"/>
              <a:t>).</a:t>
            </a:r>
            <a:r>
              <a:rPr lang="en-GB" dirty="0" err="1">
                <a:solidFill>
                  <a:srgbClr val="9876AA"/>
                </a:solidFill>
                <a:effectLst/>
              </a:rPr>
              <a:t>inDays</a:t>
            </a:r>
            <a:r>
              <a:rPr lang="en-GB" dirty="0">
                <a:solidFill>
                  <a:srgbClr val="9876AA"/>
                </a:solidFill>
                <a:effectLst/>
              </a:rPr>
              <a:t> </a:t>
            </a:r>
            <a:r>
              <a:rPr lang="en-GB" dirty="0"/>
              <a:t>~/ </a:t>
            </a:r>
            <a:r>
              <a:rPr lang="en-GB" dirty="0">
                <a:solidFill>
                  <a:srgbClr val="6897BB"/>
                </a:solidFill>
                <a:effectLst/>
              </a:rPr>
              <a:t>365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  return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$</a:t>
            </a:r>
            <a:r>
              <a:rPr lang="en-GB" dirty="0" err="1"/>
              <a:t>tempString</a:t>
            </a:r>
            <a:r>
              <a:rPr lang="en-GB" dirty="0">
                <a:solidFill>
                  <a:srgbClr val="6A8759"/>
                </a:solidFill>
                <a:effectLst/>
              </a:rPr>
              <a:t> Launched: </a:t>
            </a:r>
            <a:r>
              <a:rPr lang="en-GB" dirty="0"/>
              <a:t>$</a:t>
            </a:r>
            <a:r>
              <a:rPr lang="en-GB" dirty="0" err="1">
                <a:solidFill>
                  <a:srgbClr val="9876AA"/>
                </a:solidFill>
                <a:effectLst/>
              </a:rPr>
              <a:t>launchYear</a:t>
            </a:r>
            <a:r>
              <a:rPr lang="en-GB" dirty="0">
                <a:solidFill>
                  <a:srgbClr val="6A8759"/>
                </a:solidFill>
                <a:effectLst/>
              </a:rPr>
              <a:t> (</a:t>
            </a:r>
            <a:r>
              <a:rPr lang="en-GB" dirty="0"/>
              <a:t>$years</a:t>
            </a:r>
            <a:r>
              <a:rPr lang="en-GB" dirty="0">
                <a:solidFill>
                  <a:srgbClr val="6A8759"/>
                </a:solidFill>
                <a:effectLst/>
              </a:rPr>
              <a:t> years ago)'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</a:t>
            </a:r>
            <a:r>
              <a:rPr lang="en-GB" dirty="0"/>
              <a:t>} </a:t>
            </a:r>
            <a:r>
              <a:rPr lang="en-GB" dirty="0">
                <a:solidFill>
                  <a:srgbClr val="CC7832"/>
                </a:solidFill>
                <a:effectLst/>
              </a:rPr>
              <a:t>else </a:t>
            </a:r>
            <a:r>
              <a:rPr lang="en-GB" dirty="0"/>
              <a:t>{</a:t>
            </a:r>
            <a:br>
              <a:rPr lang="en-GB" dirty="0"/>
            </a:br>
            <a:r>
              <a:rPr lang="en-GB" dirty="0"/>
              <a:t>      </a:t>
            </a:r>
            <a:r>
              <a:rPr lang="en-GB" dirty="0">
                <a:solidFill>
                  <a:srgbClr val="CC7832"/>
                </a:solidFill>
                <a:effectLst/>
              </a:rPr>
              <a:t>return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$</a:t>
            </a:r>
            <a:r>
              <a:rPr lang="en-GB" dirty="0" err="1"/>
              <a:t>tempString</a:t>
            </a:r>
            <a:r>
              <a:rPr lang="en-GB" dirty="0">
                <a:solidFill>
                  <a:srgbClr val="6A8759"/>
                </a:solidFill>
                <a:effectLst/>
              </a:rPr>
              <a:t> Unlaunched'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</a:t>
            </a: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>  }</a:t>
            </a:r>
            <a:br>
              <a:rPr lang="en-GB" dirty="0"/>
            </a:br>
            <a:br>
              <a:rPr lang="en-GB" dirty="0"/>
            </a:br>
            <a:r>
              <a:rPr lang="en-GB" dirty="0"/>
              <a:t>}</a:t>
            </a:r>
            <a:br>
              <a:rPr lang="en-GB" dirty="0"/>
            </a:br>
            <a:endParaRPr lang="en-IT" dirty="0"/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1A1CF282-A217-165C-6BB3-E60F93291E47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128054" y="4213654"/>
            <a:ext cx="3167447" cy="14770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4DDF9B-3B89-EEE2-8C95-60DE0A9AF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301" y="5690717"/>
            <a:ext cx="7772400" cy="11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21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 OBJECTS and LISTs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2056244" y="2853030"/>
            <a:ext cx="82926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objects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Apollo = </a:t>
            </a:r>
            <a:r>
              <a:rPr lang="en-GB" dirty="0">
                <a:solidFill>
                  <a:srgbClr val="FFC66D"/>
                </a:solidFill>
                <a:effectLst/>
              </a:rPr>
              <a:t>Spacecraft</a:t>
            </a:r>
            <a:r>
              <a:rPr lang="en-GB" dirty="0"/>
              <a:t>(</a:t>
            </a:r>
            <a:r>
              <a:rPr lang="en-GB" dirty="0">
                <a:solidFill>
                  <a:srgbClr val="6A8759"/>
                </a:solidFill>
                <a:effectLst/>
              </a:rPr>
              <a:t>"Apollo 1"</a:t>
            </a:r>
            <a:r>
              <a:rPr lang="en-GB" dirty="0">
                <a:solidFill>
                  <a:srgbClr val="CC7832"/>
                </a:solidFill>
                <a:effectLst/>
              </a:rPr>
              <a:t>, null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print(</a:t>
            </a:r>
            <a:r>
              <a:rPr lang="en-GB" dirty="0" err="1"/>
              <a:t>Apollo.toString</a:t>
            </a:r>
            <a:r>
              <a:rPr lang="en-GB" dirty="0"/>
              <a:t>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Apollo2 = </a:t>
            </a:r>
            <a:r>
              <a:rPr lang="en-GB" dirty="0">
                <a:solidFill>
                  <a:srgbClr val="FFC66D"/>
                </a:solidFill>
                <a:effectLst/>
              </a:rPr>
              <a:t>Spacecraft</a:t>
            </a:r>
            <a:r>
              <a:rPr lang="en-GB" dirty="0"/>
              <a:t>(</a:t>
            </a:r>
            <a:r>
              <a:rPr lang="en-GB" dirty="0">
                <a:solidFill>
                  <a:srgbClr val="6A8759"/>
                </a:solidFill>
                <a:effectLst/>
              </a:rPr>
              <a:t>"Apollo 2"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 err="1">
                <a:solidFill>
                  <a:srgbClr val="FFC66D"/>
                </a:solidFill>
                <a:effectLst/>
              </a:rPr>
              <a:t>DateTime</a:t>
            </a:r>
            <a:r>
              <a:rPr lang="en-GB" dirty="0" err="1"/>
              <a:t>.</a:t>
            </a:r>
            <a:r>
              <a:rPr lang="en-GB" dirty="0" err="1">
                <a:solidFill>
                  <a:srgbClr val="FFC66D"/>
                </a:solidFill>
                <a:effectLst/>
              </a:rPr>
              <a:t>now</a:t>
            </a:r>
            <a:r>
              <a:rPr lang="en-GB" dirty="0"/>
              <a:t>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print(Apollo2.toString())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/// Lists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/// ---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SpacecraftList</a:t>
            </a:r>
            <a:r>
              <a:rPr lang="en-GB" dirty="0"/>
              <a:t> = {Apollo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/>
              <a:t>Apollo2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FFC66D"/>
                </a:solidFill>
                <a:effectLst/>
              </a:rPr>
              <a:t>Spacecraft</a:t>
            </a:r>
            <a:r>
              <a:rPr lang="en-GB" dirty="0"/>
              <a:t>(</a:t>
            </a:r>
            <a:r>
              <a:rPr lang="en-GB" dirty="0">
                <a:solidFill>
                  <a:srgbClr val="6A8759"/>
                </a:solidFill>
                <a:effectLst/>
              </a:rPr>
              <a:t>"Moon Lander"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 err="1">
                <a:solidFill>
                  <a:srgbClr val="FFC66D"/>
                </a:solidFill>
                <a:effectLst/>
              </a:rPr>
              <a:t>DateTime</a:t>
            </a:r>
            <a:r>
              <a:rPr lang="en-GB" dirty="0"/>
              <a:t>(</a:t>
            </a:r>
            <a:r>
              <a:rPr lang="en-GB" dirty="0">
                <a:solidFill>
                  <a:srgbClr val="6897BB"/>
                </a:solidFill>
                <a:effectLst/>
              </a:rPr>
              <a:t>1978</a:t>
            </a:r>
            <a:r>
              <a:rPr lang="en-GB" dirty="0"/>
              <a:t>))}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SpacecraftList.forEach</a:t>
            </a:r>
            <a:r>
              <a:rPr lang="en-GB" dirty="0"/>
              <a:t>((spacecraft){print(</a:t>
            </a:r>
            <a:r>
              <a:rPr lang="en-GB" dirty="0" err="1"/>
              <a:t>spacecraft.toString</a:t>
            </a:r>
            <a:r>
              <a:rPr lang="en-GB" dirty="0"/>
              <a:t>())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r>
              <a:rPr lang="en-GB" dirty="0"/>
              <a:t>})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3525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 ENUM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D8A63-9F14-28B0-D424-C1AFDFCA734F}"/>
              </a:ext>
            </a:extLst>
          </p:cNvPr>
          <p:cNvSpPr txBox="1"/>
          <p:nvPr/>
        </p:nvSpPr>
        <p:spPr>
          <a:xfrm>
            <a:off x="4112489" y="1166283"/>
            <a:ext cx="601883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br>
              <a:rPr lang="en-GB" sz="1200" dirty="0"/>
            </a:br>
            <a:r>
              <a:rPr lang="en-GB" sz="1200" i="1" dirty="0">
                <a:solidFill>
                  <a:srgbClr val="629755"/>
                </a:solidFill>
                <a:effectLst/>
              </a:rPr>
              <a:t>///  Simple Enum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dirty="0" err="1">
                <a:solidFill>
                  <a:srgbClr val="CC7832"/>
                </a:solidFill>
                <a:effectLst/>
              </a:rPr>
              <a:t>enum</a:t>
            </a:r>
            <a:r>
              <a:rPr lang="en-GB" sz="1200" dirty="0">
                <a:solidFill>
                  <a:srgbClr val="CC7832"/>
                </a:solidFill>
                <a:effectLst/>
              </a:rPr>
              <a:t> </a:t>
            </a:r>
            <a:r>
              <a:rPr lang="en-GB" sz="1200" dirty="0" err="1"/>
              <a:t>PlanetType</a:t>
            </a:r>
            <a:r>
              <a:rPr lang="en-GB" sz="1200" dirty="0"/>
              <a:t> { </a:t>
            </a:r>
            <a:r>
              <a:rPr lang="en-GB" sz="1200" dirty="0">
                <a:solidFill>
                  <a:srgbClr val="9876AA"/>
                </a:solidFill>
                <a:effectLst/>
              </a:rPr>
              <a:t>terrestrial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>
                <a:solidFill>
                  <a:srgbClr val="9876AA"/>
                </a:solidFill>
                <a:effectLst/>
              </a:rPr>
              <a:t>gas </a:t>
            </a:r>
            <a:r>
              <a:rPr lang="en-GB" sz="1200" dirty="0"/>
              <a:t>}</a:t>
            </a:r>
            <a:br>
              <a:rPr lang="en-GB" sz="1200" dirty="0"/>
            </a:br>
            <a:br>
              <a:rPr lang="en-GB" sz="1200" dirty="0"/>
            </a:br>
            <a:r>
              <a:rPr lang="en-GB" sz="1200" i="1" dirty="0">
                <a:solidFill>
                  <a:srgbClr val="629755"/>
                </a:solidFill>
                <a:effectLst/>
              </a:rPr>
              <a:t>/// Enum that enumerates the different planets in our solar system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/// and some of their properties.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dirty="0" err="1">
                <a:solidFill>
                  <a:srgbClr val="CC7832"/>
                </a:solidFill>
                <a:effectLst/>
              </a:rPr>
              <a:t>enum</a:t>
            </a:r>
            <a:r>
              <a:rPr lang="en-GB" sz="1200" dirty="0">
                <a:solidFill>
                  <a:srgbClr val="CC7832"/>
                </a:solidFill>
                <a:effectLst/>
              </a:rPr>
              <a:t> </a:t>
            </a:r>
            <a:r>
              <a:rPr lang="en-GB" sz="1200" dirty="0"/>
              <a:t>Planet {</a:t>
            </a:r>
            <a:br>
              <a:rPr lang="en-GB" sz="1200" dirty="0"/>
            </a:br>
            <a:r>
              <a:rPr lang="en-GB" sz="1200" dirty="0"/>
              <a:t>  </a:t>
            </a:r>
            <a:r>
              <a:rPr lang="en-GB" sz="1200" dirty="0">
                <a:solidFill>
                  <a:srgbClr val="9876AA"/>
                </a:solidFill>
                <a:effectLst/>
              </a:rPr>
              <a:t>mercury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terrestrial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0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false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,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venus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terrestrial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0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false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,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dirty="0">
                <a:solidFill>
                  <a:srgbClr val="808080"/>
                </a:solidFill>
                <a:effectLst/>
              </a:rPr>
              <a:t>// ···</a:t>
            </a:r>
            <a:br>
              <a:rPr lang="en-GB" sz="1200" dirty="0">
                <a:solidFill>
                  <a:srgbClr val="808080"/>
                </a:solidFill>
                <a:effectLst/>
              </a:rPr>
            </a:br>
            <a:r>
              <a:rPr lang="en-GB" sz="1200" dirty="0">
                <a:solidFill>
                  <a:srgbClr val="808080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uranus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27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true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,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neptune</a:t>
            </a:r>
            <a:r>
              <a:rPr lang="en-GB" sz="1200" dirty="0"/>
              <a:t>(</a:t>
            </a:r>
            <a:r>
              <a:rPr lang="en-GB" sz="1200" dirty="0" err="1"/>
              <a:t>planetType</a:t>
            </a:r>
            <a:r>
              <a:rPr lang="en-GB" sz="1200" dirty="0"/>
              <a:t>: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/>
              <a:t>moons: </a:t>
            </a:r>
            <a:r>
              <a:rPr lang="en-GB" sz="1200" dirty="0">
                <a:solidFill>
                  <a:srgbClr val="6897BB"/>
                </a:solidFill>
                <a:effectLst/>
              </a:rPr>
              <a:t>14</a:t>
            </a:r>
            <a:r>
              <a:rPr lang="en-GB" sz="1200" dirty="0">
                <a:solidFill>
                  <a:srgbClr val="CC7832"/>
                </a:solidFill>
                <a:effectLst/>
              </a:rPr>
              <a:t>, </a:t>
            </a:r>
            <a:r>
              <a:rPr lang="en-GB" sz="1200" dirty="0" err="1"/>
              <a:t>hasRings</a:t>
            </a:r>
            <a:r>
              <a:rPr lang="en-GB" sz="1200" dirty="0"/>
              <a:t>: </a:t>
            </a:r>
            <a:r>
              <a:rPr lang="en-GB" sz="1200" dirty="0">
                <a:solidFill>
                  <a:srgbClr val="CC7832"/>
                </a:solidFill>
                <a:effectLst/>
              </a:rPr>
              <a:t>true</a:t>
            </a:r>
            <a:r>
              <a:rPr lang="en-GB" sz="1200" dirty="0"/>
              <a:t>)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/// A constant generating constructor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 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sz="1200" dirty="0">
                <a:solidFill>
                  <a:srgbClr val="CC7832"/>
                </a:solidFill>
                <a:effectLst/>
              </a:rPr>
              <a:t> </a:t>
            </a:r>
            <a:r>
              <a:rPr lang="en-GB" sz="1200" dirty="0"/>
              <a:t>Planet(</a:t>
            </a:r>
            <a:br>
              <a:rPr lang="en-GB" sz="1200" dirty="0"/>
            </a:br>
            <a:r>
              <a:rPr lang="en-GB" sz="1200" dirty="0"/>
              <a:t>      {</a:t>
            </a:r>
            <a:r>
              <a:rPr lang="en-GB" sz="1200" dirty="0">
                <a:solidFill>
                  <a:srgbClr val="CC7832"/>
                </a:solidFill>
                <a:effectLst/>
              </a:rPr>
              <a:t>required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sz="1200" dirty="0" err="1"/>
              <a:t>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CC7832"/>
                </a:solidFill>
                <a:effectLst/>
              </a:rPr>
              <a:t>, required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sz="1200" dirty="0" err="1"/>
              <a:t>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moons</a:t>
            </a:r>
            <a:r>
              <a:rPr lang="en-GB" sz="1200" dirty="0">
                <a:solidFill>
                  <a:srgbClr val="CC7832"/>
                </a:solidFill>
                <a:effectLst/>
              </a:rPr>
              <a:t>, required </a:t>
            </a:r>
            <a:r>
              <a:rPr lang="en-GB" sz="1200" dirty="0" err="1">
                <a:solidFill>
                  <a:srgbClr val="CC7832"/>
                </a:solidFill>
                <a:effectLst/>
              </a:rPr>
              <a:t>this</a:t>
            </a:r>
            <a:r>
              <a:rPr lang="en-GB" sz="1200" dirty="0" err="1"/>
              <a:t>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hasRings</a:t>
            </a:r>
            <a:r>
              <a:rPr lang="en-GB" sz="1200" dirty="0"/>
              <a:t>})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/// All instance variables are final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  </a:t>
            </a:r>
            <a:r>
              <a:rPr lang="en-GB" sz="1200" dirty="0">
                <a:solidFill>
                  <a:srgbClr val="CC7832"/>
                </a:solidFill>
                <a:effectLst/>
              </a:rPr>
              <a:t>final </a:t>
            </a:r>
            <a:r>
              <a:rPr lang="en-GB" sz="1200" dirty="0" err="1"/>
              <a:t>PlanetType</a:t>
            </a:r>
            <a:r>
              <a:rPr lang="en-GB" sz="1200" dirty="0"/>
              <a:t>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final </a:t>
            </a:r>
            <a:r>
              <a:rPr lang="en-GB" sz="1200" dirty="0"/>
              <a:t>int </a:t>
            </a:r>
            <a:r>
              <a:rPr lang="en-GB" sz="1200" dirty="0">
                <a:solidFill>
                  <a:srgbClr val="9876AA"/>
                </a:solidFill>
                <a:effectLst/>
              </a:rPr>
              <a:t>moons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final </a:t>
            </a:r>
            <a:r>
              <a:rPr lang="en-GB" sz="1200" dirty="0"/>
              <a:t>bool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hasRings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>
                <a:solidFill>
                  <a:srgbClr val="CC7832"/>
                </a:solidFill>
                <a:effectLst/>
              </a:rPr>
              <a:t>  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/// Enhanced </a:t>
            </a:r>
            <a:r>
              <a:rPr lang="en-GB" sz="1200" i="1" dirty="0" err="1">
                <a:solidFill>
                  <a:srgbClr val="629755"/>
                </a:solidFill>
                <a:effectLst/>
              </a:rPr>
              <a:t>enums</a:t>
            </a:r>
            <a:r>
              <a:rPr lang="en-GB" sz="1200" i="1" dirty="0">
                <a:solidFill>
                  <a:srgbClr val="629755"/>
                </a:solidFill>
                <a:effectLst/>
              </a:rPr>
              <a:t> support getters and other methods</a:t>
            </a:r>
            <a:br>
              <a:rPr lang="en-GB" sz="1200" i="1" dirty="0">
                <a:solidFill>
                  <a:srgbClr val="629755"/>
                </a:solidFill>
                <a:effectLst/>
              </a:rPr>
            </a:br>
            <a:r>
              <a:rPr lang="en-GB" sz="1200" i="1" dirty="0">
                <a:solidFill>
                  <a:srgbClr val="629755"/>
                </a:solidFill>
                <a:effectLst/>
              </a:rPr>
              <a:t>  </a:t>
            </a:r>
            <a:r>
              <a:rPr lang="en-GB" sz="1200" dirty="0"/>
              <a:t>bool </a:t>
            </a:r>
            <a:r>
              <a:rPr lang="en-GB" sz="1200" dirty="0">
                <a:solidFill>
                  <a:srgbClr val="CC7832"/>
                </a:solidFill>
                <a:effectLst/>
              </a:rPr>
              <a:t>get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isGiant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=&gt;</a:t>
            </a:r>
            <a:br>
              <a:rPr lang="en-GB" sz="1200" dirty="0"/>
            </a:br>
            <a:r>
              <a:rPr lang="en-GB" sz="1200" dirty="0"/>
              <a:t>     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==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gas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|| 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planetType</a:t>
            </a:r>
            <a:r>
              <a:rPr lang="en-GB" sz="1200" dirty="0">
                <a:solidFill>
                  <a:srgbClr val="9876AA"/>
                </a:solidFill>
                <a:effectLst/>
              </a:rPr>
              <a:t> </a:t>
            </a:r>
            <a:r>
              <a:rPr lang="en-GB" sz="1200" dirty="0"/>
              <a:t>== </a:t>
            </a:r>
            <a:r>
              <a:rPr lang="en-GB" sz="1200" dirty="0" err="1"/>
              <a:t>PlanetType.</a:t>
            </a:r>
            <a:r>
              <a:rPr lang="en-GB" sz="1200" dirty="0" err="1">
                <a:solidFill>
                  <a:srgbClr val="9876AA"/>
                </a:solidFill>
                <a:effectLst/>
              </a:rPr>
              <a:t>ice</a:t>
            </a:r>
            <a:r>
              <a:rPr lang="en-GB" sz="1200" dirty="0">
                <a:solidFill>
                  <a:srgbClr val="CC7832"/>
                </a:solidFill>
                <a:effectLst/>
              </a:rPr>
              <a:t>;</a:t>
            </a:r>
            <a:br>
              <a:rPr lang="en-GB" sz="1200" dirty="0">
                <a:solidFill>
                  <a:srgbClr val="CC7832"/>
                </a:solidFill>
                <a:effectLst/>
              </a:rPr>
            </a:br>
            <a:r>
              <a:rPr lang="en-GB" sz="1200" dirty="0"/>
              <a:t>}</a:t>
            </a:r>
            <a:br>
              <a:rPr lang="en-GB" sz="1200" dirty="0"/>
            </a:br>
            <a:br>
              <a:rPr lang="en-GB" sz="1200" dirty="0"/>
            </a:br>
            <a:endParaRPr lang="en-IT" sz="1200" b="1" dirty="0"/>
          </a:p>
        </p:txBody>
      </p:sp>
    </p:spTree>
    <p:extLst>
      <p:ext uri="{BB962C8B-B14F-4D97-AF65-F5344CB8AC3E}">
        <p14:creationId xmlns:p14="http://schemas.microsoft.com/office/powerpoint/2010/main" val="1771757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THROW and CATCH EXCEPTIONs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C2A2E-EE27-35EE-8DC6-DFDD01B4B361}"/>
              </a:ext>
            </a:extLst>
          </p:cNvPr>
          <p:cNvSpPr txBox="1"/>
          <p:nvPr/>
        </p:nvSpPr>
        <p:spPr>
          <a:xfrm>
            <a:off x="3046379" y="2639836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3324"/>
                </a:solidFill>
                <a:effectLst/>
              </a:rPr>
              <a:t>throw</a:t>
            </a:r>
            <a:r>
              <a:rPr lang="en-GB" dirty="0">
                <a:solidFill>
                  <a:srgbClr val="0468D7"/>
                </a:solidFill>
                <a:effectLst/>
              </a:rPr>
              <a:t> </a:t>
            </a:r>
            <a:r>
              <a:rPr lang="en-GB" dirty="0" err="1">
                <a:solidFill>
                  <a:srgbClr val="0468D7"/>
                </a:solidFill>
                <a:effectLst/>
              </a:rPr>
              <a:t>FormatException</a:t>
            </a:r>
            <a:r>
              <a:rPr lang="en-GB" dirty="0">
                <a:solidFill>
                  <a:srgbClr val="222222"/>
                </a:solidFill>
                <a:effectLst/>
              </a:rPr>
              <a:t>(</a:t>
            </a:r>
            <a:r>
              <a:rPr lang="en-GB" dirty="0">
                <a:solidFill>
                  <a:srgbClr val="11796D"/>
                </a:solidFill>
                <a:effectLst/>
              </a:rPr>
              <a:t>'Expected at least 1 section’</a:t>
            </a:r>
            <a:r>
              <a:rPr lang="en-GB" dirty="0">
                <a:solidFill>
                  <a:srgbClr val="222222"/>
                </a:solidFill>
                <a:effectLst/>
              </a:rPr>
              <a:t>);</a:t>
            </a:r>
            <a:br>
              <a:rPr lang="en-GB" dirty="0"/>
            </a:br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09EAC-D9F7-387D-E93D-789702A917CC}"/>
              </a:ext>
            </a:extLst>
          </p:cNvPr>
          <p:cNvSpPr txBox="1"/>
          <p:nvPr/>
        </p:nvSpPr>
        <p:spPr>
          <a:xfrm>
            <a:off x="3242809" y="3154748"/>
            <a:ext cx="60992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43324"/>
                </a:solidFill>
                <a:effectLst/>
              </a:rPr>
              <a:t>try</a:t>
            </a:r>
            <a:r>
              <a:rPr lang="en-GB" dirty="0">
                <a:solidFill>
                  <a:srgbClr val="222222"/>
                </a:solidFill>
                <a:effectLst/>
              </a:rPr>
              <a:t> {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	</a:t>
            </a:r>
            <a:r>
              <a:rPr lang="en-GB" dirty="0" err="1">
                <a:solidFill>
                  <a:srgbClr val="222222"/>
                </a:solidFill>
                <a:effectLst/>
              </a:rPr>
              <a:t>isThisThingWorking</a:t>
            </a:r>
            <a:r>
              <a:rPr lang="en-GB" dirty="0">
                <a:solidFill>
                  <a:srgbClr val="222222"/>
                </a:solidFill>
                <a:effectLst/>
              </a:rPr>
              <a:t>();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} </a:t>
            </a:r>
          </a:p>
          <a:p>
            <a:r>
              <a:rPr lang="en-GB" dirty="0">
                <a:solidFill>
                  <a:srgbClr val="D43324"/>
                </a:solidFill>
                <a:effectLst/>
              </a:rPr>
              <a:t>on</a:t>
            </a:r>
            <a:r>
              <a:rPr lang="en-GB" dirty="0">
                <a:solidFill>
                  <a:srgbClr val="0468D7"/>
                </a:solidFill>
                <a:effectLst/>
              </a:rPr>
              <a:t> Exception</a:t>
            </a:r>
            <a:r>
              <a:rPr lang="en-GB" dirty="0">
                <a:solidFill>
                  <a:srgbClr val="222222"/>
                </a:solidFill>
                <a:effectLst/>
              </a:rPr>
              <a:t> {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	print(“This thing is not working!”);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}</a:t>
            </a:r>
            <a:endParaRPr lang="en-IT" dirty="0"/>
          </a:p>
        </p:txBody>
      </p:sp>
      <p:pic>
        <p:nvPicPr>
          <p:cNvPr id="12" name="Picture 2" descr="Google Dart Logo PNG vector in SVG, PDF, AI, CDR format">
            <a:extLst>
              <a:ext uri="{FF2B5EF4-FFF2-40B4-BE49-F238E27FC236}">
                <a16:creationId xmlns:a16="http://schemas.microsoft.com/office/drawing/2014/main" id="{DBE69378-6B90-0592-E11A-A153F8B5D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78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ASYNCHRONOUS PROGRAMMING (basic)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42FD32-FF1F-62A4-FED5-B54649DAACFD}"/>
              </a:ext>
            </a:extLst>
          </p:cNvPr>
          <p:cNvSpPr/>
          <p:nvPr/>
        </p:nvSpPr>
        <p:spPr>
          <a:xfrm>
            <a:off x="1385888" y="1400175"/>
            <a:ext cx="314325" cy="314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272659-72AC-6FFA-D86B-B768C5AC40E8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1543051" y="1714500"/>
            <a:ext cx="11906" cy="380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8A6BFB-1C12-E958-EB7E-595B8040C749}"/>
              </a:ext>
            </a:extLst>
          </p:cNvPr>
          <p:cNvSpPr/>
          <p:nvPr/>
        </p:nvSpPr>
        <p:spPr>
          <a:xfrm>
            <a:off x="838200" y="2095210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01E97A-B4A5-4696-3730-07C0199B0E33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1554957" y="2460335"/>
            <a:ext cx="0" cy="4131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48D088E-BC1A-5585-5980-44BDDD207598}"/>
              </a:ext>
            </a:extLst>
          </p:cNvPr>
          <p:cNvSpPr/>
          <p:nvPr/>
        </p:nvSpPr>
        <p:spPr>
          <a:xfrm>
            <a:off x="838200" y="2873520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A28A90-7370-D3EE-C6F2-6BB39EB282EF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554957" y="3238645"/>
            <a:ext cx="0" cy="413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D162E-379C-E470-847B-F7F08F01C54C}"/>
              </a:ext>
            </a:extLst>
          </p:cNvPr>
          <p:cNvSpPr/>
          <p:nvPr/>
        </p:nvSpPr>
        <p:spPr>
          <a:xfrm>
            <a:off x="838200" y="3651831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4E1BB1-1F4F-63DA-6B54-FB8CE29DE37C}"/>
              </a:ext>
            </a:extLst>
          </p:cNvPr>
          <p:cNvGrpSpPr/>
          <p:nvPr/>
        </p:nvGrpSpPr>
        <p:grpSpPr>
          <a:xfrm>
            <a:off x="1400176" y="4302126"/>
            <a:ext cx="300037" cy="300037"/>
            <a:chOff x="1400176" y="4302126"/>
            <a:chExt cx="300037" cy="30003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511DA4-0961-4D7B-0A05-9AA468827DD4}"/>
                </a:ext>
              </a:extLst>
            </p:cNvPr>
            <p:cNvSpPr/>
            <p:nvPr/>
          </p:nvSpPr>
          <p:spPr>
            <a:xfrm>
              <a:off x="1400176" y="4302126"/>
              <a:ext cx="300037" cy="3000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48E3A9-5409-0256-2AC6-245976328D1A}"/>
                </a:ext>
              </a:extLst>
            </p:cNvPr>
            <p:cNvSpPr/>
            <p:nvPr/>
          </p:nvSpPr>
          <p:spPr>
            <a:xfrm>
              <a:off x="1443002" y="4344952"/>
              <a:ext cx="214384" cy="2143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13B7C4-FF7C-1034-84F9-332B936B4953}"/>
              </a:ext>
            </a:extLst>
          </p:cNvPr>
          <p:cNvCxnSpPr>
            <a:cxnSpLocks/>
            <a:stCxn id="16" idx="2"/>
            <a:endCxn id="27" idx="0"/>
          </p:cNvCxnSpPr>
          <p:nvPr/>
        </p:nvCxnSpPr>
        <p:spPr>
          <a:xfrm flipH="1">
            <a:off x="1550195" y="4016956"/>
            <a:ext cx="4762" cy="285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1B0EFC4-8DF7-35A7-4CEE-7A4A6C29325A}"/>
              </a:ext>
            </a:extLst>
          </p:cNvPr>
          <p:cNvSpPr/>
          <p:nvPr/>
        </p:nvSpPr>
        <p:spPr>
          <a:xfrm>
            <a:off x="9141886" y="1243012"/>
            <a:ext cx="314325" cy="314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B2E0F-C5D5-E22E-711A-5EC7F8A999C7}"/>
              </a:ext>
            </a:extLst>
          </p:cNvPr>
          <p:cNvSpPr/>
          <p:nvPr/>
        </p:nvSpPr>
        <p:spPr>
          <a:xfrm>
            <a:off x="8594198" y="2302062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D632B8-D6C4-1070-3A1E-C3DE622ED171}"/>
              </a:ext>
            </a:extLst>
          </p:cNvPr>
          <p:cNvGrpSpPr/>
          <p:nvPr/>
        </p:nvGrpSpPr>
        <p:grpSpPr>
          <a:xfrm>
            <a:off x="9156174" y="3356648"/>
            <a:ext cx="300037" cy="300037"/>
            <a:chOff x="1400176" y="4302126"/>
            <a:chExt cx="300037" cy="30003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96428A5-FC99-C948-A6ED-2C1AEE109BD0}"/>
                </a:ext>
              </a:extLst>
            </p:cNvPr>
            <p:cNvSpPr/>
            <p:nvPr/>
          </p:nvSpPr>
          <p:spPr>
            <a:xfrm>
              <a:off x="1400176" y="4302126"/>
              <a:ext cx="300037" cy="3000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4E240D7-77BA-69C9-FCEC-8BDA2F8E5F50}"/>
                </a:ext>
              </a:extLst>
            </p:cNvPr>
            <p:cNvSpPr/>
            <p:nvPr/>
          </p:nvSpPr>
          <p:spPr>
            <a:xfrm>
              <a:off x="1443002" y="4344952"/>
              <a:ext cx="214384" cy="2143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69ED9D4-BF11-01EF-97D4-AD8616E5CEAE}"/>
              </a:ext>
            </a:extLst>
          </p:cNvPr>
          <p:cNvSpPr/>
          <p:nvPr/>
        </p:nvSpPr>
        <p:spPr>
          <a:xfrm>
            <a:off x="10190166" y="2281542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1E6AEBD-4A4F-4475-AE84-11E05B50D906}"/>
              </a:ext>
            </a:extLst>
          </p:cNvPr>
          <p:cNvSpPr/>
          <p:nvPr/>
        </p:nvSpPr>
        <p:spPr>
          <a:xfrm>
            <a:off x="6998230" y="2302062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EE25E86-A445-250C-0A60-41E8C92B2FFD}"/>
              </a:ext>
            </a:extLst>
          </p:cNvPr>
          <p:cNvCxnSpPr/>
          <p:nvPr/>
        </p:nvCxnSpPr>
        <p:spPr>
          <a:xfrm>
            <a:off x="7450668" y="1950046"/>
            <a:ext cx="36322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187981B-6109-7BBF-8220-5BAF2E7715FF}"/>
              </a:ext>
            </a:extLst>
          </p:cNvPr>
          <p:cNvCxnSpPr/>
          <p:nvPr/>
        </p:nvCxnSpPr>
        <p:spPr>
          <a:xfrm>
            <a:off x="7450668" y="2983824"/>
            <a:ext cx="36322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66EC6FE-38F5-9D5B-FC35-ED66C0E5BEF0}"/>
              </a:ext>
            </a:extLst>
          </p:cNvPr>
          <p:cNvCxnSpPr>
            <a:cxnSpLocks/>
            <a:stCxn id="35" idx="4"/>
          </p:cNvCxnSpPr>
          <p:nvPr/>
        </p:nvCxnSpPr>
        <p:spPr>
          <a:xfrm flipH="1">
            <a:off x="9299048" y="1557337"/>
            <a:ext cx="1" cy="369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AF2319-1711-DBD9-E970-E43454353FD6}"/>
              </a:ext>
            </a:extLst>
          </p:cNvPr>
          <p:cNvCxnSpPr>
            <a:cxnSpLocks/>
          </p:cNvCxnSpPr>
          <p:nvPr/>
        </p:nvCxnSpPr>
        <p:spPr>
          <a:xfrm flipH="1">
            <a:off x="9310954" y="3001841"/>
            <a:ext cx="1" cy="369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0" name="Straight Arrow Connector 5119">
            <a:extLst>
              <a:ext uri="{FF2B5EF4-FFF2-40B4-BE49-F238E27FC236}">
                <a16:creationId xmlns:a16="http://schemas.microsoft.com/office/drawing/2014/main" id="{D392DEBC-274D-6562-32C0-B10E4C533C5B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714986" y="1980772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2" name="Straight Arrow Connector 5121">
            <a:extLst>
              <a:ext uri="{FF2B5EF4-FFF2-40B4-BE49-F238E27FC236}">
                <a16:creationId xmlns:a16="http://schemas.microsoft.com/office/drawing/2014/main" id="{04DB01EC-C784-D70B-4151-3FCE87C05F73}"/>
              </a:ext>
            </a:extLst>
          </p:cNvPr>
          <p:cNvCxnSpPr>
            <a:cxnSpLocks/>
          </p:cNvCxnSpPr>
          <p:nvPr/>
        </p:nvCxnSpPr>
        <p:spPr>
          <a:xfrm>
            <a:off x="7714986" y="2667187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3" name="Straight Arrow Connector 5122">
            <a:extLst>
              <a:ext uri="{FF2B5EF4-FFF2-40B4-BE49-F238E27FC236}">
                <a16:creationId xmlns:a16="http://schemas.microsoft.com/office/drawing/2014/main" id="{FE20C83F-2AA2-F68F-CED4-A2BD0B95A77A}"/>
              </a:ext>
            </a:extLst>
          </p:cNvPr>
          <p:cNvCxnSpPr>
            <a:cxnSpLocks/>
          </p:cNvCxnSpPr>
          <p:nvPr/>
        </p:nvCxnSpPr>
        <p:spPr>
          <a:xfrm>
            <a:off x="9299047" y="1971925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5" name="Straight Arrow Connector 5124">
            <a:extLst>
              <a:ext uri="{FF2B5EF4-FFF2-40B4-BE49-F238E27FC236}">
                <a16:creationId xmlns:a16="http://schemas.microsoft.com/office/drawing/2014/main" id="{3FE9F2A4-C4EA-C1A9-8288-F66391C6F4C4}"/>
              </a:ext>
            </a:extLst>
          </p:cNvPr>
          <p:cNvCxnSpPr>
            <a:cxnSpLocks/>
          </p:cNvCxnSpPr>
          <p:nvPr/>
        </p:nvCxnSpPr>
        <p:spPr>
          <a:xfrm>
            <a:off x="9299047" y="2658340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6" name="Straight Arrow Connector 5125">
            <a:extLst>
              <a:ext uri="{FF2B5EF4-FFF2-40B4-BE49-F238E27FC236}">
                <a16:creationId xmlns:a16="http://schemas.microsoft.com/office/drawing/2014/main" id="{F33FD5D9-010C-4F20-FF99-244D0CBD7B5C}"/>
              </a:ext>
            </a:extLst>
          </p:cNvPr>
          <p:cNvCxnSpPr>
            <a:cxnSpLocks/>
          </p:cNvCxnSpPr>
          <p:nvPr/>
        </p:nvCxnSpPr>
        <p:spPr>
          <a:xfrm>
            <a:off x="10906922" y="1951020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7" name="Straight Arrow Connector 5126">
            <a:extLst>
              <a:ext uri="{FF2B5EF4-FFF2-40B4-BE49-F238E27FC236}">
                <a16:creationId xmlns:a16="http://schemas.microsoft.com/office/drawing/2014/main" id="{9B096830-F173-AFA7-2A63-8F2BAD4B9DFC}"/>
              </a:ext>
            </a:extLst>
          </p:cNvPr>
          <p:cNvCxnSpPr>
            <a:cxnSpLocks/>
          </p:cNvCxnSpPr>
          <p:nvPr/>
        </p:nvCxnSpPr>
        <p:spPr>
          <a:xfrm>
            <a:off x="10906922" y="2637435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8" name="Rectangle 5127">
            <a:extLst>
              <a:ext uri="{FF2B5EF4-FFF2-40B4-BE49-F238E27FC236}">
                <a16:creationId xmlns:a16="http://schemas.microsoft.com/office/drawing/2014/main" id="{2B2DDA96-9741-92B8-8703-66B5F4DB9AEA}"/>
              </a:ext>
            </a:extLst>
          </p:cNvPr>
          <p:cNvSpPr/>
          <p:nvPr/>
        </p:nvSpPr>
        <p:spPr>
          <a:xfrm>
            <a:off x="3866490" y="3612993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solidFill>
                  <a:schemeClr val="tx1"/>
                </a:solidFill>
              </a:rPr>
              <a:t>U2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8CF449E3-FCE8-8245-3F41-3C7D10E12FAE}"/>
              </a:ext>
            </a:extLst>
          </p:cNvPr>
          <p:cNvSpPr/>
          <p:nvPr/>
        </p:nvSpPr>
        <p:spPr>
          <a:xfrm>
            <a:off x="5087409" y="3612993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390A7DB9-1839-8B92-6236-BAAB1A81F734}"/>
              </a:ext>
            </a:extLst>
          </p:cNvPr>
          <p:cNvCxnSpPr>
            <a:cxnSpLocks/>
            <a:stCxn id="5128" idx="2"/>
          </p:cNvCxnSpPr>
          <p:nvPr/>
        </p:nvCxnSpPr>
        <p:spPr>
          <a:xfrm>
            <a:off x="4084509" y="3978118"/>
            <a:ext cx="0" cy="12199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32" name="Straight Connector 5131">
            <a:extLst>
              <a:ext uri="{FF2B5EF4-FFF2-40B4-BE49-F238E27FC236}">
                <a16:creationId xmlns:a16="http://schemas.microsoft.com/office/drawing/2014/main" id="{64CEDC9F-8FAF-3CBA-317B-9C2B8DB29E04}"/>
              </a:ext>
            </a:extLst>
          </p:cNvPr>
          <p:cNvCxnSpPr>
            <a:cxnSpLocks/>
            <a:stCxn id="5129" idx="2"/>
          </p:cNvCxnSpPr>
          <p:nvPr/>
        </p:nvCxnSpPr>
        <p:spPr>
          <a:xfrm>
            <a:off x="5305428" y="3978118"/>
            <a:ext cx="0" cy="25764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8E90E3F5-02D5-9374-6D71-155E2BEFF06E}"/>
              </a:ext>
            </a:extLst>
          </p:cNvPr>
          <p:cNvSpPr/>
          <p:nvPr/>
        </p:nvSpPr>
        <p:spPr>
          <a:xfrm>
            <a:off x="3965975" y="4181500"/>
            <a:ext cx="228600" cy="901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8CF8EF96-2853-E0A9-9130-19DC47159BF9}"/>
              </a:ext>
            </a:extLst>
          </p:cNvPr>
          <p:cNvSpPr/>
          <p:nvPr/>
        </p:nvSpPr>
        <p:spPr>
          <a:xfrm>
            <a:off x="5190995" y="4181213"/>
            <a:ext cx="228600" cy="901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37" name="Straight Arrow Connector 5136">
            <a:extLst>
              <a:ext uri="{FF2B5EF4-FFF2-40B4-BE49-F238E27FC236}">
                <a16:creationId xmlns:a16="http://schemas.microsoft.com/office/drawing/2014/main" id="{F0673AB8-105D-21C2-E683-E6D6417A6738}"/>
              </a:ext>
            </a:extLst>
          </p:cNvPr>
          <p:cNvCxnSpPr>
            <a:cxnSpLocks/>
          </p:cNvCxnSpPr>
          <p:nvPr/>
        </p:nvCxnSpPr>
        <p:spPr>
          <a:xfrm>
            <a:off x="4194575" y="4304785"/>
            <a:ext cx="984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40" name="Straight Arrow Connector 5139">
            <a:extLst>
              <a:ext uri="{FF2B5EF4-FFF2-40B4-BE49-F238E27FC236}">
                <a16:creationId xmlns:a16="http://schemas.microsoft.com/office/drawing/2014/main" id="{504F510C-C92A-FE9E-917F-49DE34726B85}"/>
              </a:ext>
            </a:extLst>
          </p:cNvPr>
          <p:cNvCxnSpPr>
            <a:cxnSpLocks/>
          </p:cNvCxnSpPr>
          <p:nvPr/>
        </p:nvCxnSpPr>
        <p:spPr>
          <a:xfrm flipH="1">
            <a:off x="4194575" y="5001670"/>
            <a:ext cx="9652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59" name="Rectangle 5158">
            <a:extLst>
              <a:ext uri="{FF2B5EF4-FFF2-40B4-BE49-F238E27FC236}">
                <a16:creationId xmlns:a16="http://schemas.microsoft.com/office/drawing/2014/main" id="{B24CE756-3B98-A22F-6E58-6D0CC7CE0B92}"/>
              </a:ext>
            </a:extLst>
          </p:cNvPr>
          <p:cNvSpPr/>
          <p:nvPr/>
        </p:nvSpPr>
        <p:spPr>
          <a:xfrm>
            <a:off x="3126317" y="3612706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solidFill>
                  <a:schemeClr val="tx1"/>
                </a:solidFill>
              </a:rPr>
              <a:t>U1</a:t>
            </a:r>
          </a:p>
        </p:txBody>
      </p:sp>
      <p:cxnSp>
        <p:nvCxnSpPr>
          <p:cNvPr id="5160" name="Straight Connector 5159">
            <a:extLst>
              <a:ext uri="{FF2B5EF4-FFF2-40B4-BE49-F238E27FC236}">
                <a16:creationId xmlns:a16="http://schemas.microsoft.com/office/drawing/2014/main" id="{E75A2A06-C50F-9D29-5D3B-52BD4E81FBD7}"/>
              </a:ext>
            </a:extLst>
          </p:cNvPr>
          <p:cNvCxnSpPr>
            <a:cxnSpLocks/>
            <a:stCxn id="5159" idx="2"/>
          </p:cNvCxnSpPr>
          <p:nvPr/>
        </p:nvCxnSpPr>
        <p:spPr>
          <a:xfrm>
            <a:off x="3344336" y="3977831"/>
            <a:ext cx="0" cy="2646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61" name="Rectangle 5160">
            <a:extLst>
              <a:ext uri="{FF2B5EF4-FFF2-40B4-BE49-F238E27FC236}">
                <a16:creationId xmlns:a16="http://schemas.microsoft.com/office/drawing/2014/main" id="{788574DD-C114-919F-DA75-7409B81C62A8}"/>
              </a:ext>
            </a:extLst>
          </p:cNvPr>
          <p:cNvSpPr/>
          <p:nvPr/>
        </p:nvSpPr>
        <p:spPr>
          <a:xfrm>
            <a:off x="3225802" y="4181213"/>
            <a:ext cx="257842" cy="2082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63" name="Straight Arrow Connector 5162">
            <a:extLst>
              <a:ext uri="{FF2B5EF4-FFF2-40B4-BE49-F238E27FC236}">
                <a16:creationId xmlns:a16="http://schemas.microsoft.com/office/drawing/2014/main" id="{C3EC183E-354F-AF48-B4FD-0B82284E4231}"/>
              </a:ext>
            </a:extLst>
          </p:cNvPr>
          <p:cNvCxnSpPr>
            <a:cxnSpLocks/>
          </p:cNvCxnSpPr>
          <p:nvPr/>
        </p:nvCxnSpPr>
        <p:spPr>
          <a:xfrm>
            <a:off x="3483644" y="5281307"/>
            <a:ext cx="16761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65" name="Rectangle 5164">
            <a:extLst>
              <a:ext uri="{FF2B5EF4-FFF2-40B4-BE49-F238E27FC236}">
                <a16:creationId xmlns:a16="http://schemas.microsoft.com/office/drawing/2014/main" id="{A1A7278E-821B-79C7-8466-5ABC20B5D3DC}"/>
              </a:ext>
            </a:extLst>
          </p:cNvPr>
          <p:cNvSpPr/>
          <p:nvPr/>
        </p:nvSpPr>
        <p:spPr>
          <a:xfrm>
            <a:off x="5184782" y="5225181"/>
            <a:ext cx="228600" cy="901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66" name="Straight Arrow Connector 5165">
            <a:extLst>
              <a:ext uri="{FF2B5EF4-FFF2-40B4-BE49-F238E27FC236}">
                <a16:creationId xmlns:a16="http://schemas.microsoft.com/office/drawing/2014/main" id="{B02EF30A-71AE-DCEF-D8BE-25DB52FBB15A}"/>
              </a:ext>
            </a:extLst>
          </p:cNvPr>
          <p:cNvCxnSpPr>
            <a:cxnSpLocks/>
          </p:cNvCxnSpPr>
          <p:nvPr/>
        </p:nvCxnSpPr>
        <p:spPr>
          <a:xfrm flipH="1">
            <a:off x="3483644" y="6060220"/>
            <a:ext cx="170735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69" name="Rectangle 5168">
            <a:extLst>
              <a:ext uri="{FF2B5EF4-FFF2-40B4-BE49-F238E27FC236}">
                <a16:creationId xmlns:a16="http://schemas.microsoft.com/office/drawing/2014/main" id="{BB797FB8-750D-DF46-33D0-C3056F1D3CFE}"/>
              </a:ext>
            </a:extLst>
          </p:cNvPr>
          <p:cNvSpPr/>
          <p:nvPr/>
        </p:nvSpPr>
        <p:spPr>
          <a:xfrm>
            <a:off x="8865662" y="4122479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solidFill>
                  <a:schemeClr val="tx1"/>
                </a:solidFill>
              </a:rPr>
              <a:t>U2</a:t>
            </a:r>
          </a:p>
        </p:txBody>
      </p:sp>
      <p:sp>
        <p:nvSpPr>
          <p:cNvPr id="5170" name="Rectangle 5169">
            <a:extLst>
              <a:ext uri="{FF2B5EF4-FFF2-40B4-BE49-F238E27FC236}">
                <a16:creationId xmlns:a16="http://schemas.microsoft.com/office/drawing/2014/main" id="{51E14DBF-F79C-EE88-6E0A-96BD7A8A4A20}"/>
              </a:ext>
            </a:extLst>
          </p:cNvPr>
          <p:cNvSpPr/>
          <p:nvPr/>
        </p:nvSpPr>
        <p:spPr>
          <a:xfrm>
            <a:off x="10086581" y="4122479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171" name="Straight Connector 5170">
            <a:extLst>
              <a:ext uri="{FF2B5EF4-FFF2-40B4-BE49-F238E27FC236}">
                <a16:creationId xmlns:a16="http://schemas.microsoft.com/office/drawing/2014/main" id="{9366A719-C5C2-CBC5-8268-AF161C89EBFD}"/>
              </a:ext>
            </a:extLst>
          </p:cNvPr>
          <p:cNvCxnSpPr>
            <a:cxnSpLocks/>
            <a:stCxn id="5169" idx="2"/>
          </p:cNvCxnSpPr>
          <p:nvPr/>
        </p:nvCxnSpPr>
        <p:spPr>
          <a:xfrm>
            <a:off x="9083681" y="4487604"/>
            <a:ext cx="0" cy="16391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72" name="Straight Connector 5171">
            <a:extLst>
              <a:ext uri="{FF2B5EF4-FFF2-40B4-BE49-F238E27FC236}">
                <a16:creationId xmlns:a16="http://schemas.microsoft.com/office/drawing/2014/main" id="{A183B6FB-571B-36D9-C8F9-7FD590741108}"/>
              </a:ext>
            </a:extLst>
          </p:cNvPr>
          <p:cNvCxnSpPr>
            <a:cxnSpLocks/>
            <a:stCxn id="5170" idx="2"/>
          </p:cNvCxnSpPr>
          <p:nvPr/>
        </p:nvCxnSpPr>
        <p:spPr>
          <a:xfrm>
            <a:off x="10304600" y="4487604"/>
            <a:ext cx="0" cy="17732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73" name="Rectangle 5172">
            <a:extLst>
              <a:ext uri="{FF2B5EF4-FFF2-40B4-BE49-F238E27FC236}">
                <a16:creationId xmlns:a16="http://schemas.microsoft.com/office/drawing/2014/main" id="{4CC61A57-D34D-78BE-64B2-FC59990DD83B}"/>
              </a:ext>
            </a:extLst>
          </p:cNvPr>
          <p:cNvSpPr/>
          <p:nvPr/>
        </p:nvSpPr>
        <p:spPr>
          <a:xfrm>
            <a:off x="8965147" y="4690986"/>
            <a:ext cx="216812" cy="1219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174" name="Rectangle 5173">
            <a:extLst>
              <a:ext uri="{FF2B5EF4-FFF2-40B4-BE49-F238E27FC236}">
                <a16:creationId xmlns:a16="http://schemas.microsoft.com/office/drawing/2014/main" id="{445F4059-52F5-0B23-E84A-A619AF389E86}"/>
              </a:ext>
            </a:extLst>
          </p:cNvPr>
          <p:cNvSpPr/>
          <p:nvPr/>
        </p:nvSpPr>
        <p:spPr>
          <a:xfrm>
            <a:off x="10190166" y="4690699"/>
            <a:ext cx="257821" cy="1219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75" name="Straight Arrow Connector 5174">
            <a:extLst>
              <a:ext uri="{FF2B5EF4-FFF2-40B4-BE49-F238E27FC236}">
                <a16:creationId xmlns:a16="http://schemas.microsoft.com/office/drawing/2014/main" id="{3E642AEC-04FB-CA91-23DE-E90B3EC2B39A}"/>
              </a:ext>
            </a:extLst>
          </p:cNvPr>
          <p:cNvCxnSpPr>
            <a:cxnSpLocks/>
          </p:cNvCxnSpPr>
          <p:nvPr/>
        </p:nvCxnSpPr>
        <p:spPr>
          <a:xfrm>
            <a:off x="9193747" y="4814271"/>
            <a:ext cx="984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76" name="Straight Arrow Connector 5175">
            <a:extLst>
              <a:ext uri="{FF2B5EF4-FFF2-40B4-BE49-F238E27FC236}">
                <a16:creationId xmlns:a16="http://schemas.microsoft.com/office/drawing/2014/main" id="{F0BD831C-3AC2-CB1B-FFAF-BE28CC24330A}"/>
              </a:ext>
            </a:extLst>
          </p:cNvPr>
          <p:cNvCxnSpPr>
            <a:cxnSpLocks/>
          </p:cNvCxnSpPr>
          <p:nvPr/>
        </p:nvCxnSpPr>
        <p:spPr>
          <a:xfrm flipH="1">
            <a:off x="9193747" y="5511156"/>
            <a:ext cx="9652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77" name="Rectangle 5176">
            <a:extLst>
              <a:ext uri="{FF2B5EF4-FFF2-40B4-BE49-F238E27FC236}">
                <a16:creationId xmlns:a16="http://schemas.microsoft.com/office/drawing/2014/main" id="{6DE1E6CA-9F29-A48D-AF06-11AF219C7886}"/>
              </a:ext>
            </a:extLst>
          </p:cNvPr>
          <p:cNvSpPr/>
          <p:nvPr/>
        </p:nvSpPr>
        <p:spPr>
          <a:xfrm>
            <a:off x="8125489" y="4122192"/>
            <a:ext cx="436037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solidFill>
                  <a:schemeClr val="tx1"/>
                </a:solidFill>
              </a:rPr>
              <a:t>U1</a:t>
            </a:r>
          </a:p>
        </p:txBody>
      </p:sp>
      <p:cxnSp>
        <p:nvCxnSpPr>
          <p:cNvPr id="5178" name="Straight Connector 5177">
            <a:extLst>
              <a:ext uri="{FF2B5EF4-FFF2-40B4-BE49-F238E27FC236}">
                <a16:creationId xmlns:a16="http://schemas.microsoft.com/office/drawing/2014/main" id="{A20C8970-4378-113C-0C89-990EAEA487C3}"/>
              </a:ext>
            </a:extLst>
          </p:cNvPr>
          <p:cNvCxnSpPr>
            <a:cxnSpLocks/>
            <a:stCxn id="5177" idx="2"/>
          </p:cNvCxnSpPr>
          <p:nvPr/>
        </p:nvCxnSpPr>
        <p:spPr>
          <a:xfrm>
            <a:off x="8343508" y="4487317"/>
            <a:ext cx="0" cy="18711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79" name="Rectangle 5178">
            <a:extLst>
              <a:ext uri="{FF2B5EF4-FFF2-40B4-BE49-F238E27FC236}">
                <a16:creationId xmlns:a16="http://schemas.microsoft.com/office/drawing/2014/main" id="{2737FBA9-CE75-681B-3383-9CAA9E255075}"/>
              </a:ext>
            </a:extLst>
          </p:cNvPr>
          <p:cNvSpPr/>
          <p:nvPr/>
        </p:nvSpPr>
        <p:spPr>
          <a:xfrm>
            <a:off x="8224974" y="4690700"/>
            <a:ext cx="234257" cy="1436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5180" name="Straight Arrow Connector 5179">
            <a:extLst>
              <a:ext uri="{FF2B5EF4-FFF2-40B4-BE49-F238E27FC236}">
                <a16:creationId xmlns:a16="http://schemas.microsoft.com/office/drawing/2014/main" id="{62EC3D11-5A1B-B8AE-F73C-F0EF2626F593}"/>
              </a:ext>
            </a:extLst>
          </p:cNvPr>
          <p:cNvCxnSpPr>
            <a:cxnSpLocks/>
          </p:cNvCxnSpPr>
          <p:nvPr/>
        </p:nvCxnSpPr>
        <p:spPr>
          <a:xfrm>
            <a:off x="8502264" y="4992448"/>
            <a:ext cx="16761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82" name="Straight Arrow Connector 5181">
            <a:extLst>
              <a:ext uri="{FF2B5EF4-FFF2-40B4-BE49-F238E27FC236}">
                <a16:creationId xmlns:a16="http://schemas.microsoft.com/office/drawing/2014/main" id="{AC4B3E4A-EEDD-E0B8-C276-01091A2E1607}"/>
              </a:ext>
            </a:extLst>
          </p:cNvPr>
          <p:cNvCxnSpPr>
            <a:cxnSpLocks/>
          </p:cNvCxnSpPr>
          <p:nvPr/>
        </p:nvCxnSpPr>
        <p:spPr>
          <a:xfrm flipH="1">
            <a:off x="8471044" y="5813802"/>
            <a:ext cx="170735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88" name="TextBox 5187">
            <a:extLst>
              <a:ext uri="{FF2B5EF4-FFF2-40B4-BE49-F238E27FC236}">
                <a16:creationId xmlns:a16="http://schemas.microsoft.com/office/drawing/2014/main" id="{4B01F717-9C61-C08B-980F-1A8A52DDCD40}"/>
              </a:ext>
            </a:extLst>
          </p:cNvPr>
          <p:cNvSpPr txBox="1"/>
          <p:nvPr/>
        </p:nvSpPr>
        <p:spPr>
          <a:xfrm>
            <a:off x="2769662" y="29290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effectLst/>
              </a:rPr>
              <a:t>Synchronous programming</a:t>
            </a:r>
            <a:endParaRPr lang="en-IT" dirty="0"/>
          </a:p>
        </p:txBody>
      </p:sp>
      <p:sp>
        <p:nvSpPr>
          <p:cNvPr id="5189" name="TextBox 5188">
            <a:extLst>
              <a:ext uri="{FF2B5EF4-FFF2-40B4-BE49-F238E27FC236}">
                <a16:creationId xmlns:a16="http://schemas.microsoft.com/office/drawing/2014/main" id="{8B59C807-E138-AD4E-BB15-42D6E661D47D}"/>
              </a:ext>
            </a:extLst>
          </p:cNvPr>
          <p:cNvSpPr txBox="1"/>
          <p:nvPr/>
        </p:nvSpPr>
        <p:spPr>
          <a:xfrm>
            <a:off x="7858922" y="7881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effectLst/>
              </a:rPr>
              <a:t>Asynchronous programming</a:t>
            </a:r>
            <a:endParaRPr lang="en-IT" dirty="0"/>
          </a:p>
        </p:txBody>
      </p:sp>
      <p:sp>
        <p:nvSpPr>
          <p:cNvPr id="5191" name="TextBox 5190">
            <a:extLst>
              <a:ext uri="{FF2B5EF4-FFF2-40B4-BE49-F238E27FC236}">
                <a16:creationId xmlns:a16="http://schemas.microsoft.com/office/drawing/2014/main" id="{5A27AE87-911A-7F16-631A-F87833EA58AF}"/>
              </a:ext>
            </a:extLst>
          </p:cNvPr>
          <p:cNvSpPr txBox="1"/>
          <p:nvPr/>
        </p:nvSpPr>
        <p:spPr>
          <a:xfrm>
            <a:off x="8951324" y="2979419"/>
            <a:ext cx="594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</a:rPr>
              <a:t>?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10648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ASYNCHRONOUS PROGRAMMING (basic)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C4D07-BCBE-BC52-36F7-9298FC36CFF6}"/>
              </a:ext>
            </a:extLst>
          </p:cNvPr>
          <p:cNvSpPr txBox="1"/>
          <p:nvPr/>
        </p:nvSpPr>
        <p:spPr>
          <a:xfrm>
            <a:off x="1385066" y="3135254"/>
            <a:ext cx="7792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Future&lt;</a:t>
            </a:r>
            <a:r>
              <a:rPr lang="en-GB" dirty="0">
                <a:solidFill>
                  <a:srgbClr val="CC7832"/>
                </a:solidFill>
                <a:effectLst/>
              </a:rPr>
              <a:t>void</a:t>
            </a:r>
            <a:r>
              <a:rPr lang="en-GB" dirty="0"/>
              <a:t>&gt; </a:t>
            </a:r>
            <a:r>
              <a:rPr lang="en-GB" dirty="0" err="1">
                <a:solidFill>
                  <a:srgbClr val="FFC66D"/>
                </a:solidFill>
                <a:effectLst/>
              </a:rPr>
              <a:t>fetchUserOrder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808080"/>
                </a:solidFill>
                <a:effectLst/>
              </a:rPr>
              <a:t>// Imagine that this function is fetching user info from another service or database.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>
                <a:solidFill>
                  <a:srgbClr val="808080"/>
                </a:solidFill>
                <a:effectLst/>
              </a:rPr>
              <a:t>  </a:t>
            </a:r>
            <a:r>
              <a:rPr lang="en-GB" dirty="0">
                <a:solidFill>
                  <a:srgbClr val="CC7832"/>
                </a:solidFill>
                <a:effectLst/>
              </a:rPr>
              <a:t>return </a:t>
            </a:r>
            <a:r>
              <a:rPr lang="en-GB" dirty="0" err="1">
                <a:solidFill>
                  <a:srgbClr val="FFC66D"/>
                </a:solidFill>
                <a:effectLst/>
              </a:rPr>
              <a:t>Future</a:t>
            </a:r>
            <a:r>
              <a:rPr lang="en-GB" dirty="0" err="1"/>
              <a:t>.</a:t>
            </a:r>
            <a:r>
              <a:rPr lang="en-GB" dirty="0" err="1">
                <a:solidFill>
                  <a:srgbClr val="FFC66D"/>
                </a:solidFill>
                <a:effectLst/>
              </a:rPr>
              <a:t>delayed</a:t>
            </a:r>
            <a:r>
              <a:rPr lang="en-GB" dirty="0"/>
              <a:t>(</a:t>
            </a:r>
            <a:r>
              <a:rPr lang="en-GB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dirty="0">
                <a:solidFill>
                  <a:srgbClr val="CC7832"/>
                </a:solidFill>
                <a:effectLst/>
              </a:rPr>
              <a:t> </a:t>
            </a:r>
            <a:r>
              <a:rPr lang="en-GB" dirty="0">
                <a:solidFill>
                  <a:srgbClr val="FFC66D"/>
                </a:solidFill>
                <a:effectLst/>
              </a:rPr>
              <a:t>Duration</a:t>
            </a:r>
            <a:r>
              <a:rPr lang="en-GB" dirty="0"/>
              <a:t>(seconds: </a:t>
            </a:r>
            <a:r>
              <a:rPr lang="en-GB" dirty="0">
                <a:solidFill>
                  <a:srgbClr val="6897BB"/>
                </a:solidFill>
                <a:effectLst/>
              </a:rPr>
              <a:t>2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/>
              <a:t>() =&gt; print(</a:t>
            </a:r>
            <a:r>
              <a:rPr lang="en-GB" dirty="0">
                <a:solidFill>
                  <a:srgbClr val="6A8759"/>
                </a:solidFill>
                <a:effectLst/>
              </a:rPr>
              <a:t>'Large Latte'</a:t>
            </a:r>
            <a:r>
              <a:rPr lang="en-GB" dirty="0"/>
              <a:t>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 err="1"/>
              <a:t>fetchUserOrder</a:t>
            </a:r>
            <a:r>
              <a:rPr lang="en-GB" dirty="0"/>
              <a:t>()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/>
              <a:t>print(</a:t>
            </a:r>
            <a:r>
              <a:rPr lang="en-GB" dirty="0">
                <a:solidFill>
                  <a:srgbClr val="6A8759"/>
                </a:solidFill>
                <a:effectLst/>
              </a:rPr>
              <a:t>'Fetching user order...'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  <p:pic>
        <p:nvPicPr>
          <p:cNvPr id="4" name="Picture 2" descr="Google Dart Logo PNG vector in SVG, PDF, AI, CDR format">
            <a:extLst>
              <a:ext uri="{FF2B5EF4-FFF2-40B4-BE49-F238E27FC236}">
                <a16:creationId xmlns:a16="http://schemas.microsoft.com/office/drawing/2014/main" id="{F2B504AF-CC0A-8506-BC92-96E09E30F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2909A3-9528-9ABF-8C8E-9251CBD6876B}"/>
              </a:ext>
            </a:extLst>
          </p:cNvPr>
          <p:cNvSpPr txBox="1"/>
          <p:nvPr/>
        </p:nvSpPr>
        <p:spPr>
          <a:xfrm>
            <a:off x="4112488" y="1743179"/>
            <a:ext cx="7058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DART </a:t>
            </a:r>
            <a:r>
              <a:rPr lang="en-GB" b="1" u="sng" dirty="0"/>
              <a:t>Future is a promise </a:t>
            </a:r>
            <a:r>
              <a:rPr lang="en-GB" dirty="0"/>
              <a:t>of a value, or a function return;</a:t>
            </a:r>
          </a:p>
          <a:p>
            <a:r>
              <a:rPr lang="en-GB" dirty="0"/>
              <a:t>It encapsulates values to hold on their memory for future use.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EC5FA-9CC8-A3DB-049F-69EE4A3A9BF1}"/>
              </a:ext>
            </a:extLst>
          </p:cNvPr>
          <p:cNvSpPr txBox="1"/>
          <p:nvPr/>
        </p:nvSpPr>
        <p:spPr>
          <a:xfrm>
            <a:off x="5509672" y="2463413"/>
            <a:ext cx="2548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Future&lt;</a:t>
            </a:r>
            <a:r>
              <a:rPr lang="en-GB" b="1" dirty="0">
                <a:solidFill>
                  <a:srgbClr val="CC7832"/>
                </a:solidFill>
              </a:rPr>
              <a:t>TYPE/OBJECT</a:t>
            </a:r>
            <a:r>
              <a:rPr lang="en-GB" b="1" dirty="0"/>
              <a:t>&gt; </a:t>
            </a:r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945146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 AND AWAIT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402E1-B2D7-1FC6-8C23-7A4AF5107926}"/>
              </a:ext>
            </a:extLst>
          </p:cNvPr>
          <p:cNvSpPr txBox="1"/>
          <p:nvPr/>
        </p:nvSpPr>
        <p:spPr>
          <a:xfrm>
            <a:off x="576812" y="3037330"/>
            <a:ext cx="76443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468D7"/>
                </a:solidFill>
                <a:effectLst/>
              </a:rPr>
              <a:t>Future</a:t>
            </a:r>
            <a:r>
              <a:rPr lang="en-GB" dirty="0">
                <a:solidFill>
                  <a:srgbClr val="222222"/>
                </a:solidFill>
                <a:effectLst/>
              </a:rPr>
              <a:t>&lt;</a:t>
            </a:r>
            <a:r>
              <a:rPr lang="en-GB" dirty="0">
                <a:solidFill>
                  <a:srgbClr val="0468D7"/>
                </a:solidFill>
                <a:effectLst/>
              </a:rPr>
              <a:t>String</a:t>
            </a:r>
            <a:r>
              <a:rPr lang="en-GB" dirty="0">
                <a:solidFill>
                  <a:srgbClr val="222222"/>
                </a:solidFill>
                <a:effectLst/>
              </a:rPr>
              <a:t>&gt; </a:t>
            </a:r>
            <a:r>
              <a:rPr lang="en-GB" dirty="0" err="1">
                <a:solidFill>
                  <a:srgbClr val="6200EE"/>
                </a:solidFill>
                <a:effectLst/>
              </a:rPr>
              <a:t>createOrderMessage</a:t>
            </a:r>
            <a:r>
              <a:rPr lang="en-GB" dirty="0">
                <a:solidFill>
                  <a:srgbClr val="222222"/>
                </a:solidFill>
                <a:effectLst/>
              </a:rPr>
              <a:t>() </a:t>
            </a:r>
            <a:r>
              <a:rPr lang="en-GB" dirty="0">
                <a:solidFill>
                  <a:srgbClr val="D43324"/>
                </a:solidFill>
                <a:effectLst/>
              </a:rPr>
              <a:t>async</a:t>
            </a:r>
            <a:r>
              <a:rPr lang="en-GB" dirty="0">
                <a:solidFill>
                  <a:srgbClr val="222222"/>
                </a:solidFill>
                <a:effectLst/>
              </a:rPr>
              <a:t> {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D43324"/>
                </a:solidFill>
                <a:effectLst/>
              </a:rPr>
              <a:t>	var</a:t>
            </a:r>
            <a:r>
              <a:rPr lang="en-GB" dirty="0">
                <a:solidFill>
                  <a:srgbClr val="222222"/>
                </a:solidFill>
                <a:effectLst/>
              </a:rPr>
              <a:t> order = </a:t>
            </a:r>
            <a:r>
              <a:rPr lang="en-GB" dirty="0">
                <a:solidFill>
                  <a:srgbClr val="D43324"/>
                </a:solidFill>
                <a:effectLst/>
              </a:rPr>
              <a:t>await</a:t>
            </a:r>
            <a:r>
              <a:rPr lang="en-GB" dirty="0">
                <a:solidFill>
                  <a:srgbClr val="6200EE"/>
                </a:solidFill>
                <a:effectLst/>
              </a:rPr>
              <a:t> </a:t>
            </a:r>
            <a:r>
              <a:rPr lang="en-GB" dirty="0" err="1">
                <a:solidFill>
                  <a:srgbClr val="6200EE"/>
                </a:solidFill>
                <a:effectLst/>
              </a:rPr>
              <a:t>fetchUserOrder</a:t>
            </a:r>
            <a:r>
              <a:rPr lang="en-GB" dirty="0">
                <a:solidFill>
                  <a:srgbClr val="222222"/>
                </a:solidFill>
                <a:effectLst/>
              </a:rPr>
              <a:t>();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D43324"/>
                </a:solidFill>
                <a:effectLst/>
              </a:rPr>
              <a:t>	return</a:t>
            </a:r>
            <a:r>
              <a:rPr lang="en-GB" dirty="0">
                <a:solidFill>
                  <a:srgbClr val="11796D"/>
                </a:solidFill>
                <a:effectLst/>
              </a:rPr>
              <a:t> 'Your order is: </a:t>
            </a:r>
            <a:r>
              <a:rPr lang="en-GB" dirty="0">
                <a:solidFill>
                  <a:srgbClr val="222222"/>
                </a:solidFill>
                <a:effectLst/>
              </a:rPr>
              <a:t>$order</a:t>
            </a:r>
            <a:r>
              <a:rPr lang="en-GB" dirty="0">
                <a:solidFill>
                  <a:srgbClr val="11796D"/>
                </a:solidFill>
                <a:effectLst/>
              </a:rPr>
              <a:t>’</a:t>
            </a:r>
            <a:r>
              <a:rPr lang="en-GB" dirty="0">
                <a:solidFill>
                  <a:srgbClr val="222222"/>
                </a:solidFill>
                <a:effectLst/>
              </a:rPr>
              <a:t>;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}</a:t>
            </a:r>
            <a:r>
              <a:rPr lang="en-GB" dirty="0"/>
              <a:t> </a:t>
            </a:r>
          </a:p>
          <a:p>
            <a:endParaRPr lang="en-GB" dirty="0">
              <a:solidFill>
                <a:srgbClr val="0468D7"/>
              </a:solidFill>
              <a:effectLst/>
            </a:endParaRPr>
          </a:p>
          <a:p>
            <a:r>
              <a:rPr lang="en-GB" dirty="0">
                <a:solidFill>
                  <a:srgbClr val="0468D7"/>
                </a:solidFill>
                <a:effectLst/>
              </a:rPr>
              <a:t>Future</a:t>
            </a:r>
            <a:r>
              <a:rPr lang="en-GB" dirty="0">
                <a:solidFill>
                  <a:srgbClr val="222222"/>
                </a:solidFill>
                <a:effectLst/>
              </a:rPr>
              <a:t>&lt;</a:t>
            </a:r>
            <a:r>
              <a:rPr lang="en-GB" dirty="0">
                <a:solidFill>
                  <a:srgbClr val="0468D7"/>
                </a:solidFill>
                <a:effectLst/>
              </a:rPr>
              <a:t>String</a:t>
            </a:r>
            <a:r>
              <a:rPr lang="en-GB" dirty="0">
                <a:solidFill>
                  <a:srgbClr val="222222"/>
                </a:solidFill>
                <a:effectLst/>
              </a:rPr>
              <a:t>&gt; </a:t>
            </a:r>
            <a:r>
              <a:rPr lang="en-GB" dirty="0" err="1">
                <a:solidFill>
                  <a:srgbClr val="6200EE"/>
                </a:solidFill>
                <a:effectLst/>
              </a:rPr>
              <a:t>fetchUserOrder</a:t>
            </a:r>
            <a:r>
              <a:rPr lang="en-GB" dirty="0">
                <a:solidFill>
                  <a:srgbClr val="222222"/>
                </a:solidFill>
                <a:effectLst/>
              </a:rPr>
              <a:t>() =&gt;</a:t>
            </a:r>
            <a:endParaRPr lang="en-GB" dirty="0">
              <a:solidFill>
                <a:srgbClr val="0468D7"/>
              </a:solidFill>
              <a:effectLst/>
            </a:endParaRPr>
          </a:p>
          <a:p>
            <a:r>
              <a:rPr lang="en-GB" dirty="0">
                <a:solidFill>
                  <a:srgbClr val="0468D7"/>
                </a:solidFill>
                <a:effectLst/>
              </a:rPr>
              <a:t>	</a:t>
            </a:r>
            <a:r>
              <a:rPr lang="en-GB" dirty="0" err="1">
                <a:solidFill>
                  <a:srgbClr val="0468D7"/>
                </a:solidFill>
                <a:effectLst/>
              </a:rPr>
              <a:t>Future</a:t>
            </a:r>
            <a:r>
              <a:rPr lang="en-GB" dirty="0" err="1">
                <a:solidFill>
                  <a:srgbClr val="222222"/>
                </a:solidFill>
                <a:effectLst/>
              </a:rPr>
              <a:t>.</a:t>
            </a:r>
            <a:r>
              <a:rPr lang="en-GB" dirty="0" err="1">
                <a:solidFill>
                  <a:srgbClr val="6200EE"/>
                </a:solidFill>
                <a:effectLst/>
              </a:rPr>
              <a:t>delayed</a:t>
            </a:r>
            <a:r>
              <a:rPr lang="en-GB" dirty="0">
                <a:solidFill>
                  <a:srgbClr val="222222"/>
                </a:solidFill>
                <a:effectLst/>
              </a:rPr>
              <a:t>(</a:t>
            </a:r>
            <a:r>
              <a:rPr lang="en-GB" dirty="0"/>
              <a:t> </a:t>
            </a:r>
            <a:r>
              <a:rPr lang="en-GB" dirty="0" err="1">
                <a:solidFill>
                  <a:srgbClr val="D43324"/>
                </a:solidFill>
                <a:effectLst/>
              </a:rPr>
              <a:t>const</a:t>
            </a:r>
            <a:r>
              <a:rPr lang="en-GB" dirty="0">
                <a:solidFill>
                  <a:srgbClr val="0468D7"/>
                </a:solidFill>
                <a:effectLst/>
              </a:rPr>
              <a:t> Duration</a:t>
            </a:r>
            <a:r>
              <a:rPr lang="en-GB" dirty="0">
                <a:solidFill>
                  <a:srgbClr val="222222"/>
                </a:solidFill>
                <a:effectLst/>
              </a:rPr>
              <a:t>(seconds: </a:t>
            </a:r>
            <a:r>
              <a:rPr lang="en-GB" dirty="0">
                <a:solidFill>
                  <a:srgbClr val="11796D"/>
                </a:solidFill>
                <a:effectLst/>
              </a:rPr>
              <a:t>2</a:t>
            </a:r>
            <a:r>
              <a:rPr lang="en-GB" dirty="0">
                <a:solidFill>
                  <a:srgbClr val="222222"/>
                </a:solidFill>
                <a:effectLst/>
              </a:rPr>
              <a:t>),</a:t>
            </a:r>
            <a:r>
              <a:rPr lang="en-GB" dirty="0"/>
              <a:t> </a:t>
            </a:r>
            <a:r>
              <a:rPr lang="en-GB" dirty="0">
                <a:solidFill>
                  <a:srgbClr val="222222"/>
                </a:solidFill>
                <a:effectLst/>
              </a:rPr>
              <a:t>() =&gt; </a:t>
            </a:r>
            <a:r>
              <a:rPr lang="en-GB" dirty="0">
                <a:solidFill>
                  <a:srgbClr val="11796D"/>
                </a:solidFill>
                <a:effectLst/>
              </a:rPr>
              <a:t>'Large Latte'</a:t>
            </a:r>
            <a:r>
              <a:rPr lang="en-GB" dirty="0">
                <a:solidFill>
                  <a:srgbClr val="222222"/>
                </a:solidFill>
                <a:effectLst/>
              </a:rPr>
              <a:t>,</a:t>
            </a:r>
            <a:r>
              <a:rPr lang="en-GB" dirty="0"/>
              <a:t> </a:t>
            </a:r>
            <a:r>
              <a:rPr lang="en-GB" dirty="0">
                <a:solidFill>
                  <a:srgbClr val="222222"/>
                </a:solidFill>
                <a:effectLst/>
              </a:rPr>
              <a:t>);</a:t>
            </a:r>
            <a:r>
              <a:rPr lang="en-GB" dirty="0"/>
              <a:t> </a:t>
            </a:r>
          </a:p>
          <a:p>
            <a:endParaRPr lang="en-GB" dirty="0">
              <a:solidFill>
                <a:srgbClr val="0468D7"/>
              </a:solidFill>
              <a:effectLst/>
            </a:endParaRPr>
          </a:p>
          <a:p>
            <a:r>
              <a:rPr lang="en-GB" dirty="0">
                <a:solidFill>
                  <a:srgbClr val="0468D7"/>
                </a:solidFill>
                <a:effectLst/>
              </a:rPr>
              <a:t>Future</a:t>
            </a:r>
            <a:r>
              <a:rPr lang="en-GB" dirty="0">
                <a:solidFill>
                  <a:srgbClr val="222222"/>
                </a:solidFill>
                <a:effectLst/>
              </a:rPr>
              <a:t>&lt;</a:t>
            </a:r>
            <a:r>
              <a:rPr lang="en-GB" dirty="0">
                <a:solidFill>
                  <a:srgbClr val="D43324"/>
                </a:solidFill>
                <a:effectLst/>
              </a:rPr>
              <a:t>void</a:t>
            </a:r>
            <a:r>
              <a:rPr lang="en-GB" dirty="0">
                <a:solidFill>
                  <a:srgbClr val="222222"/>
                </a:solidFill>
                <a:effectLst/>
              </a:rPr>
              <a:t>&gt; </a:t>
            </a:r>
            <a:r>
              <a:rPr lang="en-GB" dirty="0">
                <a:solidFill>
                  <a:srgbClr val="6200EE"/>
                </a:solidFill>
                <a:effectLst/>
              </a:rPr>
              <a:t>main</a:t>
            </a:r>
            <a:r>
              <a:rPr lang="en-GB" dirty="0">
                <a:solidFill>
                  <a:srgbClr val="222222"/>
                </a:solidFill>
                <a:effectLst/>
              </a:rPr>
              <a:t>() </a:t>
            </a:r>
            <a:r>
              <a:rPr lang="en-GB" dirty="0">
                <a:solidFill>
                  <a:srgbClr val="D43324"/>
                </a:solidFill>
                <a:effectLst/>
              </a:rPr>
              <a:t>async</a:t>
            </a:r>
            <a:r>
              <a:rPr lang="en-GB" dirty="0">
                <a:solidFill>
                  <a:srgbClr val="222222"/>
                </a:solidFill>
                <a:effectLst/>
              </a:rPr>
              <a:t> {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6200EE"/>
                </a:solidFill>
                <a:effectLst/>
              </a:rPr>
              <a:t>	print</a:t>
            </a:r>
            <a:r>
              <a:rPr lang="en-GB" dirty="0">
                <a:solidFill>
                  <a:srgbClr val="222222"/>
                </a:solidFill>
                <a:effectLst/>
              </a:rPr>
              <a:t>(</a:t>
            </a:r>
            <a:r>
              <a:rPr lang="en-GB" dirty="0">
                <a:solidFill>
                  <a:srgbClr val="11796D"/>
                </a:solidFill>
                <a:effectLst/>
              </a:rPr>
              <a:t>'Fetching user order...’</a:t>
            </a:r>
            <a:r>
              <a:rPr lang="en-GB" dirty="0">
                <a:solidFill>
                  <a:srgbClr val="222222"/>
                </a:solidFill>
                <a:effectLst/>
              </a:rPr>
              <a:t>);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6200EE"/>
                </a:solidFill>
                <a:effectLst/>
              </a:rPr>
              <a:t>	print</a:t>
            </a:r>
            <a:r>
              <a:rPr lang="en-GB" dirty="0">
                <a:solidFill>
                  <a:srgbClr val="222222"/>
                </a:solidFill>
                <a:effectLst/>
              </a:rPr>
              <a:t>(</a:t>
            </a:r>
            <a:r>
              <a:rPr lang="en-GB" dirty="0">
                <a:solidFill>
                  <a:srgbClr val="D43324"/>
                </a:solidFill>
                <a:effectLst/>
              </a:rPr>
              <a:t>await</a:t>
            </a:r>
            <a:r>
              <a:rPr lang="en-GB" dirty="0">
                <a:solidFill>
                  <a:srgbClr val="6200EE"/>
                </a:solidFill>
                <a:effectLst/>
              </a:rPr>
              <a:t> </a:t>
            </a:r>
            <a:r>
              <a:rPr lang="en-GB" dirty="0" err="1">
                <a:solidFill>
                  <a:srgbClr val="6200EE"/>
                </a:solidFill>
                <a:effectLst/>
              </a:rPr>
              <a:t>createOrderMessage</a:t>
            </a:r>
            <a:r>
              <a:rPr lang="en-GB" dirty="0">
                <a:solidFill>
                  <a:srgbClr val="222222"/>
                </a:solidFill>
                <a:effectLst/>
              </a:rPr>
              <a:t>());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222222"/>
                </a:solidFill>
                <a:effectLst/>
              </a:rPr>
              <a:t>}</a:t>
            </a:r>
            <a:endParaRPr lang="en-IT" dirty="0"/>
          </a:p>
        </p:txBody>
      </p:sp>
      <p:pic>
        <p:nvPicPr>
          <p:cNvPr id="8" name="Picture 2" descr="Google Dart Logo PNG vector in SVG, PDF, AI, CDR format">
            <a:extLst>
              <a:ext uri="{FF2B5EF4-FFF2-40B4-BE49-F238E27FC236}">
                <a16:creationId xmlns:a16="http://schemas.microsoft.com/office/drawing/2014/main" id="{A6E078DB-9CAE-73DE-32A2-AF9135478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4739C0-8056-FDFF-D35B-8C11DF7AB201}"/>
              </a:ext>
            </a:extLst>
          </p:cNvPr>
          <p:cNvSpPr txBox="1"/>
          <p:nvPr/>
        </p:nvSpPr>
        <p:spPr>
          <a:xfrm>
            <a:off x="3927389" y="1025071"/>
            <a:ext cx="609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 - async </a:t>
            </a:r>
            <a:r>
              <a:rPr lang="en-GB" dirty="0"/>
              <a:t>marks a function that runs asynchronously and returns a Future.</a:t>
            </a:r>
          </a:p>
          <a:p>
            <a:r>
              <a:rPr lang="en-GB" b="1" dirty="0"/>
              <a:t>- await</a:t>
            </a:r>
            <a:r>
              <a:rPr lang="en-GB" dirty="0"/>
              <a:t> pauses execution until the awaited Future completes.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B920CE-171A-9F08-B8C6-B746BAFC23A8}"/>
              </a:ext>
            </a:extLst>
          </p:cNvPr>
          <p:cNvSpPr/>
          <p:nvPr/>
        </p:nvSpPr>
        <p:spPr>
          <a:xfrm>
            <a:off x="8780894" y="1935041"/>
            <a:ext cx="314325" cy="314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6118B6-BD1F-AE4B-9A0B-83B7E67081B5}"/>
              </a:ext>
            </a:extLst>
          </p:cNvPr>
          <p:cNvSpPr/>
          <p:nvPr/>
        </p:nvSpPr>
        <p:spPr>
          <a:xfrm>
            <a:off x="8233206" y="2994091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C324C2-4D68-A462-B4A3-EDFED946742A}"/>
              </a:ext>
            </a:extLst>
          </p:cNvPr>
          <p:cNvGrpSpPr/>
          <p:nvPr/>
        </p:nvGrpSpPr>
        <p:grpSpPr>
          <a:xfrm>
            <a:off x="8795182" y="4048677"/>
            <a:ext cx="300037" cy="300037"/>
            <a:chOff x="1400176" y="4302126"/>
            <a:chExt cx="300037" cy="30003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A86418C-9039-50F7-1CFF-66B3501EB5CF}"/>
                </a:ext>
              </a:extLst>
            </p:cNvPr>
            <p:cNvSpPr/>
            <p:nvPr/>
          </p:nvSpPr>
          <p:spPr>
            <a:xfrm>
              <a:off x="1400176" y="4302126"/>
              <a:ext cx="300037" cy="3000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E8B8CA-1516-5E63-E168-8EA4C3DD66A4}"/>
                </a:ext>
              </a:extLst>
            </p:cNvPr>
            <p:cNvSpPr/>
            <p:nvPr/>
          </p:nvSpPr>
          <p:spPr>
            <a:xfrm>
              <a:off x="1443002" y="4344952"/>
              <a:ext cx="214384" cy="2143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9A8ACB3-EFC8-2CE3-0115-3C37FCC5586D}"/>
              </a:ext>
            </a:extLst>
          </p:cNvPr>
          <p:cNvSpPr/>
          <p:nvPr/>
        </p:nvSpPr>
        <p:spPr>
          <a:xfrm>
            <a:off x="9829174" y="2973571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426299-317F-5DBE-6EDA-74D1057DCF7D}"/>
              </a:ext>
            </a:extLst>
          </p:cNvPr>
          <p:cNvSpPr/>
          <p:nvPr/>
        </p:nvSpPr>
        <p:spPr>
          <a:xfrm>
            <a:off x="6637238" y="2994091"/>
            <a:ext cx="1433513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F8395A-33CC-6EB4-A50F-226A0D2E7871}"/>
              </a:ext>
            </a:extLst>
          </p:cNvPr>
          <p:cNvCxnSpPr/>
          <p:nvPr/>
        </p:nvCxnSpPr>
        <p:spPr>
          <a:xfrm>
            <a:off x="7089676" y="2642075"/>
            <a:ext cx="36322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C23BDE-84E5-DB38-CD23-1D2688F79DEA}"/>
              </a:ext>
            </a:extLst>
          </p:cNvPr>
          <p:cNvCxnSpPr/>
          <p:nvPr/>
        </p:nvCxnSpPr>
        <p:spPr>
          <a:xfrm>
            <a:off x="7089676" y="3675853"/>
            <a:ext cx="36322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502049-3D24-8FB8-F37B-B571F28D768D}"/>
              </a:ext>
            </a:extLst>
          </p:cNvPr>
          <p:cNvCxnSpPr>
            <a:cxnSpLocks/>
            <a:stCxn id="24" idx="4"/>
          </p:cNvCxnSpPr>
          <p:nvPr/>
        </p:nvCxnSpPr>
        <p:spPr>
          <a:xfrm flipH="1">
            <a:off x="8938056" y="2249366"/>
            <a:ext cx="1" cy="369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0F2A61D-1946-AF3C-E5A0-7D71343F54AA}"/>
              </a:ext>
            </a:extLst>
          </p:cNvPr>
          <p:cNvCxnSpPr>
            <a:cxnSpLocks/>
          </p:cNvCxnSpPr>
          <p:nvPr/>
        </p:nvCxnSpPr>
        <p:spPr>
          <a:xfrm flipH="1">
            <a:off x="8949962" y="3693870"/>
            <a:ext cx="1" cy="369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8F261-E68A-2B95-E9FD-C0E976AF4F98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353994" y="2672801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6F368A-297B-042D-384B-97C76D63E961}"/>
              </a:ext>
            </a:extLst>
          </p:cNvPr>
          <p:cNvCxnSpPr>
            <a:cxnSpLocks/>
          </p:cNvCxnSpPr>
          <p:nvPr/>
        </p:nvCxnSpPr>
        <p:spPr>
          <a:xfrm>
            <a:off x="7353994" y="3359216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807F95-CF3E-78A4-A844-808A9D38BACE}"/>
              </a:ext>
            </a:extLst>
          </p:cNvPr>
          <p:cNvCxnSpPr>
            <a:cxnSpLocks/>
          </p:cNvCxnSpPr>
          <p:nvPr/>
        </p:nvCxnSpPr>
        <p:spPr>
          <a:xfrm>
            <a:off x="8938055" y="2663954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454053D-04F7-6CA9-6FD7-234B75940F6C}"/>
              </a:ext>
            </a:extLst>
          </p:cNvPr>
          <p:cNvCxnSpPr>
            <a:cxnSpLocks/>
          </p:cNvCxnSpPr>
          <p:nvPr/>
        </p:nvCxnSpPr>
        <p:spPr>
          <a:xfrm>
            <a:off x="8938055" y="3350369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05E9FA-2728-48FF-06BA-DB52F3540E77}"/>
              </a:ext>
            </a:extLst>
          </p:cNvPr>
          <p:cNvCxnSpPr>
            <a:cxnSpLocks/>
          </p:cNvCxnSpPr>
          <p:nvPr/>
        </p:nvCxnSpPr>
        <p:spPr>
          <a:xfrm>
            <a:off x="10545930" y="2643049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A7FF260-DB15-2EA2-4FEF-EA5457B3FF2D}"/>
              </a:ext>
            </a:extLst>
          </p:cNvPr>
          <p:cNvCxnSpPr>
            <a:cxnSpLocks/>
          </p:cNvCxnSpPr>
          <p:nvPr/>
        </p:nvCxnSpPr>
        <p:spPr>
          <a:xfrm>
            <a:off x="10545930" y="3329464"/>
            <a:ext cx="1" cy="321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6BEE0FD-457E-A360-DB5A-F3E06872099E}"/>
              </a:ext>
            </a:extLst>
          </p:cNvPr>
          <p:cNvSpPr txBox="1"/>
          <p:nvPr/>
        </p:nvSpPr>
        <p:spPr>
          <a:xfrm>
            <a:off x="8590332" y="3671448"/>
            <a:ext cx="594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</a:rPr>
              <a:t>?</a:t>
            </a:r>
            <a:endParaRPr lang="en-IT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017D9D-1070-CFA3-1742-4C962659BA20}"/>
              </a:ext>
            </a:extLst>
          </p:cNvPr>
          <p:cNvSpPr txBox="1"/>
          <p:nvPr/>
        </p:nvSpPr>
        <p:spPr>
          <a:xfrm>
            <a:off x="7089676" y="228140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async</a:t>
            </a:r>
            <a:endParaRPr lang="en-IT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C8268C-3918-FAB0-75CE-F970C873EAF0}"/>
              </a:ext>
            </a:extLst>
          </p:cNvPr>
          <p:cNvSpPr txBox="1"/>
          <p:nvPr/>
        </p:nvSpPr>
        <p:spPr>
          <a:xfrm>
            <a:off x="7089676" y="3665161"/>
            <a:ext cx="659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await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66407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ASYNCHRONOUS PROGRAMMING (basic)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B4351-E4C5-6C4D-333F-852CBE835056}"/>
              </a:ext>
            </a:extLst>
          </p:cNvPr>
          <p:cNvSpPr txBox="1"/>
          <p:nvPr/>
        </p:nvSpPr>
        <p:spPr>
          <a:xfrm>
            <a:off x="3998647" y="1920161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b="1" dirty="0">
                <a:solidFill>
                  <a:srgbClr val="C00000"/>
                </a:solidFill>
              </a:rPr>
              <a:t>// THIS IS WRONG!</a:t>
            </a:r>
          </a:p>
          <a:p>
            <a:endParaRPr lang="en-IT" dirty="0">
              <a:solidFill>
                <a:srgbClr val="C00000"/>
              </a:solidFill>
            </a:endParaRPr>
          </a:p>
          <a:p>
            <a:r>
              <a:rPr lang="en-IT" dirty="0">
                <a:solidFill>
                  <a:srgbClr val="C00000"/>
                </a:solidFill>
              </a:rPr>
              <a:t>String createOrderMessage() {</a:t>
            </a:r>
          </a:p>
          <a:p>
            <a:r>
              <a:rPr lang="en-IT" dirty="0">
                <a:solidFill>
                  <a:srgbClr val="C00000"/>
                </a:solidFill>
              </a:rPr>
              <a:t>  var order = fetchUserOrder();</a:t>
            </a:r>
          </a:p>
          <a:p>
            <a:r>
              <a:rPr lang="en-IT" dirty="0">
                <a:solidFill>
                  <a:srgbClr val="C00000"/>
                </a:solidFill>
              </a:rPr>
              <a:t>  return 'Your order is: $order';</a:t>
            </a:r>
          </a:p>
          <a:p>
            <a:r>
              <a:rPr lang="en-IT" dirty="0">
                <a:solidFill>
                  <a:srgbClr val="C00000"/>
                </a:solidFill>
              </a:rPr>
              <a:t>}</a:t>
            </a:r>
          </a:p>
          <a:p>
            <a:endParaRPr lang="en-IT" dirty="0">
              <a:solidFill>
                <a:srgbClr val="C00000"/>
              </a:solidFill>
            </a:endParaRPr>
          </a:p>
          <a:p>
            <a:r>
              <a:rPr lang="en-IT" dirty="0">
                <a:solidFill>
                  <a:srgbClr val="C00000"/>
                </a:solidFill>
              </a:rPr>
              <a:t>Future&lt;String&gt; fetchUserOrder() =&gt;</a:t>
            </a:r>
          </a:p>
          <a:p>
            <a:r>
              <a:rPr lang="en-IT" dirty="0">
                <a:solidFill>
                  <a:srgbClr val="C00000"/>
                </a:solidFill>
              </a:rPr>
              <a:t>    // Imagine that this function is more complex and slow.</a:t>
            </a:r>
          </a:p>
          <a:p>
            <a:r>
              <a:rPr lang="en-IT" dirty="0">
                <a:solidFill>
                  <a:srgbClr val="C00000"/>
                </a:solidFill>
              </a:rPr>
              <a:t>    Future.delayed(</a:t>
            </a:r>
          </a:p>
          <a:p>
            <a:r>
              <a:rPr lang="en-IT" dirty="0">
                <a:solidFill>
                  <a:srgbClr val="C00000"/>
                </a:solidFill>
              </a:rPr>
              <a:t>      const Duration(seconds: 2),</a:t>
            </a:r>
          </a:p>
          <a:p>
            <a:r>
              <a:rPr lang="en-IT" dirty="0">
                <a:solidFill>
                  <a:srgbClr val="C00000"/>
                </a:solidFill>
              </a:rPr>
              <a:t>      () =&gt; 'Large Latte',</a:t>
            </a:r>
          </a:p>
          <a:p>
            <a:r>
              <a:rPr lang="en-IT" dirty="0">
                <a:solidFill>
                  <a:srgbClr val="C00000"/>
                </a:solidFill>
              </a:rPr>
              <a:t>    );</a:t>
            </a:r>
          </a:p>
          <a:p>
            <a:endParaRPr lang="en-IT" dirty="0">
              <a:solidFill>
                <a:srgbClr val="C00000"/>
              </a:solidFill>
            </a:endParaRPr>
          </a:p>
          <a:p>
            <a:r>
              <a:rPr lang="en-IT" dirty="0">
                <a:solidFill>
                  <a:srgbClr val="C00000"/>
                </a:solidFill>
              </a:rPr>
              <a:t>void main() {</a:t>
            </a:r>
          </a:p>
          <a:p>
            <a:r>
              <a:rPr lang="en-IT" dirty="0">
                <a:solidFill>
                  <a:srgbClr val="C00000"/>
                </a:solidFill>
              </a:rPr>
              <a:t>  print(createOrderMessage());</a:t>
            </a:r>
          </a:p>
          <a:p>
            <a:r>
              <a:rPr lang="en-IT" dirty="0">
                <a:solidFill>
                  <a:srgbClr val="C00000"/>
                </a:solidFill>
              </a:rPr>
              <a:t>}</a:t>
            </a:r>
          </a:p>
        </p:txBody>
      </p:sp>
      <p:pic>
        <p:nvPicPr>
          <p:cNvPr id="4" name="Picture 2" descr="Google Dart Logo PNG vector in SVG, PDF, AI, CDR format">
            <a:extLst>
              <a:ext uri="{FF2B5EF4-FFF2-40B4-BE49-F238E27FC236}">
                <a16:creationId xmlns:a16="http://schemas.microsoft.com/office/drawing/2014/main" id="{90188FA9-D056-001D-2334-04803E954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27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714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– ASYNCHRONOUS PROGRAMMING (basic)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2DFA3-C1C2-ACD4-9E08-28492AF43936}"/>
              </a:ext>
            </a:extLst>
          </p:cNvPr>
          <p:cNvSpPr txBox="1"/>
          <p:nvPr/>
        </p:nvSpPr>
        <p:spPr>
          <a:xfrm>
            <a:off x="139015" y="849821"/>
            <a:ext cx="505082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C7832"/>
                </a:solidFill>
                <a:effectLst/>
              </a:rPr>
              <a:t>import 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 err="1">
                <a:solidFill>
                  <a:srgbClr val="6A8759"/>
                </a:solidFill>
                <a:effectLst/>
              </a:rPr>
              <a:t>dart:math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import 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 err="1">
                <a:solidFill>
                  <a:srgbClr val="6A8759"/>
                </a:solidFill>
                <a:effectLst/>
              </a:rPr>
              <a:t>dart:async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/>
              <a:t>Future&lt;String&gt;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fetchUserOrder</a:t>
            </a:r>
            <a:r>
              <a:rPr lang="en-GB" sz="1600" dirty="0"/>
              <a:t>() {</a:t>
            </a:r>
            <a:br>
              <a:rPr lang="en-GB" sz="1600" dirty="0"/>
            </a:br>
            <a:r>
              <a:rPr lang="en-GB" sz="1600" dirty="0"/>
              <a:t> 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Simulate a delay and return a mock order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</a:t>
            </a:r>
            <a:r>
              <a:rPr lang="en-GB" sz="16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Future</a:t>
            </a:r>
            <a:r>
              <a:rPr lang="en-GB" sz="1600" dirty="0" err="1"/>
              <a:t>.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delayed</a:t>
            </a:r>
            <a:r>
              <a:rPr lang="en-GB" sz="1600" dirty="0"/>
              <a:t>(</a:t>
            </a:r>
            <a:br>
              <a:rPr lang="en-GB" sz="1600" dirty="0"/>
            </a:br>
            <a:r>
              <a:rPr lang="en-GB" sz="1600" dirty="0"/>
              <a:t>    </a:t>
            </a:r>
            <a:r>
              <a:rPr lang="en-GB" sz="1600" dirty="0">
                <a:solidFill>
                  <a:srgbClr val="FFC66D"/>
                </a:solidFill>
                <a:effectLst/>
              </a:rPr>
              <a:t>Duration</a:t>
            </a:r>
            <a:r>
              <a:rPr lang="en-GB" sz="1600" dirty="0"/>
              <a:t>(seconds: </a:t>
            </a:r>
            <a:r>
              <a:rPr lang="en-GB" sz="1600" dirty="0">
                <a:solidFill>
                  <a:srgbClr val="FFC66D"/>
                </a:solidFill>
                <a:effectLst/>
              </a:rPr>
              <a:t>Random</a:t>
            </a:r>
            <a:r>
              <a:rPr lang="en-GB" sz="1600" dirty="0"/>
              <a:t>().</a:t>
            </a:r>
            <a:r>
              <a:rPr lang="en-GB" sz="1600" dirty="0" err="1"/>
              <a:t>nextInt</a:t>
            </a:r>
            <a:r>
              <a:rPr lang="en-GB" sz="1600" dirty="0"/>
              <a:t>(</a:t>
            </a:r>
            <a:r>
              <a:rPr lang="en-GB" sz="1600" dirty="0">
                <a:solidFill>
                  <a:srgbClr val="6897BB"/>
                </a:solidFill>
                <a:effectLst/>
              </a:rPr>
              <a:t>5</a:t>
            </a:r>
            <a:r>
              <a:rPr lang="en-GB" sz="1600" dirty="0"/>
              <a:t>))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      </a:t>
            </a:r>
            <a:r>
              <a:rPr lang="en-GB" sz="1600" dirty="0"/>
              <a:t>() =&gt; </a:t>
            </a:r>
            <a:r>
              <a:rPr lang="en-GB" sz="1600" dirty="0">
                <a:solidFill>
                  <a:srgbClr val="6A8759"/>
                </a:solidFill>
                <a:effectLst/>
              </a:rPr>
              <a:t>'Large Latte with sugar'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/>
              <a:t>}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Future&lt;String&gt;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createOrderMessage</a:t>
            </a:r>
            <a:r>
              <a:rPr lang="en-GB" sz="1600" dirty="0"/>
              <a:t>() </a:t>
            </a:r>
            <a:r>
              <a:rPr lang="en-GB" sz="1600" dirty="0">
                <a:solidFill>
                  <a:srgbClr val="CC7832"/>
                </a:solidFill>
                <a:effectLst/>
              </a:rPr>
              <a:t>async </a:t>
            </a:r>
            <a:r>
              <a:rPr lang="en-GB" sz="1600" dirty="0"/>
              <a:t>{</a:t>
            </a:r>
            <a:br>
              <a:rPr lang="en-GB" sz="1600" dirty="0"/>
            </a:br>
            <a:r>
              <a:rPr lang="en-GB" sz="1600" dirty="0"/>
              <a:t>  </a:t>
            </a:r>
            <a:r>
              <a:rPr lang="en-GB" sz="1600" dirty="0">
                <a:solidFill>
                  <a:srgbClr val="CC7832"/>
                </a:solidFill>
                <a:effectLst/>
              </a:rPr>
              <a:t>var </a:t>
            </a:r>
            <a:r>
              <a:rPr lang="en-GB" sz="1600" dirty="0"/>
              <a:t>order = </a:t>
            </a:r>
            <a:r>
              <a:rPr lang="en-GB" sz="1600" dirty="0">
                <a:solidFill>
                  <a:srgbClr val="CC7832"/>
                </a:solidFill>
                <a:effectLst/>
              </a:rPr>
              <a:t>await </a:t>
            </a:r>
            <a:r>
              <a:rPr lang="en-GB" sz="1600" dirty="0" err="1"/>
              <a:t>fetchUserOrder</a:t>
            </a:r>
            <a:r>
              <a:rPr lang="en-GB" sz="1600" dirty="0"/>
              <a:t>()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return </a:t>
            </a:r>
            <a:r>
              <a:rPr lang="en-GB" sz="1600" dirty="0">
                <a:solidFill>
                  <a:srgbClr val="6A8759"/>
                </a:solidFill>
                <a:effectLst/>
              </a:rPr>
              <a:t>'Your order is: </a:t>
            </a:r>
            <a:r>
              <a:rPr lang="en-GB" sz="1600" dirty="0"/>
              <a:t>$order</a:t>
            </a:r>
            <a:r>
              <a:rPr lang="en-GB" sz="1600" dirty="0">
                <a:solidFill>
                  <a:srgbClr val="6A8759"/>
                </a:solidFill>
                <a:effectLst/>
              </a:rPr>
              <a:t>'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/>
              <a:t>}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Future&lt;</a:t>
            </a:r>
            <a:r>
              <a:rPr lang="en-GB" sz="1600" dirty="0">
                <a:solidFill>
                  <a:srgbClr val="CC7832"/>
                </a:solidFill>
                <a:effectLst/>
              </a:rPr>
              <a:t>void</a:t>
            </a:r>
            <a:r>
              <a:rPr lang="en-GB" sz="1600" dirty="0"/>
              <a:t>&gt;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getLatte</a:t>
            </a:r>
            <a:r>
              <a:rPr lang="en-GB" sz="1600" dirty="0"/>
              <a:t>() </a:t>
            </a:r>
            <a:r>
              <a:rPr lang="en-GB" sz="1600" dirty="0">
                <a:solidFill>
                  <a:srgbClr val="CC7832"/>
                </a:solidFill>
                <a:effectLst/>
              </a:rPr>
              <a:t>async </a:t>
            </a:r>
            <a:r>
              <a:rPr lang="en-GB" sz="1600" dirty="0"/>
              <a:t>{</a:t>
            </a:r>
            <a:br>
              <a:rPr lang="en-GB" sz="1600" dirty="0"/>
            </a:br>
            <a:r>
              <a:rPr lang="en-GB" sz="1600" dirty="0"/>
              <a:t>  </a:t>
            </a:r>
            <a:r>
              <a:rPr lang="en-GB" sz="1600" dirty="0">
                <a:solidFill>
                  <a:srgbClr val="CC7832"/>
                </a:solidFill>
                <a:effectLst/>
              </a:rPr>
              <a:t>final </a:t>
            </a:r>
            <a:r>
              <a:rPr lang="en-GB" sz="1600" dirty="0" err="1"/>
              <a:t>seconds_delay</a:t>
            </a:r>
            <a:r>
              <a:rPr lang="en-GB" sz="1600" dirty="0"/>
              <a:t> = </a:t>
            </a:r>
            <a:r>
              <a:rPr lang="en-GB" sz="1600" dirty="0">
                <a:solidFill>
                  <a:srgbClr val="FFC66D"/>
                </a:solidFill>
                <a:effectLst/>
              </a:rPr>
              <a:t>Random</a:t>
            </a:r>
            <a:r>
              <a:rPr lang="en-GB" sz="1600" dirty="0"/>
              <a:t>().</a:t>
            </a:r>
            <a:r>
              <a:rPr lang="en-GB" sz="1600" dirty="0" err="1"/>
              <a:t>nextInt</a:t>
            </a:r>
            <a:r>
              <a:rPr lang="en-GB" sz="1600" dirty="0"/>
              <a:t>(</a:t>
            </a:r>
            <a:r>
              <a:rPr lang="en-GB" sz="1600" dirty="0">
                <a:solidFill>
                  <a:srgbClr val="6897BB"/>
                </a:solidFill>
                <a:effectLst/>
              </a:rPr>
              <a:t>5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Simulate a delay and then print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</a:t>
            </a:r>
            <a:r>
              <a:rPr lang="en-GB" sz="16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Future</a:t>
            </a:r>
            <a:r>
              <a:rPr lang="en-GB" sz="1600" dirty="0" err="1"/>
              <a:t>.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delayed</a:t>
            </a:r>
            <a:r>
              <a:rPr lang="en-GB" sz="1600" dirty="0"/>
              <a:t>(</a:t>
            </a:r>
            <a:br>
              <a:rPr lang="en-GB" sz="1600" dirty="0"/>
            </a:br>
            <a:r>
              <a:rPr lang="en-GB" sz="1600" dirty="0"/>
              <a:t>      </a:t>
            </a:r>
            <a:r>
              <a:rPr lang="en-GB" sz="1600" dirty="0">
                <a:solidFill>
                  <a:srgbClr val="FFC66D"/>
                </a:solidFill>
                <a:effectLst/>
              </a:rPr>
              <a:t>Duration</a:t>
            </a:r>
            <a:r>
              <a:rPr lang="en-GB" sz="1600" dirty="0"/>
              <a:t>(seconds: </a:t>
            </a:r>
            <a:r>
              <a:rPr lang="en-GB" sz="1600" dirty="0" err="1"/>
              <a:t>seconds_delay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</a:t>
            </a:r>
            <a:r>
              <a:rPr lang="en-GB" sz="1600" dirty="0"/>
              <a:t>() =&gt; print(</a:t>
            </a:r>
            <a:r>
              <a:rPr lang="en-GB" sz="1600" dirty="0">
                <a:solidFill>
                  <a:srgbClr val="6A8759"/>
                </a:solidFill>
                <a:effectLst/>
              </a:rPr>
              <a:t>'Latte ready in </a:t>
            </a:r>
            <a:r>
              <a:rPr lang="en-GB" sz="1600" dirty="0"/>
              <a:t>$</a:t>
            </a:r>
            <a:r>
              <a:rPr lang="en-GB" sz="1600" dirty="0" err="1"/>
              <a:t>seconds_delay</a:t>
            </a:r>
            <a:r>
              <a:rPr lang="en-GB" sz="1600" dirty="0">
                <a:solidFill>
                  <a:srgbClr val="6A8759"/>
                </a:solidFill>
                <a:effectLst/>
              </a:rPr>
              <a:t> seconds'</a:t>
            </a:r>
            <a:r>
              <a:rPr lang="en-GB" sz="1600" dirty="0"/>
              <a:t>))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/>
              <a:t>}</a:t>
            </a:r>
            <a:endParaRPr lang="en-IT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C8945C-9ADD-4077-8906-AFBACBD161D8}"/>
              </a:ext>
            </a:extLst>
          </p:cNvPr>
          <p:cNvSpPr txBox="1"/>
          <p:nvPr/>
        </p:nvSpPr>
        <p:spPr>
          <a:xfrm>
            <a:off x="5317654" y="849821"/>
            <a:ext cx="60980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Future&lt;</a:t>
            </a:r>
            <a:r>
              <a:rPr lang="en-GB" sz="1600" dirty="0">
                <a:solidFill>
                  <a:srgbClr val="CC7832"/>
                </a:solidFill>
                <a:effectLst/>
              </a:rPr>
              <a:t>void</a:t>
            </a:r>
            <a:r>
              <a:rPr lang="en-GB" sz="1600" dirty="0"/>
              <a:t>&gt;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getSugar</a:t>
            </a:r>
            <a:r>
              <a:rPr lang="en-GB" sz="1600" dirty="0"/>
              <a:t>() </a:t>
            </a:r>
            <a:r>
              <a:rPr lang="en-GB" sz="1600" dirty="0">
                <a:solidFill>
                  <a:srgbClr val="CC7832"/>
                </a:solidFill>
                <a:effectLst/>
              </a:rPr>
              <a:t>async </a:t>
            </a:r>
            <a:r>
              <a:rPr lang="en-GB" sz="1600" dirty="0"/>
              <a:t>{</a:t>
            </a:r>
            <a:br>
              <a:rPr lang="en-GB" sz="1600" dirty="0"/>
            </a:br>
            <a:r>
              <a:rPr lang="en-GB" sz="1600" dirty="0"/>
              <a:t>  </a:t>
            </a:r>
            <a:r>
              <a:rPr lang="en-GB" sz="1600" dirty="0">
                <a:solidFill>
                  <a:srgbClr val="CC7832"/>
                </a:solidFill>
                <a:effectLst/>
              </a:rPr>
              <a:t>final </a:t>
            </a:r>
            <a:r>
              <a:rPr lang="en-GB" sz="1600" dirty="0" err="1"/>
              <a:t>seconds_delay</a:t>
            </a:r>
            <a:r>
              <a:rPr lang="en-GB" sz="1600" dirty="0"/>
              <a:t> = </a:t>
            </a:r>
            <a:r>
              <a:rPr lang="en-GB" sz="1600" dirty="0">
                <a:solidFill>
                  <a:srgbClr val="FFC66D"/>
                </a:solidFill>
                <a:effectLst/>
              </a:rPr>
              <a:t>Random</a:t>
            </a:r>
            <a:r>
              <a:rPr lang="en-GB" sz="1600" dirty="0"/>
              <a:t>().</a:t>
            </a:r>
            <a:r>
              <a:rPr lang="en-GB" sz="1600" dirty="0" err="1"/>
              <a:t>nextInt</a:t>
            </a:r>
            <a:r>
              <a:rPr lang="en-GB" sz="1600" dirty="0"/>
              <a:t>(</a:t>
            </a:r>
            <a:r>
              <a:rPr lang="en-GB" sz="1600" dirty="0">
                <a:solidFill>
                  <a:srgbClr val="6897BB"/>
                </a:solidFill>
                <a:effectLst/>
              </a:rPr>
              <a:t>5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Simulate a delay and then print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</a:t>
            </a:r>
            <a:r>
              <a:rPr lang="en-GB" sz="16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Future</a:t>
            </a:r>
            <a:r>
              <a:rPr lang="en-GB" sz="1600" dirty="0" err="1"/>
              <a:t>.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delayed</a:t>
            </a:r>
            <a:r>
              <a:rPr lang="en-GB" sz="1600" dirty="0"/>
              <a:t>(</a:t>
            </a:r>
            <a:br>
              <a:rPr lang="en-GB" sz="1600" dirty="0"/>
            </a:br>
            <a:r>
              <a:rPr lang="en-GB" sz="1600" dirty="0"/>
              <a:t>    </a:t>
            </a:r>
            <a:r>
              <a:rPr lang="en-GB" sz="1600" dirty="0">
                <a:solidFill>
                  <a:srgbClr val="FFC66D"/>
                </a:solidFill>
                <a:effectLst/>
              </a:rPr>
              <a:t>Duration</a:t>
            </a:r>
            <a:r>
              <a:rPr lang="en-GB" sz="1600" dirty="0"/>
              <a:t>(seconds: </a:t>
            </a:r>
            <a:r>
              <a:rPr lang="en-GB" sz="1600" dirty="0" err="1"/>
              <a:t>seconds_delay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      </a:t>
            </a:r>
            <a:r>
              <a:rPr lang="en-GB" sz="1600" dirty="0"/>
              <a:t>() =&gt; print(</a:t>
            </a:r>
            <a:r>
              <a:rPr lang="en-GB" sz="1600" dirty="0">
                <a:solidFill>
                  <a:srgbClr val="6A8759"/>
                </a:solidFill>
                <a:effectLst/>
              </a:rPr>
              <a:t>'Sugar taken in </a:t>
            </a:r>
            <a:r>
              <a:rPr lang="en-GB" sz="1600" dirty="0"/>
              <a:t>$</a:t>
            </a:r>
            <a:r>
              <a:rPr lang="en-GB" sz="1600" dirty="0" err="1"/>
              <a:t>seconds_delay</a:t>
            </a:r>
            <a:r>
              <a:rPr lang="en-GB" sz="1600" dirty="0">
                <a:solidFill>
                  <a:srgbClr val="6A8759"/>
                </a:solidFill>
                <a:effectLst/>
              </a:rPr>
              <a:t> seconds'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/>
              <a:t>}</a:t>
            </a:r>
            <a:br>
              <a:rPr lang="en-GB" sz="1600" dirty="0"/>
            </a:br>
            <a:br>
              <a:rPr lang="en-GB" sz="1600" dirty="0"/>
            </a:br>
            <a:endParaRPr lang="en-IT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966FDC-19FC-3CFE-6A70-A91B701B09C9}"/>
              </a:ext>
            </a:extLst>
          </p:cNvPr>
          <p:cNvSpPr txBox="1"/>
          <p:nvPr/>
        </p:nvSpPr>
        <p:spPr>
          <a:xfrm>
            <a:off x="6311214" y="3533751"/>
            <a:ext cx="60980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Future&lt;</a:t>
            </a:r>
            <a:r>
              <a:rPr lang="en-GB" sz="1800" dirty="0">
                <a:solidFill>
                  <a:srgbClr val="CC7832"/>
                </a:solidFill>
                <a:effectLst/>
              </a:rPr>
              <a:t>void</a:t>
            </a:r>
            <a:r>
              <a:rPr lang="en-GB" sz="1800" dirty="0"/>
              <a:t>&gt; </a:t>
            </a:r>
            <a:r>
              <a:rPr lang="en-GB" sz="1800" dirty="0">
                <a:solidFill>
                  <a:srgbClr val="FFC66D"/>
                </a:solidFill>
                <a:effectLst/>
              </a:rPr>
              <a:t>main</a:t>
            </a:r>
            <a:r>
              <a:rPr lang="en-GB" sz="1800" dirty="0"/>
              <a:t>() </a:t>
            </a:r>
            <a:r>
              <a:rPr lang="en-GB" sz="1800" dirty="0">
                <a:solidFill>
                  <a:srgbClr val="CC7832"/>
                </a:solidFill>
                <a:effectLst/>
              </a:rPr>
              <a:t>async </a:t>
            </a:r>
            <a:r>
              <a:rPr lang="en-GB" sz="1800" dirty="0"/>
              <a:t>{</a:t>
            </a:r>
            <a:br>
              <a:rPr lang="en-GB" sz="1800" dirty="0"/>
            </a:br>
            <a:r>
              <a:rPr lang="en-GB" sz="1800" dirty="0"/>
              <a:t>  print(</a:t>
            </a:r>
            <a:r>
              <a:rPr lang="en-GB" sz="1800" dirty="0">
                <a:solidFill>
                  <a:srgbClr val="6A8759"/>
                </a:solidFill>
                <a:effectLst/>
              </a:rPr>
              <a:t>'Fetching user order...'</a:t>
            </a:r>
            <a:r>
              <a:rPr lang="en-GB" sz="1800" dirty="0"/>
              <a:t>)</a:t>
            </a:r>
            <a:r>
              <a:rPr lang="en-GB" sz="1800" dirty="0">
                <a:solidFill>
                  <a:srgbClr val="CC7832"/>
                </a:solidFill>
                <a:effectLst/>
              </a:rPr>
              <a:t>;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>
                <a:solidFill>
                  <a:srgbClr val="808080"/>
                </a:solidFill>
                <a:effectLst/>
              </a:rPr>
              <a:t>// Run both </a:t>
            </a:r>
            <a:r>
              <a:rPr lang="en-GB" sz="1800" dirty="0" err="1">
                <a:solidFill>
                  <a:srgbClr val="808080"/>
                </a:solidFill>
                <a:effectLst/>
              </a:rPr>
              <a:t>getLatte</a:t>
            </a:r>
            <a:r>
              <a:rPr lang="en-GB" sz="1800" dirty="0">
                <a:solidFill>
                  <a:srgbClr val="808080"/>
                </a:solidFill>
                <a:effectLst/>
              </a:rPr>
              <a:t> and </a:t>
            </a:r>
            <a:r>
              <a:rPr lang="en-GB" sz="1800" dirty="0" err="1">
                <a:solidFill>
                  <a:srgbClr val="808080"/>
                </a:solidFill>
                <a:effectLst/>
              </a:rPr>
              <a:t>getSugar</a:t>
            </a:r>
            <a:r>
              <a:rPr lang="en-GB" sz="1800" dirty="0">
                <a:solidFill>
                  <a:srgbClr val="808080"/>
                </a:solidFill>
                <a:effectLst/>
              </a:rPr>
              <a:t> in parallel</a:t>
            </a:r>
            <a:br>
              <a:rPr lang="en-GB" sz="1800" dirty="0">
                <a:solidFill>
                  <a:srgbClr val="808080"/>
                </a:solidFill>
                <a:effectLst/>
              </a:rPr>
            </a:br>
            <a:r>
              <a:rPr lang="en-GB" sz="1800" dirty="0">
                <a:solidFill>
                  <a:srgbClr val="808080"/>
                </a:solidFill>
                <a:effectLst/>
              </a:rPr>
              <a:t>  </a:t>
            </a:r>
            <a:r>
              <a:rPr lang="en-GB" sz="1800" dirty="0">
                <a:solidFill>
                  <a:srgbClr val="CC7832"/>
                </a:solidFill>
                <a:effectLst/>
              </a:rPr>
              <a:t>await </a:t>
            </a:r>
            <a:r>
              <a:rPr lang="en-GB" sz="1800" dirty="0" err="1"/>
              <a:t>Future.</a:t>
            </a:r>
            <a:r>
              <a:rPr lang="en-GB" sz="1800" i="1" dirty="0" err="1">
                <a:solidFill>
                  <a:srgbClr val="FFC66D"/>
                </a:solidFill>
                <a:effectLst/>
              </a:rPr>
              <a:t>wait</a:t>
            </a:r>
            <a:r>
              <a:rPr lang="en-GB" sz="1800" dirty="0"/>
              <a:t>([</a:t>
            </a:r>
            <a:br>
              <a:rPr lang="en-GB" sz="1800" dirty="0"/>
            </a:br>
            <a:r>
              <a:rPr lang="en-GB" sz="1800" dirty="0"/>
              <a:t>    </a:t>
            </a:r>
            <a:r>
              <a:rPr lang="en-GB" sz="1800" dirty="0" err="1"/>
              <a:t>getLatte</a:t>
            </a:r>
            <a:r>
              <a:rPr lang="en-GB" sz="1800" dirty="0"/>
              <a:t>()</a:t>
            </a:r>
            <a:r>
              <a:rPr lang="en-GB" sz="1800" dirty="0">
                <a:solidFill>
                  <a:srgbClr val="CC7832"/>
                </a:solidFill>
                <a:effectLst/>
              </a:rPr>
              <a:t>,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>
                <a:solidFill>
                  <a:srgbClr val="CC7832"/>
                </a:solidFill>
                <a:effectLst/>
              </a:rPr>
              <a:t>    </a:t>
            </a:r>
            <a:r>
              <a:rPr lang="en-GB" sz="1800" dirty="0" err="1"/>
              <a:t>getSugar</a:t>
            </a:r>
            <a:r>
              <a:rPr lang="en-GB" sz="1800" dirty="0"/>
              <a:t>()</a:t>
            </a:r>
            <a:r>
              <a:rPr lang="en-GB" sz="1800" dirty="0">
                <a:solidFill>
                  <a:srgbClr val="CC7832"/>
                </a:solidFill>
                <a:effectLst/>
              </a:rPr>
              <a:t>,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>
                <a:solidFill>
                  <a:srgbClr val="CC7832"/>
                </a:solidFill>
                <a:effectLst/>
              </a:rPr>
              <a:t>  </a:t>
            </a:r>
            <a:r>
              <a:rPr lang="en-GB" sz="1800" dirty="0"/>
              <a:t>])</a:t>
            </a:r>
            <a:r>
              <a:rPr lang="en-GB" sz="1800" dirty="0">
                <a:solidFill>
                  <a:srgbClr val="CC7832"/>
                </a:solidFill>
                <a:effectLst/>
              </a:rPr>
              <a:t>;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>
                <a:solidFill>
                  <a:srgbClr val="CC7832"/>
                </a:solidFill>
                <a:effectLst/>
              </a:rPr>
              <a:t>  </a:t>
            </a:r>
            <a:r>
              <a:rPr lang="en-GB" sz="1800" dirty="0"/>
              <a:t>print(</a:t>
            </a:r>
            <a:r>
              <a:rPr lang="en-GB" sz="1800" dirty="0">
                <a:solidFill>
                  <a:srgbClr val="CC7832"/>
                </a:solidFill>
                <a:effectLst/>
              </a:rPr>
              <a:t>await </a:t>
            </a:r>
            <a:r>
              <a:rPr lang="en-GB" sz="1800" dirty="0" err="1"/>
              <a:t>createOrderMessage</a:t>
            </a:r>
            <a:r>
              <a:rPr lang="en-GB" sz="1800" dirty="0"/>
              <a:t>())</a:t>
            </a:r>
            <a:r>
              <a:rPr lang="en-GB" sz="1800" dirty="0">
                <a:solidFill>
                  <a:srgbClr val="CC7832"/>
                </a:solidFill>
                <a:effectLst/>
              </a:rPr>
              <a:t>;</a:t>
            </a:r>
            <a:br>
              <a:rPr lang="en-GB" sz="1800" dirty="0">
                <a:solidFill>
                  <a:srgbClr val="CC7832"/>
                </a:solidFill>
                <a:effectLst/>
              </a:rPr>
            </a:br>
            <a:r>
              <a:rPr lang="en-GB" sz="1800" dirty="0"/>
              <a:t>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830057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29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ARCHITECTURE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24184B-AEC8-893B-085D-27524C0DA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011" y="1105460"/>
            <a:ext cx="3848966" cy="5667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489D8E-29D1-D0A7-1B78-E632A2543646}"/>
              </a:ext>
            </a:extLst>
          </p:cNvPr>
          <p:cNvSpPr txBox="1"/>
          <p:nvPr/>
        </p:nvSpPr>
        <p:spPr>
          <a:xfrm>
            <a:off x="5247501" y="1399990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Dart App</a:t>
            </a:r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Composes widgets into the desired UI.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Implements business logic.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Owned by app developer.</a:t>
            </a:r>
          </a:p>
          <a:p>
            <a:pPr algn="l"/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Framework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(</a:t>
            </a:r>
            <a:r>
              <a:rPr lang="en-GB" sz="1200" b="0" i="0" u="none" strike="noStrike" dirty="0">
                <a:solidFill>
                  <a:srgbClr val="0468D7"/>
                </a:solidFill>
                <a:effectLst/>
                <a:highlight>
                  <a:srgbClr val="FFFFFF"/>
                </a:highlight>
                <a:latin typeface="Google Sans Text"/>
                <a:hlinkClick r:id="rId6"/>
              </a:rPr>
              <a:t>source code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Provides higher-level API to build high-quality apps (for example, widgets, hit-testing, gesture detection, accessibility, text input).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Composites the app's widget tree into a scene.</a:t>
            </a:r>
          </a:p>
          <a:p>
            <a:pPr algn="l"/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Engine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(</a:t>
            </a:r>
            <a:r>
              <a:rPr lang="en-GB" sz="1200" b="0" i="0" u="none" strike="noStrike" dirty="0">
                <a:solidFill>
                  <a:srgbClr val="0468D7"/>
                </a:solidFill>
                <a:effectLst/>
                <a:highlight>
                  <a:srgbClr val="FFFFFF"/>
                </a:highlight>
                <a:latin typeface="Google Sans Text"/>
                <a:hlinkClick r:id="rId7"/>
              </a:rPr>
              <a:t>source code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Responsible for rasterizing composited scenes.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Provides low-level implementation of Flutter's core APIs (for example, graphics, text layout, Dart runtime).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Exposes its functionality to the framework using the </a:t>
            </a:r>
            <a:r>
              <a:rPr lang="en-GB" sz="1200" b="1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dart:ui</a:t>
            </a:r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 API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Integrates with a specific platform using the Engine's </a:t>
            </a:r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Embedder API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  <a:p>
            <a:pPr algn="l"/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Embedder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(</a:t>
            </a:r>
            <a:r>
              <a:rPr lang="en-GB" sz="1200" b="0" i="0" u="none" strike="noStrike" dirty="0">
                <a:solidFill>
                  <a:srgbClr val="0468D7"/>
                </a:solidFill>
                <a:effectLst/>
                <a:highlight>
                  <a:srgbClr val="FFFFFF"/>
                </a:highlight>
                <a:latin typeface="Google Sans Text"/>
                <a:hlinkClick r:id="rId8"/>
              </a:rPr>
              <a:t>source code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Coordinates with the underlying operating system for access to services like rendering surfaces, accessibility, and input.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Manages the event loop.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Exposes </a:t>
            </a:r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platform-specific API</a:t>
            </a: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to integrate the Embedder into apps.</a:t>
            </a:r>
          </a:p>
          <a:p>
            <a:pPr algn="l"/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sz="12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Runner</a:t>
            </a:r>
            <a:endParaRPr lang="en-GB" sz="1200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Composes the pieces exposed by the platform-specific API of the Embedder into an app package runnable on the target platform.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Part of app template generated by flutter create, owned by app developer.</a:t>
            </a:r>
          </a:p>
        </p:txBody>
      </p:sp>
    </p:spTree>
    <p:extLst>
      <p:ext uri="{BB962C8B-B14F-4D97-AF65-F5344CB8AC3E}">
        <p14:creationId xmlns:p14="http://schemas.microsoft.com/office/powerpoint/2010/main" val="156323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92BE-B715-92E6-6FE2-C4F90ACC0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499CF04F-5474-BA96-EAED-F0AAAE5A5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1666A-3866-2774-15A3-B5935D7699D3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9447144E-48BC-552B-CCDA-6FEAA76F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9AB6B28-109C-0B14-BB2C-8D4AA696C032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CCE90602-7378-768C-C129-0D77E3C5A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5206079" y="1465164"/>
            <a:ext cx="1779841" cy="5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3EE786-DE7A-7968-4C66-E375968E6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90789"/>
              </p:ext>
            </p:extLst>
          </p:nvPr>
        </p:nvGraphicFramePr>
        <p:xfrm>
          <a:off x="1375209" y="2187574"/>
          <a:ext cx="9441582" cy="4351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147194">
                  <a:extLst>
                    <a:ext uri="{9D8B030D-6E8A-4147-A177-3AD203B41FA5}">
                      <a16:colId xmlns:a16="http://schemas.microsoft.com/office/drawing/2014/main" val="2694224813"/>
                    </a:ext>
                  </a:extLst>
                </a:gridCol>
                <a:gridCol w="3147194">
                  <a:extLst>
                    <a:ext uri="{9D8B030D-6E8A-4147-A177-3AD203B41FA5}">
                      <a16:colId xmlns:a16="http://schemas.microsoft.com/office/drawing/2014/main" val="1409523299"/>
                    </a:ext>
                  </a:extLst>
                </a:gridCol>
                <a:gridCol w="3147194">
                  <a:extLst>
                    <a:ext uri="{9D8B030D-6E8A-4147-A177-3AD203B41FA5}">
                      <a16:colId xmlns:a16="http://schemas.microsoft.com/office/drawing/2014/main" val="3652503778"/>
                    </a:ext>
                  </a:extLst>
                </a:gridCol>
              </a:tblGrid>
              <a:tr h="574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 dirty="0"/>
                        <a:t>Type System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Sound/static with optional type inference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Strictly statically typed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544581619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 dirty="0"/>
                        <a:t>Null Safety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Enforced by default (non-nullable by default)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Optional (from Java 8+ with annotations)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635330326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 dirty="0"/>
                        <a:t>Constructors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Named constructors, optional/default parameters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Overloaded constructors only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3556703190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 dirty="0"/>
                        <a:t>Functions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First-class citizens, can be assigned to vars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Not first-class; use interfaces/lambdas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4019704760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/>
                        <a:t>Getters/Setters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Built-in via get/set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Manually defined via methods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3611323493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 dirty="0"/>
                        <a:t>Collection literals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Built-in ([], {}) with spread/if elements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No native collection literals (use APIs)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365342509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 dirty="0"/>
                        <a:t>Extension methods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T" sz="1600" dirty="0"/>
                        <a:t> </a:t>
                      </a:r>
                      <a:r>
                        <a:rPr lang="en-GB" sz="1600" dirty="0"/>
                        <a:t>Yes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T" sz="1600"/>
                        <a:t>❌ </a:t>
                      </a:r>
                      <a:r>
                        <a:rPr lang="en-GB" sz="1600"/>
                        <a:t>No (Java 21+ might include preview features)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397457205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i="1" dirty="0" err="1"/>
                        <a:t>Mixins</a:t>
                      </a:r>
                      <a:endParaRPr lang="en-GB" sz="1600" i="1" dirty="0"/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T" sz="1600" dirty="0"/>
                        <a:t> </a:t>
                      </a:r>
                      <a:r>
                        <a:rPr lang="en-GB" sz="1600" dirty="0"/>
                        <a:t>Yes</a:t>
                      </a: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T" sz="1600" dirty="0"/>
                        <a:t>❌ </a:t>
                      </a:r>
                      <a:r>
                        <a:rPr lang="en-GB" sz="1600" dirty="0"/>
                        <a:t>No (Java uses abstract classes/interfaces)</a:t>
                      </a: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810524491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96C7E522-E48E-799D-6EAB-9B44FEF54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9670" y="1184074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68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30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FLUTTER HELLO WORLD!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29C58-4AED-834B-1559-28647997C017}"/>
              </a:ext>
            </a:extLst>
          </p:cNvPr>
          <p:cNvSpPr txBox="1"/>
          <p:nvPr/>
        </p:nvSpPr>
        <p:spPr>
          <a:xfrm>
            <a:off x="3783877" y="2168128"/>
            <a:ext cx="43785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C7832"/>
                </a:solidFill>
                <a:effectLst/>
              </a:rPr>
              <a:t>import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package:flutter</a:t>
            </a:r>
            <a:r>
              <a:rPr lang="en-GB" dirty="0">
                <a:solidFill>
                  <a:srgbClr val="6A8759"/>
                </a:solidFill>
                <a:effectLst/>
              </a:rPr>
              <a:t>/</a:t>
            </a:r>
            <a:r>
              <a:rPr lang="en-GB" dirty="0" err="1">
                <a:solidFill>
                  <a:srgbClr val="6A8759"/>
                </a:solidFill>
                <a:effectLst/>
              </a:rPr>
              <a:t>material.dart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 err="1"/>
              <a:t>runApp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  </a:t>
            </a:r>
            <a:r>
              <a:rPr lang="en-GB" dirty="0" err="1">
                <a:solidFill>
                  <a:srgbClr val="CC7832"/>
                </a:solidFill>
                <a:effectLst/>
              </a:rPr>
              <a:t>const</a:t>
            </a:r>
            <a:r>
              <a:rPr lang="en-GB" dirty="0">
                <a:solidFill>
                  <a:srgbClr val="CC7832"/>
                </a:solidFill>
                <a:effectLst/>
              </a:rPr>
              <a:t> </a:t>
            </a:r>
            <a:r>
              <a:rPr lang="en-GB" dirty="0" err="1">
                <a:solidFill>
                  <a:srgbClr val="FFC66D"/>
                </a:solidFill>
                <a:effectLst/>
              </a:rPr>
              <a:t>Center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    child: </a:t>
            </a:r>
            <a:r>
              <a:rPr lang="en-GB" dirty="0">
                <a:solidFill>
                  <a:srgbClr val="FFC66D"/>
                </a:solidFill>
                <a:effectLst/>
              </a:rPr>
              <a:t>Text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dirty="0">
                <a:solidFill>
                  <a:srgbClr val="6A8759"/>
                </a:solidFill>
                <a:effectLst/>
              </a:rPr>
              <a:t>'Hello, world!'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    </a:t>
            </a:r>
            <a:r>
              <a:rPr lang="en-GB" dirty="0" err="1"/>
              <a:t>textDirection</a:t>
            </a:r>
            <a:r>
              <a:rPr lang="en-GB" dirty="0"/>
              <a:t>: </a:t>
            </a:r>
            <a:r>
              <a:rPr lang="en-GB" dirty="0" err="1"/>
              <a:t>TextDirection.</a:t>
            </a:r>
            <a:r>
              <a:rPr lang="en-GB" dirty="0" err="1">
                <a:solidFill>
                  <a:srgbClr val="9876AA"/>
                </a:solidFill>
                <a:effectLst/>
              </a:rPr>
              <a:t>ltr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  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  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br>
              <a:rPr lang="en-GB" dirty="0"/>
            </a:b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748972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357D5-C1D1-61C3-B477-F9C7DDCEB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7B819E06-3241-57E4-B4D5-865126268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31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EDDDE3-1D0D-348F-3401-E20F3B694A53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8DDCBC36-080A-D2D1-108B-73764B8F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F8DA0DB-BAC5-E864-DBA2-C1DD8297D179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GOOGLE MATERIAL DESIGN GUIDELINES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BC87B-9672-4328-9DA2-07A1F2C16E47}"/>
              </a:ext>
            </a:extLst>
          </p:cNvPr>
          <p:cNvSpPr txBox="1"/>
          <p:nvPr/>
        </p:nvSpPr>
        <p:spPr>
          <a:xfrm>
            <a:off x="97964" y="1144655"/>
            <a:ext cx="609755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4800"/>
              </a:lnSpc>
              <a:buNone/>
            </a:pPr>
            <a:r>
              <a:rPr lang="en-GB" b="0" i="0" dirty="0">
                <a:effectLst/>
                <a:latin typeface="Aptos" panose="020B0004020202020204" pitchFamily="34" charset="0"/>
              </a:rPr>
              <a:t>What's Material?</a:t>
            </a:r>
          </a:p>
          <a:p>
            <a:pPr algn="l" fontAlgn="base">
              <a:buNone/>
            </a:pPr>
            <a:r>
              <a:rPr lang="en-GB" b="0" i="0" dirty="0">
                <a:effectLst/>
                <a:latin typeface="Aptos" panose="020B0004020202020204" pitchFamily="34" charset="0"/>
              </a:rPr>
              <a:t>Material Design is a design system built and supported by Google designers and developers. </a:t>
            </a:r>
            <a:r>
              <a:rPr lang="en-GB" b="1" i="0" dirty="0" err="1">
                <a:effectLst/>
                <a:latin typeface="Aptos" panose="020B0004020202020204" pitchFamily="34" charset="0"/>
              </a:rPr>
              <a:t>Material.io</a:t>
            </a:r>
            <a:r>
              <a:rPr lang="en-GB" b="0" i="0" dirty="0">
                <a:effectLst/>
                <a:latin typeface="Aptos" panose="020B0004020202020204" pitchFamily="34" charset="0"/>
              </a:rPr>
              <a:t> includes in-depth UX guidance and UI component implementations for Android, Flutter, and the Web.</a:t>
            </a:r>
            <a:br>
              <a:rPr lang="en-GB" b="0" i="0" dirty="0">
                <a:effectLst/>
                <a:latin typeface="Aptos" panose="020B0004020202020204" pitchFamily="34" charset="0"/>
              </a:rPr>
            </a:br>
            <a:br>
              <a:rPr lang="en-GB" b="0" i="0" dirty="0">
                <a:effectLst/>
                <a:latin typeface="Aptos" panose="020B0004020202020204" pitchFamily="34" charset="0"/>
              </a:rPr>
            </a:br>
            <a:r>
              <a:rPr lang="en-GB" b="0" i="0" dirty="0">
                <a:effectLst/>
                <a:latin typeface="Aptos" panose="020B0004020202020204" pitchFamily="34" charset="0"/>
              </a:rPr>
              <a:t>The latest version, Material 3, enables personal, adaptive, and expressive experiences – from dynamic </a:t>
            </a:r>
            <a:r>
              <a:rPr lang="en-GB" b="0" i="0" dirty="0" err="1">
                <a:effectLst/>
                <a:latin typeface="Aptos" panose="020B0004020202020204" pitchFamily="34" charset="0"/>
              </a:rPr>
              <a:t>color</a:t>
            </a:r>
            <a:r>
              <a:rPr lang="en-GB" b="0" i="0" dirty="0">
                <a:effectLst/>
                <a:latin typeface="Aptos" panose="020B0004020202020204" pitchFamily="34" charset="0"/>
              </a:rPr>
              <a:t> and enhanced accessibility, to foundations for large screen layouts and design tokens.</a:t>
            </a:r>
          </a:p>
          <a:p>
            <a:pPr algn="l" fontAlgn="base"/>
            <a:r>
              <a:rPr lang="en-GB" b="0" i="0" dirty="0">
                <a:effectLst/>
                <a:latin typeface="Aptos" panose="020B0004020202020204" pitchFamily="34" charset="0"/>
              </a:rPr>
              <a:t>All Material 3 content, guidelines, imagery, and resources are available under the </a:t>
            </a:r>
            <a:r>
              <a:rPr lang="en-GB" b="0" i="0" u="sng" dirty="0"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Apache 2.0</a:t>
            </a:r>
            <a:r>
              <a:rPr lang="en-GB" b="0" i="0" dirty="0">
                <a:effectLst/>
                <a:latin typeface="Aptos" panose="020B0004020202020204" pitchFamily="34" charset="0"/>
              </a:rPr>
              <a:t> or </a:t>
            </a:r>
            <a:r>
              <a:rPr lang="en-GB" b="0" i="0" u="sng" dirty="0"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b="0" i="0" dirty="0">
                <a:effectLst/>
                <a:latin typeface="Aptos" panose="020B0004020202020204" pitchFamily="34" charset="0"/>
              </a:rPr>
              <a:t> license.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335F3-449A-EFFE-847A-2AED9B750A79}"/>
              </a:ext>
            </a:extLst>
          </p:cNvPr>
          <p:cNvSpPr txBox="1"/>
          <p:nvPr/>
        </p:nvSpPr>
        <p:spPr>
          <a:xfrm>
            <a:off x="417545" y="584757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https://m3.material.io/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E402B25-D1B9-1DCC-ECD3-025A7E4A0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053" y="2743008"/>
            <a:ext cx="5962983" cy="3429783"/>
          </a:xfrm>
          <a:prstGeom prst="rect">
            <a:avLst/>
          </a:prstGeom>
        </p:spPr>
      </p:pic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B5134EBA-0D6D-FA18-0000-70B3ECA64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057" y="865571"/>
            <a:ext cx="5970979" cy="1854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79162-E997-80D3-2F3E-361BC477B98C}"/>
              </a:ext>
            </a:extLst>
          </p:cNvPr>
          <p:cNvSpPr txBox="1"/>
          <p:nvPr/>
        </p:nvSpPr>
        <p:spPr>
          <a:xfrm>
            <a:off x="1782462" y="6352143"/>
            <a:ext cx="817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https://www.figma.com/community/file/1035203688168086460</a:t>
            </a:r>
          </a:p>
        </p:txBody>
      </p:sp>
    </p:spTree>
    <p:extLst>
      <p:ext uri="{BB962C8B-B14F-4D97-AF65-F5344CB8AC3E}">
        <p14:creationId xmlns:p14="http://schemas.microsoft.com/office/powerpoint/2010/main" val="881491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32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WIDGETs</a:t>
            </a:r>
          </a:p>
        </p:txBody>
      </p:sp>
      <p:pic>
        <p:nvPicPr>
          <p:cNvPr id="1026" name="Picture 2" descr="Inherited widgets">
            <a:extLst>
              <a:ext uri="{FF2B5EF4-FFF2-40B4-BE49-F238E27FC236}">
                <a16:creationId xmlns:a16="http://schemas.microsoft.com/office/drawing/2014/main" id="{E50EA1B7-1026-6444-DE5A-644D9049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486176"/>
            <a:ext cx="4251256" cy="48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23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33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WIDGET LIFECYCLE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F1C01E-7D10-ADFD-69FC-51607065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341293"/>
            <a:ext cx="113411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19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WIDGET LIFECYCLE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2169B-CD68-AD1F-AD6B-8D74159CA8BC}"/>
              </a:ext>
            </a:extLst>
          </p:cNvPr>
          <p:cNvSpPr txBox="1"/>
          <p:nvPr/>
        </p:nvSpPr>
        <p:spPr>
          <a:xfrm>
            <a:off x="6091989" y="2429595"/>
            <a:ext cx="61000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didChangeDependencies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a dependency of this [State] object changes.</a:t>
            </a:r>
          </a:p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didUpdateWidget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whenever the widget configuration changes.</a:t>
            </a:r>
          </a:p>
          <a:p>
            <a:pPr algn="l" fontAlgn="base"/>
            <a:r>
              <a:rPr lang="en-GB" b="1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deactivate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this object is removed from the tree. Before dispose, we will call this function.</a:t>
            </a:r>
          </a:p>
          <a:p>
            <a:pPr algn="l" fontAlgn="base"/>
            <a:r>
              <a:rPr lang="en-GB" b="1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dispose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this object is removed from the tree permanently.</a:t>
            </a:r>
          </a:p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didChangeAppLifecycleState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the system puts the app in the background or returns the app to the foreground.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98DC5-B6E6-103F-BFC7-7B63ECA243F8}"/>
              </a:ext>
            </a:extLst>
          </p:cNvPr>
          <p:cNvSpPr txBox="1"/>
          <p:nvPr/>
        </p:nvSpPr>
        <p:spPr>
          <a:xfrm>
            <a:off x="276027" y="1397675"/>
            <a:ext cx="6100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createState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When Flutter is instructed to build a </a:t>
            </a:r>
            <a:r>
              <a:rPr lang="en-GB" b="0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StatefulWidget</a:t>
            </a:r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, it immediately calls </a:t>
            </a:r>
            <a:r>
              <a:rPr lang="en-GB" b="0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createState</a:t>
            </a:r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()</a:t>
            </a:r>
          </a:p>
          <a:p>
            <a:pPr algn="l" fontAlgn="base"/>
            <a:r>
              <a:rPr lang="en-GB" b="1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Init State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Called when this object is inserted into the tree.</a:t>
            </a: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When inserting the render tree when invoked, this function is called only once in the life cycle. Here you can do some initialization, such as initialization State variables.</a:t>
            </a:r>
          </a:p>
          <a:p>
            <a:pPr algn="l" fontAlgn="base"/>
            <a:r>
              <a:rPr lang="en-GB" b="1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inherit"/>
              </a:rPr>
              <a:t>setState</a:t>
            </a:r>
            <a:endParaRPr lang="en-GB" b="0" i="0" dirty="0">
              <a:solidFill>
                <a:srgbClr val="0C0D0E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 fontAlgn="base"/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The </a:t>
            </a:r>
            <a:r>
              <a:rPr lang="en-GB" b="0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setState</a:t>
            </a:r>
            <a:r>
              <a:rPr lang="en-GB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() method is called often from the Flutter framework itself and the developer.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70FBF5C-B9FD-0D40-FFF4-869870D0DFEC}"/>
              </a:ext>
            </a:extLst>
          </p:cNvPr>
          <p:cNvSpPr/>
          <p:nvPr/>
        </p:nvSpPr>
        <p:spPr>
          <a:xfrm>
            <a:off x="2957513" y="4914900"/>
            <a:ext cx="728662" cy="11001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2790018-0051-F0A5-67E9-4B1DA909C0BE}"/>
              </a:ext>
            </a:extLst>
          </p:cNvPr>
          <p:cNvSpPr/>
          <p:nvPr/>
        </p:nvSpPr>
        <p:spPr>
          <a:xfrm>
            <a:off x="7893540" y="1217221"/>
            <a:ext cx="728662" cy="11001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5ED2C-5759-33B0-407F-496D0FF4F9EF}"/>
              </a:ext>
            </a:extLst>
          </p:cNvPr>
          <p:cNvSpPr txBox="1"/>
          <p:nvPr/>
        </p:nvSpPr>
        <p:spPr>
          <a:xfrm>
            <a:off x="6376037" y="6519446"/>
            <a:ext cx="6100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https://</a:t>
            </a:r>
            <a:r>
              <a:rPr lang="en-GB" sz="1600" b="0" i="0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stackoverflow.com</a:t>
            </a:r>
            <a:r>
              <a:rPr lang="en-GB" sz="1600" b="0" i="0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/questions/41479255/life-cycle-in-flutter</a:t>
            </a:r>
            <a:endParaRPr lang="en-IT" sz="1600" dirty="0"/>
          </a:p>
        </p:txBody>
      </p:sp>
    </p:spTree>
    <p:extLst>
      <p:ext uri="{BB962C8B-B14F-4D97-AF65-F5344CB8AC3E}">
        <p14:creationId xmlns:p14="http://schemas.microsoft.com/office/powerpoint/2010/main" val="9649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WIDGETS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FE37F-ED86-4859-B838-EA04C0E6641E}"/>
              </a:ext>
            </a:extLst>
          </p:cNvPr>
          <p:cNvSpPr txBox="1"/>
          <p:nvPr/>
        </p:nvSpPr>
        <p:spPr>
          <a:xfrm>
            <a:off x="630856" y="1278037"/>
            <a:ext cx="109302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none" strike="noStrike" dirty="0"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</a:t>
            </a:r>
            <a:r>
              <a:rPr lang="en-GB" b="1" dirty="0">
                <a:latin typeface="Aptos" panose="020B0004020202020204" pitchFamily="34" charset="0"/>
              </a:rPr>
              <a:t>:</a:t>
            </a:r>
          </a:p>
          <a:p>
            <a:r>
              <a:rPr lang="en-GB" dirty="0">
                <a:latin typeface="Aptos" panose="020B0004020202020204" pitchFamily="34" charset="0"/>
              </a:rPr>
              <a:t>The Text widget lets you create a run of styled text within your application.</a:t>
            </a:r>
          </a:p>
          <a:p>
            <a:endParaRPr lang="en-GB" b="1" u="none" strike="noStrike" dirty="0">
              <a:solidFill>
                <a:srgbClr val="467886"/>
              </a:solidFill>
              <a:effectLst/>
              <a:latin typeface="Aptos" panose="020B00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u="none" strike="noStrike" dirty="0"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Row</a:t>
            </a:r>
            <a:r>
              <a:rPr lang="en-GB" b="1" dirty="0">
                <a:effectLst/>
                <a:latin typeface="Aptos" panose="020B0004020202020204" pitchFamily="34" charset="0"/>
              </a:rPr>
              <a:t>, </a:t>
            </a:r>
            <a:r>
              <a:rPr lang="en-GB" b="1" u="none" strike="noStrike" dirty="0">
                <a:effectLst/>
                <a:latin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Column</a:t>
            </a:r>
            <a:r>
              <a:rPr lang="en-GB" b="1" u="none" strike="noStrike" dirty="0">
                <a:effectLst/>
                <a:latin typeface="Aptos" panose="020B0004020202020204" pitchFamily="34" charset="0"/>
              </a:rPr>
              <a:t>:</a:t>
            </a:r>
          </a:p>
          <a:p>
            <a:r>
              <a:rPr lang="en-GB" dirty="0">
                <a:latin typeface="Aptos" panose="020B0004020202020204" pitchFamily="34" charset="0"/>
              </a:rPr>
              <a:t>These flex widgets let you create flexible layouts in both the horizontal (Row) and vertical (Column) directions. The design of these objects is based on the web's flexbox layout model.</a:t>
            </a:r>
          </a:p>
          <a:p>
            <a:endParaRPr lang="en-GB" b="1" u="none" strike="noStrike" dirty="0">
              <a:solidFill>
                <a:srgbClr val="467886"/>
              </a:solidFill>
              <a:effectLst/>
              <a:latin typeface="Aptos" panose="020B00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u="none" strike="noStrike" dirty="0">
                <a:effectLst/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Stack</a:t>
            </a:r>
            <a:r>
              <a:rPr lang="en-GB" b="1" u="none" strike="noStrike" dirty="0">
                <a:effectLst/>
                <a:latin typeface="Aptos" panose="020B0004020202020204" pitchFamily="34" charset="0"/>
              </a:rPr>
              <a:t>:</a:t>
            </a:r>
          </a:p>
          <a:p>
            <a:r>
              <a:rPr lang="en-GB" dirty="0">
                <a:latin typeface="Aptos" panose="020B0004020202020204" pitchFamily="34" charset="0"/>
              </a:rPr>
              <a:t>Instead of being linearly oriented (either horizontally or vertically), a Stack widget lets you place widgets on top of each other in paint order. You can then use the </a:t>
            </a:r>
            <a:r>
              <a:rPr lang="en-GB" u="none" strike="noStrike" dirty="0">
                <a:effectLst/>
                <a:latin typeface="Aptos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Positioned</a:t>
            </a:r>
            <a:r>
              <a:rPr lang="en-GB" dirty="0">
                <a:latin typeface="Aptos" panose="020B0004020202020204" pitchFamily="34" charset="0"/>
              </a:rPr>
              <a:t> widget on children of a Stack to position them relative to the top, right, bottom, or left edge of the stack. Stacks are based on the web's absolute positioning layout model.</a:t>
            </a:r>
          </a:p>
          <a:p>
            <a:endParaRPr lang="en-GB" b="1" u="none" strike="noStrike" dirty="0">
              <a:solidFill>
                <a:srgbClr val="467886"/>
              </a:solidFill>
              <a:effectLst/>
              <a:latin typeface="Aptos" panose="020B00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u="none" strike="noStrike" dirty="0">
                <a:effectLst/>
                <a:latin typeface="Aptos" panose="020B00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Container</a:t>
            </a:r>
            <a:r>
              <a:rPr lang="en-GB" b="1" u="none" strike="noStrike" dirty="0">
                <a:effectLst/>
                <a:latin typeface="Aptos" panose="020B0004020202020204" pitchFamily="34" charset="0"/>
              </a:rPr>
              <a:t>:</a:t>
            </a:r>
          </a:p>
          <a:p>
            <a:r>
              <a:rPr lang="en-GB" dirty="0">
                <a:latin typeface="Aptos" panose="020B0004020202020204" pitchFamily="34" charset="0"/>
              </a:rPr>
              <a:t>The Container widget lets you create a rectangular visual element. A container can be decorated with a </a:t>
            </a:r>
            <a:r>
              <a:rPr lang="en-GB" u="none" strike="noStrike" dirty="0">
                <a:effectLst/>
                <a:latin typeface="Aptos" panose="020B00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BoxDecoration</a:t>
            </a:r>
            <a:r>
              <a:rPr lang="en-GB" dirty="0">
                <a:latin typeface="Aptos" panose="020B0004020202020204" pitchFamily="34" charset="0"/>
              </a:rPr>
              <a:t>, such as a background, a border, or a shadow. A Container can also have margins, padding, and constraints applied to its size. In addition, a Container can be transformed in three-dimensional space using a matrix.</a:t>
            </a:r>
            <a:endParaRPr lang="en-IT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04503-08E9-D67A-F270-88378238F44E}"/>
              </a:ext>
            </a:extLst>
          </p:cNvPr>
          <p:cNvSpPr txBox="1"/>
          <p:nvPr/>
        </p:nvSpPr>
        <p:spPr>
          <a:xfrm>
            <a:off x="531019" y="908705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https://docs.flutter.dev/ui/widgets</a:t>
            </a:r>
          </a:p>
        </p:txBody>
      </p:sp>
    </p:spTree>
    <p:extLst>
      <p:ext uri="{BB962C8B-B14F-4D97-AF65-F5344CB8AC3E}">
        <p14:creationId xmlns:p14="http://schemas.microsoft.com/office/powerpoint/2010/main" val="2315058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02CC1-7249-969B-93D0-12C0193CF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F4569D30-40AF-12DD-3457-356954BEEB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E9FA51-A80D-7E1C-D0AA-2DD29E1FADDA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07262D5C-3215-0D1F-DFEC-3E58B2FC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DEA4666-30E1-56F8-4BFC-96D14E74742E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MATERIAL SHOWCASE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D8EB2-56AF-2904-3319-D64D5A003F25}"/>
              </a:ext>
            </a:extLst>
          </p:cNvPr>
          <p:cNvSpPr txBox="1"/>
          <p:nvPr/>
        </p:nvSpPr>
        <p:spPr>
          <a:xfrm>
            <a:off x="119711" y="849821"/>
            <a:ext cx="50824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C7832"/>
                </a:solidFill>
                <a:effectLst/>
              </a:rPr>
              <a:t>import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package:flutter</a:t>
            </a:r>
            <a:r>
              <a:rPr lang="en-GB" dirty="0">
                <a:solidFill>
                  <a:srgbClr val="6A8759"/>
                </a:solidFill>
                <a:effectLst/>
              </a:rPr>
              <a:t>/</a:t>
            </a:r>
            <a:r>
              <a:rPr lang="en-GB" dirty="0" err="1">
                <a:solidFill>
                  <a:srgbClr val="6A8759"/>
                </a:solidFill>
                <a:effectLst/>
              </a:rPr>
              <a:t>material.dart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</a:t>
            </a:r>
            <a:r>
              <a:rPr lang="en-GB" dirty="0"/>
              <a:t>() =&gt; </a:t>
            </a:r>
            <a:r>
              <a:rPr lang="en-GB" dirty="0" err="1"/>
              <a:t>runApp</a:t>
            </a:r>
            <a:r>
              <a:rPr lang="en-GB" dirty="0"/>
              <a:t>(</a:t>
            </a:r>
            <a:r>
              <a:rPr lang="en-GB" dirty="0" err="1">
                <a:solidFill>
                  <a:srgbClr val="FFC66D"/>
                </a:solidFill>
                <a:effectLst/>
              </a:rPr>
              <a:t>MaterialApp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title: </a:t>
            </a:r>
            <a:r>
              <a:rPr lang="en-GB" dirty="0">
                <a:solidFill>
                  <a:srgbClr val="6A8759"/>
                </a:solidFill>
                <a:effectLst/>
              </a:rPr>
              <a:t>'Material UI Showcase'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/>
              <a:t>theme: </a:t>
            </a:r>
            <a:r>
              <a:rPr lang="en-GB" dirty="0" err="1">
                <a:solidFill>
                  <a:srgbClr val="FFC66D"/>
                </a:solidFill>
                <a:effectLst/>
              </a:rPr>
              <a:t>ThemeData</a:t>
            </a:r>
            <a:r>
              <a:rPr lang="en-GB" dirty="0"/>
              <a:t>(</a:t>
            </a:r>
            <a:r>
              <a:rPr lang="en-GB" dirty="0" err="1"/>
              <a:t>primarySwatch</a:t>
            </a:r>
            <a:r>
              <a:rPr lang="en-GB" dirty="0"/>
              <a:t>: </a:t>
            </a:r>
            <a:r>
              <a:rPr lang="en-GB" dirty="0" err="1"/>
              <a:t>Colors.</a:t>
            </a:r>
            <a:r>
              <a:rPr lang="en-GB" i="1" dirty="0" err="1">
                <a:solidFill>
                  <a:srgbClr val="9876AA"/>
                </a:solidFill>
                <a:effectLst/>
              </a:rPr>
              <a:t>teal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808080"/>
                </a:solidFill>
                <a:effectLst/>
              </a:rPr>
              <a:t>// Define Material theme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>
                <a:solidFill>
                  <a:srgbClr val="808080"/>
                </a:solidFill>
                <a:effectLst/>
              </a:rPr>
              <a:t>  </a:t>
            </a:r>
            <a:r>
              <a:rPr lang="en-GB" dirty="0"/>
              <a:t>home: </a:t>
            </a:r>
            <a:r>
              <a:rPr lang="en-GB" dirty="0" err="1">
                <a:solidFill>
                  <a:srgbClr val="FFC66D"/>
                </a:solidFill>
                <a:effectLst/>
              </a:rPr>
              <a:t>MaterialShowcaseApp</a:t>
            </a:r>
            <a:r>
              <a:rPr lang="en-GB" dirty="0"/>
              <a:t>()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))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7F7CD-290D-ECF5-B8EA-80201EE69B32}"/>
              </a:ext>
            </a:extLst>
          </p:cNvPr>
          <p:cNvSpPr txBox="1"/>
          <p:nvPr/>
        </p:nvSpPr>
        <p:spPr>
          <a:xfrm>
            <a:off x="119711" y="3640918"/>
            <a:ext cx="714941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C7832"/>
                </a:solidFill>
                <a:effectLst/>
              </a:rPr>
              <a:t>class </a:t>
            </a:r>
            <a:r>
              <a:rPr lang="en-GB" sz="1600" dirty="0"/>
              <a:t>_</a:t>
            </a:r>
            <a:r>
              <a:rPr lang="en-GB" sz="1600" dirty="0" err="1"/>
              <a:t>MaterialShowcaseAppState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CC7832"/>
                </a:solidFill>
                <a:effectLst/>
              </a:rPr>
              <a:t>extends </a:t>
            </a:r>
            <a:r>
              <a:rPr lang="en-GB" sz="1600" dirty="0"/>
              <a:t>State&lt;</a:t>
            </a:r>
            <a:r>
              <a:rPr lang="en-GB" sz="1600" dirty="0" err="1"/>
              <a:t>MaterialShowcaseApp</a:t>
            </a:r>
            <a:r>
              <a:rPr lang="en-GB" sz="1600" dirty="0"/>
              <a:t>&gt; {</a:t>
            </a:r>
            <a:br>
              <a:rPr lang="en-GB" sz="1600" dirty="0"/>
            </a:br>
            <a:r>
              <a:rPr lang="en-GB" sz="1600" dirty="0"/>
              <a:t>  int </a:t>
            </a:r>
            <a:r>
              <a:rPr lang="en-GB" sz="1600" dirty="0">
                <a:solidFill>
                  <a:srgbClr val="9876AA"/>
                </a:solidFill>
                <a:effectLst/>
              </a:rPr>
              <a:t>_</a:t>
            </a:r>
            <a:r>
              <a:rPr lang="en-GB" sz="1600" dirty="0" err="1">
                <a:solidFill>
                  <a:srgbClr val="9876AA"/>
                </a:solidFill>
                <a:effectLst/>
              </a:rPr>
              <a:t>selectedIndex</a:t>
            </a:r>
            <a:r>
              <a:rPr lang="en-GB" sz="1600" dirty="0">
                <a:solidFill>
                  <a:srgbClr val="9876AA"/>
                </a:solidFill>
                <a:effectLst/>
              </a:rPr>
              <a:t> </a:t>
            </a:r>
            <a:r>
              <a:rPr lang="en-GB" sz="1600" dirty="0"/>
              <a:t>= </a:t>
            </a:r>
            <a:r>
              <a:rPr lang="en-GB" sz="1600" dirty="0">
                <a:solidFill>
                  <a:srgbClr val="6897BB"/>
                </a:solidFill>
                <a:effectLst/>
              </a:rPr>
              <a:t>0</a:t>
            </a:r>
            <a:r>
              <a:rPr lang="en-GB" sz="1600" dirty="0">
                <a:solidFill>
                  <a:srgbClr val="CC7832"/>
                </a:solidFill>
                <a:effectLst/>
              </a:rPr>
              <a:t>;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Keeps track of which page is selected (Home or Form)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</a:t>
            </a:r>
            <a:r>
              <a:rPr lang="en-GB" sz="1600" dirty="0">
                <a:solidFill>
                  <a:srgbClr val="CC7832"/>
                </a:solidFill>
                <a:effectLst/>
              </a:rPr>
              <a:t>final </a:t>
            </a:r>
            <a:r>
              <a:rPr lang="en-GB" sz="1600" dirty="0"/>
              <a:t>List&lt;Widget&gt; </a:t>
            </a:r>
            <a:r>
              <a:rPr lang="en-GB" sz="1600" dirty="0">
                <a:solidFill>
                  <a:srgbClr val="9876AA"/>
                </a:solidFill>
                <a:effectLst/>
              </a:rPr>
              <a:t>_pages </a:t>
            </a:r>
            <a:r>
              <a:rPr lang="en-GB" sz="1600" dirty="0"/>
              <a:t>= &lt;Widget&gt;[</a:t>
            </a:r>
            <a:br>
              <a:rPr lang="en-GB" sz="1600" dirty="0"/>
            </a:br>
            <a:r>
              <a:rPr lang="en-GB" sz="1600" dirty="0"/>
              <a:t>   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HomePage</a:t>
            </a:r>
            <a:r>
              <a:rPr lang="en-GB" sz="1600" dirty="0"/>
              <a:t>()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Page 0: Home with cards and list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 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FormPage</a:t>
            </a:r>
            <a:r>
              <a:rPr lang="en-GB" sz="1600" dirty="0"/>
              <a:t>()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Page 1: Form with input field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</a:t>
            </a:r>
            <a:r>
              <a:rPr lang="en-GB" sz="1600" dirty="0"/>
              <a:t>]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[...]</a:t>
            </a:r>
            <a:br>
              <a:rPr lang="en-GB" sz="1600" dirty="0"/>
            </a:br>
            <a:r>
              <a:rPr lang="en-GB" sz="1600" dirty="0"/>
              <a:t>  </a:t>
            </a:r>
            <a:r>
              <a:rPr lang="en-GB" sz="1600" dirty="0">
                <a:solidFill>
                  <a:srgbClr val="BBB529"/>
                </a:solidFill>
                <a:effectLst/>
              </a:rPr>
              <a:t>@override</a:t>
            </a:r>
            <a:br>
              <a:rPr lang="en-GB" sz="1600" dirty="0">
                <a:solidFill>
                  <a:srgbClr val="BBB529"/>
                </a:solidFill>
                <a:effectLst/>
              </a:rPr>
            </a:br>
            <a:r>
              <a:rPr lang="en-GB" sz="1600" dirty="0">
                <a:solidFill>
                  <a:srgbClr val="BBB529"/>
                </a:solidFill>
                <a:effectLst/>
              </a:rPr>
              <a:t>  </a:t>
            </a:r>
            <a:r>
              <a:rPr lang="en-GB" sz="1600" dirty="0"/>
              <a:t>Widget </a:t>
            </a:r>
            <a:r>
              <a:rPr lang="en-GB" sz="1600" dirty="0">
                <a:solidFill>
                  <a:srgbClr val="FFC66D"/>
                </a:solidFill>
                <a:effectLst/>
              </a:rPr>
              <a:t>build</a:t>
            </a:r>
            <a:r>
              <a:rPr lang="en-GB" sz="1600" dirty="0"/>
              <a:t>(</a:t>
            </a:r>
            <a:r>
              <a:rPr lang="en-GB" sz="1600" dirty="0" err="1"/>
              <a:t>BuildContext</a:t>
            </a:r>
            <a:r>
              <a:rPr lang="en-GB" sz="1600" dirty="0"/>
              <a:t> context) {</a:t>
            </a:r>
            <a:br>
              <a:rPr lang="en-GB" sz="1600" dirty="0"/>
            </a:br>
            <a:r>
              <a:rPr lang="en-GB" sz="1600" dirty="0"/>
              <a:t>    </a:t>
            </a:r>
            <a:r>
              <a:rPr lang="en-GB" sz="16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600" dirty="0">
                <a:solidFill>
                  <a:srgbClr val="FFC66D"/>
                </a:solidFill>
                <a:effectLst/>
              </a:rPr>
              <a:t>Scaffold</a:t>
            </a:r>
            <a:r>
              <a:rPr lang="en-GB" sz="1600" dirty="0"/>
              <a:t>( […]</a:t>
            </a:r>
            <a:endParaRPr lang="en-IT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05C6C-6E10-409D-54A6-4FB89F1C2902}"/>
              </a:ext>
            </a:extLst>
          </p:cNvPr>
          <p:cNvSpPr txBox="1"/>
          <p:nvPr/>
        </p:nvSpPr>
        <p:spPr>
          <a:xfrm>
            <a:off x="6096000" y="1374253"/>
            <a:ext cx="54374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C7832"/>
                </a:solidFill>
                <a:effectLst/>
              </a:rPr>
              <a:t>class </a:t>
            </a:r>
            <a:r>
              <a:rPr lang="en-GB" dirty="0" err="1"/>
              <a:t>MaterialShowcaseApp</a:t>
            </a:r>
            <a:r>
              <a:rPr lang="en-GB" dirty="0"/>
              <a:t> </a:t>
            </a:r>
            <a:r>
              <a:rPr lang="en-GB" dirty="0">
                <a:solidFill>
                  <a:srgbClr val="CC7832"/>
                </a:solidFill>
                <a:effectLst/>
              </a:rPr>
              <a:t>extends </a:t>
            </a:r>
            <a:r>
              <a:rPr lang="en-GB" dirty="0" err="1"/>
              <a:t>StatefulWidget</a:t>
            </a:r>
            <a:r>
              <a:rPr lang="en-GB" dirty="0"/>
              <a:t>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BBB529"/>
                </a:solidFill>
                <a:effectLst/>
              </a:rPr>
              <a:t>@override</a:t>
            </a:r>
            <a:br>
              <a:rPr lang="en-GB" dirty="0">
                <a:solidFill>
                  <a:srgbClr val="BBB529"/>
                </a:solidFill>
                <a:effectLst/>
              </a:rPr>
            </a:br>
            <a:r>
              <a:rPr lang="en-GB" dirty="0">
                <a:solidFill>
                  <a:srgbClr val="BBB529"/>
                </a:solidFill>
                <a:effectLst/>
              </a:rPr>
              <a:t>  </a:t>
            </a:r>
            <a:r>
              <a:rPr lang="en-GB" dirty="0"/>
              <a:t>_</a:t>
            </a:r>
            <a:r>
              <a:rPr lang="en-GB" dirty="0" err="1"/>
              <a:t>MaterialShowcaseAppState</a:t>
            </a:r>
            <a:r>
              <a:rPr lang="en-GB" dirty="0"/>
              <a:t> </a:t>
            </a:r>
            <a:r>
              <a:rPr lang="en-GB" dirty="0" err="1">
                <a:solidFill>
                  <a:srgbClr val="FFC66D"/>
                </a:solidFill>
                <a:effectLst/>
              </a:rPr>
              <a:t>createState</a:t>
            </a:r>
            <a:r>
              <a:rPr lang="en-GB" dirty="0"/>
              <a:t>() =&gt; </a:t>
            </a:r>
            <a:r>
              <a:rPr lang="en-GB" dirty="0">
                <a:solidFill>
                  <a:srgbClr val="FFC66D"/>
                </a:solidFill>
                <a:effectLst/>
              </a:rPr>
              <a:t>_</a:t>
            </a:r>
            <a:r>
              <a:rPr lang="en-GB" dirty="0" err="1">
                <a:solidFill>
                  <a:srgbClr val="FFC66D"/>
                </a:solidFill>
                <a:effectLst/>
              </a:rPr>
              <a:t>MaterialShowcaseAppState</a:t>
            </a:r>
            <a:r>
              <a:rPr lang="en-GB" dirty="0"/>
              <a:t>()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IT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402177E-165E-3E1D-8F96-86C455319ACD}"/>
              </a:ext>
            </a:extLst>
          </p:cNvPr>
          <p:cNvSpPr/>
          <p:nvPr/>
        </p:nvSpPr>
        <p:spPr>
          <a:xfrm rot="16200000">
            <a:off x="5303173" y="1673572"/>
            <a:ext cx="728662" cy="6510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5F30D5CC-BB00-328C-65C3-760D33AD0B85}"/>
              </a:ext>
            </a:extLst>
          </p:cNvPr>
          <p:cNvSpPr/>
          <p:nvPr/>
        </p:nvSpPr>
        <p:spPr>
          <a:xfrm rot="2394382">
            <a:off x="5514844" y="2891016"/>
            <a:ext cx="728662" cy="6510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AFF9F7-2564-2075-0288-7B9D0E51994F}"/>
              </a:ext>
            </a:extLst>
          </p:cNvPr>
          <p:cNvSpPr txBox="1"/>
          <p:nvPr/>
        </p:nvSpPr>
        <p:spPr>
          <a:xfrm>
            <a:off x="5667504" y="5248354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808080"/>
                </a:solidFill>
                <a:effectLst/>
              </a:rPr>
              <a:t>// </a:t>
            </a:r>
            <a:r>
              <a:rPr lang="en-GB" dirty="0" err="1">
                <a:solidFill>
                  <a:srgbClr val="808080"/>
                </a:solidFill>
                <a:effectLst/>
              </a:rPr>
              <a:t>HomePage</a:t>
            </a:r>
            <a:r>
              <a:rPr lang="en-GB" dirty="0">
                <a:solidFill>
                  <a:srgbClr val="808080"/>
                </a:solidFill>
                <a:effectLst/>
              </a:rPr>
              <a:t> displays a scrollable list of cards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class </a:t>
            </a:r>
            <a:r>
              <a:rPr lang="en-GB" dirty="0" err="1"/>
              <a:t>HomePage</a:t>
            </a:r>
            <a:r>
              <a:rPr lang="en-GB" dirty="0"/>
              <a:t> </a:t>
            </a:r>
            <a:r>
              <a:rPr lang="en-GB" dirty="0">
                <a:solidFill>
                  <a:srgbClr val="CC7832"/>
                </a:solidFill>
                <a:effectLst/>
              </a:rPr>
              <a:t>extends </a:t>
            </a:r>
            <a:r>
              <a:rPr lang="en-GB" dirty="0" err="1"/>
              <a:t>StatelessWidget</a:t>
            </a:r>
            <a:r>
              <a:rPr lang="en-GB" dirty="0"/>
              <a:t> { […] }</a:t>
            </a:r>
            <a:endParaRPr lang="en-IT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27864B-C20D-CC20-0D52-E8BADE8E4DFC}"/>
              </a:ext>
            </a:extLst>
          </p:cNvPr>
          <p:cNvSpPr txBox="1"/>
          <p:nvPr/>
        </p:nvSpPr>
        <p:spPr>
          <a:xfrm>
            <a:off x="5624384" y="5894685"/>
            <a:ext cx="6567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808080"/>
                </a:solidFill>
                <a:effectLst/>
              </a:rPr>
              <a:t>// </a:t>
            </a:r>
            <a:r>
              <a:rPr lang="en-GB" dirty="0" err="1">
                <a:solidFill>
                  <a:srgbClr val="808080"/>
                </a:solidFill>
                <a:effectLst/>
              </a:rPr>
              <a:t>FormPage</a:t>
            </a:r>
            <a:r>
              <a:rPr lang="en-GB" dirty="0">
                <a:solidFill>
                  <a:srgbClr val="808080"/>
                </a:solidFill>
                <a:effectLst/>
              </a:rPr>
              <a:t> displays a simple form with input and submit button</a:t>
            </a:r>
            <a:endParaRPr lang="en-GB" dirty="0">
              <a:solidFill>
                <a:srgbClr val="CC7832"/>
              </a:solidFill>
              <a:effectLst/>
            </a:endParaRPr>
          </a:p>
          <a:p>
            <a:r>
              <a:rPr lang="en-GB" dirty="0">
                <a:solidFill>
                  <a:srgbClr val="CC7832"/>
                </a:solidFill>
                <a:effectLst/>
              </a:rPr>
              <a:t>class </a:t>
            </a:r>
            <a:r>
              <a:rPr lang="en-GB" dirty="0" err="1"/>
              <a:t>FormPage</a:t>
            </a:r>
            <a:r>
              <a:rPr lang="en-GB" dirty="0"/>
              <a:t> </a:t>
            </a:r>
            <a:r>
              <a:rPr lang="en-GB" dirty="0">
                <a:solidFill>
                  <a:srgbClr val="CC7832"/>
                </a:solidFill>
                <a:effectLst/>
              </a:rPr>
              <a:t>extends </a:t>
            </a:r>
            <a:r>
              <a:rPr lang="en-GB" dirty="0" err="1"/>
              <a:t>StatelessWidget</a:t>
            </a:r>
            <a:r>
              <a:rPr lang="en-GB" dirty="0"/>
              <a:t> {[…]}</a:t>
            </a:r>
            <a:br>
              <a:rPr lang="en-GB" dirty="0"/>
            </a:br>
            <a:endParaRPr lang="en-IT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3B5551DB-89D8-7F5B-5265-26064D95F873}"/>
              </a:ext>
            </a:extLst>
          </p:cNvPr>
          <p:cNvSpPr/>
          <p:nvPr/>
        </p:nvSpPr>
        <p:spPr>
          <a:xfrm rot="17682434">
            <a:off x="4784472" y="5007270"/>
            <a:ext cx="728662" cy="6510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66911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4CDA7-CB3E-B8A4-2DD3-7FD64302C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229B64FC-8085-B43C-AF64-1C0EAE631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D3FD14-1945-0560-ECCA-56E88081CD52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FD1F77A6-D825-B9CE-444F-41A9B2CA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9B27DE9-4293-CE10-92B8-FFE36FA9379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MATERIAL SHOWCASE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96F63-9BE5-9243-764C-CCA1C3CA4A4F}"/>
              </a:ext>
            </a:extLst>
          </p:cNvPr>
          <p:cNvSpPr txBox="1"/>
          <p:nvPr/>
        </p:nvSpPr>
        <p:spPr>
          <a:xfrm>
            <a:off x="98853" y="849821"/>
            <a:ext cx="75530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808080"/>
                </a:solidFill>
                <a:effectLst/>
              </a:rPr>
              <a:t>// </a:t>
            </a:r>
            <a:r>
              <a:rPr lang="en-GB" sz="1600" dirty="0" err="1">
                <a:solidFill>
                  <a:srgbClr val="808080"/>
                </a:solidFill>
                <a:effectLst/>
              </a:rPr>
              <a:t>HomePage</a:t>
            </a:r>
            <a:r>
              <a:rPr lang="en-GB" sz="1600" dirty="0">
                <a:solidFill>
                  <a:srgbClr val="808080"/>
                </a:solidFill>
                <a:effectLst/>
              </a:rPr>
              <a:t> displays a scrollable list of cards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class </a:t>
            </a:r>
            <a:r>
              <a:rPr lang="en-GB" sz="1600" dirty="0" err="1"/>
              <a:t>HomePage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CC7832"/>
                </a:solidFill>
                <a:effectLst/>
              </a:rPr>
              <a:t>extends </a:t>
            </a:r>
            <a:r>
              <a:rPr lang="en-GB" sz="1600" dirty="0" err="1"/>
              <a:t>StatelessWidget</a:t>
            </a:r>
            <a:r>
              <a:rPr lang="en-GB" sz="1600" dirty="0"/>
              <a:t> {</a:t>
            </a:r>
            <a:br>
              <a:rPr lang="en-GB" sz="1600" dirty="0"/>
            </a:br>
            <a:r>
              <a:rPr lang="en-GB" sz="1600" dirty="0"/>
              <a:t>  </a:t>
            </a:r>
            <a:r>
              <a:rPr lang="en-GB" sz="1600" dirty="0">
                <a:solidFill>
                  <a:srgbClr val="CC7832"/>
                </a:solidFill>
                <a:effectLst/>
              </a:rPr>
              <a:t>final </a:t>
            </a:r>
            <a:r>
              <a:rPr lang="en-GB" sz="1600" dirty="0"/>
              <a:t>List&lt;String&gt; </a:t>
            </a:r>
            <a:r>
              <a:rPr lang="en-GB" sz="1600" dirty="0">
                <a:solidFill>
                  <a:srgbClr val="9876AA"/>
                </a:solidFill>
                <a:effectLst/>
              </a:rPr>
              <a:t>entries </a:t>
            </a:r>
            <a:r>
              <a:rPr lang="en-GB" sz="1600" dirty="0"/>
              <a:t>= </a:t>
            </a:r>
            <a:r>
              <a:rPr lang="en-GB" sz="1600" dirty="0">
                <a:solidFill>
                  <a:srgbClr val="FFC66D"/>
                </a:solidFill>
                <a:effectLst/>
              </a:rPr>
              <a:t>List</a:t>
            </a:r>
            <a:r>
              <a:rPr lang="en-GB" sz="1600" dirty="0"/>
              <a:t>&lt;String&gt;.</a:t>
            </a:r>
            <a:r>
              <a:rPr lang="en-GB" sz="1600" dirty="0">
                <a:solidFill>
                  <a:srgbClr val="FFC66D"/>
                </a:solidFill>
                <a:effectLst/>
              </a:rPr>
              <a:t>generate</a:t>
            </a:r>
            <a:r>
              <a:rPr lang="en-GB" sz="1600" dirty="0"/>
              <a:t>(</a:t>
            </a:r>
            <a:r>
              <a:rPr lang="en-GB" sz="1600" dirty="0">
                <a:solidFill>
                  <a:srgbClr val="6897BB"/>
                </a:solidFill>
                <a:effectLst/>
              </a:rPr>
              <a:t>5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  <a:r>
              <a:rPr lang="en-GB" sz="1600" dirty="0"/>
              <a:t>(</a:t>
            </a:r>
            <a:r>
              <a:rPr lang="en-GB" sz="1600" dirty="0" err="1"/>
              <a:t>i</a:t>
            </a:r>
            <a:r>
              <a:rPr lang="en-GB" sz="1600" dirty="0"/>
              <a:t>) =&gt; </a:t>
            </a:r>
            <a:r>
              <a:rPr lang="en-GB" sz="1600" dirty="0">
                <a:solidFill>
                  <a:srgbClr val="6A8759"/>
                </a:solidFill>
                <a:effectLst/>
              </a:rPr>
              <a:t>"Item </a:t>
            </a:r>
            <a:r>
              <a:rPr lang="en-GB" sz="1600" dirty="0"/>
              <a:t>${</a:t>
            </a:r>
            <a:r>
              <a:rPr lang="en-GB" sz="1600" dirty="0" err="1"/>
              <a:t>i</a:t>
            </a:r>
            <a:r>
              <a:rPr lang="en-GB" sz="1600" dirty="0"/>
              <a:t> + </a:t>
            </a:r>
            <a:r>
              <a:rPr lang="en-GB" sz="1600" dirty="0">
                <a:solidFill>
                  <a:srgbClr val="6897BB"/>
                </a:solidFill>
                <a:effectLst/>
              </a:rPr>
              <a:t>1</a:t>
            </a:r>
            <a:r>
              <a:rPr lang="en-GB" sz="1600" dirty="0"/>
              <a:t>}</a:t>
            </a:r>
            <a:r>
              <a:rPr lang="en-GB" sz="1600" dirty="0">
                <a:solidFill>
                  <a:srgbClr val="6A8759"/>
                </a:solidFill>
                <a:effectLst/>
              </a:rPr>
              <a:t>"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;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Sample items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</a:t>
            </a:r>
            <a:br>
              <a:rPr lang="en-GB" sz="1600" dirty="0"/>
            </a:br>
            <a:endParaRPr lang="en-IT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FD5FE-27D8-E4E1-2DDD-ABB0A959FBD6}"/>
              </a:ext>
            </a:extLst>
          </p:cNvPr>
          <p:cNvSpPr txBox="1"/>
          <p:nvPr/>
        </p:nvSpPr>
        <p:spPr>
          <a:xfrm>
            <a:off x="98853" y="1832035"/>
            <a:ext cx="47747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BBB529"/>
                </a:solidFill>
                <a:effectLst/>
              </a:rPr>
              <a:t>@override</a:t>
            </a:r>
            <a:br>
              <a:rPr lang="en-GB" sz="1600" dirty="0">
                <a:solidFill>
                  <a:srgbClr val="BBB529"/>
                </a:solidFill>
                <a:effectLst/>
              </a:rPr>
            </a:br>
            <a:r>
              <a:rPr lang="en-GB" sz="1600" dirty="0">
                <a:solidFill>
                  <a:srgbClr val="BBB529"/>
                </a:solidFill>
                <a:effectLst/>
              </a:rPr>
              <a:t>  </a:t>
            </a:r>
            <a:r>
              <a:rPr lang="en-GB" sz="1600" dirty="0"/>
              <a:t>Widget </a:t>
            </a:r>
            <a:r>
              <a:rPr lang="en-GB" sz="1600" dirty="0">
                <a:solidFill>
                  <a:srgbClr val="FFC66D"/>
                </a:solidFill>
                <a:effectLst/>
              </a:rPr>
              <a:t>build</a:t>
            </a:r>
            <a:r>
              <a:rPr lang="en-GB" sz="1600" dirty="0"/>
              <a:t>(</a:t>
            </a:r>
            <a:r>
              <a:rPr lang="en-GB" sz="1600" dirty="0" err="1"/>
              <a:t>BuildContext</a:t>
            </a:r>
            <a:r>
              <a:rPr lang="en-GB" sz="1600" dirty="0"/>
              <a:t> context) {</a:t>
            </a:r>
            <a:br>
              <a:rPr lang="en-GB" sz="1600" dirty="0"/>
            </a:br>
            <a:r>
              <a:rPr lang="en-GB" sz="1600" dirty="0"/>
              <a:t>    </a:t>
            </a:r>
            <a:r>
              <a:rPr lang="en-GB" sz="16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ListView</a:t>
            </a:r>
            <a:r>
              <a:rPr lang="en-GB" sz="1600" dirty="0"/>
              <a:t>(</a:t>
            </a:r>
            <a:br>
              <a:rPr lang="en-GB" sz="1600" dirty="0"/>
            </a:br>
            <a:r>
              <a:rPr lang="en-GB" sz="1600" dirty="0"/>
              <a:t>      padding: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EdgeInsets</a:t>
            </a:r>
            <a:r>
              <a:rPr lang="en-GB" sz="1600" dirty="0" err="1"/>
              <a:t>.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all</a:t>
            </a:r>
            <a:r>
              <a:rPr lang="en-GB" sz="1600" dirty="0"/>
              <a:t>(</a:t>
            </a:r>
            <a:r>
              <a:rPr lang="en-GB" sz="1600" dirty="0">
                <a:solidFill>
                  <a:srgbClr val="6897BB"/>
                </a:solidFill>
                <a:effectLst/>
              </a:rPr>
              <a:t>16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    </a:t>
            </a:r>
            <a:r>
              <a:rPr lang="en-GB" sz="1600" dirty="0"/>
              <a:t>children: </a:t>
            </a:r>
            <a:r>
              <a:rPr lang="en-GB" sz="1600" dirty="0" err="1">
                <a:solidFill>
                  <a:srgbClr val="9876AA"/>
                </a:solidFill>
                <a:effectLst/>
              </a:rPr>
              <a:t>entries</a:t>
            </a:r>
            <a:r>
              <a:rPr lang="en-GB" sz="1600" dirty="0" err="1"/>
              <a:t>.map</a:t>
            </a:r>
            <a:r>
              <a:rPr lang="en-GB" sz="1600" dirty="0"/>
              <a:t>((entry) {</a:t>
            </a:r>
            <a:br>
              <a:rPr lang="en-GB" sz="1600" dirty="0"/>
            </a:br>
            <a:r>
              <a:rPr lang="en-GB" sz="1600" dirty="0"/>
              <a:t>        </a:t>
            </a:r>
            <a:r>
              <a:rPr lang="en-GB" sz="1600" dirty="0">
                <a:solidFill>
                  <a:srgbClr val="CC7832"/>
                </a:solidFill>
                <a:effectLst/>
              </a:rPr>
              <a:t>return </a:t>
            </a:r>
            <a:r>
              <a:rPr lang="en-GB" sz="1600" dirty="0">
                <a:solidFill>
                  <a:srgbClr val="FFC66D"/>
                </a:solidFill>
                <a:effectLst/>
              </a:rPr>
              <a:t>Card</a:t>
            </a:r>
            <a:r>
              <a:rPr lang="en-GB" sz="1600" dirty="0"/>
              <a:t>(</a:t>
            </a:r>
            <a:br>
              <a:rPr lang="en-GB" sz="1600" dirty="0"/>
            </a:br>
            <a:r>
              <a:rPr lang="en-GB" sz="1600" dirty="0"/>
              <a:t>          elevation: </a:t>
            </a:r>
            <a:r>
              <a:rPr lang="en-GB" sz="1600" dirty="0">
                <a:solidFill>
                  <a:srgbClr val="6897BB"/>
                </a:solidFill>
                <a:effectLst/>
              </a:rPr>
              <a:t>4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Shadow depth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        </a:t>
            </a:r>
            <a:r>
              <a:rPr lang="en-GB" sz="1600" dirty="0"/>
              <a:t>margin: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EdgeInsets</a:t>
            </a:r>
            <a:r>
              <a:rPr lang="en-GB" sz="1600" dirty="0" err="1"/>
              <a:t>.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symmetric</a:t>
            </a:r>
            <a:r>
              <a:rPr lang="en-GB" sz="1600" dirty="0"/>
              <a:t>(vertical: </a:t>
            </a:r>
            <a:r>
              <a:rPr lang="en-GB" sz="1600" dirty="0">
                <a:solidFill>
                  <a:srgbClr val="6897BB"/>
                </a:solidFill>
                <a:effectLst/>
              </a:rPr>
              <a:t>8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        </a:t>
            </a:r>
            <a:r>
              <a:rPr lang="en-GB" sz="1600" dirty="0"/>
              <a:t>child: </a:t>
            </a:r>
            <a:r>
              <a:rPr lang="en-GB" sz="1600" dirty="0" err="1">
                <a:solidFill>
                  <a:srgbClr val="FFC66D"/>
                </a:solidFill>
                <a:effectLst/>
              </a:rPr>
              <a:t>ListTile</a:t>
            </a:r>
            <a:r>
              <a:rPr lang="en-GB" sz="1600" dirty="0"/>
              <a:t>(</a:t>
            </a:r>
            <a:br>
              <a:rPr lang="en-GB" sz="1600" dirty="0"/>
            </a:br>
            <a:r>
              <a:rPr lang="en-GB" sz="1600" dirty="0"/>
              <a:t>            leading: </a:t>
            </a:r>
            <a:r>
              <a:rPr lang="en-GB" sz="1600" dirty="0">
                <a:solidFill>
                  <a:srgbClr val="FFC66D"/>
                </a:solidFill>
                <a:effectLst/>
              </a:rPr>
              <a:t>Icon</a:t>
            </a:r>
            <a:r>
              <a:rPr lang="en-GB" sz="1600" dirty="0"/>
              <a:t>(</a:t>
            </a:r>
            <a:r>
              <a:rPr lang="en-GB" sz="1600" dirty="0" err="1"/>
              <a:t>Icons.</a:t>
            </a:r>
            <a:r>
              <a:rPr lang="en-GB" sz="1600" i="1" dirty="0" err="1">
                <a:solidFill>
                  <a:srgbClr val="9876AA"/>
                </a:solidFill>
                <a:effectLst/>
              </a:rPr>
              <a:t>label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Icon on the left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          </a:t>
            </a:r>
            <a:r>
              <a:rPr lang="en-GB" sz="1600" dirty="0"/>
              <a:t>title: </a:t>
            </a:r>
            <a:r>
              <a:rPr lang="en-GB" sz="1600" dirty="0">
                <a:solidFill>
                  <a:srgbClr val="FFC66D"/>
                </a:solidFill>
                <a:effectLst/>
              </a:rPr>
              <a:t>Text</a:t>
            </a:r>
            <a:r>
              <a:rPr lang="en-GB" sz="1600" dirty="0"/>
              <a:t>(entry)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Main text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          </a:t>
            </a:r>
            <a:r>
              <a:rPr lang="en-GB" sz="1600" dirty="0"/>
              <a:t>subtitle: </a:t>
            </a:r>
            <a:r>
              <a:rPr lang="en-GB" sz="1600" dirty="0">
                <a:solidFill>
                  <a:srgbClr val="FFC66D"/>
                </a:solidFill>
                <a:effectLst/>
              </a:rPr>
              <a:t>Text</a:t>
            </a:r>
            <a:r>
              <a:rPr lang="en-GB" sz="1600" dirty="0"/>
              <a:t>(</a:t>
            </a:r>
            <a:r>
              <a:rPr lang="en-GB" sz="1600" dirty="0">
                <a:solidFill>
                  <a:srgbClr val="6A8759"/>
                </a:solidFill>
                <a:effectLst/>
              </a:rPr>
              <a:t>'Subtitle for </a:t>
            </a:r>
            <a:r>
              <a:rPr lang="en-GB" sz="1600" dirty="0"/>
              <a:t>$entry</a:t>
            </a:r>
            <a:r>
              <a:rPr lang="en-GB" sz="1600" dirty="0">
                <a:solidFill>
                  <a:srgbClr val="6A8759"/>
                </a:solidFill>
                <a:effectLst/>
              </a:rPr>
              <a:t>’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</a:p>
          <a:p>
            <a:r>
              <a:rPr lang="en-GB" sz="1600" dirty="0">
                <a:solidFill>
                  <a:srgbClr val="CC7832"/>
                </a:solidFill>
              </a:rPr>
              <a:t>	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Smaller text below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          </a:t>
            </a:r>
            <a:r>
              <a:rPr lang="en-GB" sz="1600" dirty="0"/>
              <a:t>trailing: </a:t>
            </a:r>
            <a:r>
              <a:rPr lang="en-GB" sz="1600" dirty="0">
                <a:solidFill>
                  <a:srgbClr val="FFC66D"/>
                </a:solidFill>
                <a:effectLst/>
              </a:rPr>
              <a:t>Icon</a:t>
            </a:r>
            <a:r>
              <a:rPr lang="en-GB" sz="1600" dirty="0"/>
              <a:t>(</a:t>
            </a:r>
            <a:r>
              <a:rPr lang="en-GB" sz="1600" dirty="0" err="1"/>
              <a:t>Icons.</a:t>
            </a:r>
            <a:r>
              <a:rPr lang="en-GB" sz="1600" i="1" dirty="0" err="1">
                <a:solidFill>
                  <a:srgbClr val="9876AA"/>
                </a:solidFill>
                <a:effectLst/>
              </a:rPr>
              <a:t>arrow_forward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</a:p>
          <a:p>
            <a:r>
              <a:rPr lang="en-GB" sz="1600" dirty="0">
                <a:solidFill>
                  <a:srgbClr val="CC7832"/>
                </a:solidFill>
              </a:rPr>
              <a:t>	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Icon on the right</a:t>
            </a:r>
            <a:br>
              <a:rPr lang="en-GB" sz="1600" dirty="0">
                <a:solidFill>
                  <a:srgbClr val="808080"/>
                </a:solidFill>
                <a:effectLst/>
              </a:rPr>
            </a:br>
            <a:r>
              <a:rPr lang="en-GB" sz="1600" dirty="0">
                <a:solidFill>
                  <a:srgbClr val="808080"/>
                </a:solidFill>
                <a:effectLst/>
              </a:rPr>
              <a:t>            </a:t>
            </a:r>
            <a:r>
              <a:rPr lang="en-GB" sz="1600" dirty="0" err="1"/>
              <a:t>onTap</a:t>
            </a:r>
            <a:r>
              <a:rPr lang="en-GB" sz="1600" dirty="0"/>
              <a:t>: () {}</a:t>
            </a:r>
            <a:r>
              <a:rPr lang="en-GB" sz="1600" dirty="0">
                <a:solidFill>
                  <a:srgbClr val="CC7832"/>
                </a:solidFill>
                <a:effectLst/>
              </a:rPr>
              <a:t>, 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; </a:t>
            </a:r>
            <a:r>
              <a:rPr lang="en-GB" sz="1600" dirty="0">
                <a:solidFill>
                  <a:srgbClr val="808080"/>
                </a:solidFill>
                <a:effectLst/>
              </a:rPr>
              <a:t>// Tap action (can be expanded)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    </a:t>
            </a:r>
            <a:r>
              <a:rPr lang="en-GB" sz="1600" dirty="0"/>
              <a:t>}).</a:t>
            </a:r>
            <a:r>
              <a:rPr lang="en-GB" sz="1600" dirty="0" err="1"/>
              <a:t>toList</a:t>
            </a:r>
            <a:r>
              <a:rPr lang="en-GB" sz="1600" dirty="0"/>
              <a:t>()</a:t>
            </a:r>
            <a:r>
              <a:rPr lang="en-GB" sz="1600" dirty="0">
                <a:solidFill>
                  <a:srgbClr val="CC7832"/>
                </a:solidFill>
                <a:effectLst/>
              </a:rPr>
              <a:t>,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  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CC7832"/>
                </a:solidFill>
                <a:effectLst/>
              </a:rPr>
              <a:t>;</a:t>
            </a:r>
            <a:br>
              <a:rPr lang="en-GB" sz="1600" dirty="0">
                <a:solidFill>
                  <a:srgbClr val="CC7832"/>
                </a:solidFill>
                <a:effectLst/>
              </a:rPr>
            </a:br>
            <a:r>
              <a:rPr lang="en-GB" sz="1600" dirty="0">
                <a:solidFill>
                  <a:srgbClr val="CC7832"/>
                </a:solidFill>
                <a:effectLst/>
              </a:rPr>
              <a:t>  </a:t>
            </a:r>
            <a:r>
              <a:rPr lang="en-GB" sz="1600" dirty="0"/>
              <a:t>}</a:t>
            </a:r>
          </a:p>
          <a:p>
            <a:r>
              <a:rPr lang="en-GB" sz="1600" dirty="0"/>
              <a:t>}</a:t>
            </a:r>
            <a:endParaRPr lang="en-IT" sz="1600" dirty="0"/>
          </a:p>
        </p:txBody>
      </p:sp>
      <p:pic>
        <p:nvPicPr>
          <p:cNvPr id="22" name="Picture 21" descr="A screenshot of a device&#10;&#10;AI-generated content may be incorrect.">
            <a:extLst>
              <a:ext uri="{FF2B5EF4-FFF2-40B4-BE49-F238E27FC236}">
                <a16:creationId xmlns:a16="http://schemas.microsoft.com/office/drawing/2014/main" id="{90913BED-9046-D861-6D99-0C3BF48FE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558" y="1832035"/>
            <a:ext cx="4903242" cy="4896580"/>
          </a:xfrm>
          <a:prstGeom prst="rect">
            <a:avLst/>
          </a:prstGeom>
        </p:spPr>
      </p:pic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E78200D7-90D6-4210-B8E5-137025F930FF}"/>
              </a:ext>
            </a:extLst>
          </p:cNvPr>
          <p:cNvCxnSpPr>
            <a:cxnSpLocks/>
          </p:cNvCxnSpPr>
          <p:nvPr/>
        </p:nvCxnSpPr>
        <p:spPr>
          <a:xfrm>
            <a:off x="4510216" y="4192298"/>
            <a:ext cx="363342" cy="12700"/>
          </a:xfrm>
          <a:prstGeom prst="bentConnector3">
            <a:avLst>
              <a:gd name="adj1" fmla="val 11121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5B1C5458-E0C6-9204-9763-D9BF7AA80881}"/>
              </a:ext>
            </a:extLst>
          </p:cNvPr>
          <p:cNvCxnSpPr>
            <a:cxnSpLocks/>
          </p:cNvCxnSpPr>
          <p:nvPr/>
        </p:nvCxnSpPr>
        <p:spPr>
          <a:xfrm flipV="1">
            <a:off x="1631092" y="2940908"/>
            <a:ext cx="3435178" cy="2965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724DFF-171D-0731-BEAE-93C09898A7A1}"/>
              </a:ext>
            </a:extLst>
          </p:cNvPr>
          <p:cNvSpPr/>
          <p:nvPr/>
        </p:nvSpPr>
        <p:spPr>
          <a:xfrm>
            <a:off x="4873558" y="2187146"/>
            <a:ext cx="4903242" cy="3583459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CABFC595-3C17-D466-B629-1092F69D0A5A}"/>
              </a:ext>
            </a:extLst>
          </p:cNvPr>
          <p:cNvCxnSpPr>
            <a:cxnSpLocks/>
          </p:cNvCxnSpPr>
          <p:nvPr/>
        </p:nvCxnSpPr>
        <p:spPr>
          <a:xfrm>
            <a:off x="3484605" y="2187146"/>
            <a:ext cx="1388953" cy="4785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25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E6EB1-2CA1-03A6-E1C1-3975625AB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BC3C2A64-77C7-5711-C388-CA8BA35D3E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38</a:t>
            </a:fld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AC0A60-6214-6DE9-BFF3-6074C30D2E32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9EAE8E90-D5B4-BB59-1C24-4D7E726C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0353A31-3CBD-1670-22E5-BC681FC926BF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MATERIAL SHOWCASE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F5E89-6C84-D32D-09D7-23A1D2A00600}"/>
              </a:ext>
            </a:extLst>
          </p:cNvPr>
          <p:cNvSpPr txBox="1"/>
          <p:nvPr/>
        </p:nvSpPr>
        <p:spPr>
          <a:xfrm>
            <a:off x="53546" y="849821"/>
            <a:ext cx="621853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 dirty="0"/>
              <a:t>MaterialApp</a:t>
            </a:r>
          </a:p>
          <a:p>
            <a:r>
              <a:rPr lang="en-IT" sz="1400" dirty="0"/>
              <a:t>└── MaterialShowcaseApp (StatefulWidget)</a:t>
            </a:r>
          </a:p>
          <a:p>
            <a:r>
              <a:rPr lang="en-IT" sz="1400" dirty="0"/>
              <a:t>    └── Scaffold</a:t>
            </a:r>
          </a:p>
          <a:p>
            <a:r>
              <a:rPr lang="en-IT" sz="1400" dirty="0"/>
              <a:t>        ├── AppBar</a:t>
            </a:r>
          </a:p>
          <a:p>
            <a:r>
              <a:rPr lang="en-IT" sz="1400" dirty="0"/>
              <a:t>        │   └── Text (title)</a:t>
            </a:r>
          </a:p>
          <a:p>
            <a:r>
              <a:rPr lang="en-IT" sz="1400" dirty="0"/>
              <a:t>        ├── Drawer</a:t>
            </a:r>
          </a:p>
          <a:p>
            <a:r>
              <a:rPr lang="en-IT" sz="1400" dirty="0"/>
              <a:t>        │   └── ListView</a:t>
            </a:r>
          </a:p>
          <a:p>
            <a:r>
              <a:rPr lang="en-IT" sz="1400" dirty="0"/>
              <a:t>        │       ├── DrawerHeader</a:t>
            </a:r>
          </a:p>
          <a:p>
            <a:r>
              <a:rPr lang="en-IT" sz="1400" dirty="0"/>
              <a:t>        │       │   └── Text</a:t>
            </a:r>
          </a:p>
          <a:p>
            <a:r>
              <a:rPr lang="en-IT" sz="1400" dirty="0"/>
              <a:t>        │       └── ListTile (x2)</a:t>
            </a:r>
          </a:p>
          <a:p>
            <a:r>
              <a:rPr lang="en-IT" sz="1400" dirty="0"/>
              <a:t>        │           ├── Icon (leading)</a:t>
            </a:r>
          </a:p>
          <a:p>
            <a:r>
              <a:rPr lang="en-IT" sz="1400" dirty="0"/>
              <a:t>        │           └── Text (title)</a:t>
            </a:r>
          </a:p>
          <a:p>
            <a:r>
              <a:rPr lang="en-IT" sz="1400" dirty="0"/>
              <a:t>        ├── Body (from _pages)</a:t>
            </a:r>
          </a:p>
          <a:p>
            <a:r>
              <a:rPr lang="en-IT" sz="1400" dirty="0"/>
              <a:t>        │   ├── HomePage (StatelessWidget)</a:t>
            </a:r>
          </a:p>
          <a:p>
            <a:r>
              <a:rPr lang="en-IT" sz="1400" dirty="0"/>
              <a:t>        │   │   └── ListView</a:t>
            </a:r>
          </a:p>
          <a:p>
            <a:r>
              <a:rPr lang="en-IT" sz="1400" dirty="0"/>
              <a:t>        │   │       └── Card (x5)</a:t>
            </a:r>
          </a:p>
          <a:p>
            <a:r>
              <a:rPr lang="en-IT" sz="1400" dirty="0"/>
              <a:t>        │   │           └── ListTile</a:t>
            </a:r>
          </a:p>
          <a:p>
            <a:r>
              <a:rPr lang="en-IT" sz="1400" dirty="0"/>
              <a:t>        │   │               ├── Icon (leading)</a:t>
            </a:r>
          </a:p>
          <a:p>
            <a:r>
              <a:rPr lang="en-IT" sz="1400" dirty="0"/>
              <a:t>        │   │               ├── Text (title)</a:t>
            </a:r>
          </a:p>
          <a:p>
            <a:r>
              <a:rPr lang="en-IT" sz="1400" dirty="0"/>
              <a:t>        │   │               ├── Text (subtitle)</a:t>
            </a:r>
          </a:p>
          <a:p>
            <a:r>
              <a:rPr lang="en-IT" sz="1400" dirty="0"/>
              <a:t>        │   │               └── Icon (trailing)</a:t>
            </a:r>
          </a:p>
          <a:p>
            <a:r>
              <a:rPr lang="en-IT" sz="1400" dirty="0"/>
              <a:t>      […]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60CDC-028A-EBD4-7C8C-7EC8C7ABB7EE}"/>
              </a:ext>
            </a:extLst>
          </p:cNvPr>
          <p:cNvSpPr txBox="1"/>
          <p:nvPr/>
        </p:nvSpPr>
        <p:spPr>
          <a:xfrm>
            <a:off x="4399004" y="905232"/>
            <a:ext cx="609805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 dirty="0"/>
              <a:t>[…] </a:t>
            </a:r>
          </a:p>
          <a:p>
            <a:r>
              <a:rPr lang="en-IT" sz="1400" dirty="0"/>
              <a:t>│   └── FormPage (StatelessWidget)</a:t>
            </a:r>
          </a:p>
          <a:p>
            <a:r>
              <a:rPr lang="en-IT" sz="1400" dirty="0"/>
              <a:t>        │       └── Padding</a:t>
            </a:r>
          </a:p>
          <a:p>
            <a:r>
              <a:rPr lang="en-IT" sz="1400" dirty="0"/>
              <a:t>        │           └── Form</a:t>
            </a:r>
          </a:p>
          <a:p>
            <a:r>
              <a:rPr lang="en-IT" sz="1400" dirty="0"/>
              <a:t>        │               └── Column</a:t>
            </a:r>
          </a:p>
          <a:p>
            <a:r>
              <a:rPr lang="en-IT" sz="1400" dirty="0"/>
              <a:t>        │                   ├── Text (headline)</a:t>
            </a:r>
          </a:p>
          <a:p>
            <a:r>
              <a:rPr lang="en-IT" sz="1400" dirty="0"/>
              <a:t>        │                   ├── SizedBox</a:t>
            </a:r>
          </a:p>
          <a:p>
            <a:r>
              <a:rPr lang="en-IT" sz="1400" dirty="0"/>
              <a:t>        │                   ├── TextFormField</a:t>
            </a:r>
          </a:p>
          <a:p>
            <a:r>
              <a:rPr lang="en-IT" sz="1400" dirty="0"/>
              <a:t>        │                   │   └── InputDecoration</a:t>
            </a:r>
          </a:p>
          <a:p>
            <a:r>
              <a:rPr lang="en-IT" sz="1400" dirty="0"/>
              <a:t>        │                   │       ├── labelText</a:t>
            </a:r>
          </a:p>
          <a:p>
            <a:r>
              <a:rPr lang="en-IT" sz="1400" dirty="0"/>
              <a:t>        │                   │       └── OutlineInputBorder</a:t>
            </a:r>
          </a:p>
          <a:p>
            <a:r>
              <a:rPr lang="en-IT" sz="1400" dirty="0"/>
              <a:t>        │                   ├── SizedBox</a:t>
            </a:r>
          </a:p>
          <a:p>
            <a:r>
              <a:rPr lang="en-IT" sz="1400" dirty="0"/>
              <a:t>        │                   └── ElevatedButton</a:t>
            </a:r>
          </a:p>
          <a:p>
            <a:r>
              <a:rPr lang="en-IT" sz="1400" dirty="0"/>
              <a:t>        │                       └── Text</a:t>
            </a:r>
          </a:p>
          <a:p>
            <a:r>
              <a:rPr lang="en-IT" sz="1400" dirty="0"/>
              <a:t>        ├── FloatingActionButton</a:t>
            </a:r>
          </a:p>
          <a:p>
            <a:r>
              <a:rPr lang="en-IT" sz="1400" dirty="0"/>
              <a:t>        │   └── Icon</a:t>
            </a:r>
          </a:p>
          <a:p>
            <a:pPr>
              <a:buNone/>
            </a:pPr>
            <a:r>
              <a:rPr lang="en-GB" sz="1400" dirty="0"/>
              <a:t>        └── BottomNavigationBar</a:t>
            </a:r>
          </a:p>
          <a:p>
            <a:pPr>
              <a:buNone/>
            </a:pPr>
            <a:r>
              <a:rPr lang="en-GB" sz="1400" dirty="0"/>
              <a:t>            ├── </a:t>
            </a:r>
            <a:r>
              <a:rPr lang="en-GB" sz="1400" dirty="0" err="1"/>
              <a:t>BottomNavigationBarItem</a:t>
            </a:r>
            <a:r>
              <a:rPr lang="en-GB" sz="1400" dirty="0"/>
              <a:t> (Home)</a:t>
            </a:r>
          </a:p>
          <a:p>
            <a:pPr>
              <a:buNone/>
            </a:pPr>
            <a:r>
              <a:rPr lang="en-GB" sz="1400" dirty="0"/>
              <a:t>            │   ├── Icon (</a:t>
            </a:r>
            <a:r>
              <a:rPr lang="en-GB" sz="1400" dirty="0" err="1"/>
              <a:t>Icons.dashboard</a:t>
            </a:r>
            <a:r>
              <a:rPr lang="en-GB" sz="1400" dirty="0"/>
              <a:t>)</a:t>
            </a:r>
          </a:p>
          <a:p>
            <a:pPr>
              <a:buNone/>
            </a:pPr>
            <a:r>
              <a:rPr lang="en-GB" sz="1400" dirty="0"/>
              <a:t>            │   └── Text (label: 'Home')</a:t>
            </a:r>
          </a:p>
          <a:p>
            <a:pPr>
              <a:buNone/>
            </a:pPr>
            <a:r>
              <a:rPr lang="en-GB" sz="1400" dirty="0"/>
              <a:t>            └── </a:t>
            </a:r>
            <a:r>
              <a:rPr lang="en-GB" sz="1400" dirty="0" err="1"/>
              <a:t>BottomNavigationBarItem</a:t>
            </a:r>
            <a:r>
              <a:rPr lang="en-GB" sz="1400" dirty="0"/>
              <a:t> (Form)</a:t>
            </a:r>
          </a:p>
          <a:p>
            <a:pPr>
              <a:buNone/>
            </a:pPr>
            <a:r>
              <a:rPr lang="en-GB" sz="1400" dirty="0"/>
              <a:t>                ├── Icon (</a:t>
            </a:r>
            <a:r>
              <a:rPr lang="en-GB" sz="1400" dirty="0" err="1"/>
              <a:t>Icons.edit</a:t>
            </a:r>
            <a:r>
              <a:rPr lang="en-GB" sz="1400" dirty="0"/>
              <a:t>)</a:t>
            </a:r>
          </a:p>
          <a:p>
            <a:r>
              <a:rPr lang="en-GB" sz="1400" dirty="0"/>
              <a:t>                └── Text (label: 'Form')</a:t>
            </a:r>
          </a:p>
          <a:p>
            <a:endParaRPr lang="en-IT" sz="1400" dirty="0"/>
          </a:p>
          <a:p>
            <a:r>
              <a:rPr lang="en-IT" sz="1400" dirty="0"/>
              <a:t>Optional:</a:t>
            </a:r>
          </a:p>
          <a:p>
            <a:r>
              <a:rPr lang="en-IT" sz="1400" dirty="0"/>
              <a:t>        └── SnackBar (triggered from FloatingActionButton and Submit button)</a:t>
            </a:r>
          </a:p>
        </p:txBody>
      </p:sp>
    </p:spTree>
    <p:extLst>
      <p:ext uri="{BB962C8B-B14F-4D97-AF65-F5344CB8AC3E}">
        <p14:creationId xmlns:p14="http://schemas.microsoft.com/office/powerpoint/2010/main" val="1944255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1AD30-B55B-E362-F2EE-206CA0A91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F917A352-F126-0370-B7CC-DD98ACA41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39</a:t>
            </a:fld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3E43BD-A2B1-E5F6-21F0-F906BAD5BDF0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0954AB57-E761-B3D2-7451-7472A22B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107E6B2-9F9B-CEDD-BE37-44BD48EB3C05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Callback Gestures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91C3C-7CF2-0997-7458-651192CC3525}"/>
              </a:ext>
            </a:extLst>
          </p:cNvPr>
          <p:cNvSpPr txBox="1"/>
          <p:nvPr/>
        </p:nvSpPr>
        <p:spPr>
          <a:xfrm>
            <a:off x="532371" y="1296079"/>
            <a:ext cx="60980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808080"/>
                </a:solidFill>
                <a:effectLst/>
              </a:rPr>
              <a:t>// Floating Action Button at the bottom right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 err="1"/>
              <a:t>floatingActionButton</a:t>
            </a:r>
            <a:r>
              <a:rPr lang="en-GB" dirty="0"/>
              <a:t>: </a:t>
            </a:r>
            <a:r>
              <a:rPr lang="en-GB" dirty="0" err="1">
                <a:solidFill>
                  <a:srgbClr val="FFC66D"/>
                </a:solidFill>
                <a:effectLst/>
              </a:rPr>
              <a:t>FloatingActionButton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child: </a:t>
            </a:r>
            <a:r>
              <a:rPr lang="en-GB" dirty="0">
                <a:solidFill>
                  <a:srgbClr val="FFC66D"/>
                </a:solidFill>
                <a:effectLst/>
              </a:rPr>
              <a:t>Icon</a:t>
            </a:r>
            <a:r>
              <a:rPr lang="en-GB" dirty="0"/>
              <a:t>(</a:t>
            </a:r>
            <a:r>
              <a:rPr lang="en-GB" dirty="0" err="1"/>
              <a:t>Icons.</a:t>
            </a:r>
            <a:r>
              <a:rPr lang="en-GB" i="1" dirty="0" err="1">
                <a:solidFill>
                  <a:srgbClr val="9876AA"/>
                </a:solidFill>
                <a:effectLst/>
              </a:rPr>
              <a:t>add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 err="1"/>
              <a:t>onPressed</a:t>
            </a:r>
            <a:r>
              <a:rPr lang="en-GB" dirty="0"/>
              <a:t>: () =&gt; </a:t>
            </a:r>
            <a:r>
              <a:rPr lang="en-GB" dirty="0" err="1"/>
              <a:t>ScaffoldMessenger.</a:t>
            </a:r>
            <a:r>
              <a:rPr lang="en-GB" i="1" dirty="0" err="1">
                <a:solidFill>
                  <a:srgbClr val="FFC66D"/>
                </a:solidFill>
                <a:effectLst/>
              </a:rPr>
              <a:t>of</a:t>
            </a:r>
            <a:r>
              <a:rPr lang="en-GB" dirty="0"/>
              <a:t>(context).</a:t>
            </a:r>
            <a:r>
              <a:rPr lang="en-GB" dirty="0" err="1"/>
              <a:t>showSnackBar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  </a:t>
            </a:r>
            <a:r>
              <a:rPr lang="en-GB" dirty="0" err="1">
                <a:solidFill>
                  <a:srgbClr val="FFC66D"/>
                </a:solidFill>
                <a:effectLst/>
              </a:rPr>
              <a:t>SnackBar</a:t>
            </a:r>
            <a:r>
              <a:rPr lang="en-GB" dirty="0"/>
              <a:t>(content: </a:t>
            </a:r>
            <a:r>
              <a:rPr lang="en-GB" dirty="0">
                <a:solidFill>
                  <a:srgbClr val="FFC66D"/>
                </a:solidFill>
                <a:effectLst/>
              </a:rPr>
              <a:t>Text</a:t>
            </a:r>
            <a:r>
              <a:rPr lang="en-GB" dirty="0"/>
              <a:t>(</a:t>
            </a:r>
            <a:r>
              <a:rPr lang="en-GB" dirty="0">
                <a:solidFill>
                  <a:srgbClr val="6A8759"/>
                </a:solidFill>
                <a:effectLst/>
              </a:rPr>
              <a:t>'FAB Pressed!'</a:t>
            </a:r>
            <a:r>
              <a:rPr lang="en-GB" dirty="0"/>
              <a:t>))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808080"/>
                </a:solidFill>
                <a:effectLst/>
              </a:rPr>
              <a:t>// Show message when clicked</a:t>
            </a:r>
            <a:br>
              <a:rPr lang="en-GB" dirty="0">
                <a:solidFill>
                  <a:srgbClr val="808080"/>
                </a:solidFill>
                <a:effectLst/>
              </a:rPr>
            </a:br>
            <a:r>
              <a:rPr lang="en-GB" dirty="0">
                <a:solidFill>
                  <a:srgbClr val="808080"/>
                </a:solidFill>
                <a:effectLst/>
              </a:rPr>
              <a:t>  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endParaRPr lang="en-IT" dirty="0"/>
          </a:p>
        </p:txBody>
      </p:sp>
      <p:pic>
        <p:nvPicPr>
          <p:cNvPr id="9" name="Picture 8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9D2CE483-4232-88CB-E1B8-E3BFCB9DE1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7"/>
          <a:stretch/>
        </p:blipFill>
        <p:spPr>
          <a:xfrm>
            <a:off x="2780269" y="4284051"/>
            <a:ext cx="6293021" cy="1892300"/>
          </a:xfrm>
          <a:prstGeom prst="rect">
            <a:avLst/>
          </a:prstGeom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D086A8C8-7972-3C8A-E799-7C8C4AE22599}"/>
              </a:ext>
            </a:extLst>
          </p:cNvPr>
          <p:cNvCxnSpPr>
            <a:cxnSpLocks/>
          </p:cNvCxnSpPr>
          <p:nvPr/>
        </p:nvCxnSpPr>
        <p:spPr>
          <a:xfrm>
            <a:off x="2508422" y="2286000"/>
            <a:ext cx="5968313" cy="2224216"/>
          </a:xfrm>
          <a:prstGeom prst="bentConnector3">
            <a:avLst>
              <a:gd name="adj1" fmla="val 10010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D129F156-70B3-6B3A-446D-661EE742BC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55697" y="3936218"/>
            <a:ext cx="2612628" cy="6387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1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4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3"/>
            <a:ext cx="1779841" cy="5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0E2C3-93CD-C597-FFCA-BE6862F1C324}"/>
              </a:ext>
            </a:extLst>
          </p:cNvPr>
          <p:cNvSpPr txBox="1"/>
          <p:nvPr/>
        </p:nvSpPr>
        <p:spPr>
          <a:xfrm>
            <a:off x="1145414" y="1979647"/>
            <a:ext cx="1000909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The Dart language </a:t>
            </a: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is type safe:</a:t>
            </a:r>
          </a:p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staticType</a:t>
            </a:r>
            <a:r>
              <a:rPr lang="en-GB" dirty="0"/>
              <a:t> = </a:t>
            </a:r>
            <a:r>
              <a:rPr lang="en-GB" dirty="0">
                <a:solidFill>
                  <a:srgbClr val="6A8759"/>
                </a:solidFill>
                <a:effectLst/>
              </a:rPr>
              <a:t>"String"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it uses static type checking to ensure that a variable's value </a:t>
            </a:r>
            <a:r>
              <a:rPr lang="en-GB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always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matches the variable's static type</a:t>
            </a:r>
          </a:p>
          <a:p>
            <a:pPr algn="l"/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Type Inference</a:t>
            </a:r>
          </a:p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dynamic </a:t>
            </a:r>
            <a:r>
              <a:rPr lang="en-GB" dirty="0" err="1"/>
              <a:t>dynamicType</a:t>
            </a:r>
            <a:r>
              <a:rPr lang="en-GB" dirty="0"/>
              <a:t> = </a:t>
            </a:r>
            <a:r>
              <a:rPr lang="en-GB" dirty="0">
                <a:solidFill>
                  <a:srgbClr val="6A8759"/>
                </a:solidFill>
                <a:effectLst/>
              </a:rPr>
              <a:t>"String"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dynamicType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10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GB" dirty="0">
              <a:solidFill>
                <a:srgbClr val="212121"/>
              </a:solidFill>
              <a:highlight>
                <a:srgbClr val="FFFFFF"/>
              </a:highlight>
              <a:latin typeface="Google Sans Text"/>
            </a:endParaRPr>
          </a:p>
          <a:p>
            <a:pPr algn="l"/>
            <a:endParaRPr lang="en-GB" dirty="0">
              <a:solidFill>
                <a:srgbClr val="212121"/>
              </a:solidFill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b="0" i="0" dirty="0">
                <a:effectLst/>
                <a:highlight>
                  <a:srgbClr val="FFFFFF"/>
                </a:highlight>
                <a:latin typeface="Google Sans Text"/>
              </a:rPr>
              <a:t>Usage of dynamic type combined with runtime checks</a:t>
            </a:r>
          </a:p>
          <a:p>
            <a:pPr algn="l"/>
            <a:r>
              <a:rPr lang="en-GB" b="0" i="0" dirty="0">
                <a:effectLst/>
                <a:highlight>
                  <a:srgbClr val="FFFFFF"/>
                </a:highlight>
                <a:latin typeface="Google Sans Text"/>
              </a:rPr>
              <a:t>Dart has built-in </a:t>
            </a:r>
            <a:r>
              <a:rPr lang="en-GB" b="0" i="0" u="none" strike="noStrike" dirty="0">
                <a:effectLst/>
                <a:highlight>
                  <a:srgbClr val="FFFFFF"/>
                </a:highlight>
                <a:latin typeface="Google Sans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 null safety</a:t>
            </a:r>
            <a:r>
              <a:rPr lang="en-GB" b="0" i="0" dirty="0"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  <a:p>
            <a:pPr algn="l"/>
            <a:endParaRPr lang="en-GB" b="0" i="0" dirty="0"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b="0" i="0" dirty="0">
                <a:effectLst/>
                <a:highlight>
                  <a:srgbClr val="FFFFFF"/>
                </a:highlight>
                <a:latin typeface="Google Sans Text"/>
              </a:rPr>
              <a:t>The following code sample showcases several Dart language features, including libraries, async calls, nullable and non-nullable types, arrow syntax, generators, streams, and getters. To learn more about the language, check out the </a:t>
            </a:r>
            <a:r>
              <a:rPr lang="en-GB" b="0" i="0" u="none" strike="noStrike" dirty="0">
                <a:effectLst/>
                <a:highlight>
                  <a:srgbClr val="FFFFFF"/>
                </a:highlight>
                <a:latin typeface="Google Sans Tex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Dart language tour</a:t>
            </a:r>
            <a:r>
              <a:rPr lang="en-GB" u="none" strike="noStrike" dirty="0">
                <a:highlight>
                  <a:srgbClr val="FFFFFF"/>
                </a:highlight>
                <a:latin typeface="Google Sans Text"/>
              </a:rPr>
              <a:t> or https://</a:t>
            </a:r>
            <a:r>
              <a:rPr lang="en-GB" u="none" strike="noStrike" dirty="0" err="1">
                <a:highlight>
                  <a:srgbClr val="FFFFFF"/>
                </a:highlight>
                <a:latin typeface="Google Sans Text"/>
              </a:rPr>
              <a:t>dart.dev</a:t>
            </a:r>
            <a:r>
              <a:rPr lang="en-GB" u="none" strike="noStrike" dirty="0">
                <a:highlight>
                  <a:srgbClr val="FFFFFF"/>
                </a:highlight>
                <a:latin typeface="Google Sans Text"/>
              </a:rPr>
              <a:t>/language</a:t>
            </a:r>
            <a:endParaRPr lang="en-GB" b="0" i="0" dirty="0">
              <a:effectLst/>
              <a:highlight>
                <a:srgbClr val="FFFFFF"/>
              </a:highlight>
              <a:latin typeface="Google Sans 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492C4-DE13-81FD-9BA7-9EA252E73CCB}"/>
              </a:ext>
            </a:extLst>
          </p:cNvPr>
          <p:cNvSpPr txBox="1"/>
          <p:nvPr/>
        </p:nvSpPr>
        <p:spPr>
          <a:xfrm>
            <a:off x="3581400" y="635928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https://github.com/marcoprenassi/Flutter_Tutorial/</a:t>
            </a:r>
          </a:p>
        </p:txBody>
      </p:sp>
    </p:spTree>
    <p:extLst>
      <p:ext uri="{BB962C8B-B14F-4D97-AF65-F5344CB8AC3E}">
        <p14:creationId xmlns:p14="http://schemas.microsoft.com/office/powerpoint/2010/main" val="2304744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CD979-6DF0-B19F-76C3-B1EC1B8BC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87DBBB05-BBBD-EEED-AA49-2B71AA829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40</a:t>
            </a:fld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651295-F084-F040-FC25-22C5FB69A5BC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9950077F-9A07-B8AF-D802-623166CC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074FBAD-F976-6A93-B448-21C20F796CE4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Callback Gestures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C1D737-5441-D69F-FCEA-813A2C1A6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57750"/>
              </p:ext>
            </p:extLst>
          </p:nvPr>
        </p:nvGraphicFramePr>
        <p:xfrm>
          <a:off x="1262440" y="1455302"/>
          <a:ext cx="8071029" cy="439912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690343">
                  <a:extLst>
                    <a:ext uri="{9D8B030D-6E8A-4147-A177-3AD203B41FA5}">
                      <a16:colId xmlns:a16="http://schemas.microsoft.com/office/drawing/2014/main" val="1766050879"/>
                    </a:ext>
                  </a:extLst>
                </a:gridCol>
                <a:gridCol w="2690343">
                  <a:extLst>
                    <a:ext uri="{9D8B030D-6E8A-4147-A177-3AD203B41FA5}">
                      <a16:colId xmlns:a16="http://schemas.microsoft.com/office/drawing/2014/main" val="1342571800"/>
                    </a:ext>
                  </a:extLst>
                </a:gridCol>
                <a:gridCol w="2690343">
                  <a:extLst>
                    <a:ext uri="{9D8B030D-6E8A-4147-A177-3AD203B41FA5}">
                      <a16:colId xmlns:a16="http://schemas.microsoft.com/office/drawing/2014/main" val="3666026262"/>
                    </a:ext>
                  </a:extLst>
                </a:gridCol>
              </a:tblGrid>
              <a:tr h="2807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1"/>
                        <a:t>Callback Name</a:t>
                      </a:r>
                      <a:endParaRPr lang="en-GB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1"/>
                        <a:t>Triggered When…</a:t>
                      </a:r>
                      <a:endParaRPr lang="en-GB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1"/>
                        <a:t>Type</a:t>
                      </a:r>
                      <a:endParaRPr lang="en-GB" sz="140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8134622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onTap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The user taps the widget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void Function()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3291589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onTapDown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The pointer touches the screen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void Function(TapDownDetails)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776430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onTapUp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The pointer lifts after a tap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void Function(TapUpDetails)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9598542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onTapCancel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Tap is interrupted (e.g., dragged off widget)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void Function()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5368211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onDoubleTap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The user double-taps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void Function()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4666733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onLongPress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The user presses and holds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void Function()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0231559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onLongPressStart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Long press starts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void Function(LongPressStartDetails)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72453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onLongPressMoveUpdate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Finger moves during long press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void Function(LongPressMoveUpdateDetails)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8816154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onLongPressEnd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/>
                        <a:t>Long press ends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/>
                        <a:t>void Function(LongPressEndDetails)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072935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 err="1"/>
                        <a:t>onSecondaryTap</a:t>
                      </a:r>
                      <a:endParaRPr lang="en-GB" sz="1400" dirty="0"/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/>
                        <a:t>Right-click or long-press on Android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/>
                        <a:t>void Function()</a:t>
                      </a:r>
                    </a:p>
                  </a:txBody>
                  <a:tcPr marL="70183" marR="70183" marT="35091" marB="35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51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39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5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0E2C3-93CD-C597-FFCA-BE6862F1C324}"/>
              </a:ext>
            </a:extLst>
          </p:cNvPr>
          <p:cNvSpPr txBox="1"/>
          <p:nvPr/>
        </p:nvSpPr>
        <p:spPr>
          <a:xfrm>
            <a:off x="1145414" y="2473089"/>
            <a:ext cx="100090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The Dart language </a:t>
            </a:r>
          </a:p>
          <a:p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Google Sans Text"/>
              </a:rPr>
              <a:t>has type Inference</a:t>
            </a: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is type safe</a:t>
            </a: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it uses static type checking to ensure that a variable's value </a:t>
            </a:r>
            <a:r>
              <a:rPr lang="en-GB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always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matches the variable's static type</a:t>
            </a:r>
          </a:p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Usage of dynamic type combined with runtime checks</a:t>
            </a:r>
          </a:p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Dart has built-in </a:t>
            </a:r>
            <a:r>
              <a:rPr lang="en-GB" b="0" i="0" u="none" strike="noStrike" dirty="0">
                <a:solidFill>
                  <a:srgbClr val="1967D2"/>
                </a:solidFill>
                <a:effectLst/>
                <a:highlight>
                  <a:srgbClr val="FFFFFF"/>
                </a:highlight>
                <a:latin typeface="Google Sans Text"/>
                <a:hlinkClick r:id="rId5"/>
              </a:rPr>
              <a:t>sound null safety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  <a:p>
            <a:pPr algn="l"/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145021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6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5" y="129385"/>
            <a:ext cx="6971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HELLO WORLD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0E2C3-93CD-C597-FFCA-BE6862F1C324}"/>
              </a:ext>
            </a:extLst>
          </p:cNvPr>
          <p:cNvSpPr txBox="1"/>
          <p:nvPr/>
        </p:nvSpPr>
        <p:spPr>
          <a:xfrm>
            <a:off x="5018258" y="3172336"/>
            <a:ext cx="29249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print(</a:t>
            </a:r>
            <a:r>
              <a:rPr lang="en-GB" dirty="0">
                <a:solidFill>
                  <a:srgbClr val="6A8759"/>
                </a:solidFill>
                <a:effectLst/>
              </a:rPr>
              <a:t>'Hello, World!'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/>
              <a:t>}</a:t>
            </a: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422762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7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700796" y="129385"/>
            <a:ext cx="6453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- VAR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0E2C3-93CD-C597-FFCA-BE6862F1C324}"/>
              </a:ext>
            </a:extLst>
          </p:cNvPr>
          <p:cNvSpPr txBox="1"/>
          <p:nvPr/>
        </p:nvSpPr>
        <p:spPr>
          <a:xfrm>
            <a:off x="3581400" y="2664770"/>
            <a:ext cx="66000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flybyObjects</a:t>
            </a:r>
            <a:r>
              <a:rPr lang="en-GB" dirty="0"/>
              <a:t> = [</a:t>
            </a:r>
            <a:r>
              <a:rPr lang="en-GB" dirty="0">
                <a:solidFill>
                  <a:srgbClr val="6A8759"/>
                </a:solidFill>
                <a:effectLst/>
              </a:rPr>
              <a:t>'Jupiter'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6A8759"/>
                </a:solidFill>
                <a:effectLst/>
              </a:rPr>
              <a:t>'Saturn'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6A8759"/>
                </a:solidFill>
                <a:effectLst/>
              </a:rPr>
              <a:t>'Uranus'</a:t>
            </a:r>
            <a:r>
              <a:rPr lang="en-GB" dirty="0">
                <a:solidFill>
                  <a:srgbClr val="CC7832"/>
                </a:solidFill>
                <a:effectLst/>
              </a:rPr>
              <a:t>, </a:t>
            </a:r>
            <a:r>
              <a:rPr lang="en-GB" dirty="0">
                <a:solidFill>
                  <a:srgbClr val="6A8759"/>
                </a:solidFill>
                <a:effectLst/>
              </a:rPr>
              <a:t>'Neptune'</a:t>
            </a:r>
            <a:r>
              <a:rPr lang="en-GB" dirty="0"/>
              <a:t>]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image = {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rgbClr val="6A8759"/>
                </a:solidFill>
                <a:effectLst/>
              </a:rPr>
              <a:t>'tags'</a:t>
            </a:r>
            <a:r>
              <a:rPr lang="en-GB" dirty="0"/>
              <a:t>: [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saturn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]</a:t>
            </a:r>
            <a:r>
              <a:rPr lang="en-GB" dirty="0">
                <a:solidFill>
                  <a:srgbClr val="CC7832"/>
                </a:solidFill>
                <a:effectLst/>
              </a:rPr>
              <a:t>,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 err="1">
                <a:solidFill>
                  <a:srgbClr val="6A8759"/>
                </a:solidFill>
                <a:effectLst/>
              </a:rPr>
              <a:t>url</a:t>
            </a:r>
            <a:r>
              <a:rPr lang="en-GB" dirty="0">
                <a:solidFill>
                  <a:srgbClr val="6A8759"/>
                </a:solidFill>
                <a:effectLst/>
              </a:rPr>
              <a:t>'</a:t>
            </a:r>
            <a:r>
              <a:rPr lang="en-GB" dirty="0"/>
              <a:t>: </a:t>
            </a:r>
            <a:r>
              <a:rPr lang="en-GB" dirty="0">
                <a:solidFill>
                  <a:srgbClr val="6A8759"/>
                </a:solidFill>
                <a:effectLst/>
              </a:rPr>
              <a:t>'//path/to/</a:t>
            </a:r>
            <a:r>
              <a:rPr lang="en-GB" dirty="0" err="1">
                <a:solidFill>
                  <a:srgbClr val="6A8759"/>
                </a:solidFill>
                <a:effectLst/>
              </a:rPr>
              <a:t>saturn.jpg</a:t>
            </a:r>
            <a:r>
              <a:rPr lang="en-GB" dirty="0">
                <a:solidFill>
                  <a:srgbClr val="6A8759"/>
                </a:solidFill>
                <a:effectLst/>
              </a:rPr>
              <a:t>’</a:t>
            </a:r>
            <a:r>
              <a:rPr lang="en-GB" dirty="0"/>
              <a:t>}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</a:p>
          <a:p>
            <a:pPr algn="l"/>
            <a:endParaRPr lang="en-GB" b="0" i="0" dirty="0">
              <a:solidFill>
                <a:srgbClr val="CC7832"/>
              </a:solidFill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dirty="0">
                <a:solidFill>
                  <a:srgbClr val="CC7832"/>
                </a:solidFill>
                <a:effectLst/>
              </a:rPr>
              <a:t>void </a:t>
            </a:r>
            <a:r>
              <a:rPr lang="en-GB" dirty="0">
                <a:solidFill>
                  <a:srgbClr val="FFC66D"/>
                </a:solidFill>
                <a:effectLst/>
              </a:rPr>
              <a:t>main</a:t>
            </a:r>
            <a:r>
              <a:rPr lang="en-GB" dirty="0"/>
              <a:t>() {</a:t>
            </a:r>
            <a:br>
              <a:rPr lang="en-GB" dirty="0"/>
            </a:br>
            <a:r>
              <a:rPr lang="en-GB" dirty="0"/>
              <a:t>  </a:t>
            </a:r>
            <a:r>
              <a:rPr lang="en-GB" i="1" dirty="0">
                <a:solidFill>
                  <a:srgbClr val="629755"/>
                </a:solidFill>
                <a:effectLst/>
              </a:rPr>
              <a:t>/// Types declaration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  </a:t>
            </a: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/>
              <a:t>name = </a:t>
            </a:r>
            <a:r>
              <a:rPr lang="en-GB" dirty="0">
                <a:solidFill>
                  <a:srgbClr val="6A8759"/>
                </a:solidFill>
                <a:effectLst/>
              </a:rPr>
              <a:t>'Voyager I'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var </a:t>
            </a:r>
            <a:r>
              <a:rPr lang="en-GB" dirty="0"/>
              <a:t>year = </a:t>
            </a:r>
            <a:r>
              <a:rPr lang="en-GB" dirty="0">
                <a:solidFill>
                  <a:srgbClr val="6897BB"/>
                </a:solidFill>
                <a:effectLst/>
              </a:rPr>
              <a:t>1977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  var </a:t>
            </a:r>
            <a:r>
              <a:rPr lang="en-GB" dirty="0" err="1"/>
              <a:t>antennaDiameter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3.7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GB" dirty="0">
              <a:solidFill>
                <a:srgbClr val="CC7832"/>
              </a:solidFill>
              <a:effectLst/>
              <a:highlight>
                <a:srgbClr val="FFFFFF"/>
              </a:highlight>
              <a:latin typeface="Google Sans Text"/>
            </a:endParaRPr>
          </a:p>
          <a:p>
            <a:pPr algn="l"/>
            <a:r>
              <a:rPr lang="en-GB" dirty="0">
                <a:solidFill>
                  <a:srgbClr val="CC7832"/>
                </a:solidFill>
                <a:effectLst/>
                <a:highlight>
                  <a:srgbClr val="FFFFFF"/>
                </a:highlight>
                <a:latin typeface="Google Sans Text"/>
              </a:rPr>
              <a:t>}</a:t>
            </a:r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Google Sans Tex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38E8B-67C4-D0BF-6D19-2B6089070FF3}"/>
              </a:ext>
            </a:extLst>
          </p:cNvPr>
          <p:cNvSpPr txBox="1"/>
          <p:nvPr/>
        </p:nvSpPr>
        <p:spPr>
          <a:xfrm>
            <a:off x="3833400" y="14405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Dart has built-in </a:t>
            </a:r>
            <a:r>
              <a:rPr lang="en-GB" b="0" i="0" u="none" strike="noStrike" dirty="0">
                <a:solidFill>
                  <a:srgbClr val="1967D2"/>
                </a:solidFill>
                <a:effectLst/>
                <a:highlight>
                  <a:srgbClr val="FFFFFF"/>
                </a:highlight>
                <a:latin typeface="Google Sans Text"/>
                <a:hlinkClick r:id="rId5"/>
              </a:rPr>
              <a:t>sound null safety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69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– EXPLICIT/NULLABLE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5184D-6333-7364-3EBA-42C498CFA1A0}"/>
              </a:ext>
            </a:extLst>
          </p:cNvPr>
          <p:cNvSpPr txBox="1"/>
          <p:nvPr/>
        </p:nvSpPr>
        <p:spPr>
          <a:xfrm>
            <a:off x="3048000" y="280326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629755"/>
                </a:solidFill>
                <a:effectLst/>
              </a:rPr>
              <a:t>/// Explicit not nullable declaration and assignment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int </a:t>
            </a:r>
            <a:r>
              <a:rPr lang="en-GB" dirty="0" err="1"/>
              <a:t>declaredType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declaredType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5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/// Explicit nullable declaration and check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/>
              <a:t>int? </a:t>
            </a:r>
            <a:r>
              <a:rPr lang="en-GB" dirty="0" err="1"/>
              <a:t>nullableVariable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if</a:t>
            </a:r>
            <a:r>
              <a:rPr lang="en-GB" dirty="0"/>
              <a:t>(</a:t>
            </a:r>
            <a:r>
              <a:rPr lang="en-GB" dirty="0" err="1"/>
              <a:t>nullableVariable</a:t>
            </a:r>
            <a:r>
              <a:rPr lang="en-GB" dirty="0"/>
              <a:t> == </a:t>
            </a:r>
            <a:r>
              <a:rPr lang="en-GB" dirty="0">
                <a:solidFill>
                  <a:srgbClr val="CC7832"/>
                </a:solidFill>
                <a:effectLst/>
              </a:rPr>
              <a:t>null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  print(</a:t>
            </a:r>
            <a:r>
              <a:rPr lang="en-GB" dirty="0">
                <a:solidFill>
                  <a:srgbClr val="6A8759"/>
                </a:solidFill>
                <a:effectLst/>
              </a:rPr>
              <a:t>"Nullable"</a:t>
            </a:r>
            <a:r>
              <a:rPr lang="en-GB" dirty="0"/>
              <a:t>)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18EE3-FA1E-8CB3-DD5C-65AE9BE043E1}"/>
              </a:ext>
            </a:extLst>
          </p:cNvPr>
          <p:cNvSpPr txBox="1"/>
          <p:nvPr/>
        </p:nvSpPr>
        <p:spPr>
          <a:xfrm>
            <a:off x="3698534" y="14405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is type safe</a:t>
            </a:r>
          </a:p>
        </p:txBody>
      </p:sp>
    </p:spTree>
    <p:extLst>
      <p:ext uri="{BB962C8B-B14F-4D97-AF65-F5344CB8AC3E}">
        <p14:creationId xmlns:p14="http://schemas.microsoft.com/office/powerpoint/2010/main" val="316306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898C6B-6271-3F73-9B22-075107E3B6E3}"/>
              </a:ext>
            </a:extLst>
          </p:cNvPr>
          <p:cNvSpPr txBox="1"/>
          <p:nvPr/>
        </p:nvSpPr>
        <p:spPr>
          <a:xfrm>
            <a:off x="4536141" y="129385"/>
            <a:ext cx="765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DART PROGRAMMING LANGUAGE - STATIC/DYNAMIC</a:t>
            </a:r>
          </a:p>
        </p:txBody>
      </p:sp>
      <p:pic>
        <p:nvPicPr>
          <p:cNvPr id="3074" name="Picture 2" descr="Google Dart Logo PNG vector in SVG, PDF, AI, CDR format">
            <a:extLst>
              <a:ext uri="{FF2B5EF4-FFF2-40B4-BE49-F238E27FC236}">
                <a16:creationId xmlns:a16="http://schemas.microsoft.com/office/drawing/2014/main" id="{326924A6-F5AF-E852-F10D-AA317791E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29772" r="5092" b="31203"/>
          <a:stretch/>
        </p:blipFill>
        <p:spPr bwMode="auto">
          <a:xfrm>
            <a:off x="317900" y="1137962"/>
            <a:ext cx="2924909" cy="9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5184D-6333-7364-3EBA-42C498CFA1A0}"/>
              </a:ext>
            </a:extLst>
          </p:cNvPr>
          <p:cNvSpPr txBox="1"/>
          <p:nvPr/>
        </p:nvSpPr>
        <p:spPr>
          <a:xfrm>
            <a:off x="3581400" y="2666557"/>
            <a:ext cx="55671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i="1" dirty="0">
                <a:solidFill>
                  <a:srgbClr val="629755"/>
                </a:solidFill>
                <a:effectLst/>
              </a:rPr>
              <a:t>/// Static type assignment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var </a:t>
            </a:r>
            <a:r>
              <a:rPr lang="en-GB" dirty="0" err="1"/>
              <a:t>staticType</a:t>
            </a:r>
            <a:r>
              <a:rPr lang="en-GB" dirty="0"/>
              <a:t> = </a:t>
            </a:r>
            <a:r>
              <a:rPr lang="en-GB" dirty="0">
                <a:solidFill>
                  <a:srgbClr val="6A8759"/>
                </a:solidFill>
                <a:effectLst/>
              </a:rPr>
              <a:t>"String"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staticType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10</a:t>
            </a:r>
            <a:r>
              <a:rPr lang="en-GB" dirty="0"/>
              <a:t>.toString()</a:t>
            </a:r>
            <a:r>
              <a:rPr lang="en-GB" dirty="0">
                <a:solidFill>
                  <a:srgbClr val="CC7832"/>
                </a:solidFill>
                <a:effectLst/>
              </a:rPr>
              <a:t>; </a:t>
            </a:r>
            <a:r>
              <a:rPr lang="en-GB" i="1" dirty="0">
                <a:solidFill>
                  <a:srgbClr val="629755"/>
                </a:solidFill>
                <a:effectLst/>
              </a:rPr>
              <a:t>/// everything’s an object!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i="1" dirty="0">
                <a:solidFill>
                  <a:srgbClr val="629755"/>
                </a:solidFill>
                <a:effectLst/>
              </a:rPr>
              <a:t>/// Dynamic type assignment</a:t>
            </a:r>
            <a:br>
              <a:rPr lang="en-GB" i="1" dirty="0">
                <a:solidFill>
                  <a:srgbClr val="629755"/>
                </a:solidFill>
                <a:effectLst/>
              </a:rPr>
            </a:br>
            <a:r>
              <a:rPr lang="en-GB" dirty="0">
                <a:solidFill>
                  <a:srgbClr val="CC7832"/>
                </a:solidFill>
                <a:effectLst/>
              </a:rPr>
              <a:t>dynamic </a:t>
            </a:r>
            <a:r>
              <a:rPr lang="en-GB" dirty="0" err="1"/>
              <a:t>dynamicType</a:t>
            </a:r>
            <a:r>
              <a:rPr lang="en-GB" dirty="0"/>
              <a:t> = </a:t>
            </a:r>
            <a:r>
              <a:rPr lang="en-GB" dirty="0">
                <a:solidFill>
                  <a:srgbClr val="6A8759"/>
                </a:solidFill>
                <a:effectLst/>
              </a:rPr>
              <a:t>"String"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r>
              <a:rPr lang="en-GB" dirty="0" err="1"/>
              <a:t>dynamicType</a:t>
            </a:r>
            <a:r>
              <a:rPr lang="en-GB" dirty="0"/>
              <a:t> = </a:t>
            </a:r>
            <a:r>
              <a:rPr lang="en-GB" dirty="0">
                <a:solidFill>
                  <a:srgbClr val="6897BB"/>
                </a:solidFill>
                <a:effectLst/>
              </a:rPr>
              <a:t>10</a:t>
            </a:r>
            <a:r>
              <a:rPr lang="en-GB" dirty="0">
                <a:solidFill>
                  <a:srgbClr val="CC7832"/>
                </a:solidFill>
                <a:effectLst/>
              </a:rPr>
              <a:t>;</a:t>
            </a:r>
            <a:br>
              <a:rPr lang="en-GB" dirty="0">
                <a:solidFill>
                  <a:srgbClr val="CC7832"/>
                </a:solidFill>
                <a:effectLst/>
              </a:rPr>
            </a:b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EB5BA-9BBB-B60E-5AE5-A18F5ECF0803}"/>
              </a:ext>
            </a:extLst>
          </p:cNvPr>
          <p:cNvSpPr txBox="1"/>
          <p:nvPr/>
        </p:nvSpPr>
        <p:spPr>
          <a:xfrm>
            <a:off x="4112489" y="131318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it uses static type checking to ensure that a variable's value </a:t>
            </a:r>
            <a:r>
              <a:rPr lang="en-GB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always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oogle Sans Text"/>
              </a:rPr>
              <a:t> matches the variable's static type</a:t>
            </a:r>
          </a:p>
        </p:txBody>
      </p:sp>
    </p:spTree>
    <p:extLst>
      <p:ext uri="{BB962C8B-B14F-4D97-AF65-F5344CB8AC3E}">
        <p14:creationId xmlns:p14="http://schemas.microsoft.com/office/powerpoint/2010/main" val="237662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25384</TotalTime>
  <Words>4314</Words>
  <Application>Microsoft Macintosh PowerPoint</Application>
  <PresentationFormat>Widescreen</PresentationFormat>
  <Paragraphs>444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-apple-system</vt:lpstr>
      <vt:lpstr>Aptos</vt:lpstr>
      <vt:lpstr>Aptos Display</vt:lpstr>
      <vt:lpstr>Arial</vt:lpstr>
      <vt:lpstr>Google Sans Text</vt:lpstr>
      <vt:lpstr>inherit</vt:lpstr>
      <vt:lpstr>Office Theme</vt:lpstr>
      <vt:lpstr>INTRODUCTION TO FLUTTER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FLUTTER</dc:title>
  <dc:creator>PRENASSI MARCO</dc:creator>
  <cp:lastModifiedBy>PRENASSI MARCO</cp:lastModifiedBy>
  <cp:revision>42</cp:revision>
  <dcterms:created xsi:type="dcterms:W3CDTF">2024-04-09T15:13:35Z</dcterms:created>
  <dcterms:modified xsi:type="dcterms:W3CDTF">2025-05-14T12:01:44Z</dcterms:modified>
</cp:coreProperties>
</file>