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14" r:id="rId2"/>
    <p:sldId id="515" r:id="rId3"/>
    <p:sldId id="516" r:id="rId4"/>
    <p:sldId id="517" r:id="rId5"/>
    <p:sldId id="518" r:id="rId6"/>
    <p:sldId id="520" r:id="rId7"/>
    <p:sldId id="521" r:id="rId8"/>
    <p:sldId id="522" r:id="rId9"/>
    <p:sldId id="523" r:id="rId10"/>
    <p:sldId id="524" r:id="rId11"/>
    <p:sldId id="525"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4660"/>
  </p:normalViewPr>
  <p:slideViewPr>
    <p:cSldViewPr snapToGrid="0">
      <p:cViewPr varScale="1">
        <p:scale>
          <a:sx n="94" d="100"/>
          <a:sy n="94" d="100"/>
        </p:scale>
        <p:origin x="10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FC1C8D-257B-C926-4D31-E772EF3B50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4E25DC0-7DC9-C263-36A2-EC55048E8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F40AD21-B442-58F5-FEB1-45CA16359FA8}"/>
              </a:ext>
            </a:extLst>
          </p:cNvPr>
          <p:cNvSpPr>
            <a:spLocks noGrp="1"/>
          </p:cNvSpPr>
          <p:nvPr>
            <p:ph type="dt" sz="half" idx="10"/>
          </p:nvPr>
        </p:nvSpPr>
        <p:spPr/>
        <p:txBody>
          <a:bodyPr/>
          <a:lstStyle/>
          <a:p>
            <a:fld id="{BE8ADBE8-EE20-4BD6-B785-91B9D8CF0220}" type="datetimeFigureOut">
              <a:rPr lang="it-IT" smtClean="0"/>
              <a:t>15/05/2025</a:t>
            </a:fld>
            <a:endParaRPr lang="it-IT"/>
          </a:p>
        </p:txBody>
      </p:sp>
      <p:sp>
        <p:nvSpPr>
          <p:cNvPr id="5" name="Segnaposto piè di pagina 4">
            <a:extLst>
              <a:ext uri="{FF2B5EF4-FFF2-40B4-BE49-F238E27FC236}">
                <a16:creationId xmlns:a16="http://schemas.microsoft.com/office/drawing/2014/main" id="{97CC088E-CEF8-9F5D-74EF-5B5C5710D3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7CCEDD-5DE4-BAD8-C270-EF6286601C30}"/>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48689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8851D-5AA3-6879-FC77-75D5BF362A8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FFF678-13DB-5B7E-6887-F4FA22C6051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1A9EE2-ECC3-ED0D-344E-1ED105B0C0D3}"/>
              </a:ext>
            </a:extLst>
          </p:cNvPr>
          <p:cNvSpPr>
            <a:spLocks noGrp="1"/>
          </p:cNvSpPr>
          <p:nvPr>
            <p:ph type="dt" sz="half" idx="10"/>
          </p:nvPr>
        </p:nvSpPr>
        <p:spPr/>
        <p:txBody>
          <a:bodyPr/>
          <a:lstStyle/>
          <a:p>
            <a:fld id="{BE8ADBE8-EE20-4BD6-B785-91B9D8CF0220}" type="datetimeFigureOut">
              <a:rPr lang="it-IT" smtClean="0"/>
              <a:t>15/05/2025</a:t>
            </a:fld>
            <a:endParaRPr lang="it-IT"/>
          </a:p>
        </p:txBody>
      </p:sp>
      <p:sp>
        <p:nvSpPr>
          <p:cNvPr id="5" name="Segnaposto piè di pagina 4">
            <a:extLst>
              <a:ext uri="{FF2B5EF4-FFF2-40B4-BE49-F238E27FC236}">
                <a16:creationId xmlns:a16="http://schemas.microsoft.com/office/drawing/2014/main" id="{D2581E53-C147-5058-9D94-66C2C2EF55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F2ED39-F4AB-EEB0-91FC-18E213980D9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01288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8C6A14-9783-AB0C-35EF-3683EFF086A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8363211-5B94-BCE7-50B7-FC6F72ECEEC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B73289-E161-8B14-E973-D61A1151006D}"/>
              </a:ext>
            </a:extLst>
          </p:cNvPr>
          <p:cNvSpPr>
            <a:spLocks noGrp="1"/>
          </p:cNvSpPr>
          <p:nvPr>
            <p:ph type="dt" sz="half" idx="10"/>
          </p:nvPr>
        </p:nvSpPr>
        <p:spPr/>
        <p:txBody>
          <a:bodyPr/>
          <a:lstStyle/>
          <a:p>
            <a:fld id="{BE8ADBE8-EE20-4BD6-B785-91B9D8CF0220}" type="datetimeFigureOut">
              <a:rPr lang="it-IT" smtClean="0"/>
              <a:t>15/05/2025</a:t>
            </a:fld>
            <a:endParaRPr lang="it-IT"/>
          </a:p>
        </p:txBody>
      </p:sp>
      <p:sp>
        <p:nvSpPr>
          <p:cNvPr id="5" name="Segnaposto piè di pagina 4">
            <a:extLst>
              <a:ext uri="{FF2B5EF4-FFF2-40B4-BE49-F238E27FC236}">
                <a16:creationId xmlns:a16="http://schemas.microsoft.com/office/drawing/2014/main" id="{19E17C4B-FD89-3777-30D9-01087C3D65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6319D0-A05F-EF33-CED7-AB38BBFF4D78}"/>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3290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F488A-EDD3-AAE9-0753-0BA2EDB034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B21852-C789-59A4-DB1B-679B28DDC1A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4EF466-F7B8-D6C0-12F5-2263AEDD62BF}"/>
              </a:ext>
            </a:extLst>
          </p:cNvPr>
          <p:cNvSpPr>
            <a:spLocks noGrp="1"/>
          </p:cNvSpPr>
          <p:nvPr>
            <p:ph type="dt" sz="half" idx="10"/>
          </p:nvPr>
        </p:nvSpPr>
        <p:spPr/>
        <p:txBody>
          <a:bodyPr/>
          <a:lstStyle/>
          <a:p>
            <a:fld id="{BE8ADBE8-EE20-4BD6-B785-91B9D8CF0220}" type="datetimeFigureOut">
              <a:rPr lang="it-IT" smtClean="0"/>
              <a:t>15/05/2025</a:t>
            </a:fld>
            <a:endParaRPr lang="it-IT"/>
          </a:p>
        </p:txBody>
      </p:sp>
      <p:sp>
        <p:nvSpPr>
          <p:cNvPr id="5" name="Segnaposto piè di pagina 4">
            <a:extLst>
              <a:ext uri="{FF2B5EF4-FFF2-40B4-BE49-F238E27FC236}">
                <a16:creationId xmlns:a16="http://schemas.microsoft.com/office/drawing/2014/main" id="{67980B75-2542-FA4F-F85F-2A6C308703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61E644-98DB-F1CA-DB2F-304318A8EBC5}"/>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424711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95BC6-6A9E-98F5-B8D4-CA04AF2332D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4F24A3-680A-DBA5-7842-FB46811400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CE35A01-4D55-6950-8282-24DBDCDD5548}"/>
              </a:ext>
            </a:extLst>
          </p:cNvPr>
          <p:cNvSpPr>
            <a:spLocks noGrp="1"/>
          </p:cNvSpPr>
          <p:nvPr>
            <p:ph type="dt" sz="half" idx="10"/>
          </p:nvPr>
        </p:nvSpPr>
        <p:spPr/>
        <p:txBody>
          <a:bodyPr/>
          <a:lstStyle/>
          <a:p>
            <a:fld id="{BE8ADBE8-EE20-4BD6-B785-91B9D8CF0220}" type="datetimeFigureOut">
              <a:rPr lang="it-IT" smtClean="0"/>
              <a:t>15/05/2025</a:t>
            </a:fld>
            <a:endParaRPr lang="it-IT"/>
          </a:p>
        </p:txBody>
      </p:sp>
      <p:sp>
        <p:nvSpPr>
          <p:cNvPr id="5" name="Segnaposto piè di pagina 4">
            <a:extLst>
              <a:ext uri="{FF2B5EF4-FFF2-40B4-BE49-F238E27FC236}">
                <a16:creationId xmlns:a16="http://schemas.microsoft.com/office/drawing/2014/main" id="{ABAE9E5A-365F-4B72-6C76-4D3EF548AB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62E67E-27AC-B291-B94F-9D04F4BFF12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31895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1C5DD-AAFB-C8DB-19E5-B18CDF6324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B8D92B-2A18-E2CB-3458-9E3A355062E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F0CF20-3109-40DF-A755-1ABDAA0B1E0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511A76-E62A-B9A4-4FD2-36953F685605}"/>
              </a:ext>
            </a:extLst>
          </p:cNvPr>
          <p:cNvSpPr>
            <a:spLocks noGrp="1"/>
          </p:cNvSpPr>
          <p:nvPr>
            <p:ph type="dt" sz="half" idx="10"/>
          </p:nvPr>
        </p:nvSpPr>
        <p:spPr/>
        <p:txBody>
          <a:bodyPr/>
          <a:lstStyle/>
          <a:p>
            <a:fld id="{BE8ADBE8-EE20-4BD6-B785-91B9D8CF0220}" type="datetimeFigureOut">
              <a:rPr lang="it-IT" smtClean="0"/>
              <a:t>15/05/2025</a:t>
            </a:fld>
            <a:endParaRPr lang="it-IT"/>
          </a:p>
        </p:txBody>
      </p:sp>
      <p:sp>
        <p:nvSpPr>
          <p:cNvPr id="6" name="Segnaposto piè di pagina 5">
            <a:extLst>
              <a:ext uri="{FF2B5EF4-FFF2-40B4-BE49-F238E27FC236}">
                <a16:creationId xmlns:a16="http://schemas.microsoft.com/office/drawing/2014/main" id="{FA83308B-E198-8975-CB83-7335382D76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6A728C-B037-A069-3A0E-97C92224BD54}"/>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80682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D87C2-0E1F-BD53-CCB9-BD138FD624D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4D2FC9-DFB0-7E62-F037-1E946D57B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DAEA0F-4F3A-1628-3412-41F4AD983E9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10BD20-DFA1-410A-9EA2-9523A18E4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71B4435-7C62-260B-E41B-945A867543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18794A6-38A7-4295-EE0D-CB1660E0CE7A}"/>
              </a:ext>
            </a:extLst>
          </p:cNvPr>
          <p:cNvSpPr>
            <a:spLocks noGrp="1"/>
          </p:cNvSpPr>
          <p:nvPr>
            <p:ph type="dt" sz="half" idx="10"/>
          </p:nvPr>
        </p:nvSpPr>
        <p:spPr/>
        <p:txBody>
          <a:bodyPr/>
          <a:lstStyle/>
          <a:p>
            <a:fld id="{BE8ADBE8-EE20-4BD6-B785-91B9D8CF0220}" type="datetimeFigureOut">
              <a:rPr lang="it-IT" smtClean="0"/>
              <a:t>15/05/2025</a:t>
            </a:fld>
            <a:endParaRPr lang="it-IT"/>
          </a:p>
        </p:txBody>
      </p:sp>
      <p:sp>
        <p:nvSpPr>
          <p:cNvPr id="8" name="Segnaposto piè di pagina 7">
            <a:extLst>
              <a:ext uri="{FF2B5EF4-FFF2-40B4-BE49-F238E27FC236}">
                <a16:creationId xmlns:a16="http://schemas.microsoft.com/office/drawing/2014/main" id="{A79E216C-A78D-7879-0BFC-EC45E040059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8167E0C-9999-C2F9-2A49-450767744CE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0243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A7D7C-2DBD-846D-B0E1-E12428D6E23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6EE4A3A-3B68-D15C-A450-E936D6E15982}"/>
              </a:ext>
            </a:extLst>
          </p:cNvPr>
          <p:cNvSpPr>
            <a:spLocks noGrp="1"/>
          </p:cNvSpPr>
          <p:nvPr>
            <p:ph type="dt" sz="half" idx="10"/>
          </p:nvPr>
        </p:nvSpPr>
        <p:spPr/>
        <p:txBody>
          <a:bodyPr/>
          <a:lstStyle/>
          <a:p>
            <a:fld id="{BE8ADBE8-EE20-4BD6-B785-91B9D8CF0220}" type="datetimeFigureOut">
              <a:rPr lang="it-IT" smtClean="0"/>
              <a:t>15/05/2025</a:t>
            </a:fld>
            <a:endParaRPr lang="it-IT"/>
          </a:p>
        </p:txBody>
      </p:sp>
      <p:sp>
        <p:nvSpPr>
          <p:cNvPr id="4" name="Segnaposto piè di pagina 3">
            <a:extLst>
              <a:ext uri="{FF2B5EF4-FFF2-40B4-BE49-F238E27FC236}">
                <a16:creationId xmlns:a16="http://schemas.microsoft.com/office/drawing/2014/main" id="{60F52437-A655-2B40-EDC5-C25321486A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D279C3C-4FB1-B7A1-6562-FAB0860A6157}"/>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02636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DB6365-22D4-D2F3-66C0-3DEE88BA1C1C}"/>
              </a:ext>
            </a:extLst>
          </p:cNvPr>
          <p:cNvSpPr>
            <a:spLocks noGrp="1"/>
          </p:cNvSpPr>
          <p:nvPr>
            <p:ph type="dt" sz="half" idx="10"/>
          </p:nvPr>
        </p:nvSpPr>
        <p:spPr/>
        <p:txBody>
          <a:bodyPr/>
          <a:lstStyle/>
          <a:p>
            <a:fld id="{BE8ADBE8-EE20-4BD6-B785-91B9D8CF0220}" type="datetimeFigureOut">
              <a:rPr lang="it-IT" smtClean="0"/>
              <a:t>15/05/2025</a:t>
            </a:fld>
            <a:endParaRPr lang="it-IT"/>
          </a:p>
        </p:txBody>
      </p:sp>
      <p:sp>
        <p:nvSpPr>
          <p:cNvPr id="3" name="Segnaposto piè di pagina 2">
            <a:extLst>
              <a:ext uri="{FF2B5EF4-FFF2-40B4-BE49-F238E27FC236}">
                <a16:creationId xmlns:a16="http://schemas.microsoft.com/office/drawing/2014/main" id="{CFFE36D6-F1A3-F668-902D-A20B102D084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452A596-8329-A366-FCE2-D544400F5461}"/>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4434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CF8F64-E96E-371F-DB90-A444005F5F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8F46DF-E4C9-7903-FE37-23716CD3E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AA16B0E-F6E3-D0CD-7F5F-A96B99C9D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F5DC4C-AAAE-60C4-3AFF-80188AEFC8D3}"/>
              </a:ext>
            </a:extLst>
          </p:cNvPr>
          <p:cNvSpPr>
            <a:spLocks noGrp="1"/>
          </p:cNvSpPr>
          <p:nvPr>
            <p:ph type="dt" sz="half" idx="10"/>
          </p:nvPr>
        </p:nvSpPr>
        <p:spPr/>
        <p:txBody>
          <a:bodyPr/>
          <a:lstStyle/>
          <a:p>
            <a:fld id="{BE8ADBE8-EE20-4BD6-B785-91B9D8CF0220}" type="datetimeFigureOut">
              <a:rPr lang="it-IT" smtClean="0"/>
              <a:t>15/05/2025</a:t>
            </a:fld>
            <a:endParaRPr lang="it-IT"/>
          </a:p>
        </p:txBody>
      </p:sp>
      <p:sp>
        <p:nvSpPr>
          <p:cNvPr id="6" name="Segnaposto piè di pagina 5">
            <a:extLst>
              <a:ext uri="{FF2B5EF4-FFF2-40B4-BE49-F238E27FC236}">
                <a16:creationId xmlns:a16="http://schemas.microsoft.com/office/drawing/2014/main" id="{A75C52CA-4296-3AE4-051D-87F5AF86BD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E521A7-49EB-2C4A-8843-BB17F4BFAFF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98405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99608-F97F-14D8-19A0-4DE4D75F8D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CA0F4-EC79-0B9F-9977-FD806142E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6E3B0A-F0E1-67E1-34CC-47D9F9CCC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E1D1291-97BC-6663-ECC4-2008C912DF64}"/>
              </a:ext>
            </a:extLst>
          </p:cNvPr>
          <p:cNvSpPr>
            <a:spLocks noGrp="1"/>
          </p:cNvSpPr>
          <p:nvPr>
            <p:ph type="dt" sz="half" idx="10"/>
          </p:nvPr>
        </p:nvSpPr>
        <p:spPr/>
        <p:txBody>
          <a:bodyPr/>
          <a:lstStyle/>
          <a:p>
            <a:fld id="{BE8ADBE8-EE20-4BD6-B785-91B9D8CF0220}" type="datetimeFigureOut">
              <a:rPr lang="it-IT" smtClean="0"/>
              <a:t>15/05/2025</a:t>
            </a:fld>
            <a:endParaRPr lang="it-IT"/>
          </a:p>
        </p:txBody>
      </p:sp>
      <p:sp>
        <p:nvSpPr>
          <p:cNvPr id="6" name="Segnaposto piè di pagina 5">
            <a:extLst>
              <a:ext uri="{FF2B5EF4-FFF2-40B4-BE49-F238E27FC236}">
                <a16:creationId xmlns:a16="http://schemas.microsoft.com/office/drawing/2014/main" id="{0F970FF3-684A-9F05-C719-3445C4269F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17B07A-18CE-DCE2-B807-7E39C5D6209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52154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C674AF-A3E5-14FE-EB6A-E0CFB9A49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8127B1-E6C6-4FF9-6A4D-DCB94E85F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0CA332-7B57-F284-849E-D181E975D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8ADBE8-EE20-4BD6-B785-91B9D8CF0220}" type="datetimeFigureOut">
              <a:rPr lang="it-IT" smtClean="0"/>
              <a:t>15/05/2025</a:t>
            </a:fld>
            <a:endParaRPr lang="it-IT"/>
          </a:p>
        </p:txBody>
      </p:sp>
      <p:sp>
        <p:nvSpPr>
          <p:cNvPr id="5" name="Segnaposto piè di pagina 4">
            <a:extLst>
              <a:ext uri="{FF2B5EF4-FFF2-40B4-BE49-F238E27FC236}">
                <a16:creationId xmlns:a16="http://schemas.microsoft.com/office/drawing/2014/main" id="{E281C741-A174-DDF9-462F-377E59247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17BCF61-E086-A50E-0AD7-B03BF92EB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323853-683D-417F-A65F-7E91AA7AD877}" type="slidenum">
              <a:rPr lang="it-IT" smtClean="0"/>
              <a:t>‹N›</a:t>
            </a:fld>
            <a:endParaRPr lang="it-IT"/>
          </a:p>
        </p:txBody>
      </p:sp>
    </p:spTree>
    <p:extLst>
      <p:ext uri="{BB962C8B-B14F-4D97-AF65-F5344CB8AC3E}">
        <p14:creationId xmlns:p14="http://schemas.microsoft.com/office/powerpoint/2010/main" val="154449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DE0F0CA-1429-0B4D-0713-EC7BAF47C30D}"/>
              </a:ext>
            </a:extLst>
          </p:cNvPr>
          <p:cNvSpPr>
            <a:spLocks noGrp="1"/>
          </p:cNvSpPr>
          <p:nvPr>
            <p:ph idx="1"/>
          </p:nvPr>
        </p:nvSpPr>
        <p:spPr>
          <a:xfrm>
            <a:off x="838200" y="697117"/>
            <a:ext cx="10515600" cy="5479846"/>
          </a:xfrm>
        </p:spPr>
        <p:txBody>
          <a:bodyPr/>
          <a:lstStyle/>
          <a:p>
            <a:pPr algn="just"/>
            <a:r>
              <a:rPr lang="it-IT" dirty="0"/>
              <a:t>Sanzioni economiche da parte della Società delle Nazioni, ma appoggio all’Italia da parte della Germania nazista</a:t>
            </a:r>
          </a:p>
          <a:p>
            <a:pPr algn="just"/>
            <a:r>
              <a:rPr lang="it-IT" dirty="0"/>
              <a:t>Politica autarchica italiana: tentativo di rendere l’economia autonoma dalle importazioni dall’estero potenziando fra l’altro l’industria chimica</a:t>
            </a:r>
          </a:p>
          <a:p>
            <a:pPr algn="just"/>
            <a:r>
              <a:rPr lang="it-IT" dirty="0"/>
              <a:t>Costituzione dell’Asse Roma-Berlino fra Italia e Germania (ottobre 1936)</a:t>
            </a:r>
          </a:p>
          <a:p>
            <a:pPr algn="just"/>
            <a:r>
              <a:rPr lang="it-IT" dirty="0"/>
              <a:t>Patto anticomintern contro l’Unione Sovietica fra Italia, Germania e Giappone (novembre 1937) e uscita dell’Italia dalla </a:t>
            </a:r>
            <a:r>
              <a:rPr lang="it-IT" dirty="0" err="1"/>
              <a:t>SdN</a:t>
            </a:r>
            <a:r>
              <a:rPr lang="it-IT" dirty="0"/>
              <a:t> (dicembre 1937)</a:t>
            </a:r>
          </a:p>
          <a:p>
            <a:pPr algn="just"/>
            <a:r>
              <a:rPr lang="it-IT" dirty="0"/>
              <a:t>Legislazione razziale fascista che proibisce i matrimoni fra italiani e popolazione nera delle colonie africane</a:t>
            </a:r>
          </a:p>
          <a:p>
            <a:endParaRPr lang="it-IT" dirty="0"/>
          </a:p>
        </p:txBody>
      </p:sp>
    </p:spTree>
    <p:extLst>
      <p:ext uri="{BB962C8B-B14F-4D97-AF65-F5344CB8AC3E}">
        <p14:creationId xmlns:p14="http://schemas.microsoft.com/office/powerpoint/2010/main" val="748962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2D96FAD-75F3-7DA3-99A5-955FB2595B25}"/>
              </a:ext>
            </a:extLst>
          </p:cNvPr>
          <p:cNvSpPr>
            <a:spLocks noGrp="1"/>
          </p:cNvSpPr>
          <p:nvPr>
            <p:ph type="title"/>
          </p:nvPr>
        </p:nvSpPr>
        <p:spPr/>
        <p:txBody>
          <a:bodyPr/>
          <a:lstStyle/>
          <a:p>
            <a:r>
              <a:rPr lang="it-IT" dirty="0"/>
              <a:t>La Seconda guerra mondiale</a:t>
            </a:r>
          </a:p>
        </p:txBody>
      </p:sp>
      <p:sp>
        <p:nvSpPr>
          <p:cNvPr id="5" name="Segnaposto contenuto 4">
            <a:extLst>
              <a:ext uri="{FF2B5EF4-FFF2-40B4-BE49-F238E27FC236}">
                <a16:creationId xmlns:a16="http://schemas.microsoft.com/office/drawing/2014/main" id="{A3164FEB-AFA4-9029-0BFF-DBABC015D956}"/>
              </a:ext>
            </a:extLst>
          </p:cNvPr>
          <p:cNvSpPr>
            <a:spLocks noGrp="1"/>
          </p:cNvSpPr>
          <p:nvPr>
            <p:ph idx="1"/>
          </p:nvPr>
        </p:nvSpPr>
        <p:spPr/>
        <p:txBody>
          <a:bodyPr/>
          <a:lstStyle/>
          <a:p>
            <a:pPr algn="just"/>
            <a:r>
              <a:rPr lang="it-IT" dirty="0"/>
              <a:t>Nel corso degli anni Trenta la Germania nazista attua un programma espansionistico in Europa, per annettere i territori abitati da comunità tedesche</a:t>
            </a:r>
          </a:p>
          <a:p>
            <a:pPr algn="just"/>
            <a:r>
              <a:rPr lang="it-IT" dirty="0"/>
              <a:t>Tentativo di annessione dell’Austria (1934), contrastato dall’Italia fascista che teme l’espansionismo tedesco in Europa centrale</a:t>
            </a:r>
          </a:p>
          <a:p>
            <a:pPr algn="just"/>
            <a:r>
              <a:rPr lang="it-IT" dirty="0"/>
              <a:t>La guerra d’Etiopia porta ad un avvicinamento fra Italia e Germania: Asse Roma-Berlino (1936)</a:t>
            </a:r>
          </a:p>
          <a:p>
            <a:pPr algn="just"/>
            <a:r>
              <a:rPr lang="it-IT" dirty="0"/>
              <a:t>Collaborazione italo-tedesca a sostegno della Spagna franchista durante la guerra civile spagnola (1936-39)</a:t>
            </a:r>
          </a:p>
        </p:txBody>
      </p:sp>
    </p:spTree>
    <p:extLst>
      <p:ext uri="{BB962C8B-B14F-4D97-AF65-F5344CB8AC3E}">
        <p14:creationId xmlns:p14="http://schemas.microsoft.com/office/powerpoint/2010/main" val="379832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1C3D97-8C34-BBF8-F9C1-1049BC42067D}"/>
              </a:ext>
            </a:extLst>
          </p:cNvPr>
          <p:cNvSpPr>
            <a:spLocks noGrp="1"/>
          </p:cNvSpPr>
          <p:nvPr>
            <p:ph idx="1"/>
          </p:nvPr>
        </p:nvSpPr>
        <p:spPr>
          <a:xfrm>
            <a:off x="838200" y="706170"/>
            <a:ext cx="10515600" cy="5470793"/>
          </a:xfrm>
        </p:spPr>
        <p:txBody>
          <a:bodyPr/>
          <a:lstStyle/>
          <a:p>
            <a:pPr algn="just"/>
            <a:r>
              <a:rPr lang="it-IT" dirty="0"/>
              <a:t>Annessione (Anschluss) dell’Austria alla Germania (marzo 1938)</a:t>
            </a:r>
          </a:p>
          <a:p>
            <a:pPr algn="just"/>
            <a:r>
              <a:rPr lang="it-IT" dirty="0"/>
              <a:t>Conferenza di Monaco (settembre 1938) fra Germania, Italia, Francia e Regno Unito: la regione cecoslovacca dei Sudeti viene annessa alla Germania</a:t>
            </a:r>
          </a:p>
          <a:p>
            <a:pPr algn="just"/>
            <a:r>
              <a:rPr lang="it-IT" dirty="0"/>
              <a:t>Occupazione tedesca della Cecoslovacchia (marzo 1939): creazione del Protettorato tedesco di Boemia e Moravia e di uno stato slovacco indipendente satellite della Germania nazista</a:t>
            </a:r>
          </a:p>
          <a:p>
            <a:pPr algn="just"/>
            <a:r>
              <a:rPr lang="it-IT" dirty="0"/>
              <a:t>Occupazione italiana dell’Albania (aprile 1939)</a:t>
            </a:r>
          </a:p>
          <a:p>
            <a:pPr algn="just"/>
            <a:r>
              <a:rPr lang="it-IT" dirty="0"/>
              <a:t>«Patto d’acciaio» fra Germania e Italia (maggio 1939)</a:t>
            </a:r>
          </a:p>
          <a:p>
            <a:pPr algn="just"/>
            <a:r>
              <a:rPr lang="it-IT" dirty="0"/>
              <a:t>«Patto di non aggressione» fra Urss e Germania nazista (agosto 1939): spartizione dei territori in una fascia tra Mar Baltico e Mar Nero tra le due potenze</a:t>
            </a:r>
          </a:p>
        </p:txBody>
      </p:sp>
    </p:spTree>
    <p:extLst>
      <p:ext uri="{BB962C8B-B14F-4D97-AF65-F5344CB8AC3E}">
        <p14:creationId xmlns:p14="http://schemas.microsoft.com/office/powerpoint/2010/main" val="46752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68CAA04-F817-4483-E2E3-4BD5EC25DD95}"/>
              </a:ext>
            </a:extLst>
          </p:cNvPr>
          <p:cNvSpPr>
            <a:spLocks noGrp="1"/>
          </p:cNvSpPr>
          <p:nvPr>
            <p:ph idx="1"/>
          </p:nvPr>
        </p:nvSpPr>
        <p:spPr>
          <a:xfrm>
            <a:off x="838200" y="733331"/>
            <a:ext cx="10515600" cy="5443632"/>
          </a:xfrm>
        </p:spPr>
        <p:txBody>
          <a:bodyPr>
            <a:normAutofit lnSpcReduction="10000"/>
          </a:bodyPr>
          <a:lstStyle/>
          <a:p>
            <a:pPr algn="just"/>
            <a:r>
              <a:rPr lang="it-IT" dirty="0"/>
              <a:t>Pubblicazione del «Manifesto della razza» (luglio 1938) e successiva legislazione antisemita che discrimina la «razza ebraica» nelle scuole, nell’impiego pubblico e privato, nelle professioni</a:t>
            </a:r>
          </a:p>
          <a:p>
            <a:pPr algn="just"/>
            <a:r>
              <a:rPr lang="it-IT" dirty="0"/>
              <a:t>Il consenso o almeno l’acquiescenza di una larga parte degli italiani al regime fascista sono ottenuti tramite il coinvolgimento delle masse nelle organizzazioni del regime, dai bambini (Figli della lupa) ai ragazzi (Balilla) ai giovani (Avanguardisti) agli universitari (Gruppi universitari fascisti, </a:t>
            </a:r>
            <a:r>
              <a:rPr lang="it-IT" dirty="0" err="1"/>
              <a:t>Guf</a:t>
            </a:r>
            <a:r>
              <a:rPr lang="it-IT" dirty="0"/>
              <a:t>)</a:t>
            </a:r>
          </a:p>
          <a:p>
            <a:pPr algn="just"/>
            <a:r>
              <a:rPr lang="it-IT" dirty="0"/>
              <a:t>L’Opera nazionale dopolavoro organizza attività per il tempo libero e per le vacanze</a:t>
            </a:r>
          </a:p>
          <a:p>
            <a:pPr algn="just"/>
            <a:r>
              <a:rPr lang="it-IT" dirty="0"/>
              <a:t>Anche le ragazze vengono coinvolte, ad esempio nell’ambito sportivo</a:t>
            </a:r>
          </a:p>
        </p:txBody>
      </p:sp>
    </p:spTree>
    <p:extLst>
      <p:ext uri="{BB962C8B-B14F-4D97-AF65-F5344CB8AC3E}">
        <p14:creationId xmlns:p14="http://schemas.microsoft.com/office/powerpoint/2010/main" val="298017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5478CE7-F895-DC4B-590E-32E98760F968}"/>
              </a:ext>
            </a:extLst>
          </p:cNvPr>
          <p:cNvSpPr>
            <a:spLocks noGrp="1"/>
          </p:cNvSpPr>
          <p:nvPr>
            <p:ph idx="1"/>
          </p:nvPr>
        </p:nvSpPr>
        <p:spPr>
          <a:xfrm>
            <a:off x="838200" y="697117"/>
            <a:ext cx="10515600" cy="5479846"/>
          </a:xfrm>
        </p:spPr>
        <p:txBody>
          <a:bodyPr/>
          <a:lstStyle/>
          <a:p>
            <a:pPr algn="just"/>
            <a:r>
              <a:rPr lang="it-IT" dirty="0"/>
              <a:t>La propaganda fascista si avvale, come gli altri regimi di stampo totalitario, dei moderni mezzi di comunicazione di massa: la radio (fondazione dell’Ente italiano audizioni radiofoniche, Eiar, nel 1927) e il cinema, tramite i cinegiornali dell’Istituto Luce</a:t>
            </a:r>
          </a:p>
          <a:p>
            <a:pPr algn="just"/>
            <a:r>
              <a:rPr lang="it-IT" dirty="0"/>
              <a:t>Fra le due guerre mondiali in molti paesi europei si instaurano regimi di tipo autoritario di destra, sul modello del fascismo italiano e del nazismo tedesco</a:t>
            </a:r>
          </a:p>
          <a:p>
            <a:pPr algn="just"/>
            <a:r>
              <a:rPr lang="it-IT" dirty="0"/>
              <a:t>Questi regimi autoritari vengono generalmente instaurati tramite colpi di Stato che vedono protagonisti i rispettivi sovrani o comunque un «uomo forte» sul modello di Mussolini e Hitler</a:t>
            </a:r>
          </a:p>
          <a:p>
            <a:pPr algn="just"/>
            <a:r>
              <a:rPr lang="it-IT" dirty="0"/>
              <a:t>Costanti nell’ideologia dei regimi autoritari di destra sono l’antiparlamentarismo, l’antidemocrazia, l’antimarxismo e spesso l’antisemitismo</a:t>
            </a:r>
          </a:p>
        </p:txBody>
      </p:sp>
    </p:spTree>
    <p:extLst>
      <p:ext uri="{BB962C8B-B14F-4D97-AF65-F5344CB8AC3E}">
        <p14:creationId xmlns:p14="http://schemas.microsoft.com/office/powerpoint/2010/main" val="388870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CCA2A14-E9C0-8FB0-1D29-FC64A8B72973}"/>
              </a:ext>
            </a:extLst>
          </p:cNvPr>
          <p:cNvSpPr>
            <a:spLocks noGrp="1"/>
          </p:cNvSpPr>
          <p:nvPr>
            <p:ph idx="1"/>
          </p:nvPr>
        </p:nvSpPr>
        <p:spPr>
          <a:xfrm>
            <a:off x="838200" y="679010"/>
            <a:ext cx="10515600" cy="5497953"/>
          </a:xfrm>
        </p:spPr>
        <p:txBody>
          <a:bodyPr/>
          <a:lstStyle/>
          <a:p>
            <a:pPr algn="just"/>
            <a:r>
              <a:rPr lang="it-IT" dirty="0"/>
              <a:t>Questi regimi hanno l’appoggio delle Chiese locali (cattolica o ortodossa), dei ceti privilegiati (proprietari terrieri, industriali) e della media borghesia, timorosa del «pericolo bolscevico», educata a sentimenti di tipo nazionalista e spesso di tendenze antisemite</a:t>
            </a:r>
          </a:p>
          <a:p>
            <a:pPr algn="just"/>
            <a:r>
              <a:rPr lang="it-IT" dirty="0"/>
              <a:t>In Spagna nel 1931 fu proclamata la repubblica, controllata inizialmente da partiti di orientamento progressista, basata sulla collaborazione fra repubblicani e socialisti, con un programma laico e anticlericale che colpisce gli interessi della Chiesa cattolica, concede uno statuto di autonomia alla Catalogna, senza però raggiungere un accordo su una riforma agraria</a:t>
            </a:r>
          </a:p>
          <a:p>
            <a:pPr algn="just"/>
            <a:r>
              <a:rPr lang="it-IT" dirty="0"/>
              <a:t>Il governo di destra formatosi nel 1933 punta a rovesciare le riforme attuate in precedenza</a:t>
            </a:r>
          </a:p>
          <a:p>
            <a:endParaRPr lang="it-IT" dirty="0"/>
          </a:p>
          <a:p>
            <a:endParaRPr lang="it-IT" dirty="0"/>
          </a:p>
        </p:txBody>
      </p:sp>
    </p:spTree>
    <p:extLst>
      <p:ext uri="{BB962C8B-B14F-4D97-AF65-F5344CB8AC3E}">
        <p14:creationId xmlns:p14="http://schemas.microsoft.com/office/powerpoint/2010/main" val="1786462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7A46F1-8831-8694-D228-DFACD17F4795}"/>
              </a:ext>
            </a:extLst>
          </p:cNvPr>
          <p:cNvSpPr>
            <a:spLocks noGrp="1"/>
          </p:cNvSpPr>
          <p:nvPr>
            <p:ph idx="1"/>
          </p:nvPr>
        </p:nvSpPr>
        <p:spPr>
          <a:xfrm>
            <a:off x="838200" y="651850"/>
            <a:ext cx="10515600" cy="5525113"/>
          </a:xfrm>
        </p:spPr>
        <p:txBody>
          <a:bodyPr>
            <a:normAutofit lnSpcReduction="10000"/>
          </a:bodyPr>
          <a:lstStyle/>
          <a:p>
            <a:pPr algn="just"/>
            <a:r>
              <a:rPr lang="it-IT" dirty="0"/>
              <a:t>Nel 1936 vince le elezioni un Fronte popolare composto da repubblicani, socialisti, comunisti e anarchici</a:t>
            </a:r>
          </a:p>
          <a:p>
            <a:pPr algn="just"/>
            <a:r>
              <a:rPr lang="it-IT" dirty="0"/>
              <a:t>I reparti dell’esercito di stanza in Marocco, guidati dal generale Francisco Franco, si ribellano al governo repubblicano e occupano una parte della Spagna</a:t>
            </a:r>
          </a:p>
          <a:p>
            <a:pPr algn="just"/>
            <a:r>
              <a:rPr lang="it-IT" dirty="0"/>
              <a:t>Mentre le democrazie occidentali non intervengono (ma partono per la Spagna molti volontari sul fronte repubblicano), Italia e Germania danno supporto militare al fronte franchista</a:t>
            </a:r>
          </a:p>
          <a:p>
            <a:pPr algn="just"/>
            <a:r>
              <a:rPr lang="it-IT" dirty="0"/>
              <a:t>Soltanto l’Unione Sovietica porta aiuti militari ai repubblicani, controllando le Brigate internazionali</a:t>
            </a:r>
          </a:p>
          <a:p>
            <a:pPr algn="just"/>
            <a:r>
              <a:rPr lang="it-IT" dirty="0"/>
              <a:t>La Chiesa cattolica appoggia le truppe franchiste</a:t>
            </a:r>
          </a:p>
          <a:p>
            <a:pPr algn="just"/>
            <a:r>
              <a:rPr lang="it-IT" dirty="0"/>
              <a:t>Le fratture nel fronte repubblicano, fra comunisti legati a Mosca, marxisti libertari (</a:t>
            </a:r>
            <a:r>
              <a:rPr lang="it-IT" dirty="0" err="1"/>
              <a:t>Poum</a:t>
            </a:r>
            <a:r>
              <a:rPr lang="it-IT" dirty="0"/>
              <a:t>) e anarchici, portano alla vittoria di Franco e all’instaurazione di un regime di tipo fascista (aprile 1939)</a:t>
            </a:r>
          </a:p>
        </p:txBody>
      </p:sp>
    </p:spTree>
    <p:extLst>
      <p:ext uri="{BB962C8B-B14F-4D97-AF65-F5344CB8AC3E}">
        <p14:creationId xmlns:p14="http://schemas.microsoft.com/office/powerpoint/2010/main" val="358335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6EC5A6-0F7E-4718-1148-22F30174DA04}"/>
              </a:ext>
            </a:extLst>
          </p:cNvPr>
          <p:cNvSpPr>
            <a:spLocks noGrp="1"/>
          </p:cNvSpPr>
          <p:nvPr>
            <p:ph type="title"/>
          </p:nvPr>
        </p:nvSpPr>
        <p:spPr>
          <a:xfrm>
            <a:off x="838200" y="365125"/>
            <a:ext cx="10515600" cy="449687"/>
          </a:xfrm>
        </p:spPr>
        <p:txBody>
          <a:bodyPr>
            <a:normAutofit/>
          </a:bodyPr>
          <a:lstStyle/>
          <a:p>
            <a:pPr algn="ctr"/>
            <a:r>
              <a:rPr lang="it-IT" sz="2400" dirty="0"/>
              <a:t>Regimi totalitari e autoritari in Europa (1939)</a:t>
            </a:r>
          </a:p>
        </p:txBody>
      </p:sp>
      <p:pic>
        <p:nvPicPr>
          <p:cNvPr id="2050" name="Picture 2" descr="Totalitarian Regimes in Europe in 1939 - World History Encyclopedia">
            <a:extLst>
              <a:ext uri="{FF2B5EF4-FFF2-40B4-BE49-F238E27FC236}">
                <a16:creationId xmlns:a16="http://schemas.microsoft.com/office/drawing/2014/main" id="{AEA676B9-AC54-5193-E985-8C5AF564E8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1203" y="814812"/>
            <a:ext cx="7989594" cy="53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7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F9C39-F35C-892E-6DE8-8BA3C6DB3485}"/>
              </a:ext>
            </a:extLst>
          </p:cNvPr>
          <p:cNvSpPr>
            <a:spLocks noGrp="1"/>
          </p:cNvSpPr>
          <p:nvPr>
            <p:ph type="title"/>
          </p:nvPr>
        </p:nvSpPr>
        <p:spPr/>
        <p:txBody>
          <a:bodyPr/>
          <a:lstStyle/>
          <a:p>
            <a:r>
              <a:rPr lang="it-IT" dirty="0"/>
              <a:t>L’Unione Sovietica staliniana</a:t>
            </a:r>
          </a:p>
        </p:txBody>
      </p:sp>
      <p:sp>
        <p:nvSpPr>
          <p:cNvPr id="3" name="Segnaposto contenuto 2">
            <a:extLst>
              <a:ext uri="{FF2B5EF4-FFF2-40B4-BE49-F238E27FC236}">
                <a16:creationId xmlns:a16="http://schemas.microsoft.com/office/drawing/2014/main" id="{E79096CC-090B-09CC-3AB9-8AE3EAE403DA}"/>
              </a:ext>
            </a:extLst>
          </p:cNvPr>
          <p:cNvSpPr>
            <a:spLocks noGrp="1"/>
          </p:cNvSpPr>
          <p:nvPr>
            <p:ph idx="1"/>
          </p:nvPr>
        </p:nvSpPr>
        <p:spPr/>
        <p:txBody>
          <a:bodyPr>
            <a:normAutofit lnSpcReduction="10000"/>
          </a:bodyPr>
          <a:lstStyle/>
          <a:p>
            <a:pPr algn="just"/>
            <a:r>
              <a:rPr lang="it-IT" dirty="0"/>
              <a:t>Alla fine degli anni Venti Stalin abbandona la Nuova Politica Economica (Nep) che era stata varata nel 1921</a:t>
            </a:r>
          </a:p>
          <a:p>
            <a:pPr algn="just"/>
            <a:r>
              <a:rPr lang="it-IT" dirty="0"/>
              <a:t>Obiettivo: industrializzazione e completa collettivizzazione dell’agricoltura</a:t>
            </a:r>
          </a:p>
          <a:p>
            <a:pPr algn="just"/>
            <a:r>
              <a:rPr lang="it-IT" dirty="0"/>
              <a:t>Pianificazione della produzione tramite i «piani quinquennali»: grande sviluppo dell’industria pesante, siderurgica, meccanica e elettrica</a:t>
            </a:r>
          </a:p>
          <a:p>
            <a:pPr algn="just"/>
            <a:r>
              <a:rPr lang="it-IT" dirty="0"/>
              <a:t>Nascita di nuove città industriali e migrazioni dalle campagne verso le città</a:t>
            </a:r>
          </a:p>
          <a:p>
            <a:pPr algn="just"/>
            <a:r>
              <a:rPr lang="it-IT" dirty="0"/>
              <a:t>Grande sviluppo delle infrastrutture</a:t>
            </a:r>
          </a:p>
          <a:p>
            <a:endParaRPr lang="it-IT" dirty="0"/>
          </a:p>
          <a:p>
            <a:endParaRPr lang="it-IT" dirty="0"/>
          </a:p>
        </p:txBody>
      </p:sp>
    </p:spTree>
    <p:extLst>
      <p:ext uri="{BB962C8B-B14F-4D97-AF65-F5344CB8AC3E}">
        <p14:creationId xmlns:p14="http://schemas.microsoft.com/office/powerpoint/2010/main" val="333783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BD81C76-2408-D1B2-41F1-608F31A73B7A}"/>
              </a:ext>
            </a:extLst>
          </p:cNvPr>
          <p:cNvSpPr>
            <a:spLocks noGrp="1"/>
          </p:cNvSpPr>
          <p:nvPr>
            <p:ph idx="1"/>
          </p:nvPr>
        </p:nvSpPr>
        <p:spPr>
          <a:xfrm>
            <a:off x="838200" y="651850"/>
            <a:ext cx="10515600" cy="5525113"/>
          </a:xfrm>
        </p:spPr>
        <p:txBody>
          <a:bodyPr/>
          <a:lstStyle/>
          <a:p>
            <a:pPr algn="just"/>
            <a:r>
              <a:rPr lang="it-IT" dirty="0"/>
              <a:t>L’Urss diventa una grande potenza industriale ma il tenore di vita delle masse è basso</a:t>
            </a:r>
          </a:p>
          <a:p>
            <a:pPr algn="just"/>
            <a:r>
              <a:rPr lang="it-IT" dirty="0"/>
              <a:t>Per realizzare la collettivizzazione dell’agricoltura, istituendo i kolchoz (cooperative agricole) e i sovchoz (complessi agricoli gestiti direttamente dallo Stato) Stalin colpisce duramente i contadini proprietari (kulaki) che si oppongono, deportandoli in Siberia</a:t>
            </a:r>
          </a:p>
          <a:p>
            <a:pPr algn="just"/>
            <a:r>
              <a:rPr lang="it-IT" dirty="0"/>
              <a:t>Grande carestia ucraina (1932-33): milioni di morti per fame</a:t>
            </a:r>
          </a:p>
          <a:p>
            <a:pPr algn="just"/>
            <a:r>
              <a:rPr lang="it-IT" dirty="0"/>
              <a:t>Controllo totalitario sovietico attraverso la coercizione e il terrore, incentivando la delazione anche all’interno delle famiglie: gli interessi della collettività vengono prima di quelli individuali</a:t>
            </a:r>
          </a:p>
          <a:p>
            <a:endParaRPr lang="it-IT" dirty="0"/>
          </a:p>
          <a:p>
            <a:endParaRPr lang="it-IT" dirty="0"/>
          </a:p>
          <a:p>
            <a:endParaRPr lang="it-IT" dirty="0"/>
          </a:p>
        </p:txBody>
      </p:sp>
    </p:spTree>
    <p:extLst>
      <p:ext uri="{BB962C8B-B14F-4D97-AF65-F5344CB8AC3E}">
        <p14:creationId xmlns:p14="http://schemas.microsoft.com/office/powerpoint/2010/main" val="287698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C3A2D11-0BFA-4D20-1313-0ED247BCEE44}"/>
              </a:ext>
            </a:extLst>
          </p:cNvPr>
          <p:cNvSpPr>
            <a:spLocks noGrp="1"/>
          </p:cNvSpPr>
          <p:nvPr>
            <p:ph idx="1"/>
          </p:nvPr>
        </p:nvSpPr>
        <p:spPr>
          <a:xfrm>
            <a:off x="838200" y="733331"/>
            <a:ext cx="10515600" cy="5443632"/>
          </a:xfrm>
        </p:spPr>
        <p:txBody>
          <a:bodyPr>
            <a:normAutofit fontScale="92500" lnSpcReduction="10000"/>
          </a:bodyPr>
          <a:lstStyle/>
          <a:p>
            <a:pPr algn="just"/>
            <a:r>
              <a:rPr lang="it-IT" dirty="0"/>
              <a:t>Grandi processi («purghe») nella seconda metà degli anni Trenta contro oppositori politici veri o presunti, che colpiscono anche molti esponenti del Partito comunista, oltre a ufficiali dell’Armata rossa ed esponenti della classe dirigente, tecnica e intellettuale sovietica</a:t>
            </a:r>
          </a:p>
          <a:p>
            <a:pPr algn="just"/>
            <a:r>
              <a:rPr lang="it-IT" dirty="0"/>
              <a:t>Una parte viene condannata a morte, gli altri vengono deportati nei Gulag (acronimo di Amministrazione centrale dei campi), dove svolgono lavori forzati: mortalità molto alta</a:t>
            </a:r>
          </a:p>
          <a:p>
            <a:pPr algn="just"/>
            <a:r>
              <a:rPr lang="it-IT" dirty="0"/>
              <a:t>Culto della personalità di Stalin</a:t>
            </a:r>
          </a:p>
          <a:p>
            <a:pPr algn="just"/>
            <a:r>
              <a:rPr lang="it-IT" dirty="0"/>
              <a:t>Conservatorismo in campo culturale: fine dello sperimentalismo e dell’avanguardia artistica dei primi anni Venti e imposizione del «realismo socialista»</a:t>
            </a:r>
          </a:p>
          <a:p>
            <a:pPr algn="just"/>
            <a:r>
              <a:rPr lang="it-IT" dirty="0"/>
              <a:t>Le iniziali innovazioni del diritto di famiglia vengono sostituite negli anni Trenta da politiche conservatrici e </a:t>
            </a:r>
            <a:r>
              <a:rPr lang="it-IT" dirty="0" err="1"/>
              <a:t>nataliste</a:t>
            </a:r>
            <a:r>
              <a:rPr lang="it-IT" dirty="0"/>
              <a:t>: divieto dell’aborto e difficoltà per il divorzio</a:t>
            </a:r>
          </a:p>
          <a:p>
            <a:endParaRPr lang="it-IT" dirty="0"/>
          </a:p>
          <a:p>
            <a:endParaRPr lang="it-IT" dirty="0"/>
          </a:p>
          <a:p>
            <a:endParaRPr lang="it-IT" dirty="0"/>
          </a:p>
        </p:txBody>
      </p:sp>
    </p:spTree>
    <p:extLst>
      <p:ext uri="{BB962C8B-B14F-4D97-AF65-F5344CB8AC3E}">
        <p14:creationId xmlns:p14="http://schemas.microsoft.com/office/powerpoint/2010/main" val="1108503760"/>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1027</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Aptos</vt:lpstr>
      <vt:lpstr>Aptos Display</vt:lpstr>
      <vt:lpstr>Arial</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Regimi totalitari e autoritari in Europa (1939)</vt:lpstr>
      <vt:lpstr>L’Unione Sovietica staliniana</vt:lpstr>
      <vt:lpstr>Presentazione standard di PowerPoint</vt:lpstr>
      <vt:lpstr>Presentazione standard di PowerPoint</vt:lpstr>
      <vt:lpstr>La Seconda guerra mondiale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SANTORO STEFANO</dc:creator>
  <cp:lastModifiedBy>SANTORO STEFANO</cp:lastModifiedBy>
  <cp:revision>1</cp:revision>
  <dcterms:created xsi:type="dcterms:W3CDTF">2025-05-15T06:43:44Z</dcterms:created>
  <dcterms:modified xsi:type="dcterms:W3CDTF">2025-05-15T06:44:22Z</dcterms:modified>
</cp:coreProperties>
</file>